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70" r:id="rId15"/>
    <p:sldId id="271" r:id="rId16"/>
    <p:sldId id="269" r:id="rId17"/>
  </p:sldIdLst>
  <p:sldSz cx="18288000" cy="10287000"/>
  <p:notesSz cx="6858000" cy="9144000"/>
  <p:embeddedFontLst>
    <p:embeddedFont>
      <p:font typeface="Calibri" panose="020F0502020204030204" pitchFamily="34" charset="0"/>
      <p:regular r:id="rId19"/>
      <p:bold r:id="rId20"/>
      <p:italic r:id="rId21"/>
      <p:boldItalic r:id="rId2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89071" autoAdjust="0"/>
  </p:normalViewPr>
  <p:slideViewPr>
    <p:cSldViewPr>
      <p:cViewPr varScale="1">
        <p:scale>
          <a:sx n="52" d="100"/>
          <a:sy n="52" d="100"/>
        </p:scale>
        <p:origin x="158" y="43"/>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3.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91DCB49-C72C-47FA-86D2-094858FAA910}" type="doc">
      <dgm:prSet loTypeId="urn:microsoft.com/office/officeart/2005/8/layout/radial1" loCatId="cycle" qsTypeId="urn:microsoft.com/office/officeart/2005/8/quickstyle/simple1" qsCatId="simple" csTypeId="urn:microsoft.com/office/officeart/2005/8/colors/colorful2" csCatId="colorful" phldr="1"/>
      <dgm:spPr/>
      <dgm:t>
        <a:bodyPr/>
        <a:lstStyle/>
        <a:p>
          <a:endParaRPr lang="en-IN"/>
        </a:p>
      </dgm:t>
    </dgm:pt>
    <dgm:pt modelId="{39F23087-CE4C-4727-A364-938C96456F49}">
      <dgm:prSet phldrT="[Text]" custT="1"/>
      <dgm:spPr/>
      <dgm:t>
        <a:bodyPr/>
        <a:lstStyle/>
        <a:p>
          <a:r>
            <a:rPr lang="en-US" sz="2400" b="1" dirty="0">
              <a:latin typeface="Arial" panose="020B0604020202020204" pitchFamily="34" charset="0"/>
              <a:cs typeface="Arial" panose="020B0604020202020204" pitchFamily="34" charset="0"/>
            </a:rPr>
            <a:t>CRM</a:t>
          </a:r>
          <a:endParaRPr lang="en-IN" sz="2400" b="1" dirty="0">
            <a:latin typeface="Arial" panose="020B0604020202020204" pitchFamily="34" charset="0"/>
            <a:cs typeface="Arial" panose="020B0604020202020204" pitchFamily="34" charset="0"/>
          </a:endParaRPr>
        </a:p>
      </dgm:t>
    </dgm:pt>
    <dgm:pt modelId="{C4589004-6437-4B39-8412-0ED978FC81E3}" type="parTrans" cxnId="{2557EAA5-90EB-4CA6-8BAA-68EE123EB7A9}">
      <dgm:prSet/>
      <dgm:spPr/>
      <dgm:t>
        <a:bodyPr/>
        <a:lstStyle/>
        <a:p>
          <a:endParaRPr lang="en-IN"/>
        </a:p>
      </dgm:t>
    </dgm:pt>
    <dgm:pt modelId="{3B2E44D1-CE27-4FF2-9A82-6DD84020CA53}" type="sibTrans" cxnId="{2557EAA5-90EB-4CA6-8BAA-68EE123EB7A9}">
      <dgm:prSet/>
      <dgm:spPr/>
      <dgm:t>
        <a:bodyPr/>
        <a:lstStyle/>
        <a:p>
          <a:endParaRPr lang="en-IN"/>
        </a:p>
      </dgm:t>
    </dgm:pt>
    <dgm:pt modelId="{384F28F1-60E0-429D-A823-7175C31644A4}">
      <dgm:prSet phldrT="[Text]" custT="1"/>
      <dgm:spPr/>
      <dgm:t>
        <a:bodyPr/>
        <a:lstStyle/>
        <a:p>
          <a:r>
            <a:rPr lang="en-US" sz="1600" dirty="0">
              <a:latin typeface="Arial" panose="020B0604020202020204" pitchFamily="34" charset="0"/>
              <a:cs typeface="Arial" panose="020B0604020202020204" pitchFamily="34" charset="0"/>
            </a:rPr>
            <a:t>Customer loyalty</a:t>
          </a:r>
          <a:endParaRPr lang="en-IN" sz="1600" dirty="0">
            <a:latin typeface="Arial" panose="020B0604020202020204" pitchFamily="34" charset="0"/>
            <a:cs typeface="Arial" panose="020B0604020202020204" pitchFamily="34" charset="0"/>
          </a:endParaRPr>
        </a:p>
      </dgm:t>
    </dgm:pt>
    <dgm:pt modelId="{013C38E6-09FB-4569-9DAA-882ADF4556EB}" type="parTrans" cxnId="{092916DE-FC82-450E-B936-2B1484BB83ED}">
      <dgm:prSet/>
      <dgm:spPr/>
      <dgm:t>
        <a:bodyPr/>
        <a:lstStyle/>
        <a:p>
          <a:endParaRPr lang="en-IN"/>
        </a:p>
      </dgm:t>
    </dgm:pt>
    <dgm:pt modelId="{692339A7-C14D-49E5-BBB7-EB828C3A397F}" type="sibTrans" cxnId="{092916DE-FC82-450E-B936-2B1484BB83ED}">
      <dgm:prSet/>
      <dgm:spPr/>
      <dgm:t>
        <a:bodyPr/>
        <a:lstStyle/>
        <a:p>
          <a:endParaRPr lang="en-IN"/>
        </a:p>
      </dgm:t>
    </dgm:pt>
    <dgm:pt modelId="{6015639D-1185-45E2-AC2B-50864A5242AF}">
      <dgm:prSet phldrT="[Text]" custT="1"/>
      <dgm:spPr/>
      <dgm:t>
        <a:bodyPr/>
        <a:lstStyle/>
        <a:p>
          <a:r>
            <a:rPr lang="en-US" sz="1600" dirty="0">
              <a:latin typeface="Arial" panose="020B0604020202020204" pitchFamily="34" charset="0"/>
              <a:cs typeface="Arial" panose="020B0604020202020204" pitchFamily="34" charset="0"/>
            </a:rPr>
            <a:t>Database</a:t>
          </a:r>
          <a:endParaRPr lang="en-IN" sz="1600" dirty="0">
            <a:latin typeface="Arial" panose="020B0604020202020204" pitchFamily="34" charset="0"/>
            <a:cs typeface="Arial" panose="020B0604020202020204" pitchFamily="34" charset="0"/>
          </a:endParaRPr>
        </a:p>
      </dgm:t>
    </dgm:pt>
    <dgm:pt modelId="{C005448B-F4A4-4B44-975E-0968FCA93695}" type="parTrans" cxnId="{6041A14A-B350-459A-BF56-8D17BBC3DF31}">
      <dgm:prSet/>
      <dgm:spPr/>
      <dgm:t>
        <a:bodyPr/>
        <a:lstStyle/>
        <a:p>
          <a:endParaRPr lang="en-IN"/>
        </a:p>
      </dgm:t>
    </dgm:pt>
    <dgm:pt modelId="{7AE93BA6-729C-45AB-A51D-804DC50E1BD6}" type="sibTrans" cxnId="{6041A14A-B350-459A-BF56-8D17BBC3DF31}">
      <dgm:prSet/>
      <dgm:spPr/>
      <dgm:t>
        <a:bodyPr/>
        <a:lstStyle/>
        <a:p>
          <a:endParaRPr lang="en-IN"/>
        </a:p>
      </dgm:t>
    </dgm:pt>
    <dgm:pt modelId="{EFF2D1F1-D490-401B-B038-E1C69F09213D}">
      <dgm:prSet phldrT="[Text]" custT="1"/>
      <dgm:spPr/>
      <dgm:t>
        <a:bodyPr/>
        <a:lstStyle/>
        <a:p>
          <a:r>
            <a:rPr lang="en-US" sz="1600" dirty="0">
              <a:latin typeface="Arial" panose="020B0604020202020204" pitchFamily="34" charset="0"/>
              <a:cs typeface="Arial" panose="020B0604020202020204" pitchFamily="34" charset="0"/>
            </a:rPr>
            <a:t>Promotion</a:t>
          </a:r>
          <a:endParaRPr lang="en-IN" sz="1600" dirty="0">
            <a:latin typeface="Arial" panose="020B0604020202020204" pitchFamily="34" charset="0"/>
            <a:cs typeface="Arial" panose="020B0604020202020204" pitchFamily="34" charset="0"/>
          </a:endParaRPr>
        </a:p>
      </dgm:t>
    </dgm:pt>
    <dgm:pt modelId="{5A2579D9-BC52-48D3-BE1B-CDB44D627975}" type="parTrans" cxnId="{0612493C-FA99-4E79-BA6C-CC08647B7448}">
      <dgm:prSet/>
      <dgm:spPr/>
      <dgm:t>
        <a:bodyPr/>
        <a:lstStyle/>
        <a:p>
          <a:endParaRPr lang="en-IN"/>
        </a:p>
      </dgm:t>
    </dgm:pt>
    <dgm:pt modelId="{C03ECE57-0450-4712-A989-04ED09B02422}" type="sibTrans" cxnId="{0612493C-FA99-4E79-BA6C-CC08647B7448}">
      <dgm:prSet/>
      <dgm:spPr/>
      <dgm:t>
        <a:bodyPr/>
        <a:lstStyle/>
        <a:p>
          <a:endParaRPr lang="en-IN"/>
        </a:p>
      </dgm:t>
    </dgm:pt>
    <dgm:pt modelId="{A49EB9D0-4060-4E83-B732-A251F5E4E8F5}">
      <dgm:prSet phldrT="[Text]" custT="1"/>
      <dgm:spPr/>
      <dgm:t>
        <a:bodyPr/>
        <a:lstStyle/>
        <a:p>
          <a:r>
            <a:rPr lang="en-US" sz="1600" dirty="0">
              <a:latin typeface="Arial" panose="020B0604020202020204" pitchFamily="34" charset="0"/>
              <a:cs typeface="Arial" panose="020B0604020202020204" pitchFamily="34" charset="0"/>
            </a:rPr>
            <a:t>Communication</a:t>
          </a:r>
          <a:endParaRPr lang="en-IN" sz="1600" dirty="0">
            <a:latin typeface="Arial" panose="020B0604020202020204" pitchFamily="34" charset="0"/>
            <a:cs typeface="Arial" panose="020B0604020202020204" pitchFamily="34" charset="0"/>
          </a:endParaRPr>
        </a:p>
      </dgm:t>
    </dgm:pt>
    <dgm:pt modelId="{1BCCB282-419C-4AE4-8DE2-98CE972E46BC}" type="parTrans" cxnId="{21AB82AD-1EC1-4E51-806E-25518B8E1086}">
      <dgm:prSet/>
      <dgm:spPr/>
      <dgm:t>
        <a:bodyPr/>
        <a:lstStyle/>
        <a:p>
          <a:endParaRPr lang="en-IN"/>
        </a:p>
      </dgm:t>
    </dgm:pt>
    <dgm:pt modelId="{32673B1E-66F8-406C-B83C-A1C7BC0EF151}" type="sibTrans" cxnId="{21AB82AD-1EC1-4E51-806E-25518B8E1086}">
      <dgm:prSet/>
      <dgm:spPr/>
      <dgm:t>
        <a:bodyPr/>
        <a:lstStyle/>
        <a:p>
          <a:endParaRPr lang="en-IN"/>
        </a:p>
      </dgm:t>
    </dgm:pt>
    <dgm:pt modelId="{45E61D0C-30AB-4675-915B-FB3C810A7074}">
      <dgm:prSet phldrT="[Text]" custT="1"/>
      <dgm:spPr/>
      <dgm:t>
        <a:bodyPr/>
        <a:lstStyle/>
        <a:p>
          <a:r>
            <a:rPr lang="en-US" sz="1600" dirty="0">
              <a:latin typeface="Arial" panose="020B0604020202020204" pitchFamily="34" charset="0"/>
              <a:cs typeface="Arial" panose="020B0604020202020204" pitchFamily="34" charset="0"/>
            </a:rPr>
            <a:t>Interaction</a:t>
          </a:r>
          <a:endParaRPr lang="en-IN" sz="1600" dirty="0">
            <a:latin typeface="Arial" panose="020B0604020202020204" pitchFamily="34" charset="0"/>
            <a:cs typeface="Arial" panose="020B0604020202020204" pitchFamily="34" charset="0"/>
          </a:endParaRPr>
        </a:p>
      </dgm:t>
    </dgm:pt>
    <dgm:pt modelId="{BB834E0E-B86E-4CCE-992F-AD04D003AC73}" type="parTrans" cxnId="{D58CF895-7E30-42C8-8878-055B5B581F12}">
      <dgm:prSet/>
      <dgm:spPr/>
      <dgm:t>
        <a:bodyPr/>
        <a:lstStyle/>
        <a:p>
          <a:endParaRPr lang="en-IN"/>
        </a:p>
      </dgm:t>
    </dgm:pt>
    <dgm:pt modelId="{2AB60373-2473-43B0-B2F9-7FBAA25B3732}" type="sibTrans" cxnId="{D58CF895-7E30-42C8-8878-055B5B581F12}">
      <dgm:prSet/>
      <dgm:spPr/>
      <dgm:t>
        <a:bodyPr/>
        <a:lstStyle/>
        <a:p>
          <a:endParaRPr lang="en-IN"/>
        </a:p>
      </dgm:t>
    </dgm:pt>
    <dgm:pt modelId="{24D603D3-4827-44C1-83ED-255CF8E87ADF}">
      <dgm:prSet phldrT="[Text]" custT="1"/>
      <dgm:spPr/>
      <dgm:t>
        <a:bodyPr/>
        <a:lstStyle/>
        <a:p>
          <a:r>
            <a:rPr lang="en-US" sz="1600" dirty="0">
              <a:latin typeface="Arial" panose="020B0604020202020204" pitchFamily="34" charset="0"/>
              <a:cs typeface="Arial" panose="020B0604020202020204" pitchFamily="34" charset="0"/>
            </a:rPr>
            <a:t>Order </a:t>
          </a:r>
          <a:endParaRPr lang="en-IN" sz="1600" dirty="0">
            <a:latin typeface="Arial" panose="020B0604020202020204" pitchFamily="34" charset="0"/>
            <a:cs typeface="Arial" panose="020B0604020202020204" pitchFamily="34" charset="0"/>
          </a:endParaRPr>
        </a:p>
      </dgm:t>
    </dgm:pt>
    <dgm:pt modelId="{1FDB6CD1-3DAD-4971-89E4-99714BB09580}" type="parTrans" cxnId="{CFF29EFF-EDCA-4E90-98DD-1C43FDA15B87}">
      <dgm:prSet/>
      <dgm:spPr/>
      <dgm:t>
        <a:bodyPr/>
        <a:lstStyle/>
        <a:p>
          <a:endParaRPr lang="en-IN"/>
        </a:p>
      </dgm:t>
    </dgm:pt>
    <dgm:pt modelId="{14A2FA34-513E-4412-BDB5-B7C6EAF093CA}" type="sibTrans" cxnId="{CFF29EFF-EDCA-4E90-98DD-1C43FDA15B87}">
      <dgm:prSet/>
      <dgm:spPr/>
      <dgm:t>
        <a:bodyPr/>
        <a:lstStyle/>
        <a:p>
          <a:endParaRPr lang="en-IN"/>
        </a:p>
      </dgm:t>
    </dgm:pt>
    <dgm:pt modelId="{ADD21DFD-3A0C-42E0-AA3E-1606FB4AE5FE}">
      <dgm:prSet phldrT="[Text]" custT="1"/>
      <dgm:spPr/>
      <dgm:t>
        <a:bodyPr/>
        <a:lstStyle/>
        <a:p>
          <a:r>
            <a:rPr lang="en-US" sz="1600" dirty="0">
              <a:latin typeface="Arial" panose="020B0604020202020204" pitchFamily="34" charset="0"/>
              <a:cs typeface="Arial" panose="020B0604020202020204" pitchFamily="34" charset="0"/>
            </a:rPr>
            <a:t>Analysi</a:t>
          </a:r>
          <a:r>
            <a:rPr lang="en-US" sz="1200" dirty="0">
              <a:latin typeface="Arial" panose="020B0604020202020204" pitchFamily="34" charset="0"/>
              <a:cs typeface="Arial" panose="020B0604020202020204" pitchFamily="34" charset="0"/>
            </a:rPr>
            <a:t>s</a:t>
          </a:r>
          <a:endParaRPr lang="en-IN" sz="1200" dirty="0">
            <a:latin typeface="Arial" panose="020B0604020202020204" pitchFamily="34" charset="0"/>
            <a:cs typeface="Arial" panose="020B0604020202020204" pitchFamily="34" charset="0"/>
          </a:endParaRPr>
        </a:p>
      </dgm:t>
    </dgm:pt>
    <dgm:pt modelId="{8217F37D-FCDB-4379-8A62-7E14011995AF}" type="parTrans" cxnId="{D1DD9AF4-AD8B-4FE3-B937-B71DB7F28372}">
      <dgm:prSet/>
      <dgm:spPr/>
      <dgm:t>
        <a:bodyPr/>
        <a:lstStyle/>
        <a:p>
          <a:endParaRPr lang="en-IN"/>
        </a:p>
      </dgm:t>
    </dgm:pt>
    <dgm:pt modelId="{9CC952D6-269D-4654-AD4B-84B8D87C1A2D}" type="sibTrans" cxnId="{D1DD9AF4-AD8B-4FE3-B937-B71DB7F28372}">
      <dgm:prSet/>
      <dgm:spPr/>
      <dgm:t>
        <a:bodyPr/>
        <a:lstStyle/>
        <a:p>
          <a:endParaRPr lang="en-IN"/>
        </a:p>
      </dgm:t>
    </dgm:pt>
    <dgm:pt modelId="{8539EEC1-26DB-4D3B-8B73-D6D0025D7874}" type="pres">
      <dgm:prSet presAssocID="{E91DCB49-C72C-47FA-86D2-094858FAA910}" presName="cycle" presStyleCnt="0">
        <dgm:presLayoutVars>
          <dgm:chMax val="1"/>
          <dgm:dir/>
          <dgm:animLvl val="ctr"/>
          <dgm:resizeHandles val="exact"/>
        </dgm:presLayoutVars>
      </dgm:prSet>
      <dgm:spPr/>
      <dgm:t>
        <a:bodyPr/>
        <a:lstStyle/>
        <a:p>
          <a:endParaRPr lang="en-US"/>
        </a:p>
      </dgm:t>
    </dgm:pt>
    <dgm:pt modelId="{9502D9C4-4419-44D3-8070-C8B9B0D83216}" type="pres">
      <dgm:prSet presAssocID="{39F23087-CE4C-4727-A364-938C96456F49}" presName="centerShape" presStyleLbl="node0" presStyleIdx="0" presStyleCnt="1"/>
      <dgm:spPr/>
      <dgm:t>
        <a:bodyPr/>
        <a:lstStyle/>
        <a:p>
          <a:endParaRPr lang="en-US"/>
        </a:p>
      </dgm:t>
    </dgm:pt>
    <dgm:pt modelId="{A1672B3D-11BC-47B3-AE25-CB2986BBABE2}" type="pres">
      <dgm:prSet presAssocID="{013C38E6-09FB-4569-9DAA-882ADF4556EB}" presName="Name9" presStyleLbl="parChTrans1D2" presStyleIdx="0" presStyleCnt="7"/>
      <dgm:spPr/>
      <dgm:t>
        <a:bodyPr/>
        <a:lstStyle/>
        <a:p>
          <a:endParaRPr lang="en-US"/>
        </a:p>
      </dgm:t>
    </dgm:pt>
    <dgm:pt modelId="{B3DA32A1-5656-466D-81E2-F109EDB253E3}" type="pres">
      <dgm:prSet presAssocID="{013C38E6-09FB-4569-9DAA-882ADF4556EB}" presName="connTx" presStyleLbl="parChTrans1D2" presStyleIdx="0" presStyleCnt="7"/>
      <dgm:spPr/>
      <dgm:t>
        <a:bodyPr/>
        <a:lstStyle/>
        <a:p>
          <a:endParaRPr lang="en-US"/>
        </a:p>
      </dgm:t>
    </dgm:pt>
    <dgm:pt modelId="{0B699F25-EEDF-4256-B506-D505F87FEDE7}" type="pres">
      <dgm:prSet presAssocID="{384F28F1-60E0-429D-A823-7175C31644A4}" presName="node" presStyleLbl="node1" presStyleIdx="0" presStyleCnt="7">
        <dgm:presLayoutVars>
          <dgm:bulletEnabled val="1"/>
        </dgm:presLayoutVars>
      </dgm:prSet>
      <dgm:spPr/>
      <dgm:t>
        <a:bodyPr/>
        <a:lstStyle/>
        <a:p>
          <a:endParaRPr lang="en-US"/>
        </a:p>
      </dgm:t>
    </dgm:pt>
    <dgm:pt modelId="{17DEF7EF-6239-410F-9D43-BDFD24D95E23}" type="pres">
      <dgm:prSet presAssocID="{C005448B-F4A4-4B44-975E-0968FCA93695}" presName="Name9" presStyleLbl="parChTrans1D2" presStyleIdx="1" presStyleCnt="7"/>
      <dgm:spPr/>
      <dgm:t>
        <a:bodyPr/>
        <a:lstStyle/>
        <a:p>
          <a:endParaRPr lang="en-US"/>
        </a:p>
      </dgm:t>
    </dgm:pt>
    <dgm:pt modelId="{EEC34EE3-54C1-4AEF-A536-9BA5EC7585B2}" type="pres">
      <dgm:prSet presAssocID="{C005448B-F4A4-4B44-975E-0968FCA93695}" presName="connTx" presStyleLbl="parChTrans1D2" presStyleIdx="1" presStyleCnt="7"/>
      <dgm:spPr/>
      <dgm:t>
        <a:bodyPr/>
        <a:lstStyle/>
        <a:p>
          <a:endParaRPr lang="en-US"/>
        </a:p>
      </dgm:t>
    </dgm:pt>
    <dgm:pt modelId="{A610B3AD-73D1-4141-AF97-717BB7B3E836}" type="pres">
      <dgm:prSet presAssocID="{6015639D-1185-45E2-AC2B-50864A5242AF}" presName="node" presStyleLbl="node1" presStyleIdx="1" presStyleCnt="7">
        <dgm:presLayoutVars>
          <dgm:bulletEnabled val="1"/>
        </dgm:presLayoutVars>
      </dgm:prSet>
      <dgm:spPr/>
      <dgm:t>
        <a:bodyPr/>
        <a:lstStyle/>
        <a:p>
          <a:endParaRPr lang="en-US"/>
        </a:p>
      </dgm:t>
    </dgm:pt>
    <dgm:pt modelId="{99A6FAB4-48F3-47A9-8314-B29F15F3B3CD}" type="pres">
      <dgm:prSet presAssocID="{5A2579D9-BC52-48D3-BE1B-CDB44D627975}" presName="Name9" presStyleLbl="parChTrans1D2" presStyleIdx="2" presStyleCnt="7"/>
      <dgm:spPr/>
      <dgm:t>
        <a:bodyPr/>
        <a:lstStyle/>
        <a:p>
          <a:endParaRPr lang="en-US"/>
        </a:p>
      </dgm:t>
    </dgm:pt>
    <dgm:pt modelId="{1C409FFD-4100-4C6A-B868-CE27D3D0DCE3}" type="pres">
      <dgm:prSet presAssocID="{5A2579D9-BC52-48D3-BE1B-CDB44D627975}" presName="connTx" presStyleLbl="parChTrans1D2" presStyleIdx="2" presStyleCnt="7"/>
      <dgm:spPr/>
      <dgm:t>
        <a:bodyPr/>
        <a:lstStyle/>
        <a:p>
          <a:endParaRPr lang="en-US"/>
        </a:p>
      </dgm:t>
    </dgm:pt>
    <dgm:pt modelId="{10D1561F-0360-4ACE-B4A1-02244ACA7436}" type="pres">
      <dgm:prSet presAssocID="{EFF2D1F1-D490-401B-B038-E1C69F09213D}" presName="node" presStyleLbl="node1" presStyleIdx="2" presStyleCnt="7">
        <dgm:presLayoutVars>
          <dgm:bulletEnabled val="1"/>
        </dgm:presLayoutVars>
      </dgm:prSet>
      <dgm:spPr/>
      <dgm:t>
        <a:bodyPr/>
        <a:lstStyle/>
        <a:p>
          <a:endParaRPr lang="en-US"/>
        </a:p>
      </dgm:t>
    </dgm:pt>
    <dgm:pt modelId="{CE1B4B7D-DCD6-4490-A3E0-102B01746FAD}" type="pres">
      <dgm:prSet presAssocID="{1BCCB282-419C-4AE4-8DE2-98CE972E46BC}" presName="Name9" presStyleLbl="parChTrans1D2" presStyleIdx="3" presStyleCnt="7"/>
      <dgm:spPr/>
      <dgm:t>
        <a:bodyPr/>
        <a:lstStyle/>
        <a:p>
          <a:endParaRPr lang="en-US"/>
        </a:p>
      </dgm:t>
    </dgm:pt>
    <dgm:pt modelId="{B1069731-4F55-45D6-9C35-25FB94878F0A}" type="pres">
      <dgm:prSet presAssocID="{1BCCB282-419C-4AE4-8DE2-98CE972E46BC}" presName="connTx" presStyleLbl="parChTrans1D2" presStyleIdx="3" presStyleCnt="7"/>
      <dgm:spPr/>
      <dgm:t>
        <a:bodyPr/>
        <a:lstStyle/>
        <a:p>
          <a:endParaRPr lang="en-US"/>
        </a:p>
      </dgm:t>
    </dgm:pt>
    <dgm:pt modelId="{4F09D06A-68D1-4830-A407-0A2F5B1E4BDB}" type="pres">
      <dgm:prSet presAssocID="{A49EB9D0-4060-4E83-B732-A251F5E4E8F5}" presName="node" presStyleLbl="node1" presStyleIdx="3" presStyleCnt="7">
        <dgm:presLayoutVars>
          <dgm:bulletEnabled val="1"/>
        </dgm:presLayoutVars>
      </dgm:prSet>
      <dgm:spPr/>
      <dgm:t>
        <a:bodyPr/>
        <a:lstStyle/>
        <a:p>
          <a:endParaRPr lang="en-US"/>
        </a:p>
      </dgm:t>
    </dgm:pt>
    <dgm:pt modelId="{2787E8FC-3F95-4FBA-B030-1F2F1057ECA7}" type="pres">
      <dgm:prSet presAssocID="{BB834E0E-B86E-4CCE-992F-AD04D003AC73}" presName="Name9" presStyleLbl="parChTrans1D2" presStyleIdx="4" presStyleCnt="7"/>
      <dgm:spPr/>
      <dgm:t>
        <a:bodyPr/>
        <a:lstStyle/>
        <a:p>
          <a:endParaRPr lang="en-US"/>
        </a:p>
      </dgm:t>
    </dgm:pt>
    <dgm:pt modelId="{44573381-D652-4044-A495-9702B9780F9B}" type="pres">
      <dgm:prSet presAssocID="{BB834E0E-B86E-4CCE-992F-AD04D003AC73}" presName="connTx" presStyleLbl="parChTrans1D2" presStyleIdx="4" presStyleCnt="7"/>
      <dgm:spPr/>
      <dgm:t>
        <a:bodyPr/>
        <a:lstStyle/>
        <a:p>
          <a:endParaRPr lang="en-US"/>
        </a:p>
      </dgm:t>
    </dgm:pt>
    <dgm:pt modelId="{0984E58E-5096-4D9D-9C14-DF544E04B1A5}" type="pres">
      <dgm:prSet presAssocID="{45E61D0C-30AB-4675-915B-FB3C810A7074}" presName="node" presStyleLbl="node1" presStyleIdx="4" presStyleCnt="7">
        <dgm:presLayoutVars>
          <dgm:bulletEnabled val="1"/>
        </dgm:presLayoutVars>
      </dgm:prSet>
      <dgm:spPr/>
      <dgm:t>
        <a:bodyPr/>
        <a:lstStyle/>
        <a:p>
          <a:endParaRPr lang="en-US"/>
        </a:p>
      </dgm:t>
    </dgm:pt>
    <dgm:pt modelId="{C04C8D1A-1B9A-41AC-9083-A13012F0EFDD}" type="pres">
      <dgm:prSet presAssocID="{1FDB6CD1-3DAD-4971-89E4-99714BB09580}" presName="Name9" presStyleLbl="parChTrans1D2" presStyleIdx="5" presStyleCnt="7"/>
      <dgm:spPr/>
      <dgm:t>
        <a:bodyPr/>
        <a:lstStyle/>
        <a:p>
          <a:endParaRPr lang="en-US"/>
        </a:p>
      </dgm:t>
    </dgm:pt>
    <dgm:pt modelId="{5B1CB221-A362-440F-A63E-B60BCBD02543}" type="pres">
      <dgm:prSet presAssocID="{1FDB6CD1-3DAD-4971-89E4-99714BB09580}" presName="connTx" presStyleLbl="parChTrans1D2" presStyleIdx="5" presStyleCnt="7"/>
      <dgm:spPr/>
      <dgm:t>
        <a:bodyPr/>
        <a:lstStyle/>
        <a:p>
          <a:endParaRPr lang="en-US"/>
        </a:p>
      </dgm:t>
    </dgm:pt>
    <dgm:pt modelId="{B676E142-0474-4AEF-B9BA-082E9AF2C334}" type="pres">
      <dgm:prSet presAssocID="{24D603D3-4827-44C1-83ED-255CF8E87ADF}" presName="node" presStyleLbl="node1" presStyleIdx="5" presStyleCnt="7">
        <dgm:presLayoutVars>
          <dgm:bulletEnabled val="1"/>
        </dgm:presLayoutVars>
      </dgm:prSet>
      <dgm:spPr/>
      <dgm:t>
        <a:bodyPr/>
        <a:lstStyle/>
        <a:p>
          <a:endParaRPr lang="en-US"/>
        </a:p>
      </dgm:t>
    </dgm:pt>
    <dgm:pt modelId="{4359E010-0D59-4561-8C66-DE4139A7B31B}" type="pres">
      <dgm:prSet presAssocID="{8217F37D-FCDB-4379-8A62-7E14011995AF}" presName="Name9" presStyleLbl="parChTrans1D2" presStyleIdx="6" presStyleCnt="7"/>
      <dgm:spPr/>
      <dgm:t>
        <a:bodyPr/>
        <a:lstStyle/>
        <a:p>
          <a:endParaRPr lang="en-US"/>
        </a:p>
      </dgm:t>
    </dgm:pt>
    <dgm:pt modelId="{6C2B0EB5-7364-4332-8D09-0975853B1922}" type="pres">
      <dgm:prSet presAssocID="{8217F37D-FCDB-4379-8A62-7E14011995AF}" presName="connTx" presStyleLbl="parChTrans1D2" presStyleIdx="6" presStyleCnt="7"/>
      <dgm:spPr/>
      <dgm:t>
        <a:bodyPr/>
        <a:lstStyle/>
        <a:p>
          <a:endParaRPr lang="en-US"/>
        </a:p>
      </dgm:t>
    </dgm:pt>
    <dgm:pt modelId="{A5A1CB8D-A40D-427B-AC94-526DDFF890DB}" type="pres">
      <dgm:prSet presAssocID="{ADD21DFD-3A0C-42E0-AA3E-1606FB4AE5FE}" presName="node" presStyleLbl="node1" presStyleIdx="6" presStyleCnt="7">
        <dgm:presLayoutVars>
          <dgm:bulletEnabled val="1"/>
        </dgm:presLayoutVars>
      </dgm:prSet>
      <dgm:spPr/>
      <dgm:t>
        <a:bodyPr/>
        <a:lstStyle/>
        <a:p>
          <a:endParaRPr lang="en-US"/>
        </a:p>
      </dgm:t>
    </dgm:pt>
  </dgm:ptLst>
  <dgm:cxnLst>
    <dgm:cxn modelId="{FE862B3A-7F49-4761-BB06-E355797416C8}" type="presOf" srcId="{E91DCB49-C72C-47FA-86D2-094858FAA910}" destId="{8539EEC1-26DB-4D3B-8B73-D6D0025D7874}" srcOrd="0" destOrd="0" presId="urn:microsoft.com/office/officeart/2005/8/layout/radial1"/>
    <dgm:cxn modelId="{FC0ABF92-FB0C-4846-9ACA-1DBAC9A155E0}" type="presOf" srcId="{6015639D-1185-45E2-AC2B-50864A5242AF}" destId="{A610B3AD-73D1-4141-AF97-717BB7B3E836}" srcOrd="0" destOrd="0" presId="urn:microsoft.com/office/officeart/2005/8/layout/radial1"/>
    <dgm:cxn modelId="{682B7FA7-1186-4672-8361-FBC375925E33}" type="presOf" srcId="{1FDB6CD1-3DAD-4971-89E4-99714BB09580}" destId="{C04C8D1A-1B9A-41AC-9083-A13012F0EFDD}" srcOrd="0" destOrd="0" presId="urn:microsoft.com/office/officeart/2005/8/layout/radial1"/>
    <dgm:cxn modelId="{DE07AA70-2B87-4297-B1EE-AAC3C67048BB}" type="presOf" srcId="{8217F37D-FCDB-4379-8A62-7E14011995AF}" destId="{4359E010-0D59-4561-8C66-DE4139A7B31B}" srcOrd="0" destOrd="0" presId="urn:microsoft.com/office/officeart/2005/8/layout/radial1"/>
    <dgm:cxn modelId="{27A39DA7-F180-4102-A2B0-92BBC47098C9}" type="presOf" srcId="{39F23087-CE4C-4727-A364-938C96456F49}" destId="{9502D9C4-4419-44D3-8070-C8B9B0D83216}" srcOrd="0" destOrd="0" presId="urn:microsoft.com/office/officeart/2005/8/layout/radial1"/>
    <dgm:cxn modelId="{61F4D33E-E8C1-47AE-8887-34E55034104A}" type="presOf" srcId="{013C38E6-09FB-4569-9DAA-882ADF4556EB}" destId="{A1672B3D-11BC-47B3-AE25-CB2986BBABE2}" srcOrd="0" destOrd="0" presId="urn:microsoft.com/office/officeart/2005/8/layout/radial1"/>
    <dgm:cxn modelId="{D58CF895-7E30-42C8-8878-055B5B581F12}" srcId="{39F23087-CE4C-4727-A364-938C96456F49}" destId="{45E61D0C-30AB-4675-915B-FB3C810A7074}" srcOrd="4" destOrd="0" parTransId="{BB834E0E-B86E-4CCE-992F-AD04D003AC73}" sibTransId="{2AB60373-2473-43B0-B2F9-7FBAA25B3732}"/>
    <dgm:cxn modelId="{C891EA8F-4E86-46BC-8801-F0067D385502}" type="presOf" srcId="{1FDB6CD1-3DAD-4971-89E4-99714BB09580}" destId="{5B1CB221-A362-440F-A63E-B60BCBD02543}" srcOrd="1" destOrd="0" presId="urn:microsoft.com/office/officeart/2005/8/layout/radial1"/>
    <dgm:cxn modelId="{F1EDBD8B-EC86-4725-B78B-6503CCBCCD7D}" type="presOf" srcId="{1BCCB282-419C-4AE4-8DE2-98CE972E46BC}" destId="{CE1B4B7D-DCD6-4490-A3E0-102B01746FAD}" srcOrd="0" destOrd="0" presId="urn:microsoft.com/office/officeart/2005/8/layout/radial1"/>
    <dgm:cxn modelId="{064974DA-1184-47E6-B08A-2E4A4BA2AFE6}" type="presOf" srcId="{BB834E0E-B86E-4CCE-992F-AD04D003AC73}" destId="{44573381-D652-4044-A495-9702B9780F9B}" srcOrd="1" destOrd="0" presId="urn:microsoft.com/office/officeart/2005/8/layout/radial1"/>
    <dgm:cxn modelId="{0DE8D730-BB52-424B-A65B-4E39ABE40FFA}" type="presOf" srcId="{5A2579D9-BC52-48D3-BE1B-CDB44D627975}" destId="{99A6FAB4-48F3-47A9-8314-B29F15F3B3CD}" srcOrd="0" destOrd="0" presId="urn:microsoft.com/office/officeart/2005/8/layout/radial1"/>
    <dgm:cxn modelId="{21AB82AD-1EC1-4E51-806E-25518B8E1086}" srcId="{39F23087-CE4C-4727-A364-938C96456F49}" destId="{A49EB9D0-4060-4E83-B732-A251F5E4E8F5}" srcOrd="3" destOrd="0" parTransId="{1BCCB282-419C-4AE4-8DE2-98CE972E46BC}" sibTransId="{32673B1E-66F8-406C-B83C-A1C7BC0EF151}"/>
    <dgm:cxn modelId="{F1BEF786-18F3-4C70-8F40-CF24D388C8EC}" type="presOf" srcId="{5A2579D9-BC52-48D3-BE1B-CDB44D627975}" destId="{1C409FFD-4100-4C6A-B868-CE27D3D0DCE3}" srcOrd="1" destOrd="0" presId="urn:microsoft.com/office/officeart/2005/8/layout/radial1"/>
    <dgm:cxn modelId="{1C72A611-54AC-44D1-B846-D4A44E6C7ACA}" type="presOf" srcId="{384F28F1-60E0-429D-A823-7175C31644A4}" destId="{0B699F25-EEDF-4256-B506-D505F87FEDE7}" srcOrd="0" destOrd="0" presId="urn:microsoft.com/office/officeart/2005/8/layout/radial1"/>
    <dgm:cxn modelId="{FD470038-99D1-45B5-BE47-1AB697313856}" type="presOf" srcId="{C005448B-F4A4-4B44-975E-0968FCA93695}" destId="{EEC34EE3-54C1-4AEF-A536-9BA5EC7585B2}" srcOrd="1" destOrd="0" presId="urn:microsoft.com/office/officeart/2005/8/layout/radial1"/>
    <dgm:cxn modelId="{827D1C4A-B1FC-45C3-BC0B-A190A52DCB4B}" type="presOf" srcId="{45E61D0C-30AB-4675-915B-FB3C810A7074}" destId="{0984E58E-5096-4D9D-9C14-DF544E04B1A5}" srcOrd="0" destOrd="0" presId="urn:microsoft.com/office/officeart/2005/8/layout/radial1"/>
    <dgm:cxn modelId="{891CA6CB-D46F-45B0-B971-180EC23BDE39}" type="presOf" srcId="{C005448B-F4A4-4B44-975E-0968FCA93695}" destId="{17DEF7EF-6239-410F-9D43-BDFD24D95E23}" srcOrd="0" destOrd="0" presId="urn:microsoft.com/office/officeart/2005/8/layout/radial1"/>
    <dgm:cxn modelId="{092916DE-FC82-450E-B936-2B1484BB83ED}" srcId="{39F23087-CE4C-4727-A364-938C96456F49}" destId="{384F28F1-60E0-429D-A823-7175C31644A4}" srcOrd="0" destOrd="0" parTransId="{013C38E6-09FB-4569-9DAA-882ADF4556EB}" sibTransId="{692339A7-C14D-49E5-BBB7-EB828C3A397F}"/>
    <dgm:cxn modelId="{CFF29EFF-EDCA-4E90-98DD-1C43FDA15B87}" srcId="{39F23087-CE4C-4727-A364-938C96456F49}" destId="{24D603D3-4827-44C1-83ED-255CF8E87ADF}" srcOrd="5" destOrd="0" parTransId="{1FDB6CD1-3DAD-4971-89E4-99714BB09580}" sibTransId="{14A2FA34-513E-4412-BDB5-B7C6EAF093CA}"/>
    <dgm:cxn modelId="{5CA94B41-9BD0-4FFC-A3AE-EC095D17814C}" type="presOf" srcId="{013C38E6-09FB-4569-9DAA-882ADF4556EB}" destId="{B3DA32A1-5656-466D-81E2-F109EDB253E3}" srcOrd="1" destOrd="0" presId="urn:microsoft.com/office/officeart/2005/8/layout/radial1"/>
    <dgm:cxn modelId="{AAA5376B-FF77-47A7-9A4A-F71E78B0B1EE}" type="presOf" srcId="{ADD21DFD-3A0C-42E0-AA3E-1606FB4AE5FE}" destId="{A5A1CB8D-A40D-427B-AC94-526DDFF890DB}" srcOrd="0" destOrd="0" presId="urn:microsoft.com/office/officeart/2005/8/layout/radial1"/>
    <dgm:cxn modelId="{71B18328-1669-4BC4-BE9E-D0BDDE1E79AC}" type="presOf" srcId="{8217F37D-FCDB-4379-8A62-7E14011995AF}" destId="{6C2B0EB5-7364-4332-8D09-0975853B1922}" srcOrd="1" destOrd="0" presId="urn:microsoft.com/office/officeart/2005/8/layout/radial1"/>
    <dgm:cxn modelId="{6041A14A-B350-459A-BF56-8D17BBC3DF31}" srcId="{39F23087-CE4C-4727-A364-938C96456F49}" destId="{6015639D-1185-45E2-AC2B-50864A5242AF}" srcOrd="1" destOrd="0" parTransId="{C005448B-F4A4-4B44-975E-0968FCA93695}" sibTransId="{7AE93BA6-729C-45AB-A51D-804DC50E1BD6}"/>
    <dgm:cxn modelId="{0612493C-FA99-4E79-BA6C-CC08647B7448}" srcId="{39F23087-CE4C-4727-A364-938C96456F49}" destId="{EFF2D1F1-D490-401B-B038-E1C69F09213D}" srcOrd="2" destOrd="0" parTransId="{5A2579D9-BC52-48D3-BE1B-CDB44D627975}" sibTransId="{C03ECE57-0450-4712-A989-04ED09B02422}"/>
    <dgm:cxn modelId="{2AAACB5C-5CCE-468F-8B72-4856FAE6BD4C}" type="presOf" srcId="{EFF2D1F1-D490-401B-B038-E1C69F09213D}" destId="{10D1561F-0360-4ACE-B4A1-02244ACA7436}" srcOrd="0" destOrd="0" presId="urn:microsoft.com/office/officeart/2005/8/layout/radial1"/>
    <dgm:cxn modelId="{5A407FB9-55E8-40BB-9935-1313A3C491CC}" type="presOf" srcId="{1BCCB282-419C-4AE4-8DE2-98CE972E46BC}" destId="{B1069731-4F55-45D6-9C35-25FB94878F0A}" srcOrd="1" destOrd="0" presId="urn:microsoft.com/office/officeart/2005/8/layout/radial1"/>
    <dgm:cxn modelId="{D1DD9AF4-AD8B-4FE3-B937-B71DB7F28372}" srcId="{39F23087-CE4C-4727-A364-938C96456F49}" destId="{ADD21DFD-3A0C-42E0-AA3E-1606FB4AE5FE}" srcOrd="6" destOrd="0" parTransId="{8217F37D-FCDB-4379-8A62-7E14011995AF}" sibTransId="{9CC952D6-269D-4654-AD4B-84B8D87C1A2D}"/>
    <dgm:cxn modelId="{EE9E7086-2095-41C5-B645-D164334000CE}" type="presOf" srcId="{A49EB9D0-4060-4E83-B732-A251F5E4E8F5}" destId="{4F09D06A-68D1-4830-A407-0A2F5B1E4BDB}" srcOrd="0" destOrd="0" presId="urn:microsoft.com/office/officeart/2005/8/layout/radial1"/>
    <dgm:cxn modelId="{2557EAA5-90EB-4CA6-8BAA-68EE123EB7A9}" srcId="{E91DCB49-C72C-47FA-86D2-094858FAA910}" destId="{39F23087-CE4C-4727-A364-938C96456F49}" srcOrd="0" destOrd="0" parTransId="{C4589004-6437-4B39-8412-0ED978FC81E3}" sibTransId="{3B2E44D1-CE27-4FF2-9A82-6DD84020CA53}"/>
    <dgm:cxn modelId="{2ED4F92B-0281-4B7A-9ADD-BE05143C8F12}" type="presOf" srcId="{24D603D3-4827-44C1-83ED-255CF8E87ADF}" destId="{B676E142-0474-4AEF-B9BA-082E9AF2C334}" srcOrd="0" destOrd="0" presId="urn:microsoft.com/office/officeart/2005/8/layout/radial1"/>
    <dgm:cxn modelId="{AD0D6969-C73E-43E9-B7AE-C14BD832ECE2}" type="presOf" srcId="{BB834E0E-B86E-4CCE-992F-AD04D003AC73}" destId="{2787E8FC-3F95-4FBA-B030-1F2F1057ECA7}" srcOrd="0" destOrd="0" presId="urn:microsoft.com/office/officeart/2005/8/layout/radial1"/>
    <dgm:cxn modelId="{43FD3207-5BEB-4D1A-8A44-44E86AB4AF13}" type="presParOf" srcId="{8539EEC1-26DB-4D3B-8B73-D6D0025D7874}" destId="{9502D9C4-4419-44D3-8070-C8B9B0D83216}" srcOrd="0" destOrd="0" presId="urn:microsoft.com/office/officeart/2005/8/layout/radial1"/>
    <dgm:cxn modelId="{335757CC-A4F4-4881-B73D-8401CF5A7DAC}" type="presParOf" srcId="{8539EEC1-26DB-4D3B-8B73-D6D0025D7874}" destId="{A1672B3D-11BC-47B3-AE25-CB2986BBABE2}" srcOrd="1" destOrd="0" presId="urn:microsoft.com/office/officeart/2005/8/layout/radial1"/>
    <dgm:cxn modelId="{063204E3-ABE1-4D00-8D3A-3A5DF87F4BC1}" type="presParOf" srcId="{A1672B3D-11BC-47B3-AE25-CB2986BBABE2}" destId="{B3DA32A1-5656-466D-81E2-F109EDB253E3}" srcOrd="0" destOrd="0" presId="urn:microsoft.com/office/officeart/2005/8/layout/radial1"/>
    <dgm:cxn modelId="{CC1AE7DA-FBFE-493D-9612-2B08BB993DC6}" type="presParOf" srcId="{8539EEC1-26DB-4D3B-8B73-D6D0025D7874}" destId="{0B699F25-EEDF-4256-B506-D505F87FEDE7}" srcOrd="2" destOrd="0" presId="urn:microsoft.com/office/officeart/2005/8/layout/radial1"/>
    <dgm:cxn modelId="{FC605350-9160-4D0A-8A3B-89D7C4D244AF}" type="presParOf" srcId="{8539EEC1-26DB-4D3B-8B73-D6D0025D7874}" destId="{17DEF7EF-6239-410F-9D43-BDFD24D95E23}" srcOrd="3" destOrd="0" presId="urn:microsoft.com/office/officeart/2005/8/layout/radial1"/>
    <dgm:cxn modelId="{DCD4121E-F333-4764-9542-B4C071205B92}" type="presParOf" srcId="{17DEF7EF-6239-410F-9D43-BDFD24D95E23}" destId="{EEC34EE3-54C1-4AEF-A536-9BA5EC7585B2}" srcOrd="0" destOrd="0" presId="urn:microsoft.com/office/officeart/2005/8/layout/radial1"/>
    <dgm:cxn modelId="{E3EEF99B-FE93-48ED-B00E-45B410052B92}" type="presParOf" srcId="{8539EEC1-26DB-4D3B-8B73-D6D0025D7874}" destId="{A610B3AD-73D1-4141-AF97-717BB7B3E836}" srcOrd="4" destOrd="0" presId="urn:microsoft.com/office/officeart/2005/8/layout/radial1"/>
    <dgm:cxn modelId="{6BEBD5CB-631B-4D25-9DFE-5A59398478D0}" type="presParOf" srcId="{8539EEC1-26DB-4D3B-8B73-D6D0025D7874}" destId="{99A6FAB4-48F3-47A9-8314-B29F15F3B3CD}" srcOrd="5" destOrd="0" presId="urn:microsoft.com/office/officeart/2005/8/layout/radial1"/>
    <dgm:cxn modelId="{54801E70-B68C-4D83-9897-6E6C41E5888C}" type="presParOf" srcId="{99A6FAB4-48F3-47A9-8314-B29F15F3B3CD}" destId="{1C409FFD-4100-4C6A-B868-CE27D3D0DCE3}" srcOrd="0" destOrd="0" presId="urn:microsoft.com/office/officeart/2005/8/layout/radial1"/>
    <dgm:cxn modelId="{699600F9-53FE-436A-BF3D-BAB81042A181}" type="presParOf" srcId="{8539EEC1-26DB-4D3B-8B73-D6D0025D7874}" destId="{10D1561F-0360-4ACE-B4A1-02244ACA7436}" srcOrd="6" destOrd="0" presId="urn:microsoft.com/office/officeart/2005/8/layout/radial1"/>
    <dgm:cxn modelId="{F6AC1E59-2EA0-4249-AA28-4C9AD7F3681B}" type="presParOf" srcId="{8539EEC1-26DB-4D3B-8B73-D6D0025D7874}" destId="{CE1B4B7D-DCD6-4490-A3E0-102B01746FAD}" srcOrd="7" destOrd="0" presId="urn:microsoft.com/office/officeart/2005/8/layout/radial1"/>
    <dgm:cxn modelId="{78DE096B-F071-4D91-8FDD-4EB1B47CC4F4}" type="presParOf" srcId="{CE1B4B7D-DCD6-4490-A3E0-102B01746FAD}" destId="{B1069731-4F55-45D6-9C35-25FB94878F0A}" srcOrd="0" destOrd="0" presId="urn:microsoft.com/office/officeart/2005/8/layout/radial1"/>
    <dgm:cxn modelId="{F21AC579-72F2-4D9F-BEB2-E6A3E841A326}" type="presParOf" srcId="{8539EEC1-26DB-4D3B-8B73-D6D0025D7874}" destId="{4F09D06A-68D1-4830-A407-0A2F5B1E4BDB}" srcOrd="8" destOrd="0" presId="urn:microsoft.com/office/officeart/2005/8/layout/radial1"/>
    <dgm:cxn modelId="{EC789B7E-22A3-43D2-BAF9-8B855978A268}" type="presParOf" srcId="{8539EEC1-26DB-4D3B-8B73-D6D0025D7874}" destId="{2787E8FC-3F95-4FBA-B030-1F2F1057ECA7}" srcOrd="9" destOrd="0" presId="urn:microsoft.com/office/officeart/2005/8/layout/radial1"/>
    <dgm:cxn modelId="{5AF1638E-C212-4668-9EE2-320B9F765B3A}" type="presParOf" srcId="{2787E8FC-3F95-4FBA-B030-1F2F1057ECA7}" destId="{44573381-D652-4044-A495-9702B9780F9B}" srcOrd="0" destOrd="0" presId="urn:microsoft.com/office/officeart/2005/8/layout/radial1"/>
    <dgm:cxn modelId="{AEE17E29-4FAD-4668-9CE0-A7AABC37D1A0}" type="presParOf" srcId="{8539EEC1-26DB-4D3B-8B73-D6D0025D7874}" destId="{0984E58E-5096-4D9D-9C14-DF544E04B1A5}" srcOrd="10" destOrd="0" presId="urn:microsoft.com/office/officeart/2005/8/layout/radial1"/>
    <dgm:cxn modelId="{A5FEAEBF-9086-4BD0-9DD9-8051C8F1DF8E}" type="presParOf" srcId="{8539EEC1-26DB-4D3B-8B73-D6D0025D7874}" destId="{C04C8D1A-1B9A-41AC-9083-A13012F0EFDD}" srcOrd="11" destOrd="0" presId="urn:microsoft.com/office/officeart/2005/8/layout/radial1"/>
    <dgm:cxn modelId="{1FEF20C5-16F1-4BEE-B600-98755FB091CD}" type="presParOf" srcId="{C04C8D1A-1B9A-41AC-9083-A13012F0EFDD}" destId="{5B1CB221-A362-440F-A63E-B60BCBD02543}" srcOrd="0" destOrd="0" presId="urn:microsoft.com/office/officeart/2005/8/layout/radial1"/>
    <dgm:cxn modelId="{545DF968-F2B5-416A-BA03-75BCAD3ED05C}" type="presParOf" srcId="{8539EEC1-26DB-4D3B-8B73-D6D0025D7874}" destId="{B676E142-0474-4AEF-B9BA-082E9AF2C334}" srcOrd="12" destOrd="0" presId="urn:microsoft.com/office/officeart/2005/8/layout/radial1"/>
    <dgm:cxn modelId="{4BAEFAFF-C560-4D88-842F-4B59E03B8C14}" type="presParOf" srcId="{8539EEC1-26DB-4D3B-8B73-D6D0025D7874}" destId="{4359E010-0D59-4561-8C66-DE4139A7B31B}" srcOrd="13" destOrd="0" presId="urn:microsoft.com/office/officeart/2005/8/layout/radial1"/>
    <dgm:cxn modelId="{D73E334B-E8ED-4F02-BFDE-9BA6AAA81C23}" type="presParOf" srcId="{4359E010-0D59-4561-8C66-DE4139A7B31B}" destId="{6C2B0EB5-7364-4332-8D09-0975853B1922}" srcOrd="0" destOrd="0" presId="urn:microsoft.com/office/officeart/2005/8/layout/radial1"/>
    <dgm:cxn modelId="{0B49E872-CC22-40B3-8DE3-4C273BE541AF}" type="presParOf" srcId="{8539EEC1-26DB-4D3B-8B73-D6D0025D7874}" destId="{A5A1CB8D-A40D-427B-AC94-526DDFF890DB}" srcOrd="14" destOrd="0" presId="urn:microsoft.com/office/officeart/2005/8/layout/radial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4789B96-C486-4809-B690-65F5F91EF786}" type="doc">
      <dgm:prSet loTypeId="urn:microsoft.com/office/officeart/2005/8/layout/radial3" loCatId="cycle" qsTypeId="urn:microsoft.com/office/officeart/2005/8/quickstyle/simple1" qsCatId="simple" csTypeId="urn:microsoft.com/office/officeart/2005/8/colors/colorful5" csCatId="colorful" phldr="1"/>
      <dgm:spPr/>
      <dgm:t>
        <a:bodyPr/>
        <a:lstStyle/>
        <a:p>
          <a:endParaRPr lang="en-IN"/>
        </a:p>
      </dgm:t>
    </dgm:pt>
    <dgm:pt modelId="{DA2E6240-D759-4DE0-AB74-2476D821F2BB}">
      <dgm:prSet phldrT="[Text]" custT="1"/>
      <dgm:spPr/>
      <dgm:t>
        <a:bodyPr/>
        <a:lstStyle/>
        <a:p>
          <a:r>
            <a:rPr lang="en-US" sz="3200" b="1" dirty="0">
              <a:latin typeface="Arial" panose="020B0604020202020204" pitchFamily="34" charset="0"/>
              <a:cs typeface="Arial" panose="020B0604020202020204" pitchFamily="34" charset="0"/>
            </a:rPr>
            <a:t>ERP</a:t>
          </a:r>
          <a:endParaRPr lang="en-IN" sz="2400" b="1" dirty="0">
            <a:latin typeface="Arial" panose="020B0604020202020204" pitchFamily="34" charset="0"/>
            <a:cs typeface="Arial" panose="020B0604020202020204" pitchFamily="34" charset="0"/>
          </a:endParaRPr>
        </a:p>
      </dgm:t>
    </dgm:pt>
    <dgm:pt modelId="{8B3B5C96-B3FE-46D6-95C2-930209AEE047}" type="parTrans" cxnId="{DA716361-840A-40AB-B6D8-CB49366E8346}">
      <dgm:prSet/>
      <dgm:spPr/>
      <dgm:t>
        <a:bodyPr/>
        <a:lstStyle/>
        <a:p>
          <a:endParaRPr lang="en-IN"/>
        </a:p>
      </dgm:t>
    </dgm:pt>
    <dgm:pt modelId="{80941107-AFBD-4671-847A-E42ED3E4D116}" type="sibTrans" cxnId="{DA716361-840A-40AB-B6D8-CB49366E8346}">
      <dgm:prSet/>
      <dgm:spPr/>
      <dgm:t>
        <a:bodyPr/>
        <a:lstStyle/>
        <a:p>
          <a:endParaRPr lang="en-IN"/>
        </a:p>
      </dgm:t>
    </dgm:pt>
    <dgm:pt modelId="{6F617859-5E60-4BC0-817B-F91009C10569}">
      <dgm:prSet phldrT="[Text]" custT="1"/>
      <dgm:spPr/>
      <dgm:t>
        <a:bodyPr/>
        <a:lstStyle/>
        <a:p>
          <a:r>
            <a:rPr lang="en-US" sz="2000" dirty="0">
              <a:latin typeface="Arial" panose="020B0604020202020204" pitchFamily="34" charset="0"/>
              <a:cs typeface="Arial" panose="020B0604020202020204" pitchFamily="34" charset="0"/>
            </a:rPr>
            <a:t>Human resources</a:t>
          </a:r>
          <a:endParaRPr lang="en-IN" sz="2000" dirty="0">
            <a:latin typeface="Arial" panose="020B0604020202020204" pitchFamily="34" charset="0"/>
            <a:cs typeface="Arial" panose="020B0604020202020204" pitchFamily="34" charset="0"/>
          </a:endParaRPr>
        </a:p>
      </dgm:t>
    </dgm:pt>
    <dgm:pt modelId="{54C2C1D6-681E-4FD5-9F66-2B74B9AC0359}" type="parTrans" cxnId="{424B830A-3CBA-4052-B802-8570D7DCC7C1}">
      <dgm:prSet/>
      <dgm:spPr/>
      <dgm:t>
        <a:bodyPr/>
        <a:lstStyle/>
        <a:p>
          <a:endParaRPr lang="en-IN"/>
        </a:p>
      </dgm:t>
    </dgm:pt>
    <dgm:pt modelId="{79DC5AF6-CCD0-4C80-B8FB-B2DC889B32AC}" type="sibTrans" cxnId="{424B830A-3CBA-4052-B802-8570D7DCC7C1}">
      <dgm:prSet/>
      <dgm:spPr/>
      <dgm:t>
        <a:bodyPr/>
        <a:lstStyle/>
        <a:p>
          <a:endParaRPr lang="en-IN"/>
        </a:p>
      </dgm:t>
    </dgm:pt>
    <dgm:pt modelId="{363CAAE6-2F34-4C8C-90E4-689A1E3D1C18}">
      <dgm:prSet phldrT="[Text]" custT="1"/>
      <dgm:spPr/>
      <dgm:t>
        <a:bodyPr/>
        <a:lstStyle/>
        <a:p>
          <a:r>
            <a:rPr lang="en-US" sz="2000" dirty="0">
              <a:latin typeface="Arial" panose="020B0604020202020204" pitchFamily="34" charset="0"/>
              <a:cs typeface="Arial" panose="020B0604020202020204" pitchFamily="34" charset="0"/>
            </a:rPr>
            <a:t>Finance</a:t>
          </a:r>
          <a:endParaRPr lang="en-IN" sz="2000" dirty="0">
            <a:latin typeface="Arial" panose="020B0604020202020204" pitchFamily="34" charset="0"/>
            <a:cs typeface="Arial" panose="020B0604020202020204" pitchFamily="34" charset="0"/>
          </a:endParaRPr>
        </a:p>
      </dgm:t>
    </dgm:pt>
    <dgm:pt modelId="{9B7C9034-2602-404B-BB40-E589C6AE8E44}" type="parTrans" cxnId="{C83604EA-A4F4-48A3-89BD-3E3B57D095DB}">
      <dgm:prSet/>
      <dgm:spPr/>
      <dgm:t>
        <a:bodyPr/>
        <a:lstStyle/>
        <a:p>
          <a:endParaRPr lang="en-IN"/>
        </a:p>
      </dgm:t>
    </dgm:pt>
    <dgm:pt modelId="{A2D4EA7E-6FE1-421E-864A-BC0181D10DC6}" type="sibTrans" cxnId="{C83604EA-A4F4-48A3-89BD-3E3B57D095DB}">
      <dgm:prSet/>
      <dgm:spPr/>
      <dgm:t>
        <a:bodyPr/>
        <a:lstStyle/>
        <a:p>
          <a:endParaRPr lang="en-IN"/>
        </a:p>
      </dgm:t>
    </dgm:pt>
    <dgm:pt modelId="{2E92E6FB-546F-49E2-8215-BC66ED5AAFE8}">
      <dgm:prSet phldrT="[Text]" custT="1"/>
      <dgm:spPr/>
      <dgm:t>
        <a:bodyPr/>
        <a:lstStyle/>
        <a:p>
          <a:r>
            <a:rPr lang="en-US" sz="2000" dirty="0">
              <a:latin typeface="Arial" panose="020B0604020202020204" pitchFamily="34" charset="0"/>
              <a:cs typeface="Arial" panose="020B0604020202020204" pitchFamily="34" charset="0"/>
            </a:rPr>
            <a:t>Supply chain</a:t>
          </a:r>
          <a:endParaRPr lang="en-IN" sz="2000" dirty="0">
            <a:latin typeface="Arial" panose="020B0604020202020204" pitchFamily="34" charset="0"/>
            <a:cs typeface="Arial" panose="020B0604020202020204" pitchFamily="34" charset="0"/>
          </a:endParaRPr>
        </a:p>
      </dgm:t>
    </dgm:pt>
    <dgm:pt modelId="{E280703E-CEA0-44A7-B0FC-12E5AA38F879}" type="parTrans" cxnId="{537E5283-D887-42F0-9921-706F52D629A1}">
      <dgm:prSet/>
      <dgm:spPr/>
      <dgm:t>
        <a:bodyPr/>
        <a:lstStyle/>
        <a:p>
          <a:endParaRPr lang="en-IN"/>
        </a:p>
      </dgm:t>
    </dgm:pt>
    <dgm:pt modelId="{C131C13F-C590-41AC-B31A-E6FCA686A0F0}" type="sibTrans" cxnId="{537E5283-D887-42F0-9921-706F52D629A1}">
      <dgm:prSet/>
      <dgm:spPr/>
      <dgm:t>
        <a:bodyPr/>
        <a:lstStyle/>
        <a:p>
          <a:endParaRPr lang="en-IN"/>
        </a:p>
      </dgm:t>
    </dgm:pt>
    <dgm:pt modelId="{65B2942E-25E9-4E20-AC20-8658B598BF66}">
      <dgm:prSet phldrT="[Text]" custT="1"/>
      <dgm:spPr/>
      <dgm:t>
        <a:bodyPr/>
        <a:lstStyle/>
        <a:p>
          <a:r>
            <a:rPr lang="en-US" sz="2000" dirty="0">
              <a:latin typeface="Arial" panose="020B0604020202020204" pitchFamily="34" charset="0"/>
              <a:cs typeface="Arial" panose="020B0604020202020204" pitchFamily="34" charset="0"/>
            </a:rPr>
            <a:t>Inventory management </a:t>
          </a:r>
          <a:endParaRPr lang="en-IN" sz="2000" dirty="0">
            <a:latin typeface="Arial" panose="020B0604020202020204" pitchFamily="34" charset="0"/>
            <a:cs typeface="Arial" panose="020B0604020202020204" pitchFamily="34" charset="0"/>
          </a:endParaRPr>
        </a:p>
      </dgm:t>
    </dgm:pt>
    <dgm:pt modelId="{2CD3599D-E9CA-4BC9-854B-55FB2EC0B028}" type="parTrans" cxnId="{E8AFD657-30F3-4E4A-B89C-BF93844F8FFE}">
      <dgm:prSet/>
      <dgm:spPr/>
      <dgm:t>
        <a:bodyPr/>
        <a:lstStyle/>
        <a:p>
          <a:endParaRPr lang="en-IN"/>
        </a:p>
      </dgm:t>
    </dgm:pt>
    <dgm:pt modelId="{F6689B0A-1A6D-4331-BEAC-83559616E02B}" type="sibTrans" cxnId="{E8AFD657-30F3-4E4A-B89C-BF93844F8FFE}">
      <dgm:prSet/>
      <dgm:spPr/>
      <dgm:t>
        <a:bodyPr/>
        <a:lstStyle/>
        <a:p>
          <a:endParaRPr lang="en-IN"/>
        </a:p>
      </dgm:t>
    </dgm:pt>
    <dgm:pt modelId="{2FCE048E-92AA-4109-BA61-11529A0B7327}">
      <dgm:prSet phldrT="[Text]" custT="1"/>
      <dgm:spPr/>
      <dgm:t>
        <a:bodyPr/>
        <a:lstStyle/>
        <a:p>
          <a:r>
            <a:rPr lang="en-US" sz="2000" dirty="0">
              <a:latin typeface="Arial" panose="020B0604020202020204" pitchFamily="34" charset="0"/>
              <a:cs typeface="Arial" panose="020B0604020202020204" pitchFamily="34" charset="0"/>
            </a:rPr>
            <a:t>Customers and sales</a:t>
          </a:r>
          <a:endParaRPr lang="en-IN" sz="2000" dirty="0">
            <a:latin typeface="Arial" panose="020B0604020202020204" pitchFamily="34" charset="0"/>
            <a:cs typeface="Arial" panose="020B0604020202020204" pitchFamily="34" charset="0"/>
          </a:endParaRPr>
        </a:p>
      </dgm:t>
    </dgm:pt>
    <dgm:pt modelId="{CE026044-779C-4656-B0D2-BDDCD8B9C1BA}" type="parTrans" cxnId="{1CB128C0-5CA6-491B-A231-1326DD7624BF}">
      <dgm:prSet/>
      <dgm:spPr/>
      <dgm:t>
        <a:bodyPr/>
        <a:lstStyle/>
        <a:p>
          <a:endParaRPr lang="en-IN"/>
        </a:p>
      </dgm:t>
    </dgm:pt>
    <dgm:pt modelId="{9F4EEC20-5286-468E-A64A-EF43C50EE8E4}" type="sibTrans" cxnId="{1CB128C0-5CA6-491B-A231-1326DD7624BF}">
      <dgm:prSet/>
      <dgm:spPr/>
      <dgm:t>
        <a:bodyPr/>
        <a:lstStyle/>
        <a:p>
          <a:endParaRPr lang="en-IN"/>
        </a:p>
      </dgm:t>
    </dgm:pt>
    <dgm:pt modelId="{E56728FE-7F53-497A-8C8F-CAE2BCA44C22}" type="pres">
      <dgm:prSet presAssocID="{44789B96-C486-4809-B690-65F5F91EF786}" presName="composite" presStyleCnt="0">
        <dgm:presLayoutVars>
          <dgm:chMax val="1"/>
          <dgm:dir/>
          <dgm:resizeHandles val="exact"/>
        </dgm:presLayoutVars>
      </dgm:prSet>
      <dgm:spPr/>
      <dgm:t>
        <a:bodyPr/>
        <a:lstStyle/>
        <a:p>
          <a:endParaRPr lang="en-US"/>
        </a:p>
      </dgm:t>
    </dgm:pt>
    <dgm:pt modelId="{11958A06-9A01-4100-8FCE-53E5AB490CF3}" type="pres">
      <dgm:prSet presAssocID="{44789B96-C486-4809-B690-65F5F91EF786}" presName="radial" presStyleCnt="0">
        <dgm:presLayoutVars>
          <dgm:animLvl val="ctr"/>
        </dgm:presLayoutVars>
      </dgm:prSet>
      <dgm:spPr/>
    </dgm:pt>
    <dgm:pt modelId="{38F7F422-EDCC-49B9-8FFA-D38F7607F017}" type="pres">
      <dgm:prSet presAssocID="{DA2E6240-D759-4DE0-AB74-2476D821F2BB}" presName="centerShape" presStyleLbl="vennNode1" presStyleIdx="0" presStyleCnt="6"/>
      <dgm:spPr/>
      <dgm:t>
        <a:bodyPr/>
        <a:lstStyle/>
        <a:p>
          <a:endParaRPr lang="en-US"/>
        </a:p>
      </dgm:t>
    </dgm:pt>
    <dgm:pt modelId="{41A35CF5-D1E5-4D01-80DF-708FDA039800}" type="pres">
      <dgm:prSet presAssocID="{6F617859-5E60-4BC0-817B-F91009C10569}" presName="node" presStyleLbl="vennNode1" presStyleIdx="1" presStyleCnt="6">
        <dgm:presLayoutVars>
          <dgm:bulletEnabled val="1"/>
        </dgm:presLayoutVars>
      </dgm:prSet>
      <dgm:spPr/>
      <dgm:t>
        <a:bodyPr/>
        <a:lstStyle/>
        <a:p>
          <a:endParaRPr lang="en-US"/>
        </a:p>
      </dgm:t>
    </dgm:pt>
    <dgm:pt modelId="{C6BA31EC-A838-47A4-BF5C-40FE96ABF5C6}" type="pres">
      <dgm:prSet presAssocID="{363CAAE6-2F34-4C8C-90E4-689A1E3D1C18}" presName="node" presStyleLbl="vennNode1" presStyleIdx="2" presStyleCnt="6">
        <dgm:presLayoutVars>
          <dgm:bulletEnabled val="1"/>
        </dgm:presLayoutVars>
      </dgm:prSet>
      <dgm:spPr/>
      <dgm:t>
        <a:bodyPr/>
        <a:lstStyle/>
        <a:p>
          <a:endParaRPr lang="en-US"/>
        </a:p>
      </dgm:t>
    </dgm:pt>
    <dgm:pt modelId="{72A724C7-F27E-4CED-9A03-2E18B45E9B0C}" type="pres">
      <dgm:prSet presAssocID="{2E92E6FB-546F-49E2-8215-BC66ED5AAFE8}" presName="node" presStyleLbl="vennNode1" presStyleIdx="3" presStyleCnt="6">
        <dgm:presLayoutVars>
          <dgm:bulletEnabled val="1"/>
        </dgm:presLayoutVars>
      </dgm:prSet>
      <dgm:spPr/>
      <dgm:t>
        <a:bodyPr/>
        <a:lstStyle/>
        <a:p>
          <a:endParaRPr lang="en-US"/>
        </a:p>
      </dgm:t>
    </dgm:pt>
    <dgm:pt modelId="{B107BE55-31A7-4499-AF52-08902EBC50B4}" type="pres">
      <dgm:prSet presAssocID="{65B2942E-25E9-4E20-AC20-8658B598BF66}" presName="node" presStyleLbl="vennNode1" presStyleIdx="4" presStyleCnt="6">
        <dgm:presLayoutVars>
          <dgm:bulletEnabled val="1"/>
        </dgm:presLayoutVars>
      </dgm:prSet>
      <dgm:spPr/>
      <dgm:t>
        <a:bodyPr/>
        <a:lstStyle/>
        <a:p>
          <a:endParaRPr lang="en-US"/>
        </a:p>
      </dgm:t>
    </dgm:pt>
    <dgm:pt modelId="{897D216B-ABA9-411A-B6FA-11C5221C60C5}" type="pres">
      <dgm:prSet presAssocID="{2FCE048E-92AA-4109-BA61-11529A0B7327}" presName="node" presStyleLbl="vennNode1" presStyleIdx="5" presStyleCnt="6">
        <dgm:presLayoutVars>
          <dgm:bulletEnabled val="1"/>
        </dgm:presLayoutVars>
      </dgm:prSet>
      <dgm:spPr/>
      <dgm:t>
        <a:bodyPr/>
        <a:lstStyle/>
        <a:p>
          <a:endParaRPr lang="en-US"/>
        </a:p>
      </dgm:t>
    </dgm:pt>
  </dgm:ptLst>
  <dgm:cxnLst>
    <dgm:cxn modelId="{B2A9852B-16D1-45B8-B017-2461FDE396BE}" type="presOf" srcId="{65B2942E-25E9-4E20-AC20-8658B598BF66}" destId="{B107BE55-31A7-4499-AF52-08902EBC50B4}" srcOrd="0" destOrd="0" presId="urn:microsoft.com/office/officeart/2005/8/layout/radial3"/>
    <dgm:cxn modelId="{DA716361-840A-40AB-B6D8-CB49366E8346}" srcId="{44789B96-C486-4809-B690-65F5F91EF786}" destId="{DA2E6240-D759-4DE0-AB74-2476D821F2BB}" srcOrd="0" destOrd="0" parTransId="{8B3B5C96-B3FE-46D6-95C2-930209AEE047}" sibTransId="{80941107-AFBD-4671-847A-E42ED3E4D116}"/>
    <dgm:cxn modelId="{59BD1ECA-046E-478E-9CFD-FF3B60A9B5B4}" type="presOf" srcId="{2FCE048E-92AA-4109-BA61-11529A0B7327}" destId="{897D216B-ABA9-411A-B6FA-11C5221C60C5}" srcOrd="0" destOrd="0" presId="urn:microsoft.com/office/officeart/2005/8/layout/radial3"/>
    <dgm:cxn modelId="{199B299B-9E1A-42E5-8169-9949F11C424D}" type="presOf" srcId="{363CAAE6-2F34-4C8C-90E4-689A1E3D1C18}" destId="{C6BA31EC-A838-47A4-BF5C-40FE96ABF5C6}" srcOrd="0" destOrd="0" presId="urn:microsoft.com/office/officeart/2005/8/layout/radial3"/>
    <dgm:cxn modelId="{537E5283-D887-42F0-9921-706F52D629A1}" srcId="{DA2E6240-D759-4DE0-AB74-2476D821F2BB}" destId="{2E92E6FB-546F-49E2-8215-BC66ED5AAFE8}" srcOrd="2" destOrd="0" parTransId="{E280703E-CEA0-44A7-B0FC-12E5AA38F879}" sibTransId="{C131C13F-C590-41AC-B31A-E6FCA686A0F0}"/>
    <dgm:cxn modelId="{BBF5C437-6C74-4F20-BAD2-926EDA4D0636}" type="presOf" srcId="{DA2E6240-D759-4DE0-AB74-2476D821F2BB}" destId="{38F7F422-EDCC-49B9-8FFA-D38F7607F017}" srcOrd="0" destOrd="0" presId="urn:microsoft.com/office/officeart/2005/8/layout/radial3"/>
    <dgm:cxn modelId="{3495623A-06F8-40A2-8D42-1E0A72C9C3BD}" type="presOf" srcId="{2E92E6FB-546F-49E2-8215-BC66ED5AAFE8}" destId="{72A724C7-F27E-4CED-9A03-2E18B45E9B0C}" srcOrd="0" destOrd="0" presId="urn:microsoft.com/office/officeart/2005/8/layout/radial3"/>
    <dgm:cxn modelId="{10C0F26C-F032-42C1-B395-590781B54ED7}" type="presOf" srcId="{44789B96-C486-4809-B690-65F5F91EF786}" destId="{E56728FE-7F53-497A-8C8F-CAE2BCA44C22}" srcOrd="0" destOrd="0" presId="urn:microsoft.com/office/officeart/2005/8/layout/radial3"/>
    <dgm:cxn modelId="{1CB128C0-5CA6-491B-A231-1326DD7624BF}" srcId="{DA2E6240-D759-4DE0-AB74-2476D821F2BB}" destId="{2FCE048E-92AA-4109-BA61-11529A0B7327}" srcOrd="4" destOrd="0" parTransId="{CE026044-779C-4656-B0D2-BDDCD8B9C1BA}" sibTransId="{9F4EEC20-5286-468E-A64A-EF43C50EE8E4}"/>
    <dgm:cxn modelId="{C83604EA-A4F4-48A3-89BD-3E3B57D095DB}" srcId="{DA2E6240-D759-4DE0-AB74-2476D821F2BB}" destId="{363CAAE6-2F34-4C8C-90E4-689A1E3D1C18}" srcOrd="1" destOrd="0" parTransId="{9B7C9034-2602-404B-BB40-E589C6AE8E44}" sibTransId="{A2D4EA7E-6FE1-421E-864A-BC0181D10DC6}"/>
    <dgm:cxn modelId="{424B830A-3CBA-4052-B802-8570D7DCC7C1}" srcId="{DA2E6240-D759-4DE0-AB74-2476D821F2BB}" destId="{6F617859-5E60-4BC0-817B-F91009C10569}" srcOrd="0" destOrd="0" parTransId="{54C2C1D6-681E-4FD5-9F66-2B74B9AC0359}" sibTransId="{79DC5AF6-CCD0-4C80-B8FB-B2DC889B32AC}"/>
    <dgm:cxn modelId="{E8AFD657-30F3-4E4A-B89C-BF93844F8FFE}" srcId="{DA2E6240-D759-4DE0-AB74-2476D821F2BB}" destId="{65B2942E-25E9-4E20-AC20-8658B598BF66}" srcOrd="3" destOrd="0" parTransId="{2CD3599D-E9CA-4BC9-854B-55FB2EC0B028}" sibTransId="{F6689B0A-1A6D-4331-BEAC-83559616E02B}"/>
    <dgm:cxn modelId="{150611EF-FC14-42BF-8960-B2A5C7E48AE3}" type="presOf" srcId="{6F617859-5E60-4BC0-817B-F91009C10569}" destId="{41A35CF5-D1E5-4D01-80DF-708FDA039800}" srcOrd="0" destOrd="0" presId="urn:microsoft.com/office/officeart/2005/8/layout/radial3"/>
    <dgm:cxn modelId="{C72F5895-5841-453F-B15B-C8D0D1A116D9}" type="presParOf" srcId="{E56728FE-7F53-497A-8C8F-CAE2BCA44C22}" destId="{11958A06-9A01-4100-8FCE-53E5AB490CF3}" srcOrd="0" destOrd="0" presId="urn:microsoft.com/office/officeart/2005/8/layout/radial3"/>
    <dgm:cxn modelId="{FCD850A6-3450-4DED-BE96-F9A7B1BDE8EE}" type="presParOf" srcId="{11958A06-9A01-4100-8FCE-53E5AB490CF3}" destId="{38F7F422-EDCC-49B9-8FFA-D38F7607F017}" srcOrd="0" destOrd="0" presId="urn:microsoft.com/office/officeart/2005/8/layout/radial3"/>
    <dgm:cxn modelId="{A65765FD-ECD3-4CFF-B873-818D9A9181AA}" type="presParOf" srcId="{11958A06-9A01-4100-8FCE-53E5AB490CF3}" destId="{41A35CF5-D1E5-4D01-80DF-708FDA039800}" srcOrd="1" destOrd="0" presId="urn:microsoft.com/office/officeart/2005/8/layout/radial3"/>
    <dgm:cxn modelId="{7B8CA9F5-A3DF-4A3C-ADA5-F5E1D280B358}" type="presParOf" srcId="{11958A06-9A01-4100-8FCE-53E5AB490CF3}" destId="{C6BA31EC-A838-47A4-BF5C-40FE96ABF5C6}" srcOrd="2" destOrd="0" presId="urn:microsoft.com/office/officeart/2005/8/layout/radial3"/>
    <dgm:cxn modelId="{5BE1F3EF-2AF5-4227-967A-C393EBE985DE}" type="presParOf" srcId="{11958A06-9A01-4100-8FCE-53E5AB490CF3}" destId="{72A724C7-F27E-4CED-9A03-2E18B45E9B0C}" srcOrd="3" destOrd="0" presId="urn:microsoft.com/office/officeart/2005/8/layout/radial3"/>
    <dgm:cxn modelId="{12A19201-DFD8-4ED3-BBF5-5AD2171272CB}" type="presParOf" srcId="{11958A06-9A01-4100-8FCE-53E5AB490CF3}" destId="{B107BE55-31A7-4499-AF52-08902EBC50B4}" srcOrd="4" destOrd="0" presId="urn:microsoft.com/office/officeart/2005/8/layout/radial3"/>
    <dgm:cxn modelId="{E41AA578-F179-498F-ABCD-221E10E16BE3}" type="presParOf" srcId="{11958A06-9A01-4100-8FCE-53E5AB490CF3}" destId="{897D216B-ABA9-411A-B6FA-11C5221C60C5}" srcOrd="5" destOrd="0" presId="urn:microsoft.com/office/officeart/2005/8/layout/radial3"/>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7BC26AE-B6F7-42E0-8251-00333E502CC6}" type="doc">
      <dgm:prSet loTypeId="urn:microsoft.com/office/officeart/2005/8/layout/list1" loCatId="list" qsTypeId="urn:microsoft.com/office/officeart/2005/8/quickstyle/simple1" qsCatId="simple" csTypeId="urn:microsoft.com/office/officeart/2005/8/colors/colorful3" csCatId="colorful" phldr="1"/>
      <dgm:spPr/>
      <dgm:t>
        <a:bodyPr/>
        <a:lstStyle/>
        <a:p>
          <a:endParaRPr lang="en-IN"/>
        </a:p>
      </dgm:t>
    </dgm:pt>
    <dgm:pt modelId="{78BAE54E-2325-454C-B1ED-C35902212E72}">
      <dgm:prSet phldrT="[Text]" custT="1"/>
      <dgm:spPr/>
      <dgm:t>
        <a:bodyPr/>
        <a:lstStyle/>
        <a:p>
          <a:r>
            <a:rPr lang="en-GB" sz="2000" dirty="0">
              <a:latin typeface="Arial" panose="020B0604020202020204" pitchFamily="34" charset="0"/>
              <a:cs typeface="Arial" panose="020B0604020202020204" pitchFamily="34" charset="0"/>
            </a:rPr>
            <a:t>Different information systems focus on enhancing overall business efficiency and performance. </a:t>
          </a:r>
          <a:endParaRPr lang="en-IN" sz="2000" dirty="0">
            <a:latin typeface="Arial" panose="020B0604020202020204" pitchFamily="34" charset="0"/>
            <a:cs typeface="Arial" panose="020B0604020202020204" pitchFamily="34" charset="0"/>
          </a:endParaRPr>
        </a:p>
      </dgm:t>
    </dgm:pt>
    <dgm:pt modelId="{D1293A47-2483-424B-9439-2D1622A66C52}" type="parTrans" cxnId="{9C0BBBE6-133C-42E7-8125-B20FFC805418}">
      <dgm:prSet/>
      <dgm:spPr/>
      <dgm:t>
        <a:bodyPr/>
        <a:lstStyle/>
        <a:p>
          <a:endParaRPr lang="en-IN"/>
        </a:p>
      </dgm:t>
    </dgm:pt>
    <dgm:pt modelId="{6FF0613F-0F27-496A-918C-72CD8ED63033}" type="sibTrans" cxnId="{9C0BBBE6-133C-42E7-8125-B20FFC805418}">
      <dgm:prSet/>
      <dgm:spPr/>
      <dgm:t>
        <a:bodyPr/>
        <a:lstStyle/>
        <a:p>
          <a:endParaRPr lang="en-IN"/>
        </a:p>
      </dgm:t>
    </dgm:pt>
    <dgm:pt modelId="{2753CF12-7AB0-41DD-906B-E75274A98E86}">
      <dgm:prSet custT="1"/>
      <dgm:spPr/>
      <dgm:t>
        <a:bodyPr/>
        <a:lstStyle/>
        <a:p>
          <a:r>
            <a:rPr lang="en-GB" sz="2000" dirty="0">
              <a:latin typeface="Arial" panose="020B0604020202020204" pitchFamily="34" charset="0"/>
              <a:cs typeface="Arial" panose="020B0604020202020204" pitchFamily="34" charset="0"/>
            </a:rPr>
            <a:t>DSS assists managers to make effective decisions and CRM aims to enhance customer satisfaction, while ERP is used to enhance operational efficiency. </a:t>
          </a:r>
          <a:endParaRPr lang="en-IN" sz="2000" dirty="0">
            <a:latin typeface="Arial" panose="020B0604020202020204" pitchFamily="34" charset="0"/>
            <a:cs typeface="Arial" panose="020B0604020202020204" pitchFamily="34" charset="0"/>
          </a:endParaRPr>
        </a:p>
      </dgm:t>
    </dgm:pt>
    <dgm:pt modelId="{CA5E36A0-AD2B-4A5D-A171-0E91C09CAF6A}" type="parTrans" cxnId="{147F655D-E55A-4D6E-BDF0-EA5CF19A5D27}">
      <dgm:prSet/>
      <dgm:spPr/>
      <dgm:t>
        <a:bodyPr/>
        <a:lstStyle/>
        <a:p>
          <a:endParaRPr lang="en-IN"/>
        </a:p>
      </dgm:t>
    </dgm:pt>
    <dgm:pt modelId="{705D3A1B-5730-41E7-AD3E-DD92B1E72676}" type="sibTrans" cxnId="{147F655D-E55A-4D6E-BDF0-EA5CF19A5D27}">
      <dgm:prSet/>
      <dgm:spPr/>
      <dgm:t>
        <a:bodyPr/>
        <a:lstStyle/>
        <a:p>
          <a:endParaRPr lang="en-IN"/>
        </a:p>
      </dgm:t>
    </dgm:pt>
    <dgm:pt modelId="{97DB1777-4595-42A5-99E5-FFA9F433B69A}">
      <dgm:prSet custT="1"/>
      <dgm:spPr/>
      <dgm:t>
        <a:bodyPr/>
        <a:lstStyle/>
        <a:p>
          <a:r>
            <a:rPr lang="en-GB" sz="2000" dirty="0">
              <a:latin typeface="Arial" panose="020B0604020202020204" pitchFamily="34" charset="0"/>
              <a:cs typeface="Arial" panose="020B0604020202020204" pitchFamily="34" charset="0"/>
            </a:rPr>
            <a:t>The organisation should identify the business needs to select and implement the most suitable information systems. </a:t>
          </a:r>
          <a:endParaRPr lang="en-IN" sz="2000" dirty="0">
            <a:latin typeface="Arial" panose="020B0604020202020204" pitchFamily="34" charset="0"/>
            <a:cs typeface="Arial" panose="020B0604020202020204" pitchFamily="34" charset="0"/>
          </a:endParaRPr>
        </a:p>
      </dgm:t>
    </dgm:pt>
    <dgm:pt modelId="{B1215319-27B5-468B-8E5E-24C91298BAFA}" type="parTrans" cxnId="{B31DB3A4-3F9F-44BC-8BC2-2EBBB53B1704}">
      <dgm:prSet/>
      <dgm:spPr/>
      <dgm:t>
        <a:bodyPr/>
        <a:lstStyle/>
        <a:p>
          <a:endParaRPr lang="en-IN"/>
        </a:p>
      </dgm:t>
    </dgm:pt>
    <dgm:pt modelId="{222D3985-9C23-4DF2-86C5-8E7C26712827}" type="sibTrans" cxnId="{B31DB3A4-3F9F-44BC-8BC2-2EBBB53B1704}">
      <dgm:prSet/>
      <dgm:spPr/>
      <dgm:t>
        <a:bodyPr/>
        <a:lstStyle/>
        <a:p>
          <a:endParaRPr lang="en-IN"/>
        </a:p>
      </dgm:t>
    </dgm:pt>
    <dgm:pt modelId="{474D3C07-3C47-4E75-A27C-7326C53DF549}" type="pres">
      <dgm:prSet presAssocID="{F7BC26AE-B6F7-42E0-8251-00333E502CC6}" presName="linear" presStyleCnt="0">
        <dgm:presLayoutVars>
          <dgm:dir/>
          <dgm:animLvl val="lvl"/>
          <dgm:resizeHandles val="exact"/>
        </dgm:presLayoutVars>
      </dgm:prSet>
      <dgm:spPr/>
      <dgm:t>
        <a:bodyPr/>
        <a:lstStyle/>
        <a:p>
          <a:endParaRPr lang="en-US"/>
        </a:p>
      </dgm:t>
    </dgm:pt>
    <dgm:pt modelId="{2B52ADDB-7203-4565-B656-2C1EACFE54E5}" type="pres">
      <dgm:prSet presAssocID="{78BAE54E-2325-454C-B1ED-C35902212E72}" presName="parentLin" presStyleCnt="0"/>
      <dgm:spPr/>
    </dgm:pt>
    <dgm:pt modelId="{5F9979D3-5E69-426C-A60E-9B3D967612BA}" type="pres">
      <dgm:prSet presAssocID="{78BAE54E-2325-454C-B1ED-C35902212E72}" presName="parentLeftMargin" presStyleLbl="node1" presStyleIdx="0" presStyleCnt="3"/>
      <dgm:spPr/>
      <dgm:t>
        <a:bodyPr/>
        <a:lstStyle/>
        <a:p>
          <a:endParaRPr lang="en-US"/>
        </a:p>
      </dgm:t>
    </dgm:pt>
    <dgm:pt modelId="{F45FBF2C-479B-4AC7-94D8-765F4E15C5DC}" type="pres">
      <dgm:prSet presAssocID="{78BAE54E-2325-454C-B1ED-C35902212E72}" presName="parentText" presStyleLbl="node1" presStyleIdx="0" presStyleCnt="3">
        <dgm:presLayoutVars>
          <dgm:chMax val="0"/>
          <dgm:bulletEnabled val="1"/>
        </dgm:presLayoutVars>
      </dgm:prSet>
      <dgm:spPr/>
      <dgm:t>
        <a:bodyPr/>
        <a:lstStyle/>
        <a:p>
          <a:endParaRPr lang="en-US"/>
        </a:p>
      </dgm:t>
    </dgm:pt>
    <dgm:pt modelId="{2102FB98-9D0C-4F33-98DB-8A1D9DD797E7}" type="pres">
      <dgm:prSet presAssocID="{78BAE54E-2325-454C-B1ED-C35902212E72}" presName="negativeSpace" presStyleCnt="0"/>
      <dgm:spPr/>
    </dgm:pt>
    <dgm:pt modelId="{09A57EA9-E99D-4037-9FCB-197D0E5BFC6F}" type="pres">
      <dgm:prSet presAssocID="{78BAE54E-2325-454C-B1ED-C35902212E72}" presName="childText" presStyleLbl="conFgAcc1" presStyleIdx="0" presStyleCnt="3">
        <dgm:presLayoutVars>
          <dgm:bulletEnabled val="1"/>
        </dgm:presLayoutVars>
      </dgm:prSet>
      <dgm:spPr/>
    </dgm:pt>
    <dgm:pt modelId="{999F3C3B-41E5-40C7-8D7B-E59811F1D176}" type="pres">
      <dgm:prSet presAssocID="{6FF0613F-0F27-496A-918C-72CD8ED63033}" presName="spaceBetweenRectangles" presStyleCnt="0"/>
      <dgm:spPr/>
    </dgm:pt>
    <dgm:pt modelId="{DB99D82C-F0D0-4904-8CC2-862D866B4CD8}" type="pres">
      <dgm:prSet presAssocID="{2753CF12-7AB0-41DD-906B-E75274A98E86}" presName="parentLin" presStyleCnt="0"/>
      <dgm:spPr/>
    </dgm:pt>
    <dgm:pt modelId="{5422A2BF-57CD-4E45-820F-F809B2AC53E4}" type="pres">
      <dgm:prSet presAssocID="{2753CF12-7AB0-41DD-906B-E75274A98E86}" presName="parentLeftMargin" presStyleLbl="node1" presStyleIdx="0" presStyleCnt="3"/>
      <dgm:spPr/>
      <dgm:t>
        <a:bodyPr/>
        <a:lstStyle/>
        <a:p>
          <a:endParaRPr lang="en-US"/>
        </a:p>
      </dgm:t>
    </dgm:pt>
    <dgm:pt modelId="{454970E4-9648-4386-A485-47C5E8D815BB}" type="pres">
      <dgm:prSet presAssocID="{2753CF12-7AB0-41DD-906B-E75274A98E86}" presName="parentText" presStyleLbl="node1" presStyleIdx="1" presStyleCnt="3">
        <dgm:presLayoutVars>
          <dgm:chMax val="0"/>
          <dgm:bulletEnabled val="1"/>
        </dgm:presLayoutVars>
      </dgm:prSet>
      <dgm:spPr/>
      <dgm:t>
        <a:bodyPr/>
        <a:lstStyle/>
        <a:p>
          <a:endParaRPr lang="en-US"/>
        </a:p>
      </dgm:t>
    </dgm:pt>
    <dgm:pt modelId="{2B2B482B-B215-4339-AFDD-554D9FC8183E}" type="pres">
      <dgm:prSet presAssocID="{2753CF12-7AB0-41DD-906B-E75274A98E86}" presName="negativeSpace" presStyleCnt="0"/>
      <dgm:spPr/>
    </dgm:pt>
    <dgm:pt modelId="{ADCD3B0B-9C1C-4915-A4C3-AE472447BCB1}" type="pres">
      <dgm:prSet presAssocID="{2753CF12-7AB0-41DD-906B-E75274A98E86}" presName="childText" presStyleLbl="conFgAcc1" presStyleIdx="1" presStyleCnt="3">
        <dgm:presLayoutVars>
          <dgm:bulletEnabled val="1"/>
        </dgm:presLayoutVars>
      </dgm:prSet>
      <dgm:spPr/>
    </dgm:pt>
    <dgm:pt modelId="{6A61E052-17F4-48BB-8212-3F867139279B}" type="pres">
      <dgm:prSet presAssocID="{705D3A1B-5730-41E7-AD3E-DD92B1E72676}" presName="spaceBetweenRectangles" presStyleCnt="0"/>
      <dgm:spPr/>
    </dgm:pt>
    <dgm:pt modelId="{4B45F012-140F-49C2-BFA7-D09E10105203}" type="pres">
      <dgm:prSet presAssocID="{97DB1777-4595-42A5-99E5-FFA9F433B69A}" presName="parentLin" presStyleCnt="0"/>
      <dgm:spPr/>
    </dgm:pt>
    <dgm:pt modelId="{3C4D2BA6-7AF1-4007-8272-FD684F538FD3}" type="pres">
      <dgm:prSet presAssocID="{97DB1777-4595-42A5-99E5-FFA9F433B69A}" presName="parentLeftMargin" presStyleLbl="node1" presStyleIdx="1" presStyleCnt="3"/>
      <dgm:spPr/>
      <dgm:t>
        <a:bodyPr/>
        <a:lstStyle/>
        <a:p>
          <a:endParaRPr lang="en-US"/>
        </a:p>
      </dgm:t>
    </dgm:pt>
    <dgm:pt modelId="{151709E7-7C7C-4FF9-A349-1B62FFCD016C}" type="pres">
      <dgm:prSet presAssocID="{97DB1777-4595-42A5-99E5-FFA9F433B69A}" presName="parentText" presStyleLbl="node1" presStyleIdx="2" presStyleCnt="3">
        <dgm:presLayoutVars>
          <dgm:chMax val="0"/>
          <dgm:bulletEnabled val="1"/>
        </dgm:presLayoutVars>
      </dgm:prSet>
      <dgm:spPr/>
      <dgm:t>
        <a:bodyPr/>
        <a:lstStyle/>
        <a:p>
          <a:endParaRPr lang="en-US"/>
        </a:p>
      </dgm:t>
    </dgm:pt>
    <dgm:pt modelId="{5B8CAD18-00E2-4C9D-B3CC-0CCE5CA0DC29}" type="pres">
      <dgm:prSet presAssocID="{97DB1777-4595-42A5-99E5-FFA9F433B69A}" presName="negativeSpace" presStyleCnt="0"/>
      <dgm:spPr/>
    </dgm:pt>
    <dgm:pt modelId="{A6FCF752-3B71-4D13-9936-43B378E5C182}" type="pres">
      <dgm:prSet presAssocID="{97DB1777-4595-42A5-99E5-FFA9F433B69A}" presName="childText" presStyleLbl="conFgAcc1" presStyleIdx="2" presStyleCnt="3">
        <dgm:presLayoutVars>
          <dgm:bulletEnabled val="1"/>
        </dgm:presLayoutVars>
      </dgm:prSet>
      <dgm:spPr/>
    </dgm:pt>
  </dgm:ptLst>
  <dgm:cxnLst>
    <dgm:cxn modelId="{2988BDA2-379F-4E3B-8D67-0DFF568348B4}" type="presOf" srcId="{78BAE54E-2325-454C-B1ED-C35902212E72}" destId="{F45FBF2C-479B-4AC7-94D8-765F4E15C5DC}" srcOrd="1" destOrd="0" presId="urn:microsoft.com/office/officeart/2005/8/layout/list1"/>
    <dgm:cxn modelId="{B2D682B8-7782-409F-95D1-3C2F8F715D42}" type="presOf" srcId="{78BAE54E-2325-454C-B1ED-C35902212E72}" destId="{5F9979D3-5E69-426C-A60E-9B3D967612BA}" srcOrd="0" destOrd="0" presId="urn:microsoft.com/office/officeart/2005/8/layout/list1"/>
    <dgm:cxn modelId="{19781116-80CF-4E9C-90C2-B109B8F11839}" type="presOf" srcId="{2753CF12-7AB0-41DD-906B-E75274A98E86}" destId="{5422A2BF-57CD-4E45-820F-F809B2AC53E4}" srcOrd="0" destOrd="0" presId="urn:microsoft.com/office/officeart/2005/8/layout/list1"/>
    <dgm:cxn modelId="{5C0D08C4-DE9E-492D-A0B1-7F9D5F452B88}" type="presOf" srcId="{2753CF12-7AB0-41DD-906B-E75274A98E86}" destId="{454970E4-9648-4386-A485-47C5E8D815BB}" srcOrd="1" destOrd="0" presId="urn:microsoft.com/office/officeart/2005/8/layout/list1"/>
    <dgm:cxn modelId="{147F655D-E55A-4D6E-BDF0-EA5CF19A5D27}" srcId="{F7BC26AE-B6F7-42E0-8251-00333E502CC6}" destId="{2753CF12-7AB0-41DD-906B-E75274A98E86}" srcOrd="1" destOrd="0" parTransId="{CA5E36A0-AD2B-4A5D-A171-0E91C09CAF6A}" sibTransId="{705D3A1B-5730-41E7-AD3E-DD92B1E72676}"/>
    <dgm:cxn modelId="{1877C7B9-1350-4347-AEBC-32F81CC73A74}" type="presOf" srcId="{F7BC26AE-B6F7-42E0-8251-00333E502CC6}" destId="{474D3C07-3C47-4E75-A27C-7326C53DF549}" srcOrd="0" destOrd="0" presId="urn:microsoft.com/office/officeart/2005/8/layout/list1"/>
    <dgm:cxn modelId="{9C0BBBE6-133C-42E7-8125-B20FFC805418}" srcId="{F7BC26AE-B6F7-42E0-8251-00333E502CC6}" destId="{78BAE54E-2325-454C-B1ED-C35902212E72}" srcOrd="0" destOrd="0" parTransId="{D1293A47-2483-424B-9439-2D1622A66C52}" sibTransId="{6FF0613F-0F27-496A-918C-72CD8ED63033}"/>
    <dgm:cxn modelId="{126DE5C6-80E7-43E6-8DA0-6B36B48F38CC}" type="presOf" srcId="{97DB1777-4595-42A5-99E5-FFA9F433B69A}" destId="{151709E7-7C7C-4FF9-A349-1B62FFCD016C}" srcOrd="1" destOrd="0" presId="urn:microsoft.com/office/officeart/2005/8/layout/list1"/>
    <dgm:cxn modelId="{8FD18838-8472-4303-B1BF-0EAD622E1802}" type="presOf" srcId="{97DB1777-4595-42A5-99E5-FFA9F433B69A}" destId="{3C4D2BA6-7AF1-4007-8272-FD684F538FD3}" srcOrd="0" destOrd="0" presId="urn:microsoft.com/office/officeart/2005/8/layout/list1"/>
    <dgm:cxn modelId="{B31DB3A4-3F9F-44BC-8BC2-2EBBB53B1704}" srcId="{F7BC26AE-B6F7-42E0-8251-00333E502CC6}" destId="{97DB1777-4595-42A5-99E5-FFA9F433B69A}" srcOrd="2" destOrd="0" parTransId="{B1215319-27B5-468B-8E5E-24C91298BAFA}" sibTransId="{222D3985-9C23-4DF2-86C5-8E7C26712827}"/>
    <dgm:cxn modelId="{FC509F54-558D-4DF7-9C64-33BE5DC7A20A}" type="presParOf" srcId="{474D3C07-3C47-4E75-A27C-7326C53DF549}" destId="{2B52ADDB-7203-4565-B656-2C1EACFE54E5}" srcOrd="0" destOrd="0" presId="urn:microsoft.com/office/officeart/2005/8/layout/list1"/>
    <dgm:cxn modelId="{886E06C3-85F8-4F6B-AB8E-5AAA637C6E0A}" type="presParOf" srcId="{2B52ADDB-7203-4565-B656-2C1EACFE54E5}" destId="{5F9979D3-5E69-426C-A60E-9B3D967612BA}" srcOrd="0" destOrd="0" presId="urn:microsoft.com/office/officeart/2005/8/layout/list1"/>
    <dgm:cxn modelId="{7FBA6002-0F60-4272-B113-2488E95041C3}" type="presParOf" srcId="{2B52ADDB-7203-4565-B656-2C1EACFE54E5}" destId="{F45FBF2C-479B-4AC7-94D8-765F4E15C5DC}" srcOrd="1" destOrd="0" presId="urn:microsoft.com/office/officeart/2005/8/layout/list1"/>
    <dgm:cxn modelId="{F559418F-BE2D-4B5D-8D6E-5CB419FB7292}" type="presParOf" srcId="{474D3C07-3C47-4E75-A27C-7326C53DF549}" destId="{2102FB98-9D0C-4F33-98DB-8A1D9DD797E7}" srcOrd="1" destOrd="0" presId="urn:microsoft.com/office/officeart/2005/8/layout/list1"/>
    <dgm:cxn modelId="{38FF81A4-C38A-47E3-B15A-50D583A03E44}" type="presParOf" srcId="{474D3C07-3C47-4E75-A27C-7326C53DF549}" destId="{09A57EA9-E99D-4037-9FCB-197D0E5BFC6F}" srcOrd="2" destOrd="0" presId="urn:microsoft.com/office/officeart/2005/8/layout/list1"/>
    <dgm:cxn modelId="{DF8F9A07-42DC-474A-B268-3A7FCEF4794B}" type="presParOf" srcId="{474D3C07-3C47-4E75-A27C-7326C53DF549}" destId="{999F3C3B-41E5-40C7-8D7B-E59811F1D176}" srcOrd="3" destOrd="0" presId="urn:microsoft.com/office/officeart/2005/8/layout/list1"/>
    <dgm:cxn modelId="{C56A9353-7DAF-4EBE-9A58-C6058B67E48E}" type="presParOf" srcId="{474D3C07-3C47-4E75-A27C-7326C53DF549}" destId="{DB99D82C-F0D0-4904-8CC2-862D866B4CD8}" srcOrd="4" destOrd="0" presId="urn:microsoft.com/office/officeart/2005/8/layout/list1"/>
    <dgm:cxn modelId="{2204097E-630F-4514-8F61-4409ABBAEFC3}" type="presParOf" srcId="{DB99D82C-F0D0-4904-8CC2-862D866B4CD8}" destId="{5422A2BF-57CD-4E45-820F-F809B2AC53E4}" srcOrd="0" destOrd="0" presId="urn:microsoft.com/office/officeart/2005/8/layout/list1"/>
    <dgm:cxn modelId="{FE348F38-E478-4690-BAF0-209DBE9D1337}" type="presParOf" srcId="{DB99D82C-F0D0-4904-8CC2-862D866B4CD8}" destId="{454970E4-9648-4386-A485-47C5E8D815BB}" srcOrd="1" destOrd="0" presId="urn:microsoft.com/office/officeart/2005/8/layout/list1"/>
    <dgm:cxn modelId="{34FD4E4E-F0D6-40F5-89F0-A5083D8ADB96}" type="presParOf" srcId="{474D3C07-3C47-4E75-A27C-7326C53DF549}" destId="{2B2B482B-B215-4339-AFDD-554D9FC8183E}" srcOrd="5" destOrd="0" presId="urn:microsoft.com/office/officeart/2005/8/layout/list1"/>
    <dgm:cxn modelId="{E6B11554-F748-415E-A09E-C5FCDFBF26E7}" type="presParOf" srcId="{474D3C07-3C47-4E75-A27C-7326C53DF549}" destId="{ADCD3B0B-9C1C-4915-A4C3-AE472447BCB1}" srcOrd="6" destOrd="0" presId="urn:microsoft.com/office/officeart/2005/8/layout/list1"/>
    <dgm:cxn modelId="{A438B641-A570-4DDD-9E06-9102FFC4AB74}" type="presParOf" srcId="{474D3C07-3C47-4E75-A27C-7326C53DF549}" destId="{6A61E052-17F4-48BB-8212-3F867139279B}" srcOrd="7" destOrd="0" presId="urn:microsoft.com/office/officeart/2005/8/layout/list1"/>
    <dgm:cxn modelId="{D044E5E5-50C5-461C-92AD-976090D05ECE}" type="presParOf" srcId="{474D3C07-3C47-4E75-A27C-7326C53DF549}" destId="{4B45F012-140F-49C2-BFA7-D09E10105203}" srcOrd="8" destOrd="0" presId="urn:microsoft.com/office/officeart/2005/8/layout/list1"/>
    <dgm:cxn modelId="{724A6874-FD53-486E-A5AC-97C543E7250C}" type="presParOf" srcId="{4B45F012-140F-49C2-BFA7-D09E10105203}" destId="{3C4D2BA6-7AF1-4007-8272-FD684F538FD3}" srcOrd="0" destOrd="0" presId="urn:microsoft.com/office/officeart/2005/8/layout/list1"/>
    <dgm:cxn modelId="{54FC2F98-609F-4BE4-8D03-B76BF264EDB6}" type="presParOf" srcId="{4B45F012-140F-49C2-BFA7-D09E10105203}" destId="{151709E7-7C7C-4FF9-A349-1B62FFCD016C}" srcOrd="1" destOrd="0" presId="urn:microsoft.com/office/officeart/2005/8/layout/list1"/>
    <dgm:cxn modelId="{CB5AC804-FA83-4AF4-A38E-B3CF6E8C113C}" type="presParOf" srcId="{474D3C07-3C47-4E75-A27C-7326C53DF549}" destId="{5B8CAD18-00E2-4C9D-B3CC-0CCE5CA0DC29}" srcOrd="9" destOrd="0" presId="urn:microsoft.com/office/officeart/2005/8/layout/list1"/>
    <dgm:cxn modelId="{3517AEA5-C413-4114-8DA1-F09ED024295A}" type="presParOf" srcId="{474D3C07-3C47-4E75-A27C-7326C53DF549}" destId="{A6FCF752-3B71-4D13-9936-43B378E5C182}" srcOrd="10"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02D9C4-4419-44D3-8070-C8B9B0D83216}">
      <dsp:nvSpPr>
        <dsp:cNvPr id="0" name=""/>
        <dsp:cNvSpPr/>
      </dsp:nvSpPr>
      <dsp:spPr>
        <a:xfrm>
          <a:off x="2137631" y="2181087"/>
          <a:ext cx="1439737" cy="1439737"/>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US" sz="2400" b="1" kern="1200" dirty="0">
              <a:latin typeface="Arial" panose="020B0604020202020204" pitchFamily="34" charset="0"/>
              <a:cs typeface="Arial" panose="020B0604020202020204" pitchFamily="34" charset="0"/>
            </a:rPr>
            <a:t>CRM</a:t>
          </a:r>
          <a:endParaRPr lang="en-IN" sz="2400" b="1" kern="1200" dirty="0">
            <a:latin typeface="Arial" panose="020B0604020202020204" pitchFamily="34" charset="0"/>
            <a:cs typeface="Arial" panose="020B0604020202020204" pitchFamily="34" charset="0"/>
          </a:endParaRPr>
        </a:p>
      </dsp:txBody>
      <dsp:txXfrm>
        <a:off x="2348476" y="2391932"/>
        <a:ext cx="1018047" cy="1018047"/>
      </dsp:txXfrm>
    </dsp:sp>
    <dsp:sp modelId="{A1672B3D-11BC-47B3-AE25-CB2986BBABE2}">
      <dsp:nvSpPr>
        <dsp:cNvPr id="0" name=""/>
        <dsp:cNvSpPr/>
      </dsp:nvSpPr>
      <dsp:spPr>
        <a:xfrm rot="16200000">
          <a:off x="2497346" y="1798260"/>
          <a:ext cx="720307" cy="45346"/>
        </a:xfrm>
        <a:custGeom>
          <a:avLst/>
          <a:gdLst/>
          <a:ahLst/>
          <a:cxnLst/>
          <a:rect l="0" t="0" r="0" b="0"/>
          <a:pathLst>
            <a:path>
              <a:moveTo>
                <a:pt x="0" y="22673"/>
              </a:moveTo>
              <a:lnTo>
                <a:pt x="720307" y="22673"/>
              </a:lnTo>
            </a:path>
          </a:pathLst>
        </a:cu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IN" sz="500" kern="1200"/>
        </a:p>
      </dsp:txBody>
      <dsp:txXfrm>
        <a:off x="2839492" y="1802925"/>
        <a:ext cx="36015" cy="36015"/>
      </dsp:txXfrm>
    </dsp:sp>
    <dsp:sp modelId="{0B699F25-EEDF-4256-B506-D505F87FEDE7}">
      <dsp:nvSpPr>
        <dsp:cNvPr id="0" name=""/>
        <dsp:cNvSpPr/>
      </dsp:nvSpPr>
      <dsp:spPr>
        <a:xfrm>
          <a:off x="2137631" y="21041"/>
          <a:ext cx="1439737" cy="1439737"/>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US" sz="1600" kern="1200" dirty="0">
              <a:latin typeface="Arial" panose="020B0604020202020204" pitchFamily="34" charset="0"/>
              <a:cs typeface="Arial" panose="020B0604020202020204" pitchFamily="34" charset="0"/>
            </a:rPr>
            <a:t>Customer loyalty</a:t>
          </a:r>
          <a:endParaRPr lang="en-IN" sz="1600" kern="1200" dirty="0">
            <a:latin typeface="Arial" panose="020B0604020202020204" pitchFamily="34" charset="0"/>
            <a:cs typeface="Arial" panose="020B0604020202020204" pitchFamily="34" charset="0"/>
          </a:endParaRPr>
        </a:p>
      </dsp:txBody>
      <dsp:txXfrm>
        <a:off x="2348476" y="231886"/>
        <a:ext cx="1018047" cy="1018047"/>
      </dsp:txXfrm>
    </dsp:sp>
    <dsp:sp modelId="{17DEF7EF-6239-410F-9D43-BDFD24D95E23}">
      <dsp:nvSpPr>
        <dsp:cNvPr id="0" name=""/>
        <dsp:cNvSpPr/>
      </dsp:nvSpPr>
      <dsp:spPr>
        <a:xfrm rot="19285714">
          <a:off x="3341741" y="2204899"/>
          <a:ext cx="720307" cy="45346"/>
        </a:xfrm>
        <a:custGeom>
          <a:avLst/>
          <a:gdLst/>
          <a:ahLst/>
          <a:cxnLst/>
          <a:rect l="0" t="0" r="0" b="0"/>
          <a:pathLst>
            <a:path>
              <a:moveTo>
                <a:pt x="0" y="22673"/>
              </a:moveTo>
              <a:lnTo>
                <a:pt x="720307" y="22673"/>
              </a:lnTo>
            </a:path>
          </a:pathLst>
        </a:cu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IN" sz="500" kern="1200"/>
        </a:p>
      </dsp:txBody>
      <dsp:txXfrm>
        <a:off x="3683888" y="2209564"/>
        <a:ext cx="36015" cy="36015"/>
      </dsp:txXfrm>
    </dsp:sp>
    <dsp:sp modelId="{A610B3AD-73D1-4141-AF97-717BB7B3E836}">
      <dsp:nvSpPr>
        <dsp:cNvPr id="0" name=""/>
        <dsp:cNvSpPr/>
      </dsp:nvSpPr>
      <dsp:spPr>
        <a:xfrm>
          <a:off x="3826422" y="834320"/>
          <a:ext cx="1439737" cy="1439737"/>
        </a:xfrm>
        <a:prstGeom prst="ellipse">
          <a:avLst/>
        </a:prstGeom>
        <a:solidFill>
          <a:schemeClr val="accent2">
            <a:hueOff val="780253"/>
            <a:satOff val="-973"/>
            <a:lumOff val="22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US" sz="1600" kern="1200" dirty="0">
              <a:latin typeface="Arial" panose="020B0604020202020204" pitchFamily="34" charset="0"/>
              <a:cs typeface="Arial" panose="020B0604020202020204" pitchFamily="34" charset="0"/>
            </a:rPr>
            <a:t>Database</a:t>
          </a:r>
          <a:endParaRPr lang="en-IN" sz="1600" kern="1200" dirty="0">
            <a:latin typeface="Arial" panose="020B0604020202020204" pitchFamily="34" charset="0"/>
            <a:cs typeface="Arial" panose="020B0604020202020204" pitchFamily="34" charset="0"/>
          </a:endParaRPr>
        </a:p>
      </dsp:txBody>
      <dsp:txXfrm>
        <a:off x="4037267" y="1045165"/>
        <a:ext cx="1018047" cy="1018047"/>
      </dsp:txXfrm>
    </dsp:sp>
    <dsp:sp modelId="{99A6FAB4-48F3-47A9-8314-B29F15F3B3CD}">
      <dsp:nvSpPr>
        <dsp:cNvPr id="0" name=""/>
        <dsp:cNvSpPr/>
      </dsp:nvSpPr>
      <dsp:spPr>
        <a:xfrm rot="771429">
          <a:off x="3550290" y="3118610"/>
          <a:ext cx="720307" cy="45346"/>
        </a:xfrm>
        <a:custGeom>
          <a:avLst/>
          <a:gdLst/>
          <a:ahLst/>
          <a:cxnLst/>
          <a:rect l="0" t="0" r="0" b="0"/>
          <a:pathLst>
            <a:path>
              <a:moveTo>
                <a:pt x="0" y="22673"/>
              </a:moveTo>
              <a:lnTo>
                <a:pt x="720307" y="22673"/>
              </a:lnTo>
            </a:path>
          </a:pathLst>
        </a:cu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IN" sz="500" kern="1200"/>
        </a:p>
      </dsp:txBody>
      <dsp:txXfrm>
        <a:off x="3892436" y="3123275"/>
        <a:ext cx="36015" cy="36015"/>
      </dsp:txXfrm>
    </dsp:sp>
    <dsp:sp modelId="{10D1561F-0360-4ACE-B4A1-02244ACA7436}">
      <dsp:nvSpPr>
        <dsp:cNvPr id="0" name=""/>
        <dsp:cNvSpPr/>
      </dsp:nvSpPr>
      <dsp:spPr>
        <a:xfrm>
          <a:off x="4243519" y="2661742"/>
          <a:ext cx="1439737" cy="1439737"/>
        </a:xfrm>
        <a:prstGeom prst="ellipse">
          <a:avLst/>
        </a:prstGeom>
        <a:solidFill>
          <a:schemeClr val="accent2">
            <a:hueOff val="1560506"/>
            <a:satOff val="-1946"/>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US" sz="1600" kern="1200" dirty="0">
              <a:latin typeface="Arial" panose="020B0604020202020204" pitchFamily="34" charset="0"/>
              <a:cs typeface="Arial" panose="020B0604020202020204" pitchFamily="34" charset="0"/>
            </a:rPr>
            <a:t>Promotion</a:t>
          </a:r>
          <a:endParaRPr lang="en-IN" sz="1600" kern="1200" dirty="0">
            <a:latin typeface="Arial" panose="020B0604020202020204" pitchFamily="34" charset="0"/>
            <a:cs typeface="Arial" panose="020B0604020202020204" pitchFamily="34" charset="0"/>
          </a:endParaRPr>
        </a:p>
      </dsp:txBody>
      <dsp:txXfrm>
        <a:off x="4454364" y="2872587"/>
        <a:ext cx="1018047" cy="1018047"/>
      </dsp:txXfrm>
    </dsp:sp>
    <dsp:sp modelId="{CE1B4B7D-DCD6-4490-A3E0-102B01746FAD}">
      <dsp:nvSpPr>
        <dsp:cNvPr id="0" name=""/>
        <dsp:cNvSpPr/>
      </dsp:nvSpPr>
      <dsp:spPr>
        <a:xfrm rot="3857143">
          <a:off x="2965950" y="3851349"/>
          <a:ext cx="720307" cy="45346"/>
        </a:xfrm>
        <a:custGeom>
          <a:avLst/>
          <a:gdLst/>
          <a:ahLst/>
          <a:cxnLst/>
          <a:rect l="0" t="0" r="0" b="0"/>
          <a:pathLst>
            <a:path>
              <a:moveTo>
                <a:pt x="0" y="22673"/>
              </a:moveTo>
              <a:lnTo>
                <a:pt x="720307" y="22673"/>
              </a:lnTo>
            </a:path>
          </a:pathLst>
        </a:cu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IN" sz="500" kern="1200"/>
        </a:p>
      </dsp:txBody>
      <dsp:txXfrm>
        <a:off x="3308096" y="3856015"/>
        <a:ext cx="36015" cy="36015"/>
      </dsp:txXfrm>
    </dsp:sp>
    <dsp:sp modelId="{4F09D06A-68D1-4830-A407-0A2F5B1E4BDB}">
      <dsp:nvSpPr>
        <dsp:cNvPr id="0" name=""/>
        <dsp:cNvSpPr/>
      </dsp:nvSpPr>
      <dsp:spPr>
        <a:xfrm>
          <a:off x="3074839" y="4127220"/>
          <a:ext cx="1439737" cy="1439737"/>
        </a:xfrm>
        <a:prstGeom prst="ellipse">
          <a:avLst/>
        </a:prstGeom>
        <a:solidFill>
          <a:schemeClr val="accent2">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US" sz="1600" kern="1200" dirty="0">
              <a:latin typeface="Arial" panose="020B0604020202020204" pitchFamily="34" charset="0"/>
              <a:cs typeface="Arial" panose="020B0604020202020204" pitchFamily="34" charset="0"/>
            </a:rPr>
            <a:t>Communication</a:t>
          </a:r>
          <a:endParaRPr lang="en-IN" sz="1600" kern="1200" dirty="0">
            <a:latin typeface="Arial" panose="020B0604020202020204" pitchFamily="34" charset="0"/>
            <a:cs typeface="Arial" panose="020B0604020202020204" pitchFamily="34" charset="0"/>
          </a:endParaRPr>
        </a:p>
      </dsp:txBody>
      <dsp:txXfrm>
        <a:off x="3285684" y="4338065"/>
        <a:ext cx="1018047" cy="1018047"/>
      </dsp:txXfrm>
    </dsp:sp>
    <dsp:sp modelId="{2787E8FC-3F95-4FBA-B030-1F2F1057ECA7}">
      <dsp:nvSpPr>
        <dsp:cNvPr id="0" name=""/>
        <dsp:cNvSpPr/>
      </dsp:nvSpPr>
      <dsp:spPr>
        <a:xfrm rot="6942857">
          <a:off x="2028741" y="3851349"/>
          <a:ext cx="720307" cy="45346"/>
        </a:xfrm>
        <a:custGeom>
          <a:avLst/>
          <a:gdLst/>
          <a:ahLst/>
          <a:cxnLst/>
          <a:rect l="0" t="0" r="0" b="0"/>
          <a:pathLst>
            <a:path>
              <a:moveTo>
                <a:pt x="0" y="22673"/>
              </a:moveTo>
              <a:lnTo>
                <a:pt x="720307" y="22673"/>
              </a:lnTo>
            </a:path>
          </a:pathLst>
        </a:cu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IN" sz="500" kern="1200"/>
        </a:p>
      </dsp:txBody>
      <dsp:txXfrm rot="10800000">
        <a:off x="2370887" y="3856015"/>
        <a:ext cx="36015" cy="36015"/>
      </dsp:txXfrm>
    </dsp:sp>
    <dsp:sp modelId="{0984E58E-5096-4D9D-9C14-DF544E04B1A5}">
      <dsp:nvSpPr>
        <dsp:cNvPr id="0" name=""/>
        <dsp:cNvSpPr/>
      </dsp:nvSpPr>
      <dsp:spPr>
        <a:xfrm>
          <a:off x="1200422" y="4127220"/>
          <a:ext cx="1439737" cy="1439737"/>
        </a:xfrm>
        <a:prstGeom prst="ellipse">
          <a:avLst/>
        </a:prstGeom>
        <a:solidFill>
          <a:schemeClr val="accent2">
            <a:hueOff val="3121013"/>
            <a:satOff val="-3893"/>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US" sz="1600" kern="1200" dirty="0">
              <a:latin typeface="Arial" panose="020B0604020202020204" pitchFamily="34" charset="0"/>
              <a:cs typeface="Arial" panose="020B0604020202020204" pitchFamily="34" charset="0"/>
            </a:rPr>
            <a:t>Interaction</a:t>
          </a:r>
          <a:endParaRPr lang="en-IN" sz="1600" kern="1200" dirty="0">
            <a:latin typeface="Arial" panose="020B0604020202020204" pitchFamily="34" charset="0"/>
            <a:cs typeface="Arial" panose="020B0604020202020204" pitchFamily="34" charset="0"/>
          </a:endParaRPr>
        </a:p>
      </dsp:txBody>
      <dsp:txXfrm>
        <a:off x="1411267" y="4338065"/>
        <a:ext cx="1018047" cy="1018047"/>
      </dsp:txXfrm>
    </dsp:sp>
    <dsp:sp modelId="{C04C8D1A-1B9A-41AC-9083-A13012F0EFDD}">
      <dsp:nvSpPr>
        <dsp:cNvPr id="0" name=""/>
        <dsp:cNvSpPr/>
      </dsp:nvSpPr>
      <dsp:spPr>
        <a:xfrm rot="10028571">
          <a:off x="1444401" y="3118610"/>
          <a:ext cx="720307" cy="45346"/>
        </a:xfrm>
        <a:custGeom>
          <a:avLst/>
          <a:gdLst/>
          <a:ahLst/>
          <a:cxnLst/>
          <a:rect l="0" t="0" r="0" b="0"/>
          <a:pathLst>
            <a:path>
              <a:moveTo>
                <a:pt x="0" y="22673"/>
              </a:moveTo>
              <a:lnTo>
                <a:pt x="720307" y="22673"/>
              </a:lnTo>
            </a:path>
          </a:pathLst>
        </a:cu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IN" sz="500" kern="1200"/>
        </a:p>
      </dsp:txBody>
      <dsp:txXfrm rot="10800000">
        <a:off x="1786547" y="3123275"/>
        <a:ext cx="36015" cy="36015"/>
      </dsp:txXfrm>
    </dsp:sp>
    <dsp:sp modelId="{B676E142-0474-4AEF-B9BA-082E9AF2C334}">
      <dsp:nvSpPr>
        <dsp:cNvPr id="0" name=""/>
        <dsp:cNvSpPr/>
      </dsp:nvSpPr>
      <dsp:spPr>
        <a:xfrm>
          <a:off x="31742" y="2661742"/>
          <a:ext cx="1439737" cy="1439737"/>
        </a:xfrm>
        <a:prstGeom prst="ellipse">
          <a:avLst/>
        </a:prstGeom>
        <a:solidFill>
          <a:schemeClr val="accent2">
            <a:hueOff val="3901266"/>
            <a:satOff val="-4866"/>
            <a:lumOff val="114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US" sz="1600" kern="1200" dirty="0">
              <a:latin typeface="Arial" panose="020B0604020202020204" pitchFamily="34" charset="0"/>
              <a:cs typeface="Arial" panose="020B0604020202020204" pitchFamily="34" charset="0"/>
            </a:rPr>
            <a:t>Order </a:t>
          </a:r>
          <a:endParaRPr lang="en-IN" sz="1600" kern="1200" dirty="0">
            <a:latin typeface="Arial" panose="020B0604020202020204" pitchFamily="34" charset="0"/>
            <a:cs typeface="Arial" panose="020B0604020202020204" pitchFamily="34" charset="0"/>
          </a:endParaRPr>
        </a:p>
      </dsp:txBody>
      <dsp:txXfrm>
        <a:off x="242587" y="2872587"/>
        <a:ext cx="1018047" cy="1018047"/>
      </dsp:txXfrm>
    </dsp:sp>
    <dsp:sp modelId="{4359E010-0D59-4561-8C66-DE4139A7B31B}">
      <dsp:nvSpPr>
        <dsp:cNvPr id="0" name=""/>
        <dsp:cNvSpPr/>
      </dsp:nvSpPr>
      <dsp:spPr>
        <a:xfrm rot="13114286">
          <a:off x="1652950" y="2204899"/>
          <a:ext cx="720307" cy="45346"/>
        </a:xfrm>
        <a:custGeom>
          <a:avLst/>
          <a:gdLst/>
          <a:ahLst/>
          <a:cxnLst/>
          <a:rect l="0" t="0" r="0" b="0"/>
          <a:pathLst>
            <a:path>
              <a:moveTo>
                <a:pt x="0" y="22673"/>
              </a:moveTo>
              <a:lnTo>
                <a:pt x="720307" y="22673"/>
              </a:lnTo>
            </a:path>
          </a:pathLst>
        </a:cu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IN" sz="500" kern="1200"/>
        </a:p>
      </dsp:txBody>
      <dsp:txXfrm rot="10800000">
        <a:off x="1995096" y="2209564"/>
        <a:ext cx="36015" cy="36015"/>
      </dsp:txXfrm>
    </dsp:sp>
    <dsp:sp modelId="{A5A1CB8D-A40D-427B-AC94-526DDFF890DB}">
      <dsp:nvSpPr>
        <dsp:cNvPr id="0" name=""/>
        <dsp:cNvSpPr/>
      </dsp:nvSpPr>
      <dsp:spPr>
        <a:xfrm>
          <a:off x="448839" y="834320"/>
          <a:ext cx="1439737" cy="1439737"/>
        </a:xfrm>
        <a:prstGeom prst="ellipse">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US" sz="1600" kern="1200" dirty="0">
              <a:latin typeface="Arial" panose="020B0604020202020204" pitchFamily="34" charset="0"/>
              <a:cs typeface="Arial" panose="020B0604020202020204" pitchFamily="34" charset="0"/>
            </a:rPr>
            <a:t>Analysi</a:t>
          </a:r>
          <a:r>
            <a:rPr lang="en-US" sz="1200" kern="1200" dirty="0">
              <a:latin typeface="Arial" panose="020B0604020202020204" pitchFamily="34" charset="0"/>
              <a:cs typeface="Arial" panose="020B0604020202020204" pitchFamily="34" charset="0"/>
            </a:rPr>
            <a:t>s</a:t>
          </a:r>
          <a:endParaRPr lang="en-IN" sz="1200" kern="1200" dirty="0">
            <a:latin typeface="Arial" panose="020B0604020202020204" pitchFamily="34" charset="0"/>
            <a:cs typeface="Arial" panose="020B0604020202020204" pitchFamily="34" charset="0"/>
          </a:endParaRPr>
        </a:p>
      </dsp:txBody>
      <dsp:txXfrm>
        <a:off x="659684" y="1045165"/>
        <a:ext cx="1018047" cy="101804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F7F422-EDCC-49B9-8FFA-D38F7607F017}">
      <dsp:nvSpPr>
        <dsp:cNvPr id="0" name=""/>
        <dsp:cNvSpPr/>
      </dsp:nvSpPr>
      <dsp:spPr>
        <a:xfrm>
          <a:off x="1334092" y="1544472"/>
          <a:ext cx="3580215" cy="3580215"/>
        </a:xfrm>
        <a:prstGeom prst="ellipse">
          <a:avLst/>
        </a:prstGeom>
        <a:solidFill>
          <a:schemeClr val="accent5">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r>
            <a:rPr lang="en-US" sz="3200" b="1" kern="1200" dirty="0">
              <a:latin typeface="Arial" panose="020B0604020202020204" pitchFamily="34" charset="0"/>
              <a:cs typeface="Arial" panose="020B0604020202020204" pitchFamily="34" charset="0"/>
            </a:rPr>
            <a:t>ERP</a:t>
          </a:r>
          <a:endParaRPr lang="en-IN" sz="2400" b="1" kern="1200" dirty="0">
            <a:latin typeface="Arial" panose="020B0604020202020204" pitchFamily="34" charset="0"/>
            <a:cs typeface="Arial" panose="020B0604020202020204" pitchFamily="34" charset="0"/>
          </a:endParaRPr>
        </a:p>
      </dsp:txBody>
      <dsp:txXfrm>
        <a:off x="1858402" y="2068782"/>
        <a:ext cx="2531595" cy="2531595"/>
      </dsp:txXfrm>
    </dsp:sp>
    <dsp:sp modelId="{41A35CF5-D1E5-4D01-80DF-708FDA039800}">
      <dsp:nvSpPr>
        <dsp:cNvPr id="0" name=""/>
        <dsp:cNvSpPr/>
      </dsp:nvSpPr>
      <dsp:spPr>
        <a:xfrm>
          <a:off x="2229146" y="110458"/>
          <a:ext cx="1790107" cy="1790107"/>
        </a:xfrm>
        <a:prstGeom prst="ellipse">
          <a:avLst/>
        </a:prstGeom>
        <a:solidFill>
          <a:schemeClr val="accent5">
            <a:alpha val="50000"/>
            <a:hueOff val="-1986775"/>
            <a:satOff val="7962"/>
            <a:lumOff val="172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kern="1200" dirty="0">
              <a:latin typeface="Arial" panose="020B0604020202020204" pitchFamily="34" charset="0"/>
              <a:cs typeface="Arial" panose="020B0604020202020204" pitchFamily="34" charset="0"/>
            </a:rPr>
            <a:t>Human resources</a:t>
          </a:r>
          <a:endParaRPr lang="en-IN" sz="2000" kern="1200" dirty="0">
            <a:latin typeface="Arial" panose="020B0604020202020204" pitchFamily="34" charset="0"/>
            <a:cs typeface="Arial" panose="020B0604020202020204" pitchFamily="34" charset="0"/>
          </a:endParaRPr>
        </a:p>
      </dsp:txBody>
      <dsp:txXfrm>
        <a:off x="2491301" y="372613"/>
        <a:ext cx="1265797" cy="1265797"/>
      </dsp:txXfrm>
    </dsp:sp>
    <dsp:sp modelId="{C6BA31EC-A838-47A4-BF5C-40FE96ABF5C6}">
      <dsp:nvSpPr>
        <dsp:cNvPr id="0" name=""/>
        <dsp:cNvSpPr/>
      </dsp:nvSpPr>
      <dsp:spPr>
        <a:xfrm>
          <a:off x="4444221" y="1719804"/>
          <a:ext cx="1790107" cy="1790107"/>
        </a:xfrm>
        <a:prstGeom prst="ellipse">
          <a:avLst/>
        </a:prstGeom>
        <a:solidFill>
          <a:schemeClr val="accent5">
            <a:alpha val="50000"/>
            <a:hueOff val="-3973551"/>
            <a:satOff val="15924"/>
            <a:lumOff val="345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kern="1200" dirty="0">
              <a:latin typeface="Arial" panose="020B0604020202020204" pitchFamily="34" charset="0"/>
              <a:cs typeface="Arial" panose="020B0604020202020204" pitchFamily="34" charset="0"/>
            </a:rPr>
            <a:t>Finance</a:t>
          </a:r>
          <a:endParaRPr lang="en-IN" sz="2000" kern="1200" dirty="0">
            <a:latin typeface="Arial" panose="020B0604020202020204" pitchFamily="34" charset="0"/>
            <a:cs typeface="Arial" panose="020B0604020202020204" pitchFamily="34" charset="0"/>
          </a:endParaRPr>
        </a:p>
      </dsp:txBody>
      <dsp:txXfrm>
        <a:off x="4706376" y="1981959"/>
        <a:ext cx="1265797" cy="1265797"/>
      </dsp:txXfrm>
    </dsp:sp>
    <dsp:sp modelId="{72A724C7-F27E-4CED-9A03-2E18B45E9B0C}">
      <dsp:nvSpPr>
        <dsp:cNvPr id="0" name=""/>
        <dsp:cNvSpPr/>
      </dsp:nvSpPr>
      <dsp:spPr>
        <a:xfrm>
          <a:off x="3598137" y="4323781"/>
          <a:ext cx="1790107" cy="1790107"/>
        </a:xfrm>
        <a:prstGeom prst="ellipse">
          <a:avLst/>
        </a:prstGeom>
        <a:solidFill>
          <a:schemeClr val="accent5">
            <a:alpha val="50000"/>
            <a:hueOff val="-5960326"/>
            <a:satOff val="23887"/>
            <a:lumOff val="517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kern="1200" dirty="0">
              <a:latin typeface="Arial" panose="020B0604020202020204" pitchFamily="34" charset="0"/>
              <a:cs typeface="Arial" panose="020B0604020202020204" pitchFamily="34" charset="0"/>
            </a:rPr>
            <a:t>Supply chain</a:t>
          </a:r>
          <a:endParaRPr lang="en-IN" sz="2000" kern="1200" dirty="0">
            <a:latin typeface="Arial" panose="020B0604020202020204" pitchFamily="34" charset="0"/>
            <a:cs typeface="Arial" panose="020B0604020202020204" pitchFamily="34" charset="0"/>
          </a:endParaRPr>
        </a:p>
      </dsp:txBody>
      <dsp:txXfrm>
        <a:off x="3860292" y="4585936"/>
        <a:ext cx="1265797" cy="1265797"/>
      </dsp:txXfrm>
    </dsp:sp>
    <dsp:sp modelId="{B107BE55-31A7-4499-AF52-08902EBC50B4}">
      <dsp:nvSpPr>
        <dsp:cNvPr id="0" name=""/>
        <dsp:cNvSpPr/>
      </dsp:nvSpPr>
      <dsp:spPr>
        <a:xfrm>
          <a:off x="860154" y="4323781"/>
          <a:ext cx="1790107" cy="1790107"/>
        </a:xfrm>
        <a:prstGeom prst="ellipse">
          <a:avLst/>
        </a:prstGeom>
        <a:solidFill>
          <a:schemeClr val="accent5">
            <a:alpha val="50000"/>
            <a:hueOff val="-7947101"/>
            <a:satOff val="31849"/>
            <a:lumOff val="690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kern="1200" dirty="0">
              <a:latin typeface="Arial" panose="020B0604020202020204" pitchFamily="34" charset="0"/>
              <a:cs typeface="Arial" panose="020B0604020202020204" pitchFamily="34" charset="0"/>
            </a:rPr>
            <a:t>Inventory management </a:t>
          </a:r>
          <a:endParaRPr lang="en-IN" sz="2000" kern="1200" dirty="0">
            <a:latin typeface="Arial" panose="020B0604020202020204" pitchFamily="34" charset="0"/>
            <a:cs typeface="Arial" panose="020B0604020202020204" pitchFamily="34" charset="0"/>
          </a:endParaRPr>
        </a:p>
      </dsp:txBody>
      <dsp:txXfrm>
        <a:off x="1122309" y="4585936"/>
        <a:ext cx="1265797" cy="1265797"/>
      </dsp:txXfrm>
    </dsp:sp>
    <dsp:sp modelId="{897D216B-ABA9-411A-B6FA-11C5221C60C5}">
      <dsp:nvSpPr>
        <dsp:cNvPr id="0" name=""/>
        <dsp:cNvSpPr/>
      </dsp:nvSpPr>
      <dsp:spPr>
        <a:xfrm>
          <a:off x="14070" y="1719804"/>
          <a:ext cx="1790107" cy="1790107"/>
        </a:xfrm>
        <a:prstGeom prst="ellipse">
          <a:avLst/>
        </a:prstGeom>
        <a:solidFill>
          <a:schemeClr val="accent5">
            <a:alpha val="50000"/>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kern="1200" dirty="0">
              <a:latin typeface="Arial" panose="020B0604020202020204" pitchFamily="34" charset="0"/>
              <a:cs typeface="Arial" panose="020B0604020202020204" pitchFamily="34" charset="0"/>
            </a:rPr>
            <a:t>Customers and sales</a:t>
          </a:r>
          <a:endParaRPr lang="en-IN" sz="2000" kern="1200" dirty="0">
            <a:latin typeface="Arial" panose="020B0604020202020204" pitchFamily="34" charset="0"/>
            <a:cs typeface="Arial" panose="020B0604020202020204" pitchFamily="34" charset="0"/>
          </a:endParaRPr>
        </a:p>
      </dsp:txBody>
      <dsp:txXfrm>
        <a:off x="276225" y="1981959"/>
        <a:ext cx="1265797" cy="126579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A57EA9-E99D-4037-9FCB-197D0E5BFC6F}">
      <dsp:nvSpPr>
        <dsp:cNvPr id="0" name=""/>
        <dsp:cNvSpPr/>
      </dsp:nvSpPr>
      <dsp:spPr>
        <a:xfrm>
          <a:off x="0" y="669639"/>
          <a:ext cx="12192000" cy="1058400"/>
        </a:xfrm>
        <a:prstGeom prst="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45FBF2C-479B-4AC7-94D8-765F4E15C5DC}">
      <dsp:nvSpPr>
        <dsp:cNvPr id="0" name=""/>
        <dsp:cNvSpPr/>
      </dsp:nvSpPr>
      <dsp:spPr>
        <a:xfrm>
          <a:off x="609600" y="49719"/>
          <a:ext cx="8534400" cy="123984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2580" tIns="0" rIns="322580" bIns="0" numCol="1" spcCol="1270" anchor="ctr" anchorCtr="0">
          <a:noAutofit/>
        </a:bodyPr>
        <a:lstStyle/>
        <a:p>
          <a:pPr lvl="0" algn="l" defTabSz="889000">
            <a:lnSpc>
              <a:spcPct val="90000"/>
            </a:lnSpc>
            <a:spcBef>
              <a:spcPct val="0"/>
            </a:spcBef>
            <a:spcAft>
              <a:spcPct val="35000"/>
            </a:spcAft>
          </a:pPr>
          <a:r>
            <a:rPr lang="en-GB" sz="2000" kern="1200" dirty="0">
              <a:latin typeface="Arial" panose="020B0604020202020204" pitchFamily="34" charset="0"/>
              <a:cs typeface="Arial" panose="020B0604020202020204" pitchFamily="34" charset="0"/>
            </a:rPr>
            <a:t>Different information systems focus on enhancing overall business efficiency and performance. </a:t>
          </a:r>
          <a:endParaRPr lang="en-IN" sz="2000" kern="1200" dirty="0">
            <a:latin typeface="Arial" panose="020B0604020202020204" pitchFamily="34" charset="0"/>
            <a:cs typeface="Arial" panose="020B0604020202020204" pitchFamily="34" charset="0"/>
          </a:endParaRPr>
        </a:p>
      </dsp:txBody>
      <dsp:txXfrm>
        <a:off x="670124" y="110243"/>
        <a:ext cx="8413352" cy="1118792"/>
      </dsp:txXfrm>
    </dsp:sp>
    <dsp:sp modelId="{ADCD3B0B-9C1C-4915-A4C3-AE472447BCB1}">
      <dsp:nvSpPr>
        <dsp:cNvPr id="0" name=""/>
        <dsp:cNvSpPr/>
      </dsp:nvSpPr>
      <dsp:spPr>
        <a:xfrm>
          <a:off x="0" y="2574760"/>
          <a:ext cx="12192000" cy="1058400"/>
        </a:xfrm>
        <a:prstGeom prst="rect">
          <a:avLst/>
        </a:prstGeom>
        <a:solidFill>
          <a:schemeClr val="lt1">
            <a:alpha val="90000"/>
            <a:hueOff val="0"/>
            <a:satOff val="0"/>
            <a:lumOff val="0"/>
            <a:alphaOff val="0"/>
          </a:schemeClr>
        </a:solidFill>
        <a:ln w="25400" cap="flat" cmpd="sng" algn="ctr">
          <a:solidFill>
            <a:schemeClr val="accent3">
              <a:hueOff val="5625132"/>
              <a:satOff val="-8440"/>
              <a:lumOff val="-1373"/>
              <a:alphaOff val="0"/>
            </a:schemeClr>
          </a:solidFill>
          <a:prstDash val="solid"/>
        </a:ln>
        <a:effectLst/>
      </dsp:spPr>
      <dsp:style>
        <a:lnRef idx="2">
          <a:scrgbClr r="0" g="0" b="0"/>
        </a:lnRef>
        <a:fillRef idx="1">
          <a:scrgbClr r="0" g="0" b="0"/>
        </a:fillRef>
        <a:effectRef idx="0">
          <a:scrgbClr r="0" g="0" b="0"/>
        </a:effectRef>
        <a:fontRef idx="minor"/>
      </dsp:style>
    </dsp:sp>
    <dsp:sp modelId="{454970E4-9648-4386-A485-47C5E8D815BB}">
      <dsp:nvSpPr>
        <dsp:cNvPr id="0" name=""/>
        <dsp:cNvSpPr/>
      </dsp:nvSpPr>
      <dsp:spPr>
        <a:xfrm>
          <a:off x="609600" y="1954839"/>
          <a:ext cx="8534400" cy="1239840"/>
        </a:xfrm>
        <a:prstGeom prst="round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2580" tIns="0" rIns="322580" bIns="0" numCol="1" spcCol="1270" anchor="ctr" anchorCtr="0">
          <a:noAutofit/>
        </a:bodyPr>
        <a:lstStyle/>
        <a:p>
          <a:pPr lvl="0" algn="l" defTabSz="889000">
            <a:lnSpc>
              <a:spcPct val="90000"/>
            </a:lnSpc>
            <a:spcBef>
              <a:spcPct val="0"/>
            </a:spcBef>
            <a:spcAft>
              <a:spcPct val="35000"/>
            </a:spcAft>
          </a:pPr>
          <a:r>
            <a:rPr lang="en-GB" sz="2000" kern="1200" dirty="0">
              <a:latin typeface="Arial" panose="020B0604020202020204" pitchFamily="34" charset="0"/>
              <a:cs typeface="Arial" panose="020B0604020202020204" pitchFamily="34" charset="0"/>
            </a:rPr>
            <a:t>DSS assists managers to make effective decisions and CRM aims to enhance customer satisfaction, while ERP is used to enhance operational efficiency. </a:t>
          </a:r>
          <a:endParaRPr lang="en-IN" sz="2000" kern="1200" dirty="0">
            <a:latin typeface="Arial" panose="020B0604020202020204" pitchFamily="34" charset="0"/>
            <a:cs typeface="Arial" panose="020B0604020202020204" pitchFamily="34" charset="0"/>
          </a:endParaRPr>
        </a:p>
      </dsp:txBody>
      <dsp:txXfrm>
        <a:off x="670124" y="2015363"/>
        <a:ext cx="8413352" cy="1118792"/>
      </dsp:txXfrm>
    </dsp:sp>
    <dsp:sp modelId="{A6FCF752-3B71-4D13-9936-43B378E5C182}">
      <dsp:nvSpPr>
        <dsp:cNvPr id="0" name=""/>
        <dsp:cNvSpPr/>
      </dsp:nvSpPr>
      <dsp:spPr>
        <a:xfrm>
          <a:off x="0" y="4479880"/>
          <a:ext cx="12192000" cy="1058400"/>
        </a:xfrm>
        <a:prstGeom prst="rect">
          <a:avLst/>
        </a:prstGeom>
        <a:solidFill>
          <a:schemeClr val="lt1">
            <a:alpha val="90000"/>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sp>
    <dsp:sp modelId="{151709E7-7C7C-4FF9-A349-1B62FFCD016C}">
      <dsp:nvSpPr>
        <dsp:cNvPr id="0" name=""/>
        <dsp:cNvSpPr/>
      </dsp:nvSpPr>
      <dsp:spPr>
        <a:xfrm>
          <a:off x="609600" y="3859960"/>
          <a:ext cx="8534400" cy="1239840"/>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2580" tIns="0" rIns="322580" bIns="0" numCol="1" spcCol="1270" anchor="ctr" anchorCtr="0">
          <a:noAutofit/>
        </a:bodyPr>
        <a:lstStyle/>
        <a:p>
          <a:pPr lvl="0" algn="l" defTabSz="889000">
            <a:lnSpc>
              <a:spcPct val="90000"/>
            </a:lnSpc>
            <a:spcBef>
              <a:spcPct val="0"/>
            </a:spcBef>
            <a:spcAft>
              <a:spcPct val="35000"/>
            </a:spcAft>
          </a:pPr>
          <a:r>
            <a:rPr lang="en-GB" sz="2000" kern="1200" dirty="0">
              <a:latin typeface="Arial" panose="020B0604020202020204" pitchFamily="34" charset="0"/>
              <a:cs typeface="Arial" panose="020B0604020202020204" pitchFamily="34" charset="0"/>
            </a:rPr>
            <a:t>The organisation should identify the business needs to select and implement the most suitable information systems. </a:t>
          </a:r>
          <a:endParaRPr lang="en-IN" sz="2000" kern="1200" dirty="0">
            <a:latin typeface="Arial" panose="020B0604020202020204" pitchFamily="34" charset="0"/>
            <a:cs typeface="Arial" panose="020B0604020202020204" pitchFamily="34" charset="0"/>
          </a:endParaRPr>
        </a:p>
      </dsp:txBody>
      <dsp:txXfrm>
        <a:off x="670124" y="3920484"/>
        <a:ext cx="8413352" cy="1118792"/>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A82E83-977A-4965-A3D8-C7A35E993EDE}" type="datetimeFigureOut">
              <a:rPr lang="en-IN" smtClean="0"/>
              <a:t>19-07-2026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4AAF09-16DD-4045-BC10-0C674E8E8C46}" type="slidenum">
              <a:rPr lang="en-IN" smtClean="0"/>
              <a:t>‹#›</a:t>
            </a:fld>
            <a:endParaRPr lang="en-IN"/>
          </a:p>
        </p:txBody>
      </p:sp>
    </p:spTree>
    <p:extLst>
      <p:ext uri="{BB962C8B-B14F-4D97-AF65-F5344CB8AC3E}">
        <p14:creationId xmlns:p14="http://schemas.microsoft.com/office/powerpoint/2010/main" val="28582808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In the current era of technological advancement, businesses focus on implementing different information systems in order to enhance business efficiency and decision-making practices. Due to this reason, being a part of a consulting team working with a growing business, I will explain different aspects of different types of business information systems to recommend strategies for modernisation. </a:t>
            </a:r>
            <a:endParaRPr lang="en-IN" sz="1200" kern="1200" dirty="0">
              <a:solidFill>
                <a:schemeClr val="tx1"/>
              </a:solidFill>
              <a:effectLst/>
              <a:latin typeface="Arial" panose="020B0604020202020204" pitchFamily="34" charset="0"/>
              <a:ea typeface="+mn-ea"/>
              <a:cs typeface="Arial" panose="020B0604020202020204" pitchFamily="34" charset="0"/>
            </a:endParaRPr>
          </a:p>
          <a:p>
            <a:pPr algn="just"/>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EC4AAF09-16DD-4045-BC10-0C674E8E8C46}" type="slidenum">
              <a:rPr lang="en-IN" smtClean="0"/>
              <a:t>2</a:t>
            </a:fld>
            <a:endParaRPr lang="en-IN"/>
          </a:p>
        </p:txBody>
      </p:sp>
    </p:spTree>
    <p:extLst>
      <p:ext uri="{BB962C8B-B14F-4D97-AF65-F5344CB8AC3E}">
        <p14:creationId xmlns:p14="http://schemas.microsoft.com/office/powerpoint/2010/main" val="9392578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There is a range of information systems such as MIS, ERP, DSS and CRM commonly used in different business organisations. I have understood that the purpose of all these information systems is to enhance operational efficiency and decision-making practices. Thus, these advanced systems positively influence customer or employee satisfaction, growth and competitive advantage of businesses. </a:t>
            </a:r>
            <a:endParaRPr lang="en-IN" sz="1200" kern="1200" dirty="0">
              <a:solidFill>
                <a:schemeClr val="tx1"/>
              </a:solidFill>
              <a:effectLst/>
              <a:latin typeface="Arial" panose="020B0604020202020204" pitchFamily="34" charset="0"/>
              <a:ea typeface="+mn-ea"/>
              <a:cs typeface="Arial" panose="020B0604020202020204" pitchFamily="34" charset="0"/>
            </a:endParaRPr>
          </a:p>
          <a:p>
            <a:pPr algn="just"/>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EC4AAF09-16DD-4045-BC10-0C674E8E8C46}" type="slidenum">
              <a:rPr lang="en-IN" smtClean="0"/>
              <a:t>3</a:t>
            </a:fld>
            <a:endParaRPr lang="en-IN"/>
          </a:p>
        </p:txBody>
      </p:sp>
    </p:spTree>
    <p:extLst>
      <p:ext uri="{BB962C8B-B14F-4D97-AF65-F5344CB8AC3E}">
        <p14:creationId xmlns:p14="http://schemas.microsoft.com/office/powerpoint/2010/main" val="24655848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I have chosen three of the available information systems relevant to the working organisation in terms of comparing their function, benefits as well as limitations. Different case examples are also provided to understand the real-life application of these technologies. </a:t>
            </a:r>
            <a:endParaRPr lang="en-IN" sz="1200" kern="1200" dirty="0">
              <a:solidFill>
                <a:schemeClr val="tx1"/>
              </a:solidFill>
              <a:effectLst/>
              <a:latin typeface="Arial" panose="020B0604020202020204" pitchFamily="34" charset="0"/>
              <a:ea typeface="+mn-ea"/>
              <a:cs typeface="Arial" panose="020B0604020202020204" pitchFamily="34" charset="0"/>
            </a:endParaRPr>
          </a:p>
          <a:p>
            <a:pPr algn="just"/>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EC4AAF09-16DD-4045-BC10-0C674E8E8C46}" type="slidenum">
              <a:rPr lang="en-IN" smtClean="0"/>
              <a:t>4</a:t>
            </a:fld>
            <a:endParaRPr lang="en-IN"/>
          </a:p>
        </p:txBody>
      </p:sp>
    </p:spTree>
    <p:extLst>
      <p:ext uri="{BB962C8B-B14F-4D97-AF65-F5344CB8AC3E}">
        <p14:creationId xmlns:p14="http://schemas.microsoft.com/office/powerpoint/2010/main" val="32949928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key functions of CRM include collection, management and centralisation of customer data to drive business success (</a:t>
            </a:r>
            <a:r>
              <a:rPr lang="en-GB" sz="1200" kern="1200" dirty="0" err="1">
                <a:solidFill>
                  <a:schemeClr val="tx1"/>
                </a:solidFill>
                <a:effectLst/>
                <a:latin typeface="+mn-lt"/>
                <a:ea typeface="+mn-ea"/>
                <a:cs typeface="+mn-cs"/>
              </a:rPr>
              <a:t>earlson</a:t>
            </a:r>
            <a:r>
              <a:rPr lang="en-GB" sz="1200" kern="1200" dirty="0">
                <a:solidFill>
                  <a:schemeClr val="tx1"/>
                </a:solidFill>
                <a:effectLst/>
                <a:latin typeface="+mn-lt"/>
                <a:ea typeface="+mn-ea"/>
                <a:cs typeface="+mn-cs"/>
              </a:rPr>
              <a:t>, Saunders and </a:t>
            </a:r>
            <a:r>
              <a:rPr lang="en-GB" sz="1200" kern="1200" dirty="0" err="1">
                <a:solidFill>
                  <a:schemeClr val="tx1"/>
                </a:solidFill>
                <a:effectLst/>
                <a:latin typeface="+mn-lt"/>
                <a:ea typeface="+mn-ea"/>
                <a:cs typeface="+mn-cs"/>
              </a:rPr>
              <a:t>Galletta</a:t>
            </a:r>
            <a:r>
              <a:rPr lang="en-GB" sz="1200" kern="1200" dirty="0">
                <a:solidFill>
                  <a:schemeClr val="tx1"/>
                </a:solidFill>
                <a:effectLst/>
                <a:latin typeface="+mn-lt"/>
                <a:ea typeface="+mn-ea"/>
                <a:cs typeface="+mn-cs"/>
              </a:rPr>
              <a:t>, 2024). In my view, businesses can benefit from the implementation of these information systems in relation to better customer satisfaction, engagement and loyalty. However, high cost requirements for implementation and poor user adaptability are its concerning limitations.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EC4AAF09-16DD-4045-BC10-0C674E8E8C46}" type="slidenum">
              <a:rPr lang="en-IN" smtClean="0"/>
              <a:t>5</a:t>
            </a:fld>
            <a:endParaRPr lang="en-IN"/>
          </a:p>
        </p:txBody>
      </p:sp>
    </p:spTree>
    <p:extLst>
      <p:ext uri="{BB962C8B-B14F-4D97-AF65-F5344CB8AC3E}">
        <p14:creationId xmlns:p14="http://schemas.microsoft.com/office/powerpoint/2010/main" val="22594203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The implementation of CRM in Starbucks has increased its awareness for customer retention by enhancing personalised services. It has also improved overall business performance through better understanding of customer needs. However, due to implementation of this automation information system, the number of shop staff have lost their jobs (Partridge, 2025). Hence, I think that it needs to balance the involvement of technology and human capital to avoid ethical issues.  </a:t>
            </a:r>
            <a:br>
              <a:rPr lang="en-GB" sz="1200" kern="1200" dirty="0">
                <a:solidFill>
                  <a:schemeClr val="tx1"/>
                </a:solidFill>
                <a:effectLst/>
                <a:latin typeface="Arial" panose="020B0604020202020204" pitchFamily="34" charset="0"/>
                <a:ea typeface="+mn-ea"/>
                <a:cs typeface="Arial" panose="020B0604020202020204" pitchFamily="34" charset="0"/>
              </a:rPr>
            </a:br>
            <a:endParaRPr lang="en-IN" sz="1200" kern="1200" dirty="0">
              <a:solidFill>
                <a:schemeClr val="tx1"/>
              </a:solidFill>
              <a:effectLst/>
              <a:latin typeface="Arial" panose="020B0604020202020204" pitchFamily="34" charset="0"/>
              <a:ea typeface="+mn-ea"/>
              <a:cs typeface="Arial" panose="020B0604020202020204" pitchFamily="34" charset="0"/>
            </a:endParaRPr>
          </a:p>
          <a:p>
            <a:pPr algn="just"/>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EC4AAF09-16DD-4045-BC10-0C674E8E8C46}" type="slidenum">
              <a:rPr lang="en-IN" smtClean="0"/>
              <a:t>6</a:t>
            </a:fld>
            <a:endParaRPr lang="en-IN"/>
          </a:p>
        </p:txBody>
      </p:sp>
    </p:spTree>
    <p:extLst>
      <p:ext uri="{BB962C8B-B14F-4D97-AF65-F5344CB8AC3E}">
        <p14:creationId xmlns:p14="http://schemas.microsoft.com/office/powerpoint/2010/main" val="6146932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I have noted that DSS is an analytical tool, improving management decisions while CRM is an operational tool that helps in making customer service related decisions. However, DSS assists the manners in a business to solve complex management issues and make effective strategic decisions.</a:t>
            </a:r>
          </a:p>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 </a:t>
            </a:r>
            <a:br>
              <a:rPr lang="en-GB" sz="1200" kern="1200" dirty="0">
                <a:solidFill>
                  <a:schemeClr val="tx1"/>
                </a:solidFill>
                <a:effectLst/>
                <a:latin typeface="Arial" panose="020B0604020202020204" pitchFamily="34" charset="0"/>
                <a:ea typeface="+mn-ea"/>
                <a:cs typeface="Arial" panose="020B0604020202020204" pitchFamily="34" charset="0"/>
              </a:rPr>
            </a:br>
            <a:endParaRPr lang="en-IN" sz="1200" kern="1200" dirty="0">
              <a:solidFill>
                <a:schemeClr val="tx1"/>
              </a:solidFill>
              <a:effectLst/>
              <a:latin typeface="Arial" panose="020B0604020202020204" pitchFamily="34" charset="0"/>
              <a:ea typeface="+mn-ea"/>
              <a:cs typeface="Arial" panose="020B0604020202020204" pitchFamily="34" charset="0"/>
            </a:endParaRPr>
          </a:p>
          <a:p>
            <a:pPr algn="just"/>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EC4AAF09-16DD-4045-BC10-0C674E8E8C46}" type="slidenum">
              <a:rPr lang="en-IN" smtClean="0"/>
              <a:t>7</a:t>
            </a:fld>
            <a:endParaRPr lang="en-IN"/>
          </a:p>
        </p:txBody>
      </p:sp>
    </p:spTree>
    <p:extLst>
      <p:ext uri="{BB962C8B-B14F-4D97-AF65-F5344CB8AC3E}">
        <p14:creationId xmlns:p14="http://schemas.microsoft.com/office/powerpoint/2010/main" val="35108841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In order to improve flight punctuality and avoid operational chaos, British Airways has implemented an AI-powered DSS. However, this business has faced an ethical issue related to data breaching through its DSS application. Based on the “</a:t>
            </a:r>
            <a:r>
              <a:rPr lang="en-GB" sz="1200" i="1" kern="1200" dirty="0">
                <a:solidFill>
                  <a:schemeClr val="tx1"/>
                </a:solidFill>
                <a:effectLst/>
                <a:latin typeface="Arial" panose="020B0604020202020204" pitchFamily="34" charset="0"/>
                <a:ea typeface="+mn-ea"/>
                <a:cs typeface="Arial" panose="020B0604020202020204" pitchFamily="34" charset="0"/>
              </a:rPr>
              <a:t>Technology Threat Avoidance Theory (TTAT)</a:t>
            </a:r>
            <a:r>
              <a:rPr lang="en-GB" sz="1200" kern="1200" dirty="0">
                <a:solidFill>
                  <a:schemeClr val="tx1"/>
                </a:solidFill>
                <a:effectLst/>
                <a:latin typeface="Arial" panose="020B0604020202020204" pitchFamily="34" charset="0"/>
                <a:ea typeface="+mn-ea"/>
                <a:cs typeface="Arial" panose="020B0604020202020204" pitchFamily="34" charset="0"/>
              </a:rPr>
              <a:t>”, it can be noted that this organisation needs to translate cyber-security into a </a:t>
            </a:r>
            <a:r>
              <a:rPr lang="en-GB" sz="1200" kern="1200" dirty="0" err="1">
                <a:solidFill>
                  <a:schemeClr val="tx1"/>
                </a:solidFill>
                <a:effectLst/>
                <a:latin typeface="Arial" panose="020B0604020202020204" pitchFamily="34" charset="0"/>
                <a:ea typeface="+mn-ea"/>
                <a:cs typeface="Arial" panose="020B0604020202020204" pitchFamily="34" charset="0"/>
              </a:rPr>
              <a:t>behavioral</a:t>
            </a:r>
            <a:r>
              <a:rPr lang="en-GB" sz="1200" kern="1200" dirty="0">
                <a:solidFill>
                  <a:schemeClr val="tx1"/>
                </a:solidFill>
                <a:effectLst/>
                <a:latin typeface="Arial" panose="020B0604020202020204" pitchFamily="34" charset="0"/>
                <a:ea typeface="+mn-ea"/>
                <a:cs typeface="Arial" panose="020B0604020202020204" pitchFamily="34" charset="0"/>
              </a:rPr>
              <a:t> concern to further avoid such ethical challenges. </a:t>
            </a:r>
            <a:endParaRPr lang="en-IN" sz="1200" kern="1200" dirty="0">
              <a:solidFill>
                <a:schemeClr val="tx1"/>
              </a:solidFill>
              <a:effectLst/>
              <a:latin typeface="Arial" panose="020B0604020202020204" pitchFamily="34" charset="0"/>
              <a:ea typeface="+mn-ea"/>
              <a:cs typeface="Arial" panose="020B0604020202020204" pitchFamily="34" charset="0"/>
            </a:endParaRPr>
          </a:p>
          <a:p>
            <a:pPr algn="just"/>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EC4AAF09-16DD-4045-BC10-0C674E8E8C46}" type="slidenum">
              <a:rPr lang="en-IN" smtClean="0"/>
              <a:t>8</a:t>
            </a:fld>
            <a:endParaRPr lang="en-IN"/>
          </a:p>
        </p:txBody>
      </p:sp>
    </p:spTree>
    <p:extLst>
      <p:ext uri="{BB962C8B-B14F-4D97-AF65-F5344CB8AC3E}">
        <p14:creationId xmlns:p14="http://schemas.microsoft.com/office/powerpoint/2010/main" val="18787731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ERP plays an important role in improving organisational performance through operational coordination. I have understood that real-time data visibility in this information system drives faster and more accurate decision-making practices. However, due to data fragmentation, high cost and resistance to change creates limitations, many organisations fail to implement ERP. </a:t>
            </a:r>
            <a:endParaRPr lang="en-IN" sz="1200" kern="1200" dirty="0">
              <a:solidFill>
                <a:schemeClr val="tx1"/>
              </a:solidFill>
              <a:effectLst/>
              <a:latin typeface="Arial" panose="020B0604020202020204" pitchFamily="34" charset="0"/>
              <a:ea typeface="+mn-ea"/>
              <a:cs typeface="Arial" panose="020B0604020202020204" pitchFamily="34" charset="0"/>
            </a:endParaRPr>
          </a:p>
          <a:p>
            <a:pPr algn="just"/>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EC4AAF09-16DD-4045-BC10-0C674E8E8C46}" type="slidenum">
              <a:rPr lang="en-IN" smtClean="0"/>
              <a:t>9</a:t>
            </a:fld>
            <a:endParaRPr lang="en-IN"/>
          </a:p>
        </p:txBody>
      </p:sp>
    </p:spTree>
    <p:extLst>
      <p:ext uri="{BB962C8B-B14F-4D97-AF65-F5344CB8AC3E}">
        <p14:creationId xmlns:p14="http://schemas.microsoft.com/office/powerpoint/2010/main" val="13985483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In order to manage overall business operations across the global supply chain and enhance resource optimisation, Amazon has implemented Cloud ERP in its business process. On the contrary, over-exposed to cloud outages and implementation complications create resistance to change among employees. </a:t>
            </a:r>
            <a:endParaRPr lang="en-IN" sz="1200" kern="1200" dirty="0">
              <a:solidFill>
                <a:schemeClr val="tx1"/>
              </a:solidFill>
              <a:effectLst/>
              <a:latin typeface="Arial" panose="020B0604020202020204" pitchFamily="34" charset="0"/>
              <a:ea typeface="+mn-ea"/>
              <a:cs typeface="Arial" panose="020B0604020202020204" pitchFamily="34" charset="0"/>
            </a:endParaRPr>
          </a:p>
          <a:p>
            <a:pPr algn="just"/>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EC4AAF09-16DD-4045-BC10-0C674E8E8C46}" type="slidenum">
              <a:rPr lang="en-IN" smtClean="0"/>
              <a:t>10</a:t>
            </a:fld>
            <a:endParaRPr lang="en-IN"/>
          </a:p>
        </p:txBody>
      </p:sp>
    </p:spTree>
    <p:extLst>
      <p:ext uri="{BB962C8B-B14F-4D97-AF65-F5344CB8AC3E}">
        <p14:creationId xmlns:p14="http://schemas.microsoft.com/office/powerpoint/2010/main" val="12404612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Automated and data-driven systems increase privacy risks related to the collection management of a huge amount of data (</a:t>
            </a:r>
            <a:r>
              <a:rPr lang="en-GB" sz="1200" kern="1200" dirty="0" err="1">
                <a:solidFill>
                  <a:schemeClr val="tx1"/>
                </a:solidFill>
                <a:effectLst/>
                <a:latin typeface="Arial" panose="020B0604020202020204" pitchFamily="34" charset="0"/>
                <a:ea typeface="+mn-ea"/>
                <a:cs typeface="Arial" panose="020B0604020202020204" pitchFamily="34" charset="0"/>
              </a:rPr>
              <a:t>Pearlson</a:t>
            </a:r>
            <a:r>
              <a:rPr lang="en-GB" sz="1200" kern="1200" dirty="0">
                <a:solidFill>
                  <a:schemeClr val="tx1"/>
                </a:solidFill>
                <a:effectLst/>
                <a:latin typeface="Arial" panose="020B0604020202020204" pitchFamily="34" charset="0"/>
                <a:ea typeface="+mn-ea"/>
                <a:cs typeface="Arial" panose="020B0604020202020204" pitchFamily="34" charset="0"/>
              </a:rPr>
              <a:t>, Saunders and </a:t>
            </a:r>
            <a:r>
              <a:rPr lang="en-GB" sz="1200" kern="1200" dirty="0" err="1">
                <a:solidFill>
                  <a:schemeClr val="tx1"/>
                </a:solidFill>
                <a:effectLst/>
                <a:latin typeface="Arial" panose="020B0604020202020204" pitchFamily="34" charset="0"/>
                <a:ea typeface="+mn-ea"/>
                <a:cs typeface="Arial" panose="020B0604020202020204" pitchFamily="34" charset="0"/>
              </a:rPr>
              <a:t>Galletta</a:t>
            </a:r>
            <a:r>
              <a:rPr lang="en-GB" sz="1200" kern="1200" dirty="0">
                <a:solidFill>
                  <a:schemeClr val="tx1"/>
                </a:solidFill>
                <a:effectLst/>
                <a:latin typeface="Arial" panose="020B0604020202020204" pitchFamily="34" charset="0"/>
                <a:ea typeface="+mn-ea"/>
                <a:cs typeface="Arial" panose="020B0604020202020204" pitchFamily="34" charset="0"/>
              </a:rPr>
              <a:t>, 2024). I also think that privacy and security are the ethical concerns associated with the implementation of different information systems.  </a:t>
            </a:r>
            <a:endParaRPr lang="en-IN" sz="1200" kern="1200" dirty="0">
              <a:solidFill>
                <a:schemeClr val="tx1"/>
              </a:solidFill>
              <a:effectLst/>
              <a:latin typeface="Arial" panose="020B0604020202020204" pitchFamily="34" charset="0"/>
              <a:ea typeface="+mn-ea"/>
              <a:cs typeface="Arial" panose="020B0604020202020204" pitchFamily="34" charset="0"/>
            </a:endParaRPr>
          </a:p>
          <a:p>
            <a:pPr algn="just"/>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EC4AAF09-16DD-4045-BC10-0C674E8E8C46}" type="slidenum">
              <a:rPr lang="en-IN" smtClean="0"/>
              <a:t>11</a:t>
            </a:fld>
            <a:endParaRPr lang="en-IN"/>
          </a:p>
        </p:txBody>
      </p:sp>
    </p:spTree>
    <p:extLst>
      <p:ext uri="{BB962C8B-B14F-4D97-AF65-F5344CB8AC3E}">
        <p14:creationId xmlns:p14="http://schemas.microsoft.com/office/powerpoint/2010/main" val="8646014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In my view, ethical and responsible practices are crucial to avoid ethical biases associated with information systems. Additionally, by considering the TAM model, it can be recommended that the organisation should conduct training and learning programs to adequately implement and use CRM and other information systems.  </a:t>
            </a:r>
            <a:endParaRPr lang="en-IN" sz="1200" kern="1200" dirty="0">
              <a:solidFill>
                <a:schemeClr val="tx1"/>
              </a:solidFill>
              <a:effectLst/>
              <a:latin typeface="Arial" panose="020B0604020202020204" pitchFamily="34" charset="0"/>
              <a:ea typeface="+mn-ea"/>
              <a:cs typeface="Arial" panose="020B0604020202020204" pitchFamily="34" charset="0"/>
            </a:endParaRPr>
          </a:p>
          <a:p>
            <a:pPr algn="just"/>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EC4AAF09-16DD-4045-BC10-0C674E8E8C46}" type="slidenum">
              <a:rPr lang="en-IN" smtClean="0"/>
              <a:t>12</a:t>
            </a:fld>
            <a:endParaRPr lang="en-IN"/>
          </a:p>
        </p:txBody>
      </p:sp>
    </p:spTree>
    <p:extLst>
      <p:ext uri="{BB962C8B-B14F-4D97-AF65-F5344CB8AC3E}">
        <p14:creationId xmlns:p14="http://schemas.microsoft.com/office/powerpoint/2010/main" val="1476968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the end, I can conclude that information systems have a significant impact on business efficiency, performance and success. DSS, CRM and ERP are effective information systems, which focus on different aspects of business. However, the organisation should prioritise ethical concerns of these information systems to avoid any kind of ethical risks in the process of modernisation. </a:t>
            </a:r>
            <a:endParaRPr lang="en-IN" sz="1200" kern="1200" dirty="0">
              <a:solidFill>
                <a:schemeClr val="tx1"/>
              </a:solidFill>
              <a:effectLst/>
              <a:latin typeface="+mn-lt"/>
              <a:ea typeface="+mn-ea"/>
              <a:cs typeface="+mn-cs"/>
            </a:endParaRPr>
          </a:p>
          <a:p>
            <a:pPr algn="just"/>
            <a:endParaRPr lang="en-IN" dirty="0"/>
          </a:p>
        </p:txBody>
      </p:sp>
      <p:sp>
        <p:nvSpPr>
          <p:cNvPr id="4" name="Slide Number Placeholder 3"/>
          <p:cNvSpPr>
            <a:spLocks noGrp="1"/>
          </p:cNvSpPr>
          <p:nvPr>
            <p:ph type="sldNum" sz="quarter" idx="10"/>
          </p:nvPr>
        </p:nvSpPr>
        <p:spPr/>
        <p:txBody>
          <a:bodyPr/>
          <a:lstStyle/>
          <a:p>
            <a:fld id="{EC4AAF09-16DD-4045-BC10-0C674E8E8C46}" type="slidenum">
              <a:rPr lang="en-IN" smtClean="0"/>
              <a:t>13</a:t>
            </a:fld>
            <a:endParaRPr lang="en-IN"/>
          </a:p>
        </p:txBody>
      </p:sp>
    </p:spTree>
    <p:extLst>
      <p:ext uri="{BB962C8B-B14F-4D97-AF65-F5344CB8AC3E}">
        <p14:creationId xmlns:p14="http://schemas.microsoft.com/office/powerpoint/2010/main" val="7014430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EC4AAF09-16DD-4045-BC10-0C674E8E8C46}" type="slidenum">
              <a:rPr lang="en-IN" smtClean="0"/>
              <a:t>15</a:t>
            </a:fld>
            <a:endParaRPr lang="en-IN"/>
          </a:p>
        </p:txBody>
      </p:sp>
    </p:spTree>
    <p:extLst>
      <p:ext uri="{BB962C8B-B14F-4D97-AF65-F5344CB8AC3E}">
        <p14:creationId xmlns:p14="http://schemas.microsoft.com/office/powerpoint/2010/main" val="28207397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7/19/2026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7/19/2026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7/19/2026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7/19/2026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5.svg"/><Relationship Id="rId4" Type="http://schemas.openxmlformats.org/officeDocument/2006/relationships/image" Target="../media/image2.svg"/></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7" Type="http://schemas.openxmlformats.org/officeDocument/2006/relationships/image" Target="../media/image10.sv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9.svg"/><Relationship Id="rId5" Type="http://schemas.openxmlformats.org/officeDocument/2006/relationships/image" Target="../media/image8.svg"/><Relationship Id="rId4" Type="http://schemas.openxmlformats.org/officeDocument/2006/relationships/image" Target="../media/image7.svg"/></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7" Type="http://schemas.openxmlformats.org/officeDocument/2006/relationships/image" Target="../media/image15.sv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4.svg"/><Relationship Id="rId5" Type="http://schemas.openxmlformats.org/officeDocument/2006/relationships/image" Target="../media/image13.svg"/><Relationship Id="rId4" Type="http://schemas.openxmlformats.org/officeDocument/2006/relationships/image" Target="../media/image12.svg"/></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2.svg"/><Relationship Id="rId7" Type="http://schemas.openxmlformats.org/officeDocument/2006/relationships/diagramQuickStyle" Target="../diagrams/quickStyle1.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16.svg"/><Relationship Id="rId9" Type="http://schemas.microsoft.com/office/2007/relationships/diagramDrawing" Target="../diagrams/drawing1.xml"/></Relationships>
</file>

<file path=ppt/slides/_rels/slide6.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15.svg"/><Relationship Id="rId4" Type="http://schemas.openxmlformats.org/officeDocument/2006/relationships/image" Target="../media/image17.svg"/></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2.svg"/><Relationship Id="rId5" Type="http://schemas.openxmlformats.org/officeDocument/2006/relationships/image" Target="../media/image22.svg"/><Relationship Id="rId4" Type="http://schemas.openxmlformats.org/officeDocument/2006/relationships/image" Target="../media/image21.svg"/></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25.svg"/><Relationship Id="rId4" Type="http://schemas.openxmlformats.org/officeDocument/2006/relationships/image" Target="../media/image24.svg"/></Relationships>
</file>

<file path=ppt/slides/_rels/slide9.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image" Target="../media/image10.jpeg"/><Relationship Id="rId7" Type="http://schemas.openxmlformats.org/officeDocument/2006/relationships/diagramLayout" Target="../diagrams/layout2.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Data" Target="../diagrams/data2.xml"/><Relationship Id="rId5" Type="http://schemas.openxmlformats.org/officeDocument/2006/relationships/image" Target="../media/image29.svg"/><Relationship Id="rId10" Type="http://schemas.microsoft.com/office/2007/relationships/diagramDrawing" Target="../diagrams/drawing2.xml"/><Relationship Id="rId4" Type="http://schemas.openxmlformats.org/officeDocument/2006/relationships/image" Target="../media/image28.svg"/><Relationship Id="rId9" Type="http://schemas.openxmlformats.org/officeDocument/2006/relationships/diagramColors" Target="../diagrams/colors2.xml"/></Relationships>
</file>

<file path=ppt/slides/_rels/slide10.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31.svg"/></Relationships>
</file>

<file path=ppt/slides/_rels/slide11.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11.jpeg"/><Relationship Id="rId7" Type="http://schemas.openxmlformats.org/officeDocument/2006/relationships/image" Target="../media/image35.sv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2.svg"/><Relationship Id="rId5" Type="http://schemas.openxmlformats.org/officeDocument/2006/relationships/image" Target="../media/image34.svg"/><Relationship Id="rId4" Type="http://schemas.openxmlformats.org/officeDocument/2006/relationships/image" Target="../media/image33.svg"/><Relationship Id="rId9" Type="http://schemas.openxmlformats.org/officeDocument/2006/relationships/image" Target="../media/image37.svg"/></Relationships>
</file>

<file path=ppt/slides/_rels/slide13.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38.svg"/><Relationship Id="rId7" Type="http://schemas.openxmlformats.org/officeDocument/2006/relationships/diagramColors" Target="../diagrams/colors3.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4.xml.rels><?xml version="1.0" encoding="UTF-8" standalone="yes"?>
<Relationships xmlns="http://schemas.openxmlformats.org/package/2006/relationships"><Relationship Id="rId8" Type="http://schemas.openxmlformats.org/officeDocument/2006/relationships/hyperlink" Target="https://doi.org/10.30574/ijsra.2025.14.2.0535" TargetMode="External"/><Relationship Id="rId13" Type="http://schemas.openxmlformats.org/officeDocument/2006/relationships/hyperlink" Target="https://doi.org/10.63125/jetvam38" TargetMode="External"/><Relationship Id="rId3" Type="http://schemas.openxmlformats.org/officeDocument/2006/relationships/image" Target="../media/image24.svg"/><Relationship Id="rId7" Type="http://schemas.openxmlformats.org/officeDocument/2006/relationships/hyperlink" Target="https://doi.org/10.2514/1.I010989" TargetMode="External"/><Relationship Id="rId12" Type="http://schemas.openxmlformats.org/officeDocument/2006/relationships/hyperlink" Target="https://www.processexcellencenetwork.com/ai/news/british-airways-cuts-cancellations-delays-with-game-changing-ai-tech" TargetMode="External"/><Relationship Id="rId17" Type="http://schemas.openxmlformats.org/officeDocument/2006/relationships/hyperlink" Target="https://about.starbucks.com/press/2026/starbucks-unveils-reimagined-loyalty-program-to-deliver-more-meaningful-value-personalization-and-engagement-to-members/" TargetMode="External"/><Relationship Id="rId2" Type="http://schemas.openxmlformats.org/officeDocument/2006/relationships/image" Target="../media/image8.jpeg"/><Relationship Id="rId16" Type="http://schemas.openxmlformats.org/officeDocument/2006/relationships/hyperlink" Target="https://www.starbucks.co.uk/starbucks-card" TargetMode="External"/><Relationship Id="rId1" Type="http://schemas.openxmlformats.org/officeDocument/2006/relationships/slideLayout" Target="../slideLayouts/slideLayout7.xml"/><Relationship Id="rId6" Type="http://schemas.openxmlformats.org/officeDocument/2006/relationships/hyperlink" Target="https://doi.org/10.1504/IJSTM.2022.123509" TargetMode="External"/><Relationship Id="rId11" Type="http://schemas.openxmlformats.org/officeDocument/2006/relationships/hyperlink" Target="https://www.theguardian.com/business/2025/apr/30/starbucks-says-cutting-shop-staff-in-favour-of-automation-has-failed" TargetMode="External"/><Relationship Id="rId5" Type="http://schemas.openxmlformats.org/officeDocument/2006/relationships/hyperlink" Target="https://www.bbc.com/news/technology-54568784" TargetMode="External"/><Relationship Id="rId15" Type="http://schemas.openxmlformats.org/officeDocument/2006/relationships/hyperlink" Target="http://dx.doi.org/10.18576/isl/110512" TargetMode="External"/><Relationship Id="rId10" Type="http://schemas.openxmlformats.org/officeDocument/2006/relationships/hyperlink" Target="https://doi.org/10.29103/ijevs.v4i1.6817" TargetMode="External"/><Relationship Id="rId4" Type="http://schemas.openxmlformats.org/officeDocument/2006/relationships/image" Target="../media/image25.svg"/><Relationship Id="rId9" Type="http://schemas.openxmlformats.org/officeDocument/2006/relationships/hyperlink" Target="https://doi.org/10.22362/ijcert/2024/v11/i12/v11i1201" TargetMode="External"/><Relationship Id="rId14" Type="http://schemas.openxmlformats.org/officeDocument/2006/relationships/hyperlink" Target="https://www.computerweekly.com/news/366645540/UKs-largest-businesses-dangerously-exposed-to-cloud-outages"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9.svg"/><Relationship Id="rId1" Type="http://schemas.openxmlformats.org/officeDocument/2006/relationships/slideLayout" Target="../slideLayouts/slideLayout7.xml"/><Relationship Id="rId6" Type="http://schemas.openxmlformats.org/officeDocument/2006/relationships/image" Target="../media/image42.svg"/><Relationship Id="rId5" Type="http://schemas.openxmlformats.org/officeDocument/2006/relationships/image" Target="../media/image41.svg"/><Relationship Id="rId4" Type="http://schemas.openxmlformats.org/officeDocument/2006/relationships/image" Target="../media/image40.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sp>
      <p:sp>
        <p:nvSpPr>
          <p:cNvPr id="3" name="Freeform 3"/>
          <p:cNvSpPr/>
          <p:nvPr/>
        </p:nvSpPr>
        <p:spPr>
          <a:xfrm rot="-5400000">
            <a:off x="13580898" y="5579895"/>
            <a:ext cx="3407556" cy="6006655"/>
          </a:xfrm>
          <a:custGeom>
            <a:avLst/>
            <a:gdLst/>
            <a:ahLst/>
            <a:cxnLst/>
            <a:rect l="l" t="t" r="r" b="b"/>
            <a:pathLst>
              <a:path w="6112246" h="7045817">
                <a:moveTo>
                  <a:pt x="0" y="0"/>
                </a:moveTo>
                <a:lnTo>
                  <a:pt x="6112246" y="0"/>
                </a:lnTo>
                <a:lnTo>
                  <a:pt x="6112246" y="7045816"/>
                </a:lnTo>
                <a:lnTo>
                  <a:pt x="0" y="7045816"/>
                </a:lnTo>
                <a:lnTo>
                  <a:pt x="0" y="0"/>
                </a:lnTo>
                <a:close/>
              </a:path>
            </a:pathLst>
          </a:custGeom>
          <a:blipFill>
            <a:blip>
              <a:extLst>
                <a:ext uri="{96DAC541-7B7A-43D3-8B79-37D633B846F1}">
                  <asvg:svgBlip xmlns:asvg="http://schemas.microsoft.com/office/drawing/2016/SVG/main" xmlns="" r:embed="rId3"/>
                </a:ext>
              </a:extLst>
            </a:blip>
            <a:stretch>
              <a:fillRect/>
            </a:stretch>
          </a:blipFill>
        </p:spPr>
      </p:sp>
      <p:sp>
        <p:nvSpPr>
          <p:cNvPr id="4" name="Freeform 4"/>
          <p:cNvSpPr/>
          <p:nvPr/>
        </p:nvSpPr>
        <p:spPr>
          <a:xfrm rot="5400000">
            <a:off x="-590550" y="590550"/>
            <a:ext cx="4991100" cy="3810000"/>
          </a:xfrm>
          <a:custGeom>
            <a:avLst/>
            <a:gdLst/>
            <a:ahLst/>
            <a:cxnLst/>
            <a:rect l="l" t="t" r="r" b="b"/>
            <a:pathLst>
              <a:path w="4741916" h="5466186">
                <a:moveTo>
                  <a:pt x="0" y="0"/>
                </a:moveTo>
                <a:lnTo>
                  <a:pt x="4741916" y="0"/>
                </a:lnTo>
                <a:lnTo>
                  <a:pt x="4741916" y="5466186"/>
                </a:lnTo>
                <a:lnTo>
                  <a:pt x="0" y="5466186"/>
                </a:lnTo>
                <a:lnTo>
                  <a:pt x="0" y="0"/>
                </a:lnTo>
                <a:close/>
              </a:path>
            </a:pathLst>
          </a:custGeom>
          <a:blipFill>
            <a:blip>
              <a:extLst>
                <a:ext uri="{96DAC541-7B7A-43D3-8B79-37D633B846F1}">
                  <asvg:svgBlip xmlns:asvg="http://schemas.microsoft.com/office/drawing/2016/SVG/main" xmlns="" r:embed="rId3"/>
                </a:ext>
              </a:extLst>
            </a:blip>
            <a:stretch>
              <a:fillRect/>
            </a:stretch>
          </a:blipFill>
        </p:spPr>
      </p:sp>
      <p:sp>
        <p:nvSpPr>
          <p:cNvPr id="7" name="TextBox 7"/>
          <p:cNvSpPr txBox="1"/>
          <p:nvPr/>
        </p:nvSpPr>
        <p:spPr>
          <a:xfrm>
            <a:off x="2286000" y="2533649"/>
            <a:ext cx="14485734" cy="3077766"/>
          </a:xfrm>
          <a:prstGeom prst="rect">
            <a:avLst/>
          </a:prstGeom>
        </p:spPr>
        <p:txBody>
          <a:bodyPr lIns="0" tIns="0" rIns="0" bIns="0" rtlCol="0" anchor="t">
            <a:spAutoFit/>
          </a:bodyPr>
          <a:lstStyle/>
          <a:p>
            <a:pPr algn="ctr"/>
            <a:r>
              <a:rPr lang="en-US" sz="5000" b="1" dirty="0">
                <a:solidFill>
                  <a:srgbClr val="000000"/>
                </a:solidFill>
                <a:latin typeface="Arial" panose="020B0604020202020204" pitchFamily="34" charset="0"/>
                <a:ea typeface="Egyptian Slate"/>
                <a:cs typeface="Arial" panose="020B0604020202020204" pitchFamily="34" charset="0"/>
                <a:sym typeface="Egyptian Slate"/>
              </a:rPr>
              <a:t>LCLM 5004 Managing Business Information</a:t>
            </a:r>
          </a:p>
          <a:p>
            <a:pPr algn="ctr"/>
            <a:endParaRPr lang="en-US" sz="5000" b="1" dirty="0">
              <a:solidFill>
                <a:srgbClr val="000000"/>
              </a:solidFill>
              <a:latin typeface="Arial" panose="020B0604020202020204" pitchFamily="34" charset="0"/>
              <a:ea typeface="Egyptian Slate"/>
              <a:cs typeface="Arial" panose="020B0604020202020204" pitchFamily="34" charset="0"/>
              <a:sym typeface="Egyptian Slate"/>
            </a:endParaRPr>
          </a:p>
          <a:p>
            <a:pPr algn="ctr"/>
            <a:r>
              <a:rPr lang="en-US" sz="5000" b="1" dirty="0">
                <a:solidFill>
                  <a:srgbClr val="000000"/>
                </a:solidFill>
                <a:latin typeface="Arial" panose="020B0604020202020204" pitchFamily="34" charset="0"/>
                <a:ea typeface="Egyptian Slate"/>
                <a:cs typeface="Arial" panose="020B0604020202020204" pitchFamily="34" charset="0"/>
                <a:sym typeface="Egyptian Slate"/>
              </a:rPr>
              <a:t>Component 1- Group Presentation on Different Information Systems</a:t>
            </a:r>
          </a:p>
        </p:txBody>
      </p:sp>
      <p:sp>
        <p:nvSpPr>
          <p:cNvPr id="9" name="Freeform 9"/>
          <p:cNvSpPr/>
          <p:nvPr/>
        </p:nvSpPr>
        <p:spPr>
          <a:xfrm rot="2339251">
            <a:off x="177181" y="7038617"/>
            <a:ext cx="3884635" cy="2208972"/>
          </a:xfrm>
          <a:custGeom>
            <a:avLst/>
            <a:gdLst/>
            <a:ahLst/>
            <a:cxnLst/>
            <a:rect l="l" t="t" r="r" b="b"/>
            <a:pathLst>
              <a:path w="4626120" h="2208972">
                <a:moveTo>
                  <a:pt x="0" y="0"/>
                </a:moveTo>
                <a:lnTo>
                  <a:pt x="4626120" y="0"/>
                </a:lnTo>
                <a:lnTo>
                  <a:pt x="4626120" y="2208972"/>
                </a:lnTo>
                <a:lnTo>
                  <a:pt x="0" y="2208972"/>
                </a:lnTo>
                <a:lnTo>
                  <a:pt x="0" y="0"/>
                </a:lnTo>
                <a:close/>
              </a:path>
            </a:pathLst>
          </a:custGeom>
          <a:blipFill>
            <a:blip>
              <a:alphaModFix amt="6000"/>
              <a:extLst>
                <a:ext uri="{96DAC541-7B7A-43D3-8B79-37D633B846F1}">
                  <asvg:svgBlip xmlns:asvg="http://schemas.microsoft.com/office/drawing/2016/SVG/main" xmlns="" r:embed="rId4"/>
                </a:ext>
              </a:extLst>
            </a:blip>
            <a:stretch>
              <a:fillRect/>
            </a:stretch>
          </a:blipFill>
        </p:spPr>
      </p:sp>
      <p:graphicFrame>
        <p:nvGraphicFramePr>
          <p:cNvPr id="5" name="Table 4"/>
          <p:cNvGraphicFramePr>
            <a:graphicFrameLocks noGrp="1"/>
          </p:cNvGraphicFramePr>
          <p:nvPr>
            <p:extLst>
              <p:ext uri="{D42A27DB-BD31-4B8C-83A1-F6EECF244321}">
                <p14:modId xmlns:p14="http://schemas.microsoft.com/office/powerpoint/2010/main" val="394067588"/>
              </p:ext>
            </p:extLst>
          </p:nvPr>
        </p:nvGraphicFramePr>
        <p:xfrm>
          <a:off x="4324118" y="6536274"/>
          <a:ext cx="10534882" cy="2164285"/>
        </p:xfrm>
        <a:graphic>
          <a:graphicData uri="http://schemas.openxmlformats.org/drawingml/2006/table">
            <a:tbl>
              <a:tblPr/>
              <a:tblGrid>
                <a:gridCol w="5302912">
                  <a:extLst>
                    <a:ext uri="{9D8B030D-6E8A-4147-A177-3AD203B41FA5}">
                      <a16:colId xmlns:a16="http://schemas.microsoft.com/office/drawing/2014/main" val="20000"/>
                    </a:ext>
                  </a:extLst>
                </a:gridCol>
                <a:gridCol w="5231970">
                  <a:extLst>
                    <a:ext uri="{9D8B030D-6E8A-4147-A177-3AD203B41FA5}">
                      <a16:colId xmlns:a16="http://schemas.microsoft.com/office/drawing/2014/main" val="20001"/>
                    </a:ext>
                  </a:extLst>
                </a:gridCol>
              </a:tblGrid>
              <a:tr h="432857">
                <a:tc>
                  <a:txBody>
                    <a:bodyPr/>
                    <a:lstStyle/>
                    <a:p>
                      <a:pPr algn="ctr" rtl="0" fontAlgn="t">
                        <a:spcBef>
                          <a:spcPts val="0"/>
                        </a:spcBef>
                        <a:spcAft>
                          <a:spcPts val="0"/>
                        </a:spcAft>
                      </a:pPr>
                      <a:r>
                        <a:rPr lang="en-IN" sz="2000" b="1" i="0" u="none" strike="noStrike" dirty="0">
                          <a:solidFill>
                            <a:schemeClr val="tx1"/>
                          </a:solidFill>
                          <a:effectLst/>
                          <a:latin typeface="Arial" panose="020B0604020202020204" pitchFamily="34" charset="0"/>
                          <a:cs typeface="Arial" panose="020B0604020202020204" pitchFamily="34" charset="0"/>
                        </a:rPr>
                        <a:t>Students’ Name</a:t>
                      </a:r>
                      <a:endParaRPr lang="en-IN" sz="3200" dirty="0">
                        <a:solidFill>
                          <a:schemeClr val="tx1"/>
                        </a:solidFill>
                        <a:effectLst/>
                        <a:latin typeface="Arial" panose="020B0604020202020204" pitchFamily="34" charset="0"/>
                        <a:cs typeface="Arial" panose="020B0604020202020204" pitchFamily="34" charset="0"/>
                      </a:endParaRPr>
                    </a:p>
                  </a:txBody>
                  <a:tcPr marL="63500" marR="63500">
                    <a:lnL w="8649" cap="flat" cmpd="sng" algn="ctr">
                      <a:solidFill>
                        <a:srgbClr val="000000"/>
                      </a:solidFill>
                      <a:prstDash val="solid"/>
                      <a:round/>
                      <a:headEnd type="none" w="med" len="med"/>
                      <a:tailEnd type="none" w="med" len="med"/>
                    </a:lnL>
                    <a:lnR w="8649" cap="flat" cmpd="sng" algn="ctr">
                      <a:solidFill>
                        <a:srgbClr val="000000"/>
                      </a:solidFill>
                      <a:prstDash val="solid"/>
                      <a:round/>
                      <a:headEnd type="none" w="med" len="med"/>
                      <a:tailEnd type="none" w="med" len="med"/>
                    </a:lnR>
                    <a:lnT w="8649" cap="flat" cmpd="sng" algn="ctr">
                      <a:solidFill>
                        <a:srgbClr val="000000"/>
                      </a:solidFill>
                      <a:prstDash val="solid"/>
                      <a:round/>
                      <a:headEnd type="none" w="med" len="med"/>
                      <a:tailEnd type="none" w="med" len="med"/>
                    </a:lnT>
                    <a:lnB w="8649" cap="flat" cmpd="sng" algn="ctr">
                      <a:solidFill>
                        <a:srgbClr val="000000"/>
                      </a:solidFill>
                      <a:prstDash val="solid"/>
                      <a:round/>
                      <a:headEnd type="none" w="med" len="med"/>
                      <a:tailEnd type="none" w="med" len="med"/>
                    </a:lnB>
                    <a:solidFill>
                      <a:schemeClr val="accent5">
                        <a:lumMod val="60000"/>
                        <a:lumOff val="40000"/>
                      </a:schemeClr>
                    </a:solidFill>
                  </a:tcPr>
                </a:tc>
                <a:tc>
                  <a:txBody>
                    <a:bodyPr/>
                    <a:lstStyle/>
                    <a:p>
                      <a:pPr algn="ctr" rtl="0" fontAlgn="t">
                        <a:spcBef>
                          <a:spcPts val="0"/>
                        </a:spcBef>
                        <a:spcAft>
                          <a:spcPts val="0"/>
                        </a:spcAft>
                      </a:pPr>
                      <a:r>
                        <a:rPr lang="en-IN" sz="2000" b="1" i="0" u="none" strike="noStrike" dirty="0">
                          <a:solidFill>
                            <a:schemeClr val="tx1"/>
                          </a:solidFill>
                          <a:effectLst/>
                          <a:latin typeface="Arial" panose="020B0604020202020204" pitchFamily="34" charset="0"/>
                          <a:cs typeface="Arial" panose="020B0604020202020204" pitchFamily="34" charset="0"/>
                        </a:rPr>
                        <a:t>ID Number</a:t>
                      </a:r>
                      <a:endParaRPr lang="en-IN" sz="3200" dirty="0">
                        <a:solidFill>
                          <a:schemeClr val="tx1"/>
                        </a:solidFill>
                        <a:effectLst/>
                        <a:latin typeface="Arial" panose="020B0604020202020204" pitchFamily="34" charset="0"/>
                        <a:cs typeface="Arial" panose="020B0604020202020204" pitchFamily="34" charset="0"/>
                      </a:endParaRPr>
                    </a:p>
                  </a:txBody>
                  <a:tcPr marL="63500" marR="63500">
                    <a:lnL w="8649" cap="flat" cmpd="sng" algn="ctr">
                      <a:solidFill>
                        <a:srgbClr val="000000"/>
                      </a:solidFill>
                      <a:prstDash val="solid"/>
                      <a:round/>
                      <a:headEnd type="none" w="med" len="med"/>
                      <a:tailEnd type="none" w="med" len="med"/>
                    </a:lnL>
                    <a:lnR w="8649" cap="flat" cmpd="sng" algn="ctr">
                      <a:solidFill>
                        <a:srgbClr val="000000"/>
                      </a:solidFill>
                      <a:prstDash val="solid"/>
                      <a:round/>
                      <a:headEnd type="none" w="med" len="med"/>
                      <a:tailEnd type="none" w="med" len="med"/>
                    </a:lnR>
                    <a:lnT w="8649" cap="flat" cmpd="sng" algn="ctr">
                      <a:solidFill>
                        <a:srgbClr val="000000"/>
                      </a:solidFill>
                      <a:prstDash val="solid"/>
                      <a:round/>
                      <a:headEnd type="none" w="med" len="med"/>
                      <a:tailEnd type="none" w="med" len="med"/>
                    </a:lnT>
                    <a:lnB w="8649" cap="flat" cmpd="sng" algn="ctr">
                      <a:solidFill>
                        <a:srgbClr val="000000"/>
                      </a:solidFill>
                      <a:prstDash val="solid"/>
                      <a:round/>
                      <a:headEnd type="none" w="med" len="med"/>
                      <a:tailEnd type="none" w="med" len="med"/>
                    </a:lnB>
                    <a:solidFill>
                      <a:schemeClr val="accent5">
                        <a:lumMod val="60000"/>
                        <a:lumOff val="40000"/>
                      </a:schemeClr>
                    </a:solidFill>
                  </a:tcPr>
                </a:tc>
                <a:extLst>
                  <a:ext uri="{0D108BD9-81ED-4DB2-BD59-A6C34878D82A}">
                    <a16:rowId xmlns:a16="http://schemas.microsoft.com/office/drawing/2014/main" val="10000"/>
                  </a:ext>
                </a:extLst>
              </a:tr>
              <a:tr h="432857">
                <a:tc>
                  <a:txBody>
                    <a:bodyPr/>
                    <a:lstStyle/>
                    <a:p>
                      <a:pPr algn="ctr" rtl="0" fontAlgn="t">
                        <a:spcBef>
                          <a:spcPts val="0"/>
                        </a:spcBef>
                        <a:spcAft>
                          <a:spcPts val="0"/>
                        </a:spcAft>
                      </a:pPr>
                      <a:r>
                        <a:rPr lang="en-IN" sz="2000" b="0" i="0" u="none" strike="noStrike" dirty="0">
                          <a:solidFill>
                            <a:schemeClr val="tx1"/>
                          </a:solidFill>
                          <a:effectLst/>
                          <a:latin typeface="Arial" panose="020B0604020202020204" pitchFamily="34" charset="0"/>
                          <a:cs typeface="Arial" panose="020B0604020202020204" pitchFamily="34" charset="0"/>
                        </a:rPr>
                        <a:t>SAMSON KIBROM WELDEGIORGHIS</a:t>
                      </a:r>
                      <a:endParaRPr lang="en-IN" sz="3200" dirty="0">
                        <a:solidFill>
                          <a:schemeClr val="tx1"/>
                        </a:solidFill>
                        <a:effectLst/>
                        <a:latin typeface="Arial" panose="020B0604020202020204" pitchFamily="34" charset="0"/>
                        <a:cs typeface="Arial" panose="020B0604020202020204" pitchFamily="34" charset="0"/>
                      </a:endParaRPr>
                    </a:p>
                  </a:txBody>
                  <a:tcPr marL="63500" marR="63500">
                    <a:lnL w="8649" cap="flat" cmpd="sng" algn="ctr">
                      <a:solidFill>
                        <a:srgbClr val="000000"/>
                      </a:solidFill>
                      <a:prstDash val="solid"/>
                      <a:round/>
                      <a:headEnd type="none" w="med" len="med"/>
                      <a:tailEnd type="none" w="med" len="med"/>
                    </a:lnL>
                    <a:lnR w="8649" cap="flat" cmpd="sng" algn="ctr">
                      <a:solidFill>
                        <a:srgbClr val="000000"/>
                      </a:solidFill>
                      <a:prstDash val="solid"/>
                      <a:round/>
                      <a:headEnd type="none" w="med" len="med"/>
                      <a:tailEnd type="none" w="med" len="med"/>
                    </a:lnR>
                    <a:lnT w="8649" cap="flat" cmpd="sng" algn="ctr">
                      <a:solidFill>
                        <a:srgbClr val="000000"/>
                      </a:solidFill>
                      <a:prstDash val="solid"/>
                      <a:round/>
                      <a:headEnd type="none" w="med" len="med"/>
                      <a:tailEnd type="none" w="med" len="med"/>
                    </a:lnT>
                    <a:lnB w="8649" cap="flat" cmpd="sng" algn="ctr">
                      <a:solidFill>
                        <a:srgbClr val="000000"/>
                      </a:solidFill>
                      <a:prstDash val="solid"/>
                      <a:round/>
                      <a:headEnd type="none" w="med" len="med"/>
                      <a:tailEnd type="none" w="med" len="med"/>
                    </a:lnB>
                    <a:solidFill>
                      <a:schemeClr val="accent5">
                        <a:lumMod val="20000"/>
                        <a:lumOff val="80000"/>
                      </a:schemeClr>
                    </a:solidFill>
                  </a:tcPr>
                </a:tc>
                <a:tc>
                  <a:txBody>
                    <a:bodyPr/>
                    <a:lstStyle/>
                    <a:p>
                      <a:pPr algn="ctr" rtl="0" fontAlgn="t">
                        <a:spcBef>
                          <a:spcPts val="0"/>
                        </a:spcBef>
                        <a:spcAft>
                          <a:spcPts val="0"/>
                        </a:spcAft>
                      </a:pPr>
                      <a:r>
                        <a:rPr lang="en-IN" sz="2000" b="0" i="0" u="none" strike="noStrike" dirty="0">
                          <a:solidFill>
                            <a:schemeClr val="tx1"/>
                          </a:solidFill>
                          <a:effectLst/>
                          <a:latin typeface="Arial" panose="020B0604020202020204" pitchFamily="34" charset="0"/>
                          <a:cs typeface="Arial" panose="020B0604020202020204" pitchFamily="34" charset="0"/>
                        </a:rPr>
                        <a:t>2413584</a:t>
                      </a:r>
                      <a:endParaRPr lang="en-IN" sz="3200" dirty="0">
                        <a:solidFill>
                          <a:schemeClr val="tx1"/>
                        </a:solidFill>
                        <a:effectLst/>
                        <a:latin typeface="Arial" panose="020B0604020202020204" pitchFamily="34" charset="0"/>
                        <a:cs typeface="Arial" panose="020B0604020202020204" pitchFamily="34" charset="0"/>
                      </a:endParaRPr>
                    </a:p>
                  </a:txBody>
                  <a:tcPr marL="63500" marR="63500">
                    <a:lnL w="8649" cap="flat" cmpd="sng" algn="ctr">
                      <a:solidFill>
                        <a:srgbClr val="000000"/>
                      </a:solidFill>
                      <a:prstDash val="solid"/>
                      <a:round/>
                      <a:headEnd type="none" w="med" len="med"/>
                      <a:tailEnd type="none" w="med" len="med"/>
                    </a:lnL>
                    <a:lnR w="8649" cap="flat" cmpd="sng" algn="ctr">
                      <a:solidFill>
                        <a:srgbClr val="000000"/>
                      </a:solidFill>
                      <a:prstDash val="solid"/>
                      <a:round/>
                      <a:headEnd type="none" w="med" len="med"/>
                      <a:tailEnd type="none" w="med" len="med"/>
                    </a:lnR>
                    <a:lnT w="8649" cap="flat" cmpd="sng" algn="ctr">
                      <a:solidFill>
                        <a:srgbClr val="000000"/>
                      </a:solidFill>
                      <a:prstDash val="solid"/>
                      <a:round/>
                      <a:headEnd type="none" w="med" len="med"/>
                      <a:tailEnd type="none" w="med" len="med"/>
                    </a:lnT>
                    <a:lnB w="8649" cap="flat" cmpd="sng" algn="ctr">
                      <a:solidFill>
                        <a:srgbClr val="000000"/>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10001"/>
                  </a:ext>
                </a:extLst>
              </a:tr>
              <a:tr h="432857">
                <a:tc>
                  <a:txBody>
                    <a:bodyPr/>
                    <a:lstStyle/>
                    <a:p>
                      <a:pPr algn="ctr" rtl="0" fontAlgn="t">
                        <a:spcBef>
                          <a:spcPts val="0"/>
                        </a:spcBef>
                        <a:spcAft>
                          <a:spcPts val="0"/>
                        </a:spcAft>
                      </a:pPr>
                      <a:r>
                        <a:rPr lang="en-IN" sz="2000" dirty="0" err="1" smtClean="0">
                          <a:solidFill>
                            <a:schemeClr val="tx1"/>
                          </a:solidFill>
                          <a:effectLst/>
                          <a:latin typeface="Arial" panose="020B0604020202020204" pitchFamily="34" charset="0"/>
                          <a:cs typeface="Arial" panose="020B0604020202020204" pitchFamily="34" charset="0"/>
                        </a:rPr>
                        <a:t>Kawsar</a:t>
                      </a:r>
                      <a:r>
                        <a:rPr lang="en-IN" sz="2000" baseline="0" dirty="0" smtClean="0">
                          <a:solidFill>
                            <a:schemeClr val="tx1"/>
                          </a:solidFill>
                          <a:effectLst/>
                          <a:latin typeface="Arial" panose="020B0604020202020204" pitchFamily="34" charset="0"/>
                          <a:cs typeface="Arial" panose="020B0604020202020204" pitchFamily="34" charset="0"/>
                        </a:rPr>
                        <a:t> </a:t>
                      </a:r>
                      <a:r>
                        <a:rPr lang="en-IN" sz="2000" baseline="0" dirty="0" smtClean="0">
                          <a:solidFill>
                            <a:schemeClr val="tx1"/>
                          </a:solidFill>
                          <a:effectLst/>
                          <a:latin typeface="Arial" panose="020B0604020202020204" pitchFamily="34" charset="0"/>
                          <a:cs typeface="Arial" panose="020B0604020202020204" pitchFamily="34" charset="0"/>
                        </a:rPr>
                        <a:t>Miah</a:t>
                      </a:r>
                      <a:endParaRPr lang="en-IN" sz="2000" dirty="0">
                        <a:solidFill>
                          <a:schemeClr val="tx1"/>
                        </a:solidFill>
                        <a:effectLst/>
                        <a:latin typeface="Arial" panose="020B0604020202020204" pitchFamily="34" charset="0"/>
                        <a:cs typeface="Arial" panose="020B0604020202020204" pitchFamily="34" charset="0"/>
                      </a:endParaRPr>
                    </a:p>
                  </a:txBody>
                  <a:tcPr marL="63500" marR="63500">
                    <a:lnL w="8649" cap="flat" cmpd="sng" algn="ctr">
                      <a:solidFill>
                        <a:srgbClr val="000000"/>
                      </a:solidFill>
                      <a:prstDash val="solid"/>
                      <a:round/>
                      <a:headEnd type="none" w="med" len="med"/>
                      <a:tailEnd type="none" w="med" len="med"/>
                    </a:lnL>
                    <a:lnR w="8649" cap="flat" cmpd="sng" algn="ctr">
                      <a:solidFill>
                        <a:srgbClr val="000000"/>
                      </a:solidFill>
                      <a:prstDash val="solid"/>
                      <a:round/>
                      <a:headEnd type="none" w="med" len="med"/>
                      <a:tailEnd type="none" w="med" len="med"/>
                    </a:lnR>
                    <a:lnT w="8649" cap="flat" cmpd="sng" algn="ctr">
                      <a:solidFill>
                        <a:srgbClr val="000000"/>
                      </a:solidFill>
                      <a:prstDash val="solid"/>
                      <a:round/>
                      <a:headEnd type="none" w="med" len="med"/>
                      <a:tailEnd type="none" w="med" len="med"/>
                    </a:lnT>
                    <a:lnB w="8649" cap="flat" cmpd="sng" algn="ctr">
                      <a:solidFill>
                        <a:srgbClr val="000000"/>
                      </a:solidFill>
                      <a:prstDash val="solid"/>
                      <a:round/>
                      <a:headEnd type="none" w="med" len="med"/>
                      <a:tailEnd type="none" w="med" len="med"/>
                    </a:lnB>
                    <a:solidFill>
                      <a:schemeClr val="accent5">
                        <a:lumMod val="20000"/>
                        <a:lumOff val="80000"/>
                      </a:schemeClr>
                    </a:solidFill>
                  </a:tcPr>
                </a:tc>
                <a:tc>
                  <a:txBody>
                    <a:bodyPr/>
                    <a:lstStyle/>
                    <a:p>
                      <a:pPr algn="ctr" rtl="0" fontAlgn="t">
                        <a:spcBef>
                          <a:spcPts val="0"/>
                        </a:spcBef>
                        <a:spcAft>
                          <a:spcPts val="0"/>
                        </a:spcAft>
                      </a:pPr>
                      <a:r>
                        <a:rPr lang="en-IN" sz="2000" dirty="0" smtClean="0">
                          <a:solidFill>
                            <a:schemeClr val="tx1"/>
                          </a:solidFill>
                          <a:effectLst/>
                          <a:latin typeface="Arial" panose="020B0604020202020204" pitchFamily="34" charset="0"/>
                          <a:cs typeface="Arial" panose="020B0604020202020204" pitchFamily="34" charset="0"/>
                        </a:rPr>
                        <a:t>2428863</a:t>
                      </a:r>
                      <a:endParaRPr lang="en-IN" sz="2000" dirty="0">
                        <a:solidFill>
                          <a:schemeClr val="tx1"/>
                        </a:solidFill>
                        <a:effectLst/>
                        <a:latin typeface="Arial" panose="020B0604020202020204" pitchFamily="34" charset="0"/>
                        <a:cs typeface="Arial" panose="020B0604020202020204" pitchFamily="34" charset="0"/>
                      </a:endParaRPr>
                    </a:p>
                  </a:txBody>
                  <a:tcPr marL="63500" marR="63500">
                    <a:lnL w="8649" cap="flat" cmpd="sng" algn="ctr">
                      <a:solidFill>
                        <a:srgbClr val="000000"/>
                      </a:solidFill>
                      <a:prstDash val="solid"/>
                      <a:round/>
                      <a:headEnd type="none" w="med" len="med"/>
                      <a:tailEnd type="none" w="med" len="med"/>
                    </a:lnL>
                    <a:lnR w="8649" cap="flat" cmpd="sng" algn="ctr">
                      <a:solidFill>
                        <a:srgbClr val="000000"/>
                      </a:solidFill>
                      <a:prstDash val="solid"/>
                      <a:round/>
                      <a:headEnd type="none" w="med" len="med"/>
                      <a:tailEnd type="none" w="med" len="med"/>
                    </a:lnR>
                    <a:lnT w="8649" cap="flat" cmpd="sng" algn="ctr">
                      <a:solidFill>
                        <a:srgbClr val="000000"/>
                      </a:solidFill>
                      <a:prstDash val="solid"/>
                      <a:round/>
                      <a:headEnd type="none" w="med" len="med"/>
                      <a:tailEnd type="none" w="med" len="med"/>
                    </a:lnT>
                    <a:lnB w="8649" cap="flat" cmpd="sng" algn="ctr">
                      <a:solidFill>
                        <a:srgbClr val="000000"/>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2078788916"/>
                  </a:ext>
                </a:extLst>
              </a:tr>
              <a:tr h="432857">
                <a:tc>
                  <a:txBody>
                    <a:bodyPr/>
                    <a:lstStyle/>
                    <a:p>
                      <a:pPr algn="ctr" rtl="0" fontAlgn="t">
                        <a:spcBef>
                          <a:spcPts val="0"/>
                        </a:spcBef>
                        <a:spcAft>
                          <a:spcPts val="0"/>
                        </a:spcAft>
                      </a:pPr>
                      <a:r>
                        <a:rPr lang="en-IN" sz="2000" b="0" i="0" u="none" strike="noStrike" dirty="0" err="1">
                          <a:solidFill>
                            <a:schemeClr val="tx1"/>
                          </a:solidFill>
                          <a:effectLst/>
                          <a:latin typeface="Arial" panose="020B0604020202020204" pitchFamily="34" charset="0"/>
                          <a:cs typeface="Arial" panose="020B0604020202020204" pitchFamily="34" charset="0"/>
                        </a:rPr>
                        <a:t>Khushbakht</a:t>
                      </a:r>
                      <a:r>
                        <a:rPr lang="en-IN" sz="2000" b="0" i="0" u="none" strike="noStrike" dirty="0">
                          <a:solidFill>
                            <a:schemeClr val="tx1"/>
                          </a:solidFill>
                          <a:effectLst/>
                          <a:latin typeface="Arial" panose="020B0604020202020204" pitchFamily="34" charset="0"/>
                          <a:cs typeface="Arial" panose="020B0604020202020204" pitchFamily="34" charset="0"/>
                        </a:rPr>
                        <a:t> </a:t>
                      </a:r>
                      <a:r>
                        <a:rPr lang="en-IN" sz="2000" b="0" i="0" u="none" strike="noStrike" dirty="0" err="1">
                          <a:solidFill>
                            <a:schemeClr val="tx1"/>
                          </a:solidFill>
                          <a:effectLst/>
                          <a:latin typeface="Arial" panose="020B0604020202020204" pitchFamily="34" charset="0"/>
                          <a:cs typeface="Arial" panose="020B0604020202020204" pitchFamily="34" charset="0"/>
                        </a:rPr>
                        <a:t>Mirzoev</a:t>
                      </a:r>
                      <a:endParaRPr lang="en-IN" sz="3200" dirty="0">
                        <a:solidFill>
                          <a:schemeClr val="tx1"/>
                        </a:solidFill>
                        <a:effectLst/>
                        <a:latin typeface="Arial" panose="020B0604020202020204" pitchFamily="34" charset="0"/>
                        <a:cs typeface="Arial" panose="020B0604020202020204" pitchFamily="34" charset="0"/>
                      </a:endParaRPr>
                    </a:p>
                  </a:txBody>
                  <a:tcPr marL="63500" marR="63500">
                    <a:lnL w="8649" cap="flat" cmpd="sng" algn="ctr">
                      <a:solidFill>
                        <a:srgbClr val="000000"/>
                      </a:solidFill>
                      <a:prstDash val="solid"/>
                      <a:round/>
                      <a:headEnd type="none" w="med" len="med"/>
                      <a:tailEnd type="none" w="med" len="med"/>
                    </a:lnL>
                    <a:lnR w="8649" cap="flat" cmpd="sng" algn="ctr">
                      <a:solidFill>
                        <a:srgbClr val="000000"/>
                      </a:solidFill>
                      <a:prstDash val="solid"/>
                      <a:round/>
                      <a:headEnd type="none" w="med" len="med"/>
                      <a:tailEnd type="none" w="med" len="med"/>
                    </a:lnR>
                    <a:lnT w="8649" cap="flat" cmpd="sng" algn="ctr">
                      <a:solidFill>
                        <a:srgbClr val="000000"/>
                      </a:solidFill>
                      <a:prstDash val="solid"/>
                      <a:round/>
                      <a:headEnd type="none" w="med" len="med"/>
                      <a:tailEnd type="none" w="med" len="med"/>
                    </a:lnT>
                    <a:lnB w="8649" cap="flat" cmpd="sng" algn="ctr">
                      <a:solidFill>
                        <a:srgbClr val="000000"/>
                      </a:solidFill>
                      <a:prstDash val="solid"/>
                      <a:round/>
                      <a:headEnd type="none" w="med" len="med"/>
                      <a:tailEnd type="none" w="med" len="med"/>
                    </a:lnB>
                    <a:solidFill>
                      <a:schemeClr val="accent5">
                        <a:lumMod val="20000"/>
                        <a:lumOff val="80000"/>
                      </a:schemeClr>
                    </a:solidFill>
                  </a:tcPr>
                </a:tc>
                <a:tc>
                  <a:txBody>
                    <a:bodyPr/>
                    <a:lstStyle/>
                    <a:p>
                      <a:pPr algn="ctr" rtl="0" fontAlgn="t">
                        <a:spcBef>
                          <a:spcPts val="0"/>
                        </a:spcBef>
                        <a:spcAft>
                          <a:spcPts val="0"/>
                        </a:spcAft>
                      </a:pPr>
                      <a:r>
                        <a:rPr lang="en-IN" sz="2000" b="0" i="0" u="none" strike="noStrike" dirty="0">
                          <a:solidFill>
                            <a:schemeClr val="tx1"/>
                          </a:solidFill>
                          <a:effectLst/>
                          <a:latin typeface="Arial" panose="020B0604020202020204" pitchFamily="34" charset="0"/>
                          <a:cs typeface="Arial" panose="020B0604020202020204" pitchFamily="34" charset="0"/>
                        </a:rPr>
                        <a:t>2417183</a:t>
                      </a:r>
                      <a:endParaRPr lang="en-IN" sz="3200" dirty="0">
                        <a:solidFill>
                          <a:schemeClr val="tx1"/>
                        </a:solidFill>
                        <a:effectLst/>
                        <a:latin typeface="Arial" panose="020B0604020202020204" pitchFamily="34" charset="0"/>
                        <a:cs typeface="Arial" panose="020B0604020202020204" pitchFamily="34" charset="0"/>
                      </a:endParaRPr>
                    </a:p>
                  </a:txBody>
                  <a:tcPr marL="63500" marR="63500">
                    <a:lnL w="8649" cap="flat" cmpd="sng" algn="ctr">
                      <a:solidFill>
                        <a:srgbClr val="000000"/>
                      </a:solidFill>
                      <a:prstDash val="solid"/>
                      <a:round/>
                      <a:headEnd type="none" w="med" len="med"/>
                      <a:tailEnd type="none" w="med" len="med"/>
                    </a:lnL>
                    <a:lnR w="8649" cap="flat" cmpd="sng" algn="ctr">
                      <a:solidFill>
                        <a:srgbClr val="000000"/>
                      </a:solidFill>
                      <a:prstDash val="solid"/>
                      <a:round/>
                      <a:headEnd type="none" w="med" len="med"/>
                      <a:tailEnd type="none" w="med" len="med"/>
                    </a:lnR>
                    <a:lnT w="8649" cap="flat" cmpd="sng" algn="ctr">
                      <a:solidFill>
                        <a:srgbClr val="000000"/>
                      </a:solidFill>
                      <a:prstDash val="solid"/>
                      <a:round/>
                      <a:headEnd type="none" w="med" len="med"/>
                      <a:tailEnd type="none" w="med" len="med"/>
                    </a:lnT>
                    <a:lnB w="8649" cap="flat" cmpd="sng" algn="ctr">
                      <a:solidFill>
                        <a:srgbClr val="000000"/>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10002"/>
                  </a:ext>
                </a:extLst>
              </a:tr>
              <a:tr h="432857">
                <a:tc>
                  <a:txBody>
                    <a:bodyPr/>
                    <a:lstStyle/>
                    <a:p>
                      <a:pPr algn="ctr" rtl="0" fontAlgn="t">
                        <a:spcBef>
                          <a:spcPts val="0"/>
                        </a:spcBef>
                        <a:spcAft>
                          <a:spcPts val="0"/>
                        </a:spcAft>
                      </a:pPr>
                      <a:r>
                        <a:rPr lang="en-IN" sz="2000" b="0" i="0" u="none" strike="noStrike" dirty="0" err="1">
                          <a:solidFill>
                            <a:schemeClr val="tx1"/>
                          </a:solidFill>
                          <a:effectLst/>
                          <a:latin typeface="Arial" panose="020B0604020202020204" pitchFamily="34" charset="0"/>
                          <a:cs typeface="Arial" panose="020B0604020202020204" pitchFamily="34" charset="0"/>
                        </a:rPr>
                        <a:t>Aurel</a:t>
                      </a:r>
                      <a:r>
                        <a:rPr lang="en-IN" sz="2000" b="0" i="0" u="none" strike="noStrike" dirty="0">
                          <a:solidFill>
                            <a:schemeClr val="tx1"/>
                          </a:solidFill>
                          <a:effectLst/>
                          <a:latin typeface="Arial" panose="020B0604020202020204" pitchFamily="34" charset="0"/>
                          <a:cs typeface="Arial" panose="020B0604020202020204" pitchFamily="34" charset="0"/>
                        </a:rPr>
                        <a:t> </a:t>
                      </a:r>
                      <a:r>
                        <a:rPr lang="en-IN" sz="2000" b="0" i="0" u="none" strike="noStrike" dirty="0" err="1">
                          <a:solidFill>
                            <a:schemeClr val="tx1"/>
                          </a:solidFill>
                          <a:effectLst/>
                          <a:latin typeface="Arial" panose="020B0604020202020204" pitchFamily="34" charset="0"/>
                          <a:cs typeface="Arial" panose="020B0604020202020204" pitchFamily="34" charset="0"/>
                        </a:rPr>
                        <a:t>Dumitru</a:t>
                      </a:r>
                      <a:r>
                        <a:rPr lang="en-IN" sz="2000" b="0" i="0" u="none" strike="noStrike" dirty="0">
                          <a:solidFill>
                            <a:schemeClr val="tx1"/>
                          </a:solidFill>
                          <a:effectLst/>
                          <a:latin typeface="Arial" panose="020B0604020202020204" pitchFamily="34" charset="0"/>
                          <a:cs typeface="Arial" panose="020B0604020202020204" pitchFamily="34" charset="0"/>
                        </a:rPr>
                        <a:t> </a:t>
                      </a:r>
                      <a:r>
                        <a:rPr lang="en-IN" sz="2000" b="0" i="0" u="none" strike="noStrike" dirty="0" err="1">
                          <a:solidFill>
                            <a:schemeClr val="tx1"/>
                          </a:solidFill>
                          <a:effectLst/>
                          <a:latin typeface="Arial" panose="020B0604020202020204" pitchFamily="34" charset="0"/>
                          <a:cs typeface="Arial" panose="020B0604020202020204" pitchFamily="34" charset="0"/>
                        </a:rPr>
                        <a:t>Cotoi</a:t>
                      </a:r>
                      <a:endParaRPr lang="en-IN" sz="3200" dirty="0">
                        <a:solidFill>
                          <a:schemeClr val="tx1"/>
                        </a:solidFill>
                        <a:effectLst/>
                        <a:latin typeface="Arial" panose="020B0604020202020204" pitchFamily="34" charset="0"/>
                        <a:cs typeface="Arial" panose="020B0604020202020204" pitchFamily="34" charset="0"/>
                      </a:endParaRPr>
                    </a:p>
                  </a:txBody>
                  <a:tcPr marL="63500" marR="63500">
                    <a:lnL w="8649" cap="flat" cmpd="sng" algn="ctr">
                      <a:solidFill>
                        <a:srgbClr val="000000"/>
                      </a:solidFill>
                      <a:prstDash val="solid"/>
                      <a:round/>
                      <a:headEnd type="none" w="med" len="med"/>
                      <a:tailEnd type="none" w="med" len="med"/>
                    </a:lnL>
                    <a:lnR w="8649" cap="flat" cmpd="sng" algn="ctr">
                      <a:solidFill>
                        <a:srgbClr val="000000"/>
                      </a:solidFill>
                      <a:prstDash val="solid"/>
                      <a:round/>
                      <a:headEnd type="none" w="med" len="med"/>
                      <a:tailEnd type="none" w="med" len="med"/>
                    </a:lnR>
                    <a:lnT w="8649" cap="flat" cmpd="sng" algn="ctr">
                      <a:solidFill>
                        <a:srgbClr val="000000"/>
                      </a:solidFill>
                      <a:prstDash val="solid"/>
                      <a:round/>
                      <a:headEnd type="none" w="med" len="med"/>
                      <a:tailEnd type="none" w="med" len="med"/>
                    </a:lnT>
                    <a:lnB w="8649" cap="flat" cmpd="sng" algn="ctr">
                      <a:solidFill>
                        <a:srgbClr val="000000"/>
                      </a:solidFill>
                      <a:prstDash val="solid"/>
                      <a:round/>
                      <a:headEnd type="none" w="med" len="med"/>
                      <a:tailEnd type="none" w="med" len="med"/>
                    </a:lnB>
                    <a:solidFill>
                      <a:schemeClr val="accent5">
                        <a:lumMod val="20000"/>
                        <a:lumOff val="80000"/>
                      </a:schemeClr>
                    </a:solidFill>
                  </a:tcPr>
                </a:tc>
                <a:tc>
                  <a:txBody>
                    <a:bodyPr/>
                    <a:lstStyle/>
                    <a:p>
                      <a:pPr algn="ctr" rtl="0" fontAlgn="t">
                        <a:spcBef>
                          <a:spcPts val="0"/>
                        </a:spcBef>
                        <a:spcAft>
                          <a:spcPts val="0"/>
                        </a:spcAft>
                      </a:pPr>
                      <a:r>
                        <a:rPr lang="en-IN" sz="2000" b="0" i="0" u="none" strike="noStrike" dirty="0">
                          <a:solidFill>
                            <a:schemeClr val="tx1"/>
                          </a:solidFill>
                          <a:effectLst/>
                          <a:latin typeface="Arial" panose="020B0604020202020204" pitchFamily="34" charset="0"/>
                          <a:cs typeface="Arial" panose="020B0604020202020204" pitchFamily="34" charset="0"/>
                        </a:rPr>
                        <a:t>2418192</a:t>
                      </a:r>
                      <a:endParaRPr lang="en-IN" sz="3200" dirty="0">
                        <a:solidFill>
                          <a:schemeClr val="tx1"/>
                        </a:solidFill>
                        <a:effectLst/>
                        <a:latin typeface="Arial" panose="020B0604020202020204" pitchFamily="34" charset="0"/>
                        <a:cs typeface="Arial" panose="020B0604020202020204" pitchFamily="34" charset="0"/>
                      </a:endParaRPr>
                    </a:p>
                  </a:txBody>
                  <a:tcPr marL="63500" marR="63500">
                    <a:lnL w="8649" cap="flat" cmpd="sng" algn="ctr">
                      <a:solidFill>
                        <a:srgbClr val="000000"/>
                      </a:solidFill>
                      <a:prstDash val="solid"/>
                      <a:round/>
                      <a:headEnd type="none" w="med" len="med"/>
                      <a:tailEnd type="none" w="med" len="med"/>
                    </a:lnL>
                    <a:lnR w="8649" cap="flat" cmpd="sng" algn="ctr">
                      <a:solidFill>
                        <a:srgbClr val="000000"/>
                      </a:solidFill>
                      <a:prstDash val="solid"/>
                      <a:round/>
                      <a:headEnd type="none" w="med" len="med"/>
                      <a:tailEnd type="none" w="med" len="med"/>
                    </a:lnR>
                    <a:lnT w="8649" cap="flat" cmpd="sng" algn="ctr">
                      <a:solidFill>
                        <a:srgbClr val="000000"/>
                      </a:solidFill>
                      <a:prstDash val="solid"/>
                      <a:round/>
                      <a:headEnd type="none" w="med" len="med"/>
                      <a:tailEnd type="none" w="med" len="med"/>
                    </a:lnT>
                    <a:lnB w="8649" cap="flat" cmpd="sng" algn="ctr">
                      <a:solidFill>
                        <a:srgbClr val="000000"/>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10003"/>
                  </a:ext>
                </a:extLst>
              </a:tr>
            </a:tbl>
          </a:graphicData>
        </a:graphic>
      </p:graphicFrame>
      <p:sp>
        <p:nvSpPr>
          <p:cNvPr id="6" name="Rectangle 1"/>
          <p:cNvSpPr>
            <a:spLocks noChangeArrowheads="1"/>
          </p:cNvSpPr>
          <p:nvPr/>
        </p:nvSpPr>
        <p:spPr bwMode="auto">
          <a:xfrm>
            <a:off x="6096000" y="6871554"/>
            <a:ext cx="168402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IN"/>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4000500" y="-4000500"/>
            <a:ext cx="10287000" cy="18288000"/>
          </a:xfrm>
          <a:custGeom>
            <a:avLst/>
            <a:gdLst/>
            <a:ahLst/>
            <a:cxnLst/>
            <a:rect l="l" t="t" r="r" b="b"/>
            <a:pathLst>
              <a:path w="10287000" h="18288000">
                <a:moveTo>
                  <a:pt x="10287000" y="0"/>
                </a:moveTo>
                <a:lnTo>
                  <a:pt x="10287000" y="18288000"/>
                </a:lnTo>
                <a:lnTo>
                  <a:pt x="0" y="18288000"/>
                </a:lnTo>
                <a:lnTo>
                  <a:pt x="0" y="0"/>
                </a:lnTo>
                <a:lnTo>
                  <a:pt x="10287000" y="0"/>
                </a:lnTo>
                <a:close/>
              </a:path>
            </a:pathLst>
          </a:custGeom>
          <a:blipFill>
            <a:blip r:embed="rId3"/>
            <a:stretch>
              <a:fillRect l="-12888" r="-12888"/>
            </a:stretch>
          </a:blipFill>
        </p:spPr>
      </p:sp>
      <p:sp>
        <p:nvSpPr>
          <p:cNvPr id="8" name="TextBox 8"/>
          <p:cNvSpPr txBox="1"/>
          <p:nvPr/>
        </p:nvSpPr>
        <p:spPr>
          <a:xfrm rot="1975322">
            <a:off x="14258038" y="-264140"/>
            <a:ext cx="791920" cy="11039858"/>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sp>
        <p:nvSpPr>
          <p:cNvPr id="9" name="Freeform 9"/>
          <p:cNvSpPr/>
          <p:nvPr/>
        </p:nvSpPr>
        <p:spPr>
          <a:xfrm rot="-5400000">
            <a:off x="14259321" y="6258319"/>
            <a:ext cx="2933702" cy="5123657"/>
          </a:xfrm>
          <a:custGeom>
            <a:avLst/>
            <a:gdLst/>
            <a:ahLst/>
            <a:cxnLst/>
            <a:rect l="l" t="t" r="r" b="b"/>
            <a:pathLst>
              <a:path w="4444773" h="5123657">
                <a:moveTo>
                  <a:pt x="0" y="0"/>
                </a:moveTo>
                <a:lnTo>
                  <a:pt x="4444773" y="0"/>
                </a:lnTo>
                <a:lnTo>
                  <a:pt x="4444773" y="5123657"/>
                </a:lnTo>
                <a:lnTo>
                  <a:pt x="0" y="5123657"/>
                </a:lnTo>
                <a:lnTo>
                  <a:pt x="0" y="0"/>
                </a:lnTo>
                <a:close/>
              </a:path>
            </a:pathLst>
          </a:custGeom>
          <a:blipFill>
            <a:blip>
              <a:extLst>
                <a:ext uri="{96DAC541-7B7A-43D3-8B79-37D633B846F1}">
                  <asvg:svgBlip xmlns:asvg="http://schemas.microsoft.com/office/drawing/2016/SVG/main" xmlns="" r:embed="rId4"/>
                </a:ext>
              </a:extLst>
            </a:blip>
            <a:stretch>
              <a:fillRect/>
            </a:stretch>
          </a:blipFill>
        </p:spPr>
      </p:sp>
      <p:sp>
        <p:nvSpPr>
          <p:cNvPr id="10" name="Freeform 10"/>
          <p:cNvSpPr/>
          <p:nvPr/>
        </p:nvSpPr>
        <p:spPr>
          <a:xfrm rot="-10800000">
            <a:off x="14630399" y="19842"/>
            <a:ext cx="3657600" cy="2685258"/>
          </a:xfrm>
          <a:custGeom>
            <a:avLst/>
            <a:gdLst/>
            <a:ahLst/>
            <a:cxnLst/>
            <a:rect l="l" t="t" r="r" b="b"/>
            <a:pathLst>
              <a:path w="4444773" h="5123657">
                <a:moveTo>
                  <a:pt x="0" y="0"/>
                </a:moveTo>
                <a:lnTo>
                  <a:pt x="4444773" y="0"/>
                </a:lnTo>
                <a:lnTo>
                  <a:pt x="4444773" y="5123657"/>
                </a:lnTo>
                <a:lnTo>
                  <a:pt x="0" y="5123657"/>
                </a:lnTo>
                <a:lnTo>
                  <a:pt x="0" y="0"/>
                </a:lnTo>
                <a:close/>
              </a:path>
            </a:pathLst>
          </a:custGeom>
          <a:blipFill>
            <a:blip>
              <a:extLst>
                <a:ext uri="{96DAC541-7B7A-43D3-8B79-37D633B846F1}">
                  <asvg:svgBlip xmlns:asvg="http://schemas.microsoft.com/office/drawing/2016/SVG/main" xmlns="" r:embed="rId4"/>
                </a:ext>
              </a:extLst>
            </a:blip>
            <a:stretch>
              <a:fillRect/>
            </a:stretch>
          </a:blipFill>
        </p:spPr>
      </p:sp>
      <p:sp>
        <p:nvSpPr>
          <p:cNvPr id="26" name="Freeform 26"/>
          <p:cNvSpPr/>
          <p:nvPr/>
        </p:nvSpPr>
        <p:spPr>
          <a:xfrm rot="-10800000">
            <a:off x="11996780" y="192824"/>
            <a:ext cx="1491224" cy="1521657"/>
          </a:xfrm>
          <a:custGeom>
            <a:avLst/>
            <a:gdLst/>
            <a:ahLst/>
            <a:cxnLst/>
            <a:rect l="l" t="t" r="r" b="b"/>
            <a:pathLst>
              <a:path w="1491224" h="1521657">
                <a:moveTo>
                  <a:pt x="0" y="0"/>
                </a:moveTo>
                <a:lnTo>
                  <a:pt x="1491224" y="0"/>
                </a:lnTo>
                <a:lnTo>
                  <a:pt x="1491224" y="1521657"/>
                </a:lnTo>
                <a:lnTo>
                  <a:pt x="0" y="1521657"/>
                </a:lnTo>
                <a:lnTo>
                  <a:pt x="0" y="0"/>
                </a:lnTo>
                <a:close/>
              </a:path>
            </a:pathLst>
          </a:custGeom>
          <a:blipFill>
            <a:blip>
              <a:extLst>
                <a:ext uri="{96DAC541-7B7A-43D3-8B79-37D633B846F1}">
                  <asvg:svgBlip xmlns:asvg="http://schemas.microsoft.com/office/drawing/2016/SVG/main" xmlns="" r:embed="rId5"/>
                </a:ext>
              </a:extLst>
            </a:blip>
            <a:stretch>
              <a:fillRect/>
            </a:stretch>
          </a:blipFill>
        </p:spPr>
      </p:sp>
      <p:sp>
        <p:nvSpPr>
          <p:cNvPr id="28" name="TextBox 28"/>
          <p:cNvSpPr txBox="1"/>
          <p:nvPr/>
        </p:nvSpPr>
        <p:spPr>
          <a:xfrm>
            <a:off x="2380405" y="1021262"/>
            <a:ext cx="12139465" cy="907493"/>
          </a:xfrm>
          <a:prstGeom prst="rect">
            <a:avLst/>
          </a:prstGeom>
        </p:spPr>
        <p:txBody>
          <a:bodyPr wrap="square" lIns="0" tIns="0" rIns="0" bIns="0" rtlCol="0" anchor="t">
            <a:spAutoFit/>
          </a:bodyPr>
          <a:lstStyle/>
          <a:p>
            <a:pPr algn="ctr">
              <a:lnSpc>
                <a:spcPts val="8095"/>
              </a:lnSpc>
            </a:pPr>
            <a:r>
              <a:rPr lang="en-US" sz="4400" b="1" dirty="0">
                <a:latin typeface="Arial" panose="020B0604020202020204" pitchFamily="34" charset="0"/>
                <a:ea typeface="Egyptian Slate"/>
                <a:cs typeface="Arial" panose="020B0604020202020204" pitchFamily="34" charset="0"/>
                <a:sym typeface="Egyptian Slate"/>
              </a:rPr>
              <a:t>Introduction</a:t>
            </a:r>
          </a:p>
        </p:txBody>
      </p:sp>
      <p:sp>
        <p:nvSpPr>
          <p:cNvPr id="3" name="Rectangle 2"/>
          <p:cNvSpPr/>
          <p:nvPr/>
        </p:nvSpPr>
        <p:spPr>
          <a:xfrm>
            <a:off x="2117478" y="3153600"/>
            <a:ext cx="14341722" cy="4455835"/>
          </a:xfrm>
          <a:prstGeom prst="rect">
            <a:avLst/>
          </a:prstGeom>
        </p:spPr>
        <p:txBody>
          <a:bodyPr wrap="square">
            <a:spAutoFit/>
          </a:bodyPr>
          <a:lstStyle/>
          <a:p>
            <a:pPr marL="342900" indent="-342900" algn="just">
              <a:lnSpc>
                <a:spcPct val="150000"/>
              </a:lnSpc>
              <a:spcAft>
                <a:spcPts val="0"/>
              </a:spcAft>
              <a:buFont typeface="Wingdings" panose="05000000000000000000" pitchFamily="2" charset="2"/>
              <a:buChar char="Ø"/>
            </a:pPr>
            <a:r>
              <a:rPr lang="en-GB" sz="2400" dirty="0">
                <a:latin typeface="Arial" panose="020B0604020202020204" pitchFamily="34" charset="0"/>
                <a:ea typeface="Times New Roman" panose="02020603050405020304" pitchFamily="18" charset="0"/>
                <a:cs typeface="Arial" panose="020B0604020202020204" pitchFamily="34" charset="0"/>
              </a:rPr>
              <a:t>Information systems integrate data, software, processes and hardware for collecting, storing and sharing information.</a:t>
            </a:r>
          </a:p>
          <a:p>
            <a:pPr algn="just">
              <a:lnSpc>
                <a:spcPct val="150000"/>
              </a:lnSpc>
              <a:spcAft>
                <a:spcPts val="0"/>
              </a:spcAft>
            </a:pPr>
            <a:endParaRPr lang="en-IN" sz="2400" dirty="0">
              <a:latin typeface="Arial" panose="020B0604020202020204" pitchFamily="34" charset="0"/>
              <a:ea typeface="Arial" panose="020B0604020202020204" pitchFamily="34" charset="0"/>
              <a:cs typeface="Arial" panose="020B0604020202020204" pitchFamily="34" charset="0"/>
            </a:endParaRPr>
          </a:p>
          <a:p>
            <a:pPr marL="342900" indent="-342900" algn="just">
              <a:lnSpc>
                <a:spcPct val="150000"/>
              </a:lnSpc>
              <a:spcAft>
                <a:spcPts val="0"/>
              </a:spcAft>
              <a:buFont typeface="Wingdings" panose="05000000000000000000" pitchFamily="2" charset="2"/>
              <a:buChar char="Ø"/>
            </a:pPr>
            <a:r>
              <a:rPr lang="en-GB" sz="2400" dirty="0">
                <a:latin typeface="Arial" panose="020B0604020202020204" pitchFamily="34" charset="0"/>
                <a:ea typeface="Times New Roman" panose="02020603050405020304" pitchFamily="18" charset="0"/>
                <a:cs typeface="Arial" panose="020B0604020202020204" pitchFamily="34" charset="0"/>
              </a:rPr>
              <a:t>Implementation of effective information systems contributes to business success through centralising data, accelerating communication and automating tasks.</a:t>
            </a:r>
          </a:p>
          <a:p>
            <a:pPr algn="just">
              <a:lnSpc>
                <a:spcPct val="150000"/>
              </a:lnSpc>
              <a:spcAft>
                <a:spcPts val="0"/>
              </a:spcAft>
            </a:pPr>
            <a:endParaRPr lang="en-IN" sz="2400" dirty="0">
              <a:latin typeface="Arial" panose="020B0604020202020204" pitchFamily="34" charset="0"/>
              <a:ea typeface="Arial" panose="020B0604020202020204" pitchFamily="34" charset="0"/>
              <a:cs typeface="Arial" panose="020B0604020202020204" pitchFamily="34" charset="0"/>
            </a:endParaRPr>
          </a:p>
          <a:p>
            <a:pPr marL="342900" indent="-342900" algn="just">
              <a:lnSpc>
                <a:spcPct val="150000"/>
              </a:lnSpc>
              <a:spcAft>
                <a:spcPts val="0"/>
              </a:spcAft>
              <a:buFont typeface="Wingdings" panose="05000000000000000000" pitchFamily="2" charset="2"/>
              <a:buChar char="Ø"/>
            </a:pPr>
            <a:r>
              <a:rPr lang="en-GB" sz="2400" dirty="0">
                <a:latin typeface="Arial" panose="020B0604020202020204" pitchFamily="34" charset="0"/>
                <a:ea typeface="Times New Roman" panose="02020603050405020304" pitchFamily="18" charset="0"/>
                <a:cs typeface="Arial" panose="020B0604020202020204" pitchFamily="34" charset="0"/>
              </a:rPr>
              <a:t>This presentation aims to explain the role of information systems in business operations, compare different types of systems and recommend risk mitigation solutions. </a:t>
            </a:r>
            <a:endParaRPr lang="en-IN" sz="2400" dirty="0">
              <a:effectLst/>
              <a:latin typeface="Arial" panose="020B0604020202020204" pitchFamily="34" charset="0"/>
              <a:ea typeface="Arial" panose="020B0604020202020204" pitchFamily="34" charset="0"/>
              <a:cs typeface="Arial" panose="020B0604020202020204" pitchFamily="34" charset="0"/>
            </a:endParaRPr>
          </a:p>
        </p:txBody>
      </p:sp>
      <p:sp>
        <p:nvSpPr>
          <p:cNvPr id="11" name="Freeform 3"/>
          <p:cNvSpPr/>
          <p:nvPr/>
        </p:nvSpPr>
        <p:spPr>
          <a:xfrm rot="5400000">
            <a:off x="704850" y="-704851"/>
            <a:ext cx="2705098" cy="4114803"/>
          </a:xfrm>
          <a:custGeom>
            <a:avLst/>
            <a:gdLst/>
            <a:ahLst/>
            <a:cxnLst/>
            <a:rect l="l" t="t" r="r" b="b"/>
            <a:pathLst>
              <a:path w="6112246" h="7045817">
                <a:moveTo>
                  <a:pt x="0" y="0"/>
                </a:moveTo>
                <a:lnTo>
                  <a:pt x="6112246" y="0"/>
                </a:lnTo>
                <a:lnTo>
                  <a:pt x="6112246" y="7045817"/>
                </a:lnTo>
                <a:lnTo>
                  <a:pt x="0" y="7045817"/>
                </a:lnTo>
                <a:lnTo>
                  <a:pt x="0" y="0"/>
                </a:lnTo>
                <a:close/>
              </a:path>
            </a:pathLst>
          </a:custGeom>
          <a:blipFill>
            <a:blip>
              <a:extLst>
                <a:ext uri="{96DAC541-7B7A-43D3-8B79-37D633B846F1}">
                  <asvg:svgBlip xmlns:asvg="http://schemas.microsoft.com/office/drawing/2016/SVG/main" xmlns="" r:embed="rId4"/>
                </a:ext>
              </a:extLst>
            </a:blip>
            <a:stretch>
              <a:fillRect/>
            </a:stretch>
          </a:blipFill>
        </p:spPr>
      </p:sp>
      <p:sp>
        <p:nvSpPr>
          <p:cNvPr id="12" name="Freeform 27"/>
          <p:cNvSpPr/>
          <p:nvPr/>
        </p:nvSpPr>
        <p:spPr>
          <a:xfrm rot="16200000" flipV="1">
            <a:off x="601433" y="6745207"/>
            <a:ext cx="2905275" cy="4121457"/>
          </a:xfrm>
          <a:custGeom>
            <a:avLst/>
            <a:gdLst/>
            <a:ahLst/>
            <a:cxnLst/>
            <a:rect l="l" t="t" r="r" b="b"/>
            <a:pathLst>
              <a:path w="6112246" h="7045817">
                <a:moveTo>
                  <a:pt x="0" y="7045817"/>
                </a:moveTo>
                <a:lnTo>
                  <a:pt x="6112246" y="7045817"/>
                </a:lnTo>
                <a:lnTo>
                  <a:pt x="6112246" y="0"/>
                </a:lnTo>
                <a:lnTo>
                  <a:pt x="0" y="0"/>
                </a:lnTo>
                <a:lnTo>
                  <a:pt x="0" y="7045817"/>
                </a:lnTo>
                <a:close/>
              </a:path>
            </a:pathLst>
          </a:custGeom>
          <a:blipFill>
            <a:blip>
              <a:extLst>
                <a:ext uri="{96DAC541-7B7A-43D3-8B79-37D633B846F1}">
                  <asvg:svgBlip xmlns:asvg="http://schemas.microsoft.com/office/drawing/2016/SVG/main" xmlns="" r:embed="rId4"/>
                </a:ext>
              </a:extLst>
            </a:blip>
            <a:stretch>
              <a:fillRect/>
            </a:stretch>
          </a:blipFill>
        </p:spPr>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4000500" y="-4000500"/>
            <a:ext cx="10287000" cy="18288000"/>
          </a:xfrm>
          <a:custGeom>
            <a:avLst/>
            <a:gdLst/>
            <a:ahLst/>
            <a:cxnLst/>
            <a:rect l="l" t="t" r="r" b="b"/>
            <a:pathLst>
              <a:path w="10287000" h="18288000">
                <a:moveTo>
                  <a:pt x="10287000" y="0"/>
                </a:moveTo>
                <a:lnTo>
                  <a:pt x="10287000" y="18288000"/>
                </a:lnTo>
                <a:lnTo>
                  <a:pt x="0" y="18288000"/>
                </a:lnTo>
                <a:lnTo>
                  <a:pt x="0" y="0"/>
                </a:lnTo>
                <a:lnTo>
                  <a:pt x="10287000" y="0"/>
                </a:lnTo>
                <a:close/>
              </a:path>
            </a:pathLst>
          </a:custGeom>
          <a:blipFill>
            <a:blip r:embed="rId3"/>
            <a:stretch>
              <a:fillRect l="-12888" r="-12888"/>
            </a:stretch>
          </a:blipFill>
        </p:spPr>
      </p:sp>
      <p:sp>
        <p:nvSpPr>
          <p:cNvPr id="3" name="Freeform 3"/>
          <p:cNvSpPr/>
          <p:nvPr/>
        </p:nvSpPr>
        <p:spPr>
          <a:xfrm>
            <a:off x="-1" y="8777882"/>
            <a:ext cx="1696992" cy="1509118"/>
          </a:xfrm>
          <a:custGeom>
            <a:avLst/>
            <a:gdLst/>
            <a:ahLst/>
            <a:cxnLst/>
            <a:rect l="l" t="t" r="r" b="b"/>
            <a:pathLst>
              <a:path w="5875458" h="6686154">
                <a:moveTo>
                  <a:pt x="0" y="0"/>
                </a:moveTo>
                <a:lnTo>
                  <a:pt x="5875458" y="0"/>
                </a:lnTo>
                <a:lnTo>
                  <a:pt x="5875458" y="6686153"/>
                </a:lnTo>
                <a:lnTo>
                  <a:pt x="0" y="6686153"/>
                </a:lnTo>
                <a:lnTo>
                  <a:pt x="0" y="0"/>
                </a:lnTo>
                <a:close/>
              </a:path>
            </a:pathLst>
          </a:custGeom>
          <a:blipFill>
            <a:blip>
              <a:extLst>
                <a:ext uri="{96DAC541-7B7A-43D3-8B79-37D633B846F1}">
                  <asvg:svgBlip xmlns:asvg="http://schemas.microsoft.com/office/drawing/2016/SVG/main" xmlns="" r:embed="rId4"/>
                </a:ext>
              </a:extLst>
            </a:blip>
            <a:stretch>
              <a:fillRect/>
            </a:stretch>
          </a:blipFill>
          <a:ln cap="sq">
            <a:noFill/>
            <a:prstDash val="solid"/>
            <a:miter/>
          </a:ln>
        </p:spPr>
      </p:sp>
      <p:sp>
        <p:nvSpPr>
          <p:cNvPr id="4" name="Freeform 4"/>
          <p:cNvSpPr/>
          <p:nvPr/>
        </p:nvSpPr>
        <p:spPr>
          <a:xfrm rot="5400000">
            <a:off x="-128572" y="130073"/>
            <a:ext cx="2543303" cy="2285839"/>
          </a:xfrm>
          <a:custGeom>
            <a:avLst/>
            <a:gdLst/>
            <a:ahLst/>
            <a:cxnLst/>
            <a:rect l="l" t="t" r="r" b="b"/>
            <a:pathLst>
              <a:path w="5875458" h="6686154">
                <a:moveTo>
                  <a:pt x="0" y="0"/>
                </a:moveTo>
                <a:lnTo>
                  <a:pt x="5875458" y="0"/>
                </a:lnTo>
                <a:lnTo>
                  <a:pt x="5875458" y="6686153"/>
                </a:lnTo>
                <a:lnTo>
                  <a:pt x="0" y="6686153"/>
                </a:lnTo>
                <a:lnTo>
                  <a:pt x="0" y="0"/>
                </a:lnTo>
                <a:close/>
              </a:path>
            </a:pathLst>
          </a:custGeom>
          <a:blipFill>
            <a:blip>
              <a:extLst>
                <a:ext uri="{96DAC541-7B7A-43D3-8B79-37D633B846F1}">
                  <asvg:svgBlip xmlns:asvg="http://schemas.microsoft.com/office/drawing/2016/SVG/main" xmlns="" r:embed="rId5"/>
                </a:ext>
              </a:extLst>
            </a:blip>
            <a:stretch>
              <a:fillRect/>
            </a:stretch>
          </a:blipFill>
          <a:ln cap="sq">
            <a:noFill/>
            <a:prstDash val="solid"/>
            <a:miter/>
          </a:ln>
        </p:spPr>
      </p:sp>
      <p:sp>
        <p:nvSpPr>
          <p:cNvPr id="12" name="Freeform 12"/>
          <p:cNvSpPr/>
          <p:nvPr/>
        </p:nvSpPr>
        <p:spPr>
          <a:xfrm rot="-5400000">
            <a:off x="17296478" y="9373484"/>
            <a:ext cx="1196719" cy="966351"/>
          </a:xfrm>
          <a:custGeom>
            <a:avLst/>
            <a:gdLst/>
            <a:ahLst/>
            <a:cxnLst/>
            <a:rect l="l" t="t" r="r" b="b"/>
            <a:pathLst>
              <a:path w="1196719" h="966351">
                <a:moveTo>
                  <a:pt x="0" y="0"/>
                </a:moveTo>
                <a:lnTo>
                  <a:pt x="1196720" y="0"/>
                </a:lnTo>
                <a:lnTo>
                  <a:pt x="1196720" y="966351"/>
                </a:lnTo>
                <a:lnTo>
                  <a:pt x="0" y="966351"/>
                </a:lnTo>
                <a:lnTo>
                  <a:pt x="0" y="0"/>
                </a:lnTo>
                <a:close/>
              </a:path>
            </a:pathLst>
          </a:custGeom>
          <a:blipFill>
            <a:blip>
              <a:extLst>
                <a:ext uri="{96DAC541-7B7A-43D3-8B79-37D633B846F1}">
                  <asvg:svgBlip xmlns:asvg="http://schemas.microsoft.com/office/drawing/2016/SVG/main" xmlns="" r:embed="rId6"/>
                </a:ext>
              </a:extLst>
            </a:blip>
            <a:stretch>
              <a:fillRect/>
            </a:stretch>
          </a:blipFill>
        </p:spPr>
      </p:sp>
      <p:sp>
        <p:nvSpPr>
          <p:cNvPr id="15" name="TextBox 15"/>
          <p:cNvSpPr txBox="1"/>
          <p:nvPr/>
        </p:nvSpPr>
        <p:spPr>
          <a:xfrm>
            <a:off x="2285998" y="416739"/>
            <a:ext cx="15011401" cy="677108"/>
          </a:xfrm>
          <a:prstGeom prst="rect">
            <a:avLst/>
          </a:prstGeom>
        </p:spPr>
        <p:txBody>
          <a:bodyPr wrap="square" lIns="0" tIns="0" rIns="0" bIns="0" rtlCol="0" anchor="t">
            <a:spAutoFit/>
          </a:bodyPr>
          <a:lstStyle/>
          <a:p>
            <a:pPr algn="ctr"/>
            <a:r>
              <a:rPr lang="en-US" sz="4400" b="1" dirty="0">
                <a:latin typeface="Arial" panose="020B0604020202020204" pitchFamily="34" charset="0"/>
                <a:ea typeface="Egyptian Slate"/>
                <a:cs typeface="Arial" panose="020B0604020202020204" pitchFamily="34" charset="0"/>
                <a:sym typeface="Egyptian Slate"/>
              </a:rPr>
              <a:t>Introduction of different Information Systems</a:t>
            </a:r>
          </a:p>
        </p:txBody>
      </p:sp>
      <p:sp>
        <p:nvSpPr>
          <p:cNvPr id="17" name="Freeform 17"/>
          <p:cNvSpPr/>
          <p:nvPr/>
        </p:nvSpPr>
        <p:spPr>
          <a:xfrm rot="-9533113">
            <a:off x="16112033" y="482860"/>
            <a:ext cx="2010505" cy="1802962"/>
          </a:xfrm>
          <a:custGeom>
            <a:avLst/>
            <a:gdLst/>
            <a:ahLst/>
            <a:cxnLst/>
            <a:rect l="l" t="t" r="r" b="b"/>
            <a:pathLst>
              <a:path w="3338818" h="1802962">
                <a:moveTo>
                  <a:pt x="0" y="0"/>
                </a:moveTo>
                <a:lnTo>
                  <a:pt x="3338818" y="0"/>
                </a:lnTo>
                <a:lnTo>
                  <a:pt x="3338818" y="1802961"/>
                </a:lnTo>
                <a:lnTo>
                  <a:pt x="0" y="1802961"/>
                </a:lnTo>
                <a:lnTo>
                  <a:pt x="0" y="0"/>
                </a:lnTo>
                <a:close/>
              </a:path>
            </a:pathLst>
          </a:custGeom>
          <a:blipFill>
            <a:blip>
              <a:alphaModFix amt="6000"/>
              <a:extLst>
                <a:ext uri="{96DAC541-7B7A-43D3-8B79-37D633B846F1}">
                  <asvg:svgBlip xmlns:asvg="http://schemas.microsoft.com/office/drawing/2016/SVG/main" xmlns="" r:embed="rId7"/>
                </a:ext>
              </a:extLst>
            </a:blip>
            <a:stretch>
              <a:fillRect/>
            </a:stretch>
          </a:blipFill>
          <a:ln cap="sq">
            <a:noFill/>
            <a:prstDash val="solid"/>
            <a:miter/>
          </a:ln>
        </p:spPr>
      </p:sp>
      <p:sp>
        <p:nvSpPr>
          <p:cNvPr id="5" name="Rectangle 4"/>
          <p:cNvSpPr/>
          <p:nvPr/>
        </p:nvSpPr>
        <p:spPr>
          <a:xfrm>
            <a:off x="1378896" y="2161905"/>
            <a:ext cx="7315121" cy="2862322"/>
          </a:xfrm>
          <a:prstGeom prst="rect">
            <a:avLst/>
          </a:prstGeom>
          <a:solidFill>
            <a:schemeClr val="tx2">
              <a:lumMod val="20000"/>
              <a:lumOff val="80000"/>
            </a:schemeClr>
          </a:solidFill>
          <a:ln>
            <a:solidFill>
              <a:schemeClr val="tx1"/>
            </a:solidFill>
          </a:ln>
        </p:spPr>
        <p:txBody>
          <a:bodyPr wrap="square">
            <a:spAutoFit/>
          </a:bodyPr>
          <a:lstStyle/>
          <a:p>
            <a:pPr algn="ctr">
              <a:spcAft>
                <a:spcPts val="0"/>
              </a:spcAft>
            </a:pPr>
            <a:r>
              <a:rPr lang="en-GB" sz="2000" b="1" dirty="0">
                <a:latin typeface="Arial" panose="020B0604020202020204" pitchFamily="34" charset="0"/>
                <a:ea typeface="Times New Roman" panose="02020603050405020304" pitchFamily="18" charset="0"/>
                <a:cs typeface="Arial" panose="020B0604020202020204" pitchFamily="34" charset="0"/>
              </a:rPr>
              <a:t>Customer Relationship Management (CRM) Systems</a:t>
            </a:r>
            <a:endParaRPr lang="en-IN" sz="2000" dirty="0">
              <a:latin typeface="Arial" panose="020B0604020202020204" pitchFamily="34" charset="0"/>
              <a:ea typeface="Arial" panose="020B0604020202020204" pitchFamily="34" charset="0"/>
              <a:cs typeface="Arial" panose="020B0604020202020204" pitchFamily="34" charset="0"/>
            </a:endParaRPr>
          </a:p>
          <a:p>
            <a:pPr algn="just">
              <a:spcAft>
                <a:spcPts val="0"/>
              </a:spcAft>
            </a:pPr>
            <a:r>
              <a:rPr lang="en-GB" sz="2000" b="1" i="1" dirty="0">
                <a:latin typeface="Arial" panose="020B0604020202020204" pitchFamily="34" charset="0"/>
                <a:ea typeface="Times New Roman" panose="02020603050405020304" pitchFamily="18" charset="0"/>
                <a:cs typeface="Arial" panose="020B0604020202020204" pitchFamily="34" charset="0"/>
              </a:rPr>
              <a:t>Role in business operations: </a:t>
            </a:r>
            <a:r>
              <a:rPr lang="en-GB" sz="2000" dirty="0">
                <a:latin typeface="Arial" panose="020B0604020202020204" pitchFamily="34" charset="0"/>
                <a:ea typeface="Times New Roman" panose="02020603050405020304" pitchFamily="18" charset="0"/>
                <a:cs typeface="Arial" panose="020B0604020202020204" pitchFamily="34" charset="0"/>
              </a:rPr>
              <a:t>It centralises and tracks customer data to align marketing, sales, and support teams. </a:t>
            </a:r>
            <a:endParaRPr lang="en-IN" sz="2000" dirty="0">
              <a:latin typeface="Arial" panose="020B0604020202020204" pitchFamily="34" charset="0"/>
              <a:ea typeface="Arial" panose="020B0604020202020204" pitchFamily="34" charset="0"/>
              <a:cs typeface="Arial" panose="020B0604020202020204" pitchFamily="34" charset="0"/>
            </a:endParaRPr>
          </a:p>
          <a:p>
            <a:pPr algn="just">
              <a:spcAft>
                <a:spcPts val="0"/>
              </a:spcAft>
            </a:pPr>
            <a:r>
              <a:rPr lang="en-GB" sz="2000" b="1" i="1" dirty="0">
                <a:latin typeface="Arial" panose="020B0604020202020204" pitchFamily="34" charset="0"/>
                <a:ea typeface="Times New Roman" panose="02020603050405020304" pitchFamily="18" charset="0"/>
                <a:cs typeface="Arial" panose="020B0604020202020204" pitchFamily="34" charset="0"/>
              </a:rPr>
              <a:t>Importance for efficiency, decision-making, and competitive advantage: </a:t>
            </a:r>
            <a:r>
              <a:rPr lang="en-GB" sz="2000" dirty="0">
                <a:latin typeface="Arial" panose="020B0604020202020204" pitchFamily="34" charset="0"/>
                <a:ea typeface="Times New Roman" panose="02020603050405020304" pitchFamily="18" charset="0"/>
                <a:cs typeface="Arial" panose="020B0604020202020204" pitchFamily="34" charset="0"/>
              </a:rPr>
              <a:t>It helps in providing personalised customer experiences by streamlining operations (</a:t>
            </a:r>
            <a:r>
              <a:rPr lang="en-GB" sz="2000" dirty="0" err="1">
                <a:latin typeface="Arial" panose="020B0604020202020204" pitchFamily="34" charset="0"/>
                <a:ea typeface="Times New Roman" panose="02020603050405020304" pitchFamily="18" charset="0"/>
                <a:cs typeface="Arial" panose="020B0604020202020204" pitchFamily="34" charset="0"/>
              </a:rPr>
              <a:t>Pearlson</a:t>
            </a:r>
            <a:r>
              <a:rPr lang="en-GB" sz="2000" dirty="0">
                <a:latin typeface="Arial" panose="020B0604020202020204" pitchFamily="34" charset="0"/>
                <a:ea typeface="Times New Roman" panose="02020603050405020304" pitchFamily="18" charset="0"/>
                <a:cs typeface="Arial" panose="020B0604020202020204" pitchFamily="34" charset="0"/>
              </a:rPr>
              <a:t>, Saunders and </a:t>
            </a:r>
            <a:r>
              <a:rPr lang="en-GB" sz="2000" dirty="0" err="1">
                <a:latin typeface="Arial" panose="020B0604020202020204" pitchFamily="34" charset="0"/>
                <a:ea typeface="Times New Roman" panose="02020603050405020304" pitchFamily="18" charset="0"/>
                <a:cs typeface="Arial" panose="020B0604020202020204" pitchFamily="34" charset="0"/>
              </a:rPr>
              <a:t>Galletta</a:t>
            </a:r>
            <a:r>
              <a:rPr lang="en-GB" sz="2000" dirty="0">
                <a:latin typeface="Arial" panose="020B0604020202020204" pitchFamily="34" charset="0"/>
                <a:ea typeface="Times New Roman" panose="02020603050405020304" pitchFamily="18" charset="0"/>
                <a:cs typeface="Arial" panose="020B0604020202020204" pitchFamily="34" charset="0"/>
              </a:rPr>
              <a:t>, 2024).   </a:t>
            </a:r>
            <a:endParaRPr lang="en-IN" sz="2000" dirty="0">
              <a:latin typeface="Arial" panose="020B0604020202020204" pitchFamily="34" charset="0"/>
              <a:ea typeface="Arial" panose="020B0604020202020204" pitchFamily="34" charset="0"/>
              <a:cs typeface="Arial" panose="020B0604020202020204" pitchFamily="34" charset="0"/>
            </a:endParaRPr>
          </a:p>
          <a:p>
            <a:pPr algn="just">
              <a:spcAft>
                <a:spcPts val="0"/>
              </a:spcAft>
            </a:pPr>
            <a:r>
              <a:rPr lang="en-GB" sz="2000" b="1" i="1" dirty="0">
                <a:latin typeface="Arial" panose="020B0604020202020204" pitchFamily="34" charset="0"/>
                <a:ea typeface="Times New Roman" panose="02020603050405020304" pitchFamily="18" charset="0"/>
                <a:cs typeface="Arial" panose="020B0604020202020204" pitchFamily="34" charset="0"/>
              </a:rPr>
              <a:t>Impact: </a:t>
            </a:r>
            <a:r>
              <a:rPr lang="en-GB" sz="2000" dirty="0">
                <a:latin typeface="Arial" panose="020B0604020202020204" pitchFamily="34" charset="0"/>
                <a:ea typeface="Times New Roman" panose="02020603050405020304" pitchFamily="18" charset="0"/>
                <a:cs typeface="Arial" panose="020B0604020202020204" pitchFamily="34" charset="0"/>
              </a:rPr>
              <a:t>CRM improves operational efficiency and customer retention. </a:t>
            </a:r>
            <a:r>
              <a:rPr lang="en-GB" sz="2000" b="1" dirty="0">
                <a:latin typeface="Arial" panose="020B0604020202020204" pitchFamily="34" charset="0"/>
                <a:ea typeface="Times New Roman" panose="02020603050405020304" pitchFamily="18" charset="0"/>
                <a:cs typeface="Arial" panose="020B0604020202020204" pitchFamily="34" charset="0"/>
              </a:rPr>
              <a:t> </a:t>
            </a:r>
            <a:endParaRPr lang="en-IN" sz="2000" dirty="0">
              <a:effectLst/>
              <a:latin typeface="Arial" panose="020B0604020202020204" pitchFamily="34" charset="0"/>
              <a:ea typeface="Arial" panose="020B0604020202020204" pitchFamily="34" charset="0"/>
              <a:cs typeface="Arial" panose="020B0604020202020204" pitchFamily="34" charset="0"/>
            </a:endParaRPr>
          </a:p>
        </p:txBody>
      </p:sp>
      <p:sp>
        <p:nvSpPr>
          <p:cNvPr id="13" name="Rectangle 12"/>
          <p:cNvSpPr/>
          <p:nvPr/>
        </p:nvSpPr>
        <p:spPr>
          <a:xfrm>
            <a:off x="1447876" y="6224452"/>
            <a:ext cx="7315122" cy="2862322"/>
          </a:xfrm>
          <a:prstGeom prst="rect">
            <a:avLst/>
          </a:prstGeom>
          <a:solidFill>
            <a:schemeClr val="bg2">
              <a:lumMod val="90000"/>
            </a:schemeClr>
          </a:solidFill>
          <a:ln>
            <a:solidFill>
              <a:schemeClr val="tx1"/>
            </a:solidFill>
          </a:ln>
        </p:spPr>
        <p:txBody>
          <a:bodyPr wrap="square">
            <a:spAutoFit/>
          </a:bodyPr>
          <a:lstStyle/>
          <a:p>
            <a:pPr algn="ctr">
              <a:spcAft>
                <a:spcPts val="0"/>
              </a:spcAft>
            </a:pPr>
            <a:r>
              <a:rPr lang="en-GB" sz="2000" b="1" dirty="0">
                <a:latin typeface="Arial" panose="020B0604020202020204" pitchFamily="34" charset="0"/>
                <a:ea typeface="Times New Roman" panose="02020603050405020304" pitchFamily="18" charset="0"/>
                <a:cs typeface="Arial" panose="020B0604020202020204" pitchFamily="34" charset="0"/>
              </a:rPr>
              <a:t>Decision Support Systems (DSS)</a:t>
            </a:r>
            <a:endParaRPr lang="en-IN" sz="2000" dirty="0">
              <a:latin typeface="Arial" panose="020B0604020202020204" pitchFamily="34" charset="0"/>
              <a:ea typeface="Arial" panose="020B0604020202020204" pitchFamily="34" charset="0"/>
              <a:cs typeface="Arial" panose="020B0604020202020204" pitchFamily="34" charset="0"/>
            </a:endParaRPr>
          </a:p>
          <a:p>
            <a:pPr algn="just">
              <a:spcAft>
                <a:spcPts val="0"/>
              </a:spcAft>
            </a:pPr>
            <a:r>
              <a:rPr lang="en-GB" sz="2000" b="1" i="1" dirty="0">
                <a:latin typeface="Arial" panose="020B0604020202020204" pitchFamily="34" charset="0"/>
                <a:ea typeface="Times New Roman" panose="02020603050405020304" pitchFamily="18" charset="0"/>
                <a:cs typeface="Arial" panose="020B0604020202020204" pitchFamily="34" charset="0"/>
              </a:rPr>
              <a:t>Role in business operations: </a:t>
            </a:r>
            <a:r>
              <a:rPr lang="en-GB" sz="2000" dirty="0">
                <a:latin typeface="Arial" panose="020B0604020202020204" pitchFamily="34" charset="0"/>
                <a:ea typeface="Times New Roman" panose="02020603050405020304" pitchFamily="18" charset="0"/>
                <a:cs typeface="Arial" panose="020B0604020202020204" pitchFamily="34" charset="0"/>
              </a:rPr>
              <a:t>It helps in shifting intuition-based choices of a business to data-driven strategies (Monica-</a:t>
            </a:r>
            <a:r>
              <a:rPr lang="en-GB" sz="2000" dirty="0" err="1">
                <a:latin typeface="Arial" panose="020B0604020202020204" pitchFamily="34" charset="0"/>
                <a:ea typeface="Times New Roman" panose="02020603050405020304" pitchFamily="18" charset="0"/>
                <a:cs typeface="Arial" panose="020B0604020202020204" pitchFamily="34" charset="0"/>
              </a:rPr>
              <a:t>Teodora</a:t>
            </a:r>
            <a:r>
              <a:rPr lang="en-GB" sz="2000" dirty="0">
                <a:latin typeface="Arial" panose="020B0604020202020204" pitchFamily="34" charset="0"/>
                <a:ea typeface="Times New Roman" panose="02020603050405020304" pitchFamily="18" charset="0"/>
                <a:cs typeface="Arial" panose="020B0604020202020204" pitchFamily="34" charset="0"/>
              </a:rPr>
              <a:t> and </a:t>
            </a:r>
            <a:r>
              <a:rPr lang="en-GB" sz="2000" dirty="0" err="1">
                <a:latin typeface="Arial" panose="020B0604020202020204" pitchFamily="34" charset="0"/>
                <a:ea typeface="Times New Roman" panose="02020603050405020304" pitchFamily="18" charset="0"/>
                <a:cs typeface="Arial" panose="020B0604020202020204" pitchFamily="34" charset="0"/>
              </a:rPr>
              <a:t>Ionela</a:t>
            </a:r>
            <a:r>
              <a:rPr lang="en-GB" sz="2000" dirty="0">
                <a:latin typeface="Arial" panose="020B0604020202020204" pitchFamily="34" charset="0"/>
                <a:ea typeface="Times New Roman" panose="02020603050405020304" pitchFamily="18" charset="0"/>
                <a:cs typeface="Arial" panose="020B0604020202020204" pitchFamily="34" charset="0"/>
              </a:rPr>
              <a:t>, 2025).   </a:t>
            </a:r>
            <a:r>
              <a:rPr lang="en-GB" sz="2000" b="1" i="1" dirty="0">
                <a:latin typeface="Arial" panose="020B0604020202020204" pitchFamily="34" charset="0"/>
                <a:ea typeface="Times New Roman" panose="02020603050405020304" pitchFamily="18" charset="0"/>
                <a:cs typeface="Arial" panose="020B0604020202020204" pitchFamily="34" charset="0"/>
              </a:rPr>
              <a:t>  </a:t>
            </a:r>
            <a:endParaRPr lang="en-IN" sz="2000" dirty="0">
              <a:latin typeface="Arial" panose="020B0604020202020204" pitchFamily="34" charset="0"/>
              <a:ea typeface="Arial" panose="020B0604020202020204" pitchFamily="34" charset="0"/>
              <a:cs typeface="Arial" panose="020B0604020202020204" pitchFamily="34" charset="0"/>
            </a:endParaRPr>
          </a:p>
          <a:p>
            <a:pPr algn="just">
              <a:spcAft>
                <a:spcPts val="0"/>
              </a:spcAft>
            </a:pPr>
            <a:r>
              <a:rPr lang="en-GB" sz="2000" b="1" i="1" dirty="0">
                <a:latin typeface="Arial" panose="020B0604020202020204" pitchFamily="34" charset="0"/>
                <a:ea typeface="Times New Roman" panose="02020603050405020304" pitchFamily="18" charset="0"/>
                <a:cs typeface="Arial" panose="020B0604020202020204" pitchFamily="34" charset="0"/>
              </a:rPr>
              <a:t>Importance for efficiency, decision-making, and competitive advantage: </a:t>
            </a:r>
            <a:r>
              <a:rPr lang="en-GB" sz="2000" dirty="0">
                <a:latin typeface="Arial" panose="020B0604020202020204" pitchFamily="34" charset="0"/>
                <a:ea typeface="Times New Roman" panose="02020603050405020304" pitchFamily="18" charset="0"/>
                <a:cs typeface="Arial" panose="020B0604020202020204" pitchFamily="34" charset="0"/>
              </a:rPr>
              <a:t>It increases reliance on data-driven models to enhance decisions and efficiency. </a:t>
            </a:r>
            <a:endParaRPr lang="en-IN" sz="2000" dirty="0">
              <a:latin typeface="Arial" panose="020B0604020202020204" pitchFamily="34" charset="0"/>
              <a:ea typeface="Arial" panose="020B0604020202020204" pitchFamily="34" charset="0"/>
              <a:cs typeface="Arial" panose="020B0604020202020204" pitchFamily="34" charset="0"/>
            </a:endParaRPr>
          </a:p>
          <a:p>
            <a:pPr algn="just">
              <a:spcAft>
                <a:spcPts val="0"/>
              </a:spcAft>
            </a:pPr>
            <a:r>
              <a:rPr lang="en-GB" sz="2000" b="1" i="1" dirty="0">
                <a:latin typeface="Arial" panose="020B0604020202020204" pitchFamily="34" charset="0"/>
                <a:ea typeface="Times New Roman" panose="02020603050405020304" pitchFamily="18" charset="0"/>
                <a:cs typeface="Arial" panose="020B0604020202020204" pitchFamily="34" charset="0"/>
              </a:rPr>
              <a:t>Impact: </a:t>
            </a:r>
            <a:r>
              <a:rPr lang="en-GB" sz="2000" dirty="0">
                <a:latin typeface="Arial" panose="020B0604020202020204" pitchFamily="34" charset="0"/>
                <a:ea typeface="Times New Roman" panose="02020603050405020304" pitchFamily="18" charset="0"/>
                <a:cs typeface="Arial" panose="020B0604020202020204" pitchFamily="34" charset="0"/>
              </a:rPr>
              <a:t>It reduces cognitive biases and enhances strategic planning. </a:t>
            </a:r>
            <a:endParaRPr lang="en-IN" sz="2000" dirty="0">
              <a:effectLst/>
              <a:latin typeface="Arial" panose="020B0604020202020204" pitchFamily="34" charset="0"/>
              <a:ea typeface="Arial" panose="020B0604020202020204" pitchFamily="34" charset="0"/>
              <a:cs typeface="Arial" panose="020B0604020202020204" pitchFamily="34" charset="0"/>
            </a:endParaRPr>
          </a:p>
        </p:txBody>
      </p:sp>
      <p:sp>
        <p:nvSpPr>
          <p:cNvPr id="18" name="Rectangle 17"/>
          <p:cNvSpPr/>
          <p:nvPr/>
        </p:nvSpPr>
        <p:spPr>
          <a:xfrm>
            <a:off x="9791698" y="2052898"/>
            <a:ext cx="7543800" cy="2862322"/>
          </a:xfrm>
          <a:prstGeom prst="rect">
            <a:avLst/>
          </a:prstGeom>
          <a:solidFill>
            <a:schemeClr val="accent6">
              <a:lumMod val="20000"/>
              <a:lumOff val="80000"/>
            </a:schemeClr>
          </a:solidFill>
          <a:ln>
            <a:solidFill>
              <a:schemeClr val="tx1"/>
            </a:solidFill>
          </a:ln>
        </p:spPr>
        <p:txBody>
          <a:bodyPr wrap="square">
            <a:spAutoFit/>
          </a:bodyPr>
          <a:lstStyle/>
          <a:p>
            <a:pPr algn="ctr">
              <a:spcAft>
                <a:spcPts val="0"/>
              </a:spcAft>
            </a:pPr>
            <a:r>
              <a:rPr lang="en-GB" sz="2000" b="1" dirty="0">
                <a:latin typeface="Arial" panose="020B0604020202020204" pitchFamily="34" charset="0"/>
                <a:ea typeface="Times New Roman" panose="02020603050405020304" pitchFamily="18" charset="0"/>
                <a:cs typeface="Arial" panose="020B0604020202020204" pitchFamily="34" charset="0"/>
              </a:rPr>
              <a:t>Enterprise Resource Planning (ERP) Systems</a:t>
            </a:r>
            <a:endParaRPr lang="en-IN" sz="2000" dirty="0">
              <a:latin typeface="Arial" panose="020B0604020202020204" pitchFamily="34" charset="0"/>
              <a:ea typeface="Arial" panose="020B0604020202020204" pitchFamily="34" charset="0"/>
              <a:cs typeface="Arial" panose="020B0604020202020204" pitchFamily="34" charset="0"/>
            </a:endParaRPr>
          </a:p>
          <a:p>
            <a:pPr algn="just">
              <a:spcAft>
                <a:spcPts val="0"/>
              </a:spcAft>
            </a:pPr>
            <a:r>
              <a:rPr lang="en-GB" sz="2000" b="1" i="1" dirty="0">
                <a:latin typeface="Arial" panose="020B0604020202020204" pitchFamily="34" charset="0"/>
                <a:ea typeface="Times New Roman" panose="02020603050405020304" pitchFamily="18" charset="0"/>
                <a:cs typeface="Arial" panose="020B0604020202020204" pitchFamily="34" charset="0"/>
              </a:rPr>
              <a:t>Role in business operations: </a:t>
            </a:r>
            <a:r>
              <a:rPr lang="en-GB" sz="2000" dirty="0">
                <a:latin typeface="Arial" panose="020B0604020202020204" pitchFamily="34" charset="0"/>
                <a:ea typeface="Times New Roman" panose="02020603050405020304" pitchFamily="18" charset="0"/>
                <a:cs typeface="Arial" panose="020B0604020202020204" pitchFamily="34" charset="0"/>
              </a:rPr>
              <a:t>It unifies core business operations into a unified platform. </a:t>
            </a:r>
            <a:r>
              <a:rPr lang="en-GB" sz="2000" b="1" i="1" dirty="0">
                <a:latin typeface="Arial" panose="020B0604020202020204" pitchFamily="34" charset="0"/>
                <a:ea typeface="Times New Roman" panose="02020603050405020304" pitchFamily="18" charset="0"/>
                <a:cs typeface="Arial" panose="020B0604020202020204" pitchFamily="34" charset="0"/>
              </a:rPr>
              <a:t> </a:t>
            </a:r>
            <a:endParaRPr lang="en-IN" sz="2000" dirty="0">
              <a:latin typeface="Arial" panose="020B0604020202020204" pitchFamily="34" charset="0"/>
              <a:ea typeface="Arial" panose="020B0604020202020204" pitchFamily="34" charset="0"/>
              <a:cs typeface="Arial" panose="020B0604020202020204" pitchFamily="34" charset="0"/>
            </a:endParaRPr>
          </a:p>
          <a:p>
            <a:pPr algn="just">
              <a:spcAft>
                <a:spcPts val="0"/>
              </a:spcAft>
            </a:pPr>
            <a:r>
              <a:rPr lang="en-GB" sz="2000" b="1" i="1" dirty="0">
                <a:latin typeface="Arial" panose="020B0604020202020204" pitchFamily="34" charset="0"/>
                <a:ea typeface="Times New Roman" panose="02020603050405020304" pitchFamily="18" charset="0"/>
                <a:cs typeface="Arial" panose="020B0604020202020204" pitchFamily="34" charset="0"/>
              </a:rPr>
              <a:t>Importance for efficiency, decision-making, and competitive advantage: </a:t>
            </a:r>
            <a:r>
              <a:rPr lang="en-GB" sz="2000" dirty="0">
                <a:latin typeface="Arial" panose="020B0604020202020204" pitchFamily="34" charset="0"/>
                <a:ea typeface="Times New Roman" panose="02020603050405020304" pitchFamily="18" charset="0"/>
                <a:cs typeface="Arial" panose="020B0604020202020204" pitchFamily="34" charset="0"/>
              </a:rPr>
              <a:t>It enhances business efficiency through eliminating data errors to further make effective decisions and remain competitive.  </a:t>
            </a:r>
            <a:endParaRPr lang="en-IN" sz="2000" dirty="0">
              <a:latin typeface="Arial" panose="020B0604020202020204" pitchFamily="34" charset="0"/>
              <a:ea typeface="Arial" panose="020B0604020202020204" pitchFamily="34" charset="0"/>
              <a:cs typeface="Arial" panose="020B0604020202020204" pitchFamily="34" charset="0"/>
            </a:endParaRPr>
          </a:p>
          <a:p>
            <a:pPr algn="just">
              <a:spcAft>
                <a:spcPts val="0"/>
              </a:spcAft>
            </a:pPr>
            <a:r>
              <a:rPr lang="en-GB" sz="2000" b="1" i="1" dirty="0">
                <a:latin typeface="Arial" panose="020B0604020202020204" pitchFamily="34" charset="0"/>
                <a:ea typeface="Times New Roman" panose="02020603050405020304" pitchFamily="18" charset="0"/>
                <a:cs typeface="Arial" panose="020B0604020202020204" pitchFamily="34" charset="0"/>
              </a:rPr>
              <a:t>Impact: </a:t>
            </a:r>
            <a:r>
              <a:rPr lang="en-GB" sz="2000" dirty="0">
                <a:latin typeface="Arial" panose="020B0604020202020204" pitchFamily="34" charset="0"/>
                <a:ea typeface="Times New Roman" panose="02020603050405020304" pitchFamily="18" charset="0"/>
                <a:cs typeface="Arial" panose="020B0604020202020204" pitchFamily="34" charset="0"/>
              </a:rPr>
              <a:t>It reduces operational costs while improving resource optimisation and operational efficiency (</a:t>
            </a:r>
            <a:r>
              <a:rPr lang="en-GB" sz="2000" dirty="0" err="1">
                <a:latin typeface="Arial" panose="020B0604020202020204" pitchFamily="34" charset="0"/>
                <a:ea typeface="Times New Roman" panose="02020603050405020304" pitchFamily="18" charset="0"/>
                <a:cs typeface="Arial" panose="020B0604020202020204" pitchFamily="34" charset="0"/>
              </a:rPr>
              <a:t>Lakhamraju</a:t>
            </a:r>
            <a:r>
              <a:rPr lang="en-GB" sz="2000" dirty="0">
                <a:latin typeface="Arial" panose="020B0604020202020204" pitchFamily="34" charset="0"/>
                <a:ea typeface="Times New Roman" panose="02020603050405020304" pitchFamily="18" charset="0"/>
                <a:cs typeface="Arial" panose="020B0604020202020204" pitchFamily="34" charset="0"/>
              </a:rPr>
              <a:t>, 2025). </a:t>
            </a:r>
            <a:r>
              <a:rPr lang="en-GB" sz="2000" b="1" i="1" dirty="0">
                <a:latin typeface="Arial" panose="020B0604020202020204" pitchFamily="34" charset="0"/>
                <a:ea typeface="Times New Roman" panose="02020603050405020304" pitchFamily="18" charset="0"/>
                <a:cs typeface="Arial" panose="020B0604020202020204" pitchFamily="34" charset="0"/>
              </a:rPr>
              <a:t> </a:t>
            </a:r>
            <a:endParaRPr lang="en-IN" sz="2000" dirty="0">
              <a:effectLst/>
              <a:latin typeface="Arial" panose="020B0604020202020204" pitchFamily="34" charset="0"/>
              <a:ea typeface="Arial" panose="020B0604020202020204" pitchFamily="34" charset="0"/>
              <a:cs typeface="Arial" panose="020B0604020202020204" pitchFamily="34" charset="0"/>
            </a:endParaRPr>
          </a:p>
        </p:txBody>
      </p:sp>
      <p:sp>
        <p:nvSpPr>
          <p:cNvPr id="19" name="Rectangle 18"/>
          <p:cNvSpPr/>
          <p:nvPr/>
        </p:nvSpPr>
        <p:spPr>
          <a:xfrm>
            <a:off x="9791698" y="6224452"/>
            <a:ext cx="7543800" cy="2862322"/>
          </a:xfrm>
          <a:prstGeom prst="rect">
            <a:avLst/>
          </a:prstGeom>
          <a:solidFill>
            <a:schemeClr val="accent4">
              <a:lumMod val="20000"/>
              <a:lumOff val="80000"/>
            </a:schemeClr>
          </a:solidFill>
          <a:ln>
            <a:solidFill>
              <a:schemeClr val="tx1"/>
            </a:solidFill>
          </a:ln>
        </p:spPr>
        <p:txBody>
          <a:bodyPr wrap="square">
            <a:spAutoFit/>
          </a:bodyPr>
          <a:lstStyle/>
          <a:p>
            <a:pPr algn="ctr">
              <a:spcAft>
                <a:spcPts val="0"/>
              </a:spcAft>
            </a:pPr>
            <a:r>
              <a:rPr lang="en-GB" sz="2000" b="1" dirty="0">
                <a:latin typeface="Arial" panose="020B0604020202020204" pitchFamily="34" charset="0"/>
                <a:ea typeface="Times New Roman" panose="02020603050405020304" pitchFamily="18" charset="0"/>
                <a:cs typeface="Arial" panose="020B0604020202020204" pitchFamily="34" charset="0"/>
              </a:rPr>
              <a:t>Management Information Systems (MIS)</a:t>
            </a:r>
            <a:endParaRPr lang="en-IN" sz="2000" dirty="0">
              <a:latin typeface="Arial" panose="020B0604020202020204" pitchFamily="34" charset="0"/>
              <a:ea typeface="Arial" panose="020B0604020202020204" pitchFamily="34" charset="0"/>
              <a:cs typeface="Arial" panose="020B0604020202020204" pitchFamily="34" charset="0"/>
            </a:endParaRPr>
          </a:p>
          <a:p>
            <a:pPr algn="just">
              <a:spcAft>
                <a:spcPts val="0"/>
              </a:spcAft>
            </a:pPr>
            <a:r>
              <a:rPr lang="en-GB" sz="2000" b="1" i="1" dirty="0">
                <a:latin typeface="Arial" panose="020B0604020202020204" pitchFamily="34" charset="0"/>
                <a:ea typeface="Times New Roman" panose="02020603050405020304" pitchFamily="18" charset="0"/>
                <a:cs typeface="Arial" panose="020B0604020202020204" pitchFamily="34" charset="0"/>
              </a:rPr>
              <a:t>Role in business operations: </a:t>
            </a:r>
            <a:r>
              <a:rPr lang="en-GB" sz="2000" dirty="0">
                <a:latin typeface="Arial" panose="020B0604020202020204" pitchFamily="34" charset="0"/>
                <a:ea typeface="Times New Roman" panose="02020603050405020304" pitchFamily="18" charset="0"/>
                <a:cs typeface="Arial" panose="020B0604020202020204" pitchFamily="34" charset="0"/>
              </a:rPr>
              <a:t>It is used to collect, process and analyse raw data for data-driven decision making. </a:t>
            </a:r>
            <a:r>
              <a:rPr lang="en-GB" sz="2000" b="1" i="1" dirty="0">
                <a:latin typeface="Arial" panose="020B0604020202020204" pitchFamily="34" charset="0"/>
                <a:ea typeface="Times New Roman" panose="02020603050405020304" pitchFamily="18" charset="0"/>
                <a:cs typeface="Arial" panose="020B0604020202020204" pitchFamily="34" charset="0"/>
              </a:rPr>
              <a:t> </a:t>
            </a:r>
            <a:endParaRPr lang="en-IN" sz="2000" dirty="0">
              <a:latin typeface="Arial" panose="020B0604020202020204" pitchFamily="34" charset="0"/>
              <a:ea typeface="Arial" panose="020B0604020202020204" pitchFamily="34" charset="0"/>
              <a:cs typeface="Arial" panose="020B0604020202020204" pitchFamily="34" charset="0"/>
            </a:endParaRPr>
          </a:p>
          <a:p>
            <a:pPr algn="just">
              <a:spcAft>
                <a:spcPts val="0"/>
              </a:spcAft>
            </a:pPr>
            <a:r>
              <a:rPr lang="en-GB" sz="2000" b="1" i="1" dirty="0">
                <a:latin typeface="Arial" panose="020B0604020202020204" pitchFamily="34" charset="0"/>
                <a:ea typeface="Times New Roman" panose="02020603050405020304" pitchFamily="18" charset="0"/>
                <a:cs typeface="Arial" panose="020B0604020202020204" pitchFamily="34" charset="0"/>
              </a:rPr>
              <a:t>Importance for efficiency, decision-making, and competitive advantage: </a:t>
            </a:r>
            <a:r>
              <a:rPr lang="en-GB" sz="2000" dirty="0">
                <a:latin typeface="Arial" panose="020B0604020202020204" pitchFamily="34" charset="0"/>
                <a:ea typeface="Times New Roman" panose="02020603050405020304" pitchFamily="18" charset="0"/>
                <a:cs typeface="Arial" panose="020B0604020202020204" pitchFamily="34" charset="0"/>
              </a:rPr>
              <a:t>It helps to enhance decision-making practices and automate workflows, contributing to business efficiency and competitive advantage (</a:t>
            </a:r>
            <a:r>
              <a:rPr lang="en-GB" sz="2000" dirty="0" err="1">
                <a:latin typeface="Arial" panose="020B0604020202020204" pitchFamily="34" charset="0"/>
                <a:ea typeface="Times New Roman" panose="02020603050405020304" pitchFamily="18" charset="0"/>
                <a:cs typeface="Arial" panose="020B0604020202020204" pitchFamily="34" charset="0"/>
              </a:rPr>
              <a:t>Shniekat</a:t>
            </a:r>
            <a:r>
              <a:rPr lang="en-GB" sz="2000" dirty="0">
                <a:latin typeface="Arial" panose="020B0604020202020204" pitchFamily="34" charset="0"/>
                <a:ea typeface="Times New Roman" panose="02020603050405020304" pitchFamily="18" charset="0"/>
                <a:cs typeface="Arial" panose="020B0604020202020204" pitchFamily="34" charset="0"/>
              </a:rPr>
              <a:t> </a:t>
            </a:r>
            <a:r>
              <a:rPr lang="en-GB" sz="2000" i="1" dirty="0">
                <a:latin typeface="Arial" panose="020B0604020202020204" pitchFamily="34" charset="0"/>
                <a:ea typeface="Times New Roman" panose="02020603050405020304" pitchFamily="18" charset="0"/>
                <a:cs typeface="Arial" panose="020B0604020202020204" pitchFamily="34" charset="0"/>
              </a:rPr>
              <a:t>et al.</a:t>
            </a:r>
            <a:r>
              <a:rPr lang="en-GB" sz="2000" dirty="0">
                <a:latin typeface="Arial" panose="020B0604020202020204" pitchFamily="34" charset="0"/>
                <a:ea typeface="Times New Roman" panose="02020603050405020304" pitchFamily="18" charset="0"/>
                <a:cs typeface="Arial" panose="020B0604020202020204" pitchFamily="34" charset="0"/>
              </a:rPr>
              <a:t>, 2022). </a:t>
            </a:r>
            <a:endParaRPr lang="en-IN" sz="2000" dirty="0">
              <a:latin typeface="Arial" panose="020B0604020202020204" pitchFamily="34" charset="0"/>
              <a:ea typeface="Arial" panose="020B0604020202020204" pitchFamily="34" charset="0"/>
              <a:cs typeface="Arial" panose="020B0604020202020204" pitchFamily="34" charset="0"/>
            </a:endParaRPr>
          </a:p>
          <a:p>
            <a:pPr algn="just">
              <a:spcAft>
                <a:spcPts val="0"/>
              </a:spcAft>
            </a:pPr>
            <a:r>
              <a:rPr lang="en-GB" sz="2000" b="1" i="1" dirty="0">
                <a:latin typeface="Arial" panose="020B0604020202020204" pitchFamily="34" charset="0"/>
                <a:ea typeface="Times New Roman" panose="02020603050405020304" pitchFamily="18" charset="0"/>
                <a:cs typeface="Arial" panose="020B0604020202020204" pitchFamily="34" charset="0"/>
              </a:rPr>
              <a:t>Impact: </a:t>
            </a:r>
            <a:r>
              <a:rPr lang="en-GB" sz="2000" dirty="0">
                <a:latin typeface="Arial" panose="020B0604020202020204" pitchFamily="34" charset="0"/>
                <a:ea typeface="Times New Roman" panose="02020603050405020304" pitchFamily="18" charset="0"/>
                <a:cs typeface="Arial" panose="020B0604020202020204" pitchFamily="34" charset="0"/>
              </a:rPr>
              <a:t>It drives business growth and competitiveness of the organisation. </a:t>
            </a:r>
            <a:endParaRPr lang="en-IN" sz="2000" dirty="0">
              <a:effectLst/>
              <a:latin typeface="Arial" panose="020B0604020202020204" pitchFamily="34" charset="0"/>
              <a:ea typeface="Arial" panose="020B0604020202020204" pitchFamily="34" charset="0"/>
              <a:cs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4000500" y="-4000500"/>
            <a:ext cx="10287000" cy="18288000"/>
          </a:xfrm>
          <a:custGeom>
            <a:avLst/>
            <a:gdLst/>
            <a:ahLst/>
            <a:cxnLst/>
            <a:rect l="l" t="t" r="r" b="b"/>
            <a:pathLst>
              <a:path w="10287000" h="18288000">
                <a:moveTo>
                  <a:pt x="10287000" y="0"/>
                </a:moveTo>
                <a:lnTo>
                  <a:pt x="10287000" y="18288000"/>
                </a:lnTo>
                <a:lnTo>
                  <a:pt x="0" y="18288000"/>
                </a:lnTo>
                <a:lnTo>
                  <a:pt x="0" y="0"/>
                </a:lnTo>
                <a:lnTo>
                  <a:pt x="10287000" y="0"/>
                </a:lnTo>
                <a:close/>
              </a:path>
            </a:pathLst>
          </a:custGeom>
          <a:blipFill>
            <a:blip r:embed="rId3"/>
            <a:stretch>
              <a:fillRect l="-12888" r="-12888"/>
            </a:stretch>
          </a:blipFill>
        </p:spPr>
      </p:sp>
      <p:sp>
        <p:nvSpPr>
          <p:cNvPr id="3" name="Freeform 3"/>
          <p:cNvSpPr/>
          <p:nvPr/>
        </p:nvSpPr>
        <p:spPr>
          <a:xfrm rot="-10800000">
            <a:off x="14325599" y="0"/>
            <a:ext cx="3962400" cy="2727260"/>
          </a:xfrm>
          <a:custGeom>
            <a:avLst/>
            <a:gdLst/>
            <a:ahLst/>
            <a:cxnLst/>
            <a:rect l="l" t="t" r="r" b="b"/>
            <a:pathLst>
              <a:path w="5984269" h="6603331">
                <a:moveTo>
                  <a:pt x="0" y="0"/>
                </a:moveTo>
                <a:lnTo>
                  <a:pt x="5984269" y="0"/>
                </a:lnTo>
                <a:lnTo>
                  <a:pt x="5984269" y="6603331"/>
                </a:lnTo>
                <a:lnTo>
                  <a:pt x="0" y="6603331"/>
                </a:lnTo>
                <a:lnTo>
                  <a:pt x="0" y="0"/>
                </a:lnTo>
                <a:close/>
              </a:path>
            </a:pathLst>
          </a:custGeom>
          <a:blipFill>
            <a:blip>
              <a:extLst>
                <a:ext uri="{96DAC541-7B7A-43D3-8B79-37D633B846F1}">
                  <asvg:svgBlip xmlns:asvg="http://schemas.microsoft.com/office/drawing/2016/SVG/main" xmlns="" r:embed="rId4"/>
                </a:ext>
              </a:extLst>
            </a:blip>
            <a:stretch>
              <a:fillRect/>
            </a:stretch>
          </a:blipFill>
        </p:spPr>
      </p:sp>
      <p:grpSp>
        <p:nvGrpSpPr>
          <p:cNvPr id="4" name="Group 4"/>
          <p:cNvGrpSpPr/>
          <p:nvPr/>
        </p:nvGrpSpPr>
        <p:grpSpPr>
          <a:xfrm>
            <a:off x="9017863" y="6295957"/>
            <a:ext cx="7800203" cy="1863630"/>
            <a:chOff x="0" y="0"/>
            <a:chExt cx="2431924" cy="581037"/>
          </a:xfrm>
        </p:grpSpPr>
        <p:sp>
          <p:nvSpPr>
            <p:cNvPr id="5" name="Freeform 5"/>
            <p:cNvSpPr/>
            <p:nvPr/>
          </p:nvSpPr>
          <p:spPr>
            <a:xfrm>
              <a:off x="0" y="0"/>
              <a:ext cx="2431924" cy="581037"/>
            </a:xfrm>
            <a:custGeom>
              <a:avLst/>
              <a:gdLst/>
              <a:ahLst/>
              <a:cxnLst/>
              <a:rect l="l" t="t" r="r" b="b"/>
              <a:pathLst>
                <a:path w="2431924" h="581037">
                  <a:moveTo>
                    <a:pt x="0" y="0"/>
                  </a:moveTo>
                  <a:lnTo>
                    <a:pt x="2431924" y="0"/>
                  </a:lnTo>
                  <a:lnTo>
                    <a:pt x="2431924" y="581037"/>
                  </a:lnTo>
                  <a:lnTo>
                    <a:pt x="0" y="581037"/>
                  </a:lnTo>
                  <a:close/>
                </a:path>
              </a:pathLst>
            </a:custGeom>
            <a:solidFill>
              <a:srgbClr val="E8E8E8"/>
            </a:solidFill>
          </p:spPr>
        </p:sp>
        <p:sp>
          <p:nvSpPr>
            <p:cNvPr id="6" name="TextBox 6"/>
            <p:cNvSpPr txBox="1"/>
            <p:nvPr/>
          </p:nvSpPr>
          <p:spPr>
            <a:xfrm>
              <a:off x="0" y="-47625"/>
              <a:ext cx="2431924" cy="628662"/>
            </a:xfrm>
            <a:prstGeom prst="rect">
              <a:avLst/>
            </a:prstGeom>
          </p:spPr>
          <p:txBody>
            <a:bodyPr lIns="50800" tIns="50800" rIns="50800" bIns="50800" rtlCol="0" anchor="ctr"/>
            <a:lstStyle/>
            <a:p>
              <a:pPr marL="0" lvl="0" indent="0" algn="ctr">
                <a:lnSpc>
                  <a:spcPts val="2659"/>
                </a:lnSpc>
                <a:spcBef>
                  <a:spcPct val="0"/>
                </a:spcBef>
              </a:pPr>
              <a:endParaRPr>
                <a:latin typeface="Arial" panose="020B0604020202020204" pitchFamily="34" charset="0"/>
                <a:cs typeface="Arial" panose="020B0604020202020204" pitchFamily="34" charset="0"/>
              </a:endParaRPr>
            </a:p>
          </p:txBody>
        </p:sp>
      </p:grpSp>
      <p:sp>
        <p:nvSpPr>
          <p:cNvPr id="7" name="Freeform 7"/>
          <p:cNvSpPr/>
          <p:nvPr/>
        </p:nvSpPr>
        <p:spPr>
          <a:xfrm>
            <a:off x="9614915" y="5264381"/>
            <a:ext cx="7203151" cy="1530453"/>
          </a:xfrm>
          <a:custGeom>
            <a:avLst/>
            <a:gdLst/>
            <a:ahLst/>
            <a:cxnLst/>
            <a:rect l="l" t="t" r="r" b="b"/>
            <a:pathLst>
              <a:path w="7203151" h="1530453">
                <a:moveTo>
                  <a:pt x="0" y="0"/>
                </a:moveTo>
                <a:lnTo>
                  <a:pt x="7203151" y="0"/>
                </a:lnTo>
                <a:lnTo>
                  <a:pt x="7203151" y="1530454"/>
                </a:lnTo>
                <a:lnTo>
                  <a:pt x="0" y="1530454"/>
                </a:lnTo>
                <a:lnTo>
                  <a:pt x="0" y="0"/>
                </a:lnTo>
                <a:close/>
              </a:path>
            </a:pathLst>
          </a:custGeom>
          <a:blipFill>
            <a:blip>
              <a:alphaModFix amt="40000"/>
              <a:extLst>
                <a:ext uri="{96DAC541-7B7A-43D3-8B79-37D633B846F1}">
                  <asvg:svgBlip xmlns:asvg="http://schemas.microsoft.com/office/drawing/2016/SVG/main" xmlns="" r:embed="rId5"/>
                </a:ext>
              </a:extLst>
            </a:blip>
            <a:stretch>
              <a:fillRect t="-168861"/>
            </a:stretch>
          </a:blipFill>
          <a:ln cap="sq">
            <a:noFill/>
            <a:prstDash val="solid"/>
            <a:miter/>
          </a:ln>
        </p:spPr>
      </p:sp>
      <p:grpSp>
        <p:nvGrpSpPr>
          <p:cNvPr id="8" name="Group 8"/>
          <p:cNvGrpSpPr/>
          <p:nvPr/>
        </p:nvGrpSpPr>
        <p:grpSpPr>
          <a:xfrm>
            <a:off x="9017863" y="4210118"/>
            <a:ext cx="7800203" cy="1863630"/>
            <a:chOff x="0" y="0"/>
            <a:chExt cx="2431924" cy="581037"/>
          </a:xfrm>
        </p:grpSpPr>
        <p:sp>
          <p:nvSpPr>
            <p:cNvPr id="9" name="Freeform 9"/>
            <p:cNvSpPr/>
            <p:nvPr/>
          </p:nvSpPr>
          <p:spPr>
            <a:xfrm>
              <a:off x="0" y="0"/>
              <a:ext cx="2431924" cy="581037"/>
            </a:xfrm>
            <a:custGeom>
              <a:avLst/>
              <a:gdLst/>
              <a:ahLst/>
              <a:cxnLst/>
              <a:rect l="l" t="t" r="r" b="b"/>
              <a:pathLst>
                <a:path w="2431924" h="581037">
                  <a:moveTo>
                    <a:pt x="0" y="0"/>
                  </a:moveTo>
                  <a:lnTo>
                    <a:pt x="2431924" y="0"/>
                  </a:lnTo>
                  <a:lnTo>
                    <a:pt x="2431924" y="581037"/>
                  </a:lnTo>
                  <a:lnTo>
                    <a:pt x="0" y="581037"/>
                  </a:lnTo>
                  <a:close/>
                </a:path>
              </a:pathLst>
            </a:custGeom>
            <a:solidFill>
              <a:srgbClr val="E8E8E8"/>
            </a:solidFill>
          </p:spPr>
        </p:sp>
        <p:sp>
          <p:nvSpPr>
            <p:cNvPr id="10" name="TextBox 10"/>
            <p:cNvSpPr txBox="1"/>
            <p:nvPr/>
          </p:nvSpPr>
          <p:spPr>
            <a:xfrm>
              <a:off x="0" y="-47625"/>
              <a:ext cx="2431924" cy="628662"/>
            </a:xfrm>
            <a:prstGeom prst="rect">
              <a:avLst/>
            </a:prstGeom>
          </p:spPr>
          <p:txBody>
            <a:bodyPr lIns="50800" tIns="50800" rIns="50800" bIns="50800" rtlCol="0" anchor="ctr"/>
            <a:lstStyle/>
            <a:p>
              <a:pPr marL="0" lvl="0" indent="0" algn="ctr">
                <a:lnSpc>
                  <a:spcPts val="2659"/>
                </a:lnSpc>
                <a:spcBef>
                  <a:spcPct val="0"/>
                </a:spcBef>
              </a:pPr>
              <a:endParaRPr>
                <a:latin typeface="Arial" panose="020B0604020202020204" pitchFamily="34" charset="0"/>
                <a:cs typeface="Arial" panose="020B0604020202020204" pitchFamily="34" charset="0"/>
              </a:endParaRPr>
            </a:p>
          </p:txBody>
        </p:sp>
      </p:grpSp>
      <p:grpSp>
        <p:nvGrpSpPr>
          <p:cNvPr id="11" name="Group 11"/>
          <p:cNvGrpSpPr/>
          <p:nvPr/>
        </p:nvGrpSpPr>
        <p:grpSpPr>
          <a:xfrm>
            <a:off x="7734340" y="4210118"/>
            <a:ext cx="2168587" cy="1863630"/>
            <a:chOff x="0" y="0"/>
            <a:chExt cx="812800" cy="698500"/>
          </a:xfrm>
        </p:grpSpPr>
        <p:sp>
          <p:nvSpPr>
            <p:cNvPr id="12" name="Freeform 12"/>
            <p:cNvSpPr/>
            <p:nvPr/>
          </p:nvSpPr>
          <p:spPr>
            <a:xfrm>
              <a:off x="0" y="0"/>
              <a:ext cx="812800" cy="698500"/>
            </a:xfrm>
            <a:custGeom>
              <a:avLst/>
              <a:gdLst/>
              <a:ahLst/>
              <a:cxnLst/>
              <a:rect l="l" t="t" r="r" b="b"/>
              <a:pathLst>
                <a:path w="812800" h="698500">
                  <a:moveTo>
                    <a:pt x="812800" y="349250"/>
                  </a:moveTo>
                  <a:lnTo>
                    <a:pt x="609600" y="698500"/>
                  </a:lnTo>
                  <a:lnTo>
                    <a:pt x="203200" y="698500"/>
                  </a:lnTo>
                  <a:lnTo>
                    <a:pt x="0" y="349250"/>
                  </a:lnTo>
                  <a:lnTo>
                    <a:pt x="203200" y="0"/>
                  </a:lnTo>
                  <a:lnTo>
                    <a:pt x="609600" y="0"/>
                  </a:lnTo>
                  <a:lnTo>
                    <a:pt x="812800" y="349250"/>
                  </a:lnTo>
                  <a:close/>
                </a:path>
              </a:pathLst>
            </a:custGeom>
            <a:solidFill>
              <a:srgbClr val="FFFFFF"/>
            </a:solidFill>
            <a:ln w="200025" cap="sq">
              <a:solidFill>
                <a:srgbClr val="1DA95F"/>
              </a:solidFill>
              <a:prstDash val="solid"/>
              <a:miter/>
            </a:ln>
          </p:spPr>
        </p:sp>
        <p:sp>
          <p:nvSpPr>
            <p:cNvPr id="13" name="TextBox 13"/>
            <p:cNvSpPr txBox="1"/>
            <p:nvPr/>
          </p:nvSpPr>
          <p:spPr>
            <a:xfrm>
              <a:off x="114300" y="-47625"/>
              <a:ext cx="584200" cy="746125"/>
            </a:xfrm>
            <a:prstGeom prst="rect">
              <a:avLst/>
            </a:prstGeom>
          </p:spPr>
          <p:txBody>
            <a:bodyPr lIns="50800" tIns="50800" rIns="50800" bIns="50800" rtlCol="0" anchor="ctr"/>
            <a:lstStyle/>
            <a:p>
              <a:pPr marL="0" lvl="0" indent="0" algn="ctr">
                <a:lnSpc>
                  <a:spcPts val="2659"/>
                </a:lnSpc>
                <a:spcBef>
                  <a:spcPct val="0"/>
                </a:spcBef>
              </a:pPr>
              <a:endParaRPr>
                <a:latin typeface="Arial" panose="020B0604020202020204" pitchFamily="34" charset="0"/>
                <a:cs typeface="Arial" panose="020B0604020202020204" pitchFamily="34" charset="0"/>
              </a:endParaRPr>
            </a:p>
          </p:txBody>
        </p:sp>
      </p:grpSp>
      <p:grpSp>
        <p:nvGrpSpPr>
          <p:cNvPr id="14" name="Group 14"/>
          <p:cNvGrpSpPr/>
          <p:nvPr/>
        </p:nvGrpSpPr>
        <p:grpSpPr>
          <a:xfrm>
            <a:off x="7734340" y="6295957"/>
            <a:ext cx="2168587" cy="1863630"/>
            <a:chOff x="0" y="0"/>
            <a:chExt cx="812800" cy="698500"/>
          </a:xfrm>
        </p:grpSpPr>
        <p:sp>
          <p:nvSpPr>
            <p:cNvPr id="15" name="Freeform 15"/>
            <p:cNvSpPr/>
            <p:nvPr/>
          </p:nvSpPr>
          <p:spPr>
            <a:xfrm>
              <a:off x="0" y="0"/>
              <a:ext cx="812800" cy="698500"/>
            </a:xfrm>
            <a:custGeom>
              <a:avLst/>
              <a:gdLst/>
              <a:ahLst/>
              <a:cxnLst/>
              <a:rect l="l" t="t" r="r" b="b"/>
              <a:pathLst>
                <a:path w="812800" h="698500">
                  <a:moveTo>
                    <a:pt x="812800" y="349250"/>
                  </a:moveTo>
                  <a:lnTo>
                    <a:pt x="609600" y="698500"/>
                  </a:lnTo>
                  <a:lnTo>
                    <a:pt x="203200" y="698500"/>
                  </a:lnTo>
                  <a:lnTo>
                    <a:pt x="0" y="349250"/>
                  </a:lnTo>
                  <a:lnTo>
                    <a:pt x="203200" y="0"/>
                  </a:lnTo>
                  <a:lnTo>
                    <a:pt x="609600" y="0"/>
                  </a:lnTo>
                  <a:lnTo>
                    <a:pt x="812800" y="349250"/>
                  </a:lnTo>
                  <a:close/>
                </a:path>
              </a:pathLst>
            </a:custGeom>
            <a:solidFill>
              <a:srgbClr val="FFFFFF"/>
            </a:solidFill>
            <a:ln w="200025" cap="sq">
              <a:solidFill>
                <a:srgbClr val="1DA95F"/>
              </a:solidFill>
              <a:prstDash val="solid"/>
              <a:miter/>
            </a:ln>
          </p:spPr>
        </p:sp>
        <p:sp>
          <p:nvSpPr>
            <p:cNvPr id="16" name="TextBox 16"/>
            <p:cNvSpPr txBox="1"/>
            <p:nvPr/>
          </p:nvSpPr>
          <p:spPr>
            <a:xfrm>
              <a:off x="114300" y="-47625"/>
              <a:ext cx="584200" cy="746125"/>
            </a:xfrm>
            <a:prstGeom prst="rect">
              <a:avLst/>
            </a:prstGeom>
          </p:spPr>
          <p:txBody>
            <a:bodyPr lIns="50800" tIns="50800" rIns="50800" bIns="50800" rtlCol="0" anchor="ctr"/>
            <a:lstStyle/>
            <a:p>
              <a:pPr marL="0" lvl="0" indent="0" algn="ctr">
                <a:lnSpc>
                  <a:spcPts val="2659"/>
                </a:lnSpc>
                <a:spcBef>
                  <a:spcPct val="0"/>
                </a:spcBef>
              </a:pPr>
              <a:endParaRPr>
                <a:latin typeface="Arial" panose="020B0604020202020204" pitchFamily="34" charset="0"/>
                <a:cs typeface="Arial" panose="020B0604020202020204" pitchFamily="34" charset="0"/>
              </a:endParaRPr>
            </a:p>
          </p:txBody>
        </p:sp>
      </p:grpSp>
      <p:sp>
        <p:nvSpPr>
          <p:cNvPr id="17" name="Freeform 17"/>
          <p:cNvSpPr/>
          <p:nvPr/>
        </p:nvSpPr>
        <p:spPr>
          <a:xfrm>
            <a:off x="0" y="3683669"/>
            <a:ext cx="5984269" cy="6603331"/>
          </a:xfrm>
          <a:custGeom>
            <a:avLst/>
            <a:gdLst/>
            <a:ahLst/>
            <a:cxnLst/>
            <a:rect l="l" t="t" r="r" b="b"/>
            <a:pathLst>
              <a:path w="5984269" h="6603331">
                <a:moveTo>
                  <a:pt x="0" y="0"/>
                </a:moveTo>
                <a:lnTo>
                  <a:pt x="5984269" y="0"/>
                </a:lnTo>
                <a:lnTo>
                  <a:pt x="5984269" y="6603331"/>
                </a:lnTo>
                <a:lnTo>
                  <a:pt x="0" y="6603331"/>
                </a:lnTo>
                <a:lnTo>
                  <a:pt x="0" y="0"/>
                </a:lnTo>
                <a:close/>
              </a:path>
            </a:pathLst>
          </a:custGeom>
          <a:blipFill>
            <a:blip>
              <a:extLst>
                <a:ext uri="{96DAC541-7B7A-43D3-8B79-37D633B846F1}">
                  <asvg:svgBlip xmlns:asvg="http://schemas.microsoft.com/office/drawing/2016/SVG/main" xmlns="" r:embed="rId4"/>
                </a:ext>
              </a:extLst>
            </a:blip>
            <a:stretch>
              <a:fillRect/>
            </a:stretch>
          </a:blipFill>
        </p:spPr>
      </p:sp>
      <p:sp>
        <p:nvSpPr>
          <p:cNvPr id="19" name="TextBox 19"/>
          <p:cNvSpPr txBox="1"/>
          <p:nvPr/>
        </p:nvSpPr>
        <p:spPr>
          <a:xfrm>
            <a:off x="1143000" y="362436"/>
            <a:ext cx="14173200" cy="677108"/>
          </a:xfrm>
          <a:prstGeom prst="rect">
            <a:avLst/>
          </a:prstGeom>
        </p:spPr>
        <p:txBody>
          <a:bodyPr wrap="square" lIns="0" tIns="0" rIns="0" bIns="0" rtlCol="0" anchor="t">
            <a:spAutoFit/>
          </a:bodyPr>
          <a:lstStyle/>
          <a:p>
            <a:pPr algn="ctr"/>
            <a:r>
              <a:rPr lang="en-US" sz="4400" b="1" dirty="0">
                <a:latin typeface="Arial" panose="020B0604020202020204" pitchFamily="34" charset="0"/>
                <a:ea typeface="Egyptian Slate"/>
                <a:cs typeface="Arial" panose="020B0604020202020204" pitchFamily="34" charset="0"/>
                <a:sym typeface="Egyptian Slate"/>
              </a:rPr>
              <a:t>Analysis and Comparison of Systems</a:t>
            </a:r>
          </a:p>
        </p:txBody>
      </p:sp>
      <p:sp>
        <p:nvSpPr>
          <p:cNvPr id="20" name="TextBox 20"/>
          <p:cNvSpPr txBox="1"/>
          <p:nvPr/>
        </p:nvSpPr>
        <p:spPr>
          <a:xfrm>
            <a:off x="10459467" y="4637740"/>
            <a:ext cx="5895477" cy="500137"/>
          </a:xfrm>
          <a:prstGeom prst="rect">
            <a:avLst/>
          </a:prstGeom>
        </p:spPr>
        <p:txBody>
          <a:bodyPr lIns="0" tIns="0" rIns="0" bIns="0" rtlCol="0" anchor="t">
            <a:spAutoFit/>
          </a:bodyPr>
          <a:lstStyle/>
          <a:p>
            <a:pPr>
              <a:lnSpc>
                <a:spcPts val="3923"/>
              </a:lnSpc>
              <a:spcBef>
                <a:spcPct val="0"/>
              </a:spcBef>
            </a:pPr>
            <a:r>
              <a:rPr lang="en-GB" sz="2000" i="1" dirty="0">
                <a:latin typeface="Arial" panose="020B0604020202020204" pitchFamily="34" charset="0"/>
                <a:ea typeface="Times New Roman" panose="02020603050405020304" pitchFamily="18" charset="0"/>
                <a:cs typeface="Arial" panose="020B0604020202020204" pitchFamily="34" charset="0"/>
              </a:rPr>
              <a:t>ERP streamlines business operations</a:t>
            </a:r>
            <a:endParaRPr lang="en-US" sz="2000" i="1" dirty="0">
              <a:latin typeface="Arial" panose="020B0604020202020204" pitchFamily="34" charset="0"/>
              <a:ea typeface="TT Interphases"/>
              <a:cs typeface="Arial" panose="020B0604020202020204" pitchFamily="34" charset="0"/>
              <a:sym typeface="TT Interphases"/>
            </a:endParaRPr>
          </a:p>
        </p:txBody>
      </p:sp>
      <p:sp>
        <p:nvSpPr>
          <p:cNvPr id="21" name="Freeform 21"/>
          <p:cNvSpPr/>
          <p:nvPr/>
        </p:nvSpPr>
        <p:spPr>
          <a:xfrm>
            <a:off x="9376416" y="3026878"/>
            <a:ext cx="7083097" cy="1770630"/>
          </a:xfrm>
          <a:custGeom>
            <a:avLst/>
            <a:gdLst/>
            <a:ahLst/>
            <a:cxnLst/>
            <a:rect l="l" t="t" r="r" b="b"/>
            <a:pathLst>
              <a:path w="7083097" h="1770630">
                <a:moveTo>
                  <a:pt x="0" y="0"/>
                </a:moveTo>
                <a:lnTo>
                  <a:pt x="7083097" y="0"/>
                </a:lnTo>
                <a:lnTo>
                  <a:pt x="7083097" y="1770629"/>
                </a:lnTo>
                <a:lnTo>
                  <a:pt x="0" y="1770629"/>
                </a:lnTo>
                <a:lnTo>
                  <a:pt x="0" y="0"/>
                </a:lnTo>
                <a:close/>
              </a:path>
            </a:pathLst>
          </a:custGeom>
          <a:blipFill>
            <a:blip>
              <a:extLst>
                <a:ext uri="{96DAC541-7B7A-43D3-8B79-37D633B846F1}">
                  <asvg:svgBlip xmlns:asvg="http://schemas.microsoft.com/office/drawing/2016/SVG/main" xmlns="" r:embed="rId6"/>
                </a:ext>
              </a:extLst>
            </a:blip>
            <a:stretch>
              <a:fillRect t="-300032"/>
            </a:stretch>
          </a:blipFill>
        </p:spPr>
      </p:sp>
      <p:grpSp>
        <p:nvGrpSpPr>
          <p:cNvPr id="22" name="Group 22"/>
          <p:cNvGrpSpPr/>
          <p:nvPr/>
        </p:nvGrpSpPr>
        <p:grpSpPr>
          <a:xfrm>
            <a:off x="9017863" y="2127413"/>
            <a:ext cx="7800203" cy="1863630"/>
            <a:chOff x="0" y="0"/>
            <a:chExt cx="2431924" cy="581037"/>
          </a:xfrm>
        </p:grpSpPr>
        <p:sp>
          <p:nvSpPr>
            <p:cNvPr id="23" name="Freeform 23"/>
            <p:cNvSpPr/>
            <p:nvPr/>
          </p:nvSpPr>
          <p:spPr>
            <a:xfrm>
              <a:off x="0" y="0"/>
              <a:ext cx="2431924" cy="581037"/>
            </a:xfrm>
            <a:custGeom>
              <a:avLst/>
              <a:gdLst/>
              <a:ahLst/>
              <a:cxnLst/>
              <a:rect l="l" t="t" r="r" b="b"/>
              <a:pathLst>
                <a:path w="2431924" h="581037">
                  <a:moveTo>
                    <a:pt x="0" y="0"/>
                  </a:moveTo>
                  <a:lnTo>
                    <a:pt x="2431924" y="0"/>
                  </a:lnTo>
                  <a:lnTo>
                    <a:pt x="2431924" y="581037"/>
                  </a:lnTo>
                  <a:lnTo>
                    <a:pt x="0" y="581037"/>
                  </a:lnTo>
                  <a:close/>
                </a:path>
              </a:pathLst>
            </a:custGeom>
            <a:solidFill>
              <a:srgbClr val="E8E8E8"/>
            </a:solidFill>
          </p:spPr>
        </p:sp>
        <p:sp>
          <p:nvSpPr>
            <p:cNvPr id="24" name="TextBox 24"/>
            <p:cNvSpPr txBox="1"/>
            <p:nvPr/>
          </p:nvSpPr>
          <p:spPr>
            <a:xfrm>
              <a:off x="0" y="-47625"/>
              <a:ext cx="2431924" cy="628662"/>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grpSp>
        <p:nvGrpSpPr>
          <p:cNvPr id="25" name="Group 25"/>
          <p:cNvGrpSpPr/>
          <p:nvPr/>
        </p:nvGrpSpPr>
        <p:grpSpPr>
          <a:xfrm>
            <a:off x="7734340" y="2127413"/>
            <a:ext cx="2168587" cy="1863630"/>
            <a:chOff x="0" y="0"/>
            <a:chExt cx="812800" cy="698500"/>
          </a:xfrm>
        </p:grpSpPr>
        <p:sp>
          <p:nvSpPr>
            <p:cNvPr id="26" name="Freeform 26"/>
            <p:cNvSpPr/>
            <p:nvPr/>
          </p:nvSpPr>
          <p:spPr>
            <a:xfrm>
              <a:off x="0" y="0"/>
              <a:ext cx="812800" cy="698500"/>
            </a:xfrm>
            <a:custGeom>
              <a:avLst/>
              <a:gdLst/>
              <a:ahLst/>
              <a:cxnLst/>
              <a:rect l="l" t="t" r="r" b="b"/>
              <a:pathLst>
                <a:path w="812800" h="698500">
                  <a:moveTo>
                    <a:pt x="812800" y="349250"/>
                  </a:moveTo>
                  <a:lnTo>
                    <a:pt x="609600" y="698500"/>
                  </a:lnTo>
                  <a:lnTo>
                    <a:pt x="203200" y="698500"/>
                  </a:lnTo>
                  <a:lnTo>
                    <a:pt x="0" y="349250"/>
                  </a:lnTo>
                  <a:lnTo>
                    <a:pt x="203200" y="0"/>
                  </a:lnTo>
                  <a:lnTo>
                    <a:pt x="609600" y="0"/>
                  </a:lnTo>
                  <a:lnTo>
                    <a:pt x="812800" y="349250"/>
                  </a:lnTo>
                  <a:close/>
                </a:path>
              </a:pathLst>
            </a:custGeom>
            <a:solidFill>
              <a:srgbClr val="FFFFFF"/>
            </a:solidFill>
            <a:ln w="200025" cap="sq">
              <a:solidFill>
                <a:srgbClr val="1DA95F"/>
              </a:solidFill>
              <a:prstDash val="solid"/>
              <a:miter/>
            </a:ln>
          </p:spPr>
        </p:sp>
        <p:sp>
          <p:nvSpPr>
            <p:cNvPr id="27" name="TextBox 27"/>
            <p:cNvSpPr txBox="1"/>
            <p:nvPr/>
          </p:nvSpPr>
          <p:spPr>
            <a:xfrm>
              <a:off x="114300" y="-47625"/>
              <a:ext cx="584200" cy="746125"/>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33" name="Freeform 33"/>
          <p:cNvSpPr/>
          <p:nvPr/>
        </p:nvSpPr>
        <p:spPr>
          <a:xfrm>
            <a:off x="15916125" y="9114837"/>
            <a:ext cx="870458" cy="511394"/>
          </a:xfrm>
          <a:custGeom>
            <a:avLst/>
            <a:gdLst/>
            <a:ahLst/>
            <a:cxnLst/>
            <a:rect l="l" t="t" r="r" b="b"/>
            <a:pathLst>
              <a:path w="870458" h="511394">
                <a:moveTo>
                  <a:pt x="0" y="0"/>
                </a:moveTo>
                <a:lnTo>
                  <a:pt x="870458" y="0"/>
                </a:lnTo>
                <a:lnTo>
                  <a:pt x="870458" y="511394"/>
                </a:lnTo>
                <a:lnTo>
                  <a:pt x="0" y="511394"/>
                </a:lnTo>
                <a:lnTo>
                  <a:pt x="0" y="0"/>
                </a:lnTo>
                <a:close/>
              </a:path>
            </a:pathLst>
          </a:custGeom>
          <a:blipFill>
            <a:blip>
              <a:alphaModFix amt="30000"/>
              <a:extLst>
                <a:ext uri="{96DAC541-7B7A-43D3-8B79-37D633B846F1}">
                  <asvg:svgBlip xmlns:asvg="http://schemas.microsoft.com/office/drawing/2016/SVG/main" xmlns="" r:embed="rId7"/>
                </a:ext>
              </a:extLst>
            </a:blip>
            <a:stretch>
              <a:fillRect/>
            </a:stretch>
          </a:blipFill>
        </p:spPr>
      </p:sp>
      <p:sp>
        <p:nvSpPr>
          <p:cNvPr id="35" name="TextBox 35"/>
          <p:cNvSpPr txBox="1"/>
          <p:nvPr/>
        </p:nvSpPr>
        <p:spPr>
          <a:xfrm>
            <a:off x="10455877" y="2555035"/>
            <a:ext cx="5895477" cy="500137"/>
          </a:xfrm>
          <a:prstGeom prst="rect">
            <a:avLst/>
          </a:prstGeom>
        </p:spPr>
        <p:txBody>
          <a:bodyPr lIns="0" tIns="0" rIns="0" bIns="0" rtlCol="0" anchor="t">
            <a:spAutoFit/>
          </a:bodyPr>
          <a:lstStyle/>
          <a:p>
            <a:pPr>
              <a:lnSpc>
                <a:spcPts val="3923"/>
              </a:lnSpc>
              <a:spcBef>
                <a:spcPct val="0"/>
              </a:spcBef>
            </a:pPr>
            <a:r>
              <a:rPr lang="en-GB" sz="2000" i="1" dirty="0">
                <a:latin typeface="Arial" panose="020B0604020202020204" pitchFamily="34" charset="0"/>
                <a:ea typeface="Times New Roman" panose="02020603050405020304" pitchFamily="18" charset="0"/>
                <a:cs typeface="Arial" panose="020B0604020202020204" pitchFamily="34" charset="0"/>
              </a:rPr>
              <a:t>CRM improves customer satisfaction</a:t>
            </a:r>
            <a:endParaRPr lang="en-US" sz="2000" i="1" dirty="0">
              <a:latin typeface="Arial" panose="020B0604020202020204" pitchFamily="34" charset="0"/>
              <a:ea typeface="TT Interphases"/>
              <a:cs typeface="Arial" panose="020B0604020202020204" pitchFamily="34" charset="0"/>
              <a:sym typeface="TT Interphases"/>
            </a:endParaRPr>
          </a:p>
        </p:txBody>
      </p:sp>
      <p:sp>
        <p:nvSpPr>
          <p:cNvPr id="36" name="TextBox 36"/>
          <p:cNvSpPr txBox="1"/>
          <p:nvPr/>
        </p:nvSpPr>
        <p:spPr>
          <a:xfrm>
            <a:off x="10551351" y="6723578"/>
            <a:ext cx="5895477" cy="1000274"/>
          </a:xfrm>
          <a:prstGeom prst="rect">
            <a:avLst/>
          </a:prstGeom>
        </p:spPr>
        <p:txBody>
          <a:bodyPr lIns="0" tIns="0" rIns="0" bIns="0" rtlCol="0" anchor="t">
            <a:spAutoFit/>
          </a:bodyPr>
          <a:lstStyle/>
          <a:p>
            <a:pPr>
              <a:lnSpc>
                <a:spcPts val="3923"/>
              </a:lnSpc>
              <a:spcBef>
                <a:spcPct val="0"/>
              </a:spcBef>
            </a:pPr>
            <a:r>
              <a:rPr lang="en-GB" sz="2000" i="1" dirty="0">
                <a:latin typeface="Arial" panose="020B0604020202020204" pitchFamily="34" charset="0"/>
                <a:ea typeface="Times New Roman" panose="02020603050405020304" pitchFamily="18" charset="0"/>
                <a:cs typeface="Arial" panose="020B0604020202020204" pitchFamily="34" charset="0"/>
              </a:rPr>
              <a:t>DSS focuses on analysing complex data for strategic decision-making</a:t>
            </a:r>
            <a:endParaRPr lang="en-US" sz="2000" i="1" dirty="0">
              <a:latin typeface="Arial" panose="020B0604020202020204" pitchFamily="34" charset="0"/>
              <a:ea typeface="TT Interphases"/>
              <a:cs typeface="Arial" panose="020B0604020202020204" pitchFamily="34" charset="0"/>
              <a:sym typeface="TT Interphases"/>
            </a:endParaRPr>
          </a:p>
        </p:txBody>
      </p:sp>
      <p:sp>
        <p:nvSpPr>
          <p:cNvPr id="18" name="Rectangle 17"/>
          <p:cNvSpPr/>
          <p:nvPr/>
        </p:nvSpPr>
        <p:spPr>
          <a:xfrm>
            <a:off x="1600602" y="2555035"/>
            <a:ext cx="5721187" cy="4708981"/>
          </a:xfrm>
          <a:prstGeom prst="rect">
            <a:avLst/>
          </a:prstGeom>
        </p:spPr>
        <p:txBody>
          <a:bodyPr wrap="square">
            <a:spAutoFit/>
          </a:bodyPr>
          <a:lstStyle/>
          <a:p>
            <a:pPr marL="285750" indent="-285750" algn="just">
              <a:lnSpc>
                <a:spcPct val="150000"/>
              </a:lnSpc>
              <a:spcAft>
                <a:spcPts val="0"/>
              </a:spcAft>
              <a:buFont typeface="Wingdings" panose="05000000000000000000" pitchFamily="2" charset="2"/>
              <a:buChar char="v"/>
            </a:pPr>
            <a:r>
              <a:rPr lang="en-GB" sz="2000" dirty="0">
                <a:latin typeface="Arial" panose="020B0604020202020204" pitchFamily="34" charset="0"/>
                <a:ea typeface="Times New Roman" panose="02020603050405020304" pitchFamily="18" charset="0"/>
                <a:cs typeface="Arial" panose="020B0604020202020204" pitchFamily="34" charset="0"/>
              </a:rPr>
              <a:t>Three information systems including CRM, DSS and ERP are selected for this presentation. </a:t>
            </a:r>
            <a:endParaRPr lang="en-IN" sz="2000" dirty="0">
              <a:latin typeface="Arial" panose="020B0604020202020204" pitchFamily="34" charset="0"/>
              <a:ea typeface="Arial" panose="020B0604020202020204" pitchFamily="34" charset="0"/>
              <a:cs typeface="Arial" panose="020B0604020202020204" pitchFamily="34" charset="0"/>
            </a:endParaRPr>
          </a:p>
          <a:p>
            <a:pPr marL="285750" indent="-285750" algn="just">
              <a:lnSpc>
                <a:spcPct val="150000"/>
              </a:lnSpc>
              <a:spcAft>
                <a:spcPts val="0"/>
              </a:spcAft>
              <a:buFont typeface="Wingdings" panose="05000000000000000000" pitchFamily="2" charset="2"/>
              <a:buChar char="v"/>
            </a:pPr>
            <a:r>
              <a:rPr lang="en-GB" sz="2000" dirty="0">
                <a:latin typeface="Arial" panose="020B0604020202020204" pitchFamily="34" charset="0"/>
                <a:ea typeface="Times New Roman" panose="02020603050405020304" pitchFamily="18" charset="0"/>
                <a:cs typeface="Arial" panose="020B0604020202020204" pitchFamily="34" charset="0"/>
              </a:rPr>
              <a:t>All these information systems benefit the businesses in different ways. </a:t>
            </a:r>
            <a:endParaRPr lang="en-IN" sz="2000" dirty="0">
              <a:latin typeface="Arial" panose="020B0604020202020204" pitchFamily="34" charset="0"/>
              <a:ea typeface="Arial" panose="020B0604020202020204" pitchFamily="34" charset="0"/>
              <a:cs typeface="Arial" panose="020B0604020202020204" pitchFamily="34" charset="0"/>
            </a:endParaRPr>
          </a:p>
          <a:p>
            <a:pPr marL="285750" indent="-285750" algn="just">
              <a:lnSpc>
                <a:spcPct val="150000"/>
              </a:lnSpc>
              <a:spcAft>
                <a:spcPts val="0"/>
              </a:spcAft>
              <a:buFont typeface="Wingdings" panose="05000000000000000000" pitchFamily="2" charset="2"/>
              <a:buChar char="v"/>
            </a:pPr>
            <a:r>
              <a:rPr lang="en-GB" sz="2000" dirty="0">
                <a:latin typeface="Arial" panose="020B0604020202020204" pitchFamily="34" charset="0"/>
                <a:ea typeface="Times New Roman" panose="02020603050405020304" pitchFamily="18" charset="0"/>
                <a:cs typeface="Arial" panose="020B0604020202020204" pitchFamily="34" charset="0"/>
              </a:rPr>
              <a:t>CRM improves customer satisfaction while ERP streamlines business operations and DSS focuses on analysing complex data for strategic decision-making (Rainy, Rahman and </a:t>
            </a:r>
            <a:r>
              <a:rPr lang="en-GB" sz="2000" dirty="0" err="1">
                <a:latin typeface="Arial" panose="020B0604020202020204" pitchFamily="34" charset="0"/>
                <a:ea typeface="Times New Roman" panose="02020603050405020304" pitchFamily="18" charset="0"/>
                <a:cs typeface="Arial" panose="020B0604020202020204" pitchFamily="34" charset="0"/>
              </a:rPr>
              <a:t>Mou</a:t>
            </a:r>
            <a:r>
              <a:rPr lang="en-GB" sz="2000" dirty="0">
                <a:latin typeface="Arial" panose="020B0604020202020204" pitchFamily="34" charset="0"/>
                <a:ea typeface="Times New Roman" panose="02020603050405020304" pitchFamily="18" charset="0"/>
                <a:cs typeface="Arial" panose="020B0604020202020204" pitchFamily="34" charset="0"/>
              </a:rPr>
              <a:t>, 2024). </a:t>
            </a:r>
            <a:endParaRPr lang="en-IN" sz="2000" dirty="0">
              <a:effectLst/>
              <a:latin typeface="Arial" panose="020B0604020202020204" pitchFamily="34" charset="0"/>
              <a:ea typeface="Arial" panose="020B0604020202020204" pitchFamily="34" charset="0"/>
              <a:cs typeface="Arial" panose="020B0604020202020204" pitchFamily="34" charset="0"/>
            </a:endParaRPr>
          </a:p>
        </p:txBody>
      </p:sp>
      <p:sp>
        <p:nvSpPr>
          <p:cNvPr id="32" name="Rectangle 31"/>
          <p:cNvSpPr/>
          <p:nvPr/>
        </p:nvSpPr>
        <p:spPr>
          <a:xfrm>
            <a:off x="8468602" y="2842212"/>
            <a:ext cx="840295" cy="400110"/>
          </a:xfrm>
          <a:prstGeom prst="rect">
            <a:avLst/>
          </a:prstGeom>
        </p:spPr>
        <p:txBody>
          <a:bodyPr wrap="none">
            <a:spAutoFit/>
          </a:bodyPr>
          <a:lstStyle/>
          <a:p>
            <a:r>
              <a:rPr lang="en-GB" sz="2000" b="1" dirty="0">
                <a:latin typeface="Arial" panose="020B0604020202020204" pitchFamily="34" charset="0"/>
                <a:ea typeface="Times New Roman" panose="02020603050405020304" pitchFamily="18" charset="0"/>
                <a:cs typeface="Arial" panose="020B0604020202020204" pitchFamily="34" charset="0"/>
              </a:rPr>
              <a:t>CRM </a:t>
            </a:r>
            <a:endParaRPr lang="en-IN" sz="2000" b="1" dirty="0">
              <a:latin typeface="Arial" panose="020B0604020202020204" pitchFamily="34" charset="0"/>
              <a:cs typeface="Arial" panose="020B0604020202020204" pitchFamily="34" charset="0"/>
            </a:endParaRPr>
          </a:p>
        </p:txBody>
      </p:sp>
      <p:sp>
        <p:nvSpPr>
          <p:cNvPr id="34" name="Rectangle 33"/>
          <p:cNvSpPr/>
          <p:nvPr/>
        </p:nvSpPr>
        <p:spPr>
          <a:xfrm>
            <a:off x="8529325" y="4854694"/>
            <a:ext cx="779572" cy="400110"/>
          </a:xfrm>
          <a:prstGeom prst="rect">
            <a:avLst/>
          </a:prstGeom>
        </p:spPr>
        <p:txBody>
          <a:bodyPr wrap="none">
            <a:spAutoFit/>
          </a:bodyPr>
          <a:lstStyle/>
          <a:p>
            <a:r>
              <a:rPr lang="en-GB" sz="2000" b="1" dirty="0">
                <a:latin typeface="Arial" panose="020B0604020202020204" pitchFamily="34" charset="0"/>
                <a:ea typeface="Times New Roman" panose="02020603050405020304" pitchFamily="18" charset="0"/>
                <a:cs typeface="Arial" panose="020B0604020202020204" pitchFamily="34" charset="0"/>
              </a:rPr>
              <a:t>ERP </a:t>
            </a:r>
            <a:endParaRPr lang="en-IN" b="1" dirty="0"/>
          </a:p>
        </p:txBody>
      </p:sp>
      <p:sp>
        <p:nvSpPr>
          <p:cNvPr id="38" name="Rectangle 37"/>
          <p:cNvSpPr/>
          <p:nvPr/>
        </p:nvSpPr>
        <p:spPr>
          <a:xfrm>
            <a:off x="8521530" y="7039049"/>
            <a:ext cx="784189" cy="400110"/>
          </a:xfrm>
          <a:prstGeom prst="rect">
            <a:avLst/>
          </a:prstGeom>
        </p:spPr>
        <p:txBody>
          <a:bodyPr wrap="none">
            <a:spAutoFit/>
          </a:bodyPr>
          <a:lstStyle/>
          <a:p>
            <a:r>
              <a:rPr lang="en-GB" sz="2000" b="1" dirty="0">
                <a:latin typeface="Arial" panose="020B0604020202020204" pitchFamily="34" charset="0"/>
                <a:ea typeface="Times New Roman" panose="02020603050405020304" pitchFamily="18" charset="0"/>
                <a:cs typeface="Arial" panose="020B0604020202020204" pitchFamily="34" charset="0"/>
              </a:rPr>
              <a:t>DSS </a:t>
            </a:r>
            <a:endParaRPr lang="en-IN" b="1"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Freeform 9"/>
          <p:cNvSpPr/>
          <p:nvPr/>
        </p:nvSpPr>
        <p:spPr>
          <a:xfrm rot="-5400000">
            <a:off x="15868653" y="7867648"/>
            <a:ext cx="1943098" cy="2895599"/>
          </a:xfrm>
          <a:custGeom>
            <a:avLst/>
            <a:gdLst/>
            <a:ahLst/>
            <a:cxnLst/>
            <a:rect l="l" t="t" r="r" b="b"/>
            <a:pathLst>
              <a:path w="4444773" h="5123657">
                <a:moveTo>
                  <a:pt x="0" y="0"/>
                </a:moveTo>
                <a:lnTo>
                  <a:pt x="4444773" y="0"/>
                </a:lnTo>
                <a:lnTo>
                  <a:pt x="4444773" y="5123657"/>
                </a:lnTo>
                <a:lnTo>
                  <a:pt x="0" y="5123657"/>
                </a:lnTo>
                <a:lnTo>
                  <a:pt x="0" y="0"/>
                </a:lnTo>
                <a:close/>
              </a:path>
            </a:pathLst>
          </a:custGeom>
          <a:blipFill>
            <a:blip>
              <a:extLst>
                <a:ext uri="{96DAC541-7B7A-43D3-8B79-37D633B846F1}">
                  <asvg:svgBlip xmlns:asvg="http://schemas.microsoft.com/office/drawing/2016/SVG/main" xmlns="" r:embed="rId3"/>
                </a:ext>
              </a:extLst>
            </a:blip>
            <a:stretch>
              <a:fillRect/>
            </a:stretch>
          </a:blipFill>
        </p:spPr>
      </p:sp>
      <p:sp>
        <p:nvSpPr>
          <p:cNvPr id="10" name="Freeform 10"/>
          <p:cNvSpPr/>
          <p:nvPr/>
        </p:nvSpPr>
        <p:spPr>
          <a:xfrm rot="-10800000">
            <a:off x="15697199" y="19841"/>
            <a:ext cx="2590799" cy="3752057"/>
          </a:xfrm>
          <a:custGeom>
            <a:avLst/>
            <a:gdLst/>
            <a:ahLst/>
            <a:cxnLst/>
            <a:rect l="l" t="t" r="r" b="b"/>
            <a:pathLst>
              <a:path w="4444773" h="5123657">
                <a:moveTo>
                  <a:pt x="0" y="0"/>
                </a:moveTo>
                <a:lnTo>
                  <a:pt x="4444773" y="0"/>
                </a:lnTo>
                <a:lnTo>
                  <a:pt x="4444773" y="5123657"/>
                </a:lnTo>
                <a:lnTo>
                  <a:pt x="0" y="5123657"/>
                </a:lnTo>
                <a:lnTo>
                  <a:pt x="0" y="0"/>
                </a:lnTo>
                <a:close/>
              </a:path>
            </a:pathLst>
          </a:custGeom>
          <a:blipFill>
            <a:blip>
              <a:extLst>
                <a:ext uri="{96DAC541-7B7A-43D3-8B79-37D633B846F1}">
                  <asvg:svgBlip xmlns:asvg="http://schemas.microsoft.com/office/drawing/2016/SVG/main" xmlns="" r:embed="rId3"/>
                </a:ext>
              </a:extLst>
            </a:blip>
            <a:stretch>
              <a:fillRect/>
            </a:stretch>
          </a:blipFill>
        </p:spPr>
      </p:sp>
      <p:sp>
        <p:nvSpPr>
          <p:cNvPr id="25" name="Freeform 25"/>
          <p:cNvSpPr/>
          <p:nvPr/>
        </p:nvSpPr>
        <p:spPr>
          <a:xfrm>
            <a:off x="96788" y="9009178"/>
            <a:ext cx="2881247" cy="1152598"/>
          </a:xfrm>
          <a:custGeom>
            <a:avLst/>
            <a:gdLst/>
            <a:ahLst/>
            <a:cxnLst/>
            <a:rect l="l" t="t" r="r" b="b"/>
            <a:pathLst>
              <a:path w="3686159" h="2382180">
                <a:moveTo>
                  <a:pt x="0" y="0"/>
                </a:moveTo>
                <a:lnTo>
                  <a:pt x="3686159" y="0"/>
                </a:lnTo>
                <a:lnTo>
                  <a:pt x="3686159" y="2382180"/>
                </a:lnTo>
                <a:lnTo>
                  <a:pt x="0" y="2382180"/>
                </a:lnTo>
                <a:lnTo>
                  <a:pt x="0" y="0"/>
                </a:lnTo>
                <a:close/>
              </a:path>
            </a:pathLst>
          </a:custGeom>
          <a:blipFill>
            <a:blip>
              <a:alphaModFix amt="6000"/>
              <a:extLst>
                <a:ext uri="{96DAC541-7B7A-43D3-8B79-37D633B846F1}">
                  <asvg:svgBlip xmlns:asvg="http://schemas.microsoft.com/office/drawing/2016/SVG/main" xmlns="" r:embed="rId4"/>
                </a:ext>
              </a:extLst>
            </a:blip>
            <a:stretch>
              <a:fillRect/>
            </a:stretch>
          </a:blipFill>
          <a:ln cap="sq">
            <a:noFill/>
            <a:prstDash val="solid"/>
            <a:miter/>
          </a:ln>
        </p:spPr>
      </p:sp>
      <p:sp>
        <p:nvSpPr>
          <p:cNvPr id="30" name="TextBox 30"/>
          <p:cNvSpPr txBox="1"/>
          <p:nvPr/>
        </p:nvSpPr>
        <p:spPr>
          <a:xfrm>
            <a:off x="1741599" y="495300"/>
            <a:ext cx="13955600" cy="677108"/>
          </a:xfrm>
          <a:prstGeom prst="rect">
            <a:avLst/>
          </a:prstGeom>
        </p:spPr>
        <p:txBody>
          <a:bodyPr wrap="square" lIns="0" tIns="0" rIns="0" bIns="0" rtlCol="0" anchor="t">
            <a:spAutoFit/>
          </a:bodyPr>
          <a:lstStyle/>
          <a:p>
            <a:pPr algn="ctr"/>
            <a:r>
              <a:rPr lang="en-US" sz="4400" b="1" dirty="0">
                <a:solidFill>
                  <a:srgbClr val="000000"/>
                </a:solidFill>
                <a:latin typeface="Arial" panose="020B0604020202020204" pitchFamily="34" charset="0"/>
                <a:ea typeface="Egyptian Slate"/>
                <a:cs typeface="Arial" panose="020B0604020202020204" pitchFamily="34" charset="0"/>
                <a:sym typeface="Egyptian Slate"/>
              </a:rPr>
              <a:t>Customer Relationship Management (CRM) Systems</a:t>
            </a:r>
          </a:p>
        </p:txBody>
      </p:sp>
      <p:sp>
        <p:nvSpPr>
          <p:cNvPr id="2" name="Rectangle 1"/>
          <p:cNvSpPr/>
          <p:nvPr/>
        </p:nvSpPr>
        <p:spPr>
          <a:xfrm>
            <a:off x="1537411" y="2453537"/>
            <a:ext cx="8610600" cy="6555641"/>
          </a:xfrm>
          <a:prstGeom prst="rect">
            <a:avLst/>
          </a:prstGeom>
        </p:spPr>
        <p:txBody>
          <a:bodyPr wrap="square">
            <a:spAutoFit/>
          </a:bodyPr>
          <a:lstStyle/>
          <a:p>
            <a:pPr algn="just">
              <a:lnSpc>
                <a:spcPct val="150000"/>
              </a:lnSpc>
              <a:spcAft>
                <a:spcPts val="0"/>
              </a:spcAft>
            </a:pPr>
            <a:r>
              <a:rPr lang="en-GB" sz="2000" b="1" i="1" dirty="0">
                <a:latin typeface="Arial" panose="020B0604020202020204" pitchFamily="34" charset="0"/>
                <a:ea typeface="Times New Roman" panose="02020603050405020304" pitchFamily="18" charset="0"/>
                <a:cs typeface="Arial" panose="020B0604020202020204" pitchFamily="34" charset="0"/>
              </a:rPr>
              <a:t>Functions in driving business success</a:t>
            </a:r>
            <a:endParaRPr lang="en-IN" sz="2000" dirty="0">
              <a:latin typeface="Arial" panose="020B0604020202020204" pitchFamily="34" charset="0"/>
              <a:ea typeface="Arial" panose="020B0604020202020204" pitchFamily="34" charset="0"/>
              <a:cs typeface="Arial" panose="020B0604020202020204" pitchFamily="34" charset="0"/>
            </a:endParaRPr>
          </a:p>
          <a:p>
            <a:pPr marL="285750" indent="-285750" algn="just">
              <a:lnSpc>
                <a:spcPct val="150000"/>
              </a:lnSpc>
              <a:spcAft>
                <a:spcPts val="0"/>
              </a:spcAft>
              <a:buFont typeface="Arial" panose="020B0604020202020204" pitchFamily="34" charset="0"/>
              <a:buChar char="•"/>
            </a:pPr>
            <a:r>
              <a:rPr lang="en-GB" sz="2000" dirty="0">
                <a:latin typeface="Arial" panose="020B0604020202020204" pitchFamily="34" charset="0"/>
                <a:ea typeface="Times New Roman" panose="02020603050405020304" pitchFamily="18" charset="0"/>
                <a:cs typeface="Arial" panose="020B0604020202020204" pitchFamily="34" charset="0"/>
              </a:rPr>
              <a:t>CRM plays a key role in managing customer data and interactions for enhancing relation management strategies.</a:t>
            </a:r>
            <a:endParaRPr lang="en-IN" sz="2000" dirty="0">
              <a:latin typeface="Arial" panose="020B0604020202020204" pitchFamily="34" charset="0"/>
              <a:ea typeface="Arial" panose="020B0604020202020204" pitchFamily="34" charset="0"/>
              <a:cs typeface="Arial" panose="020B0604020202020204" pitchFamily="34" charset="0"/>
            </a:endParaRPr>
          </a:p>
          <a:p>
            <a:pPr marL="285750" indent="-285750" algn="just">
              <a:lnSpc>
                <a:spcPct val="150000"/>
              </a:lnSpc>
              <a:spcAft>
                <a:spcPts val="0"/>
              </a:spcAft>
              <a:buFont typeface="Arial" panose="020B0604020202020204" pitchFamily="34" charset="0"/>
              <a:buChar char="•"/>
            </a:pPr>
            <a:r>
              <a:rPr lang="en-GB" sz="2000" dirty="0">
                <a:latin typeface="Arial" panose="020B0604020202020204" pitchFamily="34" charset="0"/>
                <a:ea typeface="Times New Roman" panose="02020603050405020304" pitchFamily="18" charset="0"/>
                <a:cs typeface="Arial" panose="020B0604020202020204" pitchFamily="34" charset="0"/>
              </a:rPr>
              <a:t>It enables business organisations to understand customer needs in a better way (</a:t>
            </a:r>
            <a:r>
              <a:rPr lang="en-GB" sz="2000" dirty="0" err="1">
                <a:latin typeface="Arial" panose="020B0604020202020204" pitchFamily="34" charset="0"/>
                <a:ea typeface="Times New Roman" panose="02020603050405020304" pitchFamily="18" charset="0"/>
                <a:cs typeface="Arial" panose="020B0604020202020204" pitchFamily="34" charset="0"/>
              </a:rPr>
              <a:t>Pearlson</a:t>
            </a:r>
            <a:r>
              <a:rPr lang="en-GB" sz="2000" dirty="0">
                <a:latin typeface="Arial" panose="020B0604020202020204" pitchFamily="34" charset="0"/>
                <a:ea typeface="Times New Roman" panose="02020603050405020304" pitchFamily="18" charset="0"/>
                <a:cs typeface="Arial" panose="020B0604020202020204" pitchFamily="34" charset="0"/>
              </a:rPr>
              <a:t>, Saunders and </a:t>
            </a:r>
            <a:r>
              <a:rPr lang="en-GB" sz="2000" dirty="0" err="1">
                <a:latin typeface="Arial" panose="020B0604020202020204" pitchFamily="34" charset="0"/>
                <a:ea typeface="Times New Roman" panose="02020603050405020304" pitchFamily="18" charset="0"/>
                <a:cs typeface="Arial" panose="020B0604020202020204" pitchFamily="34" charset="0"/>
              </a:rPr>
              <a:t>Galletta</a:t>
            </a:r>
            <a:r>
              <a:rPr lang="en-GB" sz="2000" dirty="0">
                <a:latin typeface="Arial" panose="020B0604020202020204" pitchFamily="34" charset="0"/>
                <a:ea typeface="Times New Roman" panose="02020603050405020304" pitchFamily="18" charset="0"/>
                <a:cs typeface="Arial" panose="020B0604020202020204" pitchFamily="34" charset="0"/>
              </a:rPr>
              <a:t>, 2024). </a:t>
            </a:r>
            <a:r>
              <a:rPr lang="en-GB" sz="2000" b="1" i="1" dirty="0">
                <a:latin typeface="Arial" panose="020B0604020202020204" pitchFamily="34" charset="0"/>
                <a:ea typeface="Times New Roman" panose="02020603050405020304" pitchFamily="18" charset="0"/>
                <a:cs typeface="Arial" panose="020B0604020202020204" pitchFamily="34" charset="0"/>
              </a:rPr>
              <a:t> </a:t>
            </a:r>
            <a:endParaRPr lang="en-IN" sz="2000" dirty="0">
              <a:latin typeface="Arial" panose="020B0604020202020204" pitchFamily="34" charset="0"/>
              <a:ea typeface="Arial" panose="020B0604020202020204" pitchFamily="34" charset="0"/>
              <a:cs typeface="Arial" panose="020B0604020202020204" pitchFamily="34" charset="0"/>
            </a:endParaRPr>
          </a:p>
          <a:p>
            <a:pPr algn="just">
              <a:lnSpc>
                <a:spcPct val="150000"/>
              </a:lnSpc>
              <a:spcAft>
                <a:spcPts val="0"/>
              </a:spcAft>
            </a:pPr>
            <a:r>
              <a:rPr lang="en-GB" sz="2000" b="1" i="1" dirty="0">
                <a:latin typeface="Arial" panose="020B0604020202020204" pitchFamily="34" charset="0"/>
                <a:ea typeface="Times New Roman" panose="02020603050405020304" pitchFamily="18" charset="0"/>
                <a:cs typeface="Arial" panose="020B0604020202020204" pitchFamily="34" charset="0"/>
              </a:rPr>
              <a:t>Benefits </a:t>
            </a:r>
            <a:endParaRPr lang="en-IN" sz="2000" dirty="0">
              <a:latin typeface="Arial" panose="020B0604020202020204" pitchFamily="34" charset="0"/>
              <a:ea typeface="Arial" panose="020B0604020202020204" pitchFamily="34" charset="0"/>
              <a:cs typeface="Arial" panose="020B0604020202020204" pitchFamily="34" charset="0"/>
            </a:endParaRPr>
          </a:p>
          <a:p>
            <a:pPr marL="285750" indent="-285750" algn="just">
              <a:lnSpc>
                <a:spcPct val="150000"/>
              </a:lnSpc>
              <a:spcAft>
                <a:spcPts val="0"/>
              </a:spcAft>
              <a:buFont typeface="Arial" panose="020B0604020202020204" pitchFamily="34" charset="0"/>
              <a:buChar char="•"/>
            </a:pPr>
            <a:r>
              <a:rPr lang="en-GB" sz="2000" dirty="0">
                <a:latin typeface="Arial" panose="020B0604020202020204" pitchFamily="34" charset="0"/>
                <a:ea typeface="Times New Roman" panose="02020603050405020304" pitchFamily="18" charset="0"/>
                <a:cs typeface="Arial" panose="020B0604020202020204" pitchFamily="34" charset="0"/>
              </a:rPr>
              <a:t>Effective CRM systems help to improve customer satisfaction and retention.  </a:t>
            </a:r>
            <a:endParaRPr lang="en-IN" sz="2000" dirty="0">
              <a:latin typeface="Arial" panose="020B0604020202020204" pitchFamily="34" charset="0"/>
              <a:ea typeface="Arial" panose="020B0604020202020204" pitchFamily="34" charset="0"/>
              <a:cs typeface="Arial" panose="020B0604020202020204" pitchFamily="34" charset="0"/>
            </a:endParaRPr>
          </a:p>
          <a:p>
            <a:pPr marL="285750" indent="-285750" algn="just">
              <a:lnSpc>
                <a:spcPct val="150000"/>
              </a:lnSpc>
              <a:spcAft>
                <a:spcPts val="0"/>
              </a:spcAft>
              <a:buFont typeface="Arial" panose="020B0604020202020204" pitchFamily="34" charset="0"/>
              <a:buChar char="•"/>
            </a:pPr>
            <a:r>
              <a:rPr lang="en-GB" sz="2000" dirty="0">
                <a:latin typeface="Arial" panose="020B0604020202020204" pitchFamily="34" charset="0"/>
                <a:ea typeface="Times New Roman" panose="02020603050405020304" pitchFamily="18" charset="0"/>
                <a:cs typeface="Arial" panose="020B0604020202020204" pitchFamily="34" charset="0"/>
              </a:rPr>
              <a:t>Businesses can provide personalised customer services and target promotion using CRM systems. </a:t>
            </a:r>
            <a:endParaRPr lang="en-IN" sz="2000" dirty="0">
              <a:latin typeface="Arial" panose="020B0604020202020204" pitchFamily="34" charset="0"/>
              <a:ea typeface="Arial" panose="020B0604020202020204" pitchFamily="34" charset="0"/>
              <a:cs typeface="Arial" panose="020B0604020202020204" pitchFamily="34" charset="0"/>
            </a:endParaRPr>
          </a:p>
          <a:p>
            <a:pPr algn="just">
              <a:lnSpc>
                <a:spcPct val="150000"/>
              </a:lnSpc>
              <a:spcAft>
                <a:spcPts val="0"/>
              </a:spcAft>
            </a:pPr>
            <a:r>
              <a:rPr lang="en-GB" sz="2000" b="1" i="1" dirty="0">
                <a:latin typeface="Arial" panose="020B0604020202020204" pitchFamily="34" charset="0"/>
                <a:ea typeface="Times New Roman" panose="02020603050405020304" pitchFamily="18" charset="0"/>
                <a:cs typeface="Arial" panose="020B0604020202020204" pitchFamily="34" charset="0"/>
              </a:rPr>
              <a:t>Limitations </a:t>
            </a:r>
            <a:endParaRPr lang="en-IN" sz="2000" dirty="0">
              <a:latin typeface="Arial" panose="020B0604020202020204" pitchFamily="34" charset="0"/>
              <a:ea typeface="Arial" panose="020B0604020202020204" pitchFamily="34" charset="0"/>
              <a:cs typeface="Arial" panose="020B0604020202020204" pitchFamily="34" charset="0"/>
            </a:endParaRPr>
          </a:p>
          <a:p>
            <a:pPr marL="285750" indent="-285750" algn="just">
              <a:lnSpc>
                <a:spcPct val="150000"/>
              </a:lnSpc>
              <a:spcAft>
                <a:spcPts val="0"/>
              </a:spcAft>
              <a:buFont typeface="Arial" panose="020B0604020202020204" pitchFamily="34" charset="0"/>
              <a:buChar char="•"/>
            </a:pPr>
            <a:r>
              <a:rPr lang="en-GB" sz="2000" dirty="0">
                <a:latin typeface="Arial" panose="020B0604020202020204" pitchFamily="34" charset="0"/>
                <a:ea typeface="Times New Roman" panose="02020603050405020304" pitchFamily="18" charset="0"/>
                <a:cs typeface="Arial" panose="020B0604020202020204" pitchFamily="34" charset="0"/>
              </a:rPr>
              <a:t>The alignment of “</a:t>
            </a:r>
            <a:r>
              <a:rPr lang="en-GB" sz="2000" i="1" dirty="0">
                <a:latin typeface="Arial" panose="020B0604020202020204" pitchFamily="34" charset="0"/>
                <a:ea typeface="Times New Roman" panose="02020603050405020304" pitchFamily="18" charset="0"/>
                <a:cs typeface="Arial" panose="020B0604020202020204" pitchFamily="34" charset="0"/>
              </a:rPr>
              <a:t>Technology Acceptance Model (TAM)</a:t>
            </a:r>
            <a:r>
              <a:rPr lang="en-GB" sz="2000" dirty="0">
                <a:latin typeface="Arial" panose="020B0604020202020204" pitchFamily="34" charset="0"/>
                <a:ea typeface="Times New Roman" panose="02020603050405020304" pitchFamily="18" charset="0"/>
                <a:cs typeface="Arial" panose="020B0604020202020204" pitchFamily="34" charset="0"/>
              </a:rPr>
              <a:t>” indicates that due to high implementation costs, it is associated with poor user adoption limitations (</a:t>
            </a:r>
            <a:r>
              <a:rPr lang="en-GB" sz="2000" dirty="0" err="1">
                <a:latin typeface="Arial" panose="020B0604020202020204" pitchFamily="34" charset="0"/>
                <a:ea typeface="Times New Roman" panose="02020603050405020304" pitchFamily="18" charset="0"/>
                <a:cs typeface="Arial" panose="020B0604020202020204" pitchFamily="34" charset="0"/>
              </a:rPr>
              <a:t>Forootani</a:t>
            </a:r>
            <a:r>
              <a:rPr lang="en-GB" sz="2000" dirty="0">
                <a:latin typeface="Arial" panose="020B0604020202020204" pitchFamily="34" charset="0"/>
                <a:ea typeface="Times New Roman" panose="02020603050405020304" pitchFamily="18" charset="0"/>
                <a:cs typeface="Arial" panose="020B0604020202020204" pitchFamily="34" charset="0"/>
              </a:rPr>
              <a:t>, </a:t>
            </a:r>
            <a:r>
              <a:rPr lang="en-GB" sz="2000" dirty="0" err="1">
                <a:latin typeface="Arial" panose="020B0604020202020204" pitchFamily="34" charset="0"/>
                <a:ea typeface="Times New Roman" panose="02020603050405020304" pitchFamily="18" charset="0"/>
                <a:cs typeface="Arial" panose="020B0604020202020204" pitchFamily="34" charset="0"/>
              </a:rPr>
              <a:t>Abdolvand</a:t>
            </a:r>
            <a:r>
              <a:rPr lang="en-GB" sz="2000" dirty="0">
                <a:latin typeface="Arial" panose="020B0604020202020204" pitchFamily="34" charset="0"/>
                <a:ea typeface="Times New Roman" panose="02020603050405020304" pitchFamily="18" charset="0"/>
                <a:cs typeface="Arial" panose="020B0604020202020204" pitchFamily="34" charset="0"/>
              </a:rPr>
              <a:t> and </a:t>
            </a:r>
            <a:r>
              <a:rPr lang="en-GB" sz="2000" dirty="0" err="1">
                <a:latin typeface="Arial" panose="020B0604020202020204" pitchFamily="34" charset="0"/>
                <a:ea typeface="Times New Roman" panose="02020603050405020304" pitchFamily="18" charset="0"/>
                <a:cs typeface="Arial" panose="020B0604020202020204" pitchFamily="34" charset="0"/>
              </a:rPr>
              <a:t>Harandi</a:t>
            </a:r>
            <a:r>
              <a:rPr lang="en-GB" sz="2000" dirty="0">
                <a:latin typeface="Arial" panose="020B0604020202020204" pitchFamily="34" charset="0"/>
                <a:ea typeface="Times New Roman" panose="02020603050405020304" pitchFamily="18" charset="0"/>
                <a:cs typeface="Arial" panose="020B0604020202020204" pitchFamily="34" charset="0"/>
              </a:rPr>
              <a:t>, 2022). </a:t>
            </a:r>
            <a:endParaRPr lang="en-IN" sz="2000" dirty="0">
              <a:effectLst/>
              <a:latin typeface="Arial" panose="020B0604020202020204" pitchFamily="34" charset="0"/>
              <a:ea typeface="Arial" panose="020B0604020202020204" pitchFamily="34" charset="0"/>
              <a:cs typeface="Arial" panose="020B0604020202020204" pitchFamily="34" charset="0"/>
            </a:endParaRPr>
          </a:p>
        </p:txBody>
      </p:sp>
      <p:graphicFrame>
        <p:nvGraphicFramePr>
          <p:cNvPr id="3" name="Diagram 2"/>
          <p:cNvGraphicFramePr/>
          <p:nvPr>
            <p:extLst>
              <p:ext uri="{D42A27DB-BD31-4B8C-83A1-F6EECF244321}">
                <p14:modId xmlns:p14="http://schemas.microsoft.com/office/powerpoint/2010/main" val="2163949058"/>
              </p:ext>
            </p:extLst>
          </p:nvPr>
        </p:nvGraphicFramePr>
        <p:xfrm>
          <a:off x="10820400" y="2755898"/>
          <a:ext cx="5715000" cy="5588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reeform 3"/>
          <p:cNvSpPr/>
          <p:nvPr/>
        </p:nvSpPr>
        <p:spPr>
          <a:xfrm rot="5400000">
            <a:off x="719165" y="-719167"/>
            <a:ext cx="2171701" cy="3610036"/>
          </a:xfrm>
          <a:custGeom>
            <a:avLst/>
            <a:gdLst/>
            <a:ahLst/>
            <a:cxnLst/>
            <a:rect l="l" t="t" r="r" b="b"/>
            <a:pathLst>
              <a:path w="6112246" h="7045817">
                <a:moveTo>
                  <a:pt x="0" y="0"/>
                </a:moveTo>
                <a:lnTo>
                  <a:pt x="6112246" y="0"/>
                </a:lnTo>
                <a:lnTo>
                  <a:pt x="6112246" y="7045817"/>
                </a:lnTo>
                <a:lnTo>
                  <a:pt x="0" y="7045817"/>
                </a:lnTo>
                <a:lnTo>
                  <a:pt x="0" y="0"/>
                </a:lnTo>
                <a:close/>
              </a:path>
            </a:pathLst>
          </a:custGeom>
          <a:blipFill>
            <a:blip>
              <a:extLst>
                <a:ext uri="{96DAC541-7B7A-43D3-8B79-37D633B846F1}">
                  <asvg:svgBlip xmlns:asvg="http://schemas.microsoft.com/office/drawing/2016/SVG/main" xmlns="" r:embed="rId3"/>
                </a:ext>
              </a:extLst>
            </a:blip>
            <a:stretch>
              <a:fillRect/>
            </a:stretch>
          </a:blipFill>
        </p:spPr>
      </p:sp>
      <p:sp>
        <p:nvSpPr>
          <p:cNvPr id="12" name="Freeform 12"/>
          <p:cNvSpPr/>
          <p:nvPr/>
        </p:nvSpPr>
        <p:spPr>
          <a:xfrm rot="-5400000">
            <a:off x="14868584" y="6886517"/>
            <a:ext cx="2419236" cy="4419599"/>
          </a:xfrm>
          <a:custGeom>
            <a:avLst/>
            <a:gdLst/>
            <a:ahLst/>
            <a:cxnLst/>
            <a:rect l="l" t="t" r="r" b="b"/>
            <a:pathLst>
              <a:path w="6112246" h="7045817">
                <a:moveTo>
                  <a:pt x="0" y="0"/>
                </a:moveTo>
                <a:lnTo>
                  <a:pt x="6112246" y="0"/>
                </a:lnTo>
                <a:lnTo>
                  <a:pt x="6112246" y="7045817"/>
                </a:lnTo>
                <a:lnTo>
                  <a:pt x="0" y="7045817"/>
                </a:lnTo>
                <a:lnTo>
                  <a:pt x="0" y="0"/>
                </a:lnTo>
                <a:close/>
              </a:path>
            </a:pathLst>
          </a:custGeom>
          <a:blipFill>
            <a:blip>
              <a:extLst>
                <a:ext uri="{96DAC541-7B7A-43D3-8B79-37D633B846F1}">
                  <asvg:svgBlip xmlns:asvg="http://schemas.microsoft.com/office/drawing/2016/SVG/main" xmlns="" r:embed="rId3"/>
                </a:ext>
              </a:extLst>
            </a:blip>
            <a:stretch>
              <a:fillRect/>
            </a:stretch>
          </a:blipFill>
        </p:spPr>
      </p:sp>
      <p:sp>
        <p:nvSpPr>
          <p:cNvPr id="32" name="Freeform 32"/>
          <p:cNvSpPr/>
          <p:nvPr/>
        </p:nvSpPr>
        <p:spPr>
          <a:xfrm rot="5400000">
            <a:off x="-90559" y="-111309"/>
            <a:ext cx="768073" cy="856985"/>
          </a:xfrm>
          <a:custGeom>
            <a:avLst/>
            <a:gdLst/>
            <a:ahLst/>
            <a:cxnLst/>
            <a:rect l="l" t="t" r="r" b="b"/>
            <a:pathLst>
              <a:path w="768073" h="856985">
                <a:moveTo>
                  <a:pt x="0" y="0"/>
                </a:moveTo>
                <a:lnTo>
                  <a:pt x="768073" y="0"/>
                </a:lnTo>
                <a:lnTo>
                  <a:pt x="768073" y="856985"/>
                </a:lnTo>
                <a:lnTo>
                  <a:pt x="0" y="856985"/>
                </a:lnTo>
                <a:lnTo>
                  <a:pt x="0" y="0"/>
                </a:lnTo>
                <a:close/>
              </a:path>
            </a:pathLst>
          </a:custGeom>
          <a:blipFill>
            <a:blip>
              <a:extLst>
                <a:ext uri="{96DAC541-7B7A-43D3-8B79-37D633B846F1}">
                  <asvg:svgBlip xmlns:asvg="http://schemas.microsoft.com/office/drawing/2016/SVG/main" xmlns="" r:embed="rId4"/>
                </a:ext>
              </a:extLst>
            </a:blip>
            <a:stretch>
              <a:fillRect/>
            </a:stretch>
          </a:blipFill>
        </p:spPr>
      </p:sp>
      <p:sp>
        <p:nvSpPr>
          <p:cNvPr id="36" name="Freeform 36"/>
          <p:cNvSpPr/>
          <p:nvPr/>
        </p:nvSpPr>
        <p:spPr>
          <a:xfrm>
            <a:off x="286741" y="9638304"/>
            <a:ext cx="870458" cy="511394"/>
          </a:xfrm>
          <a:custGeom>
            <a:avLst/>
            <a:gdLst/>
            <a:ahLst/>
            <a:cxnLst/>
            <a:rect l="l" t="t" r="r" b="b"/>
            <a:pathLst>
              <a:path w="870458" h="511394">
                <a:moveTo>
                  <a:pt x="0" y="0"/>
                </a:moveTo>
                <a:lnTo>
                  <a:pt x="870457" y="0"/>
                </a:lnTo>
                <a:lnTo>
                  <a:pt x="870457" y="511394"/>
                </a:lnTo>
                <a:lnTo>
                  <a:pt x="0" y="511394"/>
                </a:lnTo>
                <a:lnTo>
                  <a:pt x="0" y="0"/>
                </a:lnTo>
                <a:close/>
              </a:path>
            </a:pathLst>
          </a:custGeom>
          <a:blipFill>
            <a:blip>
              <a:alphaModFix amt="30000"/>
              <a:extLst>
                <a:ext uri="{96DAC541-7B7A-43D3-8B79-37D633B846F1}">
                  <asvg:svgBlip xmlns:asvg="http://schemas.microsoft.com/office/drawing/2016/SVG/main" xmlns="" r:embed="rId5"/>
                </a:ext>
              </a:extLst>
            </a:blip>
            <a:stretch>
              <a:fillRect/>
            </a:stretch>
          </a:blipFill>
        </p:spPr>
      </p:sp>
      <p:sp>
        <p:nvSpPr>
          <p:cNvPr id="37" name="TextBox 37"/>
          <p:cNvSpPr txBox="1"/>
          <p:nvPr/>
        </p:nvSpPr>
        <p:spPr>
          <a:xfrm>
            <a:off x="4045069" y="433006"/>
            <a:ext cx="11556812" cy="677108"/>
          </a:xfrm>
          <a:prstGeom prst="rect">
            <a:avLst/>
          </a:prstGeom>
        </p:spPr>
        <p:txBody>
          <a:bodyPr lIns="0" tIns="0" rIns="0" bIns="0" rtlCol="0" anchor="t">
            <a:spAutoFit/>
          </a:bodyPr>
          <a:lstStyle/>
          <a:p>
            <a:pPr algn="ctr"/>
            <a:r>
              <a:rPr lang="en-US" sz="4400" b="1" dirty="0">
                <a:solidFill>
                  <a:srgbClr val="000000"/>
                </a:solidFill>
                <a:latin typeface="Arial" panose="020B0604020202020204" pitchFamily="34" charset="0"/>
                <a:ea typeface="Egyptian Slate"/>
                <a:cs typeface="Arial" panose="020B0604020202020204" pitchFamily="34" charset="0"/>
                <a:sym typeface="Egyptian Slate"/>
              </a:rPr>
              <a:t>Case study (Starbucks)</a:t>
            </a:r>
          </a:p>
        </p:txBody>
      </p:sp>
      <p:sp>
        <p:nvSpPr>
          <p:cNvPr id="33" name="Rectangle 32"/>
          <p:cNvSpPr/>
          <p:nvPr/>
        </p:nvSpPr>
        <p:spPr>
          <a:xfrm>
            <a:off x="1797758" y="3447203"/>
            <a:ext cx="6442952" cy="3785652"/>
          </a:xfrm>
          <a:prstGeom prst="rect">
            <a:avLst/>
          </a:prstGeom>
        </p:spPr>
        <p:txBody>
          <a:bodyPr wrap="square">
            <a:spAutoFit/>
          </a:bodyPr>
          <a:lstStyle/>
          <a:p>
            <a:pPr marL="285750" indent="-285750" algn="just">
              <a:lnSpc>
                <a:spcPct val="150000"/>
              </a:lnSpc>
              <a:spcAft>
                <a:spcPts val="0"/>
              </a:spcAft>
              <a:buFont typeface="Wingdings" panose="05000000000000000000" pitchFamily="2" charset="2"/>
              <a:buChar char="q"/>
            </a:pPr>
            <a:r>
              <a:rPr lang="en-GB" sz="2000" dirty="0">
                <a:latin typeface="Arial" panose="020B0604020202020204" pitchFamily="34" charset="0"/>
                <a:ea typeface="Times New Roman" panose="02020603050405020304" pitchFamily="18" charset="0"/>
                <a:cs typeface="Arial" panose="020B0604020202020204" pitchFamily="34" charset="0"/>
              </a:rPr>
              <a:t>Starbucks has designed a CRM system to provide special value to its customers in terms of enhancing customer satisfaction, loyalty and engagement.</a:t>
            </a:r>
            <a:endParaRPr lang="en-IN" sz="2000" dirty="0">
              <a:latin typeface="Arial" panose="020B0604020202020204" pitchFamily="34" charset="0"/>
              <a:ea typeface="Arial" panose="020B0604020202020204" pitchFamily="34" charset="0"/>
              <a:cs typeface="Arial" panose="020B0604020202020204" pitchFamily="34" charset="0"/>
            </a:endParaRPr>
          </a:p>
          <a:p>
            <a:pPr marL="285750" indent="-285750" algn="just">
              <a:lnSpc>
                <a:spcPct val="150000"/>
              </a:lnSpc>
              <a:spcAft>
                <a:spcPts val="0"/>
              </a:spcAft>
              <a:buFont typeface="Wingdings" panose="05000000000000000000" pitchFamily="2" charset="2"/>
              <a:buChar char="q"/>
            </a:pPr>
            <a:r>
              <a:rPr lang="en-GB" sz="2000" dirty="0">
                <a:latin typeface="Arial" panose="020B0604020202020204" pitchFamily="34" charset="0"/>
                <a:ea typeface="Times New Roman" panose="02020603050405020304" pitchFamily="18" charset="0"/>
                <a:cs typeface="Arial" panose="020B0604020202020204" pitchFamily="34" charset="0"/>
              </a:rPr>
              <a:t> “Starbucks Card” is one of the most effective CRM systems implemented by this company. </a:t>
            </a:r>
            <a:endParaRPr lang="en-IN" sz="2000" dirty="0">
              <a:latin typeface="Arial" panose="020B0604020202020204" pitchFamily="34" charset="0"/>
              <a:ea typeface="Arial" panose="020B0604020202020204" pitchFamily="34" charset="0"/>
              <a:cs typeface="Arial" panose="020B0604020202020204" pitchFamily="34" charset="0"/>
            </a:endParaRPr>
          </a:p>
          <a:p>
            <a:pPr marL="285750" indent="-285750" algn="just">
              <a:lnSpc>
                <a:spcPct val="150000"/>
              </a:lnSpc>
              <a:spcAft>
                <a:spcPts val="0"/>
              </a:spcAft>
              <a:buFont typeface="Wingdings" panose="05000000000000000000" pitchFamily="2" charset="2"/>
              <a:buChar char="q"/>
            </a:pPr>
            <a:r>
              <a:rPr lang="en-GB" sz="2000" dirty="0">
                <a:latin typeface="Arial" panose="020B0604020202020204" pitchFamily="34" charset="0"/>
                <a:ea typeface="Times New Roman" panose="02020603050405020304" pitchFamily="18" charset="0"/>
                <a:cs typeface="Arial" panose="020B0604020202020204" pitchFamily="34" charset="0"/>
              </a:rPr>
              <a:t>It helps to simplify the payment process and pamper customers by giving coupons, discounts and rewards (</a:t>
            </a:r>
            <a:r>
              <a:rPr lang="en-GB" sz="2000" dirty="0" err="1">
                <a:latin typeface="Arial" panose="020B0604020202020204" pitchFamily="34" charset="0"/>
                <a:ea typeface="Times New Roman" panose="02020603050405020304" pitchFamily="18" charset="0"/>
                <a:cs typeface="Arial" panose="020B0604020202020204" pitchFamily="34" charset="0"/>
              </a:rPr>
              <a:t>Munifa</a:t>
            </a:r>
            <a:r>
              <a:rPr lang="en-GB" sz="2000" dirty="0">
                <a:latin typeface="Arial" panose="020B0604020202020204" pitchFamily="34" charset="0"/>
                <a:ea typeface="Times New Roman" panose="02020603050405020304" pitchFamily="18" charset="0"/>
                <a:cs typeface="Arial" panose="020B0604020202020204" pitchFamily="34" charset="0"/>
              </a:rPr>
              <a:t>, 2022). </a:t>
            </a:r>
            <a:endParaRPr lang="en-IN" sz="2000" dirty="0">
              <a:effectLst/>
              <a:latin typeface="Arial" panose="020B0604020202020204" pitchFamily="34" charset="0"/>
              <a:ea typeface="Arial" panose="020B0604020202020204" pitchFamily="34" charset="0"/>
              <a:cs typeface="Arial" panose="020B0604020202020204" pitchFamily="34" charset="0"/>
            </a:endParaRPr>
          </a:p>
        </p:txBody>
      </p:sp>
      <p:pic>
        <p:nvPicPr>
          <p:cNvPr id="46" name="image3.png"/>
          <p:cNvPicPr/>
          <p:nvPr/>
        </p:nvPicPr>
        <p:blipFill>
          <a:blip r:embed="rId6"/>
          <a:srcRect/>
          <a:stretch>
            <a:fillRect/>
          </a:stretch>
        </p:blipFill>
        <p:spPr>
          <a:xfrm>
            <a:off x="9448800" y="1875901"/>
            <a:ext cx="7718425" cy="2566441"/>
          </a:xfrm>
          <a:prstGeom prst="rect">
            <a:avLst/>
          </a:prstGeom>
          <a:ln>
            <a:solidFill>
              <a:schemeClr val="tx1"/>
            </a:solidFill>
          </a:ln>
        </p:spPr>
      </p:pic>
      <p:sp>
        <p:nvSpPr>
          <p:cNvPr id="34" name="Rectangle 33"/>
          <p:cNvSpPr/>
          <p:nvPr/>
        </p:nvSpPr>
        <p:spPr>
          <a:xfrm>
            <a:off x="11894660" y="4554470"/>
            <a:ext cx="3159839" cy="496996"/>
          </a:xfrm>
          <a:prstGeom prst="rect">
            <a:avLst/>
          </a:prstGeom>
        </p:spPr>
        <p:txBody>
          <a:bodyPr wrap="none">
            <a:spAutoFit/>
          </a:bodyPr>
          <a:lstStyle/>
          <a:p>
            <a:pPr algn="just">
              <a:lnSpc>
                <a:spcPct val="150000"/>
              </a:lnSpc>
              <a:spcAft>
                <a:spcPts val="0"/>
              </a:spcAft>
            </a:pPr>
            <a:r>
              <a:rPr lang="en-GB" sz="2000" dirty="0">
                <a:latin typeface="Arial" panose="020B0604020202020204" pitchFamily="34" charset="0"/>
                <a:ea typeface="Times New Roman" panose="02020603050405020304" pitchFamily="18" charset="0"/>
                <a:cs typeface="Arial" panose="020B0604020202020204" pitchFamily="34" charset="0"/>
              </a:rPr>
              <a:t>(Source: Starbucks, 2026)</a:t>
            </a:r>
            <a:endParaRPr lang="en-IN" sz="2000" dirty="0">
              <a:effectLst/>
              <a:latin typeface="Arial" panose="020B0604020202020204" pitchFamily="34" charset="0"/>
              <a:ea typeface="Arial" panose="020B0604020202020204" pitchFamily="34" charset="0"/>
              <a:cs typeface="Arial" panose="020B0604020202020204" pitchFamily="34" charset="0"/>
            </a:endParaRPr>
          </a:p>
        </p:txBody>
      </p:sp>
      <p:pic>
        <p:nvPicPr>
          <p:cNvPr id="47" name="image4.png"/>
          <p:cNvPicPr/>
          <p:nvPr/>
        </p:nvPicPr>
        <p:blipFill>
          <a:blip r:embed="rId7"/>
          <a:srcRect/>
          <a:stretch>
            <a:fillRect/>
          </a:stretch>
        </p:blipFill>
        <p:spPr>
          <a:xfrm>
            <a:off x="9536112" y="5208129"/>
            <a:ext cx="7543800" cy="3494979"/>
          </a:xfrm>
          <a:prstGeom prst="rect">
            <a:avLst/>
          </a:prstGeom>
          <a:ln>
            <a:solidFill>
              <a:schemeClr val="tx1"/>
            </a:solidFill>
          </a:ln>
        </p:spPr>
      </p:pic>
      <p:sp>
        <p:nvSpPr>
          <p:cNvPr id="35" name="Rectangle 34"/>
          <p:cNvSpPr/>
          <p:nvPr/>
        </p:nvSpPr>
        <p:spPr>
          <a:xfrm>
            <a:off x="11730221" y="8712159"/>
            <a:ext cx="3302507" cy="496996"/>
          </a:xfrm>
          <a:prstGeom prst="rect">
            <a:avLst/>
          </a:prstGeom>
        </p:spPr>
        <p:txBody>
          <a:bodyPr wrap="none">
            <a:spAutoFit/>
          </a:bodyPr>
          <a:lstStyle/>
          <a:p>
            <a:pPr algn="just">
              <a:lnSpc>
                <a:spcPct val="150000"/>
              </a:lnSpc>
              <a:spcAft>
                <a:spcPts val="0"/>
              </a:spcAft>
            </a:pPr>
            <a:r>
              <a:rPr lang="en-GB" sz="2000" dirty="0">
                <a:latin typeface="Arial" panose="020B0604020202020204" pitchFamily="34" charset="0"/>
                <a:ea typeface="Times New Roman" panose="02020603050405020304" pitchFamily="18" charset="0"/>
                <a:cs typeface="Arial" panose="020B0604020202020204" pitchFamily="34" charset="0"/>
              </a:rPr>
              <a:t>(Source: Starbucks, 2026a)</a:t>
            </a:r>
            <a:endParaRPr lang="en-IN" sz="2000" dirty="0">
              <a:effectLst/>
              <a:latin typeface="Arial" panose="020B0604020202020204" pitchFamily="34" charset="0"/>
              <a:ea typeface="Arial" panose="020B0604020202020204" pitchFamily="34" charset="0"/>
              <a:cs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4000500" y="-4000500"/>
            <a:ext cx="10287000" cy="18288000"/>
          </a:xfrm>
          <a:custGeom>
            <a:avLst/>
            <a:gdLst/>
            <a:ahLst/>
            <a:cxnLst/>
            <a:rect l="l" t="t" r="r" b="b"/>
            <a:pathLst>
              <a:path w="10287000" h="18288000">
                <a:moveTo>
                  <a:pt x="10287000" y="0"/>
                </a:moveTo>
                <a:lnTo>
                  <a:pt x="10287000" y="18288000"/>
                </a:lnTo>
                <a:lnTo>
                  <a:pt x="0" y="18288000"/>
                </a:lnTo>
                <a:lnTo>
                  <a:pt x="0" y="0"/>
                </a:lnTo>
                <a:lnTo>
                  <a:pt x="10287000" y="0"/>
                </a:lnTo>
                <a:close/>
              </a:path>
            </a:pathLst>
          </a:custGeom>
          <a:blipFill>
            <a:blip r:embed="rId3"/>
            <a:stretch>
              <a:fillRect l="-12888" r="-12888"/>
            </a:stretch>
          </a:blipFill>
        </p:spPr>
      </p:sp>
      <p:sp>
        <p:nvSpPr>
          <p:cNvPr id="6" name="Freeform 6"/>
          <p:cNvSpPr/>
          <p:nvPr/>
        </p:nvSpPr>
        <p:spPr>
          <a:xfrm>
            <a:off x="1" y="7911212"/>
            <a:ext cx="3763090" cy="2375788"/>
          </a:xfrm>
          <a:custGeom>
            <a:avLst/>
            <a:gdLst/>
            <a:ahLst/>
            <a:cxnLst/>
            <a:rect l="l" t="t" r="r" b="b"/>
            <a:pathLst>
              <a:path w="6092671" h="7724465">
                <a:moveTo>
                  <a:pt x="0" y="0"/>
                </a:moveTo>
                <a:lnTo>
                  <a:pt x="6092671" y="0"/>
                </a:lnTo>
                <a:lnTo>
                  <a:pt x="6092671" y="7724464"/>
                </a:lnTo>
                <a:lnTo>
                  <a:pt x="0" y="7724464"/>
                </a:lnTo>
                <a:lnTo>
                  <a:pt x="0" y="0"/>
                </a:lnTo>
                <a:close/>
              </a:path>
            </a:pathLst>
          </a:custGeom>
          <a:blipFill>
            <a:blip>
              <a:extLst>
                <a:ext uri="{96DAC541-7B7A-43D3-8B79-37D633B846F1}">
                  <asvg:svgBlip xmlns:asvg="http://schemas.microsoft.com/office/drawing/2016/SVG/main" xmlns="" r:embed="rId4"/>
                </a:ext>
              </a:extLst>
            </a:blip>
            <a:stretch>
              <a:fillRect/>
            </a:stretch>
          </a:blipFill>
          <a:ln cap="sq">
            <a:noFill/>
            <a:prstDash val="solid"/>
            <a:miter/>
          </a:ln>
        </p:spPr>
      </p:sp>
      <p:sp>
        <p:nvSpPr>
          <p:cNvPr id="7" name="Freeform 7"/>
          <p:cNvSpPr/>
          <p:nvPr/>
        </p:nvSpPr>
        <p:spPr>
          <a:xfrm>
            <a:off x="3048000" y="3231316"/>
            <a:ext cx="418904" cy="455950"/>
          </a:xfrm>
          <a:custGeom>
            <a:avLst/>
            <a:gdLst/>
            <a:ahLst/>
            <a:cxnLst/>
            <a:rect l="l" t="t" r="r" b="b"/>
            <a:pathLst>
              <a:path w="418904" h="455950">
                <a:moveTo>
                  <a:pt x="0" y="0"/>
                </a:moveTo>
                <a:lnTo>
                  <a:pt x="418904" y="0"/>
                </a:lnTo>
                <a:lnTo>
                  <a:pt x="418904" y="455950"/>
                </a:lnTo>
                <a:lnTo>
                  <a:pt x="0" y="455950"/>
                </a:lnTo>
                <a:lnTo>
                  <a:pt x="0" y="0"/>
                </a:lnTo>
                <a:close/>
              </a:path>
            </a:pathLst>
          </a:custGeom>
          <a:blipFill>
            <a:blip>
              <a:extLst>
                <a:ext uri="{96DAC541-7B7A-43D3-8B79-37D633B846F1}">
                  <asvg:svgBlip xmlns:asvg="http://schemas.microsoft.com/office/drawing/2016/SVG/main" xmlns="" r:embed="rId5"/>
                </a:ext>
              </a:extLst>
            </a:blip>
            <a:stretch>
              <a:fillRect/>
            </a:stretch>
          </a:blipFill>
        </p:spPr>
      </p:sp>
      <p:sp>
        <p:nvSpPr>
          <p:cNvPr id="8" name="Freeform 8"/>
          <p:cNvSpPr/>
          <p:nvPr/>
        </p:nvSpPr>
        <p:spPr>
          <a:xfrm>
            <a:off x="3048000" y="4891918"/>
            <a:ext cx="418904" cy="455950"/>
          </a:xfrm>
          <a:custGeom>
            <a:avLst/>
            <a:gdLst/>
            <a:ahLst/>
            <a:cxnLst/>
            <a:rect l="l" t="t" r="r" b="b"/>
            <a:pathLst>
              <a:path w="418904" h="455950">
                <a:moveTo>
                  <a:pt x="0" y="0"/>
                </a:moveTo>
                <a:lnTo>
                  <a:pt x="418904" y="0"/>
                </a:lnTo>
                <a:lnTo>
                  <a:pt x="418904" y="455950"/>
                </a:lnTo>
                <a:lnTo>
                  <a:pt x="0" y="455950"/>
                </a:lnTo>
                <a:lnTo>
                  <a:pt x="0" y="0"/>
                </a:lnTo>
                <a:close/>
              </a:path>
            </a:pathLst>
          </a:custGeom>
          <a:blipFill>
            <a:blip>
              <a:extLst>
                <a:ext uri="{96DAC541-7B7A-43D3-8B79-37D633B846F1}">
                  <asvg:svgBlip xmlns:asvg="http://schemas.microsoft.com/office/drawing/2016/SVG/main" xmlns="" r:embed="rId5"/>
                </a:ext>
              </a:extLst>
            </a:blip>
            <a:stretch>
              <a:fillRect/>
            </a:stretch>
          </a:blipFill>
        </p:spPr>
      </p:sp>
      <p:sp>
        <p:nvSpPr>
          <p:cNvPr id="9" name="Freeform 9"/>
          <p:cNvSpPr/>
          <p:nvPr/>
        </p:nvSpPr>
        <p:spPr>
          <a:xfrm rot="5400000" flipV="1">
            <a:off x="14541626" y="-319904"/>
            <a:ext cx="3471225" cy="4102785"/>
          </a:xfrm>
          <a:custGeom>
            <a:avLst/>
            <a:gdLst/>
            <a:ahLst/>
            <a:cxnLst/>
            <a:rect l="l" t="t" r="r" b="b"/>
            <a:pathLst>
              <a:path w="6112246" h="7045817">
                <a:moveTo>
                  <a:pt x="0" y="7045817"/>
                </a:moveTo>
                <a:lnTo>
                  <a:pt x="6112246" y="7045817"/>
                </a:lnTo>
                <a:lnTo>
                  <a:pt x="6112246" y="0"/>
                </a:lnTo>
                <a:lnTo>
                  <a:pt x="0" y="0"/>
                </a:lnTo>
                <a:lnTo>
                  <a:pt x="0" y="7045817"/>
                </a:lnTo>
                <a:close/>
              </a:path>
            </a:pathLst>
          </a:custGeom>
          <a:blipFill>
            <a:blip>
              <a:extLst>
                <a:ext uri="{96DAC541-7B7A-43D3-8B79-37D633B846F1}">
                  <asvg:svgBlip xmlns:asvg="http://schemas.microsoft.com/office/drawing/2016/SVG/main" xmlns="" r:embed="rId6"/>
                </a:ext>
              </a:extLst>
            </a:blip>
            <a:stretch>
              <a:fillRect/>
            </a:stretch>
          </a:blipFill>
        </p:spPr>
      </p:sp>
      <p:sp>
        <p:nvSpPr>
          <p:cNvPr id="28" name="Freeform 28"/>
          <p:cNvSpPr/>
          <p:nvPr/>
        </p:nvSpPr>
        <p:spPr>
          <a:xfrm>
            <a:off x="3048000" y="7196826"/>
            <a:ext cx="418904" cy="455950"/>
          </a:xfrm>
          <a:custGeom>
            <a:avLst/>
            <a:gdLst/>
            <a:ahLst/>
            <a:cxnLst/>
            <a:rect l="l" t="t" r="r" b="b"/>
            <a:pathLst>
              <a:path w="418904" h="455950">
                <a:moveTo>
                  <a:pt x="0" y="0"/>
                </a:moveTo>
                <a:lnTo>
                  <a:pt x="418904" y="0"/>
                </a:lnTo>
                <a:lnTo>
                  <a:pt x="418904" y="455950"/>
                </a:lnTo>
                <a:lnTo>
                  <a:pt x="0" y="455950"/>
                </a:lnTo>
                <a:lnTo>
                  <a:pt x="0" y="0"/>
                </a:lnTo>
                <a:close/>
              </a:path>
            </a:pathLst>
          </a:custGeom>
          <a:blipFill>
            <a:blip>
              <a:extLst>
                <a:ext uri="{96DAC541-7B7A-43D3-8B79-37D633B846F1}">
                  <asvg:svgBlip xmlns:asvg="http://schemas.microsoft.com/office/drawing/2016/SVG/main" xmlns="" r:embed="rId5"/>
                </a:ext>
              </a:extLst>
            </a:blip>
            <a:stretch>
              <a:fillRect/>
            </a:stretch>
          </a:blipFill>
        </p:spPr>
      </p:sp>
      <p:sp>
        <p:nvSpPr>
          <p:cNvPr id="33" name="TextBox 33"/>
          <p:cNvSpPr txBox="1"/>
          <p:nvPr/>
        </p:nvSpPr>
        <p:spPr>
          <a:xfrm>
            <a:off x="1524000" y="744535"/>
            <a:ext cx="14016199" cy="907493"/>
          </a:xfrm>
          <a:prstGeom prst="rect">
            <a:avLst/>
          </a:prstGeom>
        </p:spPr>
        <p:txBody>
          <a:bodyPr wrap="square" lIns="0" tIns="0" rIns="0" bIns="0" rtlCol="0" anchor="t">
            <a:spAutoFit/>
          </a:bodyPr>
          <a:lstStyle/>
          <a:p>
            <a:pPr algn="ctr">
              <a:lnSpc>
                <a:spcPts val="8095"/>
              </a:lnSpc>
            </a:pPr>
            <a:r>
              <a:rPr lang="en-US" sz="4400" b="1" dirty="0">
                <a:solidFill>
                  <a:srgbClr val="000000"/>
                </a:solidFill>
                <a:latin typeface="Arial" panose="020B0604020202020204" pitchFamily="34" charset="0"/>
                <a:ea typeface="Egyptian Slate"/>
                <a:cs typeface="Arial" panose="020B0604020202020204" pitchFamily="34" charset="0"/>
                <a:sym typeface="Egyptian Slate"/>
              </a:rPr>
              <a:t>Decision Support Systems (DSS)</a:t>
            </a:r>
          </a:p>
        </p:txBody>
      </p:sp>
      <p:sp>
        <p:nvSpPr>
          <p:cNvPr id="3" name="Rectangle 2"/>
          <p:cNvSpPr/>
          <p:nvPr/>
        </p:nvSpPr>
        <p:spPr>
          <a:xfrm>
            <a:off x="3766719" y="2933700"/>
            <a:ext cx="11773479" cy="1477328"/>
          </a:xfrm>
          <a:prstGeom prst="rect">
            <a:avLst/>
          </a:prstGeom>
        </p:spPr>
        <p:txBody>
          <a:bodyPr wrap="square">
            <a:spAutoFit/>
          </a:bodyPr>
          <a:lstStyle/>
          <a:p>
            <a:pPr algn="just">
              <a:lnSpc>
                <a:spcPct val="150000"/>
              </a:lnSpc>
              <a:spcAft>
                <a:spcPts val="0"/>
              </a:spcAft>
            </a:pPr>
            <a:r>
              <a:rPr lang="en-GB" sz="2000" b="1" i="1" dirty="0">
                <a:latin typeface="Arial" panose="020B0604020202020204" pitchFamily="34" charset="0"/>
                <a:ea typeface="Times New Roman" panose="02020603050405020304" pitchFamily="18" charset="0"/>
                <a:cs typeface="Arial" panose="020B0604020202020204" pitchFamily="34" charset="0"/>
              </a:rPr>
              <a:t>Functions in driving business success</a:t>
            </a:r>
            <a:endParaRPr lang="en-IN" sz="2000" dirty="0">
              <a:latin typeface="Arial" panose="020B0604020202020204" pitchFamily="34" charset="0"/>
              <a:ea typeface="Arial" panose="020B0604020202020204" pitchFamily="34" charset="0"/>
              <a:cs typeface="Arial" panose="020B0604020202020204" pitchFamily="34" charset="0"/>
            </a:endParaRPr>
          </a:p>
          <a:p>
            <a:pPr algn="just">
              <a:lnSpc>
                <a:spcPct val="150000"/>
              </a:lnSpc>
              <a:spcAft>
                <a:spcPts val="0"/>
              </a:spcAft>
            </a:pPr>
            <a:r>
              <a:rPr lang="en-GB" sz="2000" dirty="0">
                <a:latin typeface="Arial" panose="020B0604020202020204" pitchFamily="34" charset="0"/>
                <a:ea typeface="Times New Roman" panose="02020603050405020304" pitchFamily="18" charset="0"/>
                <a:cs typeface="Arial" panose="020B0604020202020204" pitchFamily="34" charset="0"/>
              </a:rPr>
              <a:t>This software application uses analytics and artificial intelligence for supporting managers in complex decision-making.  </a:t>
            </a:r>
            <a:r>
              <a:rPr lang="en-GB" sz="2000" b="1" i="1" dirty="0">
                <a:latin typeface="Arial" panose="020B0604020202020204" pitchFamily="34" charset="0"/>
                <a:ea typeface="Times New Roman" panose="02020603050405020304" pitchFamily="18" charset="0"/>
                <a:cs typeface="Arial" panose="020B0604020202020204" pitchFamily="34" charset="0"/>
              </a:rPr>
              <a:t> </a:t>
            </a:r>
            <a:endParaRPr lang="en-IN" sz="2000" dirty="0">
              <a:effectLst/>
              <a:latin typeface="Arial" panose="020B0604020202020204" pitchFamily="34" charset="0"/>
              <a:ea typeface="Arial" panose="020B0604020202020204" pitchFamily="34" charset="0"/>
              <a:cs typeface="Arial" panose="020B0604020202020204" pitchFamily="34" charset="0"/>
            </a:endParaRPr>
          </a:p>
        </p:txBody>
      </p:sp>
      <p:sp>
        <p:nvSpPr>
          <p:cNvPr id="4" name="Rectangle 3"/>
          <p:cNvSpPr/>
          <p:nvPr/>
        </p:nvSpPr>
        <p:spPr>
          <a:xfrm>
            <a:off x="3763090" y="4494312"/>
            <a:ext cx="11777107" cy="1938992"/>
          </a:xfrm>
          <a:prstGeom prst="rect">
            <a:avLst/>
          </a:prstGeom>
        </p:spPr>
        <p:txBody>
          <a:bodyPr wrap="square">
            <a:spAutoFit/>
          </a:bodyPr>
          <a:lstStyle/>
          <a:p>
            <a:pPr algn="just">
              <a:lnSpc>
                <a:spcPct val="150000"/>
              </a:lnSpc>
              <a:spcAft>
                <a:spcPts val="0"/>
              </a:spcAft>
            </a:pPr>
            <a:r>
              <a:rPr lang="en-GB" sz="2000" b="1" i="1" dirty="0">
                <a:latin typeface="Arial" panose="020B0604020202020204" pitchFamily="34" charset="0"/>
                <a:ea typeface="Times New Roman" panose="02020603050405020304" pitchFamily="18" charset="0"/>
                <a:cs typeface="Arial" panose="020B0604020202020204" pitchFamily="34" charset="0"/>
              </a:rPr>
              <a:t>Benefits </a:t>
            </a:r>
            <a:endParaRPr lang="en-IN" sz="2000" dirty="0">
              <a:latin typeface="Arial" panose="020B0604020202020204" pitchFamily="34" charset="0"/>
              <a:ea typeface="Arial" panose="020B0604020202020204" pitchFamily="34" charset="0"/>
              <a:cs typeface="Arial" panose="020B0604020202020204" pitchFamily="34" charset="0"/>
            </a:endParaRPr>
          </a:p>
          <a:p>
            <a:pPr algn="just">
              <a:lnSpc>
                <a:spcPct val="150000"/>
              </a:lnSpc>
              <a:spcAft>
                <a:spcPts val="0"/>
              </a:spcAft>
            </a:pPr>
            <a:r>
              <a:rPr lang="en-GB" sz="2000" dirty="0">
                <a:latin typeface="Arial" panose="020B0604020202020204" pitchFamily="34" charset="0"/>
                <a:ea typeface="Times New Roman" panose="02020603050405020304" pitchFamily="18" charset="0"/>
                <a:cs typeface="Arial" panose="020B0604020202020204" pitchFamily="34" charset="0"/>
              </a:rPr>
              <a:t>It contributes to business success by transforming huge amounts of data into actionable insights (Monica-</a:t>
            </a:r>
            <a:r>
              <a:rPr lang="en-GB" sz="2000" dirty="0" err="1">
                <a:latin typeface="Arial" panose="020B0604020202020204" pitchFamily="34" charset="0"/>
                <a:ea typeface="Times New Roman" panose="02020603050405020304" pitchFamily="18" charset="0"/>
                <a:cs typeface="Arial" panose="020B0604020202020204" pitchFamily="34" charset="0"/>
              </a:rPr>
              <a:t>Teodora</a:t>
            </a:r>
            <a:r>
              <a:rPr lang="en-GB" sz="2000" dirty="0">
                <a:latin typeface="Arial" panose="020B0604020202020204" pitchFamily="34" charset="0"/>
                <a:ea typeface="Times New Roman" panose="02020603050405020304" pitchFamily="18" charset="0"/>
                <a:cs typeface="Arial" panose="020B0604020202020204" pitchFamily="34" charset="0"/>
              </a:rPr>
              <a:t> and </a:t>
            </a:r>
            <a:r>
              <a:rPr lang="en-GB" sz="2000" dirty="0" err="1">
                <a:latin typeface="Arial" panose="020B0604020202020204" pitchFamily="34" charset="0"/>
                <a:ea typeface="Times New Roman" panose="02020603050405020304" pitchFamily="18" charset="0"/>
                <a:cs typeface="Arial" panose="020B0604020202020204" pitchFamily="34" charset="0"/>
              </a:rPr>
              <a:t>Ionela</a:t>
            </a:r>
            <a:r>
              <a:rPr lang="en-GB" sz="2000" dirty="0">
                <a:latin typeface="Arial" panose="020B0604020202020204" pitchFamily="34" charset="0"/>
                <a:ea typeface="Times New Roman" panose="02020603050405020304" pitchFamily="18" charset="0"/>
                <a:cs typeface="Arial" panose="020B0604020202020204" pitchFamily="34" charset="0"/>
              </a:rPr>
              <a:t>, 2025).   </a:t>
            </a:r>
            <a:endParaRPr lang="en-IN" sz="2000" dirty="0">
              <a:latin typeface="Arial" panose="020B0604020202020204" pitchFamily="34" charset="0"/>
              <a:ea typeface="Arial" panose="020B0604020202020204" pitchFamily="34" charset="0"/>
              <a:cs typeface="Arial" panose="020B0604020202020204" pitchFamily="34" charset="0"/>
            </a:endParaRPr>
          </a:p>
          <a:p>
            <a:pPr algn="just">
              <a:lnSpc>
                <a:spcPct val="150000"/>
              </a:lnSpc>
              <a:spcAft>
                <a:spcPts val="0"/>
              </a:spcAft>
            </a:pPr>
            <a:r>
              <a:rPr lang="en-GB" sz="2000" dirty="0">
                <a:latin typeface="Arial" panose="020B0604020202020204" pitchFamily="34" charset="0"/>
                <a:ea typeface="Times New Roman" panose="02020603050405020304" pitchFamily="18" charset="0"/>
                <a:cs typeface="Arial" panose="020B0604020202020204" pitchFamily="34" charset="0"/>
              </a:rPr>
              <a:t>It reduces streamline operations by reducing errors and risks. </a:t>
            </a:r>
            <a:endParaRPr lang="en-IN" sz="2000" dirty="0">
              <a:effectLst/>
              <a:latin typeface="Arial" panose="020B0604020202020204" pitchFamily="34" charset="0"/>
              <a:ea typeface="Arial" panose="020B0604020202020204" pitchFamily="34" charset="0"/>
              <a:cs typeface="Arial" panose="020B0604020202020204" pitchFamily="34" charset="0"/>
            </a:endParaRPr>
          </a:p>
        </p:txBody>
      </p:sp>
      <p:sp>
        <p:nvSpPr>
          <p:cNvPr id="5" name="Rectangle 4"/>
          <p:cNvSpPr/>
          <p:nvPr/>
        </p:nvSpPr>
        <p:spPr>
          <a:xfrm>
            <a:off x="3763091" y="6618550"/>
            <a:ext cx="11777106" cy="1938992"/>
          </a:xfrm>
          <a:prstGeom prst="rect">
            <a:avLst/>
          </a:prstGeom>
        </p:spPr>
        <p:txBody>
          <a:bodyPr wrap="square">
            <a:spAutoFit/>
          </a:bodyPr>
          <a:lstStyle/>
          <a:p>
            <a:pPr algn="just">
              <a:lnSpc>
                <a:spcPct val="150000"/>
              </a:lnSpc>
              <a:spcAft>
                <a:spcPts val="0"/>
              </a:spcAft>
            </a:pPr>
            <a:r>
              <a:rPr lang="en-GB" sz="2000" b="1" i="1" dirty="0">
                <a:latin typeface="Arial" panose="020B0604020202020204" pitchFamily="34" charset="0"/>
                <a:ea typeface="Times New Roman" panose="02020603050405020304" pitchFamily="18" charset="0"/>
                <a:cs typeface="Arial" panose="020B0604020202020204" pitchFamily="34" charset="0"/>
              </a:rPr>
              <a:t>Limitations </a:t>
            </a:r>
            <a:endParaRPr lang="en-IN" dirty="0">
              <a:latin typeface="Arial" panose="020B0604020202020204" pitchFamily="34" charset="0"/>
              <a:ea typeface="Arial" panose="020B0604020202020204" pitchFamily="34" charset="0"/>
              <a:cs typeface="Arial" panose="020B0604020202020204" pitchFamily="34" charset="0"/>
            </a:endParaRPr>
          </a:p>
          <a:p>
            <a:pPr algn="just">
              <a:lnSpc>
                <a:spcPct val="150000"/>
              </a:lnSpc>
              <a:spcAft>
                <a:spcPts val="0"/>
              </a:spcAft>
            </a:pPr>
            <a:r>
              <a:rPr lang="en-GB" sz="2000" dirty="0">
                <a:latin typeface="Arial" panose="020B0604020202020204" pitchFamily="34" charset="0"/>
                <a:ea typeface="Times New Roman" panose="02020603050405020304" pitchFamily="18" charset="0"/>
                <a:cs typeface="Arial" panose="020B0604020202020204" pitchFamily="34" charset="0"/>
              </a:rPr>
              <a:t>High reliance on low quality, incomplete and historical data limit the effectiveness of this information system. </a:t>
            </a:r>
            <a:endParaRPr lang="en-IN" dirty="0">
              <a:latin typeface="Arial" panose="020B0604020202020204" pitchFamily="34" charset="0"/>
              <a:ea typeface="Arial" panose="020B0604020202020204" pitchFamily="34" charset="0"/>
              <a:cs typeface="Arial" panose="020B0604020202020204" pitchFamily="34" charset="0"/>
            </a:endParaRPr>
          </a:p>
          <a:p>
            <a:pPr algn="just">
              <a:lnSpc>
                <a:spcPct val="150000"/>
              </a:lnSpc>
              <a:spcAft>
                <a:spcPts val="0"/>
              </a:spcAft>
            </a:pPr>
            <a:r>
              <a:rPr lang="en-GB" sz="2000" dirty="0">
                <a:latin typeface="Arial" panose="020B0604020202020204" pitchFamily="34" charset="0"/>
                <a:ea typeface="Times New Roman" panose="02020603050405020304" pitchFamily="18" charset="0"/>
                <a:cs typeface="Arial" panose="020B0604020202020204" pitchFamily="34" charset="0"/>
              </a:rPr>
              <a:t>It also increases the risks of data breaching due to the large volume of data management. </a:t>
            </a:r>
            <a:endParaRPr lang="en-IN" dirty="0">
              <a:effectLst/>
              <a:latin typeface="Arial" panose="020B0604020202020204" pitchFamily="34" charset="0"/>
              <a:ea typeface="Arial" panose="020B0604020202020204" pitchFamily="34" charset="0"/>
              <a:cs typeface="Arial" panose="020B06040202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sp>
      <p:sp>
        <p:nvSpPr>
          <p:cNvPr id="3" name="Freeform 3"/>
          <p:cNvSpPr/>
          <p:nvPr/>
        </p:nvSpPr>
        <p:spPr>
          <a:xfrm rot="-5400000">
            <a:off x="14878049" y="6877050"/>
            <a:ext cx="3695701" cy="3124200"/>
          </a:xfrm>
          <a:custGeom>
            <a:avLst/>
            <a:gdLst/>
            <a:ahLst/>
            <a:cxnLst/>
            <a:rect l="l" t="t" r="r" b="b"/>
            <a:pathLst>
              <a:path w="5984269" h="6603331">
                <a:moveTo>
                  <a:pt x="0" y="0"/>
                </a:moveTo>
                <a:lnTo>
                  <a:pt x="5984268" y="0"/>
                </a:lnTo>
                <a:lnTo>
                  <a:pt x="5984268" y="6603331"/>
                </a:lnTo>
                <a:lnTo>
                  <a:pt x="0" y="6603331"/>
                </a:lnTo>
                <a:lnTo>
                  <a:pt x="0" y="0"/>
                </a:lnTo>
                <a:close/>
              </a:path>
            </a:pathLst>
          </a:custGeom>
          <a:blipFill>
            <a:blip>
              <a:extLst>
                <a:ext uri="{96DAC541-7B7A-43D3-8B79-37D633B846F1}">
                  <asvg:svgBlip xmlns:asvg="http://schemas.microsoft.com/office/drawing/2016/SVG/main" xmlns="" r:embed="rId4"/>
                </a:ext>
              </a:extLst>
            </a:blip>
            <a:stretch>
              <a:fillRect/>
            </a:stretch>
          </a:blipFill>
        </p:spPr>
      </p:sp>
      <p:sp>
        <p:nvSpPr>
          <p:cNvPr id="4" name="Freeform 4"/>
          <p:cNvSpPr/>
          <p:nvPr/>
        </p:nvSpPr>
        <p:spPr>
          <a:xfrm rot="5400000">
            <a:off x="-284466" y="284467"/>
            <a:ext cx="4302731" cy="3733800"/>
          </a:xfrm>
          <a:custGeom>
            <a:avLst/>
            <a:gdLst/>
            <a:ahLst/>
            <a:cxnLst/>
            <a:rect l="l" t="t" r="r" b="b"/>
            <a:pathLst>
              <a:path w="5984269" h="6603331">
                <a:moveTo>
                  <a:pt x="0" y="0"/>
                </a:moveTo>
                <a:lnTo>
                  <a:pt x="5984268" y="0"/>
                </a:lnTo>
                <a:lnTo>
                  <a:pt x="5984268" y="6603331"/>
                </a:lnTo>
                <a:lnTo>
                  <a:pt x="0" y="6603331"/>
                </a:lnTo>
                <a:lnTo>
                  <a:pt x="0" y="0"/>
                </a:lnTo>
                <a:close/>
              </a:path>
            </a:pathLst>
          </a:custGeom>
          <a:blipFill>
            <a:blip>
              <a:extLst>
                <a:ext uri="{96DAC541-7B7A-43D3-8B79-37D633B846F1}">
                  <asvg:svgBlip xmlns:asvg="http://schemas.microsoft.com/office/drawing/2016/SVG/main" xmlns="" r:embed="rId4"/>
                </a:ext>
              </a:extLst>
            </a:blip>
            <a:stretch>
              <a:fillRect/>
            </a:stretch>
          </a:blipFill>
        </p:spPr>
      </p:sp>
      <p:sp>
        <p:nvSpPr>
          <p:cNvPr id="21" name="TextBox 21"/>
          <p:cNvSpPr txBox="1"/>
          <p:nvPr/>
        </p:nvSpPr>
        <p:spPr>
          <a:xfrm>
            <a:off x="3049374" y="501238"/>
            <a:ext cx="13387123" cy="677108"/>
          </a:xfrm>
          <a:prstGeom prst="rect">
            <a:avLst/>
          </a:prstGeom>
        </p:spPr>
        <p:txBody>
          <a:bodyPr wrap="square" lIns="0" tIns="0" rIns="0" bIns="0" rtlCol="0" anchor="t">
            <a:spAutoFit/>
          </a:bodyPr>
          <a:lstStyle/>
          <a:p>
            <a:pPr algn="ctr"/>
            <a:r>
              <a:rPr lang="en-US" sz="4400" b="1" dirty="0">
                <a:solidFill>
                  <a:srgbClr val="000000"/>
                </a:solidFill>
                <a:latin typeface="Arial" panose="020B0604020202020204" pitchFamily="34" charset="0"/>
                <a:ea typeface="Egyptian Slate"/>
                <a:cs typeface="Arial" panose="020B0604020202020204" pitchFamily="34" charset="0"/>
                <a:sym typeface="Egyptian Slate"/>
              </a:rPr>
              <a:t>Case study (British Airways) </a:t>
            </a:r>
          </a:p>
        </p:txBody>
      </p:sp>
      <p:sp>
        <p:nvSpPr>
          <p:cNvPr id="22" name="Freeform 22"/>
          <p:cNvSpPr/>
          <p:nvPr/>
        </p:nvSpPr>
        <p:spPr>
          <a:xfrm>
            <a:off x="16320721" y="86642"/>
            <a:ext cx="1986329" cy="1767833"/>
          </a:xfrm>
          <a:custGeom>
            <a:avLst/>
            <a:gdLst/>
            <a:ahLst/>
            <a:cxnLst/>
            <a:rect l="l" t="t" r="r" b="b"/>
            <a:pathLst>
              <a:path w="1986329" h="1767833">
                <a:moveTo>
                  <a:pt x="0" y="0"/>
                </a:moveTo>
                <a:lnTo>
                  <a:pt x="1986329" y="0"/>
                </a:lnTo>
                <a:lnTo>
                  <a:pt x="1986329" y="1767833"/>
                </a:lnTo>
                <a:lnTo>
                  <a:pt x="0" y="1767833"/>
                </a:lnTo>
                <a:lnTo>
                  <a:pt x="0" y="0"/>
                </a:lnTo>
                <a:close/>
              </a:path>
            </a:pathLst>
          </a:custGeom>
          <a:blipFill>
            <a:blip>
              <a:alphaModFix amt="6000"/>
              <a:extLst>
                <a:ext uri="{96DAC541-7B7A-43D3-8B79-37D633B846F1}">
                  <asvg:svgBlip xmlns:asvg="http://schemas.microsoft.com/office/drawing/2016/SVG/main" xmlns="" r:embed="rId5"/>
                </a:ext>
              </a:extLst>
            </a:blip>
            <a:stretch>
              <a:fillRect/>
            </a:stretch>
          </a:blipFill>
          <a:ln cap="sq">
            <a:noFill/>
            <a:prstDash val="solid"/>
            <a:miter/>
          </a:ln>
        </p:spPr>
      </p:sp>
      <p:sp>
        <p:nvSpPr>
          <p:cNvPr id="5" name="Rectangle 4"/>
          <p:cNvSpPr/>
          <p:nvPr/>
        </p:nvSpPr>
        <p:spPr>
          <a:xfrm>
            <a:off x="1747202" y="3668540"/>
            <a:ext cx="6863398" cy="4708981"/>
          </a:xfrm>
          <a:prstGeom prst="rect">
            <a:avLst/>
          </a:prstGeom>
        </p:spPr>
        <p:txBody>
          <a:bodyPr wrap="square">
            <a:spAutoFit/>
          </a:bodyPr>
          <a:lstStyle/>
          <a:p>
            <a:pPr marL="285750" indent="-285750" algn="just">
              <a:lnSpc>
                <a:spcPct val="150000"/>
              </a:lnSpc>
              <a:spcAft>
                <a:spcPts val="0"/>
              </a:spcAft>
              <a:buFont typeface="Wingdings" panose="05000000000000000000" pitchFamily="2" charset="2"/>
              <a:buChar char="v"/>
            </a:pPr>
            <a:r>
              <a:rPr lang="en-GB" sz="2000" dirty="0">
                <a:latin typeface="Arial" panose="020B0604020202020204" pitchFamily="34" charset="0"/>
                <a:ea typeface="Times New Roman" panose="02020603050405020304" pitchFamily="18" charset="0"/>
                <a:cs typeface="Arial" panose="020B0604020202020204" pitchFamily="34" charset="0"/>
              </a:rPr>
              <a:t>British Airways has implemented sophisticated AI systems containing DSS to identify potential actions for mitigating effects of disruptions (Process Excellence Network, 2025). </a:t>
            </a:r>
          </a:p>
          <a:p>
            <a:pPr algn="just">
              <a:lnSpc>
                <a:spcPct val="150000"/>
              </a:lnSpc>
              <a:spcAft>
                <a:spcPts val="0"/>
              </a:spcAft>
            </a:pPr>
            <a:endParaRPr lang="en-IN" sz="2000" dirty="0">
              <a:latin typeface="Arial" panose="020B0604020202020204" pitchFamily="34" charset="0"/>
              <a:ea typeface="Arial" panose="020B0604020202020204" pitchFamily="34" charset="0"/>
              <a:cs typeface="Arial" panose="020B0604020202020204" pitchFamily="34" charset="0"/>
            </a:endParaRPr>
          </a:p>
          <a:p>
            <a:pPr marL="285750" indent="-285750" algn="just">
              <a:lnSpc>
                <a:spcPct val="150000"/>
              </a:lnSpc>
              <a:spcAft>
                <a:spcPts val="0"/>
              </a:spcAft>
              <a:buFont typeface="Wingdings" panose="05000000000000000000" pitchFamily="2" charset="2"/>
              <a:buChar char="v"/>
            </a:pPr>
            <a:r>
              <a:rPr lang="en-GB" sz="2000" dirty="0">
                <a:latin typeface="Arial" panose="020B0604020202020204" pitchFamily="34" charset="0"/>
                <a:ea typeface="Times New Roman" panose="02020603050405020304" pitchFamily="18" charset="0"/>
                <a:cs typeface="Arial" panose="020B0604020202020204" pitchFamily="34" charset="0"/>
              </a:rPr>
              <a:t>It helps this organisation to improve flight punctuality and enhance overall operational efficiency.   </a:t>
            </a:r>
          </a:p>
          <a:p>
            <a:pPr algn="just">
              <a:lnSpc>
                <a:spcPct val="150000"/>
              </a:lnSpc>
              <a:spcAft>
                <a:spcPts val="0"/>
              </a:spcAft>
            </a:pPr>
            <a:endParaRPr lang="en-IN" sz="2000" dirty="0">
              <a:latin typeface="Arial" panose="020B0604020202020204" pitchFamily="34" charset="0"/>
              <a:ea typeface="Arial" panose="020B0604020202020204" pitchFamily="34" charset="0"/>
              <a:cs typeface="Arial" panose="020B0604020202020204" pitchFamily="34" charset="0"/>
            </a:endParaRPr>
          </a:p>
          <a:p>
            <a:pPr marL="285750" indent="-285750" algn="just">
              <a:lnSpc>
                <a:spcPct val="150000"/>
              </a:lnSpc>
              <a:spcAft>
                <a:spcPts val="0"/>
              </a:spcAft>
              <a:buFont typeface="Wingdings" panose="05000000000000000000" pitchFamily="2" charset="2"/>
              <a:buChar char="v"/>
            </a:pPr>
            <a:r>
              <a:rPr lang="en-GB" sz="2000" dirty="0">
                <a:latin typeface="Arial" panose="020B0604020202020204" pitchFamily="34" charset="0"/>
                <a:ea typeface="Times New Roman" panose="02020603050405020304" pitchFamily="18" charset="0"/>
                <a:cs typeface="Arial" panose="020B0604020202020204" pitchFamily="34" charset="0"/>
              </a:rPr>
              <a:t>This organisation has been fined over £20m for data breaching related to DSS implementation (BBC, 2020). </a:t>
            </a:r>
            <a:endParaRPr lang="en-IN" sz="2000" dirty="0">
              <a:effectLst/>
              <a:latin typeface="Arial" panose="020B0604020202020204" pitchFamily="34" charset="0"/>
              <a:ea typeface="Arial" panose="020B0604020202020204" pitchFamily="34" charset="0"/>
              <a:cs typeface="Arial" panose="020B0604020202020204" pitchFamily="34" charset="0"/>
            </a:endParaRPr>
          </a:p>
        </p:txBody>
      </p:sp>
      <p:pic>
        <p:nvPicPr>
          <p:cNvPr id="9" name="image1.png"/>
          <p:cNvPicPr/>
          <p:nvPr/>
        </p:nvPicPr>
        <p:blipFill>
          <a:blip r:embed="rId6"/>
          <a:srcRect/>
          <a:stretch>
            <a:fillRect/>
          </a:stretch>
        </p:blipFill>
        <p:spPr>
          <a:xfrm>
            <a:off x="9469233" y="2699170"/>
            <a:ext cx="7960134" cy="5283930"/>
          </a:xfrm>
          <a:prstGeom prst="rect">
            <a:avLst/>
          </a:prstGeom>
          <a:ln w="25400">
            <a:solidFill>
              <a:srgbClr val="000000"/>
            </a:solidFill>
            <a:prstDash val="solid"/>
          </a:ln>
        </p:spPr>
      </p:pic>
      <p:sp>
        <p:nvSpPr>
          <p:cNvPr id="6" name="Rectangle 5"/>
          <p:cNvSpPr/>
          <p:nvPr/>
        </p:nvSpPr>
        <p:spPr>
          <a:xfrm>
            <a:off x="11595569" y="8115300"/>
            <a:ext cx="4642618" cy="496996"/>
          </a:xfrm>
          <a:prstGeom prst="rect">
            <a:avLst/>
          </a:prstGeom>
        </p:spPr>
        <p:txBody>
          <a:bodyPr wrap="none">
            <a:spAutoFit/>
          </a:bodyPr>
          <a:lstStyle/>
          <a:p>
            <a:pPr algn="just">
              <a:lnSpc>
                <a:spcPct val="150000"/>
              </a:lnSpc>
              <a:spcAft>
                <a:spcPts val="0"/>
              </a:spcAft>
            </a:pPr>
            <a:r>
              <a:rPr lang="en-GB" sz="2000" dirty="0">
                <a:latin typeface="Arial" panose="020B0604020202020204" pitchFamily="34" charset="0"/>
                <a:ea typeface="Times New Roman" panose="02020603050405020304" pitchFamily="18" charset="0"/>
                <a:cs typeface="Arial" panose="020B0604020202020204" pitchFamily="34" charset="0"/>
              </a:rPr>
              <a:t>(Source: </a:t>
            </a:r>
            <a:r>
              <a:rPr lang="en-GB" sz="2000" dirty="0" err="1">
                <a:latin typeface="Arial" panose="020B0604020202020204" pitchFamily="34" charset="0"/>
                <a:ea typeface="Times New Roman" panose="02020603050405020304" pitchFamily="18" charset="0"/>
                <a:cs typeface="Arial" panose="020B0604020202020204" pitchFamily="34" charset="0"/>
              </a:rPr>
              <a:t>Insaurralde</a:t>
            </a:r>
            <a:r>
              <a:rPr lang="en-GB" sz="2000" dirty="0">
                <a:latin typeface="Arial" panose="020B0604020202020204" pitchFamily="34" charset="0"/>
                <a:ea typeface="Times New Roman" panose="02020603050405020304" pitchFamily="18" charset="0"/>
                <a:cs typeface="Arial" panose="020B0604020202020204" pitchFamily="34" charset="0"/>
              </a:rPr>
              <a:t> and </a:t>
            </a:r>
            <a:r>
              <a:rPr lang="en-GB" sz="2000" dirty="0" err="1">
                <a:latin typeface="Arial" panose="020B0604020202020204" pitchFamily="34" charset="0"/>
                <a:ea typeface="Times New Roman" panose="02020603050405020304" pitchFamily="18" charset="0"/>
                <a:cs typeface="Arial" panose="020B0604020202020204" pitchFamily="34" charset="0"/>
              </a:rPr>
              <a:t>Blasch</a:t>
            </a:r>
            <a:r>
              <a:rPr lang="en-GB" sz="2000" dirty="0">
                <a:latin typeface="Arial" panose="020B0604020202020204" pitchFamily="34" charset="0"/>
                <a:ea typeface="Times New Roman" panose="02020603050405020304" pitchFamily="18" charset="0"/>
                <a:cs typeface="Arial" panose="020B0604020202020204" pitchFamily="34" charset="0"/>
              </a:rPr>
              <a:t>, 2022)</a:t>
            </a:r>
            <a:endParaRPr lang="en-IN" sz="2000" dirty="0">
              <a:effectLst/>
              <a:latin typeface="Arial" panose="020B0604020202020204" pitchFamily="34" charset="0"/>
              <a:ea typeface="Arial" panose="020B0604020202020204" pitchFamily="34" charset="0"/>
              <a:cs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sp>
      <p:sp>
        <p:nvSpPr>
          <p:cNvPr id="3" name="Freeform 3"/>
          <p:cNvSpPr/>
          <p:nvPr/>
        </p:nvSpPr>
        <p:spPr>
          <a:xfrm>
            <a:off x="-31952" y="6972300"/>
            <a:ext cx="2562619" cy="3314700"/>
          </a:xfrm>
          <a:custGeom>
            <a:avLst/>
            <a:gdLst/>
            <a:ahLst/>
            <a:cxnLst/>
            <a:rect l="l" t="t" r="r" b="b"/>
            <a:pathLst>
              <a:path w="5329431" h="4550002">
                <a:moveTo>
                  <a:pt x="0" y="0"/>
                </a:moveTo>
                <a:lnTo>
                  <a:pt x="5329431" y="0"/>
                </a:lnTo>
                <a:lnTo>
                  <a:pt x="5329431" y="4550002"/>
                </a:lnTo>
                <a:lnTo>
                  <a:pt x="0" y="4550002"/>
                </a:lnTo>
                <a:lnTo>
                  <a:pt x="0" y="0"/>
                </a:lnTo>
                <a:close/>
              </a:path>
            </a:pathLst>
          </a:custGeom>
          <a:blipFill>
            <a:blip>
              <a:extLst>
                <a:ext uri="{96DAC541-7B7A-43D3-8B79-37D633B846F1}">
                  <asvg:svgBlip xmlns:asvg="http://schemas.microsoft.com/office/drawing/2016/SVG/main" xmlns="" r:embed="rId4"/>
                </a:ext>
              </a:extLst>
            </a:blip>
            <a:stretch>
              <a:fillRect/>
            </a:stretch>
          </a:blipFill>
        </p:spPr>
      </p:sp>
      <p:sp>
        <p:nvSpPr>
          <p:cNvPr id="4" name="Freeform 4"/>
          <p:cNvSpPr/>
          <p:nvPr/>
        </p:nvSpPr>
        <p:spPr>
          <a:xfrm rot="-10800000">
            <a:off x="15015378" y="15971"/>
            <a:ext cx="3272621" cy="2972624"/>
          </a:xfrm>
          <a:custGeom>
            <a:avLst/>
            <a:gdLst/>
            <a:ahLst/>
            <a:cxnLst/>
            <a:rect l="l" t="t" r="r" b="b"/>
            <a:pathLst>
              <a:path w="5329431" h="4550002">
                <a:moveTo>
                  <a:pt x="0" y="0"/>
                </a:moveTo>
                <a:lnTo>
                  <a:pt x="5329431" y="0"/>
                </a:lnTo>
                <a:lnTo>
                  <a:pt x="5329431" y="4550001"/>
                </a:lnTo>
                <a:lnTo>
                  <a:pt x="0" y="4550001"/>
                </a:lnTo>
                <a:lnTo>
                  <a:pt x="0" y="0"/>
                </a:lnTo>
                <a:close/>
              </a:path>
            </a:pathLst>
          </a:custGeom>
          <a:blipFill>
            <a:blip>
              <a:extLst>
                <a:ext uri="{96DAC541-7B7A-43D3-8B79-37D633B846F1}">
                  <asvg:svgBlip xmlns:asvg="http://schemas.microsoft.com/office/drawing/2016/SVG/main" xmlns="" r:embed="rId4"/>
                </a:ext>
              </a:extLst>
            </a:blip>
            <a:stretch>
              <a:fillRect/>
            </a:stretch>
          </a:blipFill>
        </p:spPr>
      </p:sp>
      <p:sp>
        <p:nvSpPr>
          <p:cNvPr id="11" name="Freeform 11"/>
          <p:cNvSpPr/>
          <p:nvPr/>
        </p:nvSpPr>
        <p:spPr>
          <a:xfrm>
            <a:off x="3906556" y="7978370"/>
            <a:ext cx="929390" cy="606427"/>
          </a:xfrm>
          <a:custGeom>
            <a:avLst/>
            <a:gdLst/>
            <a:ahLst/>
            <a:cxnLst/>
            <a:rect l="l" t="t" r="r" b="b"/>
            <a:pathLst>
              <a:path w="929390" h="606427">
                <a:moveTo>
                  <a:pt x="0" y="0"/>
                </a:moveTo>
                <a:lnTo>
                  <a:pt x="929390" y="0"/>
                </a:lnTo>
                <a:lnTo>
                  <a:pt x="929390" y="606427"/>
                </a:lnTo>
                <a:lnTo>
                  <a:pt x="0" y="606427"/>
                </a:lnTo>
                <a:lnTo>
                  <a:pt x="0" y="0"/>
                </a:lnTo>
                <a:close/>
              </a:path>
            </a:pathLst>
          </a:custGeom>
          <a:blipFill>
            <a:blip>
              <a:extLst>
                <a:ext uri="{96DAC541-7B7A-43D3-8B79-37D633B846F1}">
                  <asvg:svgBlip xmlns:asvg="http://schemas.microsoft.com/office/drawing/2016/SVG/main" xmlns="" r:embed="rId5"/>
                </a:ext>
              </a:extLst>
            </a:blip>
            <a:stretch>
              <a:fillRect/>
            </a:stretch>
          </a:blipFill>
        </p:spPr>
      </p:sp>
      <p:sp>
        <p:nvSpPr>
          <p:cNvPr id="12" name="Freeform 12"/>
          <p:cNvSpPr/>
          <p:nvPr/>
        </p:nvSpPr>
        <p:spPr>
          <a:xfrm>
            <a:off x="7858410" y="7978370"/>
            <a:ext cx="929390" cy="606427"/>
          </a:xfrm>
          <a:custGeom>
            <a:avLst/>
            <a:gdLst/>
            <a:ahLst/>
            <a:cxnLst/>
            <a:rect l="l" t="t" r="r" b="b"/>
            <a:pathLst>
              <a:path w="929390" h="606427">
                <a:moveTo>
                  <a:pt x="0" y="0"/>
                </a:moveTo>
                <a:lnTo>
                  <a:pt x="929390" y="0"/>
                </a:lnTo>
                <a:lnTo>
                  <a:pt x="929390" y="606427"/>
                </a:lnTo>
                <a:lnTo>
                  <a:pt x="0" y="606427"/>
                </a:lnTo>
                <a:lnTo>
                  <a:pt x="0" y="0"/>
                </a:lnTo>
                <a:close/>
              </a:path>
            </a:pathLst>
          </a:custGeom>
          <a:blipFill>
            <a:blip>
              <a:extLst>
                <a:ext uri="{96DAC541-7B7A-43D3-8B79-37D633B846F1}">
                  <asvg:svgBlip xmlns:asvg="http://schemas.microsoft.com/office/drawing/2016/SVG/main" xmlns="" r:embed="rId5"/>
                </a:ext>
              </a:extLst>
            </a:blip>
            <a:stretch>
              <a:fillRect/>
            </a:stretch>
          </a:blipFill>
        </p:spPr>
      </p:sp>
      <p:sp>
        <p:nvSpPr>
          <p:cNvPr id="45" name="Freeform 45"/>
          <p:cNvSpPr/>
          <p:nvPr/>
        </p:nvSpPr>
        <p:spPr>
          <a:xfrm>
            <a:off x="12096015" y="7978370"/>
            <a:ext cx="929390" cy="606427"/>
          </a:xfrm>
          <a:custGeom>
            <a:avLst/>
            <a:gdLst/>
            <a:ahLst/>
            <a:cxnLst/>
            <a:rect l="l" t="t" r="r" b="b"/>
            <a:pathLst>
              <a:path w="929390" h="606427">
                <a:moveTo>
                  <a:pt x="0" y="0"/>
                </a:moveTo>
                <a:lnTo>
                  <a:pt x="929389" y="0"/>
                </a:lnTo>
                <a:lnTo>
                  <a:pt x="929389" y="606427"/>
                </a:lnTo>
                <a:lnTo>
                  <a:pt x="0" y="606427"/>
                </a:lnTo>
                <a:lnTo>
                  <a:pt x="0" y="0"/>
                </a:lnTo>
                <a:close/>
              </a:path>
            </a:pathLst>
          </a:custGeom>
          <a:blipFill>
            <a:blip>
              <a:extLst>
                <a:ext uri="{96DAC541-7B7A-43D3-8B79-37D633B846F1}">
                  <asvg:svgBlip xmlns:asvg="http://schemas.microsoft.com/office/drawing/2016/SVG/main" xmlns="" r:embed="rId5"/>
                </a:ext>
              </a:extLst>
            </a:blip>
            <a:stretch>
              <a:fillRect/>
            </a:stretch>
          </a:blipFill>
        </p:spPr>
      </p:sp>
      <p:sp>
        <p:nvSpPr>
          <p:cNvPr id="46" name="Freeform 46"/>
          <p:cNvSpPr/>
          <p:nvPr/>
        </p:nvSpPr>
        <p:spPr>
          <a:xfrm>
            <a:off x="16143119" y="7978370"/>
            <a:ext cx="929390" cy="606427"/>
          </a:xfrm>
          <a:custGeom>
            <a:avLst/>
            <a:gdLst/>
            <a:ahLst/>
            <a:cxnLst/>
            <a:rect l="l" t="t" r="r" b="b"/>
            <a:pathLst>
              <a:path w="929390" h="606427">
                <a:moveTo>
                  <a:pt x="0" y="0"/>
                </a:moveTo>
                <a:lnTo>
                  <a:pt x="929389" y="0"/>
                </a:lnTo>
                <a:lnTo>
                  <a:pt x="929389" y="606427"/>
                </a:lnTo>
                <a:lnTo>
                  <a:pt x="0" y="606427"/>
                </a:lnTo>
                <a:lnTo>
                  <a:pt x="0" y="0"/>
                </a:lnTo>
                <a:close/>
              </a:path>
            </a:pathLst>
          </a:custGeom>
          <a:blipFill>
            <a:blip>
              <a:extLst>
                <a:ext uri="{96DAC541-7B7A-43D3-8B79-37D633B846F1}">
                  <asvg:svgBlip xmlns:asvg="http://schemas.microsoft.com/office/drawing/2016/SVG/main" xmlns="" r:embed="rId5"/>
                </a:ext>
              </a:extLst>
            </a:blip>
            <a:stretch>
              <a:fillRect/>
            </a:stretch>
          </a:blipFill>
        </p:spPr>
      </p:sp>
      <p:sp>
        <p:nvSpPr>
          <p:cNvPr id="51" name="TextBox 51"/>
          <p:cNvSpPr txBox="1"/>
          <p:nvPr/>
        </p:nvSpPr>
        <p:spPr>
          <a:xfrm>
            <a:off x="2308515" y="825174"/>
            <a:ext cx="12958569" cy="677108"/>
          </a:xfrm>
          <a:prstGeom prst="rect">
            <a:avLst/>
          </a:prstGeom>
        </p:spPr>
        <p:txBody>
          <a:bodyPr lIns="0" tIns="0" rIns="0" bIns="0" rtlCol="0" anchor="t">
            <a:spAutoFit/>
          </a:bodyPr>
          <a:lstStyle/>
          <a:p>
            <a:pPr algn="ctr"/>
            <a:r>
              <a:rPr lang="en-US" sz="4400" b="1" dirty="0">
                <a:solidFill>
                  <a:srgbClr val="000000"/>
                </a:solidFill>
                <a:latin typeface="Arial" panose="020B0604020202020204" pitchFamily="34" charset="0"/>
                <a:ea typeface="Egyptian Slate"/>
                <a:cs typeface="Arial" panose="020B0604020202020204" pitchFamily="34" charset="0"/>
                <a:sym typeface="Egyptian Slate"/>
              </a:rPr>
              <a:t>Enterprise Resource Planning (ERP) Systems </a:t>
            </a:r>
          </a:p>
        </p:txBody>
      </p:sp>
      <p:sp>
        <p:nvSpPr>
          <p:cNvPr id="31" name="Rectangle 30"/>
          <p:cNvSpPr/>
          <p:nvPr/>
        </p:nvSpPr>
        <p:spPr>
          <a:xfrm>
            <a:off x="8794352" y="3004565"/>
            <a:ext cx="8579248" cy="5632311"/>
          </a:xfrm>
          <a:prstGeom prst="rect">
            <a:avLst/>
          </a:prstGeom>
        </p:spPr>
        <p:txBody>
          <a:bodyPr wrap="square">
            <a:spAutoFit/>
          </a:bodyPr>
          <a:lstStyle/>
          <a:p>
            <a:pPr marL="285750" indent="-285750" algn="just">
              <a:lnSpc>
                <a:spcPct val="150000"/>
              </a:lnSpc>
              <a:spcAft>
                <a:spcPts val="0"/>
              </a:spcAft>
              <a:buFont typeface="Wingdings" panose="05000000000000000000" pitchFamily="2" charset="2"/>
              <a:buChar char="v"/>
            </a:pPr>
            <a:r>
              <a:rPr lang="en-GB" sz="2000" b="1" i="1" dirty="0">
                <a:latin typeface="Arial" panose="020B0604020202020204" pitchFamily="34" charset="0"/>
                <a:ea typeface="Times New Roman" panose="02020603050405020304" pitchFamily="18" charset="0"/>
                <a:cs typeface="Arial" panose="020B0604020202020204" pitchFamily="34" charset="0"/>
              </a:rPr>
              <a:t>Functions in driving business success </a:t>
            </a:r>
            <a:endParaRPr lang="en-IN" sz="2000" dirty="0">
              <a:latin typeface="Arial" panose="020B0604020202020204" pitchFamily="34" charset="0"/>
              <a:ea typeface="Arial" panose="020B0604020202020204" pitchFamily="34" charset="0"/>
              <a:cs typeface="Arial" panose="020B0604020202020204" pitchFamily="34" charset="0"/>
            </a:endParaRPr>
          </a:p>
          <a:p>
            <a:pPr algn="just">
              <a:lnSpc>
                <a:spcPct val="150000"/>
              </a:lnSpc>
              <a:spcAft>
                <a:spcPts val="0"/>
              </a:spcAft>
            </a:pPr>
            <a:r>
              <a:rPr lang="en-GB" sz="2000" dirty="0">
                <a:latin typeface="Arial" panose="020B0604020202020204" pitchFamily="34" charset="0"/>
                <a:ea typeface="Times New Roman" panose="02020603050405020304" pitchFamily="18" charset="0"/>
                <a:cs typeface="Arial" panose="020B0604020202020204" pitchFamily="34" charset="0"/>
              </a:rPr>
              <a:t>ERP systems provide a centralised data management and shared information infrastructure to enhance business functions. </a:t>
            </a:r>
            <a:endParaRPr lang="en-IN" sz="2000" dirty="0">
              <a:latin typeface="Arial" panose="020B0604020202020204" pitchFamily="34" charset="0"/>
              <a:ea typeface="Arial" panose="020B0604020202020204" pitchFamily="34" charset="0"/>
              <a:cs typeface="Arial" panose="020B0604020202020204" pitchFamily="34" charset="0"/>
            </a:endParaRPr>
          </a:p>
          <a:p>
            <a:pPr algn="just">
              <a:lnSpc>
                <a:spcPct val="150000"/>
              </a:lnSpc>
              <a:spcAft>
                <a:spcPts val="0"/>
              </a:spcAft>
            </a:pPr>
            <a:r>
              <a:rPr lang="en-GB" sz="2000" dirty="0">
                <a:latin typeface="Arial" panose="020B0604020202020204" pitchFamily="34" charset="0"/>
                <a:ea typeface="Times New Roman" panose="02020603050405020304" pitchFamily="18" charset="0"/>
                <a:cs typeface="Arial" panose="020B0604020202020204" pitchFamily="34" charset="0"/>
              </a:rPr>
              <a:t>It streamlines, manages and automates business functions and workflows (</a:t>
            </a:r>
            <a:r>
              <a:rPr lang="en-GB" sz="2000" dirty="0" err="1">
                <a:latin typeface="Arial" panose="020B0604020202020204" pitchFamily="34" charset="0"/>
                <a:ea typeface="Times New Roman" panose="02020603050405020304" pitchFamily="18" charset="0"/>
                <a:cs typeface="Arial" panose="020B0604020202020204" pitchFamily="34" charset="0"/>
              </a:rPr>
              <a:t>Mhaskey</a:t>
            </a:r>
            <a:r>
              <a:rPr lang="en-GB" sz="2000" dirty="0">
                <a:latin typeface="Arial" panose="020B0604020202020204" pitchFamily="34" charset="0"/>
                <a:ea typeface="Times New Roman" panose="02020603050405020304" pitchFamily="18" charset="0"/>
                <a:cs typeface="Arial" panose="020B0604020202020204" pitchFamily="34" charset="0"/>
              </a:rPr>
              <a:t>, 2024). </a:t>
            </a:r>
            <a:endParaRPr lang="en-IN" sz="2000" dirty="0">
              <a:latin typeface="Arial" panose="020B0604020202020204" pitchFamily="34" charset="0"/>
              <a:ea typeface="Arial" panose="020B0604020202020204" pitchFamily="34" charset="0"/>
              <a:cs typeface="Arial" panose="020B0604020202020204" pitchFamily="34" charset="0"/>
            </a:endParaRPr>
          </a:p>
          <a:p>
            <a:pPr marL="285750" indent="-285750" algn="just">
              <a:lnSpc>
                <a:spcPct val="150000"/>
              </a:lnSpc>
              <a:spcAft>
                <a:spcPts val="0"/>
              </a:spcAft>
              <a:buFont typeface="Wingdings" panose="05000000000000000000" pitchFamily="2" charset="2"/>
              <a:buChar char="v"/>
            </a:pPr>
            <a:r>
              <a:rPr lang="en-GB" sz="2000" b="1" i="1" dirty="0">
                <a:latin typeface="Arial" panose="020B0604020202020204" pitchFamily="34" charset="0"/>
                <a:ea typeface="Times New Roman" panose="02020603050405020304" pitchFamily="18" charset="0"/>
                <a:cs typeface="Arial" panose="020B0604020202020204" pitchFamily="34" charset="0"/>
              </a:rPr>
              <a:t>Benefits</a:t>
            </a:r>
            <a:endParaRPr lang="en-IN" sz="2000" dirty="0">
              <a:latin typeface="Arial" panose="020B0604020202020204" pitchFamily="34" charset="0"/>
              <a:ea typeface="Arial" panose="020B0604020202020204" pitchFamily="34" charset="0"/>
              <a:cs typeface="Arial" panose="020B0604020202020204" pitchFamily="34" charset="0"/>
            </a:endParaRPr>
          </a:p>
          <a:p>
            <a:pPr algn="just">
              <a:lnSpc>
                <a:spcPct val="150000"/>
              </a:lnSpc>
              <a:spcAft>
                <a:spcPts val="0"/>
              </a:spcAft>
            </a:pPr>
            <a:r>
              <a:rPr lang="en-GB" sz="2000" dirty="0">
                <a:latin typeface="Arial" panose="020B0604020202020204" pitchFamily="34" charset="0"/>
                <a:ea typeface="Times New Roman" panose="02020603050405020304" pitchFamily="18" charset="0"/>
                <a:cs typeface="Arial" panose="020B0604020202020204" pitchFamily="34" charset="0"/>
              </a:rPr>
              <a:t>ERP enables businesses to achieve success by automating core business functions.</a:t>
            </a:r>
            <a:endParaRPr lang="en-IN" sz="2000" dirty="0">
              <a:latin typeface="Arial" panose="020B0604020202020204" pitchFamily="34" charset="0"/>
              <a:ea typeface="Arial" panose="020B0604020202020204" pitchFamily="34" charset="0"/>
              <a:cs typeface="Arial" panose="020B0604020202020204" pitchFamily="34" charset="0"/>
            </a:endParaRPr>
          </a:p>
          <a:p>
            <a:pPr algn="just">
              <a:lnSpc>
                <a:spcPct val="150000"/>
              </a:lnSpc>
              <a:spcAft>
                <a:spcPts val="0"/>
              </a:spcAft>
            </a:pPr>
            <a:r>
              <a:rPr lang="en-GB" sz="2000" dirty="0">
                <a:latin typeface="Arial" panose="020B0604020202020204" pitchFamily="34" charset="0"/>
                <a:ea typeface="Times New Roman" panose="02020603050405020304" pitchFamily="18" charset="0"/>
                <a:cs typeface="Arial" panose="020B0604020202020204" pitchFamily="34" charset="0"/>
              </a:rPr>
              <a:t>It also helps the businesses in minimising operational errors and costs. </a:t>
            </a:r>
            <a:r>
              <a:rPr lang="en-GB" sz="2000" b="1" i="1" dirty="0">
                <a:latin typeface="Arial" panose="020B0604020202020204" pitchFamily="34" charset="0"/>
                <a:ea typeface="Times New Roman" panose="02020603050405020304" pitchFamily="18" charset="0"/>
                <a:cs typeface="Arial" panose="020B0604020202020204" pitchFamily="34" charset="0"/>
              </a:rPr>
              <a:t> </a:t>
            </a:r>
            <a:endParaRPr lang="en-IN" sz="2000" dirty="0">
              <a:latin typeface="Arial" panose="020B0604020202020204" pitchFamily="34" charset="0"/>
              <a:ea typeface="Arial" panose="020B0604020202020204" pitchFamily="34" charset="0"/>
              <a:cs typeface="Arial" panose="020B0604020202020204" pitchFamily="34" charset="0"/>
            </a:endParaRPr>
          </a:p>
          <a:p>
            <a:pPr marL="285750" indent="-285750" algn="just">
              <a:lnSpc>
                <a:spcPct val="150000"/>
              </a:lnSpc>
              <a:spcAft>
                <a:spcPts val="0"/>
              </a:spcAft>
              <a:buFont typeface="Wingdings" panose="05000000000000000000" pitchFamily="2" charset="2"/>
              <a:buChar char="v"/>
            </a:pPr>
            <a:r>
              <a:rPr lang="en-GB" sz="2000" b="1" i="1" dirty="0">
                <a:latin typeface="Arial" panose="020B0604020202020204" pitchFamily="34" charset="0"/>
                <a:ea typeface="Times New Roman" panose="02020603050405020304" pitchFamily="18" charset="0"/>
                <a:cs typeface="Arial" panose="020B0604020202020204" pitchFamily="34" charset="0"/>
              </a:rPr>
              <a:t>Limitations </a:t>
            </a:r>
            <a:endParaRPr lang="en-IN" sz="2000" dirty="0">
              <a:latin typeface="Arial" panose="020B0604020202020204" pitchFamily="34" charset="0"/>
              <a:ea typeface="Arial" panose="020B0604020202020204" pitchFamily="34" charset="0"/>
              <a:cs typeface="Arial" panose="020B0604020202020204" pitchFamily="34" charset="0"/>
            </a:endParaRPr>
          </a:p>
          <a:p>
            <a:pPr algn="just">
              <a:lnSpc>
                <a:spcPct val="150000"/>
              </a:lnSpc>
              <a:spcAft>
                <a:spcPts val="0"/>
              </a:spcAft>
            </a:pPr>
            <a:r>
              <a:rPr lang="en-GB" sz="2000" dirty="0">
                <a:latin typeface="Arial" panose="020B0604020202020204" pitchFamily="34" charset="0"/>
                <a:ea typeface="Times New Roman" panose="02020603050405020304" pitchFamily="18" charset="0"/>
                <a:cs typeface="Arial" panose="020B0604020202020204" pitchFamily="34" charset="0"/>
              </a:rPr>
              <a:t>High implementation costs, requirement for organisational change and complex implementations are its key limitations (</a:t>
            </a:r>
            <a:r>
              <a:rPr lang="en-GB" sz="2000" dirty="0" err="1">
                <a:latin typeface="Arial" panose="020B0604020202020204" pitchFamily="34" charset="0"/>
                <a:ea typeface="Times New Roman" panose="02020603050405020304" pitchFamily="18" charset="0"/>
                <a:cs typeface="Arial" panose="020B0604020202020204" pitchFamily="34" charset="0"/>
              </a:rPr>
              <a:t>Lakhamraju</a:t>
            </a:r>
            <a:r>
              <a:rPr lang="en-GB" sz="2000" dirty="0">
                <a:latin typeface="Arial" panose="020B0604020202020204" pitchFamily="34" charset="0"/>
                <a:ea typeface="Times New Roman" panose="02020603050405020304" pitchFamily="18" charset="0"/>
                <a:cs typeface="Arial" panose="020B0604020202020204" pitchFamily="34" charset="0"/>
              </a:rPr>
              <a:t>, 2025). </a:t>
            </a:r>
            <a:endParaRPr lang="en-IN" sz="2000" dirty="0">
              <a:effectLst/>
              <a:latin typeface="Arial" panose="020B0604020202020204" pitchFamily="34" charset="0"/>
              <a:ea typeface="Arial" panose="020B0604020202020204" pitchFamily="34" charset="0"/>
              <a:cs typeface="Arial" panose="020B0604020202020204" pitchFamily="34" charset="0"/>
            </a:endParaRPr>
          </a:p>
        </p:txBody>
      </p:sp>
      <p:graphicFrame>
        <p:nvGraphicFramePr>
          <p:cNvPr id="32" name="Diagram 31"/>
          <p:cNvGraphicFramePr/>
          <p:nvPr>
            <p:extLst>
              <p:ext uri="{D42A27DB-BD31-4B8C-83A1-F6EECF244321}">
                <p14:modId xmlns:p14="http://schemas.microsoft.com/office/powerpoint/2010/main" val="2506226349"/>
              </p:ext>
            </p:extLst>
          </p:nvPr>
        </p:nvGraphicFramePr>
        <p:xfrm>
          <a:off x="1711746" y="2689527"/>
          <a:ext cx="6248400" cy="622434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1447800" y="6010678"/>
            <a:ext cx="4499118" cy="1054468"/>
            <a:chOff x="0" y="0"/>
            <a:chExt cx="1184953" cy="277720"/>
          </a:xfrm>
        </p:grpSpPr>
        <p:sp>
          <p:nvSpPr>
            <p:cNvPr id="4" name="Freeform 4"/>
            <p:cNvSpPr/>
            <p:nvPr/>
          </p:nvSpPr>
          <p:spPr>
            <a:xfrm>
              <a:off x="0" y="0"/>
              <a:ext cx="1184953" cy="277720"/>
            </a:xfrm>
            <a:custGeom>
              <a:avLst/>
              <a:gdLst/>
              <a:ahLst/>
              <a:cxnLst/>
              <a:rect l="l" t="t" r="r" b="b"/>
              <a:pathLst>
                <a:path w="1184953" h="277720">
                  <a:moveTo>
                    <a:pt x="0" y="0"/>
                  </a:moveTo>
                  <a:lnTo>
                    <a:pt x="1184953" y="0"/>
                  </a:lnTo>
                  <a:lnTo>
                    <a:pt x="1184953" y="277720"/>
                  </a:lnTo>
                  <a:lnTo>
                    <a:pt x="0" y="277720"/>
                  </a:lnTo>
                  <a:close/>
                </a:path>
              </a:pathLst>
            </a:custGeom>
            <a:solidFill>
              <a:srgbClr val="092C59"/>
            </a:solidFill>
          </p:spPr>
        </p:sp>
        <p:sp>
          <p:nvSpPr>
            <p:cNvPr id="5" name="TextBox 5"/>
            <p:cNvSpPr txBox="1"/>
            <p:nvPr/>
          </p:nvSpPr>
          <p:spPr>
            <a:xfrm>
              <a:off x="0" y="-47625"/>
              <a:ext cx="1184953" cy="325345"/>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grpSp>
        <p:nvGrpSpPr>
          <p:cNvPr id="6" name="Group 6"/>
          <p:cNvGrpSpPr/>
          <p:nvPr/>
        </p:nvGrpSpPr>
        <p:grpSpPr>
          <a:xfrm>
            <a:off x="7155560" y="7638181"/>
            <a:ext cx="4499118" cy="1054468"/>
            <a:chOff x="0" y="0"/>
            <a:chExt cx="1184953" cy="277720"/>
          </a:xfrm>
        </p:grpSpPr>
        <p:sp>
          <p:nvSpPr>
            <p:cNvPr id="7" name="Freeform 7"/>
            <p:cNvSpPr/>
            <p:nvPr/>
          </p:nvSpPr>
          <p:spPr>
            <a:xfrm>
              <a:off x="0" y="0"/>
              <a:ext cx="1184953" cy="277720"/>
            </a:xfrm>
            <a:custGeom>
              <a:avLst/>
              <a:gdLst/>
              <a:ahLst/>
              <a:cxnLst/>
              <a:rect l="l" t="t" r="r" b="b"/>
              <a:pathLst>
                <a:path w="1184953" h="277720">
                  <a:moveTo>
                    <a:pt x="0" y="0"/>
                  </a:moveTo>
                  <a:lnTo>
                    <a:pt x="1184953" y="0"/>
                  </a:lnTo>
                  <a:lnTo>
                    <a:pt x="1184953" y="277720"/>
                  </a:lnTo>
                  <a:lnTo>
                    <a:pt x="0" y="277720"/>
                  </a:lnTo>
                  <a:close/>
                </a:path>
              </a:pathLst>
            </a:custGeom>
            <a:solidFill>
              <a:srgbClr val="092C59"/>
            </a:solidFill>
          </p:spPr>
        </p:sp>
        <p:sp>
          <p:nvSpPr>
            <p:cNvPr id="8" name="TextBox 8"/>
            <p:cNvSpPr txBox="1"/>
            <p:nvPr/>
          </p:nvSpPr>
          <p:spPr>
            <a:xfrm>
              <a:off x="0" y="-47625"/>
              <a:ext cx="1184953" cy="325345"/>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grpSp>
        <p:nvGrpSpPr>
          <p:cNvPr id="9" name="Group 9"/>
          <p:cNvGrpSpPr/>
          <p:nvPr/>
        </p:nvGrpSpPr>
        <p:grpSpPr>
          <a:xfrm>
            <a:off x="7170860" y="6010678"/>
            <a:ext cx="4499118" cy="1054468"/>
            <a:chOff x="0" y="0"/>
            <a:chExt cx="1184953" cy="277720"/>
          </a:xfrm>
        </p:grpSpPr>
        <p:sp>
          <p:nvSpPr>
            <p:cNvPr id="10" name="Freeform 10"/>
            <p:cNvSpPr/>
            <p:nvPr/>
          </p:nvSpPr>
          <p:spPr>
            <a:xfrm>
              <a:off x="0" y="0"/>
              <a:ext cx="1184953" cy="277720"/>
            </a:xfrm>
            <a:custGeom>
              <a:avLst/>
              <a:gdLst/>
              <a:ahLst/>
              <a:cxnLst/>
              <a:rect l="l" t="t" r="r" b="b"/>
              <a:pathLst>
                <a:path w="1184953" h="277720">
                  <a:moveTo>
                    <a:pt x="0" y="0"/>
                  </a:moveTo>
                  <a:lnTo>
                    <a:pt x="1184953" y="0"/>
                  </a:lnTo>
                  <a:lnTo>
                    <a:pt x="1184953" y="277720"/>
                  </a:lnTo>
                  <a:lnTo>
                    <a:pt x="0" y="277720"/>
                  </a:lnTo>
                  <a:close/>
                </a:path>
              </a:pathLst>
            </a:custGeom>
            <a:solidFill>
              <a:srgbClr val="092C59"/>
            </a:solidFill>
          </p:spPr>
        </p:sp>
        <p:sp>
          <p:nvSpPr>
            <p:cNvPr id="11" name="TextBox 11"/>
            <p:cNvSpPr txBox="1"/>
            <p:nvPr/>
          </p:nvSpPr>
          <p:spPr>
            <a:xfrm>
              <a:off x="0" y="-47625"/>
              <a:ext cx="1184953" cy="325345"/>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grpSp>
        <p:nvGrpSpPr>
          <p:cNvPr id="15" name="Group 15"/>
          <p:cNvGrpSpPr/>
          <p:nvPr/>
        </p:nvGrpSpPr>
        <p:grpSpPr>
          <a:xfrm>
            <a:off x="1162438" y="5871773"/>
            <a:ext cx="4499118" cy="1054468"/>
            <a:chOff x="0" y="0"/>
            <a:chExt cx="1184953" cy="277720"/>
          </a:xfrm>
        </p:grpSpPr>
        <p:sp>
          <p:nvSpPr>
            <p:cNvPr id="16" name="Freeform 16"/>
            <p:cNvSpPr/>
            <p:nvPr/>
          </p:nvSpPr>
          <p:spPr>
            <a:xfrm>
              <a:off x="0" y="0"/>
              <a:ext cx="1184953" cy="277720"/>
            </a:xfrm>
            <a:custGeom>
              <a:avLst/>
              <a:gdLst/>
              <a:ahLst/>
              <a:cxnLst/>
              <a:rect l="l" t="t" r="r" b="b"/>
              <a:pathLst>
                <a:path w="1184953" h="277720">
                  <a:moveTo>
                    <a:pt x="0" y="0"/>
                  </a:moveTo>
                  <a:lnTo>
                    <a:pt x="1184953" y="0"/>
                  </a:lnTo>
                  <a:lnTo>
                    <a:pt x="1184953" y="277720"/>
                  </a:lnTo>
                  <a:lnTo>
                    <a:pt x="0" y="277720"/>
                  </a:lnTo>
                  <a:close/>
                </a:path>
              </a:pathLst>
            </a:custGeom>
            <a:solidFill>
              <a:srgbClr val="1DA95F"/>
            </a:solidFill>
          </p:spPr>
        </p:sp>
        <p:sp>
          <p:nvSpPr>
            <p:cNvPr id="17" name="TextBox 17"/>
            <p:cNvSpPr txBox="1"/>
            <p:nvPr/>
          </p:nvSpPr>
          <p:spPr>
            <a:xfrm>
              <a:off x="0" y="-47625"/>
              <a:ext cx="1184953" cy="325345"/>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grpSp>
        <p:nvGrpSpPr>
          <p:cNvPr id="18" name="Group 18"/>
          <p:cNvGrpSpPr/>
          <p:nvPr/>
        </p:nvGrpSpPr>
        <p:grpSpPr>
          <a:xfrm>
            <a:off x="6870198" y="7499276"/>
            <a:ext cx="4499118" cy="1054468"/>
            <a:chOff x="0" y="0"/>
            <a:chExt cx="1184953" cy="277720"/>
          </a:xfrm>
        </p:grpSpPr>
        <p:sp>
          <p:nvSpPr>
            <p:cNvPr id="19" name="Freeform 19"/>
            <p:cNvSpPr/>
            <p:nvPr/>
          </p:nvSpPr>
          <p:spPr>
            <a:xfrm>
              <a:off x="0" y="0"/>
              <a:ext cx="1184953" cy="277720"/>
            </a:xfrm>
            <a:custGeom>
              <a:avLst/>
              <a:gdLst/>
              <a:ahLst/>
              <a:cxnLst/>
              <a:rect l="l" t="t" r="r" b="b"/>
              <a:pathLst>
                <a:path w="1184953" h="277720">
                  <a:moveTo>
                    <a:pt x="0" y="0"/>
                  </a:moveTo>
                  <a:lnTo>
                    <a:pt x="1184953" y="0"/>
                  </a:lnTo>
                  <a:lnTo>
                    <a:pt x="1184953" y="277720"/>
                  </a:lnTo>
                  <a:lnTo>
                    <a:pt x="0" y="277720"/>
                  </a:lnTo>
                  <a:close/>
                </a:path>
              </a:pathLst>
            </a:custGeom>
            <a:solidFill>
              <a:srgbClr val="1DA95F"/>
            </a:solidFill>
          </p:spPr>
        </p:sp>
        <p:sp>
          <p:nvSpPr>
            <p:cNvPr id="20" name="TextBox 20"/>
            <p:cNvSpPr txBox="1"/>
            <p:nvPr/>
          </p:nvSpPr>
          <p:spPr>
            <a:xfrm>
              <a:off x="0" y="-47625"/>
              <a:ext cx="1184953" cy="325345"/>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grpSp>
        <p:nvGrpSpPr>
          <p:cNvPr id="21" name="Group 21"/>
          <p:cNvGrpSpPr/>
          <p:nvPr/>
        </p:nvGrpSpPr>
        <p:grpSpPr>
          <a:xfrm>
            <a:off x="6885498" y="5871773"/>
            <a:ext cx="4499118" cy="1054468"/>
            <a:chOff x="0" y="0"/>
            <a:chExt cx="1184953" cy="277720"/>
          </a:xfrm>
        </p:grpSpPr>
        <p:sp>
          <p:nvSpPr>
            <p:cNvPr id="22" name="Freeform 22"/>
            <p:cNvSpPr/>
            <p:nvPr/>
          </p:nvSpPr>
          <p:spPr>
            <a:xfrm>
              <a:off x="0" y="0"/>
              <a:ext cx="1184953" cy="277720"/>
            </a:xfrm>
            <a:custGeom>
              <a:avLst/>
              <a:gdLst/>
              <a:ahLst/>
              <a:cxnLst/>
              <a:rect l="l" t="t" r="r" b="b"/>
              <a:pathLst>
                <a:path w="1184953" h="277720">
                  <a:moveTo>
                    <a:pt x="0" y="0"/>
                  </a:moveTo>
                  <a:lnTo>
                    <a:pt x="1184953" y="0"/>
                  </a:lnTo>
                  <a:lnTo>
                    <a:pt x="1184953" y="277720"/>
                  </a:lnTo>
                  <a:lnTo>
                    <a:pt x="0" y="277720"/>
                  </a:lnTo>
                  <a:close/>
                </a:path>
              </a:pathLst>
            </a:custGeom>
            <a:solidFill>
              <a:srgbClr val="1DA95F"/>
            </a:solidFill>
          </p:spPr>
        </p:sp>
        <p:sp>
          <p:nvSpPr>
            <p:cNvPr id="23" name="TextBox 23"/>
            <p:cNvSpPr txBox="1"/>
            <p:nvPr/>
          </p:nvSpPr>
          <p:spPr>
            <a:xfrm>
              <a:off x="0" y="-47625"/>
              <a:ext cx="1184953" cy="325345"/>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grpSp>
        <p:nvGrpSpPr>
          <p:cNvPr id="27" name="Group 27"/>
          <p:cNvGrpSpPr/>
          <p:nvPr/>
        </p:nvGrpSpPr>
        <p:grpSpPr>
          <a:xfrm>
            <a:off x="12893920" y="6010678"/>
            <a:ext cx="4499118" cy="1054468"/>
            <a:chOff x="0" y="0"/>
            <a:chExt cx="1184953" cy="277720"/>
          </a:xfrm>
        </p:grpSpPr>
        <p:sp>
          <p:nvSpPr>
            <p:cNvPr id="28" name="Freeform 28"/>
            <p:cNvSpPr/>
            <p:nvPr/>
          </p:nvSpPr>
          <p:spPr>
            <a:xfrm>
              <a:off x="0" y="0"/>
              <a:ext cx="1184953" cy="277720"/>
            </a:xfrm>
            <a:custGeom>
              <a:avLst/>
              <a:gdLst/>
              <a:ahLst/>
              <a:cxnLst/>
              <a:rect l="l" t="t" r="r" b="b"/>
              <a:pathLst>
                <a:path w="1184953" h="277720">
                  <a:moveTo>
                    <a:pt x="0" y="0"/>
                  </a:moveTo>
                  <a:lnTo>
                    <a:pt x="1184953" y="0"/>
                  </a:lnTo>
                  <a:lnTo>
                    <a:pt x="1184953" y="277720"/>
                  </a:lnTo>
                  <a:lnTo>
                    <a:pt x="0" y="277720"/>
                  </a:lnTo>
                  <a:close/>
                </a:path>
              </a:pathLst>
            </a:custGeom>
            <a:solidFill>
              <a:srgbClr val="092C59"/>
            </a:solidFill>
          </p:spPr>
        </p:sp>
        <p:sp>
          <p:nvSpPr>
            <p:cNvPr id="29" name="TextBox 29"/>
            <p:cNvSpPr txBox="1"/>
            <p:nvPr/>
          </p:nvSpPr>
          <p:spPr>
            <a:xfrm>
              <a:off x="0" y="-47625"/>
              <a:ext cx="1184953" cy="325345"/>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grpSp>
        <p:nvGrpSpPr>
          <p:cNvPr id="30" name="Group 30"/>
          <p:cNvGrpSpPr/>
          <p:nvPr/>
        </p:nvGrpSpPr>
        <p:grpSpPr>
          <a:xfrm>
            <a:off x="12608558" y="5871773"/>
            <a:ext cx="4499118" cy="1054468"/>
            <a:chOff x="0" y="0"/>
            <a:chExt cx="1184953" cy="277720"/>
          </a:xfrm>
        </p:grpSpPr>
        <p:sp>
          <p:nvSpPr>
            <p:cNvPr id="31" name="Freeform 31"/>
            <p:cNvSpPr/>
            <p:nvPr/>
          </p:nvSpPr>
          <p:spPr>
            <a:xfrm>
              <a:off x="0" y="0"/>
              <a:ext cx="1184953" cy="277720"/>
            </a:xfrm>
            <a:custGeom>
              <a:avLst/>
              <a:gdLst/>
              <a:ahLst/>
              <a:cxnLst/>
              <a:rect l="l" t="t" r="r" b="b"/>
              <a:pathLst>
                <a:path w="1184953" h="277720">
                  <a:moveTo>
                    <a:pt x="0" y="0"/>
                  </a:moveTo>
                  <a:lnTo>
                    <a:pt x="1184953" y="0"/>
                  </a:lnTo>
                  <a:lnTo>
                    <a:pt x="1184953" y="277720"/>
                  </a:lnTo>
                  <a:lnTo>
                    <a:pt x="0" y="277720"/>
                  </a:lnTo>
                  <a:close/>
                </a:path>
              </a:pathLst>
            </a:custGeom>
            <a:solidFill>
              <a:srgbClr val="1DA95F"/>
            </a:solidFill>
          </p:spPr>
        </p:sp>
        <p:sp>
          <p:nvSpPr>
            <p:cNvPr id="32" name="TextBox 32"/>
            <p:cNvSpPr txBox="1"/>
            <p:nvPr/>
          </p:nvSpPr>
          <p:spPr>
            <a:xfrm>
              <a:off x="0" y="-47625"/>
              <a:ext cx="1184953" cy="325345"/>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39" name="Freeform 39"/>
          <p:cNvSpPr/>
          <p:nvPr/>
        </p:nvSpPr>
        <p:spPr>
          <a:xfrm rot="5400000">
            <a:off x="771525" y="-771525"/>
            <a:ext cx="2571750" cy="4114800"/>
          </a:xfrm>
          <a:custGeom>
            <a:avLst/>
            <a:gdLst/>
            <a:ahLst/>
            <a:cxnLst/>
            <a:rect l="l" t="t" r="r" b="b"/>
            <a:pathLst>
              <a:path w="2571750" h="4114800">
                <a:moveTo>
                  <a:pt x="0" y="0"/>
                </a:moveTo>
                <a:lnTo>
                  <a:pt x="2571750" y="0"/>
                </a:lnTo>
                <a:lnTo>
                  <a:pt x="2571750" y="4114800"/>
                </a:lnTo>
                <a:lnTo>
                  <a:pt x="0" y="4114800"/>
                </a:lnTo>
                <a:lnTo>
                  <a:pt x="0" y="0"/>
                </a:lnTo>
                <a:close/>
              </a:path>
            </a:pathLst>
          </a:custGeom>
          <a:blipFill>
            <a:blip>
              <a:extLst>
                <a:ext uri="{96DAC541-7B7A-43D3-8B79-37D633B846F1}">
                  <asvg:svgBlip xmlns:asvg="http://schemas.microsoft.com/office/drawing/2016/SVG/main" xmlns="" r:embed="rId3"/>
                </a:ext>
              </a:extLst>
            </a:blip>
            <a:stretch>
              <a:fillRect/>
            </a:stretch>
          </a:blipFill>
          <a:ln cap="sq">
            <a:noFill/>
            <a:prstDash val="solid"/>
            <a:miter/>
          </a:ln>
        </p:spPr>
      </p:sp>
      <p:sp>
        <p:nvSpPr>
          <p:cNvPr id="40" name="Freeform 40"/>
          <p:cNvSpPr/>
          <p:nvPr/>
        </p:nvSpPr>
        <p:spPr>
          <a:xfrm rot="5400000" flipV="1">
            <a:off x="14941480" y="-771525"/>
            <a:ext cx="2571750" cy="4114800"/>
          </a:xfrm>
          <a:custGeom>
            <a:avLst/>
            <a:gdLst/>
            <a:ahLst/>
            <a:cxnLst/>
            <a:rect l="l" t="t" r="r" b="b"/>
            <a:pathLst>
              <a:path w="2571750" h="4114800">
                <a:moveTo>
                  <a:pt x="0" y="4114800"/>
                </a:moveTo>
                <a:lnTo>
                  <a:pt x="2571750" y="4114800"/>
                </a:lnTo>
                <a:lnTo>
                  <a:pt x="2571750" y="0"/>
                </a:lnTo>
                <a:lnTo>
                  <a:pt x="0" y="0"/>
                </a:lnTo>
                <a:lnTo>
                  <a:pt x="0" y="4114800"/>
                </a:lnTo>
                <a:close/>
              </a:path>
            </a:pathLst>
          </a:custGeom>
          <a:blipFill>
            <a:blip>
              <a:extLst>
                <a:ext uri="{96DAC541-7B7A-43D3-8B79-37D633B846F1}">
                  <asvg:svgBlip xmlns:asvg="http://schemas.microsoft.com/office/drawing/2016/SVG/main" xmlns="" r:embed="rId3"/>
                </a:ext>
              </a:extLst>
            </a:blip>
            <a:stretch>
              <a:fillRect/>
            </a:stretch>
          </a:blipFill>
          <a:ln cap="sq">
            <a:noFill/>
            <a:prstDash val="solid"/>
            <a:miter/>
          </a:ln>
        </p:spPr>
      </p:sp>
      <p:sp>
        <p:nvSpPr>
          <p:cNvPr id="41" name="Freeform 41"/>
          <p:cNvSpPr/>
          <p:nvPr/>
        </p:nvSpPr>
        <p:spPr>
          <a:xfrm flipH="1">
            <a:off x="12741132" y="9597282"/>
            <a:ext cx="5557414" cy="648258"/>
          </a:xfrm>
          <a:custGeom>
            <a:avLst/>
            <a:gdLst/>
            <a:ahLst/>
            <a:cxnLst/>
            <a:rect l="l" t="t" r="r" b="b"/>
            <a:pathLst>
              <a:path w="5557414" h="1354620">
                <a:moveTo>
                  <a:pt x="5557414" y="0"/>
                </a:moveTo>
                <a:lnTo>
                  <a:pt x="0" y="0"/>
                </a:lnTo>
                <a:lnTo>
                  <a:pt x="0" y="1354619"/>
                </a:lnTo>
                <a:lnTo>
                  <a:pt x="5557414" y="1354619"/>
                </a:lnTo>
                <a:lnTo>
                  <a:pt x="5557414" y="0"/>
                </a:lnTo>
                <a:close/>
              </a:path>
            </a:pathLst>
          </a:custGeom>
          <a:blipFill>
            <a:blip>
              <a:extLst>
                <a:ext uri="{96DAC541-7B7A-43D3-8B79-37D633B846F1}">
                  <asvg:svgBlip xmlns:asvg="http://schemas.microsoft.com/office/drawing/2016/SVG/main" xmlns="" r:embed="rId4"/>
                </a:ext>
              </a:extLst>
            </a:blip>
            <a:stretch>
              <a:fillRect/>
            </a:stretch>
          </a:blipFill>
          <a:ln cap="sq">
            <a:noFill/>
            <a:prstDash val="solid"/>
            <a:miter/>
          </a:ln>
        </p:spPr>
      </p:sp>
      <p:sp>
        <p:nvSpPr>
          <p:cNvPr id="44" name="TextBox 44"/>
          <p:cNvSpPr txBox="1"/>
          <p:nvPr/>
        </p:nvSpPr>
        <p:spPr>
          <a:xfrm>
            <a:off x="1364338" y="6088277"/>
            <a:ext cx="4095318" cy="500137"/>
          </a:xfrm>
          <a:prstGeom prst="rect">
            <a:avLst/>
          </a:prstGeom>
        </p:spPr>
        <p:txBody>
          <a:bodyPr lIns="0" tIns="0" rIns="0" bIns="0" rtlCol="0" anchor="t">
            <a:spAutoFit/>
          </a:bodyPr>
          <a:lstStyle/>
          <a:p>
            <a:pPr algn="ctr">
              <a:lnSpc>
                <a:spcPts val="3919"/>
              </a:lnSpc>
              <a:spcBef>
                <a:spcPct val="0"/>
              </a:spcBef>
            </a:pPr>
            <a:r>
              <a:rPr lang="en-US" sz="2799" dirty="0">
                <a:solidFill>
                  <a:srgbClr val="FFFFFF"/>
                </a:solidFill>
                <a:latin typeface="Arial" panose="020B0604020202020204" pitchFamily="34" charset="0"/>
                <a:ea typeface="TT Interphases"/>
                <a:cs typeface="Arial" panose="020B0604020202020204" pitchFamily="34" charset="0"/>
                <a:sym typeface="TT Interphases"/>
              </a:rPr>
              <a:t>Security and Compliance</a:t>
            </a:r>
          </a:p>
        </p:txBody>
      </p:sp>
      <p:sp>
        <p:nvSpPr>
          <p:cNvPr id="45" name="TextBox 45"/>
          <p:cNvSpPr txBox="1"/>
          <p:nvPr/>
        </p:nvSpPr>
        <p:spPr>
          <a:xfrm>
            <a:off x="6946403" y="7776441"/>
            <a:ext cx="4095318" cy="500137"/>
          </a:xfrm>
          <a:prstGeom prst="rect">
            <a:avLst/>
          </a:prstGeom>
        </p:spPr>
        <p:txBody>
          <a:bodyPr lIns="0" tIns="0" rIns="0" bIns="0" rtlCol="0" anchor="t">
            <a:spAutoFit/>
          </a:bodyPr>
          <a:lstStyle/>
          <a:p>
            <a:pPr algn="ctr">
              <a:lnSpc>
                <a:spcPts val="3919"/>
              </a:lnSpc>
              <a:spcBef>
                <a:spcPct val="0"/>
              </a:spcBef>
            </a:pPr>
            <a:r>
              <a:rPr lang="en-US" sz="2799" dirty="0">
                <a:solidFill>
                  <a:srgbClr val="FFFFFF"/>
                </a:solidFill>
                <a:latin typeface="Arial" panose="020B0604020202020204" pitchFamily="34" charset="0"/>
                <a:ea typeface="TT Interphases"/>
                <a:cs typeface="Arial" panose="020B0604020202020204" pitchFamily="34" charset="0"/>
                <a:sym typeface="TT Interphases"/>
              </a:rPr>
              <a:t>Operational scale</a:t>
            </a:r>
          </a:p>
        </p:txBody>
      </p:sp>
      <p:sp>
        <p:nvSpPr>
          <p:cNvPr id="46" name="TextBox 46"/>
          <p:cNvSpPr txBox="1"/>
          <p:nvPr/>
        </p:nvSpPr>
        <p:spPr>
          <a:xfrm>
            <a:off x="7087398" y="6088277"/>
            <a:ext cx="4095318" cy="500137"/>
          </a:xfrm>
          <a:prstGeom prst="rect">
            <a:avLst/>
          </a:prstGeom>
        </p:spPr>
        <p:txBody>
          <a:bodyPr lIns="0" tIns="0" rIns="0" bIns="0" rtlCol="0" anchor="t">
            <a:spAutoFit/>
          </a:bodyPr>
          <a:lstStyle/>
          <a:p>
            <a:pPr algn="ctr">
              <a:lnSpc>
                <a:spcPts val="3919"/>
              </a:lnSpc>
              <a:spcBef>
                <a:spcPct val="0"/>
              </a:spcBef>
            </a:pPr>
            <a:r>
              <a:rPr lang="en-US" sz="2799" dirty="0">
                <a:solidFill>
                  <a:srgbClr val="FFFFFF"/>
                </a:solidFill>
                <a:latin typeface="Arial" panose="020B0604020202020204" pitchFamily="34" charset="0"/>
                <a:ea typeface="TT Interphases"/>
                <a:cs typeface="Arial" panose="020B0604020202020204" pitchFamily="34" charset="0"/>
                <a:sym typeface="TT Interphases"/>
              </a:rPr>
              <a:t>System integration</a:t>
            </a:r>
          </a:p>
        </p:txBody>
      </p:sp>
      <p:sp>
        <p:nvSpPr>
          <p:cNvPr id="52" name="TextBox 52"/>
          <p:cNvSpPr txBox="1"/>
          <p:nvPr/>
        </p:nvSpPr>
        <p:spPr>
          <a:xfrm>
            <a:off x="12810458" y="6088277"/>
            <a:ext cx="4095318" cy="500137"/>
          </a:xfrm>
          <a:prstGeom prst="rect">
            <a:avLst/>
          </a:prstGeom>
        </p:spPr>
        <p:txBody>
          <a:bodyPr lIns="0" tIns="0" rIns="0" bIns="0" rtlCol="0" anchor="t">
            <a:spAutoFit/>
          </a:bodyPr>
          <a:lstStyle/>
          <a:p>
            <a:pPr algn="ctr">
              <a:lnSpc>
                <a:spcPts val="3919"/>
              </a:lnSpc>
              <a:spcBef>
                <a:spcPct val="0"/>
              </a:spcBef>
            </a:pPr>
            <a:r>
              <a:rPr lang="en-US" sz="2799" dirty="0">
                <a:solidFill>
                  <a:srgbClr val="FFFFFF"/>
                </a:solidFill>
                <a:latin typeface="Arial" panose="020B0604020202020204" pitchFamily="34" charset="0"/>
                <a:ea typeface="TT Interphases"/>
                <a:cs typeface="Arial" panose="020B0604020202020204" pitchFamily="34" charset="0"/>
                <a:sym typeface="TT Interphases"/>
              </a:rPr>
              <a:t>Data management </a:t>
            </a:r>
          </a:p>
        </p:txBody>
      </p:sp>
      <p:sp>
        <p:nvSpPr>
          <p:cNvPr id="54" name="TextBox 54"/>
          <p:cNvSpPr txBox="1"/>
          <p:nvPr/>
        </p:nvSpPr>
        <p:spPr>
          <a:xfrm>
            <a:off x="4114800" y="854581"/>
            <a:ext cx="10363200" cy="677108"/>
          </a:xfrm>
          <a:prstGeom prst="rect">
            <a:avLst/>
          </a:prstGeom>
        </p:spPr>
        <p:txBody>
          <a:bodyPr wrap="square" lIns="0" tIns="0" rIns="0" bIns="0" rtlCol="0" anchor="t">
            <a:spAutoFit/>
          </a:bodyPr>
          <a:lstStyle/>
          <a:p>
            <a:pPr algn="ctr"/>
            <a:r>
              <a:rPr lang="en-GB" sz="4400" b="1" dirty="0">
                <a:latin typeface="Arial" panose="020B0604020202020204" pitchFamily="34" charset="0"/>
                <a:cs typeface="Arial" panose="020B0604020202020204" pitchFamily="34" charset="0"/>
              </a:rPr>
              <a:t>Case study (Amazon)</a:t>
            </a:r>
            <a:endParaRPr lang="en-IN" sz="4400" b="1" dirty="0">
              <a:latin typeface="Arial" panose="020B0604020202020204" pitchFamily="34" charset="0"/>
              <a:cs typeface="Arial" panose="020B0604020202020204" pitchFamily="34" charset="0"/>
            </a:endParaRPr>
          </a:p>
        </p:txBody>
      </p:sp>
      <p:sp>
        <p:nvSpPr>
          <p:cNvPr id="2" name="Rectangle 1"/>
          <p:cNvSpPr/>
          <p:nvPr/>
        </p:nvSpPr>
        <p:spPr>
          <a:xfrm>
            <a:off x="3025445" y="2433514"/>
            <a:ext cx="14049574" cy="2862322"/>
          </a:xfrm>
          <a:prstGeom prst="rect">
            <a:avLst/>
          </a:prstGeom>
        </p:spPr>
        <p:txBody>
          <a:bodyPr wrap="square">
            <a:spAutoFit/>
          </a:bodyPr>
          <a:lstStyle/>
          <a:p>
            <a:pPr marL="285750" indent="-285750" algn="just">
              <a:lnSpc>
                <a:spcPct val="150000"/>
              </a:lnSpc>
              <a:spcAft>
                <a:spcPts val="0"/>
              </a:spcAft>
              <a:buFont typeface="Wingdings" panose="05000000000000000000" pitchFamily="2" charset="2"/>
              <a:buChar char="Ø"/>
            </a:pPr>
            <a:r>
              <a:rPr lang="en-GB" sz="2000" dirty="0">
                <a:latin typeface="Arial" panose="020B0604020202020204" pitchFamily="34" charset="0"/>
                <a:ea typeface="Times New Roman" panose="02020603050405020304" pitchFamily="18" charset="0"/>
                <a:cs typeface="Arial" panose="020B0604020202020204" pitchFamily="34" charset="0"/>
              </a:rPr>
              <a:t>The business operations of Amazon depend on automated fulfilment systems related to its cloud ERP systems.</a:t>
            </a:r>
          </a:p>
          <a:p>
            <a:pPr algn="just">
              <a:lnSpc>
                <a:spcPct val="150000"/>
              </a:lnSpc>
              <a:spcAft>
                <a:spcPts val="0"/>
              </a:spcAft>
            </a:pPr>
            <a:r>
              <a:rPr lang="en-GB" sz="2000" dirty="0">
                <a:latin typeface="Arial" panose="020B0604020202020204" pitchFamily="34" charset="0"/>
                <a:ea typeface="Times New Roman" panose="02020603050405020304" pitchFamily="18" charset="0"/>
                <a:cs typeface="Arial" panose="020B0604020202020204" pitchFamily="34" charset="0"/>
              </a:rPr>
              <a:t> </a:t>
            </a:r>
            <a:endParaRPr lang="en-IN" sz="2000" dirty="0">
              <a:latin typeface="Arial" panose="020B0604020202020204" pitchFamily="34" charset="0"/>
              <a:ea typeface="Arial" panose="020B0604020202020204" pitchFamily="34" charset="0"/>
              <a:cs typeface="Arial" panose="020B0604020202020204" pitchFamily="34" charset="0"/>
            </a:endParaRPr>
          </a:p>
          <a:p>
            <a:pPr marL="285750" indent="-285750" algn="just">
              <a:lnSpc>
                <a:spcPct val="150000"/>
              </a:lnSpc>
              <a:spcAft>
                <a:spcPts val="0"/>
              </a:spcAft>
              <a:buFont typeface="Wingdings" panose="05000000000000000000" pitchFamily="2" charset="2"/>
              <a:buChar char="Ø"/>
            </a:pPr>
            <a:r>
              <a:rPr lang="en-GB" sz="2000" dirty="0">
                <a:latin typeface="Arial" panose="020B0604020202020204" pitchFamily="34" charset="0"/>
                <a:ea typeface="Times New Roman" panose="02020603050405020304" pitchFamily="18" charset="0"/>
                <a:cs typeface="Arial" panose="020B0604020202020204" pitchFamily="34" charset="0"/>
              </a:rPr>
              <a:t>This technological advancement allows this business to efficiently control complex distribution networks globally.</a:t>
            </a:r>
          </a:p>
          <a:p>
            <a:pPr algn="just">
              <a:lnSpc>
                <a:spcPct val="150000"/>
              </a:lnSpc>
              <a:spcAft>
                <a:spcPts val="0"/>
              </a:spcAft>
            </a:pPr>
            <a:r>
              <a:rPr lang="en-GB" sz="2000" dirty="0">
                <a:latin typeface="Arial" panose="020B0604020202020204" pitchFamily="34" charset="0"/>
                <a:ea typeface="Times New Roman" panose="02020603050405020304" pitchFamily="18" charset="0"/>
                <a:cs typeface="Arial" panose="020B0604020202020204" pitchFamily="34" charset="0"/>
              </a:rPr>
              <a:t> </a:t>
            </a:r>
            <a:endParaRPr lang="en-IN" sz="2000" dirty="0">
              <a:latin typeface="Arial" panose="020B0604020202020204" pitchFamily="34" charset="0"/>
              <a:ea typeface="Arial" panose="020B0604020202020204" pitchFamily="34" charset="0"/>
              <a:cs typeface="Arial" panose="020B0604020202020204" pitchFamily="34" charset="0"/>
            </a:endParaRPr>
          </a:p>
          <a:p>
            <a:pPr marL="285750" indent="-285750" algn="just">
              <a:lnSpc>
                <a:spcPct val="150000"/>
              </a:lnSpc>
              <a:spcAft>
                <a:spcPts val="0"/>
              </a:spcAft>
              <a:buFont typeface="Wingdings" panose="05000000000000000000" pitchFamily="2" charset="2"/>
              <a:buChar char="Ø"/>
            </a:pPr>
            <a:r>
              <a:rPr lang="en-GB" sz="2000" dirty="0">
                <a:latin typeface="Arial" panose="020B0604020202020204" pitchFamily="34" charset="0"/>
                <a:ea typeface="Times New Roman" panose="02020603050405020304" pitchFamily="18" charset="0"/>
                <a:cs typeface="Arial" panose="020B0604020202020204" pitchFamily="34" charset="0"/>
              </a:rPr>
              <a:t>However, Amazon Web Services (AWS) has experienced direct revenue losses of between £650m and £1bn due to inadequate maintenance of Cloud ERP (</a:t>
            </a:r>
            <a:r>
              <a:rPr lang="en-GB" sz="2000" dirty="0" err="1">
                <a:latin typeface="Arial" panose="020B0604020202020204" pitchFamily="34" charset="0"/>
                <a:ea typeface="Times New Roman" panose="02020603050405020304" pitchFamily="18" charset="0"/>
                <a:cs typeface="Arial" panose="020B0604020202020204" pitchFamily="34" charset="0"/>
              </a:rPr>
              <a:t>Scroxton</a:t>
            </a:r>
            <a:r>
              <a:rPr lang="en-GB" sz="2000" dirty="0">
                <a:latin typeface="Arial" panose="020B0604020202020204" pitchFamily="34" charset="0"/>
                <a:ea typeface="Times New Roman" panose="02020603050405020304" pitchFamily="18" charset="0"/>
                <a:cs typeface="Arial" panose="020B0604020202020204" pitchFamily="34" charset="0"/>
              </a:rPr>
              <a:t>, 2026). </a:t>
            </a:r>
            <a:endParaRPr lang="en-IN" sz="2000" dirty="0">
              <a:effectLst/>
              <a:latin typeface="Arial" panose="020B0604020202020204" pitchFamily="34" charset="0"/>
              <a:ea typeface="Arial" panose="020B0604020202020204" pitchFamily="34" charset="0"/>
              <a:cs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3"/>
          <p:cNvSpPr txBox="1"/>
          <p:nvPr/>
        </p:nvSpPr>
        <p:spPr>
          <a:xfrm>
            <a:off x="4648200" y="732005"/>
            <a:ext cx="9870599" cy="677108"/>
          </a:xfrm>
          <a:prstGeom prst="rect">
            <a:avLst/>
          </a:prstGeom>
        </p:spPr>
        <p:txBody>
          <a:bodyPr lIns="0" tIns="0" rIns="0" bIns="0" rtlCol="0" anchor="t">
            <a:spAutoFit/>
          </a:bodyPr>
          <a:lstStyle/>
          <a:p>
            <a:pPr algn="ctr"/>
            <a:r>
              <a:rPr lang="en-GB" sz="4400" b="1" dirty="0">
                <a:latin typeface="Arial" panose="020B0604020202020204" pitchFamily="34" charset="0"/>
                <a:cs typeface="Arial" panose="020B0604020202020204" pitchFamily="34" charset="0"/>
              </a:rPr>
              <a:t>Ethical Considerations</a:t>
            </a:r>
            <a:endParaRPr lang="en-US" sz="4400" dirty="0">
              <a:solidFill>
                <a:srgbClr val="000000"/>
              </a:solidFill>
              <a:latin typeface="Arial" panose="020B0604020202020204" pitchFamily="34" charset="0"/>
              <a:ea typeface="Egyptian Slate"/>
              <a:cs typeface="Arial" panose="020B0604020202020204" pitchFamily="34" charset="0"/>
              <a:sym typeface="Egyptian Slate"/>
            </a:endParaRPr>
          </a:p>
        </p:txBody>
      </p:sp>
      <p:sp>
        <p:nvSpPr>
          <p:cNvPr id="4" name="Freeform 4"/>
          <p:cNvSpPr/>
          <p:nvPr/>
        </p:nvSpPr>
        <p:spPr>
          <a:xfrm rot="-5400000">
            <a:off x="14746494" y="6731522"/>
            <a:ext cx="3879227" cy="3255351"/>
          </a:xfrm>
          <a:custGeom>
            <a:avLst/>
            <a:gdLst/>
            <a:ahLst/>
            <a:cxnLst/>
            <a:rect l="l" t="t" r="r" b="b"/>
            <a:pathLst>
              <a:path w="5984269" h="6603331">
                <a:moveTo>
                  <a:pt x="0" y="0"/>
                </a:moveTo>
                <a:lnTo>
                  <a:pt x="5984268" y="0"/>
                </a:lnTo>
                <a:lnTo>
                  <a:pt x="5984268" y="6603331"/>
                </a:lnTo>
                <a:lnTo>
                  <a:pt x="0" y="6603331"/>
                </a:lnTo>
                <a:lnTo>
                  <a:pt x="0" y="0"/>
                </a:lnTo>
                <a:close/>
              </a:path>
            </a:pathLst>
          </a:custGeom>
          <a:blipFill>
            <a:blip>
              <a:extLst>
                <a:ext uri="{96DAC541-7B7A-43D3-8B79-37D633B846F1}">
                  <asvg:svgBlip xmlns:asvg="http://schemas.microsoft.com/office/drawing/2016/SVG/main" xmlns="" r:embed="rId3"/>
                </a:ext>
              </a:extLst>
            </a:blip>
            <a:stretch>
              <a:fillRect/>
            </a:stretch>
          </a:blipFill>
        </p:spPr>
      </p:sp>
      <p:sp>
        <p:nvSpPr>
          <p:cNvPr id="5" name="Freeform 5"/>
          <p:cNvSpPr/>
          <p:nvPr/>
        </p:nvSpPr>
        <p:spPr>
          <a:xfrm rot="5400000">
            <a:off x="753516" y="-753516"/>
            <a:ext cx="2836367" cy="4343400"/>
          </a:xfrm>
          <a:custGeom>
            <a:avLst/>
            <a:gdLst/>
            <a:ahLst/>
            <a:cxnLst/>
            <a:rect l="l" t="t" r="r" b="b"/>
            <a:pathLst>
              <a:path w="5984269" h="6603331">
                <a:moveTo>
                  <a:pt x="0" y="0"/>
                </a:moveTo>
                <a:lnTo>
                  <a:pt x="5984268" y="0"/>
                </a:lnTo>
                <a:lnTo>
                  <a:pt x="5984268" y="6603331"/>
                </a:lnTo>
                <a:lnTo>
                  <a:pt x="0" y="6603331"/>
                </a:lnTo>
                <a:lnTo>
                  <a:pt x="0" y="0"/>
                </a:lnTo>
                <a:close/>
              </a:path>
            </a:pathLst>
          </a:custGeom>
          <a:blipFill>
            <a:blip>
              <a:extLst>
                <a:ext uri="{96DAC541-7B7A-43D3-8B79-37D633B846F1}">
                  <asvg:svgBlip xmlns:asvg="http://schemas.microsoft.com/office/drawing/2016/SVG/main" xmlns="" r:embed="rId3"/>
                </a:ext>
              </a:extLst>
            </a:blip>
            <a:stretch>
              <a:fillRect/>
            </a:stretch>
          </a:blipFill>
        </p:spPr>
      </p:sp>
      <p:sp>
        <p:nvSpPr>
          <p:cNvPr id="40" name="TextBox 40"/>
          <p:cNvSpPr txBox="1"/>
          <p:nvPr/>
        </p:nvSpPr>
        <p:spPr>
          <a:xfrm>
            <a:off x="2065220" y="4448982"/>
            <a:ext cx="2444430" cy="500137"/>
          </a:xfrm>
          <a:prstGeom prst="rect">
            <a:avLst/>
          </a:prstGeom>
        </p:spPr>
        <p:txBody>
          <a:bodyPr lIns="0" tIns="0" rIns="0" bIns="0" rtlCol="0" anchor="t">
            <a:spAutoFit/>
          </a:bodyPr>
          <a:lstStyle/>
          <a:p>
            <a:pPr algn="ctr">
              <a:lnSpc>
                <a:spcPts val="3919"/>
              </a:lnSpc>
              <a:spcBef>
                <a:spcPct val="0"/>
              </a:spcBef>
            </a:pPr>
            <a:r>
              <a:rPr lang="en-US" sz="2799" b="1">
                <a:solidFill>
                  <a:srgbClr val="FFFFFF"/>
                </a:solidFill>
                <a:latin typeface="Arial" panose="020B0604020202020204" pitchFamily="34" charset="0"/>
                <a:ea typeface="TT Interphases Bold"/>
                <a:cs typeface="Arial" panose="020B0604020202020204" pitchFamily="34" charset="0"/>
                <a:sym typeface="TT Interphases Bold"/>
              </a:rPr>
              <a:t>Weeks 1–2</a:t>
            </a:r>
          </a:p>
        </p:txBody>
      </p:sp>
      <p:graphicFrame>
        <p:nvGraphicFramePr>
          <p:cNvPr id="35" name="Table 34"/>
          <p:cNvGraphicFramePr>
            <a:graphicFrameLocks noGrp="1"/>
          </p:cNvGraphicFramePr>
          <p:nvPr>
            <p:extLst>
              <p:ext uri="{D42A27DB-BD31-4B8C-83A1-F6EECF244321}">
                <p14:modId xmlns:p14="http://schemas.microsoft.com/office/powerpoint/2010/main" val="2282808947"/>
              </p:ext>
            </p:extLst>
          </p:nvPr>
        </p:nvGraphicFramePr>
        <p:xfrm>
          <a:off x="2992199" y="2476500"/>
          <a:ext cx="13182600" cy="6503280"/>
        </p:xfrm>
        <a:graphic>
          <a:graphicData uri="http://schemas.openxmlformats.org/drawingml/2006/table">
            <a:tbl>
              <a:tblPr>
                <a:tableStyleId>{5C22544A-7EE6-4342-B048-85BDC9FD1C3A}</a:tableStyleId>
              </a:tblPr>
              <a:tblGrid>
                <a:gridCol w="1340231">
                  <a:extLst>
                    <a:ext uri="{9D8B030D-6E8A-4147-A177-3AD203B41FA5}">
                      <a16:colId xmlns:a16="http://schemas.microsoft.com/office/drawing/2014/main" val="20000"/>
                    </a:ext>
                  </a:extLst>
                </a:gridCol>
                <a:gridCol w="2394839">
                  <a:extLst>
                    <a:ext uri="{9D8B030D-6E8A-4147-A177-3AD203B41FA5}">
                      <a16:colId xmlns:a16="http://schemas.microsoft.com/office/drawing/2014/main" val="20001"/>
                    </a:ext>
                  </a:extLst>
                </a:gridCol>
                <a:gridCol w="2856230">
                  <a:extLst>
                    <a:ext uri="{9D8B030D-6E8A-4147-A177-3AD203B41FA5}">
                      <a16:colId xmlns:a16="http://schemas.microsoft.com/office/drawing/2014/main" val="20002"/>
                    </a:ext>
                  </a:extLst>
                </a:gridCol>
                <a:gridCol w="3515360">
                  <a:extLst>
                    <a:ext uri="{9D8B030D-6E8A-4147-A177-3AD203B41FA5}">
                      <a16:colId xmlns:a16="http://schemas.microsoft.com/office/drawing/2014/main" val="20003"/>
                    </a:ext>
                  </a:extLst>
                </a:gridCol>
                <a:gridCol w="3075940">
                  <a:extLst>
                    <a:ext uri="{9D8B030D-6E8A-4147-A177-3AD203B41FA5}">
                      <a16:colId xmlns:a16="http://schemas.microsoft.com/office/drawing/2014/main" val="20004"/>
                    </a:ext>
                  </a:extLst>
                </a:gridCol>
              </a:tblGrid>
              <a:tr h="727951">
                <a:tc>
                  <a:txBody>
                    <a:bodyPr/>
                    <a:lstStyle/>
                    <a:p>
                      <a:pPr>
                        <a:lnSpc>
                          <a:spcPct val="150000"/>
                        </a:lnSpc>
                        <a:spcAft>
                          <a:spcPts val="0"/>
                        </a:spcAft>
                      </a:pPr>
                      <a:r>
                        <a:rPr lang="en-GB" sz="2000" dirty="0">
                          <a:effectLst/>
                          <a:latin typeface="Arial" panose="020B0604020202020204" pitchFamily="34" charset="0"/>
                          <a:cs typeface="Arial" panose="020B0604020202020204" pitchFamily="34" charset="0"/>
                        </a:rPr>
                        <a:t> </a:t>
                      </a:r>
                      <a:endParaRPr lang="en-IN" sz="2000" dirty="0">
                        <a:effectLst/>
                        <a:latin typeface="Arial" panose="020B0604020202020204" pitchFamily="34" charset="0"/>
                        <a:ea typeface="Arial" panose="020B0604020202020204" pitchFamily="34" charset="0"/>
                        <a:cs typeface="Arial" panose="020B0604020202020204" pitchFamily="34" charset="0"/>
                      </a:endParaRPr>
                    </a:p>
                  </a:txBody>
                  <a:tcPr marL="52775" marR="52775" marT="52775" marB="527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lnSpc>
                          <a:spcPct val="150000"/>
                        </a:lnSpc>
                        <a:spcAft>
                          <a:spcPts val="0"/>
                        </a:spcAft>
                      </a:pPr>
                      <a:r>
                        <a:rPr lang="en-GB" sz="2000" b="1" dirty="0">
                          <a:effectLst/>
                          <a:latin typeface="Arial" panose="020B0604020202020204" pitchFamily="34" charset="0"/>
                          <a:cs typeface="Arial" panose="020B0604020202020204" pitchFamily="34" charset="0"/>
                        </a:rPr>
                        <a:t>Data privacy and security </a:t>
                      </a:r>
                      <a:endParaRPr lang="en-IN" sz="2000" b="1" dirty="0">
                        <a:effectLst/>
                        <a:latin typeface="Arial" panose="020B0604020202020204" pitchFamily="34" charset="0"/>
                        <a:ea typeface="Arial" panose="020B0604020202020204" pitchFamily="34" charset="0"/>
                        <a:cs typeface="Arial" panose="020B0604020202020204" pitchFamily="34" charset="0"/>
                      </a:endParaRPr>
                    </a:p>
                  </a:txBody>
                  <a:tcPr marL="52775" marR="52775" marT="52775" marB="527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3">
                        <a:lumMod val="60000"/>
                        <a:lumOff val="40000"/>
                      </a:schemeClr>
                    </a:solidFill>
                  </a:tcPr>
                </a:tc>
                <a:tc>
                  <a:txBody>
                    <a:bodyPr/>
                    <a:lstStyle/>
                    <a:p>
                      <a:pPr algn="ctr">
                        <a:lnSpc>
                          <a:spcPct val="150000"/>
                        </a:lnSpc>
                        <a:spcAft>
                          <a:spcPts val="0"/>
                        </a:spcAft>
                      </a:pPr>
                      <a:r>
                        <a:rPr lang="en-GB" sz="2000" b="1" dirty="0">
                          <a:effectLst/>
                          <a:latin typeface="Arial" panose="020B0604020202020204" pitchFamily="34" charset="0"/>
                          <a:cs typeface="Arial" panose="020B0604020202020204" pitchFamily="34" charset="0"/>
                        </a:rPr>
                        <a:t>Bias </a:t>
                      </a:r>
                      <a:endParaRPr lang="en-IN" sz="2000" b="1" dirty="0">
                        <a:effectLst/>
                        <a:latin typeface="Arial" panose="020B0604020202020204" pitchFamily="34" charset="0"/>
                        <a:ea typeface="Arial" panose="020B0604020202020204" pitchFamily="34" charset="0"/>
                        <a:cs typeface="Arial" panose="020B0604020202020204" pitchFamily="34" charset="0"/>
                      </a:endParaRPr>
                    </a:p>
                  </a:txBody>
                  <a:tcPr marL="52775" marR="52775" marT="52775" marB="527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3">
                        <a:lumMod val="60000"/>
                        <a:lumOff val="40000"/>
                      </a:schemeClr>
                    </a:solidFill>
                  </a:tcPr>
                </a:tc>
                <a:tc>
                  <a:txBody>
                    <a:bodyPr/>
                    <a:lstStyle/>
                    <a:p>
                      <a:pPr algn="ctr">
                        <a:lnSpc>
                          <a:spcPct val="150000"/>
                        </a:lnSpc>
                        <a:spcAft>
                          <a:spcPts val="0"/>
                        </a:spcAft>
                      </a:pPr>
                      <a:r>
                        <a:rPr lang="en-GB" sz="2000" b="1" dirty="0">
                          <a:effectLst/>
                          <a:latin typeface="Arial" panose="020B0604020202020204" pitchFamily="34" charset="0"/>
                          <a:cs typeface="Arial" panose="020B0604020202020204" pitchFamily="34" charset="0"/>
                        </a:rPr>
                        <a:t>AI-decision making </a:t>
                      </a:r>
                      <a:endParaRPr lang="en-IN" sz="2000" b="1" dirty="0">
                        <a:effectLst/>
                        <a:latin typeface="Arial" panose="020B0604020202020204" pitchFamily="34" charset="0"/>
                        <a:ea typeface="Arial" panose="020B0604020202020204" pitchFamily="34" charset="0"/>
                        <a:cs typeface="Arial" panose="020B0604020202020204" pitchFamily="34" charset="0"/>
                      </a:endParaRPr>
                    </a:p>
                  </a:txBody>
                  <a:tcPr marL="52775" marR="52775" marT="52775" marB="527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3">
                        <a:lumMod val="60000"/>
                        <a:lumOff val="40000"/>
                      </a:schemeClr>
                    </a:solidFill>
                  </a:tcPr>
                </a:tc>
                <a:tc>
                  <a:txBody>
                    <a:bodyPr/>
                    <a:lstStyle/>
                    <a:p>
                      <a:pPr algn="ctr">
                        <a:lnSpc>
                          <a:spcPct val="150000"/>
                        </a:lnSpc>
                        <a:spcAft>
                          <a:spcPts val="0"/>
                        </a:spcAft>
                      </a:pPr>
                      <a:r>
                        <a:rPr lang="en-GB" sz="2000" b="1" dirty="0">
                          <a:effectLst/>
                          <a:latin typeface="Arial" panose="020B0604020202020204" pitchFamily="34" charset="0"/>
                          <a:cs typeface="Arial" panose="020B0604020202020204" pitchFamily="34" charset="0"/>
                        </a:rPr>
                        <a:t>Employee monitoring </a:t>
                      </a:r>
                      <a:endParaRPr lang="en-IN" sz="2000" b="1" dirty="0">
                        <a:effectLst/>
                        <a:latin typeface="Arial" panose="020B0604020202020204" pitchFamily="34" charset="0"/>
                        <a:ea typeface="Arial" panose="020B0604020202020204" pitchFamily="34" charset="0"/>
                        <a:cs typeface="Arial" panose="020B0604020202020204" pitchFamily="34" charset="0"/>
                      </a:endParaRPr>
                    </a:p>
                  </a:txBody>
                  <a:tcPr marL="52775" marR="52775" marT="52775" marB="527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3">
                        <a:lumMod val="60000"/>
                        <a:lumOff val="40000"/>
                      </a:schemeClr>
                    </a:solidFill>
                  </a:tcPr>
                </a:tc>
                <a:extLst>
                  <a:ext uri="{0D108BD9-81ED-4DB2-BD59-A6C34878D82A}">
                    <a16:rowId xmlns:a16="http://schemas.microsoft.com/office/drawing/2014/main" val="10000"/>
                  </a:ext>
                </a:extLst>
              </a:tr>
              <a:tr h="1614630">
                <a:tc>
                  <a:txBody>
                    <a:bodyPr/>
                    <a:lstStyle/>
                    <a:p>
                      <a:pPr>
                        <a:lnSpc>
                          <a:spcPct val="150000"/>
                        </a:lnSpc>
                        <a:spcAft>
                          <a:spcPts val="0"/>
                        </a:spcAft>
                      </a:pPr>
                      <a:r>
                        <a:rPr lang="en-GB" sz="2000" b="1" i="1">
                          <a:effectLst/>
                          <a:latin typeface="Arial" panose="020B0604020202020204" pitchFamily="34" charset="0"/>
                          <a:cs typeface="Arial" panose="020B0604020202020204" pitchFamily="34" charset="0"/>
                        </a:rPr>
                        <a:t>CRM</a:t>
                      </a:r>
                      <a:endParaRPr lang="en-IN" sz="2000" b="1" i="1">
                        <a:effectLst/>
                        <a:latin typeface="Arial" panose="020B0604020202020204" pitchFamily="34" charset="0"/>
                        <a:ea typeface="Arial" panose="020B0604020202020204" pitchFamily="34" charset="0"/>
                        <a:cs typeface="Arial" panose="020B0604020202020204" pitchFamily="34" charset="0"/>
                      </a:endParaRPr>
                    </a:p>
                  </a:txBody>
                  <a:tcPr marL="52775" marR="52775" marT="52775" marB="527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3">
                        <a:lumMod val="60000"/>
                        <a:lumOff val="40000"/>
                      </a:schemeClr>
                    </a:solidFill>
                  </a:tcPr>
                </a:tc>
                <a:tc>
                  <a:txBody>
                    <a:bodyPr/>
                    <a:lstStyle/>
                    <a:p>
                      <a:pPr algn="ctr">
                        <a:lnSpc>
                          <a:spcPct val="150000"/>
                        </a:lnSpc>
                        <a:spcAft>
                          <a:spcPts val="0"/>
                        </a:spcAft>
                      </a:pPr>
                      <a:r>
                        <a:rPr lang="en-GB" sz="2000" dirty="0">
                          <a:effectLst/>
                          <a:latin typeface="Arial" panose="020B0604020202020204" pitchFamily="34" charset="0"/>
                          <a:cs typeface="Arial" panose="020B0604020202020204" pitchFamily="34" charset="0"/>
                        </a:rPr>
                        <a:t>High </a:t>
                      </a:r>
                      <a:endParaRPr lang="en-IN" sz="2000" dirty="0">
                        <a:effectLst/>
                        <a:latin typeface="Arial" panose="020B0604020202020204" pitchFamily="34" charset="0"/>
                        <a:ea typeface="Arial" panose="020B0604020202020204" pitchFamily="34" charset="0"/>
                        <a:cs typeface="Arial" panose="020B0604020202020204" pitchFamily="34" charset="0"/>
                      </a:endParaRPr>
                    </a:p>
                  </a:txBody>
                  <a:tcPr marL="52775" marR="52775" marT="52775" marB="527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0000"/>
                    </a:solidFill>
                  </a:tcPr>
                </a:tc>
                <a:tc>
                  <a:txBody>
                    <a:bodyPr/>
                    <a:lstStyle/>
                    <a:p>
                      <a:pPr>
                        <a:lnSpc>
                          <a:spcPct val="150000"/>
                        </a:lnSpc>
                        <a:spcAft>
                          <a:spcPts val="0"/>
                        </a:spcAft>
                      </a:pPr>
                      <a:r>
                        <a:rPr lang="en-GB" sz="2000" dirty="0">
                          <a:effectLst/>
                          <a:latin typeface="Arial" panose="020B0604020202020204" pitchFamily="34" charset="0"/>
                          <a:cs typeface="Arial" panose="020B0604020202020204" pitchFamily="34" charset="0"/>
                        </a:rPr>
                        <a:t>Specific demographic groups may be excluded or targeted </a:t>
                      </a:r>
                      <a:endParaRPr lang="en-IN" sz="2000" dirty="0">
                        <a:effectLst/>
                        <a:latin typeface="Arial" panose="020B0604020202020204" pitchFamily="34" charset="0"/>
                        <a:ea typeface="Arial" panose="020B0604020202020204" pitchFamily="34" charset="0"/>
                        <a:cs typeface="Arial" panose="020B0604020202020204" pitchFamily="34" charset="0"/>
                      </a:endParaRPr>
                    </a:p>
                  </a:txBody>
                  <a:tcPr marL="52775" marR="52775" marT="52775" marB="527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5">
                        <a:lumMod val="20000"/>
                        <a:lumOff val="80000"/>
                      </a:schemeClr>
                    </a:solidFill>
                  </a:tcPr>
                </a:tc>
                <a:tc>
                  <a:txBody>
                    <a:bodyPr/>
                    <a:lstStyle/>
                    <a:p>
                      <a:pPr>
                        <a:lnSpc>
                          <a:spcPct val="150000"/>
                        </a:lnSpc>
                        <a:spcAft>
                          <a:spcPts val="0"/>
                        </a:spcAft>
                      </a:pPr>
                      <a:r>
                        <a:rPr lang="en-GB" sz="2000" dirty="0">
                          <a:effectLst/>
                          <a:latin typeface="Arial" panose="020B0604020202020204" pitchFamily="34" charset="0"/>
                          <a:cs typeface="Arial" panose="020B0604020202020204" pitchFamily="34" charset="0"/>
                        </a:rPr>
                        <a:t>Error in customer or relevant data recognition may create ethical concern. </a:t>
                      </a:r>
                      <a:endParaRPr lang="en-IN" sz="2000" dirty="0">
                        <a:effectLst/>
                        <a:latin typeface="Arial" panose="020B0604020202020204" pitchFamily="34" charset="0"/>
                        <a:ea typeface="Arial" panose="020B0604020202020204" pitchFamily="34" charset="0"/>
                        <a:cs typeface="Arial" panose="020B0604020202020204" pitchFamily="34" charset="0"/>
                      </a:endParaRPr>
                    </a:p>
                  </a:txBody>
                  <a:tcPr marL="52775" marR="52775" marT="52775" marB="527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5">
                        <a:lumMod val="20000"/>
                        <a:lumOff val="80000"/>
                      </a:schemeClr>
                    </a:solidFill>
                  </a:tcPr>
                </a:tc>
                <a:tc>
                  <a:txBody>
                    <a:bodyPr/>
                    <a:lstStyle/>
                    <a:p>
                      <a:pPr>
                        <a:lnSpc>
                          <a:spcPct val="150000"/>
                        </a:lnSpc>
                        <a:spcAft>
                          <a:spcPts val="0"/>
                        </a:spcAft>
                      </a:pPr>
                      <a:r>
                        <a:rPr lang="en-GB" sz="2000">
                          <a:effectLst/>
                          <a:latin typeface="Arial" panose="020B0604020202020204" pitchFamily="34" charset="0"/>
                          <a:cs typeface="Arial" panose="020B0604020202020204" pitchFamily="34" charset="0"/>
                        </a:rPr>
                        <a:t>Over-quantification of human behaviour may give wrong output. </a:t>
                      </a:r>
                      <a:endParaRPr lang="en-IN" sz="2000">
                        <a:effectLst/>
                        <a:latin typeface="Arial" panose="020B0604020202020204" pitchFamily="34" charset="0"/>
                        <a:ea typeface="Arial" panose="020B0604020202020204" pitchFamily="34" charset="0"/>
                        <a:cs typeface="Arial" panose="020B0604020202020204" pitchFamily="34" charset="0"/>
                      </a:endParaRPr>
                    </a:p>
                  </a:txBody>
                  <a:tcPr marL="52775" marR="52775" marT="52775" marB="527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5">
                        <a:lumMod val="20000"/>
                        <a:lumOff val="80000"/>
                      </a:schemeClr>
                    </a:solidFill>
                  </a:tcPr>
                </a:tc>
                <a:extLst>
                  <a:ext uri="{0D108BD9-81ED-4DB2-BD59-A6C34878D82A}">
                    <a16:rowId xmlns:a16="http://schemas.microsoft.com/office/drawing/2014/main" val="10001"/>
                  </a:ext>
                </a:extLst>
              </a:tr>
              <a:tr h="1614630">
                <a:tc>
                  <a:txBody>
                    <a:bodyPr/>
                    <a:lstStyle/>
                    <a:p>
                      <a:pPr>
                        <a:lnSpc>
                          <a:spcPct val="150000"/>
                        </a:lnSpc>
                        <a:spcAft>
                          <a:spcPts val="0"/>
                        </a:spcAft>
                      </a:pPr>
                      <a:r>
                        <a:rPr lang="en-GB" sz="2000" b="1" i="1">
                          <a:effectLst/>
                          <a:latin typeface="Arial" panose="020B0604020202020204" pitchFamily="34" charset="0"/>
                          <a:cs typeface="Arial" panose="020B0604020202020204" pitchFamily="34" charset="0"/>
                        </a:rPr>
                        <a:t>DSS</a:t>
                      </a:r>
                      <a:endParaRPr lang="en-IN" sz="2000" b="1" i="1">
                        <a:effectLst/>
                        <a:latin typeface="Arial" panose="020B0604020202020204" pitchFamily="34" charset="0"/>
                        <a:ea typeface="Arial" panose="020B0604020202020204" pitchFamily="34" charset="0"/>
                        <a:cs typeface="Arial" panose="020B0604020202020204" pitchFamily="34" charset="0"/>
                      </a:endParaRPr>
                    </a:p>
                  </a:txBody>
                  <a:tcPr marL="52775" marR="52775" marT="52775" marB="527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3">
                        <a:lumMod val="60000"/>
                        <a:lumOff val="40000"/>
                      </a:schemeClr>
                    </a:solidFill>
                  </a:tcPr>
                </a:tc>
                <a:tc>
                  <a:txBody>
                    <a:bodyPr/>
                    <a:lstStyle/>
                    <a:p>
                      <a:pPr algn="ctr">
                        <a:lnSpc>
                          <a:spcPct val="150000"/>
                        </a:lnSpc>
                        <a:spcAft>
                          <a:spcPts val="0"/>
                        </a:spcAft>
                      </a:pPr>
                      <a:r>
                        <a:rPr lang="en-GB" sz="2000" dirty="0">
                          <a:effectLst/>
                          <a:latin typeface="Arial" panose="020B0604020202020204" pitchFamily="34" charset="0"/>
                          <a:cs typeface="Arial" panose="020B0604020202020204" pitchFamily="34" charset="0"/>
                        </a:rPr>
                        <a:t>High </a:t>
                      </a:r>
                      <a:endParaRPr lang="en-IN" sz="2000" dirty="0">
                        <a:effectLst/>
                        <a:latin typeface="Arial" panose="020B0604020202020204" pitchFamily="34" charset="0"/>
                        <a:ea typeface="Arial" panose="020B0604020202020204" pitchFamily="34" charset="0"/>
                        <a:cs typeface="Arial" panose="020B0604020202020204" pitchFamily="34" charset="0"/>
                      </a:endParaRPr>
                    </a:p>
                  </a:txBody>
                  <a:tcPr marL="52775" marR="52775" marT="52775" marB="527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0000"/>
                    </a:solidFill>
                  </a:tcPr>
                </a:tc>
                <a:tc>
                  <a:txBody>
                    <a:bodyPr/>
                    <a:lstStyle/>
                    <a:p>
                      <a:pPr>
                        <a:lnSpc>
                          <a:spcPct val="150000"/>
                        </a:lnSpc>
                        <a:spcAft>
                          <a:spcPts val="0"/>
                        </a:spcAft>
                      </a:pPr>
                      <a:r>
                        <a:rPr lang="en-GB" sz="2000" dirty="0">
                          <a:effectLst/>
                          <a:latin typeface="Arial" panose="020B0604020202020204" pitchFamily="34" charset="0"/>
                          <a:cs typeface="Arial" panose="020B0604020202020204" pitchFamily="34" charset="0"/>
                        </a:rPr>
                        <a:t>Flawed algorithms may create bias in data analysis </a:t>
                      </a:r>
                      <a:endParaRPr lang="en-IN" sz="2000" dirty="0">
                        <a:effectLst/>
                        <a:latin typeface="Arial" panose="020B0604020202020204" pitchFamily="34" charset="0"/>
                        <a:ea typeface="Arial" panose="020B0604020202020204" pitchFamily="34" charset="0"/>
                        <a:cs typeface="Arial" panose="020B0604020202020204" pitchFamily="34" charset="0"/>
                      </a:endParaRPr>
                    </a:p>
                  </a:txBody>
                  <a:tcPr marL="52775" marR="52775" marT="52775" marB="527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5">
                        <a:lumMod val="20000"/>
                        <a:lumOff val="80000"/>
                      </a:schemeClr>
                    </a:solidFill>
                  </a:tcPr>
                </a:tc>
                <a:tc>
                  <a:txBody>
                    <a:bodyPr/>
                    <a:lstStyle/>
                    <a:p>
                      <a:pPr>
                        <a:lnSpc>
                          <a:spcPct val="150000"/>
                        </a:lnSpc>
                        <a:spcAft>
                          <a:spcPts val="0"/>
                        </a:spcAft>
                      </a:pPr>
                      <a:r>
                        <a:rPr lang="en-GB" sz="2000" dirty="0">
                          <a:effectLst/>
                          <a:latin typeface="Arial" panose="020B0604020202020204" pitchFamily="34" charset="0"/>
                          <a:cs typeface="Arial" panose="020B0604020202020204" pitchFamily="34" charset="0"/>
                        </a:rPr>
                        <a:t>Due to changing business scenarios and market conditions, forecasting may include errors. </a:t>
                      </a:r>
                      <a:endParaRPr lang="en-IN" sz="2000" dirty="0">
                        <a:effectLst/>
                        <a:latin typeface="Arial" panose="020B0604020202020204" pitchFamily="34" charset="0"/>
                        <a:ea typeface="Arial" panose="020B0604020202020204" pitchFamily="34" charset="0"/>
                        <a:cs typeface="Arial" panose="020B0604020202020204" pitchFamily="34" charset="0"/>
                      </a:endParaRPr>
                    </a:p>
                  </a:txBody>
                  <a:tcPr marL="52775" marR="52775" marT="52775" marB="527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5">
                        <a:lumMod val="20000"/>
                        <a:lumOff val="80000"/>
                      </a:schemeClr>
                    </a:solidFill>
                  </a:tcPr>
                </a:tc>
                <a:tc>
                  <a:txBody>
                    <a:bodyPr/>
                    <a:lstStyle/>
                    <a:p>
                      <a:pPr>
                        <a:lnSpc>
                          <a:spcPct val="150000"/>
                        </a:lnSpc>
                        <a:spcAft>
                          <a:spcPts val="0"/>
                        </a:spcAft>
                      </a:pPr>
                      <a:r>
                        <a:rPr lang="en-GB" sz="2000" dirty="0">
                          <a:effectLst/>
                          <a:latin typeface="Arial" panose="020B0604020202020204" pitchFamily="34" charset="0"/>
                          <a:cs typeface="Arial" panose="020B0604020202020204" pitchFamily="34" charset="0"/>
                        </a:rPr>
                        <a:t>Bias in accountability and algorithms negatively affects decision-making. </a:t>
                      </a:r>
                      <a:endParaRPr lang="en-IN" sz="2000" dirty="0">
                        <a:effectLst/>
                        <a:latin typeface="Arial" panose="020B0604020202020204" pitchFamily="34" charset="0"/>
                        <a:ea typeface="Arial" panose="020B0604020202020204" pitchFamily="34" charset="0"/>
                        <a:cs typeface="Arial" panose="020B0604020202020204" pitchFamily="34" charset="0"/>
                      </a:endParaRPr>
                    </a:p>
                  </a:txBody>
                  <a:tcPr marL="52775" marR="52775" marT="52775" marB="527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5">
                        <a:lumMod val="20000"/>
                        <a:lumOff val="80000"/>
                      </a:schemeClr>
                    </a:solidFill>
                  </a:tcPr>
                </a:tc>
                <a:extLst>
                  <a:ext uri="{0D108BD9-81ED-4DB2-BD59-A6C34878D82A}">
                    <a16:rowId xmlns:a16="http://schemas.microsoft.com/office/drawing/2014/main" val="10002"/>
                  </a:ext>
                </a:extLst>
              </a:tr>
              <a:tr h="1910189">
                <a:tc>
                  <a:txBody>
                    <a:bodyPr/>
                    <a:lstStyle/>
                    <a:p>
                      <a:pPr>
                        <a:lnSpc>
                          <a:spcPct val="150000"/>
                        </a:lnSpc>
                        <a:spcAft>
                          <a:spcPts val="0"/>
                        </a:spcAft>
                      </a:pPr>
                      <a:r>
                        <a:rPr lang="en-GB" sz="2000" b="1" i="1" dirty="0">
                          <a:effectLst/>
                          <a:latin typeface="Arial" panose="020B0604020202020204" pitchFamily="34" charset="0"/>
                          <a:cs typeface="Arial" panose="020B0604020202020204" pitchFamily="34" charset="0"/>
                        </a:rPr>
                        <a:t>ERP</a:t>
                      </a:r>
                      <a:endParaRPr lang="en-IN" sz="2000" b="1" i="1" dirty="0">
                        <a:effectLst/>
                        <a:latin typeface="Arial" panose="020B0604020202020204" pitchFamily="34" charset="0"/>
                        <a:ea typeface="Arial" panose="020B0604020202020204" pitchFamily="34" charset="0"/>
                        <a:cs typeface="Arial" panose="020B0604020202020204" pitchFamily="34" charset="0"/>
                      </a:endParaRPr>
                    </a:p>
                  </a:txBody>
                  <a:tcPr marL="52775" marR="52775" marT="52775" marB="527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3">
                        <a:lumMod val="60000"/>
                        <a:lumOff val="40000"/>
                      </a:schemeClr>
                    </a:solidFill>
                  </a:tcPr>
                </a:tc>
                <a:tc>
                  <a:txBody>
                    <a:bodyPr/>
                    <a:lstStyle/>
                    <a:p>
                      <a:pPr algn="ctr">
                        <a:lnSpc>
                          <a:spcPct val="150000"/>
                        </a:lnSpc>
                        <a:spcAft>
                          <a:spcPts val="0"/>
                        </a:spcAft>
                      </a:pPr>
                      <a:r>
                        <a:rPr lang="en-GB" sz="2000" dirty="0">
                          <a:effectLst/>
                          <a:latin typeface="Arial" panose="020B0604020202020204" pitchFamily="34" charset="0"/>
                          <a:cs typeface="Arial" panose="020B0604020202020204" pitchFamily="34" charset="0"/>
                        </a:rPr>
                        <a:t>Medium </a:t>
                      </a:r>
                      <a:endParaRPr lang="en-IN" sz="2000" dirty="0">
                        <a:effectLst/>
                        <a:latin typeface="Arial" panose="020B0604020202020204" pitchFamily="34" charset="0"/>
                        <a:ea typeface="Arial" panose="020B0604020202020204" pitchFamily="34" charset="0"/>
                        <a:cs typeface="Arial" panose="020B0604020202020204" pitchFamily="34" charset="0"/>
                      </a:endParaRPr>
                    </a:p>
                  </a:txBody>
                  <a:tcPr marL="52775" marR="52775" marT="52775" marB="527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00"/>
                    </a:solidFill>
                  </a:tcPr>
                </a:tc>
                <a:tc>
                  <a:txBody>
                    <a:bodyPr/>
                    <a:lstStyle/>
                    <a:p>
                      <a:pPr>
                        <a:lnSpc>
                          <a:spcPct val="150000"/>
                        </a:lnSpc>
                        <a:spcAft>
                          <a:spcPts val="0"/>
                        </a:spcAft>
                      </a:pPr>
                      <a:r>
                        <a:rPr lang="en-GB" sz="2000">
                          <a:effectLst/>
                          <a:latin typeface="Arial" panose="020B0604020202020204" pitchFamily="34" charset="0"/>
                          <a:cs typeface="Arial" panose="020B0604020202020204" pitchFamily="34" charset="0"/>
                        </a:rPr>
                        <a:t>Automated resource planning or allocation may include bias </a:t>
                      </a:r>
                      <a:endParaRPr lang="en-IN" sz="2000">
                        <a:effectLst/>
                        <a:latin typeface="Arial" panose="020B0604020202020204" pitchFamily="34" charset="0"/>
                        <a:ea typeface="Arial" panose="020B0604020202020204" pitchFamily="34" charset="0"/>
                        <a:cs typeface="Arial" panose="020B0604020202020204" pitchFamily="34" charset="0"/>
                      </a:endParaRPr>
                    </a:p>
                  </a:txBody>
                  <a:tcPr marL="52775" marR="52775" marT="52775" marB="527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5">
                        <a:lumMod val="20000"/>
                        <a:lumOff val="80000"/>
                      </a:schemeClr>
                    </a:solidFill>
                  </a:tcPr>
                </a:tc>
                <a:tc>
                  <a:txBody>
                    <a:bodyPr/>
                    <a:lstStyle/>
                    <a:p>
                      <a:pPr>
                        <a:lnSpc>
                          <a:spcPct val="150000"/>
                        </a:lnSpc>
                        <a:spcAft>
                          <a:spcPts val="0"/>
                        </a:spcAft>
                      </a:pPr>
                      <a:r>
                        <a:rPr lang="en-GB" sz="2000" dirty="0">
                          <a:effectLst/>
                          <a:latin typeface="Arial" panose="020B0604020202020204" pitchFamily="34" charset="0"/>
                          <a:cs typeface="Arial" panose="020B0604020202020204" pitchFamily="34" charset="0"/>
                        </a:rPr>
                        <a:t>AI-powered decision-making reduces supply chain issues. </a:t>
                      </a:r>
                      <a:endParaRPr lang="en-IN" sz="2000" dirty="0">
                        <a:effectLst/>
                        <a:latin typeface="Arial" panose="020B0604020202020204" pitchFamily="34" charset="0"/>
                        <a:ea typeface="Arial" panose="020B0604020202020204" pitchFamily="34" charset="0"/>
                        <a:cs typeface="Arial" panose="020B0604020202020204" pitchFamily="34" charset="0"/>
                      </a:endParaRPr>
                    </a:p>
                  </a:txBody>
                  <a:tcPr marL="52775" marR="52775" marT="52775" marB="527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5">
                        <a:lumMod val="20000"/>
                        <a:lumOff val="80000"/>
                      </a:schemeClr>
                    </a:solidFill>
                  </a:tcPr>
                </a:tc>
                <a:tc>
                  <a:txBody>
                    <a:bodyPr/>
                    <a:lstStyle/>
                    <a:p>
                      <a:pPr>
                        <a:lnSpc>
                          <a:spcPct val="150000"/>
                        </a:lnSpc>
                        <a:spcAft>
                          <a:spcPts val="0"/>
                        </a:spcAft>
                      </a:pPr>
                      <a:r>
                        <a:rPr lang="en-GB" sz="2000" dirty="0">
                          <a:effectLst/>
                          <a:latin typeface="Arial" panose="020B0604020202020204" pitchFamily="34" charset="0"/>
                          <a:cs typeface="Arial" panose="020B0604020202020204" pitchFamily="34" charset="0"/>
                        </a:rPr>
                        <a:t>Security issues may take place in ERP based employee management practices. </a:t>
                      </a:r>
                      <a:endParaRPr lang="en-IN" sz="2000" dirty="0">
                        <a:effectLst/>
                        <a:latin typeface="Arial" panose="020B0604020202020204" pitchFamily="34" charset="0"/>
                        <a:ea typeface="Arial" panose="020B0604020202020204" pitchFamily="34" charset="0"/>
                        <a:cs typeface="Arial" panose="020B0604020202020204" pitchFamily="34" charset="0"/>
                      </a:endParaRPr>
                    </a:p>
                  </a:txBody>
                  <a:tcPr marL="52775" marR="52775" marT="52775" marB="527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5">
                        <a:lumMod val="20000"/>
                        <a:lumOff val="80000"/>
                      </a:schemeClr>
                    </a:solidFill>
                  </a:tcPr>
                </a:tc>
                <a:extLst>
                  <a:ext uri="{0D108BD9-81ED-4DB2-BD59-A6C34878D82A}">
                    <a16:rowId xmlns:a16="http://schemas.microsoft.com/office/drawing/2014/main" val="10003"/>
                  </a:ext>
                </a:extLst>
              </a:tr>
            </a:tbl>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sp>
      <p:sp>
        <p:nvSpPr>
          <p:cNvPr id="3" name="Freeform 3"/>
          <p:cNvSpPr/>
          <p:nvPr/>
        </p:nvSpPr>
        <p:spPr>
          <a:xfrm>
            <a:off x="1947649" y="2634100"/>
            <a:ext cx="11920751" cy="1918376"/>
          </a:xfrm>
          <a:custGeom>
            <a:avLst/>
            <a:gdLst/>
            <a:ahLst/>
            <a:cxnLst/>
            <a:rect l="l" t="t" r="r" b="b"/>
            <a:pathLst>
              <a:path w="8370829" h="1918376">
                <a:moveTo>
                  <a:pt x="0" y="0"/>
                </a:moveTo>
                <a:lnTo>
                  <a:pt x="8370830" y="0"/>
                </a:lnTo>
                <a:lnTo>
                  <a:pt x="8370830" y="1918376"/>
                </a:lnTo>
                <a:lnTo>
                  <a:pt x="0" y="1918376"/>
                </a:lnTo>
                <a:lnTo>
                  <a:pt x="0" y="0"/>
                </a:lnTo>
                <a:close/>
              </a:path>
            </a:pathLst>
          </a:custGeom>
          <a:blipFill>
            <a:blip>
              <a:extLst>
                <a:ext uri="{96DAC541-7B7A-43D3-8B79-37D633B846F1}">
                  <asvg:svgBlip xmlns:asvg="http://schemas.microsoft.com/office/drawing/2016/SVG/main" xmlns="" r:embed="rId4"/>
                </a:ext>
              </a:extLst>
            </a:blip>
            <a:stretch>
              <a:fillRect b="-250716"/>
            </a:stretch>
          </a:blipFill>
        </p:spPr>
      </p:sp>
      <p:sp>
        <p:nvSpPr>
          <p:cNvPr id="4" name="Freeform 4"/>
          <p:cNvSpPr/>
          <p:nvPr/>
        </p:nvSpPr>
        <p:spPr>
          <a:xfrm>
            <a:off x="1947649" y="4740712"/>
            <a:ext cx="11920751" cy="1918376"/>
          </a:xfrm>
          <a:custGeom>
            <a:avLst/>
            <a:gdLst/>
            <a:ahLst/>
            <a:cxnLst/>
            <a:rect l="l" t="t" r="r" b="b"/>
            <a:pathLst>
              <a:path w="8370829" h="1918376">
                <a:moveTo>
                  <a:pt x="0" y="0"/>
                </a:moveTo>
                <a:lnTo>
                  <a:pt x="8370830" y="0"/>
                </a:lnTo>
                <a:lnTo>
                  <a:pt x="8370830" y="1918376"/>
                </a:lnTo>
                <a:lnTo>
                  <a:pt x="0" y="1918376"/>
                </a:lnTo>
                <a:lnTo>
                  <a:pt x="0" y="0"/>
                </a:lnTo>
                <a:close/>
              </a:path>
            </a:pathLst>
          </a:custGeom>
          <a:blipFill>
            <a:blip>
              <a:extLst>
                <a:ext uri="{96DAC541-7B7A-43D3-8B79-37D633B846F1}">
                  <asvg:svgBlip xmlns:asvg="http://schemas.microsoft.com/office/drawing/2016/SVG/main" xmlns="" r:embed="rId4"/>
                </a:ext>
              </a:extLst>
            </a:blip>
            <a:stretch>
              <a:fillRect b="-250716"/>
            </a:stretch>
          </a:blipFill>
        </p:spPr>
      </p:sp>
      <p:grpSp>
        <p:nvGrpSpPr>
          <p:cNvPr id="5" name="Group 5"/>
          <p:cNvGrpSpPr/>
          <p:nvPr/>
        </p:nvGrpSpPr>
        <p:grpSpPr>
          <a:xfrm>
            <a:off x="4534037" y="2898095"/>
            <a:ext cx="8648563" cy="1355962"/>
            <a:chOff x="0" y="0"/>
            <a:chExt cx="1372586" cy="357126"/>
          </a:xfrm>
        </p:grpSpPr>
        <p:sp>
          <p:nvSpPr>
            <p:cNvPr id="6" name="Freeform 6"/>
            <p:cNvSpPr/>
            <p:nvPr/>
          </p:nvSpPr>
          <p:spPr>
            <a:xfrm>
              <a:off x="0" y="0"/>
              <a:ext cx="1372586" cy="357126"/>
            </a:xfrm>
            <a:custGeom>
              <a:avLst/>
              <a:gdLst/>
              <a:ahLst/>
              <a:cxnLst/>
              <a:rect l="l" t="t" r="r" b="b"/>
              <a:pathLst>
                <a:path w="1372586" h="357126">
                  <a:moveTo>
                    <a:pt x="0" y="0"/>
                  </a:moveTo>
                  <a:lnTo>
                    <a:pt x="1372586" y="0"/>
                  </a:lnTo>
                  <a:lnTo>
                    <a:pt x="1372586" y="357126"/>
                  </a:lnTo>
                  <a:lnTo>
                    <a:pt x="0" y="357126"/>
                  </a:lnTo>
                  <a:close/>
                </a:path>
              </a:pathLst>
            </a:custGeom>
            <a:solidFill>
              <a:srgbClr val="FFFFFF"/>
            </a:solidFill>
          </p:spPr>
        </p:sp>
        <p:sp>
          <p:nvSpPr>
            <p:cNvPr id="7" name="TextBox 7"/>
            <p:cNvSpPr txBox="1"/>
            <p:nvPr/>
          </p:nvSpPr>
          <p:spPr>
            <a:xfrm>
              <a:off x="0" y="-47625"/>
              <a:ext cx="1372586" cy="404751"/>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grpSp>
        <p:nvGrpSpPr>
          <p:cNvPr id="8" name="Group 8"/>
          <p:cNvGrpSpPr/>
          <p:nvPr/>
        </p:nvGrpSpPr>
        <p:grpSpPr>
          <a:xfrm>
            <a:off x="4534037" y="5004707"/>
            <a:ext cx="7421659" cy="1355962"/>
            <a:chOff x="0" y="0"/>
            <a:chExt cx="1372586" cy="357126"/>
          </a:xfrm>
        </p:grpSpPr>
        <p:sp>
          <p:nvSpPr>
            <p:cNvPr id="9" name="Freeform 9"/>
            <p:cNvSpPr/>
            <p:nvPr/>
          </p:nvSpPr>
          <p:spPr>
            <a:xfrm>
              <a:off x="0" y="0"/>
              <a:ext cx="1372586" cy="357126"/>
            </a:xfrm>
            <a:custGeom>
              <a:avLst/>
              <a:gdLst/>
              <a:ahLst/>
              <a:cxnLst/>
              <a:rect l="l" t="t" r="r" b="b"/>
              <a:pathLst>
                <a:path w="1372586" h="357126">
                  <a:moveTo>
                    <a:pt x="0" y="0"/>
                  </a:moveTo>
                  <a:lnTo>
                    <a:pt x="1372586" y="0"/>
                  </a:lnTo>
                  <a:lnTo>
                    <a:pt x="1372586" y="357126"/>
                  </a:lnTo>
                  <a:lnTo>
                    <a:pt x="0" y="357126"/>
                  </a:lnTo>
                  <a:close/>
                </a:path>
              </a:pathLst>
            </a:custGeom>
            <a:solidFill>
              <a:srgbClr val="FFFFFF"/>
            </a:solidFill>
          </p:spPr>
        </p:sp>
        <p:sp>
          <p:nvSpPr>
            <p:cNvPr id="10" name="TextBox 10"/>
            <p:cNvSpPr txBox="1"/>
            <p:nvPr/>
          </p:nvSpPr>
          <p:spPr>
            <a:xfrm>
              <a:off x="0" y="-47625"/>
              <a:ext cx="1372586" cy="404751"/>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grpSp>
        <p:nvGrpSpPr>
          <p:cNvPr id="11" name="Group 11"/>
          <p:cNvGrpSpPr/>
          <p:nvPr/>
        </p:nvGrpSpPr>
        <p:grpSpPr>
          <a:xfrm>
            <a:off x="2158251" y="2843159"/>
            <a:ext cx="1635757" cy="1405729"/>
            <a:chOff x="0" y="0"/>
            <a:chExt cx="812800" cy="698500"/>
          </a:xfrm>
        </p:grpSpPr>
        <p:sp>
          <p:nvSpPr>
            <p:cNvPr id="12" name="Freeform 12"/>
            <p:cNvSpPr/>
            <p:nvPr/>
          </p:nvSpPr>
          <p:spPr>
            <a:xfrm>
              <a:off x="0" y="0"/>
              <a:ext cx="812800" cy="698500"/>
            </a:xfrm>
            <a:custGeom>
              <a:avLst/>
              <a:gdLst/>
              <a:ahLst/>
              <a:cxnLst/>
              <a:rect l="l" t="t" r="r" b="b"/>
              <a:pathLst>
                <a:path w="812800" h="698500">
                  <a:moveTo>
                    <a:pt x="812800" y="349250"/>
                  </a:moveTo>
                  <a:lnTo>
                    <a:pt x="609600" y="698500"/>
                  </a:lnTo>
                  <a:lnTo>
                    <a:pt x="203200" y="698500"/>
                  </a:lnTo>
                  <a:lnTo>
                    <a:pt x="0" y="349250"/>
                  </a:lnTo>
                  <a:lnTo>
                    <a:pt x="203200" y="0"/>
                  </a:lnTo>
                  <a:lnTo>
                    <a:pt x="609600" y="0"/>
                  </a:lnTo>
                  <a:lnTo>
                    <a:pt x="812800" y="349250"/>
                  </a:lnTo>
                  <a:close/>
                </a:path>
              </a:pathLst>
            </a:custGeom>
            <a:solidFill>
              <a:srgbClr val="FFFFFF"/>
            </a:solidFill>
            <a:ln cap="sq">
              <a:noFill/>
              <a:prstDash val="solid"/>
              <a:miter/>
            </a:ln>
          </p:spPr>
        </p:sp>
        <p:sp>
          <p:nvSpPr>
            <p:cNvPr id="13" name="TextBox 13"/>
            <p:cNvSpPr txBox="1"/>
            <p:nvPr/>
          </p:nvSpPr>
          <p:spPr>
            <a:xfrm>
              <a:off x="114300" y="-47625"/>
              <a:ext cx="584200" cy="746125"/>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grpSp>
        <p:nvGrpSpPr>
          <p:cNvPr id="14" name="Group 14"/>
          <p:cNvGrpSpPr/>
          <p:nvPr/>
        </p:nvGrpSpPr>
        <p:grpSpPr>
          <a:xfrm>
            <a:off x="2158251" y="4949771"/>
            <a:ext cx="1635757" cy="1405729"/>
            <a:chOff x="0" y="0"/>
            <a:chExt cx="812800" cy="698500"/>
          </a:xfrm>
        </p:grpSpPr>
        <p:sp>
          <p:nvSpPr>
            <p:cNvPr id="15" name="Freeform 15"/>
            <p:cNvSpPr/>
            <p:nvPr/>
          </p:nvSpPr>
          <p:spPr>
            <a:xfrm>
              <a:off x="0" y="0"/>
              <a:ext cx="812800" cy="698500"/>
            </a:xfrm>
            <a:custGeom>
              <a:avLst/>
              <a:gdLst/>
              <a:ahLst/>
              <a:cxnLst/>
              <a:rect l="l" t="t" r="r" b="b"/>
              <a:pathLst>
                <a:path w="812800" h="698500">
                  <a:moveTo>
                    <a:pt x="812800" y="349250"/>
                  </a:moveTo>
                  <a:lnTo>
                    <a:pt x="609600" y="698500"/>
                  </a:lnTo>
                  <a:lnTo>
                    <a:pt x="203200" y="698500"/>
                  </a:lnTo>
                  <a:lnTo>
                    <a:pt x="0" y="349250"/>
                  </a:lnTo>
                  <a:lnTo>
                    <a:pt x="203200" y="0"/>
                  </a:lnTo>
                  <a:lnTo>
                    <a:pt x="609600" y="0"/>
                  </a:lnTo>
                  <a:lnTo>
                    <a:pt x="812800" y="349250"/>
                  </a:lnTo>
                  <a:close/>
                </a:path>
              </a:pathLst>
            </a:custGeom>
            <a:solidFill>
              <a:srgbClr val="FFFFFF"/>
            </a:solidFill>
            <a:ln cap="sq">
              <a:noFill/>
              <a:prstDash val="solid"/>
              <a:miter/>
            </a:ln>
          </p:spPr>
        </p:sp>
        <p:sp>
          <p:nvSpPr>
            <p:cNvPr id="16" name="TextBox 16"/>
            <p:cNvSpPr txBox="1"/>
            <p:nvPr/>
          </p:nvSpPr>
          <p:spPr>
            <a:xfrm>
              <a:off x="114300" y="-47625"/>
              <a:ext cx="584200" cy="746125"/>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17" name="Freeform 17"/>
          <p:cNvSpPr/>
          <p:nvPr/>
        </p:nvSpPr>
        <p:spPr>
          <a:xfrm>
            <a:off x="2620856" y="7761511"/>
            <a:ext cx="7315200" cy="2073919"/>
          </a:xfrm>
          <a:custGeom>
            <a:avLst/>
            <a:gdLst/>
            <a:ahLst/>
            <a:cxnLst/>
            <a:rect l="l" t="t" r="r" b="b"/>
            <a:pathLst>
              <a:path w="7315200" h="2073919">
                <a:moveTo>
                  <a:pt x="0" y="0"/>
                </a:moveTo>
                <a:lnTo>
                  <a:pt x="7315200" y="0"/>
                </a:lnTo>
                <a:lnTo>
                  <a:pt x="7315200" y="2073920"/>
                </a:lnTo>
                <a:lnTo>
                  <a:pt x="0" y="2073920"/>
                </a:lnTo>
                <a:lnTo>
                  <a:pt x="0" y="0"/>
                </a:lnTo>
                <a:close/>
              </a:path>
            </a:pathLst>
          </a:custGeom>
          <a:blipFill>
            <a:blip>
              <a:alphaModFix amt="40000"/>
              <a:extLst>
                <a:ext uri="{96DAC541-7B7A-43D3-8B79-37D633B846F1}">
                  <asvg:svgBlip xmlns:asvg="http://schemas.microsoft.com/office/drawing/2016/SVG/main" xmlns="" r:embed="rId5"/>
                </a:ext>
              </a:extLst>
            </a:blip>
            <a:stretch>
              <a:fillRect t="-97966"/>
            </a:stretch>
          </a:blipFill>
          <a:ln cap="sq">
            <a:noFill/>
            <a:prstDash val="solid"/>
            <a:miter/>
          </a:ln>
        </p:spPr>
      </p:sp>
      <p:sp>
        <p:nvSpPr>
          <p:cNvPr id="18" name="Freeform 18"/>
          <p:cNvSpPr/>
          <p:nvPr/>
        </p:nvSpPr>
        <p:spPr>
          <a:xfrm>
            <a:off x="1947649" y="6849588"/>
            <a:ext cx="11920751" cy="1918376"/>
          </a:xfrm>
          <a:custGeom>
            <a:avLst/>
            <a:gdLst/>
            <a:ahLst/>
            <a:cxnLst/>
            <a:rect l="l" t="t" r="r" b="b"/>
            <a:pathLst>
              <a:path w="8370829" h="1918376">
                <a:moveTo>
                  <a:pt x="0" y="0"/>
                </a:moveTo>
                <a:lnTo>
                  <a:pt x="8370830" y="0"/>
                </a:lnTo>
                <a:lnTo>
                  <a:pt x="8370830" y="1918376"/>
                </a:lnTo>
                <a:lnTo>
                  <a:pt x="0" y="1918376"/>
                </a:lnTo>
                <a:lnTo>
                  <a:pt x="0" y="0"/>
                </a:lnTo>
                <a:close/>
              </a:path>
            </a:pathLst>
          </a:custGeom>
          <a:blipFill>
            <a:blip>
              <a:extLst>
                <a:ext uri="{96DAC541-7B7A-43D3-8B79-37D633B846F1}">
                  <asvg:svgBlip xmlns:asvg="http://schemas.microsoft.com/office/drawing/2016/SVG/main" xmlns="" r:embed="rId4"/>
                </a:ext>
              </a:extLst>
            </a:blip>
            <a:stretch>
              <a:fillRect b="-250716"/>
            </a:stretch>
          </a:blipFill>
        </p:spPr>
      </p:sp>
      <p:grpSp>
        <p:nvGrpSpPr>
          <p:cNvPr id="19" name="Group 19"/>
          <p:cNvGrpSpPr/>
          <p:nvPr/>
        </p:nvGrpSpPr>
        <p:grpSpPr>
          <a:xfrm>
            <a:off x="4534037" y="7113583"/>
            <a:ext cx="7421659" cy="1355962"/>
            <a:chOff x="0" y="0"/>
            <a:chExt cx="1372586" cy="357126"/>
          </a:xfrm>
        </p:grpSpPr>
        <p:sp>
          <p:nvSpPr>
            <p:cNvPr id="20" name="Freeform 20"/>
            <p:cNvSpPr/>
            <p:nvPr/>
          </p:nvSpPr>
          <p:spPr>
            <a:xfrm>
              <a:off x="0" y="0"/>
              <a:ext cx="1372586" cy="357126"/>
            </a:xfrm>
            <a:custGeom>
              <a:avLst/>
              <a:gdLst/>
              <a:ahLst/>
              <a:cxnLst/>
              <a:rect l="l" t="t" r="r" b="b"/>
              <a:pathLst>
                <a:path w="1372586" h="357126">
                  <a:moveTo>
                    <a:pt x="0" y="0"/>
                  </a:moveTo>
                  <a:lnTo>
                    <a:pt x="1372586" y="0"/>
                  </a:lnTo>
                  <a:lnTo>
                    <a:pt x="1372586" y="357126"/>
                  </a:lnTo>
                  <a:lnTo>
                    <a:pt x="0" y="357126"/>
                  </a:lnTo>
                  <a:close/>
                </a:path>
              </a:pathLst>
            </a:custGeom>
            <a:solidFill>
              <a:srgbClr val="FFFFFF"/>
            </a:solidFill>
          </p:spPr>
        </p:sp>
        <p:sp>
          <p:nvSpPr>
            <p:cNvPr id="21" name="TextBox 21"/>
            <p:cNvSpPr txBox="1"/>
            <p:nvPr/>
          </p:nvSpPr>
          <p:spPr>
            <a:xfrm>
              <a:off x="0" y="-47625"/>
              <a:ext cx="1372586" cy="404751"/>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grpSp>
        <p:nvGrpSpPr>
          <p:cNvPr id="22" name="Group 22"/>
          <p:cNvGrpSpPr/>
          <p:nvPr/>
        </p:nvGrpSpPr>
        <p:grpSpPr>
          <a:xfrm>
            <a:off x="2158251" y="7058647"/>
            <a:ext cx="1635757" cy="1405729"/>
            <a:chOff x="0" y="0"/>
            <a:chExt cx="812800" cy="698500"/>
          </a:xfrm>
        </p:grpSpPr>
        <p:sp>
          <p:nvSpPr>
            <p:cNvPr id="23" name="Freeform 23"/>
            <p:cNvSpPr/>
            <p:nvPr/>
          </p:nvSpPr>
          <p:spPr>
            <a:xfrm>
              <a:off x="0" y="0"/>
              <a:ext cx="812800" cy="698500"/>
            </a:xfrm>
            <a:custGeom>
              <a:avLst/>
              <a:gdLst/>
              <a:ahLst/>
              <a:cxnLst/>
              <a:rect l="l" t="t" r="r" b="b"/>
              <a:pathLst>
                <a:path w="812800" h="698500">
                  <a:moveTo>
                    <a:pt x="812800" y="349250"/>
                  </a:moveTo>
                  <a:lnTo>
                    <a:pt x="609600" y="698500"/>
                  </a:lnTo>
                  <a:lnTo>
                    <a:pt x="203200" y="698500"/>
                  </a:lnTo>
                  <a:lnTo>
                    <a:pt x="0" y="349250"/>
                  </a:lnTo>
                  <a:lnTo>
                    <a:pt x="203200" y="0"/>
                  </a:lnTo>
                  <a:lnTo>
                    <a:pt x="609600" y="0"/>
                  </a:lnTo>
                  <a:lnTo>
                    <a:pt x="812800" y="349250"/>
                  </a:lnTo>
                  <a:close/>
                </a:path>
              </a:pathLst>
            </a:custGeom>
            <a:solidFill>
              <a:srgbClr val="FFFFFF"/>
            </a:solidFill>
            <a:ln cap="sq">
              <a:noFill/>
              <a:prstDash val="solid"/>
              <a:miter/>
            </a:ln>
          </p:spPr>
        </p:sp>
        <p:sp>
          <p:nvSpPr>
            <p:cNvPr id="24" name="TextBox 24"/>
            <p:cNvSpPr txBox="1"/>
            <p:nvPr/>
          </p:nvSpPr>
          <p:spPr>
            <a:xfrm>
              <a:off x="114300" y="-47625"/>
              <a:ext cx="584200" cy="746125"/>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25" name="TextBox 25"/>
          <p:cNvSpPr txBox="1"/>
          <p:nvPr/>
        </p:nvSpPr>
        <p:spPr>
          <a:xfrm>
            <a:off x="249923" y="311915"/>
            <a:ext cx="15316202" cy="1354217"/>
          </a:xfrm>
          <a:prstGeom prst="rect">
            <a:avLst/>
          </a:prstGeom>
        </p:spPr>
        <p:txBody>
          <a:bodyPr wrap="square" lIns="0" tIns="0" rIns="0" bIns="0" rtlCol="0" anchor="t">
            <a:spAutoFit/>
          </a:bodyPr>
          <a:lstStyle/>
          <a:p>
            <a:pPr algn="ctr"/>
            <a:r>
              <a:rPr lang="en-GB" sz="4400" b="1" dirty="0">
                <a:latin typeface="Arial" panose="020B0604020202020204" pitchFamily="34" charset="0"/>
                <a:cs typeface="Arial" panose="020B0604020202020204" pitchFamily="34" charset="0"/>
              </a:rPr>
              <a:t>Recommendation for mitigating risks and ensuring responsible use</a:t>
            </a:r>
            <a:endParaRPr lang="en-US" sz="4400" dirty="0">
              <a:solidFill>
                <a:srgbClr val="000000"/>
              </a:solidFill>
              <a:latin typeface="Arial" panose="020B0604020202020204" pitchFamily="34" charset="0"/>
              <a:ea typeface="Egyptian Slate"/>
              <a:cs typeface="Arial" panose="020B0604020202020204" pitchFamily="34" charset="0"/>
              <a:sym typeface="Egyptian Slate"/>
            </a:endParaRPr>
          </a:p>
        </p:txBody>
      </p:sp>
      <p:sp>
        <p:nvSpPr>
          <p:cNvPr id="26" name="Freeform 26"/>
          <p:cNvSpPr/>
          <p:nvPr/>
        </p:nvSpPr>
        <p:spPr>
          <a:xfrm rot="5400000" flipV="1">
            <a:off x="15034804" y="-99600"/>
            <a:ext cx="3153594" cy="3352798"/>
          </a:xfrm>
          <a:custGeom>
            <a:avLst/>
            <a:gdLst/>
            <a:ahLst/>
            <a:cxnLst/>
            <a:rect l="l" t="t" r="r" b="b"/>
            <a:pathLst>
              <a:path w="6112246" h="7045817">
                <a:moveTo>
                  <a:pt x="0" y="7045817"/>
                </a:moveTo>
                <a:lnTo>
                  <a:pt x="6112246" y="7045817"/>
                </a:lnTo>
                <a:lnTo>
                  <a:pt x="6112246" y="0"/>
                </a:lnTo>
                <a:lnTo>
                  <a:pt x="0" y="0"/>
                </a:lnTo>
                <a:lnTo>
                  <a:pt x="0" y="7045817"/>
                </a:lnTo>
                <a:close/>
              </a:path>
            </a:pathLst>
          </a:custGeom>
          <a:blipFill>
            <a:blip>
              <a:extLst>
                <a:ext uri="{96DAC541-7B7A-43D3-8B79-37D633B846F1}">
                  <asvg:svgBlip xmlns:asvg="http://schemas.microsoft.com/office/drawing/2016/SVG/main" xmlns="" r:embed="rId6"/>
                </a:ext>
              </a:extLst>
            </a:blip>
            <a:stretch>
              <a:fillRect/>
            </a:stretch>
          </a:blipFill>
        </p:spPr>
      </p:sp>
      <p:sp>
        <p:nvSpPr>
          <p:cNvPr id="27" name="Freeform 27"/>
          <p:cNvSpPr/>
          <p:nvPr/>
        </p:nvSpPr>
        <p:spPr>
          <a:xfrm rot="-5400000" flipV="1">
            <a:off x="-276747" y="6996032"/>
            <a:ext cx="3532634" cy="2992451"/>
          </a:xfrm>
          <a:custGeom>
            <a:avLst/>
            <a:gdLst/>
            <a:ahLst/>
            <a:cxnLst/>
            <a:rect l="l" t="t" r="r" b="b"/>
            <a:pathLst>
              <a:path w="6112246" h="7045817">
                <a:moveTo>
                  <a:pt x="0" y="7045817"/>
                </a:moveTo>
                <a:lnTo>
                  <a:pt x="6112246" y="7045817"/>
                </a:lnTo>
                <a:lnTo>
                  <a:pt x="6112246" y="0"/>
                </a:lnTo>
                <a:lnTo>
                  <a:pt x="0" y="0"/>
                </a:lnTo>
                <a:lnTo>
                  <a:pt x="0" y="7045817"/>
                </a:lnTo>
                <a:close/>
              </a:path>
            </a:pathLst>
          </a:custGeom>
          <a:blipFill>
            <a:blip>
              <a:extLst>
                <a:ext uri="{96DAC541-7B7A-43D3-8B79-37D633B846F1}">
                  <asvg:svgBlip xmlns:asvg="http://schemas.microsoft.com/office/drawing/2016/SVG/main" xmlns="" r:embed="rId6"/>
                </a:ext>
              </a:extLst>
            </a:blip>
            <a:stretch>
              <a:fillRect/>
            </a:stretch>
          </a:blipFill>
        </p:spPr>
      </p:sp>
      <p:sp>
        <p:nvSpPr>
          <p:cNvPr id="30" name="Freeform 30"/>
          <p:cNvSpPr/>
          <p:nvPr/>
        </p:nvSpPr>
        <p:spPr>
          <a:xfrm>
            <a:off x="2620856" y="5345173"/>
            <a:ext cx="673032" cy="580490"/>
          </a:xfrm>
          <a:custGeom>
            <a:avLst/>
            <a:gdLst/>
            <a:ahLst/>
            <a:cxnLst/>
            <a:rect l="l" t="t" r="r" b="b"/>
            <a:pathLst>
              <a:path w="673032" h="580490">
                <a:moveTo>
                  <a:pt x="0" y="0"/>
                </a:moveTo>
                <a:lnTo>
                  <a:pt x="673032" y="0"/>
                </a:lnTo>
                <a:lnTo>
                  <a:pt x="673032" y="580490"/>
                </a:lnTo>
                <a:lnTo>
                  <a:pt x="0" y="580490"/>
                </a:lnTo>
                <a:lnTo>
                  <a:pt x="0" y="0"/>
                </a:lnTo>
                <a:close/>
              </a:path>
            </a:pathLst>
          </a:custGeom>
          <a:blipFill>
            <a:blip>
              <a:extLst>
                <a:ext uri="{96DAC541-7B7A-43D3-8B79-37D633B846F1}">
                  <asvg:svgBlip xmlns:asvg="http://schemas.microsoft.com/office/drawing/2016/SVG/main" xmlns="" r:embed="rId7"/>
                </a:ext>
              </a:extLst>
            </a:blip>
            <a:stretch>
              <a:fillRect/>
            </a:stretch>
          </a:blipFill>
        </p:spPr>
      </p:sp>
      <p:sp>
        <p:nvSpPr>
          <p:cNvPr id="31" name="Freeform 31"/>
          <p:cNvSpPr/>
          <p:nvPr/>
        </p:nvSpPr>
        <p:spPr>
          <a:xfrm>
            <a:off x="2655093" y="7449663"/>
            <a:ext cx="663389" cy="568027"/>
          </a:xfrm>
          <a:custGeom>
            <a:avLst/>
            <a:gdLst/>
            <a:ahLst/>
            <a:cxnLst/>
            <a:rect l="l" t="t" r="r" b="b"/>
            <a:pathLst>
              <a:path w="663389" h="568027">
                <a:moveTo>
                  <a:pt x="0" y="0"/>
                </a:moveTo>
                <a:lnTo>
                  <a:pt x="663389" y="0"/>
                </a:lnTo>
                <a:lnTo>
                  <a:pt x="663389" y="568027"/>
                </a:lnTo>
                <a:lnTo>
                  <a:pt x="0" y="568027"/>
                </a:lnTo>
                <a:lnTo>
                  <a:pt x="0" y="0"/>
                </a:lnTo>
                <a:close/>
              </a:path>
            </a:pathLst>
          </a:custGeom>
          <a:blipFill>
            <a:blip>
              <a:extLst>
                <a:ext uri="{96DAC541-7B7A-43D3-8B79-37D633B846F1}">
                  <asvg:svgBlip xmlns:asvg="http://schemas.microsoft.com/office/drawing/2016/SVG/main" xmlns="" r:embed="rId8"/>
                </a:ext>
              </a:extLst>
            </a:blip>
            <a:stretch>
              <a:fillRect/>
            </a:stretch>
          </a:blipFill>
        </p:spPr>
      </p:sp>
      <p:sp>
        <p:nvSpPr>
          <p:cNvPr id="32" name="Freeform 32"/>
          <p:cNvSpPr/>
          <p:nvPr/>
        </p:nvSpPr>
        <p:spPr>
          <a:xfrm>
            <a:off x="2741619" y="3272105"/>
            <a:ext cx="490338" cy="618723"/>
          </a:xfrm>
          <a:custGeom>
            <a:avLst/>
            <a:gdLst/>
            <a:ahLst/>
            <a:cxnLst/>
            <a:rect l="l" t="t" r="r" b="b"/>
            <a:pathLst>
              <a:path w="490338" h="618723">
                <a:moveTo>
                  <a:pt x="0" y="0"/>
                </a:moveTo>
                <a:lnTo>
                  <a:pt x="490338" y="0"/>
                </a:lnTo>
                <a:lnTo>
                  <a:pt x="490338" y="618724"/>
                </a:lnTo>
                <a:lnTo>
                  <a:pt x="0" y="618724"/>
                </a:lnTo>
                <a:lnTo>
                  <a:pt x="0" y="0"/>
                </a:lnTo>
                <a:close/>
              </a:path>
            </a:pathLst>
          </a:custGeom>
          <a:blipFill>
            <a:blip>
              <a:extLst>
                <a:ext uri="{96DAC541-7B7A-43D3-8B79-37D633B846F1}">
                  <asvg:svgBlip xmlns:asvg="http://schemas.microsoft.com/office/drawing/2016/SVG/main" xmlns="" r:embed="rId9"/>
                </a:ext>
              </a:extLst>
            </a:blip>
            <a:stretch>
              <a:fillRect/>
            </a:stretch>
          </a:blipFill>
        </p:spPr>
      </p:sp>
      <p:sp>
        <p:nvSpPr>
          <p:cNvPr id="34" name="TextBox 34"/>
          <p:cNvSpPr txBox="1"/>
          <p:nvPr/>
        </p:nvSpPr>
        <p:spPr>
          <a:xfrm>
            <a:off x="4828496" y="3153594"/>
            <a:ext cx="8201704" cy="866327"/>
          </a:xfrm>
          <a:prstGeom prst="rect">
            <a:avLst/>
          </a:prstGeom>
        </p:spPr>
        <p:txBody>
          <a:bodyPr wrap="square" lIns="0" tIns="0" rIns="0" bIns="0" rtlCol="0" anchor="t">
            <a:spAutoFit/>
          </a:bodyPr>
          <a:lstStyle/>
          <a:p>
            <a:pPr algn="just">
              <a:lnSpc>
                <a:spcPct val="150000"/>
              </a:lnSpc>
            </a:pPr>
            <a:r>
              <a:rPr lang="en-GB" sz="2000" dirty="0">
                <a:latin typeface="Arial" panose="020B0604020202020204" pitchFamily="34" charset="0"/>
                <a:cs typeface="Arial" panose="020B0604020202020204" pitchFamily="34" charset="0"/>
              </a:rPr>
              <a:t>The organisation can recommend strict transparency policy and oversight mechanisms for mitigating the ethical issues.</a:t>
            </a:r>
            <a:endParaRPr lang="en-IN" sz="2000" dirty="0">
              <a:latin typeface="Arial" panose="020B0604020202020204" pitchFamily="34" charset="0"/>
              <a:cs typeface="Arial" panose="020B0604020202020204" pitchFamily="34" charset="0"/>
            </a:endParaRPr>
          </a:p>
        </p:txBody>
      </p:sp>
      <p:sp>
        <p:nvSpPr>
          <p:cNvPr id="35" name="TextBox 35"/>
          <p:cNvSpPr txBox="1"/>
          <p:nvPr/>
        </p:nvSpPr>
        <p:spPr>
          <a:xfrm>
            <a:off x="4760436" y="5035904"/>
            <a:ext cx="6866681" cy="1327992"/>
          </a:xfrm>
          <a:prstGeom prst="rect">
            <a:avLst/>
          </a:prstGeom>
        </p:spPr>
        <p:txBody>
          <a:bodyPr wrap="square" lIns="0" tIns="0" rIns="0" bIns="0" rtlCol="0" anchor="t">
            <a:spAutoFit/>
          </a:bodyPr>
          <a:lstStyle/>
          <a:p>
            <a:pPr algn="just">
              <a:lnSpc>
                <a:spcPct val="150000"/>
              </a:lnSpc>
            </a:pPr>
            <a:r>
              <a:rPr lang="en-GB" sz="2000" dirty="0">
                <a:latin typeface="Arial" panose="020B0604020202020204" pitchFamily="34" charset="0"/>
                <a:cs typeface="Arial" panose="020B0604020202020204" pitchFamily="34" charset="0"/>
              </a:rPr>
              <a:t>It should also comply with ethical governance and data protection standards for ensuring responsible use of these innovative technologies.  </a:t>
            </a:r>
            <a:endParaRPr lang="en-IN" sz="2000" dirty="0">
              <a:latin typeface="Arial" panose="020B0604020202020204" pitchFamily="34" charset="0"/>
              <a:cs typeface="Arial" panose="020B0604020202020204" pitchFamily="34" charset="0"/>
            </a:endParaRPr>
          </a:p>
        </p:txBody>
      </p:sp>
      <p:sp>
        <p:nvSpPr>
          <p:cNvPr id="37" name="TextBox 37"/>
          <p:cNvSpPr txBox="1"/>
          <p:nvPr/>
        </p:nvSpPr>
        <p:spPr>
          <a:xfrm>
            <a:off x="4599162" y="7167719"/>
            <a:ext cx="7349668" cy="1384995"/>
          </a:xfrm>
          <a:prstGeom prst="rect">
            <a:avLst/>
          </a:prstGeom>
        </p:spPr>
        <p:txBody>
          <a:bodyPr wrap="square" lIns="0" tIns="0" rIns="0" bIns="0" rtlCol="0" anchor="t">
            <a:spAutoFit/>
          </a:bodyPr>
          <a:lstStyle/>
          <a:p>
            <a:pPr algn="just">
              <a:lnSpc>
                <a:spcPct val="150000"/>
              </a:lnSpc>
            </a:pPr>
            <a:r>
              <a:rPr lang="en-GB" sz="2000" dirty="0">
                <a:latin typeface="Arial" panose="020B0604020202020204" pitchFamily="34" charset="0"/>
                <a:cs typeface="Arial" panose="020B0604020202020204" pitchFamily="34" charset="0"/>
              </a:rPr>
              <a:t>The organisation also needs to conduct training to enable both managers and employees in using AI or these systems with responsibility.  </a:t>
            </a:r>
            <a:endParaRPr lang="en-IN" sz="2000" dirty="0">
              <a:latin typeface="Arial" panose="020B0604020202020204" pitchFamily="34" charset="0"/>
              <a:cs typeface="Arial" panose="020B0604020202020204"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661647" y="185207"/>
            <a:ext cx="1683844" cy="5305853"/>
            <a:chOff x="0" y="0"/>
            <a:chExt cx="1375816" cy="1397426"/>
          </a:xfrm>
        </p:grpSpPr>
        <p:sp>
          <p:nvSpPr>
            <p:cNvPr id="4" name="Freeform 4"/>
            <p:cNvSpPr/>
            <p:nvPr/>
          </p:nvSpPr>
          <p:spPr>
            <a:xfrm>
              <a:off x="0" y="0"/>
              <a:ext cx="1375816" cy="1397426"/>
            </a:xfrm>
            <a:custGeom>
              <a:avLst/>
              <a:gdLst/>
              <a:ahLst/>
              <a:cxnLst/>
              <a:rect l="l" t="t" r="r" b="b"/>
              <a:pathLst>
                <a:path w="1375816" h="1397426">
                  <a:moveTo>
                    <a:pt x="0" y="0"/>
                  </a:moveTo>
                  <a:lnTo>
                    <a:pt x="1375816" y="0"/>
                  </a:lnTo>
                  <a:lnTo>
                    <a:pt x="1375816" y="1397426"/>
                  </a:lnTo>
                  <a:lnTo>
                    <a:pt x="0" y="1397426"/>
                  </a:lnTo>
                  <a:close/>
                </a:path>
              </a:pathLst>
            </a:custGeom>
            <a:solidFill>
              <a:srgbClr val="BEEF7C"/>
            </a:solidFill>
          </p:spPr>
        </p:sp>
        <p:sp>
          <p:nvSpPr>
            <p:cNvPr id="5" name="TextBox 5"/>
            <p:cNvSpPr txBox="1"/>
            <p:nvPr/>
          </p:nvSpPr>
          <p:spPr>
            <a:xfrm>
              <a:off x="0" y="-47625"/>
              <a:ext cx="1375816" cy="1445051"/>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grpSp>
        <p:nvGrpSpPr>
          <p:cNvPr id="6" name="Group 6"/>
          <p:cNvGrpSpPr/>
          <p:nvPr/>
        </p:nvGrpSpPr>
        <p:grpSpPr>
          <a:xfrm>
            <a:off x="0" y="0"/>
            <a:ext cx="1973199" cy="10260893"/>
            <a:chOff x="0" y="0"/>
            <a:chExt cx="1475270" cy="2709333"/>
          </a:xfrm>
        </p:grpSpPr>
        <p:sp>
          <p:nvSpPr>
            <p:cNvPr id="7" name="Freeform 7"/>
            <p:cNvSpPr/>
            <p:nvPr/>
          </p:nvSpPr>
          <p:spPr>
            <a:xfrm>
              <a:off x="0" y="0"/>
              <a:ext cx="1475270" cy="2709333"/>
            </a:xfrm>
            <a:custGeom>
              <a:avLst/>
              <a:gdLst/>
              <a:ahLst/>
              <a:cxnLst/>
              <a:rect l="l" t="t" r="r" b="b"/>
              <a:pathLst>
                <a:path w="1475270" h="2709333">
                  <a:moveTo>
                    <a:pt x="0" y="0"/>
                  </a:moveTo>
                  <a:lnTo>
                    <a:pt x="1475270" y="0"/>
                  </a:lnTo>
                  <a:lnTo>
                    <a:pt x="1475270" y="2709333"/>
                  </a:lnTo>
                  <a:lnTo>
                    <a:pt x="0" y="2709333"/>
                  </a:lnTo>
                  <a:close/>
                </a:path>
              </a:pathLst>
            </a:custGeom>
            <a:solidFill>
              <a:srgbClr val="092C59"/>
            </a:solidFill>
          </p:spPr>
        </p:sp>
        <p:sp>
          <p:nvSpPr>
            <p:cNvPr id="8" name="TextBox 8"/>
            <p:cNvSpPr txBox="1"/>
            <p:nvPr/>
          </p:nvSpPr>
          <p:spPr>
            <a:xfrm>
              <a:off x="0" y="-47625"/>
              <a:ext cx="1475270" cy="2756958"/>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15" name="Freeform 15"/>
          <p:cNvSpPr/>
          <p:nvPr/>
        </p:nvSpPr>
        <p:spPr>
          <a:xfrm>
            <a:off x="10896374" y="9105899"/>
            <a:ext cx="7315200" cy="1154993"/>
          </a:xfrm>
          <a:custGeom>
            <a:avLst/>
            <a:gdLst/>
            <a:ahLst/>
            <a:cxnLst/>
            <a:rect l="l" t="t" r="r" b="b"/>
            <a:pathLst>
              <a:path w="7315200" h="2286000">
                <a:moveTo>
                  <a:pt x="0" y="0"/>
                </a:moveTo>
                <a:lnTo>
                  <a:pt x="7315200" y="0"/>
                </a:lnTo>
                <a:lnTo>
                  <a:pt x="7315200" y="2286000"/>
                </a:lnTo>
                <a:lnTo>
                  <a:pt x="0" y="2286000"/>
                </a:lnTo>
                <a:lnTo>
                  <a:pt x="0" y="0"/>
                </a:lnTo>
                <a:close/>
              </a:path>
            </a:pathLst>
          </a:custGeom>
          <a:blipFill>
            <a:blip>
              <a:extLst>
                <a:ext uri="{96DAC541-7B7A-43D3-8B79-37D633B846F1}">
                  <asvg:svgBlip xmlns:asvg="http://schemas.microsoft.com/office/drawing/2016/SVG/main" xmlns="" r:embed="rId3"/>
                </a:ext>
              </a:extLst>
            </a:blip>
            <a:stretch>
              <a:fillRect/>
            </a:stretch>
          </a:blipFill>
          <a:ln cap="sq">
            <a:noFill/>
            <a:prstDash val="solid"/>
            <a:miter/>
          </a:ln>
        </p:spPr>
      </p:sp>
      <p:sp>
        <p:nvSpPr>
          <p:cNvPr id="24" name="TextBox 24"/>
          <p:cNvSpPr txBox="1"/>
          <p:nvPr/>
        </p:nvSpPr>
        <p:spPr>
          <a:xfrm>
            <a:off x="2634846" y="571500"/>
            <a:ext cx="15195954" cy="907493"/>
          </a:xfrm>
          <a:prstGeom prst="rect">
            <a:avLst/>
          </a:prstGeom>
        </p:spPr>
        <p:txBody>
          <a:bodyPr wrap="square" lIns="0" tIns="0" rIns="0" bIns="0" rtlCol="0" anchor="t">
            <a:spAutoFit/>
          </a:bodyPr>
          <a:lstStyle/>
          <a:p>
            <a:pPr algn="ctr">
              <a:lnSpc>
                <a:spcPts val="8095"/>
              </a:lnSpc>
            </a:pPr>
            <a:r>
              <a:rPr lang="en-US" sz="4400" b="1" dirty="0">
                <a:solidFill>
                  <a:srgbClr val="000000"/>
                </a:solidFill>
                <a:latin typeface="Arial" panose="020B0604020202020204" pitchFamily="34" charset="0"/>
                <a:ea typeface="Egyptian Slate"/>
                <a:cs typeface="Arial" panose="020B0604020202020204" pitchFamily="34" charset="0"/>
                <a:sym typeface="Egyptian Slate"/>
              </a:rPr>
              <a:t>Conclusion</a:t>
            </a:r>
          </a:p>
        </p:txBody>
      </p:sp>
      <p:graphicFrame>
        <p:nvGraphicFramePr>
          <p:cNvPr id="2" name="Diagram 1"/>
          <p:cNvGraphicFramePr/>
          <p:nvPr>
            <p:extLst>
              <p:ext uri="{D42A27DB-BD31-4B8C-83A1-F6EECF244321}">
                <p14:modId xmlns:p14="http://schemas.microsoft.com/office/powerpoint/2010/main" val="4207178456"/>
              </p:ext>
            </p:extLst>
          </p:nvPr>
        </p:nvGraphicFramePr>
        <p:xfrm>
          <a:off x="4114800" y="2324100"/>
          <a:ext cx="12192000" cy="5588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IN" dirty="0"/>
          </a:p>
        </p:txBody>
      </p:sp>
      <p:sp>
        <p:nvSpPr>
          <p:cNvPr id="3" name="Freeform 3"/>
          <p:cNvSpPr/>
          <p:nvPr/>
        </p:nvSpPr>
        <p:spPr>
          <a:xfrm rot="-5400000">
            <a:off x="15182850" y="7181851"/>
            <a:ext cx="3390901" cy="2819398"/>
          </a:xfrm>
          <a:custGeom>
            <a:avLst/>
            <a:gdLst/>
            <a:ahLst/>
            <a:cxnLst/>
            <a:rect l="l" t="t" r="r" b="b"/>
            <a:pathLst>
              <a:path w="5984269" h="6603331">
                <a:moveTo>
                  <a:pt x="0" y="0"/>
                </a:moveTo>
                <a:lnTo>
                  <a:pt x="5984268" y="0"/>
                </a:lnTo>
                <a:lnTo>
                  <a:pt x="5984268" y="6603331"/>
                </a:lnTo>
                <a:lnTo>
                  <a:pt x="0" y="6603331"/>
                </a:lnTo>
                <a:lnTo>
                  <a:pt x="0" y="0"/>
                </a:lnTo>
                <a:close/>
              </a:path>
            </a:pathLst>
          </a:custGeom>
          <a:blipFill>
            <a:blip>
              <a:extLst>
                <a:ext uri="{96DAC541-7B7A-43D3-8B79-37D633B846F1}">
                  <asvg:svgBlip xmlns:asvg="http://schemas.microsoft.com/office/drawing/2016/SVG/main" xmlns="" r:embed="rId3"/>
                </a:ext>
              </a:extLst>
            </a:blip>
            <a:stretch>
              <a:fillRect/>
            </a:stretch>
          </a:blipFill>
        </p:spPr>
      </p:sp>
      <p:sp>
        <p:nvSpPr>
          <p:cNvPr id="4" name="Freeform 4"/>
          <p:cNvSpPr/>
          <p:nvPr/>
        </p:nvSpPr>
        <p:spPr>
          <a:xfrm rot="5400000">
            <a:off x="400050" y="-400047"/>
            <a:ext cx="2476499" cy="3276600"/>
          </a:xfrm>
          <a:custGeom>
            <a:avLst/>
            <a:gdLst/>
            <a:ahLst/>
            <a:cxnLst/>
            <a:rect l="l" t="t" r="r" b="b"/>
            <a:pathLst>
              <a:path w="5984269" h="6603331">
                <a:moveTo>
                  <a:pt x="0" y="0"/>
                </a:moveTo>
                <a:lnTo>
                  <a:pt x="5984268" y="0"/>
                </a:lnTo>
                <a:lnTo>
                  <a:pt x="5984268" y="6603331"/>
                </a:lnTo>
                <a:lnTo>
                  <a:pt x="0" y="6603331"/>
                </a:lnTo>
                <a:lnTo>
                  <a:pt x="0" y="0"/>
                </a:lnTo>
                <a:close/>
              </a:path>
            </a:pathLst>
          </a:custGeom>
          <a:blipFill>
            <a:blip>
              <a:extLst>
                <a:ext uri="{96DAC541-7B7A-43D3-8B79-37D633B846F1}">
                  <asvg:svgBlip xmlns:asvg="http://schemas.microsoft.com/office/drawing/2016/SVG/main" xmlns="" r:embed="rId3"/>
                </a:ext>
              </a:extLst>
            </a:blip>
            <a:stretch>
              <a:fillRect/>
            </a:stretch>
          </a:blipFill>
        </p:spPr>
      </p:sp>
      <p:sp>
        <p:nvSpPr>
          <p:cNvPr id="21" name="TextBox 21"/>
          <p:cNvSpPr txBox="1"/>
          <p:nvPr/>
        </p:nvSpPr>
        <p:spPr>
          <a:xfrm>
            <a:off x="3529277" y="342900"/>
            <a:ext cx="12791444" cy="907493"/>
          </a:xfrm>
          <a:prstGeom prst="rect">
            <a:avLst/>
          </a:prstGeom>
        </p:spPr>
        <p:txBody>
          <a:bodyPr wrap="square" lIns="0" tIns="0" rIns="0" bIns="0" rtlCol="0" anchor="t">
            <a:spAutoFit/>
          </a:bodyPr>
          <a:lstStyle/>
          <a:p>
            <a:pPr algn="ctr">
              <a:lnSpc>
                <a:spcPts val="8095"/>
              </a:lnSpc>
            </a:pPr>
            <a:r>
              <a:rPr lang="en-US" sz="4400" b="1" dirty="0">
                <a:solidFill>
                  <a:srgbClr val="000000"/>
                </a:solidFill>
                <a:latin typeface="Arial" panose="020B0604020202020204" pitchFamily="34" charset="0"/>
                <a:ea typeface="Egyptian Slate"/>
                <a:cs typeface="Arial" panose="020B0604020202020204" pitchFamily="34" charset="0"/>
                <a:sym typeface="Egyptian Slate"/>
              </a:rPr>
              <a:t>Reference list</a:t>
            </a:r>
          </a:p>
        </p:txBody>
      </p:sp>
      <p:sp>
        <p:nvSpPr>
          <p:cNvPr id="22" name="Freeform 22"/>
          <p:cNvSpPr/>
          <p:nvPr/>
        </p:nvSpPr>
        <p:spPr>
          <a:xfrm>
            <a:off x="16320721" y="86642"/>
            <a:ext cx="1986329" cy="1767833"/>
          </a:xfrm>
          <a:custGeom>
            <a:avLst/>
            <a:gdLst/>
            <a:ahLst/>
            <a:cxnLst/>
            <a:rect l="l" t="t" r="r" b="b"/>
            <a:pathLst>
              <a:path w="1986329" h="1767833">
                <a:moveTo>
                  <a:pt x="0" y="0"/>
                </a:moveTo>
                <a:lnTo>
                  <a:pt x="1986329" y="0"/>
                </a:lnTo>
                <a:lnTo>
                  <a:pt x="1986329" y="1767833"/>
                </a:lnTo>
                <a:lnTo>
                  <a:pt x="0" y="1767833"/>
                </a:lnTo>
                <a:lnTo>
                  <a:pt x="0" y="0"/>
                </a:lnTo>
                <a:close/>
              </a:path>
            </a:pathLst>
          </a:custGeom>
          <a:blipFill>
            <a:blip>
              <a:alphaModFix amt="6000"/>
              <a:extLst>
                <a:ext uri="{96DAC541-7B7A-43D3-8B79-37D633B846F1}">
                  <asvg:svgBlip xmlns:asvg="http://schemas.microsoft.com/office/drawing/2016/SVG/main" xmlns="" r:embed="rId4"/>
                </a:ext>
              </a:extLst>
            </a:blip>
            <a:stretch>
              <a:fillRect/>
            </a:stretch>
          </a:blipFill>
          <a:ln cap="sq">
            <a:noFill/>
            <a:prstDash val="solid"/>
            <a:miter/>
          </a:ln>
        </p:spPr>
      </p:sp>
      <p:sp>
        <p:nvSpPr>
          <p:cNvPr id="5" name="Rectangle 4"/>
          <p:cNvSpPr/>
          <p:nvPr/>
        </p:nvSpPr>
        <p:spPr>
          <a:xfrm>
            <a:off x="245085" y="1888862"/>
            <a:ext cx="17068800" cy="7848302"/>
          </a:xfrm>
          <a:prstGeom prst="rect">
            <a:avLst/>
          </a:prstGeom>
        </p:spPr>
        <p:txBody>
          <a:bodyPr wrap="square">
            <a:spAutoFit/>
          </a:bodyPr>
          <a:lstStyle/>
          <a:p>
            <a:pPr algn="just">
              <a:spcAft>
                <a:spcPts val="0"/>
              </a:spcAft>
            </a:pPr>
            <a:r>
              <a:rPr lang="en-GB" dirty="0">
                <a:latin typeface="Arial" panose="020B0604020202020204" pitchFamily="34" charset="0"/>
                <a:ea typeface="Times New Roman" panose="02020603050405020304" pitchFamily="18" charset="0"/>
                <a:cs typeface="Arial" panose="020B0604020202020204" pitchFamily="34" charset="0"/>
              </a:rPr>
              <a:t>BBC (2020) </a:t>
            </a:r>
            <a:r>
              <a:rPr lang="en-GB" i="1" dirty="0">
                <a:latin typeface="Arial" panose="020B0604020202020204" pitchFamily="34" charset="0"/>
                <a:ea typeface="Times New Roman" panose="02020603050405020304" pitchFamily="18" charset="0"/>
                <a:cs typeface="Arial" panose="020B0604020202020204" pitchFamily="34" charset="0"/>
              </a:rPr>
              <a:t>British Airways fined £20m over data breac</a:t>
            </a:r>
            <a:r>
              <a:rPr lang="en-GB" dirty="0">
                <a:latin typeface="Arial" panose="020B0604020202020204" pitchFamily="34" charset="0"/>
                <a:ea typeface="Times New Roman" panose="02020603050405020304" pitchFamily="18" charset="0"/>
                <a:cs typeface="Arial" panose="020B0604020202020204" pitchFamily="34" charset="0"/>
              </a:rPr>
              <a:t>h. Available at: </a:t>
            </a:r>
            <a:r>
              <a:rPr lang="en-GB" u="sng" dirty="0">
                <a:solidFill>
                  <a:srgbClr val="1155CC"/>
                </a:solidFill>
                <a:latin typeface="Arial" panose="020B0604020202020204" pitchFamily="34" charset="0"/>
                <a:ea typeface="Times New Roman" panose="02020603050405020304" pitchFamily="18" charset="0"/>
                <a:cs typeface="Arial" panose="020B0604020202020204" pitchFamily="34" charset="0"/>
                <a:hlinkClick r:id="rId5"/>
              </a:rPr>
              <a:t>https://www.bbc.com/news/technology-54568784</a:t>
            </a:r>
            <a:r>
              <a:rPr lang="en-GB" dirty="0">
                <a:latin typeface="Arial" panose="020B0604020202020204" pitchFamily="34" charset="0"/>
                <a:ea typeface="Times New Roman" panose="02020603050405020304" pitchFamily="18" charset="0"/>
                <a:cs typeface="Arial" panose="020B0604020202020204" pitchFamily="34" charset="0"/>
              </a:rPr>
              <a:t> (Accessed: 8 July 2026).</a:t>
            </a:r>
            <a:endParaRPr lang="en-IN" dirty="0">
              <a:latin typeface="Arial" panose="020B0604020202020204" pitchFamily="34" charset="0"/>
              <a:ea typeface="Arial" panose="020B0604020202020204" pitchFamily="34" charset="0"/>
              <a:cs typeface="Arial" panose="020B0604020202020204" pitchFamily="34" charset="0"/>
            </a:endParaRPr>
          </a:p>
          <a:p>
            <a:pPr algn="just">
              <a:spcAft>
                <a:spcPts val="0"/>
              </a:spcAft>
            </a:pPr>
            <a:r>
              <a:rPr lang="en-GB" dirty="0" err="1">
                <a:latin typeface="Arial" panose="020B0604020202020204" pitchFamily="34" charset="0"/>
                <a:ea typeface="Times New Roman" panose="02020603050405020304" pitchFamily="18" charset="0"/>
                <a:cs typeface="Arial" panose="020B0604020202020204" pitchFamily="34" charset="0"/>
              </a:rPr>
              <a:t>Forootani</a:t>
            </a:r>
            <a:r>
              <a:rPr lang="en-GB" dirty="0">
                <a:latin typeface="Arial" panose="020B0604020202020204" pitchFamily="34" charset="0"/>
                <a:ea typeface="Times New Roman" panose="02020603050405020304" pitchFamily="18" charset="0"/>
                <a:cs typeface="Arial" panose="020B0604020202020204" pitchFamily="34" charset="0"/>
              </a:rPr>
              <a:t>, S., </a:t>
            </a:r>
            <a:r>
              <a:rPr lang="en-GB" dirty="0" err="1">
                <a:latin typeface="Arial" panose="020B0604020202020204" pitchFamily="34" charset="0"/>
                <a:ea typeface="Times New Roman" panose="02020603050405020304" pitchFamily="18" charset="0"/>
                <a:cs typeface="Arial" panose="020B0604020202020204" pitchFamily="34" charset="0"/>
              </a:rPr>
              <a:t>Abdolvand</a:t>
            </a:r>
            <a:r>
              <a:rPr lang="en-GB" dirty="0">
                <a:latin typeface="Arial" panose="020B0604020202020204" pitchFamily="34" charset="0"/>
                <a:ea typeface="Times New Roman" panose="02020603050405020304" pitchFamily="18" charset="0"/>
                <a:cs typeface="Arial" panose="020B0604020202020204" pitchFamily="34" charset="0"/>
              </a:rPr>
              <a:t>, N. and </a:t>
            </a:r>
            <a:r>
              <a:rPr lang="en-GB" dirty="0" err="1">
                <a:latin typeface="Arial" panose="020B0604020202020204" pitchFamily="34" charset="0"/>
                <a:ea typeface="Times New Roman" panose="02020603050405020304" pitchFamily="18" charset="0"/>
                <a:cs typeface="Arial" panose="020B0604020202020204" pitchFamily="34" charset="0"/>
              </a:rPr>
              <a:t>Harandi</a:t>
            </a:r>
            <a:r>
              <a:rPr lang="en-GB" dirty="0">
                <a:latin typeface="Arial" panose="020B0604020202020204" pitchFamily="34" charset="0"/>
                <a:ea typeface="Times New Roman" panose="02020603050405020304" pitchFamily="18" charset="0"/>
                <a:cs typeface="Arial" panose="020B0604020202020204" pitchFamily="34" charset="0"/>
              </a:rPr>
              <a:t>, S.R. (2022) ‘Factors affecting the adoption of cloud-based CRM in small and medium enterprises’. </a:t>
            </a:r>
            <a:r>
              <a:rPr lang="en-GB" i="1" dirty="0">
                <a:latin typeface="Arial" panose="020B0604020202020204" pitchFamily="34" charset="0"/>
                <a:ea typeface="Times New Roman" panose="02020603050405020304" pitchFamily="18" charset="0"/>
                <a:cs typeface="Arial" panose="020B0604020202020204" pitchFamily="34" charset="0"/>
              </a:rPr>
              <a:t>International Journal of Services Technology and Management</a:t>
            </a:r>
            <a:r>
              <a:rPr lang="en-GB" dirty="0">
                <a:latin typeface="Arial" panose="020B0604020202020204" pitchFamily="34" charset="0"/>
                <a:ea typeface="Times New Roman" panose="02020603050405020304" pitchFamily="18" charset="0"/>
                <a:cs typeface="Arial" panose="020B0604020202020204" pitchFamily="34" charset="0"/>
              </a:rPr>
              <a:t>, 28(1-2), pp.120-140. Available at: </a:t>
            </a:r>
            <a:r>
              <a:rPr lang="en-GB" u="sng" dirty="0">
                <a:solidFill>
                  <a:srgbClr val="1155CC"/>
                </a:solidFill>
                <a:latin typeface="Arial" panose="020B0604020202020204" pitchFamily="34" charset="0"/>
                <a:ea typeface="Times New Roman" panose="02020603050405020304" pitchFamily="18" charset="0"/>
                <a:cs typeface="Arial" panose="020B0604020202020204" pitchFamily="34" charset="0"/>
                <a:hlinkClick r:id="rId6"/>
              </a:rPr>
              <a:t>https://doi.org/10.1504/IJSTM.2022.123509</a:t>
            </a:r>
            <a:r>
              <a:rPr lang="en-GB" dirty="0">
                <a:latin typeface="Arial" panose="020B0604020202020204" pitchFamily="34" charset="0"/>
                <a:ea typeface="Times New Roman" panose="02020603050405020304" pitchFamily="18" charset="0"/>
                <a:cs typeface="Arial" panose="020B0604020202020204" pitchFamily="34" charset="0"/>
              </a:rPr>
              <a:t> </a:t>
            </a:r>
            <a:endParaRPr lang="en-IN" dirty="0">
              <a:latin typeface="Arial" panose="020B0604020202020204" pitchFamily="34" charset="0"/>
              <a:ea typeface="Arial" panose="020B0604020202020204" pitchFamily="34" charset="0"/>
              <a:cs typeface="Arial" panose="020B0604020202020204" pitchFamily="34" charset="0"/>
            </a:endParaRPr>
          </a:p>
          <a:p>
            <a:pPr algn="just">
              <a:spcAft>
                <a:spcPts val="0"/>
              </a:spcAft>
            </a:pPr>
            <a:r>
              <a:rPr lang="en-GB" dirty="0" err="1">
                <a:latin typeface="Arial" panose="020B0604020202020204" pitchFamily="34" charset="0"/>
                <a:ea typeface="Times New Roman" panose="02020603050405020304" pitchFamily="18" charset="0"/>
                <a:cs typeface="Arial" panose="020B0604020202020204" pitchFamily="34" charset="0"/>
              </a:rPr>
              <a:t>Insaurralde</a:t>
            </a:r>
            <a:r>
              <a:rPr lang="en-GB" dirty="0">
                <a:latin typeface="Arial" panose="020B0604020202020204" pitchFamily="34" charset="0"/>
                <a:ea typeface="Times New Roman" panose="02020603050405020304" pitchFamily="18" charset="0"/>
                <a:cs typeface="Arial" panose="020B0604020202020204" pitchFamily="34" charset="0"/>
              </a:rPr>
              <a:t>, C.C. and </a:t>
            </a:r>
            <a:r>
              <a:rPr lang="en-GB" dirty="0" err="1">
                <a:latin typeface="Arial" panose="020B0604020202020204" pitchFamily="34" charset="0"/>
                <a:ea typeface="Times New Roman" panose="02020603050405020304" pitchFamily="18" charset="0"/>
                <a:cs typeface="Arial" panose="020B0604020202020204" pitchFamily="34" charset="0"/>
              </a:rPr>
              <a:t>Blasch</a:t>
            </a:r>
            <a:r>
              <a:rPr lang="en-GB" dirty="0">
                <a:latin typeface="Arial" panose="020B0604020202020204" pitchFamily="34" charset="0"/>
                <a:ea typeface="Times New Roman" panose="02020603050405020304" pitchFamily="18" charset="0"/>
                <a:cs typeface="Arial" panose="020B0604020202020204" pitchFamily="34" charset="0"/>
              </a:rPr>
              <a:t>, E., (2022) ‘Situation awareness decision support system for air traffic management using ontological reasoning’. </a:t>
            </a:r>
            <a:r>
              <a:rPr lang="en-GB" i="1" dirty="0">
                <a:latin typeface="Arial" panose="020B0604020202020204" pitchFamily="34" charset="0"/>
                <a:ea typeface="Times New Roman" panose="02020603050405020304" pitchFamily="18" charset="0"/>
                <a:cs typeface="Arial" panose="020B0604020202020204" pitchFamily="34" charset="0"/>
              </a:rPr>
              <a:t>Journal of Aerospace Information Systems,</a:t>
            </a:r>
            <a:r>
              <a:rPr lang="en-GB" dirty="0">
                <a:latin typeface="Arial" panose="020B0604020202020204" pitchFamily="34" charset="0"/>
                <a:ea typeface="Times New Roman" panose="02020603050405020304" pitchFamily="18" charset="0"/>
                <a:cs typeface="Arial" panose="020B0604020202020204" pitchFamily="34" charset="0"/>
              </a:rPr>
              <a:t> 19(3), pp.224-245. Available at: </a:t>
            </a:r>
            <a:r>
              <a:rPr lang="en-GB" u="sng" dirty="0">
                <a:solidFill>
                  <a:srgbClr val="1155CC"/>
                </a:solidFill>
                <a:latin typeface="Arial" panose="020B0604020202020204" pitchFamily="34" charset="0"/>
                <a:ea typeface="Times New Roman" panose="02020603050405020304" pitchFamily="18" charset="0"/>
                <a:cs typeface="Arial" panose="020B0604020202020204" pitchFamily="34" charset="0"/>
                <a:hlinkClick r:id="rId7"/>
              </a:rPr>
              <a:t>https://doi.org/10.2514/1.I010989</a:t>
            </a:r>
            <a:r>
              <a:rPr lang="en-GB" dirty="0">
                <a:latin typeface="Arial" panose="020B0604020202020204" pitchFamily="34" charset="0"/>
                <a:ea typeface="Times New Roman" panose="02020603050405020304" pitchFamily="18" charset="0"/>
                <a:cs typeface="Arial" panose="020B0604020202020204" pitchFamily="34" charset="0"/>
              </a:rPr>
              <a:t> </a:t>
            </a:r>
            <a:endParaRPr lang="en-IN" dirty="0">
              <a:latin typeface="Arial" panose="020B0604020202020204" pitchFamily="34" charset="0"/>
              <a:ea typeface="Arial" panose="020B0604020202020204" pitchFamily="34" charset="0"/>
              <a:cs typeface="Arial" panose="020B0604020202020204" pitchFamily="34" charset="0"/>
            </a:endParaRPr>
          </a:p>
          <a:p>
            <a:pPr algn="just">
              <a:spcAft>
                <a:spcPts val="0"/>
              </a:spcAft>
            </a:pPr>
            <a:r>
              <a:rPr lang="en-GB" dirty="0" err="1">
                <a:latin typeface="Arial" panose="020B0604020202020204" pitchFamily="34" charset="0"/>
                <a:ea typeface="Times New Roman" panose="02020603050405020304" pitchFamily="18" charset="0"/>
                <a:cs typeface="Arial" panose="020B0604020202020204" pitchFamily="34" charset="0"/>
              </a:rPr>
              <a:t>Lakhamraju</a:t>
            </a:r>
            <a:r>
              <a:rPr lang="en-GB" dirty="0">
                <a:latin typeface="Arial" panose="020B0604020202020204" pitchFamily="34" charset="0"/>
                <a:ea typeface="Times New Roman" panose="02020603050405020304" pitchFamily="18" charset="0"/>
                <a:cs typeface="Arial" panose="020B0604020202020204" pitchFamily="34" charset="0"/>
              </a:rPr>
              <a:t>, M.V. (2025) ‘Workday ERP: Revolutionizing Enterprise Resource planning and human capital management’. </a:t>
            </a:r>
            <a:r>
              <a:rPr lang="en-GB" i="1" dirty="0">
                <a:latin typeface="Arial" panose="020B0604020202020204" pitchFamily="34" charset="0"/>
                <a:ea typeface="Times New Roman" panose="02020603050405020304" pitchFamily="18" charset="0"/>
                <a:cs typeface="Arial" panose="020B0604020202020204" pitchFamily="34" charset="0"/>
              </a:rPr>
              <a:t>International Journal of Science and Research Archive</a:t>
            </a:r>
            <a:r>
              <a:rPr lang="en-GB" dirty="0">
                <a:latin typeface="Arial" panose="020B0604020202020204" pitchFamily="34" charset="0"/>
                <a:ea typeface="Times New Roman" panose="02020603050405020304" pitchFamily="18" charset="0"/>
                <a:cs typeface="Arial" panose="020B0604020202020204" pitchFamily="34" charset="0"/>
              </a:rPr>
              <a:t>, 14(2), pp.1598-1612. </a:t>
            </a:r>
            <a:r>
              <a:rPr lang="en-GB" dirty="0" err="1">
                <a:latin typeface="Arial" panose="020B0604020202020204" pitchFamily="34" charset="0"/>
                <a:ea typeface="Times New Roman" panose="02020603050405020304" pitchFamily="18" charset="0"/>
                <a:cs typeface="Arial" panose="020B0604020202020204" pitchFamily="34" charset="0"/>
              </a:rPr>
              <a:t>Avail;able</a:t>
            </a:r>
            <a:r>
              <a:rPr lang="en-GB" dirty="0">
                <a:latin typeface="Arial" panose="020B0604020202020204" pitchFamily="34" charset="0"/>
                <a:ea typeface="Times New Roman" panose="02020603050405020304" pitchFamily="18" charset="0"/>
                <a:cs typeface="Arial" panose="020B0604020202020204" pitchFamily="34" charset="0"/>
              </a:rPr>
              <a:t> at: </a:t>
            </a:r>
            <a:r>
              <a:rPr lang="en-GB" u="sng" dirty="0">
                <a:solidFill>
                  <a:srgbClr val="1155CC"/>
                </a:solidFill>
                <a:latin typeface="Arial" panose="020B0604020202020204" pitchFamily="34" charset="0"/>
                <a:ea typeface="Times New Roman" panose="02020603050405020304" pitchFamily="18" charset="0"/>
                <a:cs typeface="Arial" panose="020B0604020202020204" pitchFamily="34" charset="0"/>
                <a:hlinkClick r:id="rId8"/>
              </a:rPr>
              <a:t>https://doi.org/10.30574/ijsra.2025.14.2.0535</a:t>
            </a:r>
            <a:r>
              <a:rPr lang="en-GB" dirty="0">
                <a:latin typeface="Arial" panose="020B0604020202020204" pitchFamily="34" charset="0"/>
                <a:ea typeface="Times New Roman" panose="02020603050405020304" pitchFamily="18" charset="0"/>
                <a:cs typeface="Arial" panose="020B0604020202020204" pitchFamily="34" charset="0"/>
              </a:rPr>
              <a:t>   </a:t>
            </a:r>
            <a:endParaRPr lang="en-IN" dirty="0">
              <a:latin typeface="Arial" panose="020B0604020202020204" pitchFamily="34" charset="0"/>
              <a:ea typeface="Arial" panose="020B0604020202020204" pitchFamily="34" charset="0"/>
              <a:cs typeface="Arial" panose="020B0604020202020204" pitchFamily="34" charset="0"/>
            </a:endParaRPr>
          </a:p>
          <a:p>
            <a:pPr algn="just">
              <a:spcAft>
                <a:spcPts val="0"/>
              </a:spcAft>
            </a:pPr>
            <a:r>
              <a:rPr lang="en-GB" dirty="0" err="1">
                <a:latin typeface="Arial" panose="020B0604020202020204" pitchFamily="34" charset="0"/>
                <a:ea typeface="Times New Roman" panose="02020603050405020304" pitchFamily="18" charset="0"/>
                <a:cs typeface="Arial" panose="020B0604020202020204" pitchFamily="34" charset="0"/>
              </a:rPr>
              <a:t>Mhaskey</a:t>
            </a:r>
            <a:r>
              <a:rPr lang="en-GB" dirty="0">
                <a:latin typeface="Arial" panose="020B0604020202020204" pitchFamily="34" charset="0"/>
                <a:ea typeface="Times New Roman" panose="02020603050405020304" pitchFamily="18" charset="0"/>
                <a:cs typeface="Arial" panose="020B0604020202020204" pitchFamily="34" charset="0"/>
              </a:rPr>
              <a:t>, S.V. (2024) ‘Integration of artificial intelligence (AI) in enterprise resource planning (ERP) systems: Opportunities, challenges, and implications’. </a:t>
            </a:r>
            <a:r>
              <a:rPr lang="en-GB" i="1" dirty="0">
                <a:latin typeface="Arial" panose="020B0604020202020204" pitchFamily="34" charset="0"/>
                <a:ea typeface="Times New Roman" panose="02020603050405020304" pitchFamily="18" charset="0"/>
                <a:cs typeface="Arial" panose="020B0604020202020204" pitchFamily="34" charset="0"/>
              </a:rPr>
              <a:t>International Journal of Computer Engineering in Research Trends</a:t>
            </a:r>
            <a:r>
              <a:rPr lang="en-GB" dirty="0">
                <a:latin typeface="Arial" panose="020B0604020202020204" pitchFamily="34" charset="0"/>
                <a:ea typeface="Times New Roman" panose="02020603050405020304" pitchFamily="18" charset="0"/>
                <a:cs typeface="Arial" panose="020B0604020202020204" pitchFamily="34" charset="0"/>
              </a:rPr>
              <a:t>, 11(12), pp.1-9. Available at: </a:t>
            </a:r>
            <a:r>
              <a:rPr lang="en-GB" u="sng" dirty="0">
                <a:solidFill>
                  <a:srgbClr val="1155CC"/>
                </a:solidFill>
                <a:latin typeface="Arial" panose="020B0604020202020204" pitchFamily="34" charset="0"/>
                <a:ea typeface="Times New Roman" panose="02020603050405020304" pitchFamily="18" charset="0"/>
                <a:cs typeface="Arial" panose="020B0604020202020204" pitchFamily="34" charset="0"/>
                <a:hlinkClick r:id="rId9"/>
              </a:rPr>
              <a:t>https://doi.org/10.22362/ijcert/2024/v11/i12/v11i1201</a:t>
            </a:r>
            <a:r>
              <a:rPr lang="en-GB" dirty="0">
                <a:latin typeface="Arial" panose="020B0604020202020204" pitchFamily="34" charset="0"/>
                <a:ea typeface="Times New Roman" panose="02020603050405020304" pitchFamily="18" charset="0"/>
                <a:cs typeface="Arial" panose="020B0604020202020204" pitchFamily="34" charset="0"/>
              </a:rPr>
              <a:t>   </a:t>
            </a:r>
            <a:endParaRPr lang="en-IN" dirty="0">
              <a:latin typeface="Arial" panose="020B0604020202020204" pitchFamily="34" charset="0"/>
              <a:ea typeface="Arial" panose="020B0604020202020204" pitchFamily="34" charset="0"/>
              <a:cs typeface="Arial" panose="020B0604020202020204" pitchFamily="34" charset="0"/>
            </a:endParaRPr>
          </a:p>
          <a:p>
            <a:pPr algn="just">
              <a:spcAft>
                <a:spcPts val="0"/>
              </a:spcAft>
            </a:pPr>
            <a:r>
              <a:rPr lang="en-GB" dirty="0">
                <a:latin typeface="Arial" panose="020B0604020202020204" pitchFamily="34" charset="0"/>
                <a:ea typeface="Times New Roman" panose="02020603050405020304" pitchFamily="18" charset="0"/>
                <a:cs typeface="Arial" panose="020B0604020202020204" pitchFamily="34" charset="0"/>
              </a:rPr>
              <a:t>Monica-</a:t>
            </a:r>
            <a:r>
              <a:rPr lang="en-GB" dirty="0" err="1">
                <a:latin typeface="Arial" panose="020B0604020202020204" pitchFamily="34" charset="0"/>
                <a:ea typeface="Times New Roman" panose="02020603050405020304" pitchFamily="18" charset="0"/>
                <a:cs typeface="Arial" panose="020B0604020202020204" pitchFamily="34" charset="0"/>
              </a:rPr>
              <a:t>Teodora</a:t>
            </a:r>
            <a:r>
              <a:rPr lang="en-GB" dirty="0">
                <a:latin typeface="Arial" panose="020B0604020202020204" pitchFamily="34" charset="0"/>
                <a:ea typeface="Times New Roman" panose="02020603050405020304" pitchFamily="18" charset="0"/>
                <a:cs typeface="Arial" panose="020B0604020202020204" pitchFamily="34" charset="0"/>
              </a:rPr>
              <a:t>, S. and </a:t>
            </a:r>
            <a:r>
              <a:rPr lang="en-GB" dirty="0" err="1">
                <a:latin typeface="Arial" panose="020B0604020202020204" pitchFamily="34" charset="0"/>
                <a:ea typeface="Times New Roman" panose="02020603050405020304" pitchFamily="18" charset="0"/>
                <a:cs typeface="Arial" panose="020B0604020202020204" pitchFamily="34" charset="0"/>
              </a:rPr>
              <a:t>Ionela</a:t>
            </a:r>
            <a:r>
              <a:rPr lang="en-GB" dirty="0">
                <a:latin typeface="Arial" panose="020B0604020202020204" pitchFamily="34" charset="0"/>
                <a:ea typeface="Times New Roman" panose="02020603050405020304" pitchFamily="18" charset="0"/>
                <a:cs typeface="Arial" panose="020B0604020202020204" pitchFamily="34" charset="0"/>
              </a:rPr>
              <a:t>, M.M. (2025) Integration of Data Science in Institutional Management Decision Support System. </a:t>
            </a:r>
            <a:r>
              <a:rPr lang="en-GB" i="1" dirty="0">
                <a:latin typeface="Arial" panose="020B0604020202020204" pitchFamily="34" charset="0"/>
                <a:ea typeface="Times New Roman" panose="02020603050405020304" pitchFamily="18" charset="0"/>
                <a:cs typeface="Arial" panose="020B0604020202020204" pitchFamily="34" charset="0"/>
              </a:rPr>
              <a:t>In International Conference on Enterprise Information Systems</a:t>
            </a:r>
            <a:r>
              <a:rPr lang="en-GB" dirty="0">
                <a:latin typeface="Arial" panose="020B0604020202020204" pitchFamily="34" charset="0"/>
                <a:ea typeface="Times New Roman" panose="02020603050405020304" pitchFamily="18" charset="0"/>
                <a:cs typeface="Arial" panose="020B0604020202020204" pitchFamily="34" charset="0"/>
              </a:rPr>
              <a:t>, ICEIS-Proceedings (pp. 820-829). Available at: DOI: 10.5220/0013352400003929</a:t>
            </a:r>
            <a:endParaRPr lang="en-IN" dirty="0">
              <a:latin typeface="Arial" panose="020B0604020202020204" pitchFamily="34" charset="0"/>
              <a:ea typeface="Arial" panose="020B0604020202020204" pitchFamily="34" charset="0"/>
              <a:cs typeface="Arial" panose="020B0604020202020204" pitchFamily="34" charset="0"/>
            </a:endParaRPr>
          </a:p>
          <a:p>
            <a:pPr algn="just">
              <a:spcAft>
                <a:spcPts val="0"/>
              </a:spcAft>
            </a:pPr>
            <a:r>
              <a:rPr lang="en-GB" dirty="0" err="1">
                <a:latin typeface="Arial" panose="020B0604020202020204" pitchFamily="34" charset="0"/>
                <a:ea typeface="Times New Roman" panose="02020603050405020304" pitchFamily="18" charset="0"/>
                <a:cs typeface="Arial" panose="020B0604020202020204" pitchFamily="34" charset="0"/>
              </a:rPr>
              <a:t>Munifa</a:t>
            </a:r>
            <a:r>
              <a:rPr lang="en-GB" dirty="0">
                <a:latin typeface="Arial" panose="020B0604020202020204" pitchFamily="34" charset="0"/>
                <a:ea typeface="Times New Roman" panose="02020603050405020304" pitchFamily="18" charset="0"/>
                <a:cs typeface="Arial" panose="020B0604020202020204" pitchFamily="34" charset="0"/>
              </a:rPr>
              <a:t>, H. (2022) ‘Customer relationship management strategy in Starbucks card optimization in the Pandemic era’. </a:t>
            </a:r>
            <a:r>
              <a:rPr lang="en-GB" i="1" dirty="0">
                <a:latin typeface="Arial" panose="020B0604020202020204" pitchFamily="34" charset="0"/>
                <a:ea typeface="Times New Roman" panose="02020603050405020304" pitchFamily="18" charset="0"/>
                <a:cs typeface="Arial" panose="020B0604020202020204" pitchFamily="34" charset="0"/>
              </a:rPr>
              <a:t>International Journal for Educational and Vocational Studies, 4(1), pp.19-29</a:t>
            </a:r>
            <a:r>
              <a:rPr lang="en-GB" dirty="0">
                <a:latin typeface="Arial" panose="020B0604020202020204" pitchFamily="34" charset="0"/>
                <a:ea typeface="Times New Roman" panose="02020603050405020304" pitchFamily="18" charset="0"/>
                <a:cs typeface="Arial" panose="020B0604020202020204" pitchFamily="34" charset="0"/>
              </a:rPr>
              <a:t>. Available at:  </a:t>
            </a:r>
            <a:r>
              <a:rPr lang="en-GB" u="sng" dirty="0">
                <a:solidFill>
                  <a:srgbClr val="1155CC"/>
                </a:solidFill>
                <a:latin typeface="Arial" panose="020B0604020202020204" pitchFamily="34" charset="0"/>
                <a:ea typeface="Times New Roman" panose="02020603050405020304" pitchFamily="18" charset="0"/>
                <a:cs typeface="Arial" panose="020B0604020202020204" pitchFamily="34" charset="0"/>
                <a:hlinkClick r:id="rId10"/>
              </a:rPr>
              <a:t>https://doi.org/10.29103/ijevs.v4i1.6817</a:t>
            </a:r>
            <a:r>
              <a:rPr lang="en-GB" dirty="0">
                <a:latin typeface="Arial" panose="020B0604020202020204" pitchFamily="34" charset="0"/>
                <a:ea typeface="Times New Roman" panose="02020603050405020304" pitchFamily="18" charset="0"/>
                <a:cs typeface="Arial" panose="020B0604020202020204" pitchFamily="34" charset="0"/>
              </a:rPr>
              <a:t> </a:t>
            </a:r>
            <a:endParaRPr lang="en-IN" dirty="0">
              <a:latin typeface="Arial" panose="020B0604020202020204" pitchFamily="34" charset="0"/>
              <a:ea typeface="Arial" panose="020B0604020202020204" pitchFamily="34" charset="0"/>
              <a:cs typeface="Arial" panose="020B0604020202020204" pitchFamily="34" charset="0"/>
            </a:endParaRPr>
          </a:p>
          <a:p>
            <a:pPr algn="just">
              <a:spcAft>
                <a:spcPts val="0"/>
              </a:spcAft>
            </a:pPr>
            <a:r>
              <a:rPr lang="en-GB" dirty="0">
                <a:latin typeface="Arial" panose="020B0604020202020204" pitchFamily="34" charset="0"/>
                <a:ea typeface="Times New Roman" panose="02020603050405020304" pitchFamily="18" charset="0"/>
                <a:cs typeface="Arial" panose="020B0604020202020204" pitchFamily="34" charset="0"/>
              </a:rPr>
              <a:t>Partridge, J. (2025) </a:t>
            </a:r>
            <a:r>
              <a:rPr lang="en-GB" i="1" dirty="0">
                <a:latin typeface="Arial" panose="020B0604020202020204" pitchFamily="34" charset="0"/>
                <a:ea typeface="Times New Roman" panose="02020603050405020304" pitchFamily="18" charset="0"/>
                <a:cs typeface="Arial" panose="020B0604020202020204" pitchFamily="34" charset="0"/>
              </a:rPr>
              <a:t>Starbucks says cutting shop staff in favour of automation has failed</a:t>
            </a:r>
            <a:r>
              <a:rPr lang="en-GB" dirty="0">
                <a:latin typeface="Arial" panose="020B0604020202020204" pitchFamily="34" charset="0"/>
                <a:ea typeface="Times New Roman" panose="02020603050405020304" pitchFamily="18" charset="0"/>
                <a:cs typeface="Arial" panose="020B0604020202020204" pitchFamily="34" charset="0"/>
              </a:rPr>
              <a:t>. Available at: </a:t>
            </a:r>
            <a:r>
              <a:rPr lang="en-GB" u="sng" dirty="0">
                <a:solidFill>
                  <a:srgbClr val="1155CC"/>
                </a:solidFill>
                <a:latin typeface="Arial" panose="020B0604020202020204" pitchFamily="34" charset="0"/>
                <a:ea typeface="Times New Roman" panose="02020603050405020304" pitchFamily="18" charset="0"/>
                <a:cs typeface="Arial" panose="020B0604020202020204" pitchFamily="34" charset="0"/>
                <a:hlinkClick r:id="rId11"/>
              </a:rPr>
              <a:t>https://www.theguardian.com/business/2025/apr/30/starbucks-says-cutting-shop-staff-in-favour-of-automation-has-failed</a:t>
            </a:r>
            <a:r>
              <a:rPr lang="en-GB" dirty="0">
                <a:latin typeface="Arial" panose="020B0604020202020204" pitchFamily="34" charset="0"/>
                <a:ea typeface="Times New Roman" panose="02020603050405020304" pitchFamily="18" charset="0"/>
                <a:cs typeface="Arial" panose="020B0604020202020204" pitchFamily="34" charset="0"/>
              </a:rPr>
              <a:t> (Accessed: 7 July 2026).</a:t>
            </a:r>
            <a:endParaRPr lang="en-IN" dirty="0">
              <a:latin typeface="Arial" panose="020B0604020202020204" pitchFamily="34" charset="0"/>
              <a:ea typeface="Arial" panose="020B0604020202020204" pitchFamily="34" charset="0"/>
              <a:cs typeface="Arial" panose="020B0604020202020204" pitchFamily="34" charset="0"/>
            </a:endParaRPr>
          </a:p>
          <a:p>
            <a:pPr algn="just">
              <a:spcAft>
                <a:spcPts val="0"/>
              </a:spcAft>
            </a:pPr>
            <a:r>
              <a:rPr lang="en-GB" dirty="0" err="1">
                <a:latin typeface="Arial" panose="020B0604020202020204" pitchFamily="34" charset="0"/>
                <a:ea typeface="Times New Roman" panose="02020603050405020304" pitchFamily="18" charset="0"/>
                <a:cs typeface="Arial" panose="020B0604020202020204" pitchFamily="34" charset="0"/>
              </a:rPr>
              <a:t>Pearlson</a:t>
            </a:r>
            <a:r>
              <a:rPr lang="en-GB" dirty="0">
                <a:latin typeface="Arial" panose="020B0604020202020204" pitchFamily="34" charset="0"/>
                <a:ea typeface="Times New Roman" panose="02020603050405020304" pitchFamily="18" charset="0"/>
                <a:cs typeface="Arial" panose="020B0604020202020204" pitchFamily="34" charset="0"/>
              </a:rPr>
              <a:t>, K.E., Saunders, C.S. and </a:t>
            </a:r>
            <a:r>
              <a:rPr lang="en-GB" dirty="0" err="1">
                <a:latin typeface="Arial" panose="020B0604020202020204" pitchFamily="34" charset="0"/>
                <a:ea typeface="Times New Roman" panose="02020603050405020304" pitchFamily="18" charset="0"/>
                <a:cs typeface="Arial" panose="020B0604020202020204" pitchFamily="34" charset="0"/>
              </a:rPr>
              <a:t>Galletta</a:t>
            </a:r>
            <a:r>
              <a:rPr lang="en-GB" dirty="0">
                <a:latin typeface="Arial" panose="020B0604020202020204" pitchFamily="34" charset="0"/>
                <a:ea typeface="Times New Roman" panose="02020603050405020304" pitchFamily="18" charset="0"/>
                <a:cs typeface="Arial" panose="020B0604020202020204" pitchFamily="34" charset="0"/>
              </a:rPr>
              <a:t>, D.F. (2024). </a:t>
            </a:r>
            <a:r>
              <a:rPr lang="en-GB" i="1" dirty="0">
                <a:latin typeface="Arial" panose="020B0604020202020204" pitchFamily="34" charset="0"/>
                <a:ea typeface="Times New Roman" panose="02020603050405020304" pitchFamily="18" charset="0"/>
                <a:cs typeface="Arial" panose="020B0604020202020204" pitchFamily="34" charset="0"/>
              </a:rPr>
              <a:t>Managing and using information systems: A strategic approach</a:t>
            </a:r>
            <a:r>
              <a:rPr lang="en-GB" dirty="0">
                <a:latin typeface="Arial" panose="020B0604020202020204" pitchFamily="34" charset="0"/>
                <a:ea typeface="Times New Roman" panose="02020603050405020304" pitchFamily="18" charset="0"/>
                <a:cs typeface="Arial" panose="020B0604020202020204" pitchFamily="34" charset="0"/>
              </a:rPr>
              <a:t>. John Wiley &amp; Sons.</a:t>
            </a:r>
            <a:endParaRPr lang="en-IN" dirty="0">
              <a:latin typeface="Arial" panose="020B0604020202020204" pitchFamily="34" charset="0"/>
              <a:ea typeface="Arial" panose="020B0604020202020204" pitchFamily="34" charset="0"/>
              <a:cs typeface="Arial" panose="020B0604020202020204" pitchFamily="34" charset="0"/>
            </a:endParaRPr>
          </a:p>
          <a:p>
            <a:pPr algn="just">
              <a:spcAft>
                <a:spcPts val="0"/>
              </a:spcAft>
            </a:pPr>
            <a:r>
              <a:rPr lang="en-GB" dirty="0">
                <a:latin typeface="Arial" panose="020B0604020202020204" pitchFamily="34" charset="0"/>
                <a:ea typeface="Times New Roman" panose="02020603050405020304" pitchFamily="18" charset="0"/>
                <a:cs typeface="Arial" panose="020B0604020202020204" pitchFamily="34" charset="0"/>
              </a:rPr>
              <a:t>Process Excellence Network (2025) </a:t>
            </a:r>
            <a:r>
              <a:rPr lang="en-GB" i="1" dirty="0">
                <a:latin typeface="Arial" panose="020B0604020202020204" pitchFamily="34" charset="0"/>
                <a:ea typeface="Times New Roman" panose="02020603050405020304" pitchFamily="18" charset="0"/>
                <a:cs typeface="Arial" panose="020B0604020202020204" pitchFamily="34" charset="0"/>
              </a:rPr>
              <a:t>British Airways cuts cancellations &amp; delays with “game-changing” AI adoption.</a:t>
            </a:r>
            <a:r>
              <a:rPr lang="en-GB" dirty="0">
                <a:latin typeface="Arial" panose="020B0604020202020204" pitchFamily="34" charset="0"/>
                <a:ea typeface="Times New Roman" panose="02020603050405020304" pitchFamily="18" charset="0"/>
                <a:cs typeface="Arial" panose="020B0604020202020204" pitchFamily="34" charset="0"/>
              </a:rPr>
              <a:t> Available at: </a:t>
            </a:r>
            <a:r>
              <a:rPr lang="en-GB" u="sng" dirty="0">
                <a:solidFill>
                  <a:srgbClr val="1155CC"/>
                </a:solidFill>
                <a:latin typeface="Arial" panose="020B0604020202020204" pitchFamily="34" charset="0"/>
                <a:ea typeface="Times New Roman" panose="02020603050405020304" pitchFamily="18" charset="0"/>
                <a:cs typeface="Arial" panose="020B0604020202020204" pitchFamily="34" charset="0"/>
                <a:hlinkClick r:id="rId12"/>
              </a:rPr>
              <a:t>https://www.processexcellencenetwork.com/ai/news/british-airways-cuts-cancellations-delays-with-game-changing-ai-tech</a:t>
            </a:r>
            <a:r>
              <a:rPr lang="en-GB" dirty="0">
                <a:latin typeface="Arial" panose="020B0604020202020204" pitchFamily="34" charset="0"/>
                <a:ea typeface="Times New Roman" panose="02020603050405020304" pitchFamily="18" charset="0"/>
                <a:cs typeface="Arial" panose="020B0604020202020204" pitchFamily="34" charset="0"/>
              </a:rPr>
              <a:t> (Accessed: 8 July 2026).</a:t>
            </a:r>
            <a:endParaRPr lang="en-IN" dirty="0">
              <a:latin typeface="Arial" panose="020B0604020202020204" pitchFamily="34" charset="0"/>
              <a:ea typeface="Arial" panose="020B0604020202020204" pitchFamily="34" charset="0"/>
              <a:cs typeface="Arial" panose="020B0604020202020204" pitchFamily="34" charset="0"/>
            </a:endParaRPr>
          </a:p>
          <a:p>
            <a:pPr algn="just">
              <a:spcAft>
                <a:spcPts val="0"/>
              </a:spcAft>
            </a:pPr>
            <a:r>
              <a:rPr lang="en-GB" dirty="0">
                <a:latin typeface="Arial" panose="020B0604020202020204" pitchFamily="34" charset="0"/>
                <a:ea typeface="Times New Roman" panose="02020603050405020304" pitchFamily="18" charset="0"/>
                <a:cs typeface="Arial" panose="020B0604020202020204" pitchFamily="34" charset="0"/>
              </a:rPr>
              <a:t>Rainy, T.A., Rahman, M.A. and </a:t>
            </a:r>
            <a:r>
              <a:rPr lang="en-GB" dirty="0" err="1">
                <a:latin typeface="Arial" panose="020B0604020202020204" pitchFamily="34" charset="0"/>
                <a:ea typeface="Times New Roman" panose="02020603050405020304" pitchFamily="18" charset="0"/>
                <a:cs typeface="Arial" panose="020B0604020202020204" pitchFamily="34" charset="0"/>
              </a:rPr>
              <a:t>Mou</a:t>
            </a:r>
            <a:r>
              <a:rPr lang="en-GB" dirty="0">
                <a:latin typeface="Arial" panose="020B0604020202020204" pitchFamily="34" charset="0"/>
                <a:ea typeface="Times New Roman" panose="02020603050405020304" pitchFamily="18" charset="0"/>
                <a:cs typeface="Arial" panose="020B0604020202020204" pitchFamily="34" charset="0"/>
              </a:rPr>
              <a:t>, A.J., (2024) ‘Customer relationship management and data-driven decision-making in modern enterprises: a systematic literature review’. </a:t>
            </a:r>
            <a:r>
              <a:rPr lang="en-GB" i="1" dirty="0">
                <a:latin typeface="Arial" panose="020B0604020202020204" pitchFamily="34" charset="0"/>
                <a:ea typeface="Times New Roman" panose="02020603050405020304" pitchFamily="18" charset="0"/>
                <a:cs typeface="Arial" panose="020B0604020202020204" pitchFamily="34" charset="0"/>
              </a:rPr>
              <a:t>American Journal of Advanced Technology and Engineering Solutions</a:t>
            </a:r>
            <a:r>
              <a:rPr lang="en-GB" dirty="0">
                <a:latin typeface="Arial" panose="020B0604020202020204" pitchFamily="34" charset="0"/>
                <a:ea typeface="Times New Roman" panose="02020603050405020304" pitchFamily="18" charset="0"/>
                <a:cs typeface="Arial" panose="020B0604020202020204" pitchFamily="34" charset="0"/>
              </a:rPr>
              <a:t>, 4(04), pp.57-82. Available at: </a:t>
            </a:r>
            <a:r>
              <a:rPr lang="en-GB" u="sng" dirty="0">
                <a:solidFill>
                  <a:srgbClr val="1155CC"/>
                </a:solidFill>
                <a:latin typeface="Arial" panose="020B0604020202020204" pitchFamily="34" charset="0"/>
                <a:ea typeface="Times New Roman" panose="02020603050405020304" pitchFamily="18" charset="0"/>
                <a:cs typeface="Arial" panose="020B0604020202020204" pitchFamily="34" charset="0"/>
                <a:hlinkClick r:id="rId13"/>
              </a:rPr>
              <a:t>https://doi.org/10.63125/jetvam38</a:t>
            </a:r>
            <a:r>
              <a:rPr lang="en-GB" dirty="0">
                <a:latin typeface="Arial" panose="020B0604020202020204" pitchFamily="34" charset="0"/>
                <a:ea typeface="Times New Roman" panose="02020603050405020304" pitchFamily="18" charset="0"/>
                <a:cs typeface="Arial" panose="020B0604020202020204" pitchFamily="34" charset="0"/>
              </a:rPr>
              <a:t> </a:t>
            </a:r>
            <a:endParaRPr lang="en-IN" dirty="0">
              <a:latin typeface="Arial" panose="020B0604020202020204" pitchFamily="34" charset="0"/>
              <a:ea typeface="Arial" panose="020B0604020202020204" pitchFamily="34" charset="0"/>
              <a:cs typeface="Arial" panose="020B0604020202020204" pitchFamily="34" charset="0"/>
            </a:endParaRPr>
          </a:p>
          <a:p>
            <a:pPr algn="just">
              <a:spcAft>
                <a:spcPts val="0"/>
              </a:spcAft>
            </a:pPr>
            <a:r>
              <a:rPr lang="en-GB" dirty="0" err="1">
                <a:latin typeface="Arial" panose="020B0604020202020204" pitchFamily="34" charset="0"/>
                <a:ea typeface="Times New Roman" panose="02020603050405020304" pitchFamily="18" charset="0"/>
                <a:cs typeface="Arial" panose="020B0604020202020204" pitchFamily="34" charset="0"/>
              </a:rPr>
              <a:t>Scroxton</a:t>
            </a:r>
            <a:r>
              <a:rPr lang="en-GB" dirty="0">
                <a:latin typeface="Arial" panose="020B0604020202020204" pitchFamily="34" charset="0"/>
                <a:ea typeface="Times New Roman" panose="02020603050405020304" pitchFamily="18" charset="0"/>
                <a:cs typeface="Arial" panose="020B0604020202020204" pitchFamily="34" charset="0"/>
              </a:rPr>
              <a:t>, A. (2026) </a:t>
            </a:r>
            <a:r>
              <a:rPr lang="en-GB" i="1" dirty="0">
                <a:latin typeface="Arial" panose="020B0604020202020204" pitchFamily="34" charset="0"/>
                <a:ea typeface="Times New Roman" panose="02020603050405020304" pitchFamily="18" charset="0"/>
                <a:cs typeface="Arial" panose="020B0604020202020204" pitchFamily="34" charset="0"/>
              </a:rPr>
              <a:t>UK’s largest businesses dangerously exposed to cloud outages</a:t>
            </a:r>
            <a:r>
              <a:rPr lang="en-GB" dirty="0">
                <a:latin typeface="Arial" panose="020B0604020202020204" pitchFamily="34" charset="0"/>
                <a:ea typeface="Times New Roman" panose="02020603050405020304" pitchFamily="18" charset="0"/>
                <a:cs typeface="Arial" panose="020B0604020202020204" pitchFamily="34" charset="0"/>
              </a:rPr>
              <a:t>. Available at: </a:t>
            </a:r>
            <a:r>
              <a:rPr lang="en-GB" u="sng" dirty="0">
                <a:solidFill>
                  <a:srgbClr val="1155CC"/>
                </a:solidFill>
                <a:latin typeface="Arial" panose="020B0604020202020204" pitchFamily="34" charset="0"/>
                <a:ea typeface="Times New Roman" panose="02020603050405020304" pitchFamily="18" charset="0"/>
                <a:cs typeface="Arial" panose="020B0604020202020204" pitchFamily="34" charset="0"/>
                <a:hlinkClick r:id="rId14"/>
              </a:rPr>
              <a:t>https://www.computerweekly.com/news/366645540/UKs-largest-businesses-dangerously-exposed-to-cloud-outages</a:t>
            </a:r>
            <a:r>
              <a:rPr lang="en-GB" dirty="0">
                <a:latin typeface="Arial" panose="020B0604020202020204" pitchFamily="34" charset="0"/>
                <a:ea typeface="Times New Roman" panose="02020603050405020304" pitchFamily="18" charset="0"/>
                <a:cs typeface="Arial" panose="020B0604020202020204" pitchFamily="34" charset="0"/>
              </a:rPr>
              <a:t> (Accessed: 8 July 2026).</a:t>
            </a:r>
            <a:endParaRPr lang="en-IN" dirty="0">
              <a:latin typeface="Arial" panose="020B0604020202020204" pitchFamily="34" charset="0"/>
              <a:ea typeface="Arial" panose="020B0604020202020204" pitchFamily="34" charset="0"/>
              <a:cs typeface="Arial" panose="020B0604020202020204" pitchFamily="34" charset="0"/>
            </a:endParaRPr>
          </a:p>
          <a:p>
            <a:pPr algn="just">
              <a:spcAft>
                <a:spcPts val="0"/>
              </a:spcAft>
            </a:pPr>
            <a:r>
              <a:rPr lang="en-GB" dirty="0" err="1">
                <a:latin typeface="Arial" panose="020B0604020202020204" pitchFamily="34" charset="0"/>
                <a:ea typeface="Times New Roman" panose="02020603050405020304" pitchFamily="18" charset="0"/>
                <a:cs typeface="Arial" panose="020B0604020202020204" pitchFamily="34" charset="0"/>
              </a:rPr>
              <a:t>Shniekat</a:t>
            </a:r>
            <a:r>
              <a:rPr lang="en-GB" dirty="0">
                <a:latin typeface="Arial" panose="020B0604020202020204" pitchFamily="34" charset="0"/>
                <a:ea typeface="Times New Roman" panose="02020603050405020304" pitchFamily="18" charset="0"/>
                <a:cs typeface="Arial" panose="020B0604020202020204" pitchFamily="34" charset="0"/>
              </a:rPr>
              <a:t>, N., </a:t>
            </a:r>
            <a:r>
              <a:rPr lang="en-GB" dirty="0" err="1">
                <a:latin typeface="Arial" panose="020B0604020202020204" pitchFamily="34" charset="0"/>
                <a:ea typeface="Times New Roman" panose="02020603050405020304" pitchFamily="18" charset="0"/>
                <a:cs typeface="Arial" panose="020B0604020202020204" pitchFamily="34" charset="0"/>
              </a:rPr>
              <a:t>AL_Abdallat</a:t>
            </a:r>
            <a:r>
              <a:rPr lang="en-GB" dirty="0">
                <a:latin typeface="Arial" panose="020B0604020202020204" pitchFamily="34" charset="0"/>
                <a:ea typeface="Times New Roman" panose="02020603050405020304" pitchFamily="18" charset="0"/>
                <a:cs typeface="Arial" panose="020B0604020202020204" pitchFamily="34" charset="0"/>
              </a:rPr>
              <a:t>, W., Al-Hussein, M. and Ali, B. (2022) ‘Influence of management information system dimensions on institutional performance’. </a:t>
            </a:r>
            <a:r>
              <a:rPr lang="en-GB" i="1" dirty="0">
                <a:latin typeface="Arial" panose="020B0604020202020204" pitchFamily="34" charset="0"/>
                <a:ea typeface="Times New Roman" panose="02020603050405020304" pitchFamily="18" charset="0"/>
                <a:cs typeface="Arial" panose="020B0604020202020204" pitchFamily="34" charset="0"/>
              </a:rPr>
              <a:t>Information Sciences Letters, </a:t>
            </a:r>
            <a:r>
              <a:rPr lang="en-GB" dirty="0">
                <a:latin typeface="Arial" panose="020B0604020202020204" pitchFamily="34" charset="0"/>
                <a:ea typeface="Times New Roman" panose="02020603050405020304" pitchFamily="18" charset="0"/>
                <a:cs typeface="Arial" panose="020B0604020202020204" pitchFamily="34" charset="0"/>
              </a:rPr>
              <a:t>11(5), pp.435-1443. </a:t>
            </a:r>
            <a:r>
              <a:rPr lang="en-GB" u="sng" dirty="0">
                <a:solidFill>
                  <a:srgbClr val="1155CC"/>
                </a:solidFill>
                <a:latin typeface="Arial" panose="020B0604020202020204" pitchFamily="34" charset="0"/>
                <a:ea typeface="Times New Roman" panose="02020603050405020304" pitchFamily="18" charset="0"/>
                <a:cs typeface="Arial" panose="020B0604020202020204" pitchFamily="34" charset="0"/>
                <a:hlinkClick r:id="rId15"/>
              </a:rPr>
              <a:t>http://dx.doi.org/10.18576/isl/110512</a:t>
            </a:r>
            <a:r>
              <a:rPr lang="en-GB" dirty="0">
                <a:latin typeface="Arial" panose="020B0604020202020204" pitchFamily="34" charset="0"/>
                <a:ea typeface="Times New Roman" panose="02020603050405020304" pitchFamily="18" charset="0"/>
                <a:cs typeface="Arial" panose="020B0604020202020204" pitchFamily="34" charset="0"/>
              </a:rPr>
              <a:t> </a:t>
            </a:r>
            <a:endParaRPr lang="en-IN" dirty="0">
              <a:latin typeface="Arial" panose="020B0604020202020204" pitchFamily="34" charset="0"/>
              <a:ea typeface="Arial" panose="020B0604020202020204" pitchFamily="34" charset="0"/>
              <a:cs typeface="Arial" panose="020B0604020202020204" pitchFamily="34" charset="0"/>
            </a:endParaRPr>
          </a:p>
          <a:p>
            <a:pPr algn="just">
              <a:spcAft>
                <a:spcPts val="0"/>
              </a:spcAft>
            </a:pPr>
            <a:r>
              <a:rPr lang="en-GB" dirty="0">
                <a:latin typeface="Arial" panose="020B0604020202020204" pitchFamily="34" charset="0"/>
                <a:ea typeface="Times New Roman" panose="02020603050405020304" pitchFamily="18" charset="0"/>
                <a:cs typeface="Arial" panose="020B0604020202020204" pitchFamily="34" charset="0"/>
              </a:rPr>
              <a:t>Starbucks (2026) </a:t>
            </a:r>
            <a:r>
              <a:rPr lang="en-GB" i="1" dirty="0">
                <a:latin typeface="Arial" panose="020B0604020202020204" pitchFamily="34" charset="0"/>
                <a:ea typeface="Times New Roman" panose="02020603050405020304" pitchFamily="18" charset="0"/>
                <a:cs typeface="Arial" panose="020B0604020202020204" pitchFamily="34" charset="0"/>
              </a:rPr>
              <a:t>Starbucks Card</a:t>
            </a:r>
            <a:r>
              <a:rPr lang="en-GB" dirty="0">
                <a:latin typeface="Arial" panose="020B0604020202020204" pitchFamily="34" charset="0"/>
                <a:ea typeface="Times New Roman" panose="02020603050405020304" pitchFamily="18" charset="0"/>
                <a:cs typeface="Arial" panose="020B0604020202020204" pitchFamily="34" charset="0"/>
              </a:rPr>
              <a:t>. Available at: </a:t>
            </a:r>
            <a:r>
              <a:rPr lang="en-GB" u="sng" dirty="0">
                <a:solidFill>
                  <a:srgbClr val="1155CC"/>
                </a:solidFill>
                <a:latin typeface="Arial" panose="020B0604020202020204" pitchFamily="34" charset="0"/>
                <a:ea typeface="Times New Roman" panose="02020603050405020304" pitchFamily="18" charset="0"/>
                <a:cs typeface="Arial" panose="020B0604020202020204" pitchFamily="34" charset="0"/>
                <a:hlinkClick r:id="rId16"/>
              </a:rPr>
              <a:t>https://www.starbucks.co.uk/starbucks-card</a:t>
            </a:r>
            <a:r>
              <a:rPr lang="en-GB" dirty="0">
                <a:latin typeface="Arial" panose="020B0604020202020204" pitchFamily="34" charset="0"/>
                <a:ea typeface="Times New Roman" panose="02020603050405020304" pitchFamily="18" charset="0"/>
                <a:cs typeface="Arial" panose="020B0604020202020204" pitchFamily="34" charset="0"/>
              </a:rPr>
              <a:t> (Accessed: 8 July 2026).</a:t>
            </a:r>
            <a:endParaRPr lang="en-IN" dirty="0">
              <a:latin typeface="Arial" panose="020B0604020202020204" pitchFamily="34" charset="0"/>
              <a:ea typeface="Arial" panose="020B0604020202020204" pitchFamily="34" charset="0"/>
              <a:cs typeface="Arial" panose="020B0604020202020204" pitchFamily="34" charset="0"/>
            </a:endParaRPr>
          </a:p>
          <a:p>
            <a:pPr algn="just">
              <a:spcAft>
                <a:spcPts val="0"/>
              </a:spcAft>
            </a:pPr>
            <a:r>
              <a:rPr lang="en-GB" dirty="0">
                <a:latin typeface="Arial" panose="020B0604020202020204" pitchFamily="34" charset="0"/>
                <a:ea typeface="Times New Roman" panose="02020603050405020304" pitchFamily="18" charset="0"/>
                <a:cs typeface="Arial" panose="020B0604020202020204" pitchFamily="34" charset="0"/>
              </a:rPr>
              <a:t>Starbucks (2026a) </a:t>
            </a:r>
            <a:r>
              <a:rPr lang="en-GB" i="1" dirty="0">
                <a:latin typeface="Arial" panose="020B0604020202020204" pitchFamily="34" charset="0"/>
                <a:ea typeface="Times New Roman" panose="02020603050405020304" pitchFamily="18" charset="0"/>
                <a:cs typeface="Arial" panose="020B0604020202020204" pitchFamily="34" charset="0"/>
              </a:rPr>
              <a:t>Starbucks Unveils Reimagined Loyalty Program to Deliver More Meaningful Value, Personalization and Engagement to Members</a:t>
            </a:r>
            <a:r>
              <a:rPr lang="en-GB" dirty="0">
                <a:latin typeface="Arial" panose="020B0604020202020204" pitchFamily="34" charset="0"/>
                <a:ea typeface="Times New Roman" panose="02020603050405020304" pitchFamily="18" charset="0"/>
                <a:cs typeface="Arial" panose="020B0604020202020204" pitchFamily="34" charset="0"/>
              </a:rPr>
              <a:t>. Available at: </a:t>
            </a:r>
            <a:r>
              <a:rPr lang="en-GB" u="sng" dirty="0">
                <a:solidFill>
                  <a:srgbClr val="1155CC"/>
                </a:solidFill>
                <a:latin typeface="Arial" panose="020B0604020202020204" pitchFamily="34" charset="0"/>
                <a:ea typeface="Times New Roman" panose="02020603050405020304" pitchFamily="18" charset="0"/>
                <a:cs typeface="Arial" panose="020B0604020202020204" pitchFamily="34" charset="0"/>
                <a:hlinkClick r:id="rId17"/>
              </a:rPr>
              <a:t>https://about.starbucks.com/press/2026/starbucks-unveils-reimagined-loyalty-program-to-deliver-more-meaningful-value-personalization-and-engagement-to-members/</a:t>
            </a:r>
            <a:r>
              <a:rPr lang="en-GB" dirty="0">
                <a:latin typeface="Arial" panose="020B0604020202020204" pitchFamily="34" charset="0"/>
                <a:ea typeface="Times New Roman" panose="02020603050405020304" pitchFamily="18" charset="0"/>
                <a:cs typeface="Arial" panose="020B0604020202020204" pitchFamily="34" charset="0"/>
              </a:rPr>
              <a:t> (Accessed: 8 July 2026).</a:t>
            </a:r>
            <a:endParaRPr lang="en-IN" dirty="0">
              <a:effectLst/>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97704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3"/>
          <p:cNvSpPr txBox="1"/>
          <p:nvPr/>
        </p:nvSpPr>
        <p:spPr>
          <a:xfrm>
            <a:off x="4191000" y="1418184"/>
            <a:ext cx="9870599" cy="677108"/>
          </a:xfrm>
          <a:prstGeom prst="rect">
            <a:avLst/>
          </a:prstGeom>
        </p:spPr>
        <p:txBody>
          <a:bodyPr lIns="0" tIns="0" rIns="0" bIns="0" rtlCol="0" anchor="t">
            <a:spAutoFit/>
          </a:bodyPr>
          <a:lstStyle/>
          <a:p>
            <a:pPr algn="ctr"/>
            <a:r>
              <a:rPr lang="en-GB" sz="4400" b="1" dirty="0">
                <a:latin typeface="Arial" panose="020B0604020202020204" pitchFamily="34" charset="0"/>
                <a:cs typeface="Arial" panose="020B0604020202020204" pitchFamily="34" charset="0"/>
              </a:rPr>
              <a:t>Group log </a:t>
            </a:r>
            <a:endParaRPr lang="en-US" sz="4400" dirty="0">
              <a:solidFill>
                <a:srgbClr val="000000"/>
              </a:solidFill>
              <a:latin typeface="Arial" panose="020B0604020202020204" pitchFamily="34" charset="0"/>
              <a:ea typeface="Egyptian Slate"/>
              <a:cs typeface="Arial" panose="020B0604020202020204" pitchFamily="34" charset="0"/>
              <a:sym typeface="Egyptian Slate"/>
            </a:endParaRPr>
          </a:p>
        </p:txBody>
      </p:sp>
      <p:sp>
        <p:nvSpPr>
          <p:cNvPr id="4" name="Freeform 4"/>
          <p:cNvSpPr/>
          <p:nvPr/>
        </p:nvSpPr>
        <p:spPr>
          <a:xfrm rot="-5400000">
            <a:off x="14746494" y="6731522"/>
            <a:ext cx="3879227" cy="3255351"/>
          </a:xfrm>
          <a:custGeom>
            <a:avLst/>
            <a:gdLst/>
            <a:ahLst/>
            <a:cxnLst/>
            <a:rect l="l" t="t" r="r" b="b"/>
            <a:pathLst>
              <a:path w="5984269" h="6603331">
                <a:moveTo>
                  <a:pt x="0" y="0"/>
                </a:moveTo>
                <a:lnTo>
                  <a:pt x="5984268" y="0"/>
                </a:lnTo>
                <a:lnTo>
                  <a:pt x="5984268" y="6603331"/>
                </a:lnTo>
                <a:lnTo>
                  <a:pt x="0" y="6603331"/>
                </a:lnTo>
                <a:lnTo>
                  <a:pt x="0" y="0"/>
                </a:lnTo>
                <a:close/>
              </a:path>
            </a:pathLst>
          </a:custGeom>
          <a:blipFill>
            <a:blip>
              <a:extLst>
                <a:ext uri="{96DAC541-7B7A-43D3-8B79-37D633B846F1}">
                  <asvg:svgBlip xmlns:asvg="http://schemas.microsoft.com/office/drawing/2016/SVG/main" xmlns="" r:embed="rId3"/>
                </a:ext>
              </a:extLst>
            </a:blip>
            <a:stretch>
              <a:fillRect/>
            </a:stretch>
          </a:blipFill>
        </p:spPr>
      </p:sp>
      <p:sp>
        <p:nvSpPr>
          <p:cNvPr id="5" name="Freeform 5"/>
          <p:cNvSpPr/>
          <p:nvPr/>
        </p:nvSpPr>
        <p:spPr>
          <a:xfrm rot="5400000">
            <a:off x="753516" y="-753516"/>
            <a:ext cx="2836367" cy="4343400"/>
          </a:xfrm>
          <a:custGeom>
            <a:avLst/>
            <a:gdLst/>
            <a:ahLst/>
            <a:cxnLst/>
            <a:rect l="l" t="t" r="r" b="b"/>
            <a:pathLst>
              <a:path w="5984269" h="6603331">
                <a:moveTo>
                  <a:pt x="0" y="0"/>
                </a:moveTo>
                <a:lnTo>
                  <a:pt x="5984268" y="0"/>
                </a:lnTo>
                <a:lnTo>
                  <a:pt x="5984268" y="6603331"/>
                </a:lnTo>
                <a:lnTo>
                  <a:pt x="0" y="6603331"/>
                </a:lnTo>
                <a:lnTo>
                  <a:pt x="0" y="0"/>
                </a:lnTo>
                <a:close/>
              </a:path>
            </a:pathLst>
          </a:custGeom>
          <a:blipFill>
            <a:blip>
              <a:extLst>
                <a:ext uri="{96DAC541-7B7A-43D3-8B79-37D633B846F1}">
                  <asvg:svgBlip xmlns:asvg="http://schemas.microsoft.com/office/drawing/2016/SVG/main" xmlns="" r:embed="rId3"/>
                </a:ext>
              </a:extLst>
            </a:blip>
            <a:stretch>
              <a:fillRect/>
            </a:stretch>
          </a:blipFill>
        </p:spPr>
      </p:sp>
      <p:sp>
        <p:nvSpPr>
          <p:cNvPr id="40" name="TextBox 40"/>
          <p:cNvSpPr txBox="1"/>
          <p:nvPr/>
        </p:nvSpPr>
        <p:spPr>
          <a:xfrm>
            <a:off x="2065220" y="4448982"/>
            <a:ext cx="2444430" cy="500137"/>
          </a:xfrm>
          <a:prstGeom prst="rect">
            <a:avLst/>
          </a:prstGeom>
        </p:spPr>
        <p:txBody>
          <a:bodyPr lIns="0" tIns="0" rIns="0" bIns="0" rtlCol="0" anchor="t">
            <a:spAutoFit/>
          </a:bodyPr>
          <a:lstStyle/>
          <a:p>
            <a:pPr algn="ctr">
              <a:lnSpc>
                <a:spcPts val="3919"/>
              </a:lnSpc>
              <a:spcBef>
                <a:spcPct val="0"/>
              </a:spcBef>
            </a:pPr>
            <a:r>
              <a:rPr lang="en-US" sz="2799" b="1">
                <a:solidFill>
                  <a:srgbClr val="FFFFFF"/>
                </a:solidFill>
                <a:latin typeface="Arial" panose="020B0604020202020204" pitchFamily="34" charset="0"/>
                <a:ea typeface="TT Interphases Bold"/>
                <a:cs typeface="Arial" panose="020B0604020202020204" pitchFamily="34" charset="0"/>
                <a:sym typeface="TT Interphases Bold"/>
              </a:rPr>
              <a:t>Weeks 1–2</a:t>
            </a:r>
          </a:p>
        </p:txBody>
      </p:sp>
      <p:graphicFrame>
        <p:nvGraphicFramePr>
          <p:cNvPr id="6" name="Table 5"/>
          <p:cNvGraphicFramePr>
            <a:graphicFrameLocks noGrp="1"/>
          </p:cNvGraphicFramePr>
          <p:nvPr>
            <p:extLst>
              <p:ext uri="{D42A27DB-BD31-4B8C-83A1-F6EECF244321}">
                <p14:modId xmlns:p14="http://schemas.microsoft.com/office/powerpoint/2010/main" val="1154632899"/>
              </p:ext>
            </p:extLst>
          </p:nvPr>
        </p:nvGraphicFramePr>
        <p:xfrm>
          <a:off x="2895600" y="3771900"/>
          <a:ext cx="13411200" cy="3657600"/>
        </p:xfrm>
        <a:graphic>
          <a:graphicData uri="http://schemas.openxmlformats.org/drawingml/2006/table">
            <a:tbl>
              <a:tblPr firstRow="1" bandRow="1">
                <a:tableStyleId>{5C22544A-7EE6-4342-B048-85BDC9FD1C3A}</a:tableStyleId>
              </a:tblPr>
              <a:tblGrid>
                <a:gridCol w="3520440">
                  <a:extLst>
                    <a:ext uri="{9D8B030D-6E8A-4147-A177-3AD203B41FA5}">
                      <a16:colId xmlns:a16="http://schemas.microsoft.com/office/drawing/2014/main" val="20000"/>
                    </a:ext>
                  </a:extLst>
                </a:gridCol>
                <a:gridCol w="1844040">
                  <a:extLst>
                    <a:ext uri="{9D8B030D-6E8A-4147-A177-3AD203B41FA5}">
                      <a16:colId xmlns:a16="http://schemas.microsoft.com/office/drawing/2014/main" val="20001"/>
                    </a:ext>
                  </a:extLst>
                </a:gridCol>
                <a:gridCol w="8046720">
                  <a:extLst>
                    <a:ext uri="{9D8B030D-6E8A-4147-A177-3AD203B41FA5}">
                      <a16:colId xmlns:a16="http://schemas.microsoft.com/office/drawing/2014/main" val="20002"/>
                    </a:ext>
                  </a:extLst>
                </a:gridCol>
              </a:tblGrid>
              <a:tr h="370840">
                <a:tc>
                  <a:txBody>
                    <a:bodyPr/>
                    <a:lstStyle/>
                    <a:p>
                      <a:pPr algn="ctr" rtl="0" fontAlgn="t">
                        <a:lnSpc>
                          <a:spcPct val="150000"/>
                        </a:lnSpc>
                        <a:spcBef>
                          <a:spcPts val="0"/>
                        </a:spcBef>
                        <a:spcAft>
                          <a:spcPts val="0"/>
                        </a:spcAft>
                      </a:pPr>
                      <a:r>
                        <a:rPr lang="en-IN" sz="2000" b="1" i="0" u="none" strike="noStrike" dirty="0">
                          <a:solidFill>
                            <a:schemeClr val="tx1"/>
                          </a:solidFill>
                          <a:effectLst/>
                          <a:latin typeface="Arial" panose="020B0604020202020204" pitchFamily="34" charset="0"/>
                          <a:cs typeface="Arial" panose="020B0604020202020204" pitchFamily="34" charset="0"/>
                        </a:rPr>
                        <a:t>Name</a:t>
                      </a:r>
                      <a:endParaRPr lang="en-IN" sz="2000" dirty="0">
                        <a:solidFill>
                          <a:schemeClr val="tx1"/>
                        </a:solidFill>
                        <a:effectLst/>
                        <a:latin typeface="Arial" panose="020B0604020202020204" pitchFamily="34" charset="0"/>
                        <a:cs typeface="Arial" panose="020B0604020202020204" pitchFamily="34" charset="0"/>
                      </a:endParaRPr>
                    </a:p>
                  </a:txBody>
                  <a:tcPr marL="63500" marR="63500"/>
                </a:tc>
                <a:tc>
                  <a:txBody>
                    <a:bodyPr/>
                    <a:lstStyle/>
                    <a:p>
                      <a:pPr algn="ctr" rtl="0" fontAlgn="t">
                        <a:lnSpc>
                          <a:spcPct val="150000"/>
                        </a:lnSpc>
                        <a:spcBef>
                          <a:spcPts val="0"/>
                        </a:spcBef>
                        <a:spcAft>
                          <a:spcPts val="0"/>
                        </a:spcAft>
                      </a:pPr>
                      <a:r>
                        <a:rPr lang="en-IN" sz="2000" b="1" i="0" u="none" strike="noStrike" dirty="0">
                          <a:solidFill>
                            <a:schemeClr val="tx1"/>
                          </a:solidFill>
                          <a:effectLst/>
                          <a:latin typeface="Arial" panose="020B0604020202020204" pitchFamily="34" charset="0"/>
                          <a:cs typeface="Arial" panose="020B0604020202020204" pitchFamily="34" charset="0"/>
                        </a:rPr>
                        <a:t>ID Number</a:t>
                      </a:r>
                      <a:endParaRPr lang="en-IN" sz="2000" dirty="0">
                        <a:solidFill>
                          <a:schemeClr val="tx1"/>
                        </a:solidFill>
                        <a:effectLst/>
                        <a:latin typeface="Arial" panose="020B0604020202020204" pitchFamily="34" charset="0"/>
                        <a:cs typeface="Arial" panose="020B0604020202020204" pitchFamily="34" charset="0"/>
                      </a:endParaRPr>
                    </a:p>
                  </a:txBody>
                  <a:tcPr marL="63500" marR="63500"/>
                </a:tc>
                <a:tc>
                  <a:txBody>
                    <a:bodyPr/>
                    <a:lstStyle/>
                    <a:p>
                      <a:pPr algn="ctr">
                        <a:lnSpc>
                          <a:spcPct val="150000"/>
                        </a:lnSpc>
                      </a:pPr>
                      <a:r>
                        <a:rPr lang="en-US" sz="2000" dirty="0">
                          <a:solidFill>
                            <a:schemeClr val="tx1"/>
                          </a:solidFill>
                          <a:latin typeface="Arial" panose="020B0604020202020204" pitchFamily="34" charset="0"/>
                          <a:cs typeface="Arial" panose="020B0604020202020204" pitchFamily="34" charset="0"/>
                        </a:rPr>
                        <a:t>Contribution</a:t>
                      </a:r>
                      <a:endParaRPr lang="en-IN" sz="200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0"/>
                  </a:ext>
                </a:extLst>
              </a:tr>
              <a:tr h="370840">
                <a:tc>
                  <a:txBody>
                    <a:bodyPr/>
                    <a:lstStyle/>
                    <a:p>
                      <a:pPr algn="just" rtl="0" fontAlgn="t">
                        <a:lnSpc>
                          <a:spcPct val="150000"/>
                        </a:lnSpc>
                        <a:spcBef>
                          <a:spcPts val="0"/>
                        </a:spcBef>
                        <a:spcAft>
                          <a:spcPts val="0"/>
                        </a:spcAft>
                      </a:pPr>
                      <a:r>
                        <a:rPr lang="en-IN" sz="2000" b="0" i="0" u="none" strike="noStrike" dirty="0">
                          <a:solidFill>
                            <a:schemeClr val="tx1"/>
                          </a:solidFill>
                          <a:effectLst/>
                          <a:latin typeface="Arial" panose="020B0604020202020204" pitchFamily="34" charset="0"/>
                          <a:cs typeface="Arial" panose="020B0604020202020204" pitchFamily="34" charset="0"/>
                        </a:rPr>
                        <a:t>SAMSON KIBROM WELDEGIORGHIS</a:t>
                      </a:r>
                      <a:endParaRPr lang="en-IN" sz="2000" dirty="0">
                        <a:solidFill>
                          <a:schemeClr val="tx1"/>
                        </a:solidFill>
                        <a:effectLst/>
                        <a:latin typeface="Arial" panose="020B0604020202020204" pitchFamily="34" charset="0"/>
                        <a:cs typeface="Arial" panose="020B0604020202020204" pitchFamily="34" charset="0"/>
                      </a:endParaRPr>
                    </a:p>
                  </a:txBody>
                  <a:tcPr marL="63500" marR="63500"/>
                </a:tc>
                <a:tc>
                  <a:txBody>
                    <a:bodyPr/>
                    <a:lstStyle/>
                    <a:p>
                      <a:pPr algn="just" rtl="0" fontAlgn="t">
                        <a:lnSpc>
                          <a:spcPct val="150000"/>
                        </a:lnSpc>
                        <a:spcBef>
                          <a:spcPts val="0"/>
                        </a:spcBef>
                        <a:spcAft>
                          <a:spcPts val="0"/>
                        </a:spcAft>
                      </a:pPr>
                      <a:r>
                        <a:rPr lang="en-IN" sz="2000" b="0" i="0" u="none" strike="noStrike" dirty="0">
                          <a:solidFill>
                            <a:schemeClr val="tx1"/>
                          </a:solidFill>
                          <a:effectLst/>
                          <a:latin typeface="Arial" panose="020B0604020202020204" pitchFamily="34" charset="0"/>
                          <a:cs typeface="Arial" panose="020B0604020202020204" pitchFamily="34" charset="0"/>
                        </a:rPr>
                        <a:t>2413584</a:t>
                      </a:r>
                      <a:endParaRPr lang="en-IN" sz="2000" dirty="0">
                        <a:solidFill>
                          <a:schemeClr val="tx1"/>
                        </a:solidFill>
                        <a:effectLst/>
                        <a:latin typeface="Arial" panose="020B0604020202020204" pitchFamily="34" charset="0"/>
                        <a:cs typeface="Arial" panose="020B0604020202020204" pitchFamily="34" charset="0"/>
                      </a:endParaRPr>
                    </a:p>
                  </a:txBody>
                  <a:tcPr marL="63500" marR="63500"/>
                </a:tc>
                <a:tc>
                  <a:txBody>
                    <a:bodyPr/>
                    <a:lstStyle/>
                    <a:p>
                      <a:pPr algn="just">
                        <a:lnSpc>
                          <a:spcPct val="150000"/>
                        </a:lnSpc>
                      </a:pPr>
                      <a:r>
                        <a:rPr lang="en-US" sz="2000" dirty="0">
                          <a:latin typeface="Arial" panose="020B0604020202020204" pitchFamily="34" charset="0"/>
                          <a:cs typeface="Arial" panose="020B0604020202020204" pitchFamily="34" charset="0"/>
                        </a:rPr>
                        <a:t>This</a:t>
                      </a:r>
                      <a:r>
                        <a:rPr lang="en-US" sz="2000" baseline="0" dirty="0">
                          <a:latin typeface="Arial" panose="020B0604020202020204" pitchFamily="34" charset="0"/>
                          <a:cs typeface="Arial" panose="020B0604020202020204" pitchFamily="34" charset="0"/>
                        </a:rPr>
                        <a:t> student has identified the functions and benefits of different information systems. </a:t>
                      </a:r>
                      <a:endParaRPr lang="en-IN"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1"/>
                  </a:ext>
                </a:extLst>
              </a:tr>
              <a:tr h="370840">
                <a:tc>
                  <a:txBody>
                    <a:bodyPr/>
                    <a:lstStyle/>
                    <a:p>
                      <a:pPr algn="just" rtl="0" fontAlgn="t">
                        <a:lnSpc>
                          <a:spcPct val="150000"/>
                        </a:lnSpc>
                        <a:spcBef>
                          <a:spcPts val="0"/>
                        </a:spcBef>
                        <a:spcAft>
                          <a:spcPts val="0"/>
                        </a:spcAft>
                      </a:pPr>
                      <a:r>
                        <a:rPr lang="en-IN" sz="2000" dirty="0" err="1" smtClean="0">
                          <a:solidFill>
                            <a:schemeClr val="tx1"/>
                          </a:solidFill>
                          <a:effectLst/>
                          <a:latin typeface="Arial" panose="020B0604020202020204" pitchFamily="34" charset="0"/>
                          <a:cs typeface="Arial" panose="020B0604020202020204" pitchFamily="34" charset="0"/>
                        </a:rPr>
                        <a:t>Kawsar</a:t>
                      </a:r>
                      <a:r>
                        <a:rPr lang="en-IN" sz="2000" baseline="0" dirty="0" smtClean="0">
                          <a:solidFill>
                            <a:schemeClr val="tx1"/>
                          </a:solidFill>
                          <a:effectLst/>
                          <a:latin typeface="Arial" panose="020B0604020202020204" pitchFamily="34" charset="0"/>
                          <a:cs typeface="Arial" panose="020B0604020202020204" pitchFamily="34" charset="0"/>
                        </a:rPr>
                        <a:t> </a:t>
                      </a:r>
                      <a:r>
                        <a:rPr lang="en-IN" sz="2000" baseline="0" dirty="0" smtClean="0">
                          <a:solidFill>
                            <a:schemeClr val="tx1"/>
                          </a:solidFill>
                          <a:effectLst/>
                          <a:latin typeface="Arial" panose="020B0604020202020204" pitchFamily="34" charset="0"/>
                          <a:cs typeface="Arial" panose="020B0604020202020204" pitchFamily="34" charset="0"/>
                        </a:rPr>
                        <a:t>Miah</a:t>
                      </a:r>
                      <a:endParaRPr lang="en-IN" sz="2000" dirty="0">
                        <a:solidFill>
                          <a:schemeClr val="tx1"/>
                        </a:solidFill>
                        <a:effectLst/>
                        <a:latin typeface="Arial" panose="020B0604020202020204" pitchFamily="34" charset="0"/>
                        <a:cs typeface="Arial" panose="020B0604020202020204" pitchFamily="34" charset="0"/>
                      </a:endParaRPr>
                    </a:p>
                  </a:txBody>
                  <a:tcPr marL="63500" marR="63500"/>
                </a:tc>
                <a:tc>
                  <a:txBody>
                    <a:bodyPr/>
                    <a:lstStyle/>
                    <a:p>
                      <a:pPr algn="just" rtl="0" fontAlgn="t">
                        <a:lnSpc>
                          <a:spcPct val="150000"/>
                        </a:lnSpc>
                        <a:spcBef>
                          <a:spcPts val="0"/>
                        </a:spcBef>
                        <a:spcAft>
                          <a:spcPts val="0"/>
                        </a:spcAft>
                      </a:pPr>
                      <a:r>
                        <a:rPr lang="en-IN" sz="2000" dirty="0" smtClean="0">
                          <a:solidFill>
                            <a:schemeClr val="tx1"/>
                          </a:solidFill>
                          <a:effectLst/>
                          <a:latin typeface="Arial" panose="020B0604020202020204" pitchFamily="34" charset="0"/>
                          <a:cs typeface="Arial" panose="020B0604020202020204" pitchFamily="34" charset="0"/>
                        </a:rPr>
                        <a:t>2428863</a:t>
                      </a:r>
                      <a:endParaRPr lang="en-IN" sz="2000" dirty="0">
                        <a:solidFill>
                          <a:schemeClr val="tx1"/>
                        </a:solidFill>
                        <a:effectLst/>
                        <a:latin typeface="Arial" panose="020B0604020202020204" pitchFamily="34" charset="0"/>
                        <a:cs typeface="Arial" panose="020B0604020202020204" pitchFamily="34" charset="0"/>
                      </a:endParaRPr>
                    </a:p>
                  </a:txBody>
                  <a:tcPr marL="63500" marR="63500"/>
                </a:tc>
                <a:tc>
                  <a:txBody>
                    <a:bodyPr/>
                    <a:lstStyle/>
                    <a:p>
                      <a:pPr algn="just">
                        <a:lnSpc>
                          <a:spcPct val="150000"/>
                        </a:lnSpc>
                      </a:pPr>
                      <a:r>
                        <a:rPr lang="en-IN" sz="2000" dirty="0" smtClean="0">
                          <a:latin typeface="Arial" panose="020B0604020202020204" pitchFamily="34" charset="0"/>
                          <a:cs typeface="Arial" panose="020B0604020202020204" pitchFamily="34" charset="0"/>
                        </a:rPr>
                        <a:t>This student contributed to the introduction and the conclusion</a:t>
                      </a:r>
                      <a:endParaRPr lang="en-IN"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853994729"/>
                  </a:ext>
                </a:extLst>
              </a:tr>
              <a:tr h="370840">
                <a:tc>
                  <a:txBody>
                    <a:bodyPr/>
                    <a:lstStyle/>
                    <a:p>
                      <a:pPr algn="just" rtl="0" fontAlgn="t">
                        <a:lnSpc>
                          <a:spcPct val="150000"/>
                        </a:lnSpc>
                        <a:spcBef>
                          <a:spcPts val="0"/>
                        </a:spcBef>
                        <a:spcAft>
                          <a:spcPts val="0"/>
                        </a:spcAft>
                      </a:pPr>
                      <a:r>
                        <a:rPr lang="en-IN" sz="2000" b="0" i="0" u="none" strike="noStrike" dirty="0" err="1">
                          <a:solidFill>
                            <a:schemeClr val="tx1"/>
                          </a:solidFill>
                          <a:effectLst/>
                          <a:latin typeface="Arial" panose="020B0604020202020204" pitchFamily="34" charset="0"/>
                          <a:cs typeface="Arial" panose="020B0604020202020204" pitchFamily="34" charset="0"/>
                        </a:rPr>
                        <a:t>Khushbakht</a:t>
                      </a:r>
                      <a:r>
                        <a:rPr lang="en-IN" sz="2000" b="0" i="0" u="none" strike="noStrike" dirty="0">
                          <a:solidFill>
                            <a:schemeClr val="tx1"/>
                          </a:solidFill>
                          <a:effectLst/>
                          <a:latin typeface="Arial" panose="020B0604020202020204" pitchFamily="34" charset="0"/>
                          <a:cs typeface="Arial" panose="020B0604020202020204" pitchFamily="34" charset="0"/>
                        </a:rPr>
                        <a:t> </a:t>
                      </a:r>
                      <a:r>
                        <a:rPr lang="en-IN" sz="2000" b="0" i="0" u="none" strike="noStrike" dirty="0" err="1">
                          <a:solidFill>
                            <a:schemeClr val="tx1"/>
                          </a:solidFill>
                          <a:effectLst/>
                          <a:latin typeface="Arial" panose="020B0604020202020204" pitchFamily="34" charset="0"/>
                          <a:cs typeface="Arial" panose="020B0604020202020204" pitchFamily="34" charset="0"/>
                        </a:rPr>
                        <a:t>Mirzoev</a:t>
                      </a:r>
                      <a:endParaRPr lang="en-IN" sz="2000" dirty="0">
                        <a:solidFill>
                          <a:schemeClr val="tx1"/>
                        </a:solidFill>
                        <a:effectLst/>
                        <a:latin typeface="Arial" panose="020B0604020202020204" pitchFamily="34" charset="0"/>
                        <a:cs typeface="Arial" panose="020B0604020202020204" pitchFamily="34" charset="0"/>
                      </a:endParaRPr>
                    </a:p>
                  </a:txBody>
                  <a:tcPr marL="63500" marR="63500"/>
                </a:tc>
                <a:tc>
                  <a:txBody>
                    <a:bodyPr/>
                    <a:lstStyle/>
                    <a:p>
                      <a:pPr algn="just" rtl="0" fontAlgn="t">
                        <a:lnSpc>
                          <a:spcPct val="150000"/>
                        </a:lnSpc>
                        <a:spcBef>
                          <a:spcPts val="0"/>
                        </a:spcBef>
                        <a:spcAft>
                          <a:spcPts val="0"/>
                        </a:spcAft>
                      </a:pPr>
                      <a:r>
                        <a:rPr lang="en-IN" sz="2000" b="0" i="0" u="none" strike="noStrike" dirty="0">
                          <a:solidFill>
                            <a:schemeClr val="tx1"/>
                          </a:solidFill>
                          <a:effectLst/>
                          <a:latin typeface="Arial" panose="020B0604020202020204" pitchFamily="34" charset="0"/>
                          <a:cs typeface="Arial" panose="020B0604020202020204" pitchFamily="34" charset="0"/>
                        </a:rPr>
                        <a:t>2417183</a:t>
                      </a:r>
                      <a:endParaRPr lang="en-IN" sz="2000" dirty="0">
                        <a:solidFill>
                          <a:schemeClr val="tx1"/>
                        </a:solidFill>
                        <a:effectLst/>
                        <a:latin typeface="Arial" panose="020B0604020202020204" pitchFamily="34" charset="0"/>
                        <a:cs typeface="Arial" panose="020B0604020202020204" pitchFamily="34" charset="0"/>
                      </a:endParaRPr>
                    </a:p>
                  </a:txBody>
                  <a:tcPr marL="63500" marR="63500"/>
                </a:tc>
                <a:tc>
                  <a:txBody>
                    <a:bodyPr/>
                    <a:lstStyle/>
                    <a:p>
                      <a:pPr algn="just">
                        <a:lnSpc>
                          <a:spcPct val="150000"/>
                        </a:lnSpc>
                      </a:pPr>
                      <a:r>
                        <a:rPr lang="en-IN" sz="2000" dirty="0" smtClean="0">
                          <a:latin typeface="Arial" panose="020B0604020202020204" pitchFamily="34" charset="0"/>
                          <a:cs typeface="Arial" panose="020B0604020202020204" pitchFamily="34" charset="0"/>
                        </a:rPr>
                        <a:t>This student has designed the presentation</a:t>
                      </a:r>
                      <a:endParaRPr lang="en-IN"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2"/>
                  </a:ext>
                </a:extLst>
              </a:tr>
              <a:tr h="370840">
                <a:tc>
                  <a:txBody>
                    <a:bodyPr/>
                    <a:lstStyle/>
                    <a:p>
                      <a:pPr algn="just" rtl="0" fontAlgn="t">
                        <a:lnSpc>
                          <a:spcPct val="150000"/>
                        </a:lnSpc>
                        <a:spcBef>
                          <a:spcPts val="0"/>
                        </a:spcBef>
                        <a:spcAft>
                          <a:spcPts val="0"/>
                        </a:spcAft>
                      </a:pPr>
                      <a:r>
                        <a:rPr lang="en-IN" sz="2000" b="0" i="0" u="none" strike="noStrike" dirty="0" err="1">
                          <a:solidFill>
                            <a:schemeClr val="tx1"/>
                          </a:solidFill>
                          <a:effectLst/>
                          <a:latin typeface="Arial" panose="020B0604020202020204" pitchFamily="34" charset="0"/>
                          <a:cs typeface="Arial" panose="020B0604020202020204" pitchFamily="34" charset="0"/>
                        </a:rPr>
                        <a:t>Aurel</a:t>
                      </a:r>
                      <a:r>
                        <a:rPr lang="en-IN" sz="2000" b="0" i="0" u="none" strike="noStrike" dirty="0">
                          <a:solidFill>
                            <a:schemeClr val="tx1"/>
                          </a:solidFill>
                          <a:effectLst/>
                          <a:latin typeface="Arial" panose="020B0604020202020204" pitchFamily="34" charset="0"/>
                          <a:cs typeface="Arial" panose="020B0604020202020204" pitchFamily="34" charset="0"/>
                        </a:rPr>
                        <a:t> </a:t>
                      </a:r>
                      <a:r>
                        <a:rPr lang="en-IN" sz="2000" b="0" i="0" u="none" strike="noStrike" dirty="0" err="1">
                          <a:solidFill>
                            <a:schemeClr val="tx1"/>
                          </a:solidFill>
                          <a:effectLst/>
                          <a:latin typeface="Arial" panose="020B0604020202020204" pitchFamily="34" charset="0"/>
                          <a:cs typeface="Arial" panose="020B0604020202020204" pitchFamily="34" charset="0"/>
                        </a:rPr>
                        <a:t>Dumitru</a:t>
                      </a:r>
                      <a:r>
                        <a:rPr lang="en-IN" sz="2000" b="0" i="0" u="none" strike="noStrike" dirty="0">
                          <a:solidFill>
                            <a:schemeClr val="tx1"/>
                          </a:solidFill>
                          <a:effectLst/>
                          <a:latin typeface="Arial" panose="020B0604020202020204" pitchFamily="34" charset="0"/>
                          <a:cs typeface="Arial" panose="020B0604020202020204" pitchFamily="34" charset="0"/>
                        </a:rPr>
                        <a:t> </a:t>
                      </a:r>
                      <a:r>
                        <a:rPr lang="en-IN" sz="2000" b="0" i="0" u="none" strike="noStrike" dirty="0" err="1">
                          <a:solidFill>
                            <a:schemeClr val="tx1"/>
                          </a:solidFill>
                          <a:effectLst/>
                          <a:latin typeface="Arial" panose="020B0604020202020204" pitchFamily="34" charset="0"/>
                          <a:cs typeface="Arial" panose="020B0604020202020204" pitchFamily="34" charset="0"/>
                        </a:rPr>
                        <a:t>Cotoi</a:t>
                      </a:r>
                      <a:endParaRPr lang="en-IN" sz="2000" dirty="0">
                        <a:solidFill>
                          <a:schemeClr val="tx1"/>
                        </a:solidFill>
                        <a:effectLst/>
                        <a:latin typeface="Arial" panose="020B0604020202020204" pitchFamily="34" charset="0"/>
                        <a:cs typeface="Arial" panose="020B0604020202020204" pitchFamily="34" charset="0"/>
                      </a:endParaRPr>
                    </a:p>
                  </a:txBody>
                  <a:tcPr marL="63500" marR="63500"/>
                </a:tc>
                <a:tc>
                  <a:txBody>
                    <a:bodyPr/>
                    <a:lstStyle/>
                    <a:p>
                      <a:pPr algn="just" rtl="0" fontAlgn="t">
                        <a:lnSpc>
                          <a:spcPct val="150000"/>
                        </a:lnSpc>
                        <a:spcBef>
                          <a:spcPts val="0"/>
                        </a:spcBef>
                        <a:spcAft>
                          <a:spcPts val="0"/>
                        </a:spcAft>
                      </a:pPr>
                      <a:r>
                        <a:rPr lang="en-IN" sz="2000" b="0" i="0" u="none" strike="noStrike" dirty="0">
                          <a:solidFill>
                            <a:schemeClr val="tx1"/>
                          </a:solidFill>
                          <a:effectLst/>
                          <a:latin typeface="Arial" panose="020B0604020202020204" pitchFamily="34" charset="0"/>
                          <a:cs typeface="Arial" panose="020B0604020202020204" pitchFamily="34" charset="0"/>
                        </a:rPr>
                        <a:t>2418192</a:t>
                      </a:r>
                      <a:endParaRPr lang="en-IN" sz="2000" dirty="0">
                        <a:solidFill>
                          <a:schemeClr val="tx1"/>
                        </a:solidFill>
                        <a:effectLst/>
                        <a:latin typeface="Arial" panose="020B0604020202020204" pitchFamily="34" charset="0"/>
                        <a:cs typeface="Arial" panose="020B0604020202020204" pitchFamily="34" charset="0"/>
                      </a:endParaRPr>
                    </a:p>
                  </a:txBody>
                  <a:tcPr marL="63500" marR="63500"/>
                </a:tc>
                <a:tc>
                  <a:txBody>
                    <a:bodyPr/>
                    <a:lstStyle/>
                    <a:p>
                      <a:pPr algn="just">
                        <a:lnSpc>
                          <a:spcPct val="150000"/>
                        </a:lnSpc>
                      </a:pPr>
                      <a:r>
                        <a:rPr lang="en-US" sz="2000" dirty="0" smtClean="0">
                          <a:latin typeface="Arial" panose="020B0604020202020204" pitchFamily="34" charset="0"/>
                          <a:cs typeface="Arial" panose="020B0604020202020204" pitchFamily="34" charset="0"/>
                        </a:rPr>
                        <a:t>This student</a:t>
                      </a:r>
                      <a:r>
                        <a:rPr lang="en-US" sz="2000" baseline="0" dirty="0" smtClean="0">
                          <a:latin typeface="Arial" panose="020B0604020202020204" pitchFamily="34" charset="0"/>
                          <a:cs typeface="Arial" panose="020B0604020202020204" pitchFamily="34" charset="0"/>
                        </a:rPr>
                        <a:t> has recognized the limitations and ethical concerns of the information systems. </a:t>
                      </a:r>
                      <a:endParaRPr lang="en-IN"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6431029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reeform 3"/>
          <p:cNvSpPr/>
          <p:nvPr/>
        </p:nvSpPr>
        <p:spPr>
          <a:xfrm flipH="1" flipV="1">
            <a:off x="381000" y="8496300"/>
            <a:ext cx="3276600" cy="1593297"/>
          </a:xfrm>
          <a:custGeom>
            <a:avLst/>
            <a:gdLst/>
            <a:ahLst/>
            <a:cxnLst/>
            <a:rect l="l" t="t" r="r" b="b"/>
            <a:pathLst>
              <a:path w="4336098" h="3544760">
                <a:moveTo>
                  <a:pt x="4336098" y="3544760"/>
                </a:moveTo>
                <a:lnTo>
                  <a:pt x="0" y="3544760"/>
                </a:lnTo>
                <a:lnTo>
                  <a:pt x="0" y="0"/>
                </a:lnTo>
                <a:lnTo>
                  <a:pt x="4336098" y="0"/>
                </a:lnTo>
                <a:lnTo>
                  <a:pt x="4336098" y="3544760"/>
                </a:lnTo>
                <a:close/>
              </a:path>
            </a:pathLst>
          </a:custGeom>
          <a:blipFill>
            <a:blip>
              <a:alphaModFix amt="6000"/>
              <a:extLst>
                <a:ext uri="{96DAC541-7B7A-43D3-8B79-37D633B846F1}">
                  <asvg:svgBlip xmlns:asvg="http://schemas.microsoft.com/office/drawing/2016/SVG/main" xmlns="" r:embed="rId2"/>
                </a:ext>
              </a:extLst>
            </a:blip>
            <a:stretch>
              <a:fillRect/>
            </a:stretch>
          </a:blipFill>
          <a:ln cap="sq">
            <a:noFill/>
            <a:prstDash val="solid"/>
            <a:miter/>
          </a:ln>
        </p:spPr>
      </p:sp>
      <p:sp>
        <p:nvSpPr>
          <p:cNvPr id="4" name="Freeform 4"/>
          <p:cNvSpPr/>
          <p:nvPr/>
        </p:nvSpPr>
        <p:spPr>
          <a:xfrm rot="5400000">
            <a:off x="1964204" y="-1964205"/>
            <a:ext cx="4686300" cy="8614709"/>
          </a:xfrm>
          <a:custGeom>
            <a:avLst/>
            <a:gdLst/>
            <a:ahLst/>
            <a:cxnLst/>
            <a:rect l="l" t="t" r="r" b="b"/>
            <a:pathLst>
              <a:path w="9258300" h="10672392">
                <a:moveTo>
                  <a:pt x="0" y="0"/>
                </a:moveTo>
                <a:lnTo>
                  <a:pt x="9258300" y="0"/>
                </a:lnTo>
                <a:lnTo>
                  <a:pt x="9258300" y="10672392"/>
                </a:lnTo>
                <a:lnTo>
                  <a:pt x="0" y="10672392"/>
                </a:lnTo>
                <a:lnTo>
                  <a:pt x="0" y="0"/>
                </a:lnTo>
                <a:close/>
              </a:path>
            </a:pathLst>
          </a:custGeom>
          <a:blipFill>
            <a:blip>
              <a:extLst>
                <a:ext uri="{96DAC541-7B7A-43D3-8B79-37D633B846F1}">
                  <asvg:svgBlip xmlns:asvg="http://schemas.microsoft.com/office/drawing/2016/SVG/main" xmlns="" r:embed="rId3"/>
                </a:ext>
              </a:extLst>
            </a:blip>
            <a:stretch>
              <a:fillRect/>
            </a:stretch>
          </a:blipFill>
          <a:ln cap="sq">
            <a:noFill/>
            <a:prstDash val="solid"/>
            <a:miter/>
          </a:ln>
        </p:spPr>
      </p:sp>
      <p:sp>
        <p:nvSpPr>
          <p:cNvPr id="6" name="Freeform 6"/>
          <p:cNvSpPr/>
          <p:nvPr/>
        </p:nvSpPr>
        <p:spPr>
          <a:xfrm>
            <a:off x="15240000" y="0"/>
            <a:ext cx="3048001" cy="2977480"/>
          </a:xfrm>
          <a:custGeom>
            <a:avLst/>
            <a:gdLst/>
            <a:ahLst/>
            <a:cxnLst/>
            <a:rect l="l" t="t" r="r" b="b"/>
            <a:pathLst>
              <a:path w="3453431" h="4050946">
                <a:moveTo>
                  <a:pt x="0" y="0"/>
                </a:moveTo>
                <a:lnTo>
                  <a:pt x="3453432" y="0"/>
                </a:lnTo>
                <a:lnTo>
                  <a:pt x="3453432" y="4050945"/>
                </a:lnTo>
                <a:lnTo>
                  <a:pt x="0" y="4050945"/>
                </a:lnTo>
                <a:lnTo>
                  <a:pt x="0" y="0"/>
                </a:lnTo>
                <a:close/>
              </a:path>
            </a:pathLst>
          </a:custGeom>
          <a:blipFill>
            <a:blip>
              <a:alphaModFix amt="9999"/>
              <a:extLst>
                <a:ext uri="{96DAC541-7B7A-43D3-8B79-37D633B846F1}">
                  <asvg:svgBlip xmlns:asvg="http://schemas.microsoft.com/office/drawing/2016/SVG/main" xmlns="" r:embed="rId4"/>
                </a:ext>
              </a:extLst>
            </a:blip>
            <a:stretch>
              <a:fillRect/>
            </a:stretch>
          </a:blipFill>
        </p:spPr>
      </p:sp>
      <p:sp>
        <p:nvSpPr>
          <p:cNvPr id="11" name="Freeform 11"/>
          <p:cNvSpPr/>
          <p:nvPr/>
        </p:nvSpPr>
        <p:spPr>
          <a:xfrm>
            <a:off x="4933603" y="-233541"/>
            <a:ext cx="683118" cy="467082"/>
          </a:xfrm>
          <a:custGeom>
            <a:avLst/>
            <a:gdLst/>
            <a:ahLst/>
            <a:cxnLst/>
            <a:rect l="l" t="t" r="r" b="b"/>
            <a:pathLst>
              <a:path w="683118" h="467082">
                <a:moveTo>
                  <a:pt x="0" y="0"/>
                </a:moveTo>
                <a:lnTo>
                  <a:pt x="683118" y="0"/>
                </a:lnTo>
                <a:lnTo>
                  <a:pt x="683118" y="467082"/>
                </a:lnTo>
                <a:lnTo>
                  <a:pt x="0" y="467082"/>
                </a:lnTo>
                <a:lnTo>
                  <a:pt x="0" y="0"/>
                </a:lnTo>
                <a:close/>
              </a:path>
            </a:pathLst>
          </a:custGeom>
          <a:blipFill>
            <a:blip>
              <a:alphaModFix amt="30000"/>
              <a:extLst>
                <a:ext uri="{96DAC541-7B7A-43D3-8B79-37D633B846F1}">
                  <asvg:svgBlip xmlns:asvg="http://schemas.microsoft.com/office/drawing/2016/SVG/main" xmlns="" r:embed="rId5"/>
                </a:ext>
              </a:extLst>
            </a:blip>
            <a:stretch>
              <a:fillRect/>
            </a:stretch>
          </a:blipFill>
        </p:spPr>
      </p:sp>
      <p:sp>
        <p:nvSpPr>
          <p:cNvPr id="12" name="Freeform 12"/>
          <p:cNvSpPr/>
          <p:nvPr/>
        </p:nvSpPr>
        <p:spPr>
          <a:xfrm rot="-2270413">
            <a:off x="14919672" y="6520793"/>
            <a:ext cx="3208583" cy="3240992"/>
          </a:xfrm>
          <a:custGeom>
            <a:avLst/>
            <a:gdLst/>
            <a:ahLst/>
            <a:cxnLst/>
            <a:rect l="l" t="t" r="r" b="b"/>
            <a:pathLst>
              <a:path w="3208583" h="3240992">
                <a:moveTo>
                  <a:pt x="0" y="0"/>
                </a:moveTo>
                <a:lnTo>
                  <a:pt x="3208583" y="0"/>
                </a:lnTo>
                <a:lnTo>
                  <a:pt x="3208583" y="3240992"/>
                </a:lnTo>
                <a:lnTo>
                  <a:pt x="0" y="3240992"/>
                </a:lnTo>
                <a:lnTo>
                  <a:pt x="0" y="0"/>
                </a:lnTo>
                <a:close/>
              </a:path>
            </a:pathLst>
          </a:custGeom>
          <a:blipFill>
            <a:blip>
              <a:alphaModFix amt="6000"/>
              <a:extLst>
                <a:ext uri="{96DAC541-7B7A-43D3-8B79-37D633B846F1}">
                  <asvg:svgBlip xmlns:asvg="http://schemas.microsoft.com/office/drawing/2016/SVG/main" xmlns="" r:embed="rId6"/>
                </a:ext>
              </a:extLst>
            </a:blip>
            <a:stretch>
              <a:fillRect/>
            </a:stretch>
          </a:blipFill>
          <a:ln cap="sq">
            <a:noFill/>
            <a:prstDash val="solid"/>
            <a:miter/>
          </a:ln>
        </p:spPr>
      </p:sp>
      <p:sp>
        <p:nvSpPr>
          <p:cNvPr id="13" name="TextBox 13"/>
          <p:cNvSpPr txBox="1"/>
          <p:nvPr/>
        </p:nvSpPr>
        <p:spPr>
          <a:xfrm>
            <a:off x="4326404" y="4302363"/>
            <a:ext cx="9279787" cy="1234953"/>
          </a:xfrm>
          <a:prstGeom prst="rect">
            <a:avLst/>
          </a:prstGeom>
        </p:spPr>
        <p:txBody>
          <a:bodyPr lIns="0" tIns="0" rIns="0" bIns="0" rtlCol="0" anchor="t">
            <a:spAutoFit/>
          </a:bodyPr>
          <a:lstStyle/>
          <a:p>
            <a:pPr algn="ctr">
              <a:lnSpc>
                <a:spcPts val="9568"/>
              </a:lnSpc>
            </a:pPr>
            <a:r>
              <a:rPr lang="en-US" sz="10400" dirty="0">
                <a:solidFill>
                  <a:srgbClr val="000000"/>
                </a:solidFill>
                <a:latin typeface="Arial" panose="020B0604020202020204" pitchFamily="34" charset="0"/>
                <a:ea typeface="Egyptian Slate"/>
                <a:cs typeface="Arial" panose="020B0604020202020204" pitchFamily="34" charset="0"/>
                <a:sym typeface="Egyptian Slate"/>
              </a:rPr>
              <a:t>Thank 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267</TotalTime>
  <Words>2557</Words>
  <Application>Microsoft Office PowerPoint</Application>
  <PresentationFormat>Custom</PresentationFormat>
  <Paragraphs>200</Paragraphs>
  <Slides>16</Slides>
  <Notes>13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Calibri</vt:lpstr>
      <vt:lpstr>Arial</vt:lpstr>
      <vt:lpstr>Wingdings</vt:lpstr>
      <vt:lpstr>Egyptian Slate</vt:lpstr>
      <vt:lpstr>Times New Roman</vt:lpstr>
      <vt:lpstr>TT Interphases Bold</vt:lpstr>
      <vt:lpstr>TT Interphases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Green Blue and White Modern Research Proposal Presentation</dc:title>
  <dc:creator>user</dc:creator>
  <cp:lastModifiedBy>user</cp:lastModifiedBy>
  <cp:revision>81</cp:revision>
  <dcterms:created xsi:type="dcterms:W3CDTF">2006-08-16T00:00:00Z</dcterms:created>
  <dcterms:modified xsi:type="dcterms:W3CDTF">2026-07-19T09:00:09Z</dcterms:modified>
  <dc:identifier>DAHO3Ca7kdM</dc:identifier>
</cp:coreProperties>
</file>