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8" r:id="rId3"/>
    <p:sldId id="260" r:id="rId4"/>
    <p:sldId id="261" r:id="rId5"/>
    <p:sldId id="262" r:id="rId6"/>
    <p:sldId id="263" r:id="rId7"/>
    <p:sldId id="264" r:id="rId8"/>
    <p:sldId id="265" r:id="rId9"/>
    <p:sldId id="266" r:id="rId10"/>
    <p:sldId id="269" r:id="rId11"/>
    <p:sldId id="270" r:id="rId12"/>
    <p:sldId id="271" r:id="rId13"/>
    <p:sldId id="272"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A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253"/>
    <p:restoredTop sz="94668"/>
  </p:normalViewPr>
  <p:slideViewPr>
    <p:cSldViewPr snapToGrid="0" snapToObjects="1">
      <p:cViewPr varScale="1">
        <p:scale>
          <a:sx n="153" d="100"/>
          <a:sy n="153" d="100"/>
        </p:scale>
        <p:origin x="63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78AF75-2F27-3848-8F6B-0A21E781018C}" type="datetimeFigureOut">
              <a:rPr lang="en-US" smtClean="0"/>
              <a:t>10/23/18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5EE43C-B3CB-C64F-BDF4-2592A71C9C79}" type="slidenum">
              <a:rPr lang="en-US" smtClean="0"/>
              <a:t>‹#›</a:t>
            </a:fld>
            <a:endParaRPr lang="en-US"/>
          </a:p>
        </p:txBody>
      </p:sp>
    </p:spTree>
    <p:extLst>
      <p:ext uri="{BB962C8B-B14F-4D97-AF65-F5344CB8AC3E}">
        <p14:creationId xmlns:p14="http://schemas.microsoft.com/office/powerpoint/2010/main" val="786275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4.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10/23/18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tiff"/><Relationship Id="rId4" Type="http://schemas.openxmlformats.org/officeDocument/2006/relationships/image" Target="../media/image10.tiff"/><Relationship Id="rId1" Type="http://schemas.openxmlformats.org/officeDocument/2006/relationships/slideLayout" Target="../slideLayouts/slideLayout7.xml"/><Relationship Id="rId2" Type="http://schemas.openxmlformats.org/officeDocument/2006/relationships/image" Target="../media/image8.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theguardian.com/educa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youtube.com/watch?v=dYHOnymbAZ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theguardian.com/education/2018/aug/19/an-educational-system-not-fit-for-purpose" TargetMode="External"/><Relationship Id="rId3" Type="http://schemas.openxmlformats.org/officeDocument/2006/relationships/hyperlink" Target="http://www.britishcouncil.org/skills-employ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6600" b="1" i="1" dirty="0" smtClean="0"/>
              <a:t>Radical Education </a:t>
            </a:r>
            <a:endParaRPr lang="en-US" sz="6600" b="1" i="1" dirty="0"/>
          </a:p>
        </p:txBody>
      </p:sp>
      <p:sp>
        <p:nvSpPr>
          <p:cNvPr id="3" name="Subtitle 2"/>
          <p:cNvSpPr>
            <a:spLocks noGrp="1"/>
          </p:cNvSpPr>
          <p:nvPr>
            <p:ph type="subTitle" idx="1"/>
          </p:nvPr>
        </p:nvSpPr>
        <p:spPr/>
        <p:txBody>
          <a:bodyPr>
            <a:normAutofit/>
          </a:bodyPr>
          <a:lstStyle/>
          <a:p>
            <a:r>
              <a:rPr lang="en-US" sz="3200" dirty="0" smtClean="0"/>
              <a:t>(M6X01530)</a:t>
            </a:r>
            <a:endParaRPr lang="en-US" sz="3200" dirty="0"/>
          </a:p>
        </p:txBody>
      </p:sp>
      <p:pic>
        <p:nvPicPr>
          <p:cNvPr id="4" name="Picture 3"/>
          <p:cNvPicPr>
            <a:picLocks noChangeAspect="1"/>
          </p:cNvPicPr>
          <p:nvPr/>
        </p:nvPicPr>
        <p:blipFill>
          <a:blip r:embed="rId2"/>
          <a:stretch>
            <a:fillRect/>
          </a:stretch>
        </p:blipFill>
        <p:spPr>
          <a:xfrm>
            <a:off x="549796" y="4211391"/>
            <a:ext cx="3976271" cy="2365331"/>
          </a:xfrm>
          <a:prstGeom prst="rect">
            <a:avLst/>
          </a:prstGeom>
        </p:spPr>
      </p:pic>
    </p:spTree>
    <p:extLst>
      <p:ext uri="{BB962C8B-B14F-4D97-AF65-F5344CB8AC3E}">
        <p14:creationId xmlns:p14="http://schemas.microsoft.com/office/powerpoint/2010/main" val="3804959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50373" y="1602658"/>
            <a:ext cx="9989574" cy="3970318"/>
          </a:xfrm>
          <a:prstGeom prst="rect">
            <a:avLst/>
          </a:prstGeom>
          <a:noFill/>
        </p:spPr>
        <p:txBody>
          <a:bodyPr wrap="square" rtlCol="0">
            <a:spAutoFit/>
          </a:bodyPr>
          <a:lstStyle/>
          <a:p>
            <a:r>
              <a:rPr lang="en-US" sz="2800" dirty="0" smtClean="0"/>
              <a:t>★ Education has always been a challenge and a contested subject. </a:t>
            </a:r>
          </a:p>
          <a:p>
            <a:endParaRPr lang="en-US" sz="2800" dirty="0"/>
          </a:p>
          <a:p>
            <a:endParaRPr lang="en-US" sz="2800" dirty="0" smtClean="0"/>
          </a:p>
          <a:p>
            <a:r>
              <a:rPr lang="en-US" sz="2800" dirty="0" smtClean="0"/>
              <a:t>★ There are less traditional variations accepted in todays society.</a:t>
            </a:r>
          </a:p>
          <a:p>
            <a:endParaRPr lang="en-US" sz="2800" dirty="0"/>
          </a:p>
          <a:p>
            <a:endParaRPr lang="en-US" sz="2800" dirty="0" smtClean="0"/>
          </a:p>
          <a:p>
            <a:r>
              <a:rPr lang="en-US" sz="2800" dirty="0" smtClean="0"/>
              <a:t>★ We need to look at different ideology’s and educational options not                    just the traditional system.</a:t>
            </a:r>
          </a:p>
          <a:p>
            <a:r>
              <a:rPr lang="en-US" sz="2800" dirty="0" smtClean="0"/>
              <a:t> </a:t>
            </a:r>
            <a:endParaRPr lang="en-US" sz="2800" dirty="0"/>
          </a:p>
        </p:txBody>
      </p:sp>
    </p:spTree>
    <p:extLst>
      <p:ext uri="{BB962C8B-B14F-4D97-AF65-F5344CB8AC3E}">
        <p14:creationId xmlns:p14="http://schemas.microsoft.com/office/powerpoint/2010/main" val="15789503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925326"/>
          </a:xfrm>
        </p:spPr>
        <p:txBody>
          <a:bodyPr/>
          <a:lstStyle/>
          <a:p>
            <a:r>
              <a:rPr lang="en-US" dirty="0" smtClean="0"/>
              <a:t>Chosen Ideal Learning Environment </a:t>
            </a:r>
            <a:endParaRPr lang="en-US" dirty="0"/>
          </a:p>
        </p:txBody>
      </p:sp>
      <p:sp>
        <p:nvSpPr>
          <p:cNvPr id="3" name="Content Placeholder 2"/>
          <p:cNvSpPr>
            <a:spLocks noGrp="1"/>
          </p:cNvSpPr>
          <p:nvPr>
            <p:ph idx="1"/>
          </p:nvPr>
        </p:nvSpPr>
        <p:spPr>
          <a:xfrm>
            <a:off x="1374061" y="2606094"/>
            <a:ext cx="9601196" cy="3318936"/>
          </a:xfrm>
        </p:spPr>
        <p:txBody>
          <a:bodyPr/>
          <a:lstStyle/>
          <a:p>
            <a:r>
              <a:rPr lang="en-US" dirty="0" smtClean="0"/>
              <a:t>Comprehensive school within wales.</a:t>
            </a:r>
          </a:p>
          <a:p>
            <a:r>
              <a:rPr lang="en-US" dirty="0" smtClean="0"/>
              <a:t>Pupils aged between 11 </a:t>
            </a:r>
            <a:r>
              <a:rPr lang="mr-IN" dirty="0" smtClean="0"/>
              <a:t>–</a:t>
            </a:r>
            <a:r>
              <a:rPr lang="en-US" dirty="0" smtClean="0"/>
              <a:t> 16 years / school </a:t>
            </a:r>
            <a:r>
              <a:rPr lang="en-US" dirty="0" err="1" smtClean="0"/>
              <a:t>yr</a:t>
            </a:r>
            <a:r>
              <a:rPr lang="en-US" dirty="0" smtClean="0"/>
              <a:t> 7 </a:t>
            </a:r>
            <a:r>
              <a:rPr lang="mr-IN" dirty="0" smtClean="0"/>
              <a:t>–</a:t>
            </a:r>
            <a:r>
              <a:rPr lang="en-US" dirty="0" smtClean="0"/>
              <a:t> 11 is my specific age target.</a:t>
            </a:r>
          </a:p>
          <a:p>
            <a:r>
              <a:rPr lang="en-US" dirty="0" smtClean="0"/>
              <a:t>My aim is to implement a Vocational Education System to coherently run alongside the current curriculum.  </a:t>
            </a:r>
          </a:p>
          <a:p>
            <a:r>
              <a:rPr lang="en-US" dirty="0" smtClean="0"/>
              <a:t>To be structured within the schools timetable.</a:t>
            </a:r>
          </a:p>
          <a:p>
            <a:endParaRPr lang="en-US" dirty="0"/>
          </a:p>
        </p:txBody>
      </p:sp>
    </p:spTree>
    <p:extLst>
      <p:ext uri="{BB962C8B-B14F-4D97-AF65-F5344CB8AC3E}">
        <p14:creationId xmlns:p14="http://schemas.microsoft.com/office/powerpoint/2010/main" val="8695455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78905" y="1739133"/>
            <a:ext cx="9411166" cy="1754326"/>
          </a:xfrm>
          <a:prstGeom prst="rect">
            <a:avLst/>
          </a:prstGeom>
          <a:noFill/>
        </p:spPr>
        <p:txBody>
          <a:bodyPr wrap="none" lIns="91440" tIns="45720" rIns="91440" bIns="45720">
            <a:spAutoFit/>
          </a:bodyPr>
          <a:lstStyle/>
          <a:p>
            <a:pPr algn="ctr"/>
            <a:r>
              <a:rPr lang="en-US" sz="36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 Vocational Term : - relates to a vocation, </a:t>
            </a:r>
          </a:p>
          <a:p>
            <a:pPr algn="ctr"/>
            <a:r>
              <a:rPr lang="en-US" sz="36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occupation or profession</a:t>
            </a:r>
            <a:r>
              <a:rPr lang="en-US" sz="36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p>
          <a:p>
            <a:pPr algn="ctr"/>
            <a:r>
              <a:rPr lang="en-US" sz="36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chosen as a career or in the choice of a career.  </a:t>
            </a:r>
            <a:endParaRPr lang="en-US" sz="36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4" name="Picture 3"/>
          <p:cNvPicPr>
            <a:picLocks noChangeAspect="1"/>
          </p:cNvPicPr>
          <p:nvPr/>
        </p:nvPicPr>
        <p:blipFill>
          <a:blip r:embed="rId2"/>
          <a:stretch>
            <a:fillRect/>
          </a:stretch>
        </p:blipFill>
        <p:spPr>
          <a:xfrm>
            <a:off x="2071333" y="3493459"/>
            <a:ext cx="1251416" cy="2557785"/>
          </a:xfrm>
          <a:prstGeom prst="rect">
            <a:avLst/>
          </a:prstGeom>
        </p:spPr>
      </p:pic>
      <p:pic>
        <p:nvPicPr>
          <p:cNvPr id="5" name="Picture 4"/>
          <p:cNvPicPr>
            <a:picLocks noChangeAspect="1"/>
          </p:cNvPicPr>
          <p:nvPr/>
        </p:nvPicPr>
        <p:blipFill>
          <a:blip r:embed="rId3"/>
          <a:stretch>
            <a:fillRect/>
          </a:stretch>
        </p:blipFill>
        <p:spPr>
          <a:xfrm>
            <a:off x="4900306" y="3683357"/>
            <a:ext cx="2158193" cy="2239098"/>
          </a:xfrm>
          <a:prstGeom prst="rect">
            <a:avLst/>
          </a:prstGeom>
        </p:spPr>
      </p:pic>
      <p:pic>
        <p:nvPicPr>
          <p:cNvPr id="6" name="Picture 5"/>
          <p:cNvPicPr>
            <a:picLocks noChangeAspect="1"/>
          </p:cNvPicPr>
          <p:nvPr/>
        </p:nvPicPr>
        <p:blipFill>
          <a:blip r:embed="rId4"/>
          <a:stretch>
            <a:fillRect/>
          </a:stretch>
        </p:blipFill>
        <p:spPr>
          <a:xfrm>
            <a:off x="7988892" y="3569569"/>
            <a:ext cx="2530700" cy="2530700"/>
          </a:xfrm>
          <a:prstGeom prst="rect">
            <a:avLst/>
          </a:prstGeom>
        </p:spPr>
      </p:pic>
    </p:spTree>
    <p:extLst>
      <p:ext uri="{BB962C8B-B14F-4D97-AF65-F5344CB8AC3E}">
        <p14:creationId xmlns:p14="http://schemas.microsoft.com/office/powerpoint/2010/main" val="16431716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5910" y="855406"/>
            <a:ext cx="10461522" cy="2554545"/>
          </a:xfrm>
          <a:prstGeom prst="rect">
            <a:avLst/>
          </a:prstGeom>
          <a:noFill/>
        </p:spPr>
        <p:txBody>
          <a:bodyPr wrap="square" rtlCol="0">
            <a:spAutoFit/>
          </a:bodyPr>
          <a:lstStyle/>
          <a:p>
            <a:r>
              <a:rPr lang="en-US" sz="3200" b="1" dirty="0" smtClean="0"/>
              <a:t>“ The most important conclusions for our purposes is that 70% - 80% of the time table available between 11 and 16 years of age should be devoted to the entitlement curriculum and the remaining time allocated for optional components.”</a:t>
            </a:r>
            <a:endParaRPr lang="en-US" sz="3200" b="1" dirty="0"/>
          </a:p>
        </p:txBody>
      </p:sp>
      <p:sp>
        <p:nvSpPr>
          <p:cNvPr id="3" name="TextBox 2"/>
          <p:cNvSpPr txBox="1"/>
          <p:nvPr/>
        </p:nvSpPr>
        <p:spPr>
          <a:xfrm>
            <a:off x="7600334" y="5545393"/>
            <a:ext cx="3893574" cy="523220"/>
          </a:xfrm>
          <a:prstGeom prst="rect">
            <a:avLst/>
          </a:prstGeom>
          <a:noFill/>
        </p:spPr>
        <p:txBody>
          <a:bodyPr wrap="square" rtlCol="0">
            <a:spAutoFit/>
          </a:bodyPr>
          <a:lstStyle/>
          <a:p>
            <a:r>
              <a:rPr lang="en-US" sz="2800" b="1" i="1" dirty="0" smtClean="0"/>
              <a:t>Wallace (1985</a:t>
            </a:r>
            <a:r>
              <a:rPr lang="en-US" sz="2800" b="1" i="1" dirty="0" smtClean="0"/>
              <a:t>) p15</a:t>
            </a:r>
            <a:endParaRPr lang="en-US" sz="2800" b="1" i="1" dirty="0"/>
          </a:p>
        </p:txBody>
      </p:sp>
    </p:spTree>
    <p:extLst>
      <p:ext uri="{BB962C8B-B14F-4D97-AF65-F5344CB8AC3E}">
        <p14:creationId xmlns:p14="http://schemas.microsoft.com/office/powerpoint/2010/main" val="1833860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16077" y="845574"/>
            <a:ext cx="10412362" cy="3046988"/>
          </a:xfrm>
          <a:prstGeom prst="rect">
            <a:avLst/>
          </a:prstGeom>
          <a:noFill/>
        </p:spPr>
        <p:txBody>
          <a:bodyPr wrap="square" rtlCol="0">
            <a:spAutoFit/>
          </a:bodyPr>
          <a:lstStyle/>
          <a:p>
            <a:r>
              <a:rPr lang="en-GB" sz="3200" b="1" dirty="0"/>
              <a:t>“Work-based learning not only focuses on the exigencies of work. It also provides an excellent example of a learner-centred approach to the curriculum. It could not be envisaged in any other way to meet its objectives. The focus is what the students wish to learn, not what is provided for them to learn.” </a:t>
            </a:r>
            <a:endParaRPr lang="en-US" sz="3200" b="1" dirty="0"/>
          </a:p>
        </p:txBody>
      </p:sp>
      <p:sp>
        <p:nvSpPr>
          <p:cNvPr id="3" name="TextBox 2"/>
          <p:cNvSpPr txBox="1"/>
          <p:nvPr/>
        </p:nvSpPr>
        <p:spPr>
          <a:xfrm>
            <a:off x="8583561" y="5624052"/>
            <a:ext cx="2821858" cy="523220"/>
          </a:xfrm>
          <a:prstGeom prst="rect">
            <a:avLst/>
          </a:prstGeom>
          <a:noFill/>
        </p:spPr>
        <p:txBody>
          <a:bodyPr wrap="square" rtlCol="0">
            <a:spAutoFit/>
          </a:bodyPr>
          <a:lstStyle/>
          <a:p>
            <a:r>
              <a:rPr lang="en-US" sz="2800" b="1" i="1" dirty="0" err="1" smtClean="0"/>
              <a:t>Boud</a:t>
            </a:r>
            <a:r>
              <a:rPr lang="en-US" sz="2800" b="1" i="1" dirty="0" smtClean="0"/>
              <a:t>  (2003</a:t>
            </a:r>
            <a:r>
              <a:rPr lang="en-US" sz="2800" b="1" i="1" dirty="0" smtClean="0"/>
              <a:t>) p47</a:t>
            </a:r>
            <a:endParaRPr lang="en-US" sz="2800" b="1" i="1" dirty="0"/>
          </a:p>
        </p:txBody>
      </p:sp>
    </p:spTree>
    <p:extLst>
      <p:ext uri="{BB962C8B-B14F-4D97-AF65-F5344CB8AC3E}">
        <p14:creationId xmlns:p14="http://schemas.microsoft.com/office/powerpoint/2010/main" val="2500964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p:cNvSpPr/>
          <p:nvPr/>
        </p:nvSpPr>
        <p:spPr>
          <a:xfrm>
            <a:off x="4122622" y="2305318"/>
            <a:ext cx="3772127" cy="2010628"/>
          </a:xfrm>
          <a:prstGeom prst="cloud">
            <a:avLst/>
          </a:prstGeom>
          <a:gradFill>
            <a:gsLst>
              <a:gs pos="8000">
                <a:srgbClr val="FFC000"/>
              </a:gs>
              <a:gs pos="82000">
                <a:srgbClr val="FFFF00"/>
              </a:gs>
              <a:gs pos="100000">
                <a:srgbClr val="FFFF00"/>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sp>
        <p:nvSpPr>
          <p:cNvPr id="4" name="TextBox 3"/>
          <p:cNvSpPr txBox="1"/>
          <p:nvPr/>
        </p:nvSpPr>
        <p:spPr>
          <a:xfrm>
            <a:off x="4669282" y="3022173"/>
            <a:ext cx="2678806" cy="369332"/>
          </a:xfrm>
          <a:prstGeom prst="rect">
            <a:avLst/>
          </a:prstGeom>
          <a:noFill/>
        </p:spPr>
        <p:txBody>
          <a:bodyPr wrap="square" rtlCol="0">
            <a:spAutoFit/>
          </a:bodyPr>
          <a:lstStyle/>
          <a:p>
            <a:r>
              <a:rPr lang="en-US" smtClean="0"/>
              <a:t>VOCATIONAL SKILLS </a:t>
            </a:r>
            <a:endParaRPr lang="en-US"/>
          </a:p>
        </p:txBody>
      </p:sp>
      <p:sp>
        <p:nvSpPr>
          <p:cNvPr id="7" name="Bent Arrow 6"/>
          <p:cNvSpPr/>
          <p:nvPr/>
        </p:nvSpPr>
        <p:spPr>
          <a:xfrm rot="1111531">
            <a:off x="6872077" y="1031416"/>
            <a:ext cx="437882" cy="1236372"/>
          </a:xfrm>
          <a:prstGeom prst="bentArrow">
            <a:avLst/>
          </a:prstGeom>
          <a:solidFill>
            <a:srgbClr val="FF9A26"/>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Bent Arrow 7"/>
          <p:cNvSpPr/>
          <p:nvPr/>
        </p:nvSpPr>
        <p:spPr>
          <a:xfrm rot="1207268">
            <a:off x="7665790" y="2454596"/>
            <a:ext cx="1496822" cy="369125"/>
          </a:xfrm>
          <a:prstGeom prst="bentArrow">
            <a:avLst>
              <a:gd name="adj1" fmla="val 25000"/>
              <a:gd name="adj2" fmla="val 28221"/>
              <a:gd name="adj3" fmla="val 25000"/>
              <a:gd name="adj4" fmla="val 4375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Bent-Up Arrow 8"/>
          <p:cNvSpPr/>
          <p:nvPr/>
        </p:nvSpPr>
        <p:spPr>
          <a:xfrm rot="3395969">
            <a:off x="7448244" y="4214074"/>
            <a:ext cx="1510559" cy="334851"/>
          </a:xfrm>
          <a:prstGeom prst="bentUp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p:cNvSpPr/>
          <p:nvPr/>
        </p:nvSpPr>
        <p:spPr>
          <a:xfrm rot="5400000">
            <a:off x="6591164" y="4312005"/>
            <a:ext cx="611056" cy="226073"/>
          </a:xfrm>
          <a:prstGeom prst="rightArrow">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Bent-Up Arrow 10"/>
          <p:cNvSpPr/>
          <p:nvPr/>
        </p:nvSpPr>
        <p:spPr>
          <a:xfrm rot="9073230">
            <a:off x="4142845" y="4547056"/>
            <a:ext cx="1474119" cy="462220"/>
          </a:xfrm>
          <a:prstGeom prst="bentUp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Bent Arrow 11"/>
          <p:cNvSpPr/>
          <p:nvPr/>
        </p:nvSpPr>
        <p:spPr>
          <a:xfrm rot="12182052">
            <a:off x="2679833" y="3536381"/>
            <a:ext cx="1496822" cy="399246"/>
          </a:xfrm>
          <a:prstGeom prst="bentArrow">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Left Arrow 12"/>
          <p:cNvSpPr/>
          <p:nvPr/>
        </p:nvSpPr>
        <p:spPr>
          <a:xfrm rot="1298413">
            <a:off x="2368588" y="2263457"/>
            <a:ext cx="2046840" cy="214704"/>
          </a:xfrm>
          <a:prstGeom prst="lef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Up Arrow 13"/>
          <p:cNvSpPr/>
          <p:nvPr/>
        </p:nvSpPr>
        <p:spPr>
          <a:xfrm>
            <a:off x="5089344" y="1736201"/>
            <a:ext cx="230730" cy="592429"/>
          </a:xfrm>
          <a:prstGeom prst="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7853902" y="1151638"/>
            <a:ext cx="2075573" cy="369332"/>
          </a:xfrm>
          <a:prstGeom prst="rect">
            <a:avLst/>
          </a:prstGeom>
          <a:noFill/>
        </p:spPr>
        <p:txBody>
          <a:bodyPr wrap="square" rtlCol="0">
            <a:spAutoFit/>
          </a:bodyPr>
          <a:lstStyle/>
          <a:p>
            <a:r>
              <a:rPr lang="en-US" smtClean="0"/>
              <a:t>CARPENTRY </a:t>
            </a:r>
            <a:endParaRPr lang="en-US"/>
          </a:p>
        </p:txBody>
      </p:sp>
      <p:sp>
        <p:nvSpPr>
          <p:cNvPr id="16" name="TextBox 15"/>
          <p:cNvSpPr txBox="1"/>
          <p:nvPr/>
        </p:nvSpPr>
        <p:spPr>
          <a:xfrm>
            <a:off x="8759070" y="3022173"/>
            <a:ext cx="2175093" cy="369332"/>
          </a:xfrm>
          <a:prstGeom prst="rect">
            <a:avLst/>
          </a:prstGeom>
          <a:noFill/>
        </p:spPr>
        <p:txBody>
          <a:bodyPr wrap="square" rtlCol="0">
            <a:spAutoFit/>
          </a:bodyPr>
          <a:lstStyle/>
          <a:p>
            <a:r>
              <a:rPr lang="en-US" smtClean="0"/>
              <a:t>PHOTOGRAPHY</a:t>
            </a:r>
            <a:endParaRPr lang="en-US"/>
          </a:p>
        </p:txBody>
      </p:sp>
      <p:sp>
        <p:nvSpPr>
          <p:cNvPr id="17" name="TextBox 16"/>
          <p:cNvSpPr txBox="1"/>
          <p:nvPr/>
        </p:nvSpPr>
        <p:spPr>
          <a:xfrm>
            <a:off x="8759070" y="4507606"/>
            <a:ext cx="2548581" cy="369332"/>
          </a:xfrm>
          <a:prstGeom prst="rect">
            <a:avLst/>
          </a:prstGeom>
          <a:noFill/>
        </p:spPr>
        <p:txBody>
          <a:bodyPr wrap="square" rtlCol="0">
            <a:spAutoFit/>
          </a:bodyPr>
          <a:lstStyle/>
          <a:p>
            <a:r>
              <a:rPr lang="en-US" dirty="0" smtClean="0"/>
              <a:t>ELECTRICIAN </a:t>
            </a:r>
            <a:endParaRPr lang="en-US" dirty="0"/>
          </a:p>
        </p:txBody>
      </p:sp>
      <p:sp>
        <p:nvSpPr>
          <p:cNvPr id="18" name="TextBox 17"/>
          <p:cNvSpPr txBox="1"/>
          <p:nvPr/>
        </p:nvSpPr>
        <p:spPr>
          <a:xfrm>
            <a:off x="6419643" y="4845982"/>
            <a:ext cx="2150772" cy="373636"/>
          </a:xfrm>
          <a:prstGeom prst="rect">
            <a:avLst/>
          </a:prstGeom>
          <a:noFill/>
        </p:spPr>
        <p:txBody>
          <a:bodyPr wrap="square" rtlCol="0">
            <a:spAutoFit/>
          </a:bodyPr>
          <a:lstStyle/>
          <a:p>
            <a:r>
              <a:rPr lang="en-US" smtClean="0"/>
              <a:t>DANCE </a:t>
            </a:r>
            <a:endParaRPr lang="en-US"/>
          </a:p>
        </p:txBody>
      </p:sp>
      <p:sp>
        <p:nvSpPr>
          <p:cNvPr id="19" name="TextBox 18"/>
          <p:cNvSpPr txBox="1"/>
          <p:nvPr/>
        </p:nvSpPr>
        <p:spPr>
          <a:xfrm>
            <a:off x="4011735" y="5491980"/>
            <a:ext cx="2616677" cy="373636"/>
          </a:xfrm>
          <a:prstGeom prst="rect">
            <a:avLst/>
          </a:prstGeom>
          <a:noFill/>
        </p:spPr>
        <p:txBody>
          <a:bodyPr wrap="square" rtlCol="0">
            <a:spAutoFit/>
          </a:bodyPr>
          <a:lstStyle/>
          <a:p>
            <a:r>
              <a:rPr lang="en-US" smtClean="0"/>
              <a:t>COOKERY</a:t>
            </a:r>
            <a:endParaRPr lang="en-US"/>
          </a:p>
        </p:txBody>
      </p:sp>
      <p:sp>
        <p:nvSpPr>
          <p:cNvPr id="20" name="TextBox 19"/>
          <p:cNvSpPr txBox="1"/>
          <p:nvPr/>
        </p:nvSpPr>
        <p:spPr>
          <a:xfrm>
            <a:off x="1300712" y="3066590"/>
            <a:ext cx="1957589" cy="369332"/>
          </a:xfrm>
          <a:prstGeom prst="rect">
            <a:avLst/>
          </a:prstGeom>
          <a:noFill/>
        </p:spPr>
        <p:txBody>
          <a:bodyPr wrap="square" rtlCol="0">
            <a:spAutoFit/>
          </a:bodyPr>
          <a:lstStyle/>
          <a:p>
            <a:r>
              <a:rPr lang="en-US" dirty="0" smtClean="0"/>
              <a:t>PLUMBING </a:t>
            </a:r>
            <a:endParaRPr lang="en-US" dirty="0"/>
          </a:p>
        </p:txBody>
      </p:sp>
      <p:sp>
        <p:nvSpPr>
          <p:cNvPr id="21" name="TextBox 20"/>
          <p:cNvSpPr txBox="1"/>
          <p:nvPr/>
        </p:nvSpPr>
        <p:spPr>
          <a:xfrm>
            <a:off x="1058533" y="1331093"/>
            <a:ext cx="2640169" cy="369332"/>
          </a:xfrm>
          <a:prstGeom prst="rect">
            <a:avLst/>
          </a:prstGeom>
          <a:noFill/>
        </p:spPr>
        <p:txBody>
          <a:bodyPr wrap="square" rtlCol="0">
            <a:spAutoFit/>
          </a:bodyPr>
          <a:lstStyle/>
          <a:p>
            <a:r>
              <a:rPr lang="en-US" smtClean="0"/>
              <a:t>HAIR DESIGN </a:t>
            </a:r>
            <a:endParaRPr lang="en-US"/>
          </a:p>
        </p:txBody>
      </p:sp>
      <p:sp>
        <p:nvSpPr>
          <p:cNvPr id="22" name="TextBox 21"/>
          <p:cNvSpPr txBox="1"/>
          <p:nvPr/>
        </p:nvSpPr>
        <p:spPr>
          <a:xfrm>
            <a:off x="4382885" y="1151638"/>
            <a:ext cx="2036758" cy="646331"/>
          </a:xfrm>
          <a:prstGeom prst="rect">
            <a:avLst/>
          </a:prstGeom>
          <a:noFill/>
        </p:spPr>
        <p:txBody>
          <a:bodyPr wrap="square" rtlCol="0">
            <a:spAutoFit/>
          </a:bodyPr>
          <a:lstStyle/>
          <a:p>
            <a:r>
              <a:rPr lang="en-US" dirty="0" smtClean="0"/>
              <a:t>PERFORMING ARTS</a:t>
            </a:r>
            <a:endParaRPr lang="en-US" dirty="0"/>
          </a:p>
        </p:txBody>
      </p:sp>
    </p:spTree>
    <p:extLst>
      <p:ext uri="{BB962C8B-B14F-4D97-AF65-F5344CB8AC3E}">
        <p14:creationId xmlns:p14="http://schemas.microsoft.com/office/powerpoint/2010/main" val="11571963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9402" y="875763"/>
            <a:ext cx="9800823" cy="3416320"/>
          </a:xfrm>
          <a:prstGeom prst="rect">
            <a:avLst/>
          </a:prstGeom>
          <a:noFill/>
        </p:spPr>
        <p:txBody>
          <a:bodyPr wrap="square" rtlCol="0">
            <a:spAutoFit/>
          </a:bodyPr>
          <a:lstStyle/>
          <a:p>
            <a:r>
              <a:rPr lang="en-GB" sz="3600" b="1" dirty="0"/>
              <a:t>“Vocational skills are empirical skills that individuals acquire in a specific area of interest usually, from hands-on experience and are often defined as the occupational and technical skills that are required to be, for example a mechanic, a chef or nurse.”</a:t>
            </a:r>
            <a:endParaRPr lang="en-US" sz="3600" b="1" dirty="0"/>
          </a:p>
        </p:txBody>
      </p:sp>
      <p:sp>
        <p:nvSpPr>
          <p:cNvPr id="4" name="TextBox 3"/>
          <p:cNvSpPr txBox="1"/>
          <p:nvPr/>
        </p:nvSpPr>
        <p:spPr>
          <a:xfrm>
            <a:off x="5215943" y="5562110"/>
            <a:ext cx="6555347" cy="646331"/>
          </a:xfrm>
          <a:prstGeom prst="rect">
            <a:avLst/>
          </a:prstGeom>
          <a:noFill/>
        </p:spPr>
        <p:txBody>
          <a:bodyPr wrap="square" rtlCol="0">
            <a:spAutoFit/>
          </a:bodyPr>
          <a:lstStyle/>
          <a:p>
            <a:r>
              <a:rPr lang="en-US" sz="3600" b="1" i="1" dirty="0" smtClean="0"/>
              <a:t>www. </a:t>
            </a:r>
            <a:r>
              <a:rPr lang="en-US" sz="3600" b="1" i="1" dirty="0" err="1" smtClean="0"/>
              <a:t>Britishcouncil.org</a:t>
            </a:r>
            <a:r>
              <a:rPr lang="en-US" sz="3600" b="1" i="1" dirty="0" smtClean="0"/>
              <a:t> (2016)</a:t>
            </a:r>
            <a:endParaRPr lang="en-US" sz="3600" b="1" i="1" dirty="0"/>
          </a:p>
        </p:txBody>
      </p:sp>
    </p:spTree>
    <p:extLst>
      <p:ext uri="{BB962C8B-B14F-4D97-AF65-F5344CB8AC3E}">
        <p14:creationId xmlns:p14="http://schemas.microsoft.com/office/powerpoint/2010/main" val="2289353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53037" y="1030310"/>
            <a:ext cx="10058400" cy="1754326"/>
          </a:xfrm>
          <a:prstGeom prst="rect">
            <a:avLst/>
          </a:prstGeom>
          <a:noFill/>
        </p:spPr>
        <p:txBody>
          <a:bodyPr wrap="square" rtlCol="0">
            <a:spAutoFit/>
          </a:bodyPr>
          <a:lstStyle/>
          <a:p>
            <a:r>
              <a:rPr lang="en-GB" sz="3600" b="1" dirty="0"/>
              <a:t>“Children are becoming emotionally dependent on teachers, children should be encouraged to be confident in themselves” </a:t>
            </a:r>
          </a:p>
        </p:txBody>
      </p:sp>
      <p:sp>
        <p:nvSpPr>
          <p:cNvPr id="4" name="TextBox 3"/>
          <p:cNvSpPr txBox="1"/>
          <p:nvPr/>
        </p:nvSpPr>
        <p:spPr>
          <a:xfrm>
            <a:off x="7693396" y="5309142"/>
            <a:ext cx="5911403" cy="584775"/>
          </a:xfrm>
          <a:prstGeom prst="rect">
            <a:avLst/>
          </a:prstGeom>
          <a:solidFill>
            <a:schemeClr val="lt1">
              <a:alpha val="0"/>
            </a:schemeClr>
          </a:solidFill>
          <a:ln>
            <a:solidFill>
              <a:schemeClr val="accent2">
                <a:alpha val="0"/>
              </a:schemeClr>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3200" b="1" i="1" dirty="0" smtClean="0"/>
              <a:t>Holt (1982</a:t>
            </a:r>
            <a:r>
              <a:rPr lang="en-US" sz="3200" b="1" i="1" dirty="0" smtClean="0"/>
              <a:t>) p71</a:t>
            </a:r>
            <a:endParaRPr lang="en-US" sz="3200" b="1" i="1" dirty="0"/>
          </a:p>
        </p:txBody>
      </p:sp>
    </p:spTree>
    <p:extLst>
      <p:ext uri="{BB962C8B-B14F-4D97-AF65-F5344CB8AC3E}">
        <p14:creationId xmlns:p14="http://schemas.microsoft.com/office/powerpoint/2010/main" val="19062344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56847" y="704594"/>
            <a:ext cx="8976575" cy="584775"/>
          </a:xfrm>
          <a:prstGeom prst="rect">
            <a:avLst/>
          </a:prstGeom>
          <a:noFill/>
        </p:spPr>
        <p:txBody>
          <a:bodyPr wrap="square" rtlCol="0">
            <a:spAutoFit/>
          </a:bodyPr>
          <a:lstStyle/>
          <a:p>
            <a:r>
              <a:rPr lang="en-US" sz="3200" b="1" i="1" u="sng" smtClean="0"/>
              <a:t>Implimentation</a:t>
            </a:r>
            <a:r>
              <a:rPr lang="en-US" sz="3200" b="1" i="1" u="sng" dirty="0" smtClean="0"/>
              <a:t> </a:t>
            </a:r>
            <a:endParaRPr lang="en-US" sz="3200" b="1" i="1" u="sng" dirty="0"/>
          </a:p>
        </p:txBody>
      </p:sp>
      <p:sp>
        <p:nvSpPr>
          <p:cNvPr id="4" name="TextBox 3"/>
          <p:cNvSpPr txBox="1"/>
          <p:nvPr/>
        </p:nvSpPr>
        <p:spPr>
          <a:xfrm>
            <a:off x="1262129" y="1398880"/>
            <a:ext cx="9955370" cy="1569660"/>
          </a:xfrm>
          <a:prstGeom prst="rect">
            <a:avLst/>
          </a:prstGeom>
          <a:noFill/>
        </p:spPr>
        <p:txBody>
          <a:bodyPr wrap="square" rtlCol="0">
            <a:spAutoFit/>
          </a:bodyPr>
          <a:lstStyle/>
          <a:p>
            <a:r>
              <a:rPr lang="en-US" sz="2000" dirty="0" smtClean="0"/>
              <a:t>- </a:t>
            </a:r>
            <a:r>
              <a:rPr lang="en-US" sz="2400" dirty="0" smtClean="0"/>
              <a:t>Planning will be of paramount importance to the success of introducing the Vocational Education into the current curriculum.</a:t>
            </a:r>
          </a:p>
          <a:p>
            <a:r>
              <a:rPr lang="en-US" sz="2400" dirty="0" smtClean="0"/>
              <a:t>- Vocational Education </a:t>
            </a:r>
            <a:r>
              <a:rPr lang="mr-IN" sz="2400" dirty="0" smtClean="0"/>
              <a:t>–</a:t>
            </a:r>
            <a:r>
              <a:rPr lang="en-US" sz="2400" dirty="0" smtClean="0"/>
              <a:t> incorporated into the pupils timetable.</a:t>
            </a:r>
          </a:p>
          <a:p>
            <a:r>
              <a:rPr lang="en-US" sz="2400" dirty="0" smtClean="0"/>
              <a:t>- Reasons to run alongside current curriculum. Some points to consider : -</a:t>
            </a:r>
            <a:endParaRPr lang="en-US" sz="2400" dirty="0"/>
          </a:p>
        </p:txBody>
      </p:sp>
      <p:sp>
        <p:nvSpPr>
          <p:cNvPr id="7" name="TextBox 6"/>
          <p:cNvSpPr txBox="1"/>
          <p:nvPr/>
        </p:nvSpPr>
        <p:spPr>
          <a:xfrm>
            <a:off x="2182971" y="3412902"/>
            <a:ext cx="3747752" cy="1815882"/>
          </a:xfrm>
          <a:prstGeom prst="rect">
            <a:avLst/>
          </a:prstGeom>
          <a:noFill/>
        </p:spPr>
        <p:txBody>
          <a:bodyPr wrap="square" rtlCol="0">
            <a:spAutoFit/>
          </a:bodyPr>
          <a:lstStyle/>
          <a:p>
            <a:r>
              <a:rPr lang="en-US" sz="2800" dirty="0" smtClean="0"/>
              <a:t>★ Society </a:t>
            </a:r>
          </a:p>
          <a:p>
            <a:r>
              <a:rPr lang="en-US" sz="2800" dirty="0" smtClean="0"/>
              <a:t>★Teachers</a:t>
            </a:r>
          </a:p>
          <a:p>
            <a:r>
              <a:rPr lang="en-US" sz="2800" dirty="0" smtClean="0"/>
              <a:t>★Parents </a:t>
            </a:r>
          </a:p>
          <a:p>
            <a:r>
              <a:rPr lang="en-US" sz="2800" dirty="0" smtClean="0"/>
              <a:t>★Pupils</a:t>
            </a:r>
            <a:endParaRPr lang="en-US" sz="2800" dirty="0"/>
          </a:p>
        </p:txBody>
      </p:sp>
      <p:pic>
        <p:nvPicPr>
          <p:cNvPr id="10" name="Picture 9"/>
          <p:cNvPicPr>
            <a:picLocks noChangeAspect="1"/>
          </p:cNvPicPr>
          <p:nvPr/>
        </p:nvPicPr>
        <p:blipFill>
          <a:blip r:embed="rId2"/>
          <a:stretch>
            <a:fillRect/>
          </a:stretch>
        </p:blipFill>
        <p:spPr>
          <a:xfrm>
            <a:off x="5379343" y="2968540"/>
            <a:ext cx="4344206" cy="3015712"/>
          </a:xfrm>
          <a:prstGeom prst="rect">
            <a:avLst/>
          </a:prstGeom>
        </p:spPr>
      </p:pic>
    </p:spTree>
    <p:extLst>
      <p:ext uri="{BB962C8B-B14F-4D97-AF65-F5344CB8AC3E}">
        <p14:creationId xmlns:p14="http://schemas.microsoft.com/office/powerpoint/2010/main" val="19470095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8794" y="914400"/>
            <a:ext cx="9749307" cy="2554545"/>
          </a:xfrm>
          <a:prstGeom prst="rect">
            <a:avLst/>
          </a:prstGeom>
          <a:noFill/>
        </p:spPr>
        <p:txBody>
          <a:bodyPr wrap="square" rtlCol="0">
            <a:spAutoFit/>
          </a:bodyPr>
          <a:lstStyle/>
          <a:p>
            <a:r>
              <a:rPr lang="en-GB" sz="3200" b="1" dirty="0"/>
              <a:t>“such developments require the individual learner to consider education and training as a lifelong continuum and institutions providing those opportunities to be facilitators of career-long learning and progressive qualifications”.</a:t>
            </a:r>
          </a:p>
        </p:txBody>
      </p:sp>
      <p:sp>
        <p:nvSpPr>
          <p:cNvPr id="3" name="TextBox 2"/>
          <p:cNvSpPr txBox="1"/>
          <p:nvPr/>
        </p:nvSpPr>
        <p:spPr>
          <a:xfrm>
            <a:off x="7469747" y="5537915"/>
            <a:ext cx="5306096" cy="523220"/>
          </a:xfrm>
          <a:prstGeom prst="rect">
            <a:avLst/>
          </a:prstGeom>
          <a:noFill/>
        </p:spPr>
        <p:txBody>
          <a:bodyPr wrap="square" rtlCol="0">
            <a:spAutoFit/>
          </a:bodyPr>
          <a:lstStyle/>
          <a:p>
            <a:r>
              <a:rPr lang="en-US" sz="2800" b="1" i="1" dirty="0" err="1" smtClean="0"/>
              <a:t>Nasta</a:t>
            </a:r>
            <a:r>
              <a:rPr lang="en-US" sz="2800" b="1" i="1" dirty="0" smtClean="0"/>
              <a:t> </a:t>
            </a:r>
            <a:r>
              <a:rPr lang="en-US" sz="2800" b="1" i="1" dirty="0" smtClean="0"/>
              <a:t>(1993</a:t>
            </a:r>
            <a:r>
              <a:rPr lang="en-US" sz="2800" b="1" i="1" dirty="0" smtClean="0"/>
              <a:t>)  p109</a:t>
            </a:r>
            <a:endParaRPr lang="en-US" sz="2800" b="1" i="1" dirty="0"/>
          </a:p>
        </p:txBody>
      </p:sp>
    </p:spTree>
    <p:extLst>
      <p:ext uri="{BB962C8B-B14F-4D97-AF65-F5344CB8AC3E}">
        <p14:creationId xmlns:p14="http://schemas.microsoft.com/office/powerpoint/2010/main" val="17230371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27279" y="901521"/>
            <a:ext cx="9981127" cy="2246769"/>
          </a:xfrm>
          <a:prstGeom prst="rect">
            <a:avLst/>
          </a:prstGeom>
          <a:noFill/>
        </p:spPr>
        <p:txBody>
          <a:bodyPr wrap="square" rtlCol="0">
            <a:spAutoFit/>
          </a:bodyPr>
          <a:lstStyle/>
          <a:p>
            <a:r>
              <a:rPr lang="en-GB" sz="2800" b="1" dirty="0"/>
              <a:t>“the idea that there are academic and vocational routes and that students need to choose between the two is hopelessly out of date as the governments approach to education and skills. It’s a trap that education and commentators as well as the Labour party need to </a:t>
            </a:r>
            <a:r>
              <a:rPr lang="en-GB" sz="2800" b="1" dirty="0" smtClean="0"/>
              <a:t>avoid”.</a:t>
            </a:r>
            <a:endParaRPr lang="en-GB" sz="2800" b="1" dirty="0"/>
          </a:p>
        </p:txBody>
      </p:sp>
      <p:sp>
        <p:nvSpPr>
          <p:cNvPr id="4" name="TextBox 3"/>
          <p:cNvSpPr txBox="1"/>
          <p:nvPr/>
        </p:nvSpPr>
        <p:spPr>
          <a:xfrm>
            <a:off x="4235002" y="5523219"/>
            <a:ext cx="5718220" cy="523220"/>
          </a:xfrm>
          <a:prstGeom prst="rect">
            <a:avLst/>
          </a:prstGeom>
          <a:noFill/>
        </p:spPr>
        <p:txBody>
          <a:bodyPr wrap="square" rtlCol="0">
            <a:spAutoFit/>
          </a:bodyPr>
          <a:lstStyle/>
          <a:p>
            <a:r>
              <a:rPr lang="en-GB" sz="2800" dirty="0"/>
              <a:t> (</a:t>
            </a:r>
            <a:r>
              <a:rPr lang="en-GB" sz="2800" u="sng" dirty="0">
                <a:hlinkClick r:id="rId2"/>
              </a:rPr>
              <a:t>www.theguardian.com/education)</a:t>
            </a:r>
            <a:r>
              <a:rPr lang="en-GB" sz="2800" dirty="0"/>
              <a:t> </a:t>
            </a:r>
            <a:endParaRPr lang="en-US" sz="2800" dirty="0"/>
          </a:p>
        </p:txBody>
      </p:sp>
      <p:sp>
        <p:nvSpPr>
          <p:cNvPr id="5" name="TextBox 4"/>
          <p:cNvSpPr txBox="1"/>
          <p:nvPr/>
        </p:nvSpPr>
        <p:spPr>
          <a:xfrm>
            <a:off x="9337183" y="5600163"/>
            <a:ext cx="1906073" cy="461665"/>
          </a:xfrm>
          <a:prstGeom prst="rect">
            <a:avLst/>
          </a:prstGeom>
          <a:noFill/>
        </p:spPr>
        <p:txBody>
          <a:bodyPr wrap="square" rtlCol="0">
            <a:spAutoFit/>
          </a:bodyPr>
          <a:lstStyle/>
          <a:p>
            <a:r>
              <a:rPr lang="en-US" dirty="0" smtClean="0"/>
              <a:t>(</a:t>
            </a:r>
            <a:r>
              <a:rPr lang="en-US" sz="2400" dirty="0" smtClean="0"/>
              <a:t>2018</a:t>
            </a:r>
            <a:r>
              <a:rPr lang="en-US" dirty="0" smtClean="0"/>
              <a:t>)</a:t>
            </a:r>
            <a:endParaRPr lang="en-US" dirty="0"/>
          </a:p>
        </p:txBody>
      </p:sp>
    </p:spTree>
    <p:extLst>
      <p:ext uri="{BB962C8B-B14F-4D97-AF65-F5344CB8AC3E}">
        <p14:creationId xmlns:p14="http://schemas.microsoft.com/office/powerpoint/2010/main" val="14521301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26525" y="2936383"/>
            <a:ext cx="10058400" cy="584775"/>
          </a:xfrm>
          <a:prstGeom prst="rect">
            <a:avLst/>
          </a:prstGeom>
          <a:noFill/>
        </p:spPr>
        <p:txBody>
          <a:bodyPr wrap="square" rtlCol="0">
            <a:spAutoFit/>
          </a:bodyPr>
          <a:lstStyle/>
          <a:p>
            <a:r>
              <a:rPr lang="en-US" sz="3200" dirty="0" smtClean="0">
                <a:hlinkClick r:id="rId2"/>
              </a:rPr>
              <a:t>https://www.youtube.com/watch?v=dYHOnymbAZM</a:t>
            </a:r>
            <a:r>
              <a:rPr lang="en-US" sz="3200" dirty="0" smtClean="0"/>
              <a:t> </a:t>
            </a:r>
            <a:endParaRPr lang="en-US" sz="3200" dirty="0"/>
          </a:p>
        </p:txBody>
      </p:sp>
    </p:spTree>
    <p:extLst>
      <p:ext uri="{BB962C8B-B14F-4D97-AF65-F5344CB8AC3E}">
        <p14:creationId xmlns:p14="http://schemas.microsoft.com/office/powerpoint/2010/main" val="18788421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p:txBody>
          <a:bodyPr>
            <a:normAutofit/>
          </a:bodyPr>
          <a:lstStyle/>
          <a:p>
            <a:r>
              <a:rPr lang="en-US" dirty="0" err="1" smtClean="0"/>
              <a:t>Boud</a:t>
            </a:r>
            <a:r>
              <a:rPr lang="en-US" dirty="0" smtClean="0"/>
              <a:t>, D., and Solomon, N. </a:t>
            </a:r>
            <a:r>
              <a:rPr lang="en-US" dirty="0" smtClean="0"/>
              <a:t>(2003) Work-based Learning. A New Higher Education? London Open University Press.</a:t>
            </a:r>
          </a:p>
          <a:p>
            <a:r>
              <a:rPr lang="en-US" dirty="0" smtClean="0"/>
              <a:t>Holt, J. (1982) how children fail. (2</a:t>
            </a:r>
            <a:r>
              <a:rPr lang="en-US" baseline="30000" dirty="0" smtClean="0"/>
              <a:t>nd</a:t>
            </a:r>
            <a:r>
              <a:rPr lang="en-US" dirty="0" smtClean="0"/>
              <a:t> </a:t>
            </a:r>
            <a:r>
              <a:rPr lang="en-US" dirty="0" err="1" smtClean="0"/>
              <a:t>ed</a:t>
            </a:r>
            <a:r>
              <a:rPr lang="en-US" dirty="0" smtClean="0"/>
              <a:t>) London. Penguin.</a:t>
            </a:r>
            <a:endParaRPr lang="en-US" dirty="0"/>
          </a:p>
          <a:p>
            <a:r>
              <a:rPr lang="en-US" dirty="0" err="1" smtClean="0"/>
              <a:t>Nasta</a:t>
            </a:r>
            <a:r>
              <a:rPr lang="en-US" dirty="0" smtClean="0"/>
              <a:t>, T. (1993) Change Through Networking in Vocational Education. London. </a:t>
            </a:r>
            <a:r>
              <a:rPr lang="en-US" dirty="0" err="1" smtClean="0"/>
              <a:t>Kogan</a:t>
            </a:r>
            <a:r>
              <a:rPr lang="en-US" dirty="0" smtClean="0"/>
              <a:t> Page Ltd.</a:t>
            </a:r>
          </a:p>
          <a:p>
            <a:r>
              <a:rPr lang="en-US" dirty="0" smtClean="0"/>
              <a:t>Wallace, R. G. (1985) Introducing Technical &amp; Vocational Education. London. Macmillan.</a:t>
            </a:r>
            <a:endParaRPr lang="en-US" dirty="0"/>
          </a:p>
        </p:txBody>
      </p:sp>
    </p:spTree>
    <p:extLst>
      <p:ext uri="{BB962C8B-B14F-4D97-AF65-F5344CB8AC3E}">
        <p14:creationId xmlns:p14="http://schemas.microsoft.com/office/powerpoint/2010/main" val="549934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89704" y="2035278"/>
            <a:ext cx="9163665" cy="369332"/>
          </a:xfrm>
          <a:prstGeom prst="rect">
            <a:avLst/>
          </a:prstGeom>
          <a:noFill/>
        </p:spPr>
        <p:txBody>
          <a:bodyPr wrap="square" rtlCol="0">
            <a:spAutoFit/>
          </a:bodyPr>
          <a:lstStyle/>
          <a:p>
            <a:r>
              <a:rPr lang="en-US" dirty="0">
                <a:hlinkClick r:id="rId2"/>
              </a:rPr>
              <a:t>https://www.theguardian.com/education/2018/aug/19/an-educational-system-not-fit-for-purpose</a:t>
            </a:r>
            <a:endParaRPr lang="en-US" dirty="0"/>
          </a:p>
        </p:txBody>
      </p:sp>
      <p:sp>
        <p:nvSpPr>
          <p:cNvPr id="4" name="TextBox 3"/>
          <p:cNvSpPr txBox="1"/>
          <p:nvPr/>
        </p:nvSpPr>
        <p:spPr>
          <a:xfrm>
            <a:off x="1209369" y="3146322"/>
            <a:ext cx="6469626" cy="369332"/>
          </a:xfrm>
          <a:prstGeom prst="rect">
            <a:avLst/>
          </a:prstGeom>
          <a:noFill/>
        </p:spPr>
        <p:txBody>
          <a:bodyPr wrap="square" rtlCol="0">
            <a:spAutoFit/>
          </a:bodyPr>
          <a:lstStyle/>
          <a:p>
            <a:r>
              <a:rPr lang="en-US" dirty="0">
                <a:hlinkClick r:id="rId3"/>
              </a:rPr>
              <a:t>www.britishcouncil.org/skills-employability</a:t>
            </a:r>
            <a:r>
              <a:rPr lang="en-US" dirty="0"/>
              <a:t> </a:t>
            </a:r>
            <a:endParaRPr lang="en-US" dirty="0"/>
          </a:p>
        </p:txBody>
      </p:sp>
      <p:sp>
        <p:nvSpPr>
          <p:cNvPr id="5" name="TextBox 4"/>
          <p:cNvSpPr txBox="1"/>
          <p:nvPr/>
        </p:nvSpPr>
        <p:spPr>
          <a:xfrm>
            <a:off x="1936954" y="918921"/>
            <a:ext cx="7875639" cy="523220"/>
          </a:xfrm>
          <a:prstGeom prst="rect">
            <a:avLst/>
          </a:prstGeom>
          <a:noFill/>
        </p:spPr>
        <p:txBody>
          <a:bodyPr wrap="square" rtlCol="0">
            <a:spAutoFit/>
          </a:bodyPr>
          <a:lstStyle/>
          <a:p>
            <a:r>
              <a:rPr lang="en-US" sz="2800" b="1" i="1" dirty="0" smtClean="0"/>
              <a:t>Websites</a:t>
            </a:r>
            <a:endParaRPr lang="en-US" sz="2800" b="1" i="1" dirty="0"/>
          </a:p>
        </p:txBody>
      </p:sp>
    </p:spTree>
    <p:extLst>
      <p:ext uri="{BB962C8B-B14F-4D97-AF65-F5344CB8AC3E}">
        <p14:creationId xmlns:p14="http://schemas.microsoft.com/office/powerpoint/2010/main" val="12706992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99</TotalTime>
  <Words>562</Words>
  <Application>Microsoft Macintosh PowerPoint</Application>
  <PresentationFormat>Widescreen</PresentationFormat>
  <Paragraphs>57</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Garamond</vt:lpstr>
      <vt:lpstr>Mangal</vt:lpstr>
      <vt:lpstr>Arial</vt:lpstr>
      <vt:lpstr>Organic</vt:lpstr>
      <vt:lpstr>Radical Education </vt:lpstr>
      <vt:lpstr>PowerPoint Presentation</vt:lpstr>
      <vt:lpstr>Chosen Ideal Learning Environment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 </dc:title>
  <dc:creator>lisawilliams9440@gmail.com</dc:creator>
  <cp:lastModifiedBy>lisawilliams9440@gmail.com</cp:lastModifiedBy>
  <cp:revision>12</cp:revision>
  <dcterms:created xsi:type="dcterms:W3CDTF">2018-10-22T17:58:58Z</dcterms:created>
  <dcterms:modified xsi:type="dcterms:W3CDTF">2018-10-23T17:40:27Z</dcterms:modified>
</cp:coreProperties>
</file>