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23"/>
  </p:notesMasterIdLst>
  <p:handoutMasterIdLst>
    <p:handoutMasterId r:id="rId24"/>
  </p:handoutMasterIdLst>
  <p:sldIdLst>
    <p:sldId id="256" r:id="rId2"/>
    <p:sldId id="276" r:id="rId3"/>
    <p:sldId id="278" r:id="rId4"/>
    <p:sldId id="266" r:id="rId5"/>
    <p:sldId id="257" r:id="rId6"/>
    <p:sldId id="258" r:id="rId7"/>
    <p:sldId id="268" r:id="rId8"/>
    <p:sldId id="277" r:id="rId9"/>
    <p:sldId id="259" r:id="rId10"/>
    <p:sldId id="264" r:id="rId11"/>
    <p:sldId id="260" r:id="rId12"/>
    <p:sldId id="272" r:id="rId13"/>
    <p:sldId id="265" r:id="rId14"/>
    <p:sldId id="261" r:id="rId15"/>
    <p:sldId id="262" r:id="rId16"/>
    <p:sldId id="263" r:id="rId17"/>
    <p:sldId id="271" r:id="rId18"/>
    <p:sldId id="273" r:id="rId19"/>
    <p:sldId id="267" r:id="rId20"/>
    <p:sldId id="269" r:id="rId21"/>
    <p:sldId id="27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44" autoAdjust="0"/>
    <p:restoredTop sz="94249" autoAdjust="0"/>
  </p:normalViewPr>
  <p:slideViewPr>
    <p:cSldViewPr snapToGrid="0">
      <p:cViewPr varScale="1">
        <p:scale>
          <a:sx n="68" d="100"/>
          <a:sy n="68" d="100"/>
        </p:scale>
        <p:origin x="11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9547E5-1AB4-409F-A95A-A84006A3EC58}"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US"/>
        </a:p>
      </dgm:t>
    </dgm:pt>
    <dgm:pt modelId="{1AF2C37B-B220-4683-A354-BF7DE6964919}">
      <dgm:prSet phldrT="[Text]"/>
      <dgm:spPr/>
      <dgm:t>
        <a:bodyPr/>
        <a:lstStyle/>
        <a:p>
          <a:r>
            <a:rPr lang="en-US" dirty="0"/>
            <a:t>Operational plan</a:t>
          </a:r>
        </a:p>
      </dgm:t>
    </dgm:pt>
    <dgm:pt modelId="{95B1AC70-377F-4D21-B096-05953E106DE5}" type="parTrans" cxnId="{F14A094B-E350-4D5D-AA3D-A55DB43A7B5A}">
      <dgm:prSet/>
      <dgm:spPr/>
      <dgm:t>
        <a:bodyPr/>
        <a:lstStyle/>
        <a:p>
          <a:endParaRPr lang="en-US"/>
        </a:p>
      </dgm:t>
    </dgm:pt>
    <dgm:pt modelId="{804770E7-FDE3-4894-9E15-6EA7410515FF}" type="sibTrans" cxnId="{F14A094B-E350-4D5D-AA3D-A55DB43A7B5A}">
      <dgm:prSet/>
      <dgm:spPr/>
      <dgm:t>
        <a:bodyPr/>
        <a:lstStyle/>
        <a:p>
          <a:endParaRPr lang="en-US"/>
        </a:p>
      </dgm:t>
    </dgm:pt>
    <dgm:pt modelId="{AF302513-BE2C-4E19-8F85-861653D4F83F}">
      <dgm:prSet phldrT="[Text]"/>
      <dgm:spPr/>
      <dgm:t>
        <a:bodyPr/>
        <a:lstStyle/>
        <a:p>
          <a:r>
            <a:rPr lang="en-US" dirty="0"/>
            <a:t> Transport  and logistic</a:t>
          </a:r>
        </a:p>
      </dgm:t>
    </dgm:pt>
    <dgm:pt modelId="{F2FB3B4C-6B2F-40A1-8CA3-42313B3D65DC}" type="parTrans" cxnId="{B6076141-5420-450A-AB9B-0B8EDE3EE494}">
      <dgm:prSet/>
      <dgm:spPr/>
      <dgm:t>
        <a:bodyPr/>
        <a:lstStyle/>
        <a:p>
          <a:endParaRPr lang="en-US"/>
        </a:p>
      </dgm:t>
    </dgm:pt>
    <dgm:pt modelId="{C5BC4690-FDE2-4212-95E0-B1FB389AAE8A}" type="sibTrans" cxnId="{B6076141-5420-450A-AB9B-0B8EDE3EE494}">
      <dgm:prSet/>
      <dgm:spPr/>
      <dgm:t>
        <a:bodyPr/>
        <a:lstStyle/>
        <a:p>
          <a:endParaRPr lang="en-US"/>
        </a:p>
      </dgm:t>
    </dgm:pt>
    <dgm:pt modelId="{EE5A0F27-D3B8-4DF3-AFF5-5400202378F2}">
      <dgm:prSet phldrT="[Text]"/>
      <dgm:spPr/>
      <dgm:t>
        <a:bodyPr/>
        <a:lstStyle/>
        <a:p>
          <a:r>
            <a:rPr lang="en-US" dirty="0"/>
            <a:t>Set up the payment method</a:t>
          </a:r>
        </a:p>
      </dgm:t>
    </dgm:pt>
    <dgm:pt modelId="{FB2D2CAF-AE30-4761-91A0-F49AE501B90D}" type="sibTrans" cxnId="{5F859986-2574-448A-A0E4-84383A7CC407}">
      <dgm:prSet/>
      <dgm:spPr/>
      <dgm:t>
        <a:bodyPr/>
        <a:lstStyle/>
        <a:p>
          <a:endParaRPr lang="en-US"/>
        </a:p>
      </dgm:t>
    </dgm:pt>
    <dgm:pt modelId="{37CCDFF0-58D6-463E-BFF6-7C606786105E}" type="parTrans" cxnId="{5F859986-2574-448A-A0E4-84383A7CC407}">
      <dgm:prSet/>
      <dgm:spPr/>
      <dgm:t>
        <a:bodyPr/>
        <a:lstStyle/>
        <a:p>
          <a:endParaRPr lang="en-US"/>
        </a:p>
      </dgm:t>
    </dgm:pt>
    <dgm:pt modelId="{B3DF1FE3-D896-412A-B5B9-FB9E2DE5A173}">
      <dgm:prSet phldrT="[Text]" custT="1"/>
      <dgm:spPr/>
      <dgm:t>
        <a:bodyPr/>
        <a:lstStyle/>
        <a:p>
          <a:r>
            <a:rPr lang="en-US" sz="1400" dirty="0"/>
            <a:t>Suitable products and trained therapists</a:t>
          </a:r>
        </a:p>
      </dgm:t>
    </dgm:pt>
    <dgm:pt modelId="{0ACF9A7F-4EB9-478A-9B88-C989528C627C}" type="sibTrans" cxnId="{5A241230-7294-40D3-8B49-02A7991F940C}">
      <dgm:prSet/>
      <dgm:spPr/>
      <dgm:t>
        <a:bodyPr/>
        <a:lstStyle/>
        <a:p>
          <a:endParaRPr lang="en-US"/>
        </a:p>
      </dgm:t>
    </dgm:pt>
    <dgm:pt modelId="{56DE4210-9C49-4748-BF85-C2EF81C1E91E}" type="parTrans" cxnId="{5A241230-7294-40D3-8B49-02A7991F940C}">
      <dgm:prSet/>
      <dgm:spPr/>
      <dgm:t>
        <a:bodyPr/>
        <a:lstStyle/>
        <a:p>
          <a:endParaRPr lang="en-US"/>
        </a:p>
      </dgm:t>
    </dgm:pt>
    <dgm:pt modelId="{956F76F7-3FC1-43F1-BB26-8C7F988B9D2C}">
      <dgm:prSet phldrT="[Text]"/>
      <dgm:spPr/>
      <dgm:t>
        <a:bodyPr/>
        <a:lstStyle/>
        <a:p>
          <a:r>
            <a:rPr lang="en-US" dirty="0"/>
            <a:t>Customer</a:t>
          </a:r>
        </a:p>
        <a:p>
          <a:r>
            <a:rPr lang="en-US" dirty="0"/>
            <a:t>Service</a:t>
          </a:r>
        </a:p>
      </dgm:t>
    </dgm:pt>
    <dgm:pt modelId="{0580F92C-7D8F-4BA9-8E13-8905EFFA4715}" type="sibTrans" cxnId="{FB933561-8ED2-4849-9C5B-C4B5BD890C24}">
      <dgm:prSet/>
      <dgm:spPr/>
      <dgm:t>
        <a:bodyPr/>
        <a:lstStyle/>
        <a:p>
          <a:endParaRPr lang="en-US"/>
        </a:p>
      </dgm:t>
    </dgm:pt>
    <dgm:pt modelId="{09D4A7F7-52C3-48C4-81EC-56DB1F9E7AC1}" type="parTrans" cxnId="{FB933561-8ED2-4849-9C5B-C4B5BD890C24}">
      <dgm:prSet/>
      <dgm:spPr/>
      <dgm:t>
        <a:bodyPr/>
        <a:lstStyle/>
        <a:p>
          <a:endParaRPr lang="en-US"/>
        </a:p>
      </dgm:t>
    </dgm:pt>
    <dgm:pt modelId="{AD2A0591-FD44-47A5-A59D-AE882395B6C4}">
      <dgm:prSet/>
      <dgm:spPr/>
      <dgm:t>
        <a:bodyPr/>
        <a:lstStyle/>
        <a:p>
          <a:endParaRPr lang="en-GB" b="0" i="0" u="none"/>
        </a:p>
      </dgm:t>
    </dgm:pt>
    <dgm:pt modelId="{00BB63A8-9F96-45F2-B54D-6258754F5E65}" type="parTrans" cxnId="{99FBBA94-553D-45B4-9693-64E92E6883E0}">
      <dgm:prSet/>
      <dgm:spPr/>
      <dgm:t>
        <a:bodyPr/>
        <a:lstStyle/>
        <a:p>
          <a:endParaRPr lang="en-US"/>
        </a:p>
      </dgm:t>
    </dgm:pt>
    <dgm:pt modelId="{03CAEA38-F9B1-43F5-86C1-45EC412B5417}" type="sibTrans" cxnId="{99FBBA94-553D-45B4-9693-64E92E6883E0}">
      <dgm:prSet/>
      <dgm:spPr/>
      <dgm:t>
        <a:bodyPr/>
        <a:lstStyle/>
        <a:p>
          <a:endParaRPr lang="en-US"/>
        </a:p>
      </dgm:t>
    </dgm:pt>
    <dgm:pt modelId="{9A19CC12-7AE5-43E1-8776-2734D9FE08B9}" type="pres">
      <dgm:prSet presAssocID="{C29547E5-1AB4-409F-A95A-A84006A3EC58}" presName="Name0" presStyleCnt="0">
        <dgm:presLayoutVars>
          <dgm:chMax val="1"/>
          <dgm:dir/>
          <dgm:animLvl val="ctr"/>
          <dgm:resizeHandles val="exact"/>
        </dgm:presLayoutVars>
      </dgm:prSet>
      <dgm:spPr/>
    </dgm:pt>
    <dgm:pt modelId="{1BB72FB6-9B6F-4EAD-9293-98D1A9153E77}" type="pres">
      <dgm:prSet presAssocID="{1AF2C37B-B220-4683-A354-BF7DE6964919}" presName="centerShape" presStyleLbl="node0" presStyleIdx="0" presStyleCnt="1"/>
      <dgm:spPr/>
    </dgm:pt>
    <dgm:pt modelId="{6BB65AAE-72BB-4BE1-A7FA-FC0EE85F0302}" type="pres">
      <dgm:prSet presAssocID="{AF302513-BE2C-4E19-8F85-861653D4F83F}" presName="node" presStyleLbl="node1" presStyleIdx="0" presStyleCnt="4">
        <dgm:presLayoutVars>
          <dgm:bulletEnabled val="1"/>
        </dgm:presLayoutVars>
      </dgm:prSet>
      <dgm:spPr/>
    </dgm:pt>
    <dgm:pt modelId="{0A22893D-C0A6-42C0-AE03-63F8DE754B6B}" type="pres">
      <dgm:prSet presAssocID="{AF302513-BE2C-4E19-8F85-861653D4F83F}" presName="dummy" presStyleCnt="0"/>
      <dgm:spPr/>
    </dgm:pt>
    <dgm:pt modelId="{B073A5E9-F1EF-47AF-B92B-FBA2FC7828FA}" type="pres">
      <dgm:prSet presAssocID="{C5BC4690-FDE2-4212-95E0-B1FB389AAE8A}" presName="sibTrans" presStyleLbl="sibTrans2D1" presStyleIdx="0" presStyleCnt="4"/>
      <dgm:spPr/>
    </dgm:pt>
    <dgm:pt modelId="{A79038DE-790A-46CB-BB62-DC8DDD7EFE95}" type="pres">
      <dgm:prSet presAssocID="{EE5A0F27-D3B8-4DF3-AFF5-5400202378F2}" presName="node" presStyleLbl="node1" presStyleIdx="1" presStyleCnt="4">
        <dgm:presLayoutVars>
          <dgm:bulletEnabled val="1"/>
        </dgm:presLayoutVars>
      </dgm:prSet>
      <dgm:spPr/>
    </dgm:pt>
    <dgm:pt modelId="{19E6484F-0317-47C4-9215-32E61F1BE92A}" type="pres">
      <dgm:prSet presAssocID="{EE5A0F27-D3B8-4DF3-AFF5-5400202378F2}" presName="dummy" presStyleCnt="0"/>
      <dgm:spPr/>
    </dgm:pt>
    <dgm:pt modelId="{341C32BD-4449-492E-89D4-296F38994970}" type="pres">
      <dgm:prSet presAssocID="{FB2D2CAF-AE30-4761-91A0-F49AE501B90D}" presName="sibTrans" presStyleLbl="sibTrans2D1" presStyleIdx="1" presStyleCnt="4"/>
      <dgm:spPr/>
    </dgm:pt>
    <dgm:pt modelId="{5566E6C5-091E-4451-8084-2A635F3782E9}" type="pres">
      <dgm:prSet presAssocID="{B3DF1FE3-D896-412A-B5B9-FB9E2DE5A173}" presName="node" presStyleLbl="node1" presStyleIdx="2" presStyleCnt="4">
        <dgm:presLayoutVars>
          <dgm:bulletEnabled val="1"/>
        </dgm:presLayoutVars>
      </dgm:prSet>
      <dgm:spPr/>
    </dgm:pt>
    <dgm:pt modelId="{5868A184-7335-4899-B805-178AF575673A}" type="pres">
      <dgm:prSet presAssocID="{B3DF1FE3-D896-412A-B5B9-FB9E2DE5A173}" presName="dummy" presStyleCnt="0"/>
      <dgm:spPr/>
    </dgm:pt>
    <dgm:pt modelId="{123E4E20-82D0-43D8-9909-354881B28136}" type="pres">
      <dgm:prSet presAssocID="{0ACF9A7F-4EB9-478A-9B88-C989528C627C}" presName="sibTrans" presStyleLbl="sibTrans2D1" presStyleIdx="2" presStyleCnt="4"/>
      <dgm:spPr/>
    </dgm:pt>
    <dgm:pt modelId="{E6C96243-639F-41E4-B1AF-A4EB3BAC216E}" type="pres">
      <dgm:prSet presAssocID="{956F76F7-3FC1-43F1-BB26-8C7F988B9D2C}" presName="node" presStyleLbl="node1" presStyleIdx="3" presStyleCnt="4">
        <dgm:presLayoutVars>
          <dgm:bulletEnabled val="1"/>
        </dgm:presLayoutVars>
      </dgm:prSet>
      <dgm:spPr/>
    </dgm:pt>
    <dgm:pt modelId="{18D9128F-8F0B-460C-80AA-988CA2FFD145}" type="pres">
      <dgm:prSet presAssocID="{956F76F7-3FC1-43F1-BB26-8C7F988B9D2C}" presName="dummy" presStyleCnt="0"/>
      <dgm:spPr/>
    </dgm:pt>
    <dgm:pt modelId="{0C3DAD8B-D391-46A7-B6C7-310EC15EC708}" type="pres">
      <dgm:prSet presAssocID="{0580F92C-7D8F-4BA9-8E13-8905EFFA4715}" presName="sibTrans" presStyleLbl="sibTrans2D1" presStyleIdx="3" presStyleCnt="4"/>
      <dgm:spPr/>
    </dgm:pt>
  </dgm:ptLst>
  <dgm:cxnLst>
    <dgm:cxn modelId="{608D4403-997C-49A5-9CF6-53B927424D06}" type="presOf" srcId="{956F76F7-3FC1-43F1-BB26-8C7F988B9D2C}" destId="{E6C96243-639F-41E4-B1AF-A4EB3BAC216E}" srcOrd="0" destOrd="0" presId="urn:microsoft.com/office/officeart/2005/8/layout/radial6"/>
    <dgm:cxn modelId="{352C6F0F-66BD-4868-96CA-8D67C4E0B9E7}" type="presOf" srcId="{EE5A0F27-D3B8-4DF3-AFF5-5400202378F2}" destId="{A79038DE-790A-46CB-BB62-DC8DDD7EFE95}" srcOrd="0" destOrd="0" presId="urn:microsoft.com/office/officeart/2005/8/layout/radial6"/>
    <dgm:cxn modelId="{85A60B10-D33E-49F3-8535-8B191C247170}" type="presOf" srcId="{0ACF9A7F-4EB9-478A-9B88-C989528C627C}" destId="{123E4E20-82D0-43D8-9909-354881B28136}" srcOrd="0" destOrd="0" presId="urn:microsoft.com/office/officeart/2005/8/layout/radial6"/>
    <dgm:cxn modelId="{F489F715-F109-4065-BA79-6194FCFA93C3}" type="presOf" srcId="{AF302513-BE2C-4E19-8F85-861653D4F83F}" destId="{6BB65AAE-72BB-4BE1-A7FA-FC0EE85F0302}" srcOrd="0" destOrd="0" presId="urn:microsoft.com/office/officeart/2005/8/layout/radial6"/>
    <dgm:cxn modelId="{5A241230-7294-40D3-8B49-02A7991F940C}" srcId="{1AF2C37B-B220-4683-A354-BF7DE6964919}" destId="{B3DF1FE3-D896-412A-B5B9-FB9E2DE5A173}" srcOrd="2" destOrd="0" parTransId="{56DE4210-9C49-4748-BF85-C2EF81C1E91E}" sibTransId="{0ACF9A7F-4EB9-478A-9B88-C989528C627C}"/>
    <dgm:cxn modelId="{2075A931-B5C2-4531-A980-E7078519430B}" type="presOf" srcId="{C5BC4690-FDE2-4212-95E0-B1FB389AAE8A}" destId="{B073A5E9-F1EF-47AF-B92B-FBA2FC7828FA}" srcOrd="0" destOrd="0" presId="urn:microsoft.com/office/officeart/2005/8/layout/radial6"/>
    <dgm:cxn modelId="{FB933561-8ED2-4849-9C5B-C4B5BD890C24}" srcId="{1AF2C37B-B220-4683-A354-BF7DE6964919}" destId="{956F76F7-3FC1-43F1-BB26-8C7F988B9D2C}" srcOrd="3" destOrd="0" parTransId="{09D4A7F7-52C3-48C4-81EC-56DB1F9E7AC1}" sibTransId="{0580F92C-7D8F-4BA9-8E13-8905EFFA4715}"/>
    <dgm:cxn modelId="{B6076141-5420-450A-AB9B-0B8EDE3EE494}" srcId="{1AF2C37B-B220-4683-A354-BF7DE6964919}" destId="{AF302513-BE2C-4E19-8F85-861653D4F83F}" srcOrd="0" destOrd="0" parTransId="{F2FB3B4C-6B2F-40A1-8CA3-42313B3D65DC}" sibTransId="{C5BC4690-FDE2-4212-95E0-B1FB389AAE8A}"/>
    <dgm:cxn modelId="{F14A094B-E350-4D5D-AA3D-A55DB43A7B5A}" srcId="{C29547E5-1AB4-409F-A95A-A84006A3EC58}" destId="{1AF2C37B-B220-4683-A354-BF7DE6964919}" srcOrd="0" destOrd="0" parTransId="{95B1AC70-377F-4D21-B096-05953E106DE5}" sibTransId="{804770E7-FDE3-4894-9E15-6EA7410515FF}"/>
    <dgm:cxn modelId="{DDA3F35A-1021-478F-A146-92777510C8C9}" type="presOf" srcId="{C29547E5-1AB4-409F-A95A-A84006A3EC58}" destId="{9A19CC12-7AE5-43E1-8776-2734D9FE08B9}" srcOrd="0" destOrd="0" presId="urn:microsoft.com/office/officeart/2005/8/layout/radial6"/>
    <dgm:cxn modelId="{5F859986-2574-448A-A0E4-84383A7CC407}" srcId="{1AF2C37B-B220-4683-A354-BF7DE6964919}" destId="{EE5A0F27-D3B8-4DF3-AFF5-5400202378F2}" srcOrd="1" destOrd="0" parTransId="{37CCDFF0-58D6-463E-BFF6-7C606786105E}" sibTransId="{FB2D2CAF-AE30-4761-91A0-F49AE501B90D}"/>
    <dgm:cxn modelId="{99FBBA94-553D-45B4-9693-64E92E6883E0}" srcId="{C29547E5-1AB4-409F-A95A-A84006A3EC58}" destId="{AD2A0591-FD44-47A5-A59D-AE882395B6C4}" srcOrd="1" destOrd="0" parTransId="{00BB63A8-9F96-45F2-B54D-6258754F5E65}" sibTransId="{03CAEA38-F9B1-43F5-86C1-45EC412B5417}"/>
    <dgm:cxn modelId="{4FF644E1-BAB0-49A6-B0A2-806C2A5D378E}" type="presOf" srcId="{0580F92C-7D8F-4BA9-8E13-8905EFFA4715}" destId="{0C3DAD8B-D391-46A7-B6C7-310EC15EC708}" srcOrd="0" destOrd="0" presId="urn:microsoft.com/office/officeart/2005/8/layout/radial6"/>
    <dgm:cxn modelId="{6D3215ED-4289-4F57-9EA2-3DF18B3583E5}" type="presOf" srcId="{1AF2C37B-B220-4683-A354-BF7DE6964919}" destId="{1BB72FB6-9B6F-4EAD-9293-98D1A9153E77}" srcOrd="0" destOrd="0" presId="urn:microsoft.com/office/officeart/2005/8/layout/radial6"/>
    <dgm:cxn modelId="{376357FB-A9C1-4031-B910-298E4077F5E4}" type="presOf" srcId="{FB2D2CAF-AE30-4761-91A0-F49AE501B90D}" destId="{341C32BD-4449-492E-89D4-296F38994970}" srcOrd="0" destOrd="0" presId="urn:microsoft.com/office/officeart/2005/8/layout/radial6"/>
    <dgm:cxn modelId="{DF0BFBFF-49C8-42C7-911C-6796752B9074}" type="presOf" srcId="{B3DF1FE3-D896-412A-B5B9-FB9E2DE5A173}" destId="{5566E6C5-091E-4451-8084-2A635F3782E9}" srcOrd="0" destOrd="0" presId="urn:microsoft.com/office/officeart/2005/8/layout/radial6"/>
    <dgm:cxn modelId="{10D58B0D-9696-4278-AB25-4A3446378246}" type="presParOf" srcId="{9A19CC12-7AE5-43E1-8776-2734D9FE08B9}" destId="{1BB72FB6-9B6F-4EAD-9293-98D1A9153E77}" srcOrd="0" destOrd="0" presId="urn:microsoft.com/office/officeart/2005/8/layout/radial6"/>
    <dgm:cxn modelId="{6DDF550B-1EB2-4C14-A4D5-5F33750092B6}" type="presParOf" srcId="{9A19CC12-7AE5-43E1-8776-2734D9FE08B9}" destId="{6BB65AAE-72BB-4BE1-A7FA-FC0EE85F0302}" srcOrd="1" destOrd="0" presId="urn:microsoft.com/office/officeart/2005/8/layout/radial6"/>
    <dgm:cxn modelId="{690E812F-AD8A-446C-A42C-0E0C4FDF8A95}" type="presParOf" srcId="{9A19CC12-7AE5-43E1-8776-2734D9FE08B9}" destId="{0A22893D-C0A6-42C0-AE03-63F8DE754B6B}" srcOrd="2" destOrd="0" presId="urn:microsoft.com/office/officeart/2005/8/layout/radial6"/>
    <dgm:cxn modelId="{DD3CD927-5089-4468-85A7-7F372D3D79E0}" type="presParOf" srcId="{9A19CC12-7AE5-43E1-8776-2734D9FE08B9}" destId="{B073A5E9-F1EF-47AF-B92B-FBA2FC7828FA}" srcOrd="3" destOrd="0" presId="urn:microsoft.com/office/officeart/2005/8/layout/radial6"/>
    <dgm:cxn modelId="{D4EBAE82-A12E-4618-BCCC-63A9CE6B154C}" type="presParOf" srcId="{9A19CC12-7AE5-43E1-8776-2734D9FE08B9}" destId="{A79038DE-790A-46CB-BB62-DC8DDD7EFE95}" srcOrd="4" destOrd="0" presId="urn:microsoft.com/office/officeart/2005/8/layout/radial6"/>
    <dgm:cxn modelId="{33F03C0B-88E7-4337-862A-CED9999A571D}" type="presParOf" srcId="{9A19CC12-7AE5-43E1-8776-2734D9FE08B9}" destId="{19E6484F-0317-47C4-9215-32E61F1BE92A}" srcOrd="5" destOrd="0" presId="urn:microsoft.com/office/officeart/2005/8/layout/radial6"/>
    <dgm:cxn modelId="{B0628AF2-9E6A-44D1-8BB1-B69D655CE41B}" type="presParOf" srcId="{9A19CC12-7AE5-43E1-8776-2734D9FE08B9}" destId="{341C32BD-4449-492E-89D4-296F38994970}" srcOrd="6" destOrd="0" presId="urn:microsoft.com/office/officeart/2005/8/layout/radial6"/>
    <dgm:cxn modelId="{40CB3595-A087-478B-9176-DF54DF935C21}" type="presParOf" srcId="{9A19CC12-7AE5-43E1-8776-2734D9FE08B9}" destId="{5566E6C5-091E-4451-8084-2A635F3782E9}" srcOrd="7" destOrd="0" presId="urn:microsoft.com/office/officeart/2005/8/layout/radial6"/>
    <dgm:cxn modelId="{E3C651AD-0283-43EB-A123-FA3C290F5448}" type="presParOf" srcId="{9A19CC12-7AE5-43E1-8776-2734D9FE08B9}" destId="{5868A184-7335-4899-B805-178AF575673A}" srcOrd="8" destOrd="0" presId="urn:microsoft.com/office/officeart/2005/8/layout/radial6"/>
    <dgm:cxn modelId="{5E721A01-5962-4695-A7DB-4F2B57275E2E}" type="presParOf" srcId="{9A19CC12-7AE5-43E1-8776-2734D9FE08B9}" destId="{123E4E20-82D0-43D8-9909-354881B28136}" srcOrd="9" destOrd="0" presId="urn:microsoft.com/office/officeart/2005/8/layout/radial6"/>
    <dgm:cxn modelId="{07D133F8-6E6F-4991-92CB-02875B29881D}" type="presParOf" srcId="{9A19CC12-7AE5-43E1-8776-2734D9FE08B9}" destId="{E6C96243-639F-41E4-B1AF-A4EB3BAC216E}" srcOrd="10" destOrd="0" presId="urn:microsoft.com/office/officeart/2005/8/layout/radial6"/>
    <dgm:cxn modelId="{6EB31C2B-D5F5-476E-A48D-DB4F94A7407A}" type="presParOf" srcId="{9A19CC12-7AE5-43E1-8776-2734D9FE08B9}" destId="{18D9128F-8F0B-460C-80AA-988CA2FFD145}" srcOrd="11" destOrd="0" presId="urn:microsoft.com/office/officeart/2005/8/layout/radial6"/>
    <dgm:cxn modelId="{EDA9F3AE-F3A2-44D5-94E4-F4889F59496F}" type="presParOf" srcId="{9A19CC12-7AE5-43E1-8776-2734D9FE08B9}" destId="{0C3DAD8B-D391-46A7-B6C7-310EC15EC708}"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FD6AB-5777-4995-A964-5ACDDDCD34F2}"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171880DF-29E5-4B43-AACC-CE6BF99652B6}">
      <dgm:prSet phldrT="[Text]"/>
      <dgm:spPr/>
      <dgm:t>
        <a:bodyPr/>
        <a:lstStyle/>
        <a:p>
          <a:r>
            <a:rPr lang="en-US" dirty="0" err="1"/>
            <a:t>i</a:t>
          </a:r>
          <a:endParaRPr lang="en-US" dirty="0"/>
        </a:p>
      </dgm:t>
    </dgm:pt>
    <dgm:pt modelId="{DB444A81-583A-4B85-8C9E-CD9E8592C0DE}" type="parTrans" cxnId="{FE402DA3-801B-411B-80F2-8638E9B159BB}">
      <dgm:prSet/>
      <dgm:spPr/>
      <dgm:t>
        <a:bodyPr/>
        <a:lstStyle/>
        <a:p>
          <a:endParaRPr lang="en-US"/>
        </a:p>
      </dgm:t>
    </dgm:pt>
    <dgm:pt modelId="{7B4367B8-D539-4044-9928-6BC6A8E28F97}" type="sibTrans" cxnId="{FE402DA3-801B-411B-80F2-8638E9B159BB}">
      <dgm:prSet/>
      <dgm:spPr/>
      <dgm:t>
        <a:bodyPr/>
        <a:lstStyle/>
        <a:p>
          <a:endParaRPr lang="en-US"/>
        </a:p>
      </dgm:t>
    </dgm:pt>
    <dgm:pt modelId="{6D626AC7-3176-4BDD-A661-AF81FC57E360}">
      <dgm:prSet phldrT="[Text]"/>
      <dgm:spPr/>
      <dgm:t>
        <a:bodyPr/>
        <a:lstStyle/>
        <a:p>
          <a:r>
            <a:rPr lang="en-US" dirty="0"/>
            <a:t> </a:t>
          </a:r>
        </a:p>
      </dgm:t>
    </dgm:pt>
    <dgm:pt modelId="{74725BED-EB78-4D35-9428-D85DEFA0043B}" type="parTrans" cxnId="{EADF9744-6A21-4D58-823D-C9D33B0D9FE0}">
      <dgm:prSet/>
      <dgm:spPr/>
      <dgm:t>
        <a:bodyPr/>
        <a:lstStyle/>
        <a:p>
          <a:endParaRPr lang="en-US"/>
        </a:p>
      </dgm:t>
    </dgm:pt>
    <dgm:pt modelId="{D45DF30E-B90D-4292-8652-C55AF2AE3C84}" type="sibTrans" cxnId="{EADF9744-6A21-4D58-823D-C9D33B0D9FE0}">
      <dgm:prSet/>
      <dgm:spPr/>
      <dgm:t>
        <a:bodyPr/>
        <a:lstStyle/>
        <a:p>
          <a:endParaRPr lang="en-US"/>
        </a:p>
      </dgm:t>
    </dgm:pt>
    <dgm:pt modelId="{6E321202-685F-4A82-99FD-B7F0F6382C2B}">
      <dgm:prSet phldrT="[Text]"/>
      <dgm:spPr/>
      <dgm:t>
        <a:bodyPr/>
        <a:lstStyle/>
        <a:p>
          <a:r>
            <a:rPr lang="en-US" dirty="0"/>
            <a:t>    </a:t>
          </a:r>
        </a:p>
      </dgm:t>
    </dgm:pt>
    <dgm:pt modelId="{AC91BEA0-BE49-416D-8CF5-E2532D2D3463}" type="sibTrans" cxnId="{A443698E-C3ED-4303-9C4D-8EDD0A8C5EA6}">
      <dgm:prSet/>
      <dgm:spPr/>
      <dgm:t>
        <a:bodyPr/>
        <a:lstStyle/>
        <a:p>
          <a:endParaRPr lang="en-US"/>
        </a:p>
      </dgm:t>
    </dgm:pt>
    <dgm:pt modelId="{7CF7404C-2B8D-4483-872A-8358B7C217DA}" type="parTrans" cxnId="{A443698E-C3ED-4303-9C4D-8EDD0A8C5EA6}">
      <dgm:prSet/>
      <dgm:spPr/>
      <dgm:t>
        <a:bodyPr/>
        <a:lstStyle/>
        <a:p>
          <a:endParaRPr lang="en-US"/>
        </a:p>
      </dgm:t>
    </dgm:pt>
    <dgm:pt modelId="{7FFDA1E3-DC0A-4656-B5A7-C8253C2E76DC}">
      <dgm:prSet phldrT="[Text]"/>
      <dgm:spPr/>
      <dgm:t>
        <a:bodyPr/>
        <a:lstStyle/>
        <a:p>
          <a:r>
            <a:rPr lang="en-US" dirty="0"/>
            <a:t>Word of mouth</a:t>
          </a:r>
        </a:p>
      </dgm:t>
    </dgm:pt>
    <dgm:pt modelId="{B62FEA51-8FC2-45F3-B85B-9C42B544EA0B}" type="sibTrans" cxnId="{AA382F44-AD80-4A7C-86E3-07172EFB443D}">
      <dgm:prSet/>
      <dgm:spPr/>
      <dgm:t>
        <a:bodyPr/>
        <a:lstStyle/>
        <a:p>
          <a:r>
            <a:rPr lang="en-US" dirty="0"/>
            <a:t>News paper </a:t>
          </a:r>
        </a:p>
      </dgm:t>
    </dgm:pt>
    <dgm:pt modelId="{0B1A536C-BE02-4427-B156-803F519D5198}" type="parTrans" cxnId="{AA382F44-AD80-4A7C-86E3-07172EFB443D}">
      <dgm:prSet/>
      <dgm:spPr/>
      <dgm:t>
        <a:bodyPr/>
        <a:lstStyle/>
        <a:p>
          <a:endParaRPr lang="en-US"/>
        </a:p>
      </dgm:t>
    </dgm:pt>
    <dgm:pt modelId="{D5C0F483-A18A-427E-9601-BEA6C747C397}">
      <dgm:prSet phldrT="[Text]"/>
      <dgm:spPr/>
      <dgm:t>
        <a:bodyPr/>
        <a:lstStyle/>
        <a:p>
          <a:r>
            <a:rPr lang="en-US" dirty="0"/>
            <a:t>LOGO</a:t>
          </a:r>
        </a:p>
      </dgm:t>
    </dgm:pt>
    <dgm:pt modelId="{11798B83-B7E5-40DF-8A12-18CAB0DC65F2}" type="sibTrans" cxnId="{995D8B82-223D-47C1-9205-74101E06B19D}">
      <dgm:prSet/>
      <dgm:spPr/>
      <dgm:t>
        <a:bodyPr/>
        <a:lstStyle/>
        <a:p>
          <a:r>
            <a:rPr lang="en-US" dirty="0"/>
            <a:t>WEBSITE</a:t>
          </a:r>
        </a:p>
      </dgm:t>
    </dgm:pt>
    <dgm:pt modelId="{57AAD57F-072F-4E5B-A14B-F8A8FECD1E06}" type="parTrans" cxnId="{995D8B82-223D-47C1-9205-74101E06B19D}">
      <dgm:prSet/>
      <dgm:spPr/>
      <dgm:t>
        <a:bodyPr/>
        <a:lstStyle/>
        <a:p>
          <a:endParaRPr lang="en-US"/>
        </a:p>
      </dgm:t>
    </dgm:pt>
    <dgm:pt modelId="{9F38116C-4488-454D-B7BA-07ACA97679EB}">
      <dgm:prSet phldrT="[Text]" custT="1"/>
      <dgm:spPr/>
      <dgm:t>
        <a:bodyPr/>
        <a:lstStyle/>
        <a:p>
          <a:r>
            <a:rPr lang="en-US" sz="1800" dirty="0"/>
            <a:t>Social Media</a:t>
          </a:r>
        </a:p>
      </dgm:t>
    </dgm:pt>
    <dgm:pt modelId="{2A69A2C8-820A-49E9-B8D3-88522B535E34}" type="sibTrans" cxnId="{DA6A4EC4-38D2-47FA-A1D2-8B92F2CDC64F}">
      <dgm:prSet/>
      <dgm:spPr/>
      <dgm:t>
        <a:bodyPr/>
        <a:lstStyle/>
        <a:p>
          <a:r>
            <a:rPr lang="en-US" dirty="0"/>
            <a:t>Blogs</a:t>
          </a:r>
        </a:p>
      </dgm:t>
    </dgm:pt>
    <dgm:pt modelId="{75CE65A0-3E4F-4475-BF25-F62252A37105}" type="parTrans" cxnId="{DA6A4EC4-38D2-47FA-A1D2-8B92F2CDC64F}">
      <dgm:prSet/>
      <dgm:spPr/>
      <dgm:t>
        <a:bodyPr/>
        <a:lstStyle/>
        <a:p>
          <a:endParaRPr lang="en-US"/>
        </a:p>
      </dgm:t>
    </dgm:pt>
    <dgm:pt modelId="{54251CD6-5412-4B6A-B596-319ABC4A1DED}" type="pres">
      <dgm:prSet presAssocID="{DB1FD6AB-5777-4995-A964-5ACDDDCD34F2}" presName="Name0" presStyleCnt="0">
        <dgm:presLayoutVars>
          <dgm:chMax/>
          <dgm:chPref/>
          <dgm:dir/>
          <dgm:animLvl val="lvl"/>
        </dgm:presLayoutVars>
      </dgm:prSet>
      <dgm:spPr/>
    </dgm:pt>
    <dgm:pt modelId="{F05482E4-D6CE-4EE8-B57D-15746C4782EF}" type="pres">
      <dgm:prSet presAssocID="{D5C0F483-A18A-427E-9601-BEA6C747C397}" presName="composite" presStyleCnt="0"/>
      <dgm:spPr/>
    </dgm:pt>
    <dgm:pt modelId="{7F1EDFDD-C688-4B45-9279-DBDB9337D1DD}" type="pres">
      <dgm:prSet presAssocID="{D5C0F483-A18A-427E-9601-BEA6C747C397}" presName="Parent1" presStyleLbl="node1" presStyleIdx="0" presStyleCnt="6">
        <dgm:presLayoutVars>
          <dgm:chMax val="1"/>
          <dgm:chPref val="1"/>
          <dgm:bulletEnabled val="1"/>
        </dgm:presLayoutVars>
      </dgm:prSet>
      <dgm:spPr/>
    </dgm:pt>
    <dgm:pt modelId="{DCC1F2B5-BAD8-4406-9A84-3ABFD034BC8A}" type="pres">
      <dgm:prSet presAssocID="{D5C0F483-A18A-427E-9601-BEA6C747C397}" presName="Childtext1" presStyleLbl="revTx" presStyleIdx="0" presStyleCnt="3">
        <dgm:presLayoutVars>
          <dgm:chMax val="0"/>
          <dgm:chPref val="0"/>
          <dgm:bulletEnabled val="1"/>
        </dgm:presLayoutVars>
      </dgm:prSet>
      <dgm:spPr/>
    </dgm:pt>
    <dgm:pt modelId="{FAB966FB-AB6A-4AE1-B2BF-2F9C6423BA61}" type="pres">
      <dgm:prSet presAssocID="{D5C0F483-A18A-427E-9601-BEA6C747C397}" presName="BalanceSpacing" presStyleCnt="0"/>
      <dgm:spPr/>
    </dgm:pt>
    <dgm:pt modelId="{DAA96C94-3302-42D1-8F41-7711BE5C1A60}" type="pres">
      <dgm:prSet presAssocID="{D5C0F483-A18A-427E-9601-BEA6C747C397}" presName="BalanceSpacing1" presStyleCnt="0"/>
      <dgm:spPr/>
    </dgm:pt>
    <dgm:pt modelId="{B4ABF78F-DF44-4D5A-99F4-691B0F7979BB}" type="pres">
      <dgm:prSet presAssocID="{11798B83-B7E5-40DF-8A12-18CAB0DC65F2}" presName="Accent1Text" presStyleLbl="node1" presStyleIdx="1" presStyleCnt="6"/>
      <dgm:spPr/>
    </dgm:pt>
    <dgm:pt modelId="{11D5ABA1-B83B-4E1F-B04A-D073175D31B7}" type="pres">
      <dgm:prSet presAssocID="{11798B83-B7E5-40DF-8A12-18CAB0DC65F2}" presName="spaceBetweenRectangles" presStyleCnt="0"/>
      <dgm:spPr/>
    </dgm:pt>
    <dgm:pt modelId="{E2D130FA-E336-4ED7-817A-4F37024ABDD0}" type="pres">
      <dgm:prSet presAssocID="{9F38116C-4488-454D-B7BA-07ACA97679EB}" presName="composite" presStyleCnt="0"/>
      <dgm:spPr/>
    </dgm:pt>
    <dgm:pt modelId="{BC9C67C2-FF0D-4928-9035-E028D79FAE1E}" type="pres">
      <dgm:prSet presAssocID="{9F38116C-4488-454D-B7BA-07ACA97679EB}" presName="Parent1" presStyleLbl="node1" presStyleIdx="2" presStyleCnt="6">
        <dgm:presLayoutVars>
          <dgm:chMax val="1"/>
          <dgm:chPref val="1"/>
          <dgm:bulletEnabled val="1"/>
        </dgm:presLayoutVars>
      </dgm:prSet>
      <dgm:spPr/>
    </dgm:pt>
    <dgm:pt modelId="{A28C813F-FEFF-4CBC-83C6-F4B2573CFDD4}" type="pres">
      <dgm:prSet presAssocID="{9F38116C-4488-454D-B7BA-07ACA97679EB}" presName="Childtext1" presStyleLbl="revTx" presStyleIdx="1" presStyleCnt="3" custScaleX="108396">
        <dgm:presLayoutVars>
          <dgm:chMax val="0"/>
          <dgm:chPref val="0"/>
          <dgm:bulletEnabled val="1"/>
        </dgm:presLayoutVars>
      </dgm:prSet>
      <dgm:spPr/>
    </dgm:pt>
    <dgm:pt modelId="{17A55C95-97C2-474F-9221-9AA4DA1433FB}" type="pres">
      <dgm:prSet presAssocID="{9F38116C-4488-454D-B7BA-07ACA97679EB}" presName="BalanceSpacing" presStyleCnt="0"/>
      <dgm:spPr/>
    </dgm:pt>
    <dgm:pt modelId="{ED02B0B0-9EB7-4B0A-88D8-5D9B20BBEC7B}" type="pres">
      <dgm:prSet presAssocID="{9F38116C-4488-454D-B7BA-07ACA97679EB}" presName="BalanceSpacing1" presStyleCnt="0"/>
      <dgm:spPr/>
    </dgm:pt>
    <dgm:pt modelId="{0453217A-99AC-4A3C-AE1A-4A1F1D0DD564}" type="pres">
      <dgm:prSet presAssocID="{2A69A2C8-820A-49E9-B8D3-88522B535E34}" presName="Accent1Text" presStyleLbl="node1" presStyleIdx="3" presStyleCnt="6"/>
      <dgm:spPr/>
    </dgm:pt>
    <dgm:pt modelId="{2D0B9B03-08C2-477A-B35C-7A4A4D088063}" type="pres">
      <dgm:prSet presAssocID="{2A69A2C8-820A-49E9-B8D3-88522B535E34}" presName="spaceBetweenRectangles" presStyleCnt="0"/>
      <dgm:spPr/>
    </dgm:pt>
    <dgm:pt modelId="{BEACA330-E8C3-4BC5-A1EF-2AA26536320B}" type="pres">
      <dgm:prSet presAssocID="{7FFDA1E3-DC0A-4656-B5A7-C8253C2E76DC}" presName="composite" presStyleCnt="0"/>
      <dgm:spPr/>
    </dgm:pt>
    <dgm:pt modelId="{C23D74A6-7CF1-43E9-843E-35430F6CF77C}" type="pres">
      <dgm:prSet presAssocID="{7FFDA1E3-DC0A-4656-B5A7-C8253C2E76DC}" presName="Parent1" presStyleLbl="node1" presStyleIdx="4" presStyleCnt="6">
        <dgm:presLayoutVars>
          <dgm:chMax val="1"/>
          <dgm:chPref val="1"/>
          <dgm:bulletEnabled val="1"/>
        </dgm:presLayoutVars>
      </dgm:prSet>
      <dgm:spPr/>
    </dgm:pt>
    <dgm:pt modelId="{40D1EC6E-1BC4-42A7-ABC7-5392C976DFC2}" type="pres">
      <dgm:prSet presAssocID="{7FFDA1E3-DC0A-4656-B5A7-C8253C2E76DC}" presName="Childtext1" presStyleLbl="revTx" presStyleIdx="2" presStyleCnt="3" custScaleX="93200">
        <dgm:presLayoutVars>
          <dgm:chMax val="0"/>
          <dgm:chPref val="0"/>
          <dgm:bulletEnabled val="1"/>
        </dgm:presLayoutVars>
      </dgm:prSet>
      <dgm:spPr/>
    </dgm:pt>
    <dgm:pt modelId="{06F4FB0F-7061-4F8F-B4F4-326D44CB09C9}" type="pres">
      <dgm:prSet presAssocID="{7FFDA1E3-DC0A-4656-B5A7-C8253C2E76DC}" presName="BalanceSpacing" presStyleCnt="0"/>
      <dgm:spPr/>
    </dgm:pt>
    <dgm:pt modelId="{0DE8FFD4-C44E-4533-A968-60354CDDC01D}" type="pres">
      <dgm:prSet presAssocID="{7FFDA1E3-DC0A-4656-B5A7-C8253C2E76DC}" presName="BalanceSpacing1" presStyleCnt="0"/>
      <dgm:spPr/>
    </dgm:pt>
    <dgm:pt modelId="{6AE04EC9-BC48-44E9-A82B-0CCE45CD5B71}" type="pres">
      <dgm:prSet presAssocID="{B62FEA51-8FC2-45F3-B85B-9C42B544EA0B}" presName="Accent1Text" presStyleLbl="node1" presStyleIdx="5" presStyleCnt="6"/>
      <dgm:spPr/>
    </dgm:pt>
  </dgm:ptLst>
  <dgm:cxnLst>
    <dgm:cxn modelId="{3A70E70A-D002-4E00-BEF9-FEB2E29FDF3F}" type="presOf" srcId="{11798B83-B7E5-40DF-8A12-18CAB0DC65F2}" destId="{B4ABF78F-DF44-4D5A-99F4-691B0F7979BB}" srcOrd="0" destOrd="0" presId="urn:microsoft.com/office/officeart/2008/layout/AlternatingHexagons"/>
    <dgm:cxn modelId="{40E6781A-B064-4AB8-A6F6-D539575EC7B9}" type="presOf" srcId="{9F38116C-4488-454D-B7BA-07ACA97679EB}" destId="{BC9C67C2-FF0D-4928-9035-E028D79FAE1E}" srcOrd="0" destOrd="0" presId="urn:microsoft.com/office/officeart/2008/layout/AlternatingHexagons"/>
    <dgm:cxn modelId="{1187863A-572C-4F22-BC78-1C18EF60EA10}" type="presOf" srcId="{6E321202-685F-4A82-99FD-B7F0F6382C2B}" destId="{A28C813F-FEFF-4CBC-83C6-F4B2573CFDD4}" srcOrd="0" destOrd="0" presId="urn:microsoft.com/office/officeart/2008/layout/AlternatingHexagons"/>
    <dgm:cxn modelId="{AA382F44-AD80-4A7C-86E3-07172EFB443D}" srcId="{DB1FD6AB-5777-4995-A964-5ACDDDCD34F2}" destId="{7FFDA1E3-DC0A-4656-B5A7-C8253C2E76DC}" srcOrd="2" destOrd="0" parTransId="{0B1A536C-BE02-4427-B156-803F519D5198}" sibTransId="{B62FEA51-8FC2-45F3-B85B-9C42B544EA0B}"/>
    <dgm:cxn modelId="{EADF9744-6A21-4D58-823D-C9D33B0D9FE0}" srcId="{7FFDA1E3-DC0A-4656-B5A7-C8253C2E76DC}" destId="{6D626AC7-3176-4BDD-A661-AF81FC57E360}" srcOrd="0" destOrd="0" parTransId="{74725BED-EB78-4D35-9428-D85DEFA0043B}" sibTransId="{D45DF30E-B90D-4292-8652-C55AF2AE3C84}"/>
    <dgm:cxn modelId="{7733286E-DA39-4777-9892-1D3936076214}" type="presOf" srcId="{B62FEA51-8FC2-45F3-B85B-9C42B544EA0B}" destId="{6AE04EC9-BC48-44E9-A82B-0CCE45CD5B71}" srcOrd="0" destOrd="0" presId="urn:microsoft.com/office/officeart/2008/layout/AlternatingHexagons"/>
    <dgm:cxn modelId="{281CDE7A-CEF1-459B-A086-89BEB67E58F2}" type="presOf" srcId="{2A69A2C8-820A-49E9-B8D3-88522B535E34}" destId="{0453217A-99AC-4A3C-AE1A-4A1F1D0DD564}" srcOrd="0" destOrd="0" presId="urn:microsoft.com/office/officeart/2008/layout/AlternatingHexagons"/>
    <dgm:cxn modelId="{995D8B82-223D-47C1-9205-74101E06B19D}" srcId="{DB1FD6AB-5777-4995-A964-5ACDDDCD34F2}" destId="{D5C0F483-A18A-427E-9601-BEA6C747C397}" srcOrd="0" destOrd="0" parTransId="{57AAD57F-072F-4E5B-A14B-F8A8FECD1E06}" sibTransId="{11798B83-B7E5-40DF-8A12-18CAB0DC65F2}"/>
    <dgm:cxn modelId="{A443698E-C3ED-4303-9C4D-8EDD0A8C5EA6}" srcId="{9F38116C-4488-454D-B7BA-07ACA97679EB}" destId="{6E321202-685F-4A82-99FD-B7F0F6382C2B}" srcOrd="0" destOrd="0" parTransId="{7CF7404C-2B8D-4483-872A-8358B7C217DA}" sibTransId="{AC91BEA0-BE49-416D-8CF5-E2532D2D3463}"/>
    <dgm:cxn modelId="{54966593-BD55-46A1-82A1-C6415C4962EC}" type="presOf" srcId="{6D626AC7-3176-4BDD-A661-AF81FC57E360}" destId="{40D1EC6E-1BC4-42A7-ABC7-5392C976DFC2}" srcOrd="0" destOrd="0" presId="urn:microsoft.com/office/officeart/2008/layout/AlternatingHexagons"/>
    <dgm:cxn modelId="{D4A05395-DDF1-4F99-A478-E390EEC3A76A}" type="presOf" srcId="{171880DF-29E5-4B43-AACC-CE6BF99652B6}" destId="{DCC1F2B5-BAD8-4406-9A84-3ABFD034BC8A}" srcOrd="0" destOrd="0" presId="urn:microsoft.com/office/officeart/2008/layout/AlternatingHexagons"/>
    <dgm:cxn modelId="{E3580499-05F0-4DFF-A65B-E30442002F29}" type="presOf" srcId="{7FFDA1E3-DC0A-4656-B5A7-C8253C2E76DC}" destId="{C23D74A6-7CF1-43E9-843E-35430F6CF77C}" srcOrd="0" destOrd="0" presId="urn:microsoft.com/office/officeart/2008/layout/AlternatingHexagons"/>
    <dgm:cxn modelId="{FE402DA3-801B-411B-80F2-8638E9B159BB}" srcId="{D5C0F483-A18A-427E-9601-BEA6C747C397}" destId="{171880DF-29E5-4B43-AACC-CE6BF99652B6}" srcOrd="0" destOrd="0" parTransId="{DB444A81-583A-4B85-8C9E-CD9E8592C0DE}" sibTransId="{7B4367B8-D539-4044-9928-6BC6A8E28F97}"/>
    <dgm:cxn modelId="{DA6A4EC4-38D2-47FA-A1D2-8B92F2CDC64F}" srcId="{DB1FD6AB-5777-4995-A964-5ACDDDCD34F2}" destId="{9F38116C-4488-454D-B7BA-07ACA97679EB}" srcOrd="1" destOrd="0" parTransId="{75CE65A0-3E4F-4475-BF25-F62252A37105}" sibTransId="{2A69A2C8-820A-49E9-B8D3-88522B535E34}"/>
    <dgm:cxn modelId="{5DDAF2C7-D790-4B31-BB32-EBD2D4B12D19}" type="presOf" srcId="{D5C0F483-A18A-427E-9601-BEA6C747C397}" destId="{7F1EDFDD-C688-4B45-9279-DBDB9337D1DD}" srcOrd="0" destOrd="0" presId="urn:microsoft.com/office/officeart/2008/layout/AlternatingHexagons"/>
    <dgm:cxn modelId="{51D5B0D2-3718-46CC-A751-F8F9105B5C69}" type="presOf" srcId="{DB1FD6AB-5777-4995-A964-5ACDDDCD34F2}" destId="{54251CD6-5412-4B6A-B596-319ABC4A1DED}" srcOrd="0" destOrd="0" presId="urn:microsoft.com/office/officeart/2008/layout/AlternatingHexagons"/>
    <dgm:cxn modelId="{75DE7A4B-C141-4D6D-A182-064C08E5D43E}" type="presParOf" srcId="{54251CD6-5412-4B6A-B596-319ABC4A1DED}" destId="{F05482E4-D6CE-4EE8-B57D-15746C4782EF}" srcOrd="0" destOrd="0" presId="urn:microsoft.com/office/officeart/2008/layout/AlternatingHexagons"/>
    <dgm:cxn modelId="{6E0A8DB7-6409-409B-8218-8F4FC6C82D1E}" type="presParOf" srcId="{F05482E4-D6CE-4EE8-B57D-15746C4782EF}" destId="{7F1EDFDD-C688-4B45-9279-DBDB9337D1DD}" srcOrd="0" destOrd="0" presId="urn:microsoft.com/office/officeart/2008/layout/AlternatingHexagons"/>
    <dgm:cxn modelId="{2F1D066C-D6EC-4A32-ADB2-DE2B947019A7}" type="presParOf" srcId="{F05482E4-D6CE-4EE8-B57D-15746C4782EF}" destId="{DCC1F2B5-BAD8-4406-9A84-3ABFD034BC8A}" srcOrd="1" destOrd="0" presId="urn:microsoft.com/office/officeart/2008/layout/AlternatingHexagons"/>
    <dgm:cxn modelId="{8293D803-7AF2-469A-9965-BB6231535C3D}" type="presParOf" srcId="{F05482E4-D6CE-4EE8-B57D-15746C4782EF}" destId="{FAB966FB-AB6A-4AE1-B2BF-2F9C6423BA61}" srcOrd="2" destOrd="0" presId="urn:microsoft.com/office/officeart/2008/layout/AlternatingHexagons"/>
    <dgm:cxn modelId="{1CA543C1-F739-413F-9CC2-335E4C12C058}" type="presParOf" srcId="{F05482E4-D6CE-4EE8-B57D-15746C4782EF}" destId="{DAA96C94-3302-42D1-8F41-7711BE5C1A60}" srcOrd="3" destOrd="0" presId="urn:microsoft.com/office/officeart/2008/layout/AlternatingHexagons"/>
    <dgm:cxn modelId="{BD458719-D5B1-4B98-9273-1A2749C93BD8}" type="presParOf" srcId="{F05482E4-D6CE-4EE8-B57D-15746C4782EF}" destId="{B4ABF78F-DF44-4D5A-99F4-691B0F7979BB}" srcOrd="4" destOrd="0" presId="urn:microsoft.com/office/officeart/2008/layout/AlternatingHexagons"/>
    <dgm:cxn modelId="{E17CDFE8-8D95-4187-8FFE-4F8AB4F118D4}" type="presParOf" srcId="{54251CD6-5412-4B6A-B596-319ABC4A1DED}" destId="{11D5ABA1-B83B-4E1F-B04A-D073175D31B7}" srcOrd="1" destOrd="0" presId="urn:microsoft.com/office/officeart/2008/layout/AlternatingHexagons"/>
    <dgm:cxn modelId="{D770C8F3-EE91-4A26-B690-52199ED2D059}" type="presParOf" srcId="{54251CD6-5412-4B6A-B596-319ABC4A1DED}" destId="{E2D130FA-E336-4ED7-817A-4F37024ABDD0}" srcOrd="2" destOrd="0" presId="urn:microsoft.com/office/officeart/2008/layout/AlternatingHexagons"/>
    <dgm:cxn modelId="{30564A65-ADD6-48F8-B536-4FE6A260DF34}" type="presParOf" srcId="{E2D130FA-E336-4ED7-817A-4F37024ABDD0}" destId="{BC9C67C2-FF0D-4928-9035-E028D79FAE1E}" srcOrd="0" destOrd="0" presId="urn:microsoft.com/office/officeart/2008/layout/AlternatingHexagons"/>
    <dgm:cxn modelId="{3823414D-06E1-44D3-885D-E3EDF0A1FC55}" type="presParOf" srcId="{E2D130FA-E336-4ED7-817A-4F37024ABDD0}" destId="{A28C813F-FEFF-4CBC-83C6-F4B2573CFDD4}" srcOrd="1" destOrd="0" presId="urn:microsoft.com/office/officeart/2008/layout/AlternatingHexagons"/>
    <dgm:cxn modelId="{CD3228D7-6B33-4876-8C63-2217B592D59D}" type="presParOf" srcId="{E2D130FA-E336-4ED7-817A-4F37024ABDD0}" destId="{17A55C95-97C2-474F-9221-9AA4DA1433FB}" srcOrd="2" destOrd="0" presId="urn:microsoft.com/office/officeart/2008/layout/AlternatingHexagons"/>
    <dgm:cxn modelId="{E7C52496-BB62-417F-AF4C-AE69B5C9E76A}" type="presParOf" srcId="{E2D130FA-E336-4ED7-817A-4F37024ABDD0}" destId="{ED02B0B0-9EB7-4B0A-88D8-5D9B20BBEC7B}" srcOrd="3" destOrd="0" presId="urn:microsoft.com/office/officeart/2008/layout/AlternatingHexagons"/>
    <dgm:cxn modelId="{6D294755-6377-4B48-AD06-F5319D74A838}" type="presParOf" srcId="{E2D130FA-E336-4ED7-817A-4F37024ABDD0}" destId="{0453217A-99AC-4A3C-AE1A-4A1F1D0DD564}" srcOrd="4" destOrd="0" presId="urn:microsoft.com/office/officeart/2008/layout/AlternatingHexagons"/>
    <dgm:cxn modelId="{14E2008A-B100-4627-A662-06B466717590}" type="presParOf" srcId="{54251CD6-5412-4B6A-B596-319ABC4A1DED}" destId="{2D0B9B03-08C2-477A-B35C-7A4A4D088063}" srcOrd="3" destOrd="0" presId="urn:microsoft.com/office/officeart/2008/layout/AlternatingHexagons"/>
    <dgm:cxn modelId="{99AB8451-3D99-4141-8556-068303C52434}" type="presParOf" srcId="{54251CD6-5412-4B6A-B596-319ABC4A1DED}" destId="{BEACA330-E8C3-4BC5-A1EF-2AA26536320B}" srcOrd="4" destOrd="0" presId="urn:microsoft.com/office/officeart/2008/layout/AlternatingHexagons"/>
    <dgm:cxn modelId="{A6D193D4-98AB-46E6-829C-9BB30B5AE36C}" type="presParOf" srcId="{BEACA330-E8C3-4BC5-A1EF-2AA26536320B}" destId="{C23D74A6-7CF1-43E9-843E-35430F6CF77C}" srcOrd="0" destOrd="0" presId="urn:microsoft.com/office/officeart/2008/layout/AlternatingHexagons"/>
    <dgm:cxn modelId="{26E50BB7-A674-447B-A042-AADDCC84FE8C}" type="presParOf" srcId="{BEACA330-E8C3-4BC5-A1EF-2AA26536320B}" destId="{40D1EC6E-1BC4-42A7-ABC7-5392C976DFC2}" srcOrd="1" destOrd="0" presId="urn:microsoft.com/office/officeart/2008/layout/AlternatingHexagons"/>
    <dgm:cxn modelId="{CAAB5D08-EE5A-4C19-86A8-FEBB73CB9D72}" type="presParOf" srcId="{BEACA330-E8C3-4BC5-A1EF-2AA26536320B}" destId="{06F4FB0F-7061-4F8F-B4F4-326D44CB09C9}" srcOrd="2" destOrd="0" presId="urn:microsoft.com/office/officeart/2008/layout/AlternatingHexagons"/>
    <dgm:cxn modelId="{6EC3DCA5-27F2-41D0-B90D-683A88694F42}" type="presParOf" srcId="{BEACA330-E8C3-4BC5-A1EF-2AA26536320B}" destId="{0DE8FFD4-C44E-4533-A968-60354CDDC01D}" srcOrd="3" destOrd="0" presId="urn:microsoft.com/office/officeart/2008/layout/AlternatingHexagons"/>
    <dgm:cxn modelId="{C39E8AB9-E06F-46E7-ABA8-D63FE7D95EC2}" type="presParOf" srcId="{BEACA330-E8C3-4BC5-A1EF-2AA26536320B}" destId="{6AE04EC9-BC48-44E9-A82B-0CCE45CD5B71}"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AF7BEE-B770-4435-ADDE-7CF33AD6C572}" type="doc">
      <dgm:prSet loTypeId="urn:microsoft.com/office/officeart/2005/8/layout/matrix1" loCatId="matrix" qsTypeId="urn:microsoft.com/office/officeart/2005/8/quickstyle/3d7" qsCatId="3D" csTypeId="urn:microsoft.com/office/officeart/2005/8/colors/accent1_2" csCatId="accent1" phldr="1"/>
      <dgm:spPr/>
      <dgm:t>
        <a:bodyPr/>
        <a:lstStyle/>
        <a:p>
          <a:endParaRPr lang="en-US"/>
        </a:p>
      </dgm:t>
    </dgm:pt>
    <dgm:pt modelId="{404E57F2-B3CC-4D3B-823C-D9FE82143B3D}">
      <dgm:prSet phldrT="[Text]"/>
      <dgm:spPr/>
      <dgm:t>
        <a:bodyPr/>
        <a:lstStyle/>
        <a:p>
          <a:r>
            <a:rPr lang="en-US" dirty="0"/>
            <a:t>SWOT</a:t>
          </a:r>
        </a:p>
      </dgm:t>
    </dgm:pt>
    <dgm:pt modelId="{6C1CFA20-24B3-41F5-ACB8-5A9DAF06C3A8}" type="parTrans" cxnId="{8FFE36D5-A0E6-4516-9546-21D104777660}">
      <dgm:prSet/>
      <dgm:spPr/>
      <dgm:t>
        <a:bodyPr/>
        <a:lstStyle/>
        <a:p>
          <a:endParaRPr lang="en-US"/>
        </a:p>
      </dgm:t>
    </dgm:pt>
    <dgm:pt modelId="{E138C913-2B45-474B-97CC-10ED3198C8CB}" type="sibTrans" cxnId="{8FFE36D5-A0E6-4516-9546-21D104777660}">
      <dgm:prSet/>
      <dgm:spPr/>
      <dgm:t>
        <a:bodyPr/>
        <a:lstStyle/>
        <a:p>
          <a:endParaRPr lang="en-US"/>
        </a:p>
      </dgm:t>
    </dgm:pt>
    <dgm:pt modelId="{791C629E-8F0A-4073-9C4A-C1D01A671E57}">
      <dgm:prSet phldrT="[Text]"/>
      <dgm:spPr/>
      <dgm:t>
        <a:bodyPr/>
        <a:lstStyle/>
        <a:p>
          <a:r>
            <a:rPr lang="en-US" dirty="0"/>
            <a:t>Strength</a:t>
          </a:r>
        </a:p>
        <a:p>
          <a:r>
            <a:rPr lang="en-US" dirty="0"/>
            <a:t>(Knowledge, Existing Business, Online business)</a:t>
          </a:r>
        </a:p>
      </dgm:t>
    </dgm:pt>
    <dgm:pt modelId="{C161CCCE-1B20-4D95-84D9-DCEAADB8E02E}" type="parTrans" cxnId="{A5D125D7-9EEB-49A9-8C07-EE7D884C09B2}">
      <dgm:prSet/>
      <dgm:spPr/>
      <dgm:t>
        <a:bodyPr/>
        <a:lstStyle/>
        <a:p>
          <a:endParaRPr lang="en-US"/>
        </a:p>
      </dgm:t>
    </dgm:pt>
    <dgm:pt modelId="{C105874A-4752-4B13-9A10-8016C61C5E0A}" type="sibTrans" cxnId="{A5D125D7-9EEB-49A9-8C07-EE7D884C09B2}">
      <dgm:prSet/>
      <dgm:spPr/>
      <dgm:t>
        <a:bodyPr/>
        <a:lstStyle/>
        <a:p>
          <a:endParaRPr lang="en-US"/>
        </a:p>
      </dgm:t>
    </dgm:pt>
    <dgm:pt modelId="{527E2680-33D5-4B12-BEC3-926CFFCB4CFF}">
      <dgm:prSet phldrT="[Text]"/>
      <dgm:spPr/>
      <dgm:t>
        <a:bodyPr/>
        <a:lstStyle/>
        <a:p>
          <a:r>
            <a:rPr lang="en-US" dirty="0"/>
            <a:t>Weakness (Flexibility, multitasks)</a:t>
          </a:r>
        </a:p>
      </dgm:t>
    </dgm:pt>
    <dgm:pt modelId="{E5E8913A-9B11-40BD-A023-A7EA342BFE36}" type="parTrans" cxnId="{B35B19FA-F441-4C2C-8683-4A8B3B7207A1}">
      <dgm:prSet/>
      <dgm:spPr/>
      <dgm:t>
        <a:bodyPr/>
        <a:lstStyle/>
        <a:p>
          <a:endParaRPr lang="en-US"/>
        </a:p>
      </dgm:t>
    </dgm:pt>
    <dgm:pt modelId="{D54BC030-E11F-49C9-93C9-BD5C8A451F45}" type="sibTrans" cxnId="{B35B19FA-F441-4C2C-8683-4A8B3B7207A1}">
      <dgm:prSet/>
      <dgm:spPr/>
      <dgm:t>
        <a:bodyPr/>
        <a:lstStyle/>
        <a:p>
          <a:endParaRPr lang="en-US"/>
        </a:p>
      </dgm:t>
    </dgm:pt>
    <dgm:pt modelId="{7A91D2C2-6903-4DE8-9958-B8BEAE0DEED2}">
      <dgm:prSet phldrT="[Text]"/>
      <dgm:spPr/>
      <dgm:t>
        <a:bodyPr/>
        <a:lstStyle/>
        <a:p>
          <a:r>
            <a:rPr lang="en-US" dirty="0"/>
            <a:t>Opportunities (Lucretive market, Network Business)</a:t>
          </a:r>
        </a:p>
      </dgm:t>
    </dgm:pt>
    <dgm:pt modelId="{10BA7E55-1518-4FA6-835A-BD4A31A40A13}" type="parTrans" cxnId="{351EA00F-E8B7-484E-A2EB-C2697756EB9C}">
      <dgm:prSet/>
      <dgm:spPr/>
      <dgm:t>
        <a:bodyPr/>
        <a:lstStyle/>
        <a:p>
          <a:endParaRPr lang="en-US"/>
        </a:p>
      </dgm:t>
    </dgm:pt>
    <dgm:pt modelId="{70CF86BA-4132-4A02-A8B1-6AF82F5ECD42}" type="sibTrans" cxnId="{351EA00F-E8B7-484E-A2EB-C2697756EB9C}">
      <dgm:prSet/>
      <dgm:spPr/>
      <dgm:t>
        <a:bodyPr/>
        <a:lstStyle/>
        <a:p>
          <a:endParaRPr lang="en-US"/>
        </a:p>
      </dgm:t>
    </dgm:pt>
    <dgm:pt modelId="{A6E5E6AF-4ED8-4844-8750-49AC050AEDDD}">
      <dgm:prSet phldrT="[Text]"/>
      <dgm:spPr/>
      <dgm:t>
        <a:bodyPr/>
        <a:lstStyle/>
        <a:p>
          <a:r>
            <a:rPr lang="en-US" dirty="0"/>
            <a:t>Threats (Compitetor, Changing Government Policies)</a:t>
          </a:r>
        </a:p>
      </dgm:t>
    </dgm:pt>
    <dgm:pt modelId="{192D58D6-9F68-4084-983B-BB5F71581086}" type="parTrans" cxnId="{3FA58178-DC10-4759-8FF9-3234A25BD542}">
      <dgm:prSet/>
      <dgm:spPr/>
      <dgm:t>
        <a:bodyPr/>
        <a:lstStyle/>
        <a:p>
          <a:endParaRPr lang="en-US"/>
        </a:p>
      </dgm:t>
    </dgm:pt>
    <dgm:pt modelId="{4C3ED0B1-DE99-4552-A874-30D7397A31C3}" type="sibTrans" cxnId="{3FA58178-DC10-4759-8FF9-3234A25BD542}">
      <dgm:prSet/>
      <dgm:spPr/>
      <dgm:t>
        <a:bodyPr/>
        <a:lstStyle/>
        <a:p>
          <a:endParaRPr lang="en-US"/>
        </a:p>
      </dgm:t>
    </dgm:pt>
    <dgm:pt modelId="{EDE8FEB2-28E2-439F-BB91-0CD19E8EB2EB}" type="pres">
      <dgm:prSet presAssocID="{2DAF7BEE-B770-4435-ADDE-7CF33AD6C572}" presName="diagram" presStyleCnt="0">
        <dgm:presLayoutVars>
          <dgm:chMax val="1"/>
          <dgm:dir/>
          <dgm:animLvl val="ctr"/>
          <dgm:resizeHandles val="exact"/>
        </dgm:presLayoutVars>
      </dgm:prSet>
      <dgm:spPr/>
    </dgm:pt>
    <dgm:pt modelId="{4E11BB83-E6CB-4847-ABA8-63F860E4B0B4}" type="pres">
      <dgm:prSet presAssocID="{2DAF7BEE-B770-4435-ADDE-7CF33AD6C572}" presName="matrix" presStyleCnt="0"/>
      <dgm:spPr/>
    </dgm:pt>
    <dgm:pt modelId="{DD2FB5D3-4D91-45B1-970E-4AE359DD7785}" type="pres">
      <dgm:prSet presAssocID="{2DAF7BEE-B770-4435-ADDE-7CF33AD6C572}" presName="tile1" presStyleLbl="node1" presStyleIdx="0" presStyleCnt="4"/>
      <dgm:spPr/>
    </dgm:pt>
    <dgm:pt modelId="{36F21B74-D861-421C-AEF7-92F80F894238}" type="pres">
      <dgm:prSet presAssocID="{2DAF7BEE-B770-4435-ADDE-7CF33AD6C572}" presName="tile1text" presStyleLbl="node1" presStyleIdx="0" presStyleCnt="4">
        <dgm:presLayoutVars>
          <dgm:chMax val="0"/>
          <dgm:chPref val="0"/>
          <dgm:bulletEnabled val="1"/>
        </dgm:presLayoutVars>
      </dgm:prSet>
      <dgm:spPr/>
    </dgm:pt>
    <dgm:pt modelId="{D76B17A0-0A63-4BD2-9314-6FB13FD71FE3}" type="pres">
      <dgm:prSet presAssocID="{2DAF7BEE-B770-4435-ADDE-7CF33AD6C572}" presName="tile2" presStyleLbl="node1" presStyleIdx="1" presStyleCnt="4"/>
      <dgm:spPr/>
    </dgm:pt>
    <dgm:pt modelId="{C81D3C4A-0F97-40CF-907A-8408FFA12D9A}" type="pres">
      <dgm:prSet presAssocID="{2DAF7BEE-B770-4435-ADDE-7CF33AD6C572}" presName="tile2text" presStyleLbl="node1" presStyleIdx="1" presStyleCnt="4">
        <dgm:presLayoutVars>
          <dgm:chMax val="0"/>
          <dgm:chPref val="0"/>
          <dgm:bulletEnabled val="1"/>
        </dgm:presLayoutVars>
      </dgm:prSet>
      <dgm:spPr/>
    </dgm:pt>
    <dgm:pt modelId="{19A88551-5C40-46DB-BB44-968A41FF59CD}" type="pres">
      <dgm:prSet presAssocID="{2DAF7BEE-B770-4435-ADDE-7CF33AD6C572}" presName="tile3" presStyleLbl="node1" presStyleIdx="2" presStyleCnt="4"/>
      <dgm:spPr/>
    </dgm:pt>
    <dgm:pt modelId="{A29F3198-1176-47F8-8EE2-83207F1BB0A3}" type="pres">
      <dgm:prSet presAssocID="{2DAF7BEE-B770-4435-ADDE-7CF33AD6C572}" presName="tile3text" presStyleLbl="node1" presStyleIdx="2" presStyleCnt="4">
        <dgm:presLayoutVars>
          <dgm:chMax val="0"/>
          <dgm:chPref val="0"/>
          <dgm:bulletEnabled val="1"/>
        </dgm:presLayoutVars>
      </dgm:prSet>
      <dgm:spPr/>
    </dgm:pt>
    <dgm:pt modelId="{AEC58E49-AD8C-4535-BF3F-944F90CDA54B}" type="pres">
      <dgm:prSet presAssocID="{2DAF7BEE-B770-4435-ADDE-7CF33AD6C572}" presName="tile4" presStyleLbl="node1" presStyleIdx="3" presStyleCnt="4" custLinFactNeighborX="3842" custLinFactNeighborY="0"/>
      <dgm:spPr/>
    </dgm:pt>
    <dgm:pt modelId="{0D06187F-CB5A-4C01-886B-FD4CE2284F42}" type="pres">
      <dgm:prSet presAssocID="{2DAF7BEE-B770-4435-ADDE-7CF33AD6C572}" presName="tile4text" presStyleLbl="node1" presStyleIdx="3" presStyleCnt="4">
        <dgm:presLayoutVars>
          <dgm:chMax val="0"/>
          <dgm:chPref val="0"/>
          <dgm:bulletEnabled val="1"/>
        </dgm:presLayoutVars>
      </dgm:prSet>
      <dgm:spPr/>
    </dgm:pt>
    <dgm:pt modelId="{73295940-0357-4761-A1FE-EE9E8C5104C9}" type="pres">
      <dgm:prSet presAssocID="{2DAF7BEE-B770-4435-ADDE-7CF33AD6C572}" presName="centerTile" presStyleLbl="fgShp" presStyleIdx="0" presStyleCnt="1">
        <dgm:presLayoutVars>
          <dgm:chMax val="0"/>
          <dgm:chPref val="0"/>
        </dgm:presLayoutVars>
      </dgm:prSet>
      <dgm:spPr/>
    </dgm:pt>
  </dgm:ptLst>
  <dgm:cxnLst>
    <dgm:cxn modelId="{A008120B-B426-4BBB-B9F5-ECF3D5B5B957}" type="presOf" srcId="{404E57F2-B3CC-4D3B-823C-D9FE82143B3D}" destId="{73295940-0357-4761-A1FE-EE9E8C5104C9}" srcOrd="0" destOrd="0" presId="urn:microsoft.com/office/officeart/2005/8/layout/matrix1"/>
    <dgm:cxn modelId="{351EA00F-E8B7-484E-A2EB-C2697756EB9C}" srcId="{404E57F2-B3CC-4D3B-823C-D9FE82143B3D}" destId="{7A91D2C2-6903-4DE8-9958-B8BEAE0DEED2}" srcOrd="2" destOrd="0" parTransId="{10BA7E55-1518-4FA6-835A-BD4A31A40A13}" sibTransId="{70CF86BA-4132-4A02-A8B1-6AF82F5ECD42}"/>
    <dgm:cxn modelId="{F169B011-7AE5-4F24-9155-3481FBCEA044}" type="presOf" srcId="{7A91D2C2-6903-4DE8-9958-B8BEAE0DEED2}" destId="{A29F3198-1176-47F8-8EE2-83207F1BB0A3}" srcOrd="1" destOrd="0" presId="urn:microsoft.com/office/officeart/2005/8/layout/matrix1"/>
    <dgm:cxn modelId="{D954E923-4157-4ECE-9A85-42D7B214529D}" type="presOf" srcId="{527E2680-33D5-4B12-BEC3-926CFFCB4CFF}" destId="{D76B17A0-0A63-4BD2-9314-6FB13FD71FE3}" srcOrd="0" destOrd="0" presId="urn:microsoft.com/office/officeart/2005/8/layout/matrix1"/>
    <dgm:cxn modelId="{9CC8F92A-A561-4E50-AC3D-CD7F52794B95}" type="presOf" srcId="{791C629E-8F0A-4073-9C4A-C1D01A671E57}" destId="{36F21B74-D861-421C-AEF7-92F80F894238}" srcOrd="1" destOrd="0" presId="urn:microsoft.com/office/officeart/2005/8/layout/matrix1"/>
    <dgm:cxn modelId="{0EED9C31-1679-45D9-B7E8-C7D43777410D}" type="presOf" srcId="{7A91D2C2-6903-4DE8-9958-B8BEAE0DEED2}" destId="{19A88551-5C40-46DB-BB44-968A41FF59CD}" srcOrd="0" destOrd="0" presId="urn:microsoft.com/office/officeart/2005/8/layout/matrix1"/>
    <dgm:cxn modelId="{E5660F6D-6CB0-4452-944F-07A5D0D9F19B}" type="presOf" srcId="{791C629E-8F0A-4073-9C4A-C1D01A671E57}" destId="{DD2FB5D3-4D91-45B1-970E-4AE359DD7785}" srcOrd="0" destOrd="0" presId="urn:microsoft.com/office/officeart/2005/8/layout/matrix1"/>
    <dgm:cxn modelId="{3FA58178-DC10-4759-8FF9-3234A25BD542}" srcId="{404E57F2-B3CC-4D3B-823C-D9FE82143B3D}" destId="{A6E5E6AF-4ED8-4844-8750-49AC050AEDDD}" srcOrd="3" destOrd="0" parTransId="{192D58D6-9F68-4084-983B-BB5F71581086}" sibTransId="{4C3ED0B1-DE99-4552-A874-30D7397A31C3}"/>
    <dgm:cxn modelId="{A626878C-45D0-408E-9BE7-BB8C5EEE2FCE}" type="presOf" srcId="{2DAF7BEE-B770-4435-ADDE-7CF33AD6C572}" destId="{EDE8FEB2-28E2-439F-BB91-0CD19E8EB2EB}" srcOrd="0" destOrd="0" presId="urn:microsoft.com/office/officeart/2005/8/layout/matrix1"/>
    <dgm:cxn modelId="{8FFE36D5-A0E6-4516-9546-21D104777660}" srcId="{2DAF7BEE-B770-4435-ADDE-7CF33AD6C572}" destId="{404E57F2-B3CC-4D3B-823C-D9FE82143B3D}" srcOrd="0" destOrd="0" parTransId="{6C1CFA20-24B3-41F5-ACB8-5A9DAF06C3A8}" sibTransId="{E138C913-2B45-474B-97CC-10ED3198C8CB}"/>
    <dgm:cxn modelId="{A5D125D7-9EEB-49A9-8C07-EE7D884C09B2}" srcId="{404E57F2-B3CC-4D3B-823C-D9FE82143B3D}" destId="{791C629E-8F0A-4073-9C4A-C1D01A671E57}" srcOrd="0" destOrd="0" parTransId="{C161CCCE-1B20-4D95-84D9-DCEAADB8E02E}" sibTransId="{C105874A-4752-4B13-9A10-8016C61C5E0A}"/>
    <dgm:cxn modelId="{6020F6DB-BE79-4A65-9D28-95E684B829BF}" type="presOf" srcId="{A6E5E6AF-4ED8-4844-8750-49AC050AEDDD}" destId="{0D06187F-CB5A-4C01-886B-FD4CE2284F42}" srcOrd="1" destOrd="0" presId="urn:microsoft.com/office/officeart/2005/8/layout/matrix1"/>
    <dgm:cxn modelId="{34F483E8-4FCC-49D7-81FE-D812E016C30F}" type="presOf" srcId="{A6E5E6AF-4ED8-4844-8750-49AC050AEDDD}" destId="{AEC58E49-AD8C-4535-BF3F-944F90CDA54B}" srcOrd="0" destOrd="0" presId="urn:microsoft.com/office/officeart/2005/8/layout/matrix1"/>
    <dgm:cxn modelId="{15D8D3ED-7392-4A2F-912D-18871909D440}" type="presOf" srcId="{527E2680-33D5-4B12-BEC3-926CFFCB4CFF}" destId="{C81D3C4A-0F97-40CF-907A-8408FFA12D9A}" srcOrd="1" destOrd="0" presId="urn:microsoft.com/office/officeart/2005/8/layout/matrix1"/>
    <dgm:cxn modelId="{B35B19FA-F441-4C2C-8683-4A8B3B7207A1}" srcId="{404E57F2-B3CC-4D3B-823C-D9FE82143B3D}" destId="{527E2680-33D5-4B12-BEC3-926CFFCB4CFF}" srcOrd="1" destOrd="0" parTransId="{E5E8913A-9B11-40BD-A023-A7EA342BFE36}" sibTransId="{D54BC030-E11F-49C9-93C9-BD5C8A451F45}"/>
    <dgm:cxn modelId="{EA4C1642-B475-4053-8111-3B0660E97D82}" type="presParOf" srcId="{EDE8FEB2-28E2-439F-BB91-0CD19E8EB2EB}" destId="{4E11BB83-E6CB-4847-ABA8-63F860E4B0B4}" srcOrd="0" destOrd="0" presId="urn:microsoft.com/office/officeart/2005/8/layout/matrix1"/>
    <dgm:cxn modelId="{DC9FFA30-84AD-4C48-BE89-03ADCA69A1EB}" type="presParOf" srcId="{4E11BB83-E6CB-4847-ABA8-63F860E4B0B4}" destId="{DD2FB5D3-4D91-45B1-970E-4AE359DD7785}" srcOrd="0" destOrd="0" presId="urn:microsoft.com/office/officeart/2005/8/layout/matrix1"/>
    <dgm:cxn modelId="{F07DEEDF-CDDE-4738-A4B3-955B2E71FFC4}" type="presParOf" srcId="{4E11BB83-E6CB-4847-ABA8-63F860E4B0B4}" destId="{36F21B74-D861-421C-AEF7-92F80F894238}" srcOrd="1" destOrd="0" presId="urn:microsoft.com/office/officeart/2005/8/layout/matrix1"/>
    <dgm:cxn modelId="{C51BE57B-D849-47E9-83C2-0C1677FE53C2}" type="presParOf" srcId="{4E11BB83-E6CB-4847-ABA8-63F860E4B0B4}" destId="{D76B17A0-0A63-4BD2-9314-6FB13FD71FE3}" srcOrd="2" destOrd="0" presId="urn:microsoft.com/office/officeart/2005/8/layout/matrix1"/>
    <dgm:cxn modelId="{CADDB11B-2E79-4DB7-B312-58F153EE4FBB}" type="presParOf" srcId="{4E11BB83-E6CB-4847-ABA8-63F860E4B0B4}" destId="{C81D3C4A-0F97-40CF-907A-8408FFA12D9A}" srcOrd="3" destOrd="0" presId="urn:microsoft.com/office/officeart/2005/8/layout/matrix1"/>
    <dgm:cxn modelId="{45B2A86A-2ED5-41F1-AC4A-DE8D17410E0D}" type="presParOf" srcId="{4E11BB83-E6CB-4847-ABA8-63F860E4B0B4}" destId="{19A88551-5C40-46DB-BB44-968A41FF59CD}" srcOrd="4" destOrd="0" presId="urn:microsoft.com/office/officeart/2005/8/layout/matrix1"/>
    <dgm:cxn modelId="{3F676FC4-C937-4EB5-8DF0-EE9F8F96F8DC}" type="presParOf" srcId="{4E11BB83-E6CB-4847-ABA8-63F860E4B0B4}" destId="{A29F3198-1176-47F8-8EE2-83207F1BB0A3}" srcOrd="5" destOrd="0" presId="urn:microsoft.com/office/officeart/2005/8/layout/matrix1"/>
    <dgm:cxn modelId="{5D0284CE-F949-4A78-ABDE-07F0333985A4}" type="presParOf" srcId="{4E11BB83-E6CB-4847-ABA8-63F860E4B0B4}" destId="{AEC58E49-AD8C-4535-BF3F-944F90CDA54B}" srcOrd="6" destOrd="0" presId="urn:microsoft.com/office/officeart/2005/8/layout/matrix1"/>
    <dgm:cxn modelId="{76B84E04-9ADE-41A2-889E-CFC7C0D017C5}" type="presParOf" srcId="{4E11BB83-E6CB-4847-ABA8-63F860E4B0B4}" destId="{0D06187F-CB5A-4C01-886B-FD4CE2284F42}" srcOrd="7" destOrd="0" presId="urn:microsoft.com/office/officeart/2005/8/layout/matrix1"/>
    <dgm:cxn modelId="{1AE253E0-AA97-4EE0-971A-B23CE4E404A4}" type="presParOf" srcId="{EDE8FEB2-28E2-439F-BB91-0CD19E8EB2EB}" destId="{73295940-0357-4761-A1FE-EE9E8C5104C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EFF78F-BFDF-47C7-AF2E-658CC5E85CD6}" type="doc">
      <dgm:prSet loTypeId="urn:microsoft.com/office/officeart/2011/layout/HexagonRadial" loCatId="officeonline" qsTypeId="urn:microsoft.com/office/officeart/2005/8/quickstyle/3d1" qsCatId="3D" csTypeId="urn:microsoft.com/office/officeart/2005/8/colors/colorful3" csCatId="colorful" phldr="1"/>
      <dgm:spPr/>
      <dgm:t>
        <a:bodyPr/>
        <a:lstStyle/>
        <a:p>
          <a:endParaRPr lang="en-US"/>
        </a:p>
      </dgm:t>
    </dgm:pt>
    <dgm:pt modelId="{DD9DCFED-250A-4134-8B69-1F92B030A666}">
      <dgm:prSet phldrT="[Text]" custT="1"/>
      <dgm:spPr/>
      <dgm:t>
        <a:bodyPr/>
        <a:lstStyle/>
        <a:p>
          <a:r>
            <a:rPr lang="en-US" sz="2400" dirty="0"/>
            <a:t>PESTLE</a:t>
          </a:r>
        </a:p>
      </dgm:t>
    </dgm:pt>
    <dgm:pt modelId="{5DD9C9C3-92C6-4699-BE0A-0A8A4F46BA6F}" type="parTrans" cxnId="{E325FE40-E9D4-43FF-B571-31FA66331D93}">
      <dgm:prSet/>
      <dgm:spPr/>
      <dgm:t>
        <a:bodyPr/>
        <a:lstStyle/>
        <a:p>
          <a:endParaRPr lang="en-US"/>
        </a:p>
      </dgm:t>
    </dgm:pt>
    <dgm:pt modelId="{9CAE023C-5881-4867-8204-98D411AAEA3D}" type="sibTrans" cxnId="{E325FE40-E9D4-43FF-B571-31FA66331D93}">
      <dgm:prSet/>
      <dgm:spPr/>
      <dgm:t>
        <a:bodyPr/>
        <a:lstStyle/>
        <a:p>
          <a:endParaRPr lang="en-US"/>
        </a:p>
      </dgm:t>
    </dgm:pt>
    <dgm:pt modelId="{88FC2872-DDAC-472C-894A-6D5491C3374C}">
      <dgm:prSet phldrT="[Text]"/>
      <dgm:spPr/>
      <dgm:t>
        <a:bodyPr/>
        <a:lstStyle/>
        <a:p>
          <a:r>
            <a:rPr lang="en-US" dirty="0"/>
            <a:t>Political (Government Policies)</a:t>
          </a:r>
        </a:p>
      </dgm:t>
    </dgm:pt>
    <dgm:pt modelId="{4B8FC961-0726-49B3-909B-615A2019D974}" type="parTrans" cxnId="{AC2CBFEA-E222-40F8-82D4-E79546774745}">
      <dgm:prSet/>
      <dgm:spPr/>
      <dgm:t>
        <a:bodyPr/>
        <a:lstStyle/>
        <a:p>
          <a:endParaRPr lang="en-US"/>
        </a:p>
      </dgm:t>
    </dgm:pt>
    <dgm:pt modelId="{525CA6F2-19C1-42FE-861B-9B783E34F511}" type="sibTrans" cxnId="{AC2CBFEA-E222-40F8-82D4-E79546774745}">
      <dgm:prSet/>
      <dgm:spPr/>
      <dgm:t>
        <a:bodyPr/>
        <a:lstStyle/>
        <a:p>
          <a:endParaRPr lang="en-US"/>
        </a:p>
      </dgm:t>
    </dgm:pt>
    <dgm:pt modelId="{3CAF7752-C0C2-49DC-B2AD-89011F9C52B6}">
      <dgm:prSet phldrT="[Text]"/>
      <dgm:spPr/>
      <dgm:t>
        <a:bodyPr/>
        <a:lstStyle/>
        <a:p>
          <a:r>
            <a:rPr lang="en-US" dirty="0"/>
            <a:t>Economical (Level of employment)</a:t>
          </a:r>
        </a:p>
      </dgm:t>
    </dgm:pt>
    <dgm:pt modelId="{E8469721-0492-4BE4-AFB5-48EAEEF110ED}" type="parTrans" cxnId="{CC38A7BC-2BA3-47AD-A4E8-315E2E8A0EEC}">
      <dgm:prSet/>
      <dgm:spPr/>
      <dgm:t>
        <a:bodyPr/>
        <a:lstStyle/>
        <a:p>
          <a:endParaRPr lang="en-US"/>
        </a:p>
      </dgm:t>
    </dgm:pt>
    <dgm:pt modelId="{A254FECE-9174-4389-B407-ADC4871D3801}" type="sibTrans" cxnId="{CC38A7BC-2BA3-47AD-A4E8-315E2E8A0EEC}">
      <dgm:prSet/>
      <dgm:spPr/>
      <dgm:t>
        <a:bodyPr/>
        <a:lstStyle/>
        <a:p>
          <a:endParaRPr lang="en-US"/>
        </a:p>
      </dgm:t>
    </dgm:pt>
    <dgm:pt modelId="{6CFBAD33-3570-40F3-B247-3C799653855F}">
      <dgm:prSet phldrT="[Text]"/>
      <dgm:spPr/>
      <dgm:t>
        <a:bodyPr/>
        <a:lstStyle/>
        <a:p>
          <a:r>
            <a:rPr lang="en-US" dirty="0"/>
            <a:t>Social( Demographic trends)</a:t>
          </a:r>
        </a:p>
      </dgm:t>
    </dgm:pt>
    <dgm:pt modelId="{C41BE77C-92B9-4353-9745-0C0C45A10B06}" type="parTrans" cxnId="{2D13DA40-9F51-414E-9225-F49199E573C0}">
      <dgm:prSet/>
      <dgm:spPr/>
      <dgm:t>
        <a:bodyPr/>
        <a:lstStyle/>
        <a:p>
          <a:endParaRPr lang="en-US"/>
        </a:p>
      </dgm:t>
    </dgm:pt>
    <dgm:pt modelId="{336A5AF7-96D1-490A-99CE-501BD3455666}" type="sibTrans" cxnId="{2D13DA40-9F51-414E-9225-F49199E573C0}">
      <dgm:prSet/>
      <dgm:spPr/>
      <dgm:t>
        <a:bodyPr/>
        <a:lstStyle/>
        <a:p>
          <a:endParaRPr lang="en-US"/>
        </a:p>
      </dgm:t>
    </dgm:pt>
    <dgm:pt modelId="{3656FB47-5E2F-457D-8F83-3F1DE4E0D29D}">
      <dgm:prSet phldrT="[Text]"/>
      <dgm:spPr/>
      <dgm:t>
        <a:bodyPr/>
        <a:lstStyle/>
        <a:p>
          <a:r>
            <a:rPr lang="en-US" dirty="0"/>
            <a:t>Technological (Internet)</a:t>
          </a:r>
        </a:p>
      </dgm:t>
    </dgm:pt>
    <dgm:pt modelId="{09AB9020-7726-43EE-9381-1674759EA594}" type="parTrans" cxnId="{87B943D5-0078-4E73-8899-86A4C7995DB4}">
      <dgm:prSet/>
      <dgm:spPr/>
      <dgm:t>
        <a:bodyPr/>
        <a:lstStyle/>
        <a:p>
          <a:endParaRPr lang="en-US"/>
        </a:p>
      </dgm:t>
    </dgm:pt>
    <dgm:pt modelId="{05569443-AFA3-4281-9E9B-16492C2C8B3A}" type="sibTrans" cxnId="{87B943D5-0078-4E73-8899-86A4C7995DB4}">
      <dgm:prSet/>
      <dgm:spPr/>
      <dgm:t>
        <a:bodyPr/>
        <a:lstStyle/>
        <a:p>
          <a:endParaRPr lang="en-US"/>
        </a:p>
      </dgm:t>
    </dgm:pt>
    <dgm:pt modelId="{7B83E773-4BC5-4BFF-838E-2300437805BE}">
      <dgm:prSet phldrT="[Text]"/>
      <dgm:spPr/>
      <dgm:t>
        <a:bodyPr/>
        <a:lstStyle/>
        <a:p>
          <a:r>
            <a:rPr lang="en-US" dirty="0"/>
            <a:t>Legal (Corporate law)</a:t>
          </a:r>
        </a:p>
      </dgm:t>
    </dgm:pt>
    <dgm:pt modelId="{DB2ECDE2-33C2-4525-971E-90BBBFBD8319}" type="parTrans" cxnId="{E0D27527-DA76-4162-B4BD-D0408A637654}">
      <dgm:prSet/>
      <dgm:spPr/>
      <dgm:t>
        <a:bodyPr/>
        <a:lstStyle/>
        <a:p>
          <a:endParaRPr lang="en-US"/>
        </a:p>
      </dgm:t>
    </dgm:pt>
    <dgm:pt modelId="{C118265C-62BF-455A-8B68-0758C1C7BEB1}" type="sibTrans" cxnId="{E0D27527-DA76-4162-B4BD-D0408A637654}">
      <dgm:prSet/>
      <dgm:spPr/>
      <dgm:t>
        <a:bodyPr/>
        <a:lstStyle/>
        <a:p>
          <a:endParaRPr lang="en-US"/>
        </a:p>
      </dgm:t>
    </dgm:pt>
    <dgm:pt modelId="{1B03F981-6E85-4BA0-A7FC-D76A207276CC}">
      <dgm:prSet phldrT="[Text]"/>
      <dgm:spPr/>
      <dgm:t>
        <a:bodyPr/>
        <a:lstStyle/>
        <a:p>
          <a:r>
            <a:rPr lang="en-US" dirty="0"/>
            <a:t>Environmental (Protection Law)</a:t>
          </a:r>
        </a:p>
      </dgm:t>
    </dgm:pt>
    <dgm:pt modelId="{1BAE8D87-D6F1-4897-AE19-9B417353FC70}" type="parTrans" cxnId="{18D08F24-DCC7-44F0-99FF-B59EC989B0BE}">
      <dgm:prSet/>
      <dgm:spPr/>
      <dgm:t>
        <a:bodyPr/>
        <a:lstStyle/>
        <a:p>
          <a:endParaRPr lang="en-US"/>
        </a:p>
      </dgm:t>
    </dgm:pt>
    <dgm:pt modelId="{0914C351-DF9C-4F1E-9B03-B1F7428B6CEA}" type="sibTrans" cxnId="{18D08F24-DCC7-44F0-99FF-B59EC989B0BE}">
      <dgm:prSet/>
      <dgm:spPr/>
      <dgm:t>
        <a:bodyPr/>
        <a:lstStyle/>
        <a:p>
          <a:endParaRPr lang="en-US"/>
        </a:p>
      </dgm:t>
    </dgm:pt>
    <dgm:pt modelId="{C11C1EE0-E9B9-4959-9363-E84D2C2BF81A}" type="pres">
      <dgm:prSet presAssocID="{B7EFF78F-BFDF-47C7-AF2E-658CC5E85CD6}" presName="Name0" presStyleCnt="0">
        <dgm:presLayoutVars>
          <dgm:chMax val="1"/>
          <dgm:chPref val="1"/>
          <dgm:dir/>
          <dgm:animOne val="branch"/>
          <dgm:animLvl val="lvl"/>
        </dgm:presLayoutVars>
      </dgm:prSet>
      <dgm:spPr/>
    </dgm:pt>
    <dgm:pt modelId="{F344D143-3D79-47B3-BE69-295FECE1D251}" type="pres">
      <dgm:prSet presAssocID="{DD9DCFED-250A-4134-8B69-1F92B030A666}" presName="Parent" presStyleLbl="node0" presStyleIdx="0" presStyleCnt="1">
        <dgm:presLayoutVars>
          <dgm:chMax val="6"/>
          <dgm:chPref val="6"/>
        </dgm:presLayoutVars>
      </dgm:prSet>
      <dgm:spPr/>
    </dgm:pt>
    <dgm:pt modelId="{EEB2F52E-4B71-40A5-AFF5-A3D5FDF15768}" type="pres">
      <dgm:prSet presAssocID="{88FC2872-DDAC-472C-894A-6D5491C3374C}" presName="Accent1" presStyleCnt="0"/>
      <dgm:spPr/>
    </dgm:pt>
    <dgm:pt modelId="{59A7D702-3B0E-4954-8CA7-A151D6C88361}" type="pres">
      <dgm:prSet presAssocID="{88FC2872-DDAC-472C-894A-6D5491C3374C}" presName="Accent" presStyleLbl="bgShp" presStyleIdx="0" presStyleCnt="6"/>
      <dgm:spPr/>
    </dgm:pt>
    <dgm:pt modelId="{23FC1D05-919A-41EC-825A-5C09A940FE6B}" type="pres">
      <dgm:prSet presAssocID="{88FC2872-DDAC-472C-894A-6D5491C3374C}" presName="Child1" presStyleLbl="node1" presStyleIdx="0" presStyleCnt="6">
        <dgm:presLayoutVars>
          <dgm:chMax val="0"/>
          <dgm:chPref val="0"/>
          <dgm:bulletEnabled val="1"/>
        </dgm:presLayoutVars>
      </dgm:prSet>
      <dgm:spPr/>
    </dgm:pt>
    <dgm:pt modelId="{DA10D1C9-C4B6-416E-B507-37154601DA48}" type="pres">
      <dgm:prSet presAssocID="{3CAF7752-C0C2-49DC-B2AD-89011F9C52B6}" presName="Accent2" presStyleCnt="0"/>
      <dgm:spPr/>
    </dgm:pt>
    <dgm:pt modelId="{C2022D17-117A-40AF-86AC-BA3653B9E86D}" type="pres">
      <dgm:prSet presAssocID="{3CAF7752-C0C2-49DC-B2AD-89011F9C52B6}" presName="Accent" presStyleLbl="bgShp" presStyleIdx="1" presStyleCnt="6"/>
      <dgm:spPr/>
    </dgm:pt>
    <dgm:pt modelId="{B9EA5021-EAD6-4FCE-B3FE-14982212D93B}" type="pres">
      <dgm:prSet presAssocID="{3CAF7752-C0C2-49DC-B2AD-89011F9C52B6}" presName="Child2" presStyleLbl="node1" presStyleIdx="1" presStyleCnt="6">
        <dgm:presLayoutVars>
          <dgm:chMax val="0"/>
          <dgm:chPref val="0"/>
          <dgm:bulletEnabled val="1"/>
        </dgm:presLayoutVars>
      </dgm:prSet>
      <dgm:spPr/>
    </dgm:pt>
    <dgm:pt modelId="{E6589C15-6EA2-4B49-BB41-459ABAAF38D4}" type="pres">
      <dgm:prSet presAssocID="{6CFBAD33-3570-40F3-B247-3C799653855F}" presName="Accent3" presStyleCnt="0"/>
      <dgm:spPr/>
    </dgm:pt>
    <dgm:pt modelId="{1C5EAD87-663A-45B4-BB6A-B6F16629A1C8}" type="pres">
      <dgm:prSet presAssocID="{6CFBAD33-3570-40F3-B247-3C799653855F}" presName="Accent" presStyleLbl="bgShp" presStyleIdx="2" presStyleCnt="6"/>
      <dgm:spPr/>
    </dgm:pt>
    <dgm:pt modelId="{5D62C24B-E2B0-4B79-895C-1683A94FE9F5}" type="pres">
      <dgm:prSet presAssocID="{6CFBAD33-3570-40F3-B247-3C799653855F}" presName="Child3" presStyleLbl="node1" presStyleIdx="2" presStyleCnt="6">
        <dgm:presLayoutVars>
          <dgm:chMax val="0"/>
          <dgm:chPref val="0"/>
          <dgm:bulletEnabled val="1"/>
        </dgm:presLayoutVars>
      </dgm:prSet>
      <dgm:spPr/>
    </dgm:pt>
    <dgm:pt modelId="{927EF2B1-8C14-4753-93FD-3D7AECBE32C3}" type="pres">
      <dgm:prSet presAssocID="{3656FB47-5E2F-457D-8F83-3F1DE4E0D29D}" presName="Accent4" presStyleCnt="0"/>
      <dgm:spPr/>
    </dgm:pt>
    <dgm:pt modelId="{4190F54D-602B-48DB-A76E-1287C637F230}" type="pres">
      <dgm:prSet presAssocID="{3656FB47-5E2F-457D-8F83-3F1DE4E0D29D}" presName="Accent" presStyleLbl="bgShp" presStyleIdx="3" presStyleCnt="6"/>
      <dgm:spPr/>
    </dgm:pt>
    <dgm:pt modelId="{75C6972B-F718-4C37-8339-F804772D4942}" type="pres">
      <dgm:prSet presAssocID="{3656FB47-5E2F-457D-8F83-3F1DE4E0D29D}" presName="Child4" presStyleLbl="node1" presStyleIdx="3" presStyleCnt="6">
        <dgm:presLayoutVars>
          <dgm:chMax val="0"/>
          <dgm:chPref val="0"/>
          <dgm:bulletEnabled val="1"/>
        </dgm:presLayoutVars>
      </dgm:prSet>
      <dgm:spPr/>
    </dgm:pt>
    <dgm:pt modelId="{42F7A430-3AB2-4A07-94EB-A7FD1F30534E}" type="pres">
      <dgm:prSet presAssocID="{7B83E773-4BC5-4BFF-838E-2300437805BE}" presName="Accent5" presStyleCnt="0"/>
      <dgm:spPr/>
    </dgm:pt>
    <dgm:pt modelId="{F811068E-8D21-4A7A-B80F-1CFDF4A4A036}" type="pres">
      <dgm:prSet presAssocID="{7B83E773-4BC5-4BFF-838E-2300437805BE}" presName="Accent" presStyleLbl="bgShp" presStyleIdx="4" presStyleCnt="6"/>
      <dgm:spPr/>
    </dgm:pt>
    <dgm:pt modelId="{8669FB65-782F-491C-AE36-EEF5056C9C4C}" type="pres">
      <dgm:prSet presAssocID="{7B83E773-4BC5-4BFF-838E-2300437805BE}" presName="Child5" presStyleLbl="node1" presStyleIdx="4" presStyleCnt="6">
        <dgm:presLayoutVars>
          <dgm:chMax val="0"/>
          <dgm:chPref val="0"/>
          <dgm:bulletEnabled val="1"/>
        </dgm:presLayoutVars>
      </dgm:prSet>
      <dgm:spPr/>
    </dgm:pt>
    <dgm:pt modelId="{852BF998-4955-4256-B188-9B5718920423}" type="pres">
      <dgm:prSet presAssocID="{1B03F981-6E85-4BA0-A7FC-D76A207276CC}" presName="Accent6" presStyleCnt="0"/>
      <dgm:spPr/>
    </dgm:pt>
    <dgm:pt modelId="{C9FC0341-46E3-4637-82EF-093C510AA61C}" type="pres">
      <dgm:prSet presAssocID="{1B03F981-6E85-4BA0-A7FC-D76A207276CC}" presName="Accent" presStyleLbl="bgShp" presStyleIdx="5" presStyleCnt="6"/>
      <dgm:spPr/>
    </dgm:pt>
    <dgm:pt modelId="{6734E692-3C6D-4088-B6EE-A09DF5D416CD}" type="pres">
      <dgm:prSet presAssocID="{1B03F981-6E85-4BA0-A7FC-D76A207276CC}" presName="Child6" presStyleLbl="node1" presStyleIdx="5" presStyleCnt="6">
        <dgm:presLayoutVars>
          <dgm:chMax val="0"/>
          <dgm:chPref val="0"/>
          <dgm:bulletEnabled val="1"/>
        </dgm:presLayoutVars>
      </dgm:prSet>
      <dgm:spPr/>
    </dgm:pt>
  </dgm:ptLst>
  <dgm:cxnLst>
    <dgm:cxn modelId="{F3F0CA07-3615-4BF7-A45E-ED0F4073F866}" type="presOf" srcId="{3CAF7752-C0C2-49DC-B2AD-89011F9C52B6}" destId="{B9EA5021-EAD6-4FCE-B3FE-14982212D93B}" srcOrd="0" destOrd="0" presId="urn:microsoft.com/office/officeart/2011/layout/HexagonRadial"/>
    <dgm:cxn modelId="{18D08F24-DCC7-44F0-99FF-B59EC989B0BE}" srcId="{DD9DCFED-250A-4134-8B69-1F92B030A666}" destId="{1B03F981-6E85-4BA0-A7FC-D76A207276CC}" srcOrd="5" destOrd="0" parTransId="{1BAE8D87-D6F1-4897-AE19-9B417353FC70}" sibTransId="{0914C351-DF9C-4F1E-9B03-B1F7428B6CEA}"/>
    <dgm:cxn modelId="{E0D27527-DA76-4162-B4BD-D0408A637654}" srcId="{DD9DCFED-250A-4134-8B69-1F92B030A666}" destId="{7B83E773-4BC5-4BFF-838E-2300437805BE}" srcOrd="4" destOrd="0" parTransId="{DB2ECDE2-33C2-4525-971E-90BBBFBD8319}" sibTransId="{C118265C-62BF-455A-8B68-0758C1C7BEB1}"/>
    <dgm:cxn modelId="{2D13DA40-9F51-414E-9225-F49199E573C0}" srcId="{DD9DCFED-250A-4134-8B69-1F92B030A666}" destId="{6CFBAD33-3570-40F3-B247-3C799653855F}" srcOrd="2" destOrd="0" parTransId="{C41BE77C-92B9-4353-9745-0C0C45A10B06}" sibTransId="{336A5AF7-96D1-490A-99CE-501BD3455666}"/>
    <dgm:cxn modelId="{E325FE40-E9D4-43FF-B571-31FA66331D93}" srcId="{B7EFF78F-BFDF-47C7-AF2E-658CC5E85CD6}" destId="{DD9DCFED-250A-4134-8B69-1F92B030A666}" srcOrd="0" destOrd="0" parTransId="{5DD9C9C3-92C6-4699-BE0A-0A8A4F46BA6F}" sibTransId="{9CAE023C-5881-4867-8204-98D411AAEA3D}"/>
    <dgm:cxn modelId="{30176D54-EE3A-4924-A741-672D4B743E3F}" type="presOf" srcId="{3656FB47-5E2F-457D-8F83-3F1DE4E0D29D}" destId="{75C6972B-F718-4C37-8339-F804772D4942}" srcOrd="0" destOrd="0" presId="urn:microsoft.com/office/officeart/2011/layout/HexagonRadial"/>
    <dgm:cxn modelId="{AD13DB8A-D291-4502-9E4A-45956A4CE488}" type="presOf" srcId="{1B03F981-6E85-4BA0-A7FC-D76A207276CC}" destId="{6734E692-3C6D-4088-B6EE-A09DF5D416CD}" srcOrd="0" destOrd="0" presId="urn:microsoft.com/office/officeart/2011/layout/HexagonRadial"/>
    <dgm:cxn modelId="{CC38A7BC-2BA3-47AD-A4E8-315E2E8A0EEC}" srcId="{DD9DCFED-250A-4134-8B69-1F92B030A666}" destId="{3CAF7752-C0C2-49DC-B2AD-89011F9C52B6}" srcOrd="1" destOrd="0" parTransId="{E8469721-0492-4BE4-AFB5-48EAEEF110ED}" sibTransId="{A254FECE-9174-4389-B407-ADC4871D3801}"/>
    <dgm:cxn modelId="{87B943D5-0078-4E73-8899-86A4C7995DB4}" srcId="{DD9DCFED-250A-4134-8B69-1F92B030A666}" destId="{3656FB47-5E2F-457D-8F83-3F1DE4E0D29D}" srcOrd="3" destOrd="0" parTransId="{09AB9020-7726-43EE-9381-1674759EA594}" sibTransId="{05569443-AFA3-4281-9E9B-16492C2C8B3A}"/>
    <dgm:cxn modelId="{15D3C2E0-36D6-4F72-A974-4FEDC8A98E85}" type="presOf" srcId="{88FC2872-DDAC-472C-894A-6D5491C3374C}" destId="{23FC1D05-919A-41EC-825A-5C09A940FE6B}" srcOrd="0" destOrd="0" presId="urn:microsoft.com/office/officeart/2011/layout/HexagonRadial"/>
    <dgm:cxn modelId="{5206CAE4-F1CB-405A-B402-CD33F3F00E58}" type="presOf" srcId="{6CFBAD33-3570-40F3-B247-3C799653855F}" destId="{5D62C24B-E2B0-4B79-895C-1683A94FE9F5}" srcOrd="0" destOrd="0" presId="urn:microsoft.com/office/officeart/2011/layout/HexagonRadial"/>
    <dgm:cxn modelId="{590978E9-1E85-48F0-966D-BB0853E6B86F}" type="presOf" srcId="{DD9DCFED-250A-4134-8B69-1F92B030A666}" destId="{F344D143-3D79-47B3-BE69-295FECE1D251}" srcOrd="0" destOrd="0" presId="urn:microsoft.com/office/officeart/2011/layout/HexagonRadial"/>
    <dgm:cxn modelId="{AC2CBFEA-E222-40F8-82D4-E79546774745}" srcId="{DD9DCFED-250A-4134-8B69-1F92B030A666}" destId="{88FC2872-DDAC-472C-894A-6D5491C3374C}" srcOrd="0" destOrd="0" parTransId="{4B8FC961-0726-49B3-909B-615A2019D974}" sibTransId="{525CA6F2-19C1-42FE-861B-9B783E34F511}"/>
    <dgm:cxn modelId="{B5C1F4EA-62F8-47A9-86B2-9E9AF4CF50FC}" type="presOf" srcId="{B7EFF78F-BFDF-47C7-AF2E-658CC5E85CD6}" destId="{C11C1EE0-E9B9-4959-9363-E84D2C2BF81A}" srcOrd="0" destOrd="0" presId="urn:microsoft.com/office/officeart/2011/layout/HexagonRadial"/>
    <dgm:cxn modelId="{40D378F3-E1A2-4E20-A291-830BE91AF3AB}" type="presOf" srcId="{7B83E773-4BC5-4BFF-838E-2300437805BE}" destId="{8669FB65-782F-491C-AE36-EEF5056C9C4C}" srcOrd="0" destOrd="0" presId="urn:microsoft.com/office/officeart/2011/layout/HexagonRadial"/>
    <dgm:cxn modelId="{DE722837-E2C9-4757-A839-00FB836568E6}" type="presParOf" srcId="{C11C1EE0-E9B9-4959-9363-E84D2C2BF81A}" destId="{F344D143-3D79-47B3-BE69-295FECE1D251}" srcOrd="0" destOrd="0" presId="urn:microsoft.com/office/officeart/2011/layout/HexagonRadial"/>
    <dgm:cxn modelId="{E804C2E1-DE67-40F6-87D4-1918B1FBB47A}" type="presParOf" srcId="{C11C1EE0-E9B9-4959-9363-E84D2C2BF81A}" destId="{EEB2F52E-4B71-40A5-AFF5-A3D5FDF15768}" srcOrd="1" destOrd="0" presId="urn:microsoft.com/office/officeart/2011/layout/HexagonRadial"/>
    <dgm:cxn modelId="{E236B73F-35FD-4D99-96C1-6CFEB2A75E72}" type="presParOf" srcId="{EEB2F52E-4B71-40A5-AFF5-A3D5FDF15768}" destId="{59A7D702-3B0E-4954-8CA7-A151D6C88361}" srcOrd="0" destOrd="0" presId="urn:microsoft.com/office/officeart/2011/layout/HexagonRadial"/>
    <dgm:cxn modelId="{56B751F7-C4EE-4BB8-AD04-E54F822C9F2B}" type="presParOf" srcId="{C11C1EE0-E9B9-4959-9363-E84D2C2BF81A}" destId="{23FC1D05-919A-41EC-825A-5C09A940FE6B}" srcOrd="2" destOrd="0" presId="urn:microsoft.com/office/officeart/2011/layout/HexagonRadial"/>
    <dgm:cxn modelId="{20A5FDDB-2A92-4F69-AB40-817D6CB60B5C}" type="presParOf" srcId="{C11C1EE0-E9B9-4959-9363-E84D2C2BF81A}" destId="{DA10D1C9-C4B6-416E-B507-37154601DA48}" srcOrd="3" destOrd="0" presId="urn:microsoft.com/office/officeart/2011/layout/HexagonRadial"/>
    <dgm:cxn modelId="{C17B57B4-B9CD-4F05-B28D-798A5C814528}" type="presParOf" srcId="{DA10D1C9-C4B6-416E-B507-37154601DA48}" destId="{C2022D17-117A-40AF-86AC-BA3653B9E86D}" srcOrd="0" destOrd="0" presId="urn:microsoft.com/office/officeart/2011/layout/HexagonRadial"/>
    <dgm:cxn modelId="{F4193C8C-37F5-4DC4-BB45-9867C4E1923B}" type="presParOf" srcId="{C11C1EE0-E9B9-4959-9363-E84D2C2BF81A}" destId="{B9EA5021-EAD6-4FCE-B3FE-14982212D93B}" srcOrd="4" destOrd="0" presId="urn:microsoft.com/office/officeart/2011/layout/HexagonRadial"/>
    <dgm:cxn modelId="{D024BBC1-3B9E-42C0-B95B-CDC8249CEC13}" type="presParOf" srcId="{C11C1EE0-E9B9-4959-9363-E84D2C2BF81A}" destId="{E6589C15-6EA2-4B49-BB41-459ABAAF38D4}" srcOrd="5" destOrd="0" presId="urn:microsoft.com/office/officeart/2011/layout/HexagonRadial"/>
    <dgm:cxn modelId="{EA63333F-5ABB-4AD7-8277-1D82E058917B}" type="presParOf" srcId="{E6589C15-6EA2-4B49-BB41-459ABAAF38D4}" destId="{1C5EAD87-663A-45B4-BB6A-B6F16629A1C8}" srcOrd="0" destOrd="0" presId="urn:microsoft.com/office/officeart/2011/layout/HexagonRadial"/>
    <dgm:cxn modelId="{4975C7CA-9FB0-4807-B64D-7C8EAC5CE3CC}" type="presParOf" srcId="{C11C1EE0-E9B9-4959-9363-E84D2C2BF81A}" destId="{5D62C24B-E2B0-4B79-895C-1683A94FE9F5}" srcOrd="6" destOrd="0" presId="urn:microsoft.com/office/officeart/2011/layout/HexagonRadial"/>
    <dgm:cxn modelId="{D6BBD738-7FAB-43F4-8954-10907A85711B}" type="presParOf" srcId="{C11C1EE0-E9B9-4959-9363-E84D2C2BF81A}" destId="{927EF2B1-8C14-4753-93FD-3D7AECBE32C3}" srcOrd="7" destOrd="0" presId="urn:microsoft.com/office/officeart/2011/layout/HexagonRadial"/>
    <dgm:cxn modelId="{70B9AC21-839F-4398-A687-97E043393CD2}" type="presParOf" srcId="{927EF2B1-8C14-4753-93FD-3D7AECBE32C3}" destId="{4190F54D-602B-48DB-A76E-1287C637F230}" srcOrd="0" destOrd="0" presId="urn:microsoft.com/office/officeart/2011/layout/HexagonRadial"/>
    <dgm:cxn modelId="{5FC5F10A-4532-4B50-9910-24A1D477F6C9}" type="presParOf" srcId="{C11C1EE0-E9B9-4959-9363-E84D2C2BF81A}" destId="{75C6972B-F718-4C37-8339-F804772D4942}" srcOrd="8" destOrd="0" presId="urn:microsoft.com/office/officeart/2011/layout/HexagonRadial"/>
    <dgm:cxn modelId="{2A6F95FD-6C5E-451E-AA74-F5AE0AC6F6C8}" type="presParOf" srcId="{C11C1EE0-E9B9-4959-9363-E84D2C2BF81A}" destId="{42F7A430-3AB2-4A07-94EB-A7FD1F30534E}" srcOrd="9" destOrd="0" presId="urn:microsoft.com/office/officeart/2011/layout/HexagonRadial"/>
    <dgm:cxn modelId="{F709C78F-25B6-4CEA-AF18-4A76A14AAB3F}" type="presParOf" srcId="{42F7A430-3AB2-4A07-94EB-A7FD1F30534E}" destId="{F811068E-8D21-4A7A-B80F-1CFDF4A4A036}" srcOrd="0" destOrd="0" presId="urn:microsoft.com/office/officeart/2011/layout/HexagonRadial"/>
    <dgm:cxn modelId="{481D3D05-7339-43CE-8E0E-DB6B3A37A84F}" type="presParOf" srcId="{C11C1EE0-E9B9-4959-9363-E84D2C2BF81A}" destId="{8669FB65-782F-491C-AE36-EEF5056C9C4C}" srcOrd="10" destOrd="0" presId="urn:microsoft.com/office/officeart/2011/layout/HexagonRadial"/>
    <dgm:cxn modelId="{41ED05E4-EEDE-4329-B567-1DA35A168B63}" type="presParOf" srcId="{C11C1EE0-E9B9-4959-9363-E84D2C2BF81A}" destId="{852BF998-4955-4256-B188-9B5718920423}" srcOrd="11" destOrd="0" presId="urn:microsoft.com/office/officeart/2011/layout/HexagonRadial"/>
    <dgm:cxn modelId="{064BCEEF-DD7B-4CA5-A812-4FA36F130468}" type="presParOf" srcId="{852BF998-4955-4256-B188-9B5718920423}" destId="{C9FC0341-46E3-4637-82EF-093C510AA61C}" srcOrd="0" destOrd="0" presId="urn:microsoft.com/office/officeart/2011/layout/HexagonRadial"/>
    <dgm:cxn modelId="{652198F3-81A4-466E-AE68-3401E9A1C4BF}" type="presParOf" srcId="{C11C1EE0-E9B9-4959-9363-E84D2C2BF81A}" destId="{6734E692-3C6D-4088-B6EE-A09DF5D416CD}"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DAD8B-D391-46A7-B6C7-310EC15EC708}">
      <dsp:nvSpPr>
        <dsp:cNvPr id="0" name=""/>
        <dsp:cNvSpPr/>
      </dsp:nvSpPr>
      <dsp:spPr>
        <a:xfrm>
          <a:off x="1675386" y="623496"/>
          <a:ext cx="4163207" cy="4163207"/>
        </a:xfrm>
        <a:prstGeom prst="blockArc">
          <a:avLst>
            <a:gd name="adj1" fmla="val 10800000"/>
            <a:gd name="adj2" fmla="val 162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3E4E20-82D0-43D8-9909-354881B28136}">
      <dsp:nvSpPr>
        <dsp:cNvPr id="0" name=""/>
        <dsp:cNvSpPr/>
      </dsp:nvSpPr>
      <dsp:spPr>
        <a:xfrm>
          <a:off x="1675386" y="623496"/>
          <a:ext cx="4163207" cy="4163207"/>
        </a:xfrm>
        <a:prstGeom prst="blockArc">
          <a:avLst>
            <a:gd name="adj1" fmla="val 5400000"/>
            <a:gd name="adj2" fmla="val 108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1C32BD-4449-492E-89D4-296F38994970}">
      <dsp:nvSpPr>
        <dsp:cNvPr id="0" name=""/>
        <dsp:cNvSpPr/>
      </dsp:nvSpPr>
      <dsp:spPr>
        <a:xfrm>
          <a:off x="1675386" y="623496"/>
          <a:ext cx="4163207" cy="4163207"/>
        </a:xfrm>
        <a:prstGeom prst="blockArc">
          <a:avLst>
            <a:gd name="adj1" fmla="val 0"/>
            <a:gd name="adj2" fmla="val 540000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73A5E9-F1EF-47AF-B92B-FBA2FC7828FA}">
      <dsp:nvSpPr>
        <dsp:cNvPr id="0" name=""/>
        <dsp:cNvSpPr/>
      </dsp:nvSpPr>
      <dsp:spPr>
        <a:xfrm>
          <a:off x="1675386" y="623496"/>
          <a:ext cx="4163207" cy="4163207"/>
        </a:xfrm>
        <a:prstGeom prst="blockArc">
          <a:avLst>
            <a:gd name="adj1" fmla="val 16200000"/>
            <a:gd name="adj2" fmla="val 0"/>
            <a:gd name="adj3" fmla="val 463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B72FB6-9B6F-4EAD-9293-98D1A9153E77}">
      <dsp:nvSpPr>
        <dsp:cNvPr id="0" name=""/>
        <dsp:cNvSpPr/>
      </dsp:nvSpPr>
      <dsp:spPr>
        <a:xfrm>
          <a:off x="2799398" y="1747507"/>
          <a:ext cx="1915184" cy="191518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Operational plan</a:t>
          </a:r>
        </a:p>
      </dsp:txBody>
      <dsp:txXfrm>
        <a:off x="3079870" y="2027979"/>
        <a:ext cx="1354240" cy="1354240"/>
      </dsp:txXfrm>
    </dsp:sp>
    <dsp:sp modelId="{6BB65AAE-72BB-4BE1-A7FA-FC0EE85F0302}">
      <dsp:nvSpPr>
        <dsp:cNvPr id="0" name=""/>
        <dsp:cNvSpPr/>
      </dsp:nvSpPr>
      <dsp:spPr>
        <a:xfrm>
          <a:off x="3086675" y="1444"/>
          <a:ext cx="1340629" cy="134062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 Transport  and logistic</a:t>
          </a:r>
        </a:p>
      </dsp:txBody>
      <dsp:txXfrm>
        <a:off x="3283006" y="197775"/>
        <a:ext cx="947967" cy="947967"/>
      </dsp:txXfrm>
    </dsp:sp>
    <dsp:sp modelId="{A79038DE-790A-46CB-BB62-DC8DDD7EFE95}">
      <dsp:nvSpPr>
        <dsp:cNvPr id="0" name=""/>
        <dsp:cNvSpPr/>
      </dsp:nvSpPr>
      <dsp:spPr>
        <a:xfrm>
          <a:off x="5120016" y="2034785"/>
          <a:ext cx="1340629" cy="134062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Set up the payment method</a:t>
          </a:r>
        </a:p>
      </dsp:txBody>
      <dsp:txXfrm>
        <a:off x="5316347" y="2231116"/>
        <a:ext cx="947967" cy="947967"/>
      </dsp:txXfrm>
    </dsp:sp>
    <dsp:sp modelId="{5566E6C5-091E-4451-8084-2A635F3782E9}">
      <dsp:nvSpPr>
        <dsp:cNvPr id="0" name=""/>
        <dsp:cNvSpPr/>
      </dsp:nvSpPr>
      <dsp:spPr>
        <a:xfrm>
          <a:off x="3086675" y="4068126"/>
          <a:ext cx="1340629" cy="134062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Suitable products and trained therapists</a:t>
          </a:r>
        </a:p>
      </dsp:txBody>
      <dsp:txXfrm>
        <a:off x="3283006" y="4264457"/>
        <a:ext cx="947967" cy="947967"/>
      </dsp:txXfrm>
    </dsp:sp>
    <dsp:sp modelId="{E6C96243-639F-41E4-B1AF-A4EB3BAC216E}">
      <dsp:nvSpPr>
        <dsp:cNvPr id="0" name=""/>
        <dsp:cNvSpPr/>
      </dsp:nvSpPr>
      <dsp:spPr>
        <a:xfrm>
          <a:off x="1053334" y="2034785"/>
          <a:ext cx="1340629" cy="134062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Customer</a:t>
          </a:r>
        </a:p>
        <a:p>
          <a:pPr marL="0" lvl="0" indent="0" algn="ctr" defTabSz="666750">
            <a:lnSpc>
              <a:spcPct val="90000"/>
            </a:lnSpc>
            <a:spcBef>
              <a:spcPct val="0"/>
            </a:spcBef>
            <a:spcAft>
              <a:spcPct val="35000"/>
            </a:spcAft>
            <a:buNone/>
          </a:pPr>
          <a:r>
            <a:rPr lang="en-US" sz="1500" kern="1200" dirty="0"/>
            <a:t>Service</a:t>
          </a:r>
        </a:p>
      </dsp:txBody>
      <dsp:txXfrm>
        <a:off x="1249665" y="2231116"/>
        <a:ext cx="947967" cy="947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EDFDD-C688-4B45-9279-DBDB9337D1DD}">
      <dsp:nvSpPr>
        <dsp:cNvPr id="0" name=""/>
        <dsp:cNvSpPr/>
      </dsp:nvSpPr>
      <dsp:spPr>
        <a:xfrm rot="5400000">
          <a:off x="2875842" y="254373"/>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LOGO</a:t>
          </a:r>
        </a:p>
      </dsp:txBody>
      <dsp:txXfrm rot="-5400000">
        <a:off x="3254244" y="425739"/>
        <a:ext cx="1129785" cy="1298602"/>
      </dsp:txXfrm>
    </dsp:sp>
    <dsp:sp modelId="{DCC1F2B5-BAD8-4406-9A84-3ABFD034BC8A}">
      <dsp:nvSpPr>
        <dsp:cNvPr id="0" name=""/>
        <dsp:cNvSpPr/>
      </dsp:nvSpPr>
      <dsp:spPr>
        <a:xfrm>
          <a:off x="4689610" y="509063"/>
          <a:ext cx="2105435" cy="113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i</a:t>
          </a:r>
          <a:endParaRPr lang="en-US" sz="2300" kern="1200" dirty="0"/>
        </a:p>
      </dsp:txBody>
      <dsp:txXfrm>
        <a:off x="4689610" y="509063"/>
        <a:ext cx="2105435" cy="1131954"/>
      </dsp:txXfrm>
    </dsp:sp>
    <dsp:sp modelId="{B4ABF78F-DF44-4D5A-99F4-691B0F7979BB}">
      <dsp:nvSpPr>
        <dsp:cNvPr id="0" name=""/>
        <dsp:cNvSpPr/>
      </dsp:nvSpPr>
      <dsp:spPr>
        <a:xfrm rot="5400000">
          <a:off x="1103201" y="254373"/>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kern="1200" dirty="0"/>
            <a:t>WEBSITE</a:t>
          </a:r>
        </a:p>
      </dsp:txBody>
      <dsp:txXfrm rot="-5400000">
        <a:off x="1481603" y="425739"/>
        <a:ext cx="1129785" cy="1298602"/>
      </dsp:txXfrm>
    </dsp:sp>
    <dsp:sp modelId="{BC9C67C2-FF0D-4928-9035-E028D79FAE1E}">
      <dsp:nvSpPr>
        <dsp:cNvPr id="0" name=""/>
        <dsp:cNvSpPr/>
      </dsp:nvSpPr>
      <dsp:spPr>
        <a:xfrm rot="5400000">
          <a:off x="2028893" y="1855711"/>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Social Media</a:t>
          </a:r>
        </a:p>
      </dsp:txBody>
      <dsp:txXfrm rot="-5400000">
        <a:off x="2407295" y="2027077"/>
        <a:ext cx="1129785" cy="1298602"/>
      </dsp:txXfrm>
    </dsp:sp>
    <dsp:sp modelId="{A28C813F-FEFF-4CBC-83C6-F4B2573CFDD4}">
      <dsp:nvSpPr>
        <dsp:cNvPr id="0" name=""/>
        <dsp:cNvSpPr/>
      </dsp:nvSpPr>
      <dsp:spPr>
        <a:xfrm>
          <a:off x="-39447" y="2110401"/>
          <a:ext cx="2208587" cy="113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r" defTabSz="1022350">
            <a:lnSpc>
              <a:spcPct val="90000"/>
            </a:lnSpc>
            <a:spcBef>
              <a:spcPct val="0"/>
            </a:spcBef>
            <a:spcAft>
              <a:spcPct val="35000"/>
            </a:spcAft>
            <a:buNone/>
          </a:pPr>
          <a:r>
            <a:rPr lang="en-US" sz="2300" kern="1200" dirty="0"/>
            <a:t>    </a:t>
          </a:r>
        </a:p>
      </dsp:txBody>
      <dsp:txXfrm>
        <a:off x="-39447" y="2110401"/>
        <a:ext cx="2208587" cy="1131954"/>
      </dsp:txXfrm>
    </dsp:sp>
    <dsp:sp modelId="{0453217A-99AC-4A3C-AE1A-4A1F1D0DD564}">
      <dsp:nvSpPr>
        <dsp:cNvPr id="0" name=""/>
        <dsp:cNvSpPr/>
      </dsp:nvSpPr>
      <dsp:spPr>
        <a:xfrm rot="5400000">
          <a:off x="3801534" y="1855711"/>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r>
            <a:rPr lang="en-US" sz="3500" kern="1200" dirty="0"/>
            <a:t>Blogs</a:t>
          </a:r>
        </a:p>
      </dsp:txBody>
      <dsp:txXfrm rot="-5400000">
        <a:off x="4179936" y="2027077"/>
        <a:ext cx="1129785" cy="1298602"/>
      </dsp:txXfrm>
    </dsp:sp>
    <dsp:sp modelId="{C23D74A6-7CF1-43E9-843E-35430F6CF77C}">
      <dsp:nvSpPr>
        <dsp:cNvPr id="0" name=""/>
        <dsp:cNvSpPr/>
      </dsp:nvSpPr>
      <dsp:spPr>
        <a:xfrm rot="5400000">
          <a:off x="2875842" y="3457049"/>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Word of mouth</a:t>
          </a:r>
        </a:p>
      </dsp:txBody>
      <dsp:txXfrm rot="-5400000">
        <a:off x="3254244" y="3628415"/>
        <a:ext cx="1129785" cy="1298602"/>
      </dsp:txXfrm>
    </dsp:sp>
    <dsp:sp modelId="{40D1EC6E-1BC4-42A7-ABC7-5392C976DFC2}">
      <dsp:nvSpPr>
        <dsp:cNvPr id="0" name=""/>
        <dsp:cNvSpPr/>
      </dsp:nvSpPr>
      <dsp:spPr>
        <a:xfrm>
          <a:off x="4761195" y="3711739"/>
          <a:ext cx="1962265" cy="1131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 </a:t>
          </a:r>
        </a:p>
      </dsp:txBody>
      <dsp:txXfrm>
        <a:off x="4761195" y="3711739"/>
        <a:ext cx="1962265" cy="1131954"/>
      </dsp:txXfrm>
    </dsp:sp>
    <dsp:sp modelId="{6AE04EC9-BC48-44E9-A82B-0CCE45CD5B71}">
      <dsp:nvSpPr>
        <dsp:cNvPr id="0" name=""/>
        <dsp:cNvSpPr/>
      </dsp:nvSpPr>
      <dsp:spPr>
        <a:xfrm rot="5400000">
          <a:off x="1103201" y="3457049"/>
          <a:ext cx="1886590" cy="1641333"/>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r>
            <a:rPr lang="en-US" sz="2900" kern="1200" dirty="0"/>
            <a:t>News paper </a:t>
          </a:r>
        </a:p>
      </dsp:txBody>
      <dsp:txXfrm rot="-5400000">
        <a:off x="1481603" y="3628415"/>
        <a:ext cx="1129785" cy="12986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FB5D3-4D91-45B1-970E-4AE359DD7785}">
      <dsp:nvSpPr>
        <dsp:cNvPr id="0" name=""/>
        <dsp:cNvSpPr/>
      </dsp:nvSpPr>
      <dsp:spPr>
        <a:xfrm rot="16200000">
          <a:off x="-99391" y="99391"/>
          <a:ext cx="2657061" cy="2458278"/>
        </a:xfrm>
        <a:prstGeom prst="round1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Strength</a:t>
          </a:r>
        </a:p>
        <a:p>
          <a:pPr marL="0" lvl="0" indent="0" algn="ctr" defTabSz="977900">
            <a:lnSpc>
              <a:spcPct val="90000"/>
            </a:lnSpc>
            <a:spcBef>
              <a:spcPct val="0"/>
            </a:spcBef>
            <a:spcAft>
              <a:spcPct val="35000"/>
            </a:spcAft>
            <a:buNone/>
          </a:pPr>
          <a:r>
            <a:rPr lang="en-US" sz="2200" kern="1200" dirty="0"/>
            <a:t>(Knowledge, Existing Business, Online business)</a:t>
          </a:r>
        </a:p>
      </dsp:txBody>
      <dsp:txXfrm rot="5400000">
        <a:off x="0" y="0"/>
        <a:ext cx="2458278" cy="1992795"/>
      </dsp:txXfrm>
    </dsp:sp>
    <dsp:sp modelId="{D76B17A0-0A63-4BD2-9314-6FB13FD71FE3}">
      <dsp:nvSpPr>
        <dsp:cNvPr id="0" name=""/>
        <dsp:cNvSpPr/>
      </dsp:nvSpPr>
      <dsp:spPr>
        <a:xfrm>
          <a:off x="2458278" y="0"/>
          <a:ext cx="2458278" cy="2657061"/>
        </a:xfrm>
        <a:prstGeom prst="round1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Weakness (Flexibility, multitasks)</a:t>
          </a:r>
        </a:p>
      </dsp:txBody>
      <dsp:txXfrm>
        <a:off x="2458278" y="0"/>
        <a:ext cx="2458278" cy="1992795"/>
      </dsp:txXfrm>
    </dsp:sp>
    <dsp:sp modelId="{19A88551-5C40-46DB-BB44-968A41FF59CD}">
      <dsp:nvSpPr>
        <dsp:cNvPr id="0" name=""/>
        <dsp:cNvSpPr/>
      </dsp:nvSpPr>
      <dsp:spPr>
        <a:xfrm rot="10800000">
          <a:off x="0" y="2657061"/>
          <a:ext cx="2458278" cy="2657061"/>
        </a:xfrm>
        <a:prstGeom prst="round1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Opportunities (Lucretive market, Network Business)</a:t>
          </a:r>
        </a:p>
      </dsp:txBody>
      <dsp:txXfrm rot="10800000">
        <a:off x="0" y="3321326"/>
        <a:ext cx="2458278" cy="1992795"/>
      </dsp:txXfrm>
    </dsp:sp>
    <dsp:sp modelId="{AEC58E49-AD8C-4535-BF3F-944F90CDA54B}">
      <dsp:nvSpPr>
        <dsp:cNvPr id="0" name=""/>
        <dsp:cNvSpPr/>
      </dsp:nvSpPr>
      <dsp:spPr>
        <a:xfrm rot="5400000">
          <a:off x="2358887" y="2756452"/>
          <a:ext cx="2657061" cy="2458278"/>
        </a:xfrm>
        <a:prstGeom prst="round1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t>Threats (Compitetor, Changing Government Policies)</a:t>
          </a:r>
        </a:p>
      </dsp:txBody>
      <dsp:txXfrm rot="-5400000">
        <a:off x="2458278" y="3321325"/>
        <a:ext cx="2458278" cy="1992795"/>
      </dsp:txXfrm>
    </dsp:sp>
    <dsp:sp modelId="{73295940-0357-4761-A1FE-EE9E8C5104C9}">
      <dsp:nvSpPr>
        <dsp:cNvPr id="0" name=""/>
        <dsp:cNvSpPr/>
      </dsp:nvSpPr>
      <dsp:spPr>
        <a:xfrm>
          <a:off x="1720794" y="1992795"/>
          <a:ext cx="1474967" cy="1328530"/>
        </a:xfrm>
        <a:prstGeom prst="roundRect">
          <a:avLst/>
        </a:prstGeom>
        <a:solidFill>
          <a:schemeClr val="accent1">
            <a:tint val="6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SWOT</a:t>
          </a:r>
        </a:p>
      </dsp:txBody>
      <dsp:txXfrm>
        <a:off x="1785647" y="2057648"/>
        <a:ext cx="1345261" cy="1198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4D143-3D79-47B3-BE69-295FECE1D251}">
      <dsp:nvSpPr>
        <dsp:cNvPr id="0" name=""/>
        <dsp:cNvSpPr/>
      </dsp:nvSpPr>
      <dsp:spPr>
        <a:xfrm>
          <a:off x="1544853" y="1702366"/>
          <a:ext cx="2163781" cy="1871758"/>
        </a:xfrm>
        <a:prstGeom prst="hexagon">
          <a:avLst>
            <a:gd name="adj" fmla="val 28570"/>
            <a:gd name="vf" fmla="val 11547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PESTLE</a:t>
          </a:r>
        </a:p>
      </dsp:txBody>
      <dsp:txXfrm>
        <a:off x="1903422" y="2012543"/>
        <a:ext cx="1446643" cy="1251404"/>
      </dsp:txXfrm>
    </dsp:sp>
    <dsp:sp modelId="{C2022D17-117A-40AF-86AC-BA3653B9E86D}">
      <dsp:nvSpPr>
        <dsp:cNvPr id="0" name=""/>
        <dsp:cNvSpPr/>
      </dsp:nvSpPr>
      <dsp:spPr>
        <a:xfrm>
          <a:off x="2899796" y="806856"/>
          <a:ext cx="816388" cy="703426"/>
        </a:xfrm>
        <a:prstGeom prst="hexagon">
          <a:avLst>
            <a:gd name="adj" fmla="val 28900"/>
            <a:gd name="vf" fmla="val 115470"/>
          </a:avLst>
        </a:prstGeom>
        <a:gradFill rotWithShape="0">
          <a:gsLst>
            <a:gs pos="0">
              <a:schemeClr val="accent3">
                <a:tint val="40000"/>
                <a:hueOff val="0"/>
                <a:satOff val="0"/>
                <a:lumOff val="0"/>
                <a:alphaOff val="0"/>
                <a:tint val="98000"/>
                <a:lumMod val="114000"/>
              </a:schemeClr>
            </a:gs>
            <a:gs pos="100000">
              <a:schemeClr val="accent3">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3FC1D05-919A-41EC-825A-5C09A940FE6B}">
      <dsp:nvSpPr>
        <dsp:cNvPr id="0" name=""/>
        <dsp:cNvSpPr/>
      </dsp:nvSpPr>
      <dsp:spPr>
        <a:xfrm>
          <a:off x="1744169" y="0"/>
          <a:ext cx="1773203" cy="1534029"/>
        </a:xfrm>
        <a:prstGeom prst="hexagon">
          <a:avLst>
            <a:gd name="adj" fmla="val 28570"/>
            <a:gd name="vf" fmla="val 11547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Political (Government Policies)</a:t>
          </a:r>
        </a:p>
      </dsp:txBody>
      <dsp:txXfrm>
        <a:off x="2038027" y="254221"/>
        <a:ext cx="1185487" cy="1025587"/>
      </dsp:txXfrm>
    </dsp:sp>
    <dsp:sp modelId="{1C5EAD87-663A-45B4-BB6A-B6F16629A1C8}">
      <dsp:nvSpPr>
        <dsp:cNvPr id="0" name=""/>
        <dsp:cNvSpPr/>
      </dsp:nvSpPr>
      <dsp:spPr>
        <a:xfrm>
          <a:off x="3852585" y="2121888"/>
          <a:ext cx="816388" cy="703426"/>
        </a:xfrm>
        <a:prstGeom prst="hexagon">
          <a:avLst>
            <a:gd name="adj" fmla="val 28900"/>
            <a:gd name="vf" fmla="val 115470"/>
          </a:avLst>
        </a:prstGeom>
        <a:gradFill rotWithShape="0">
          <a:gsLst>
            <a:gs pos="0">
              <a:schemeClr val="accent3">
                <a:tint val="40000"/>
                <a:hueOff val="0"/>
                <a:satOff val="0"/>
                <a:lumOff val="0"/>
                <a:alphaOff val="0"/>
                <a:tint val="98000"/>
                <a:lumMod val="114000"/>
              </a:schemeClr>
            </a:gs>
            <a:gs pos="100000">
              <a:schemeClr val="accent3">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9EA5021-EAD6-4FCE-B3FE-14982212D93B}">
      <dsp:nvSpPr>
        <dsp:cNvPr id="0" name=""/>
        <dsp:cNvSpPr/>
      </dsp:nvSpPr>
      <dsp:spPr>
        <a:xfrm>
          <a:off x="3370402" y="943530"/>
          <a:ext cx="1773203" cy="1534029"/>
        </a:xfrm>
        <a:prstGeom prst="hexagon">
          <a:avLst>
            <a:gd name="adj" fmla="val 28570"/>
            <a:gd name="vf" fmla="val 115470"/>
          </a:avLst>
        </a:prstGeom>
        <a:gradFill rotWithShape="0">
          <a:gsLst>
            <a:gs pos="0">
              <a:schemeClr val="accent3">
                <a:hueOff val="1313581"/>
                <a:satOff val="-10126"/>
                <a:lumOff val="275"/>
                <a:alphaOff val="0"/>
                <a:tint val="98000"/>
                <a:lumMod val="114000"/>
              </a:schemeClr>
            </a:gs>
            <a:gs pos="100000">
              <a:schemeClr val="accent3">
                <a:hueOff val="1313581"/>
                <a:satOff val="-10126"/>
                <a:lumOff val="275"/>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Economical (Level of employment)</a:t>
          </a:r>
        </a:p>
      </dsp:txBody>
      <dsp:txXfrm>
        <a:off x="3664260" y="1197751"/>
        <a:ext cx="1185487" cy="1025587"/>
      </dsp:txXfrm>
    </dsp:sp>
    <dsp:sp modelId="{4190F54D-602B-48DB-A76E-1287C637F230}">
      <dsp:nvSpPr>
        <dsp:cNvPr id="0" name=""/>
        <dsp:cNvSpPr/>
      </dsp:nvSpPr>
      <dsp:spPr>
        <a:xfrm>
          <a:off x="3190716" y="3606314"/>
          <a:ext cx="816388" cy="703426"/>
        </a:xfrm>
        <a:prstGeom prst="hexagon">
          <a:avLst>
            <a:gd name="adj" fmla="val 28900"/>
            <a:gd name="vf" fmla="val 115470"/>
          </a:avLst>
        </a:prstGeom>
        <a:gradFill rotWithShape="0">
          <a:gsLst>
            <a:gs pos="0">
              <a:schemeClr val="accent3">
                <a:tint val="40000"/>
                <a:hueOff val="0"/>
                <a:satOff val="0"/>
                <a:lumOff val="0"/>
                <a:alphaOff val="0"/>
                <a:tint val="98000"/>
                <a:lumMod val="114000"/>
              </a:schemeClr>
            </a:gs>
            <a:gs pos="100000">
              <a:schemeClr val="accent3">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D62C24B-E2B0-4B79-895C-1683A94FE9F5}">
      <dsp:nvSpPr>
        <dsp:cNvPr id="0" name=""/>
        <dsp:cNvSpPr/>
      </dsp:nvSpPr>
      <dsp:spPr>
        <a:xfrm>
          <a:off x="3370402" y="2798402"/>
          <a:ext cx="1773203" cy="1534029"/>
        </a:xfrm>
        <a:prstGeom prst="hexagon">
          <a:avLst>
            <a:gd name="adj" fmla="val 28570"/>
            <a:gd name="vf" fmla="val 115470"/>
          </a:avLst>
        </a:prstGeom>
        <a:gradFill rotWithShape="0">
          <a:gsLst>
            <a:gs pos="0">
              <a:schemeClr val="accent3">
                <a:hueOff val="2627162"/>
                <a:satOff val="-20253"/>
                <a:lumOff val="549"/>
                <a:alphaOff val="0"/>
                <a:tint val="98000"/>
                <a:lumMod val="114000"/>
              </a:schemeClr>
            </a:gs>
            <a:gs pos="100000">
              <a:schemeClr val="accent3">
                <a:hueOff val="2627162"/>
                <a:satOff val="-20253"/>
                <a:lumOff val="549"/>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Social( Demographic trends)</a:t>
          </a:r>
        </a:p>
      </dsp:txBody>
      <dsp:txXfrm>
        <a:off x="3664260" y="3052623"/>
        <a:ext cx="1185487" cy="1025587"/>
      </dsp:txXfrm>
    </dsp:sp>
    <dsp:sp modelId="{F811068E-8D21-4A7A-B80F-1CFDF4A4A036}">
      <dsp:nvSpPr>
        <dsp:cNvPr id="0" name=""/>
        <dsp:cNvSpPr/>
      </dsp:nvSpPr>
      <dsp:spPr>
        <a:xfrm>
          <a:off x="1548880" y="3760403"/>
          <a:ext cx="816388" cy="703426"/>
        </a:xfrm>
        <a:prstGeom prst="hexagon">
          <a:avLst>
            <a:gd name="adj" fmla="val 28900"/>
            <a:gd name="vf" fmla="val 115470"/>
          </a:avLst>
        </a:prstGeom>
        <a:gradFill rotWithShape="0">
          <a:gsLst>
            <a:gs pos="0">
              <a:schemeClr val="accent3">
                <a:tint val="40000"/>
                <a:hueOff val="0"/>
                <a:satOff val="0"/>
                <a:lumOff val="0"/>
                <a:alphaOff val="0"/>
                <a:tint val="98000"/>
                <a:lumMod val="114000"/>
              </a:schemeClr>
            </a:gs>
            <a:gs pos="100000">
              <a:schemeClr val="accent3">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5C6972B-F718-4C37-8339-F804772D4942}">
      <dsp:nvSpPr>
        <dsp:cNvPr id="0" name=""/>
        <dsp:cNvSpPr/>
      </dsp:nvSpPr>
      <dsp:spPr>
        <a:xfrm>
          <a:off x="1744169" y="3742988"/>
          <a:ext cx="1773203" cy="1534029"/>
        </a:xfrm>
        <a:prstGeom prst="hexagon">
          <a:avLst>
            <a:gd name="adj" fmla="val 28570"/>
            <a:gd name="vf" fmla="val 115470"/>
          </a:avLst>
        </a:prstGeom>
        <a:gradFill rotWithShape="0">
          <a:gsLst>
            <a:gs pos="0">
              <a:schemeClr val="accent3">
                <a:hueOff val="3940743"/>
                <a:satOff val="-30379"/>
                <a:lumOff val="824"/>
                <a:alphaOff val="0"/>
                <a:tint val="98000"/>
                <a:lumMod val="114000"/>
              </a:schemeClr>
            </a:gs>
            <a:gs pos="100000">
              <a:schemeClr val="accent3">
                <a:hueOff val="3940743"/>
                <a:satOff val="-30379"/>
                <a:lumOff val="824"/>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Technological (Internet)</a:t>
          </a:r>
        </a:p>
      </dsp:txBody>
      <dsp:txXfrm>
        <a:off x="2038027" y="3997209"/>
        <a:ext cx="1185487" cy="1025587"/>
      </dsp:txXfrm>
    </dsp:sp>
    <dsp:sp modelId="{C9FC0341-46E3-4637-82EF-093C510AA61C}">
      <dsp:nvSpPr>
        <dsp:cNvPr id="0" name=""/>
        <dsp:cNvSpPr/>
      </dsp:nvSpPr>
      <dsp:spPr>
        <a:xfrm>
          <a:off x="580488" y="2445897"/>
          <a:ext cx="816388" cy="703426"/>
        </a:xfrm>
        <a:prstGeom prst="hexagon">
          <a:avLst>
            <a:gd name="adj" fmla="val 28900"/>
            <a:gd name="vf" fmla="val 115470"/>
          </a:avLst>
        </a:prstGeom>
        <a:gradFill rotWithShape="0">
          <a:gsLst>
            <a:gs pos="0">
              <a:schemeClr val="accent3">
                <a:tint val="40000"/>
                <a:hueOff val="0"/>
                <a:satOff val="0"/>
                <a:lumOff val="0"/>
                <a:alphaOff val="0"/>
                <a:tint val="98000"/>
                <a:lumMod val="114000"/>
              </a:schemeClr>
            </a:gs>
            <a:gs pos="100000">
              <a:schemeClr val="accent3">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8669FB65-782F-491C-AE36-EEF5056C9C4C}">
      <dsp:nvSpPr>
        <dsp:cNvPr id="0" name=""/>
        <dsp:cNvSpPr/>
      </dsp:nvSpPr>
      <dsp:spPr>
        <a:xfrm>
          <a:off x="110386" y="2799458"/>
          <a:ext cx="1773203" cy="1534029"/>
        </a:xfrm>
        <a:prstGeom prst="hexagon">
          <a:avLst>
            <a:gd name="adj" fmla="val 28570"/>
            <a:gd name="vf" fmla="val 115470"/>
          </a:avLst>
        </a:prstGeom>
        <a:gradFill rotWithShape="0">
          <a:gsLst>
            <a:gs pos="0">
              <a:schemeClr val="accent3">
                <a:hueOff val="5254324"/>
                <a:satOff val="-40506"/>
                <a:lumOff val="1098"/>
                <a:alphaOff val="0"/>
                <a:tint val="98000"/>
                <a:lumMod val="114000"/>
              </a:schemeClr>
            </a:gs>
            <a:gs pos="100000">
              <a:schemeClr val="accent3">
                <a:hueOff val="5254324"/>
                <a:satOff val="-40506"/>
                <a:lumOff val="1098"/>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Legal (Corporate law)</a:t>
          </a:r>
        </a:p>
      </dsp:txBody>
      <dsp:txXfrm>
        <a:off x="404244" y="3053679"/>
        <a:ext cx="1185487" cy="1025587"/>
      </dsp:txXfrm>
    </dsp:sp>
    <dsp:sp modelId="{6734E692-3C6D-4088-B6EE-A09DF5D416CD}">
      <dsp:nvSpPr>
        <dsp:cNvPr id="0" name=""/>
        <dsp:cNvSpPr/>
      </dsp:nvSpPr>
      <dsp:spPr>
        <a:xfrm>
          <a:off x="110386" y="941420"/>
          <a:ext cx="1773203" cy="1534029"/>
        </a:xfrm>
        <a:prstGeom prst="hexagon">
          <a:avLst>
            <a:gd name="adj" fmla="val 28570"/>
            <a:gd name="vf" fmla="val 115470"/>
          </a:avLst>
        </a:prstGeom>
        <a:gradFill rotWithShape="0">
          <a:gsLst>
            <a:gs pos="0">
              <a:schemeClr val="accent3">
                <a:hueOff val="6567904"/>
                <a:satOff val="-50632"/>
                <a:lumOff val="1373"/>
                <a:alphaOff val="0"/>
                <a:tint val="98000"/>
                <a:lumMod val="114000"/>
              </a:schemeClr>
            </a:gs>
            <a:gs pos="100000">
              <a:schemeClr val="accent3">
                <a:hueOff val="6567904"/>
                <a:satOff val="-50632"/>
                <a:lumOff val="1373"/>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Environmental (Protection Law)</a:t>
          </a:r>
        </a:p>
      </dsp:txBody>
      <dsp:txXfrm>
        <a:off x="404244" y="1195641"/>
        <a:ext cx="1185487" cy="102558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A6F6F0-4C2B-4D35-9BBA-78EBE933FE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9FE3D39-08CE-4AA8-AE25-EC14F41180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70DC8B5-D53A-4C36-A427-1FD0B612D9ED}" type="datetimeFigureOut">
              <a:rPr lang="en-GB" smtClean="0"/>
              <a:t>15/12/2017</a:t>
            </a:fld>
            <a:endParaRPr lang="en-GB"/>
          </a:p>
        </p:txBody>
      </p:sp>
      <p:sp>
        <p:nvSpPr>
          <p:cNvPr id="4" name="Footer Placeholder 3">
            <a:extLst>
              <a:ext uri="{FF2B5EF4-FFF2-40B4-BE49-F238E27FC236}">
                <a16:creationId xmlns:a16="http://schemas.microsoft.com/office/drawing/2014/main" id="{49FB5CE3-901D-492A-8A10-768EAEAB220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8B063B4-BC92-4F07-969F-AEC6B9FF1B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73EB35-BA54-483D-B032-2F6917594F70}" type="slidenum">
              <a:rPr lang="en-GB" smtClean="0"/>
              <a:t>‹#›</a:t>
            </a:fld>
            <a:endParaRPr lang="en-GB"/>
          </a:p>
        </p:txBody>
      </p:sp>
    </p:spTree>
    <p:extLst>
      <p:ext uri="{BB962C8B-B14F-4D97-AF65-F5344CB8AC3E}">
        <p14:creationId xmlns:p14="http://schemas.microsoft.com/office/powerpoint/2010/main" val="361923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9BC7C-1D10-4987-B6F7-014D2EA26074}" type="datetimeFigureOut">
              <a:rPr lang="en-GB" smtClean="0"/>
              <a:t>15/12/2017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BE847B-5C4D-4233-938E-1B8CFB6CDBEB}" type="slidenum">
              <a:rPr lang="en-GB" smtClean="0"/>
              <a:t>‹#›</a:t>
            </a:fld>
            <a:endParaRPr lang="en-GB"/>
          </a:p>
        </p:txBody>
      </p:sp>
    </p:spTree>
    <p:extLst>
      <p:ext uri="{BB962C8B-B14F-4D97-AF65-F5344CB8AC3E}">
        <p14:creationId xmlns:p14="http://schemas.microsoft.com/office/powerpoint/2010/main" val="43932243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Pastor and Reuben</a:t>
            </a:r>
          </a:p>
        </p:txBody>
      </p:sp>
      <p:sp>
        <p:nvSpPr>
          <p:cNvPr id="4" name="Slide Number Placeholder 3"/>
          <p:cNvSpPr>
            <a:spLocks noGrp="1"/>
          </p:cNvSpPr>
          <p:nvPr>
            <p:ph type="sldNum" sz="quarter" idx="10"/>
          </p:nvPr>
        </p:nvSpPr>
        <p:spPr/>
        <p:txBody>
          <a:bodyPr/>
          <a:lstStyle/>
          <a:p>
            <a:fld id="{92BE847B-5C4D-4233-938E-1B8CFB6CDBEB}" type="slidenum">
              <a:rPr lang="en-GB" smtClean="0"/>
              <a:t>10</a:t>
            </a:fld>
            <a:endParaRPr lang="en-GB"/>
          </a:p>
        </p:txBody>
      </p:sp>
    </p:spTree>
    <p:extLst>
      <p:ext uri="{BB962C8B-B14F-4D97-AF65-F5344CB8AC3E}">
        <p14:creationId xmlns:p14="http://schemas.microsoft.com/office/powerpoint/2010/main" val="3107522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BE847B-5C4D-4233-938E-1B8CFB6CDBEB}" type="slidenum">
              <a:rPr lang="en-GB" smtClean="0"/>
              <a:t>19</a:t>
            </a:fld>
            <a:endParaRPr lang="en-GB"/>
          </a:p>
        </p:txBody>
      </p:sp>
    </p:spTree>
    <p:extLst>
      <p:ext uri="{BB962C8B-B14F-4D97-AF65-F5344CB8AC3E}">
        <p14:creationId xmlns:p14="http://schemas.microsoft.com/office/powerpoint/2010/main" val="2132221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BE847B-5C4D-4233-938E-1B8CFB6CDBEB}" type="slidenum">
              <a:rPr lang="en-GB" smtClean="0"/>
              <a:t>20</a:t>
            </a:fld>
            <a:endParaRPr lang="en-GB"/>
          </a:p>
        </p:txBody>
      </p:sp>
    </p:spTree>
    <p:extLst>
      <p:ext uri="{BB962C8B-B14F-4D97-AF65-F5344CB8AC3E}">
        <p14:creationId xmlns:p14="http://schemas.microsoft.com/office/powerpoint/2010/main" val="2164668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431224-A525-4B6D-8895-49B5F7D37EBA}"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2AFA711-08EB-478F-99DD-02BDA846CBC2}"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FCECA8-6E82-48A1-A84F-CE2BE4143B3F}"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E95FCA-44E5-4DF5-A9B9-E3E45059FD8E}" type="datetime1">
              <a:rPr lang="en-US" smtClean="0"/>
              <a:t>12/15/2017</a:t>
            </a:fld>
            <a:endParaRPr lang="en-US" dirty="0"/>
          </a:p>
        </p:txBody>
      </p:sp>
      <p:sp>
        <p:nvSpPr>
          <p:cNvPr id="6" name="Footer Placeholder 5"/>
          <p:cNvSpPr>
            <a:spLocks noGrp="1"/>
          </p:cNvSpPr>
          <p:nvPr>
            <p:ph type="ftr" sz="quarter" idx="11"/>
          </p:nvPr>
        </p:nvSpPr>
        <p:spPr/>
        <p:txBody>
          <a:bodyPr/>
          <a:lstStyle/>
          <a:p>
            <a:r>
              <a:rPr lang="en-US"/>
              <a:t>group 007, uwtsd</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237905-C8BB-4561-91DB-37D8615B0DDE}" type="datetime1">
              <a:rPr lang="en-US" smtClean="0"/>
              <a:t>12/15/2017</a:t>
            </a:fld>
            <a:endParaRPr lang="en-US" dirty="0"/>
          </a:p>
        </p:txBody>
      </p:sp>
      <p:sp>
        <p:nvSpPr>
          <p:cNvPr id="8" name="Footer Placeholder 7"/>
          <p:cNvSpPr>
            <a:spLocks noGrp="1"/>
          </p:cNvSpPr>
          <p:nvPr>
            <p:ph type="ftr" sz="quarter" idx="11"/>
          </p:nvPr>
        </p:nvSpPr>
        <p:spPr/>
        <p:txBody>
          <a:bodyPr/>
          <a:lstStyle/>
          <a:p>
            <a:r>
              <a:rPr lang="en-US"/>
              <a:t>group 007, uwtsd</a:t>
            </a:r>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7ED5D95-EB31-4F2B-8430-22E96CAC5811}" type="datetime1">
              <a:rPr lang="en-US" smtClean="0"/>
              <a:t>12/15/2017</a:t>
            </a:fld>
            <a:endParaRPr lang="en-US" dirty="0"/>
          </a:p>
        </p:txBody>
      </p:sp>
      <p:sp>
        <p:nvSpPr>
          <p:cNvPr id="5" name="Footer Placeholder 3"/>
          <p:cNvSpPr>
            <a:spLocks noGrp="1"/>
          </p:cNvSpPr>
          <p:nvPr>
            <p:ph type="ftr" sz="quarter" idx="11"/>
          </p:nvPr>
        </p:nvSpPr>
        <p:spPr/>
        <p:txBody>
          <a:bodyPr/>
          <a:lstStyle/>
          <a:p>
            <a:r>
              <a:rPr lang="en-US"/>
              <a:t>group 007, uwtsd</a:t>
            </a:r>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5684B74-C5ED-465B-B983-A191307D9B27}" type="datetime1">
              <a:rPr lang="en-US" smtClean="0"/>
              <a:t>12/15/2017</a:t>
            </a:fld>
            <a:endParaRPr lang="en-US" dirty="0"/>
          </a:p>
        </p:txBody>
      </p:sp>
      <p:sp>
        <p:nvSpPr>
          <p:cNvPr id="5" name="Footer Placeholder 2"/>
          <p:cNvSpPr>
            <a:spLocks noGrp="1"/>
          </p:cNvSpPr>
          <p:nvPr>
            <p:ph type="ftr" sz="quarter" idx="11"/>
          </p:nvPr>
        </p:nvSpPr>
        <p:spPr/>
        <p:txBody>
          <a:bodyPr/>
          <a:lstStyle/>
          <a:p>
            <a:r>
              <a:rPr lang="en-US"/>
              <a:t>group 007, uwtsd</a:t>
            </a:r>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4A5FE52-A07B-4716-81A7-135B6C5FDC16}" type="datetime1">
              <a:rPr lang="en-US" smtClean="0"/>
              <a:t>12/15/2017</a:t>
            </a:fld>
            <a:endParaRPr lang="en-US" dirty="0"/>
          </a:p>
        </p:txBody>
      </p:sp>
      <p:sp>
        <p:nvSpPr>
          <p:cNvPr id="5" name="Footer Placeholder 5"/>
          <p:cNvSpPr>
            <a:spLocks noGrp="1"/>
          </p:cNvSpPr>
          <p:nvPr>
            <p:ph type="ftr" sz="quarter" idx="11"/>
          </p:nvPr>
        </p:nvSpPr>
        <p:spPr/>
        <p:txBody>
          <a:bodyPr/>
          <a:lstStyle/>
          <a:p>
            <a:r>
              <a:rPr lang="en-US"/>
              <a:t>group 007, uwtsd</a:t>
            </a:r>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A135C33-BCAF-4802-A000-C64BDCB3CA01}" type="datetime1">
              <a:rPr lang="en-US" smtClean="0"/>
              <a:t>12/15/2017</a:t>
            </a:fld>
            <a:endParaRPr lang="en-US" dirty="0"/>
          </a:p>
        </p:txBody>
      </p:sp>
      <p:sp>
        <p:nvSpPr>
          <p:cNvPr id="6" name="Footer Placeholder 5"/>
          <p:cNvSpPr>
            <a:spLocks noGrp="1"/>
          </p:cNvSpPr>
          <p:nvPr>
            <p:ph type="ftr" sz="quarter" idx="11"/>
          </p:nvPr>
        </p:nvSpPr>
        <p:spPr/>
        <p:txBody>
          <a:bodyPr/>
          <a:lstStyle/>
          <a:p>
            <a:r>
              <a:rPr lang="en-US"/>
              <a:t>group 007, uwtsd</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2B8557-4DF9-41B9-970D-4CCCBAA1C9C1}" type="datetime1">
              <a:rPr lang="en-US" smtClean="0"/>
              <a:t>12/15/2017</a:t>
            </a:fld>
            <a:endParaRPr lang="en-US" dirty="0"/>
          </a:p>
        </p:txBody>
      </p:sp>
      <p:sp>
        <p:nvSpPr>
          <p:cNvPr id="6" name="Footer Placeholder 5"/>
          <p:cNvSpPr>
            <a:spLocks noGrp="1"/>
          </p:cNvSpPr>
          <p:nvPr>
            <p:ph type="ftr" sz="quarter" idx="11"/>
          </p:nvPr>
        </p:nvSpPr>
        <p:spPr/>
        <p:txBody>
          <a:bodyPr/>
          <a:lstStyle/>
          <a:p>
            <a:r>
              <a:rPr lang="en-US"/>
              <a:t>group 007, uwtsd</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770D22A-4669-4E1B-B377-1E1D962D738D}"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E6CEC365-4CAB-42D7-B344-C63E6FB5B6F1}"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A9EF40-6F27-4294-B496-7C5B14A70CD1}"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4160A-12E6-4F3F-AE17-09ED34DC73B4}" type="datetime1">
              <a:rPr lang="en-US" smtClean="0"/>
              <a:t>12/15/2017</a:t>
            </a:fld>
            <a:endParaRPr lang="en-US" dirty="0"/>
          </a:p>
        </p:txBody>
      </p:sp>
      <p:sp>
        <p:nvSpPr>
          <p:cNvPr id="4"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3216979-1371-40AA-AC47-2F9D91735A06}" type="datetime1">
              <a:rPr lang="en-US" smtClean="0"/>
              <a:t>12/15/2017</a:t>
            </a:fld>
            <a:endParaRPr lang="en-US" dirty="0"/>
          </a:p>
        </p:txBody>
      </p:sp>
      <p:sp>
        <p:nvSpPr>
          <p:cNvPr id="4"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B46F11-8DA6-4720-BA62-95FA6625F531}"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C1156-D61B-4AE2-92AE-967BE1FAA909}" type="datetime1">
              <a:rPr lang="en-US" smtClean="0"/>
              <a:t>12/15/2017</a:t>
            </a:fld>
            <a:endParaRPr lang="en-US" dirty="0"/>
          </a:p>
        </p:txBody>
      </p:sp>
      <p:sp>
        <p:nvSpPr>
          <p:cNvPr id="5" name="Footer Placeholder 4"/>
          <p:cNvSpPr>
            <a:spLocks noGrp="1"/>
          </p:cNvSpPr>
          <p:nvPr>
            <p:ph type="ftr" sz="quarter" idx="11"/>
          </p:nvPr>
        </p:nvSpPr>
        <p:spPr/>
        <p:txBody>
          <a:bodyPr/>
          <a:lstStyle/>
          <a:p>
            <a:r>
              <a:rPr lang="en-US"/>
              <a:t>group 007, uwtsd</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E10B33E-2C7B-4093-81A7-0707BD0767DA}" type="datetime1">
              <a:rPr lang="en-US" smtClean="0"/>
              <a:t>12/15/2017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group 007, uwtsd</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books.google.co.uk/books?id=Z2VCDwAAQBAJ&amp;pg=PT8&amp;dq=low+risk+market+provide+excellent+profit&amp;hl=en&amp;sa=X&amp;ved=0ahUKEwjkq4rE0onYAhWBZlAKHS3lDM8Q6AEILjAB#v=onepage&amp;q=low%20risk%20market%20provide%20excellent%20profit&amp;f=fals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www.academia.edu/2071962/Repositioning_Nigerian_youths_for_economic_empowerment_through_entrepreneurship_education" TargetMode="External"/><Relationship Id="rId4" Type="http://schemas.openxmlformats.org/officeDocument/2006/relationships/hyperlink" Target="https://www.food.gov.uk/sites/default/files/facts-stats.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books.google.co.uk/books?hl=en&amp;lr=&amp;id=QVOh_O3xn_sC&amp;oi=fnd&amp;pg=PR3&amp;dq=children+illness+increased+26.6%25+in+2006&amp;ots=BJRjAW5YAr&amp;sig=JvGud4YOCXYjkFbW2gY3tfqr8ek#v=onepage&amp;q&amp;f=fals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books.google.co.uk/books?hl=en&amp;lr=&amp;id=taYsDwAAQBAJ&amp;oi=fnd&amp;pg=PR13&amp;dq=chronic+diseases+are+increasing&amp;ots=9eh4_oGhC8&amp;sig=VoBV-MSEUrG5n-eEvsi34hON00E#v=onepage&amp;q=chronic%20diseases%20are%20increasing&amp;f=false" TargetMode="External"/><Relationship Id="rId5" Type="http://schemas.openxmlformats.org/officeDocument/2006/relationships/hyperlink" Target="https://d3n8a8pro7vhmx.cloudfront.net/liuentrepreneurs/pages/135/attachments/original/1458138281/Bankable_Business_Plans.pdf?1458138281" TargetMode="External"/><Relationship Id="rId4" Type="http://schemas.openxmlformats.org/officeDocument/2006/relationships/hyperlink" Target="https://www.gov.uk/government/news/38-million-people-in-england-now-have-diabet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lobalwellnessinstitute.org/wellness-now-a-372-trillion-global-industry/" TargetMode="External"/><Relationship Id="rId2" Type="http://schemas.openxmlformats.org/officeDocument/2006/relationships/hyperlink" Target="http://www.who.int/health-accounts/ghed/en/.urship%20in%20developing%20economies%20by%20willium&amp;f=fal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F789-6C32-46B0-ACFE-986E315A9923}"/>
              </a:ext>
            </a:extLst>
          </p:cNvPr>
          <p:cNvSpPr>
            <a:spLocks noGrp="1"/>
          </p:cNvSpPr>
          <p:nvPr>
            <p:ph type="ctrTitle"/>
          </p:nvPr>
        </p:nvSpPr>
        <p:spPr>
          <a:xfrm>
            <a:off x="609601" y="318052"/>
            <a:ext cx="9336258" cy="1179443"/>
          </a:xfrm>
        </p:spPr>
        <p:txBody>
          <a:bodyPr/>
          <a:lstStyle/>
          <a:p>
            <a:r>
              <a:rPr lang="en-GB" dirty="0">
                <a:latin typeface="Arial" panose="020B0604020202020204" pitchFamily="34" charset="0"/>
                <a:cs typeface="Arial" panose="020B0604020202020204" pitchFamily="34" charset="0"/>
              </a:rPr>
              <a:t>Business plan </a:t>
            </a:r>
          </a:p>
        </p:txBody>
      </p:sp>
      <p:sp>
        <p:nvSpPr>
          <p:cNvPr id="5" name="Subtitle 4">
            <a:extLst>
              <a:ext uri="{FF2B5EF4-FFF2-40B4-BE49-F238E27FC236}">
                <a16:creationId xmlns:a16="http://schemas.microsoft.com/office/drawing/2014/main" id="{2746FAEE-333C-4467-B364-17009FD78646}"/>
              </a:ext>
            </a:extLst>
          </p:cNvPr>
          <p:cNvSpPr>
            <a:spLocks noGrp="1"/>
          </p:cNvSpPr>
          <p:nvPr>
            <p:ph type="subTitle" idx="1"/>
          </p:nvPr>
        </p:nvSpPr>
        <p:spPr>
          <a:xfrm>
            <a:off x="450574" y="1497495"/>
            <a:ext cx="9859617" cy="4784035"/>
          </a:xfrm>
        </p:spPr>
        <p:txBody>
          <a:bodyPr>
            <a:normAutofit lnSpcReduction="10000"/>
          </a:bodyPr>
          <a:lstStyle/>
          <a:p>
            <a:r>
              <a:rPr lang="en-GB" dirty="0"/>
              <a:t> </a:t>
            </a:r>
            <a:r>
              <a:rPr lang="en-GB" sz="3600" dirty="0">
                <a:latin typeface="Arial" panose="020B0604020202020204" pitchFamily="34" charset="0"/>
                <a:cs typeface="Arial" panose="020B0604020202020204" pitchFamily="34" charset="0"/>
              </a:rPr>
              <a:t>health and Wellbeing  Business</a:t>
            </a:r>
          </a:p>
          <a:p>
            <a:r>
              <a:rPr lang="en-GB" sz="3600" dirty="0">
                <a:latin typeface="Arial" panose="020B0604020202020204" pitchFamily="34" charset="0"/>
                <a:cs typeface="Arial" panose="020B0604020202020204" pitchFamily="34" charset="0"/>
              </a:rPr>
              <a:t>   </a:t>
            </a:r>
          </a:p>
          <a:p>
            <a:r>
              <a:rPr lang="en-GB" sz="3600" dirty="0">
                <a:latin typeface="Arial" panose="020B0604020202020204" pitchFamily="34" charset="0"/>
                <a:cs typeface="Arial" panose="020B0604020202020204" pitchFamily="34" charset="0"/>
              </a:rPr>
              <a:t> Title: </a:t>
            </a:r>
            <a:r>
              <a:rPr lang="en-GB" sz="2800" dirty="0">
                <a:latin typeface="Arial" panose="020B0604020202020204" pitchFamily="34" charset="0"/>
                <a:cs typeface="Arial" panose="020B0604020202020204" pitchFamily="34" charset="0"/>
              </a:rPr>
              <a:t>ANGELIC hEALING</a:t>
            </a:r>
          </a:p>
          <a:p>
            <a:r>
              <a:rPr lang="en-GB" sz="3600"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Students: </a:t>
            </a:r>
            <a:r>
              <a:rPr lang="en-GB" dirty="0">
                <a:latin typeface="Arial" panose="020B0604020202020204" pitchFamily="34" charset="0"/>
                <a:cs typeface="Arial" panose="020B0604020202020204" pitchFamily="34" charset="0"/>
              </a:rPr>
              <a:t>Group  007, UWTSD</a:t>
            </a:r>
          </a:p>
          <a:p>
            <a:r>
              <a:rPr lang="en-GB" dirty="0">
                <a:latin typeface="Arial" panose="020B0604020202020204" pitchFamily="34" charset="0"/>
                <a:cs typeface="Arial" panose="020B0604020202020204" pitchFamily="34" charset="0"/>
              </a:rPr>
              <a:t> Group leader : Shahnaj Faulkner 1707663</a:t>
            </a:r>
          </a:p>
          <a:p>
            <a:r>
              <a:rPr lang="en-GB" dirty="0">
                <a:latin typeface="Arial" panose="020B0604020202020204" pitchFamily="34" charset="0"/>
                <a:cs typeface="Arial" panose="020B0604020202020204" pitchFamily="34" charset="0"/>
              </a:rPr>
              <a:t> Members : Sharif Uddin 1605545 ,Joynal abedin 1707662, </a:t>
            </a:r>
            <a:r>
              <a:rPr lang="en-GB" dirty="0"/>
              <a:t> Mamun miah    1708227, Sayed Miah 1707658,abdul hadi hamid  1706285. </a:t>
            </a:r>
          </a:p>
          <a:p>
            <a:endParaRPr lang="en-GB" dirty="0"/>
          </a:p>
          <a:p>
            <a:r>
              <a:rPr lang="en-GB" dirty="0"/>
              <a:t> Subject: Managing Enterprise in the 21</a:t>
            </a:r>
            <a:r>
              <a:rPr lang="en-GB" baseline="30000" dirty="0"/>
              <a:t>st</a:t>
            </a:r>
            <a:r>
              <a:rPr lang="en-GB" dirty="0"/>
              <a:t> Century(BMSK4006_LON)</a:t>
            </a:r>
          </a:p>
          <a:p>
            <a:r>
              <a:rPr lang="en-GB" dirty="0"/>
              <a:t> Teacher:   Molly jack					</a:t>
            </a:r>
          </a:p>
        </p:txBody>
      </p:sp>
    </p:spTree>
    <p:extLst>
      <p:ext uri="{BB962C8B-B14F-4D97-AF65-F5344CB8AC3E}">
        <p14:creationId xmlns:p14="http://schemas.microsoft.com/office/powerpoint/2010/main" val="21628587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95B75-823D-4AF0-88B6-44F3A1745CEC}"/>
              </a:ext>
            </a:extLst>
          </p:cNvPr>
          <p:cNvSpPr>
            <a:spLocks noGrp="1"/>
          </p:cNvSpPr>
          <p:nvPr>
            <p:ph type="title"/>
          </p:nvPr>
        </p:nvSpPr>
        <p:spPr>
          <a:xfrm>
            <a:off x="646111" y="278296"/>
            <a:ext cx="9404723" cy="649356"/>
          </a:xfrm>
        </p:spPr>
        <p:txBody>
          <a:bodyPr/>
          <a:lstStyle/>
          <a:p>
            <a:r>
              <a:rPr lang="en-GB" dirty="0"/>
              <a:t>Content</a:t>
            </a:r>
          </a:p>
        </p:txBody>
      </p:sp>
      <p:sp>
        <p:nvSpPr>
          <p:cNvPr id="3" name="Content Placeholder 2">
            <a:extLst>
              <a:ext uri="{FF2B5EF4-FFF2-40B4-BE49-F238E27FC236}">
                <a16:creationId xmlns:a16="http://schemas.microsoft.com/office/drawing/2014/main" id="{BD37F7DA-8D03-4DAC-B2AE-D64B4CCBA50C}"/>
              </a:ext>
            </a:extLst>
          </p:cNvPr>
          <p:cNvSpPr>
            <a:spLocks noGrp="1"/>
          </p:cNvSpPr>
          <p:nvPr>
            <p:ph idx="1"/>
          </p:nvPr>
        </p:nvSpPr>
        <p:spPr>
          <a:xfrm>
            <a:off x="745588" y="1152940"/>
            <a:ext cx="9678572" cy="5705060"/>
          </a:xfrm>
        </p:spPr>
        <p:txBody>
          <a:bodyPr>
            <a:normAutofit fontScale="70000" lnSpcReduction="20000"/>
          </a:bodyPr>
          <a:lstStyle/>
          <a:p>
            <a:r>
              <a:rPr lang="en-GB" dirty="0"/>
              <a:t>Introduction - Slide 1</a:t>
            </a:r>
          </a:p>
          <a:p>
            <a:r>
              <a:rPr lang="en-GB" dirty="0"/>
              <a:t>Introduction- slide 2</a:t>
            </a:r>
          </a:p>
          <a:p>
            <a:r>
              <a:rPr lang="en-GB" dirty="0"/>
              <a:t>Introduction - Slide 3</a:t>
            </a:r>
          </a:p>
          <a:p>
            <a:r>
              <a:rPr lang="en-GB" dirty="0"/>
              <a:t>Aim –slide 4</a:t>
            </a:r>
          </a:p>
          <a:p>
            <a:r>
              <a:rPr lang="en-GB" dirty="0"/>
              <a:t>Objective- Slide 5</a:t>
            </a:r>
          </a:p>
          <a:p>
            <a:r>
              <a:rPr lang="en-GB" dirty="0"/>
              <a:t>Mission and Vision- Slide 6</a:t>
            </a:r>
          </a:p>
          <a:p>
            <a:r>
              <a:rPr lang="en-GB" dirty="0"/>
              <a:t>Legal Compliances- Slide 7</a:t>
            </a:r>
          </a:p>
          <a:p>
            <a:r>
              <a:rPr lang="en-GB" dirty="0"/>
              <a:t>Management Process (Industry Analysis)- Slide 8</a:t>
            </a:r>
          </a:p>
          <a:p>
            <a:r>
              <a:rPr lang="en-GB" dirty="0"/>
              <a:t>Management Process Cont  (Customer Analysis) –Slide 9</a:t>
            </a:r>
          </a:p>
          <a:p>
            <a:r>
              <a:rPr lang="en-GB" dirty="0"/>
              <a:t>Management Process Cont (Management Plan) - Slide 10</a:t>
            </a:r>
          </a:p>
          <a:p>
            <a:r>
              <a:rPr lang="en-GB" dirty="0"/>
              <a:t>Management Process cont (Generation Revenue)– Slide 10</a:t>
            </a:r>
          </a:p>
          <a:p>
            <a:r>
              <a:rPr lang="en-GB" dirty="0"/>
              <a:t>Management Process Cont (Financial Plan) – Slide 11</a:t>
            </a:r>
          </a:p>
          <a:p>
            <a:r>
              <a:rPr lang="en-GB" dirty="0"/>
              <a:t>Management Process Cont (Operational Plan) –Slide 12</a:t>
            </a:r>
          </a:p>
          <a:p>
            <a:r>
              <a:rPr lang="en-GB" dirty="0"/>
              <a:t>Management Process cont  (Marketing Plan) –Slide 13</a:t>
            </a:r>
          </a:p>
          <a:p>
            <a:r>
              <a:rPr lang="en-GB" dirty="0"/>
              <a:t>SWOT Analysis - Slide 14</a:t>
            </a:r>
          </a:p>
          <a:p>
            <a:r>
              <a:rPr lang="en-GB" dirty="0"/>
              <a:t>PESTLE Analysis – Slide 15</a:t>
            </a:r>
          </a:p>
          <a:p>
            <a:r>
              <a:rPr lang="en-GB" dirty="0"/>
              <a:t>Conclusion – Slide 16</a:t>
            </a:r>
          </a:p>
          <a:p>
            <a:r>
              <a:rPr lang="en-GB" dirty="0"/>
              <a:t>References -  Slide 17-19</a:t>
            </a:r>
          </a:p>
          <a:p>
            <a:pPr marL="0" indent="0">
              <a:buNone/>
            </a:pPr>
            <a:endParaRPr lang="en-GB" dirty="0"/>
          </a:p>
          <a:p>
            <a:pPr marL="0" indent="0">
              <a:buNone/>
            </a:pPr>
            <a:endParaRPr lang="en-GB" dirty="0"/>
          </a:p>
          <a:p>
            <a:pPr marL="0" indent="0">
              <a:buNone/>
            </a:pPr>
            <a:endParaRPr lang="en-GB" dirty="0"/>
          </a:p>
        </p:txBody>
      </p:sp>
      <p:sp>
        <p:nvSpPr>
          <p:cNvPr id="4" name="Footer Placeholder 3">
            <a:extLst>
              <a:ext uri="{FF2B5EF4-FFF2-40B4-BE49-F238E27FC236}">
                <a16:creationId xmlns:a16="http://schemas.microsoft.com/office/drawing/2014/main" id="{DA034F16-CCFF-41C3-A4BA-EF8DCFF5E722}"/>
              </a:ext>
            </a:extLst>
          </p:cNvPr>
          <p:cNvSpPr>
            <a:spLocks noGrp="1"/>
          </p:cNvSpPr>
          <p:nvPr>
            <p:ph type="ftr" sz="quarter" idx="11"/>
          </p:nvPr>
        </p:nvSpPr>
        <p:spPr/>
        <p:txBody>
          <a:bodyPr/>
          <a:lstStyle/>
          <a:p>
            <a:r>
              <a:rPr lang="en-US"/>
              <a:t>group 007, uwtsd</a:t>
            </a:r>
            <a:endParaRPr lang="en-US" dirty="0"/>
          </a:p>
        </p:txBody>
      </p:sp>
    </p:spTree>
    <p:extLst>
      <p:ext uri="{BB962C8B-B14F-4D97-AF65-F5344CB8AC3E}">
        <p14:creationId xmlns:p14="http://schemas.microsoft.com/office/powerpoint/2010/main" val="3890040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6CAE5-7EC0-46F0-9F28-B47ACF9C021E}"/>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B4B2AB3-D817-4500-931B-AA58068EDE68}"/>
              </a:ext>
            </a:extLst>
          </p:cNvPr>
          <p:cNvPicPr>
            <a:picLocks noGrp="1" noChangeAspect="1"/>
          </p:cNvPicPr>
          <p:nvPr>
            <p:ph idx="1"/>
          </p:nvPr>
        </p:nvPicPr>
        <p:blipFill>
          <a:blip r:embed="rId2"/>
          <a:stretch>
            <a:fillRect/>
          </a:stretch>
        </p:blipFill>
        <p:spPr>
          <a:xfrm>
            <a:off x="-107640" y="-23167"/>
            <a:ext cx="12407280" cy="6858000"/>
          </a:xfrm>
          <a:prstGeom prst="rect">
            <a:avLst/>
          </a:prstGeom>
        </p:spPr>
      </p:pic>
      <p:sp>
        <p:nvSpPr>
          <p:cNvPr id="4" name="Footer Placeholder 3">
            <a:extLst>
              <a:ext uri="{FF2B5EF4-FFF2-40B4-BE49-F238E27FC236}">
                <a16:creationId xmlns:a16="http://schemas.microsoft.com/office/drawing/2014/main" id="{0914A3D4-97EC-4FE0-A18C-85B892AB0D91}"/>
              </a:ext>
            </a:extLst>
          </p:cNvPr>
          <p:cNvSpPr>
            <a:spLocks noGrp="1"/>
          </p:cNvSpPr>
          <p:nvPr>
            <p:ph type="ftr" sz="quarter" idx="11"/>
          </p:nvPr>
        </p:nvSpPr>
        <p:spPr>
          <a:xfrm rot="5400000">
            <a:off x="10316320" y="464053"/>
            <a:ext cx="1400532" cy="575034"/>
          </a:xfrm>
        </p:spPr>
        <p:txBody>
          <a:bodyPr/>
          <a:lstStyle/>
          <a:p>
            <a:r>
              <a:rPr lang="en-US" dirty="0"/>
              <a:t>group 007, uwtsd</a:t>
            </a:r>
          </a:p>
        </p:txBody>
      </p:sp>
      <p:graphicFrame>
        <p:nvGraphicFramePr>
          <p:cNvPr id="10" name="Table 9">
            <a:extLst>
              <a:ext uri="{FF2B5EF4-FFF2-40B4-BE49-F238E27FC236}">
                <a16:creationId xmlns:a16="http://schemas.microsoft.com/office/drawing/2014/main" id="{E6FDA638-01A2-4AC6-A11C-49DEACEBACC1}"/>
              </a:ext>
            </a:extLst>
          </p:cNvPr>
          <p:cNvGraphicFramePr>
            <a:graphicFrameLocks noGrp="1"/>
          </p:cNvGraphicFramePr>
          <p:nvPr>
            <p:extLst>
              <p:ext uri="{D42A27DB-BD31-4B8C-83A1-F6EECF244321}">
                <p14:modId xmlns:p14="http://schemas.microsoft.com/office/powerpoint/2010/main" val="1179363455"/>
              </p:ext>
            </p:extLst>
          </p:nvPr>
        </p:nvGraphicFramePr>
        <p:xfrm>
          <a:off x="11635409" y="6480313"/>
          <a:ext cx="318052" cy="365760"/>
        </p:xfrm>
        <a:graphic>
          <a:graphicData uri="http://schemas.openxmlformats.org/drawingml/2006/table">
            <a:tbl>
              <a:tblPr>
                <a:tableStyleId>{3C2FFA5D-87B4-456A-9821-1D502468CF0F}</a:tableStyleId>
              </a:tblPr>
              <a:tblGrid>
                <a:gridCol w="318052">
                  <a:extLst>
                    <a:ext uri="{9D8B030D-6E8A-4147-A177-3AD203B41FA5}">
                      <a16:colId xmlns:a16="http://schemas.microsoft.com/office/drawing/2014/main" val="1745424363"/>
                    </a:ext>
                  </a:extLst>
                </a:gridCol>
              </a:tblGrid>
              <a:tr h="318052">
                <a:tc>
                  <a:txBody>
                    <a:bodyPr/>
                    <a:lstStyle/>
                    <a:p>
                      <a:r>
                        <a:rPr lang="en-GB" dirty="0"/>
                        <a:t>1</a:t>
                      </a:r>
                    </a:p>
                  </a:txBody>
                  <a:tcPr/>
                </a:tc>
                <a:extLst>
                  <a:ext uri="{0D108BD9-81ED-4DB2-BD59-A6C34878D82A}">
                    <a16:rowId xmlns:a16="http://schemas.microsoft.com/office/drawing/2014/main" val="397919214"/>
                  </a:ext>
                </a:extLst>
              </a:tr>
            </a:tbl>
          </a:graphicData>
        </a:graphic>
      </p:graphicFrame>
    </p:spTree>
    <p:extLst>
      <p:ext uri="{BB962C8B-B14F-4D97-AF65-F5344CB8AC3E}">
        <p14:creationId xmlns:p14="http://schemas.microsoft.com/office/powerpoint/2010/main" val="3099208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ACA55-E73F-4183-9F00-E9CF98C52430}"/>
              </a:ext>
            </a:extLst>
          </p:cNvPr>
          <p:cNvSpPr>
            <a:spLocks noGrp="1"/>
          </p:cNvSpPr>
          <p:nvPr>
            <p:ph type="title"/>
          </p:nvPr>
        </p:nvSpPr>
        <p:spPr>
          <a:xfrm>
            <a:off x="646111" y="452718"/>
            <a:ext cx="9404723" cy="899004"/>
          </a:xfrm>
        </p:spPr>
        <p:txBody>
          <a:bodyPr/>
          <a:lstStyle/>
          <a:p>
            <a:r>
              <a:rPr lang="en-GB" dirty="0"/>
              <a:t>    </a:t>
            </a:r>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378DB060-8134-4490-9A79-5C9786B303EF}"/>
              </a:ext>
            </a:extLst>
          </p:cNvPr>
          <p:cNvSpPr>
            <a:spLocks noGrp="1"/>
          </p:cNvSpPr>
          <p:nvPr>
            <p:ph idx="1"/>
          </p:nvPr>
        </p:nvSpPr>
        <p:spPr>
          <a:xfrm>
            <a:off x="0" y="2160104"/>
            <a:ext cx="11794435" cy="4697896"/>
          </a:xfrm>
        </p:spPr>
        <p:txBody>
          <a:bodyPr>
            <a:normAutofit/>
          </a:bodyPr>
          <a:lstStyle/>
          <a:p>
            <a:pPr marL="0" indent="0">
              <a:buNone/>
            </a:pPr>
            <a:r>
              <a:rPr lang="en-GB" sz="3600" dirty="0">
                <a:latin typeface="Arial" panose="020B0604020202020204" pitchFamily="34" charset="0"/>
                <a:cs typeface="Arial" panose="020B0604020202020204" pitchFamily="34" charset="0"/>
              </a:rPr>
              <a:t>   Business is another name of enterprise </a:t>
            </a:r>
            <a:r>
              <a:rPr lang="en-GB" dirty="0">
                <a:latin typeface="Arial" panose="020B0604020202020204" pitchFamily="34" charset="0"/>
                <a:cs typeface="Arial" panose="020B0604020202020204" pitchFamily="34" charset="0"/>
              </a:rPr>
              <a:t>(willium and Gurtoo ,2017).</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   Business describes the action of  an Entrepreneur  who     	is  innovative and confident enough to take  risks by 	set up and run a business </a:t>
            </a:r>
            <a:r>
              <a:rPr lang="en-GB" sz="2400" dirty="0">
                <a:latin typeface="Arial" panose="020B0604020202020204" pitchFamily="34" charset="0"/>
                <a:cs typeface="Arial" panose="020B0604020202020204" pitchFamily="34" charset="0"/>
              </a:rPr>
              <a:t>(Oveawe, 2010</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
        <p:nvSpPr>
          <p:cNvPr id="4" name="Footer Placeholder 3">
            <a:extLst>
              <a:ext uri="{FF2B5EF4-FFF2-40B4-BE49-F238E27FC236}">
                <a16:creationId xmlns:a16="http://schemas.microsoft.com/office/drawing/2014/main" id="{8BA48D7A-D122-4727-A079-3B82F7190B14}"/>
              </a:ext>
            </a:extLst>
          </p:cNvPr>
          <p:cNvSpPr>
            <a:spLocks noGrp="1"/>
          </p:cNvSpPr>
          <p:nvPr>
            <p:ph type="ftr" sz="quarter" idx="11"/>
          </p:nvPr>
        </p:nvSpPr>
        <p:spPr>
          <a:xfrm rot="5400000">
            <a:off x="11092069" y="755375"/>
            <a:ext cx="1550506" cy="463827"/>
          </a:xfrm>
        </p:spPr>
        <p:txBody>
          <a:bodyPr/>
          <a:lstStyle/>
          <a:p>
            <a:r>
              <a:rPr lang="en-US" dirty="0"/>
              <a:t>group 007, uwtsd</a:t>
            </a:r>
          </a:p>
        </p:txBody>
      </p:sp>
      <p:graphicFrame>
        <p:nvGraphicFramePr>
          <p:cNvPr id="5" name="Table 4">
            <a:extLst>
              <a:ext uri="{FF2B5EF4-FFF2-40B4-BE49-F238E27FC236}">
                <a16:creationId xmlns:a16="http://schemas.microsoft.com/office/drawing/2014/main" id="{686154FD-6096-459C-98EA-9B3CA4AAD1F8}"/>
              </a:ext>
            </a:extLst>
          </p:cNvPr>
          <p:cNvGraphicFramePr>
            <a:graphicFrameLocks noGrp="1"/>
          </p:cNvGraphicFramePr>
          <p:nvPr>
            <p:extLst>
              <p:ext uri="{D42A27DB-BD31-4B8C-83A1-F6EECF244321}">
                <p14:modId xmlns:p14="http://schemas.microsoft.com/office/powerpoint/2010/main" val="1120572975"/>
              </p:ext>
            </p:extLst>
          </p:nvPr>
        </p:nvGraphicFramePr>
        <p:xfrm>
          <a:off x="11105322" y="6400800"/>
          <a:ext cx="530087" cy="564543"/>
        </p:xfrm>
        <a:graphic>
          <a:graphicData uri="http://schemas.openxmlformats.org/drawingml/2006/table">
            <a:tbl>
              <a:tblPr>
                <a:tableStyleId>{2D5ABB26-0587-4C30-8999-92F81FD0307C}</a:tableStyleId>
              </a:tblPr>
              <a:tblGrid>
                <a:gridCol w="530087">
                  <a:extLst>
                    <a:ext uri="{9D8B030D-6E8A-4147-A177-3AD203B41FA5}">
                      <a16:colId xmlns:a16="http://schemas.microsoft.com/office/drawing/2014/main" val="1748319005"/>
                    </a:ext>
                  </a:extLst>
                </a:gridCol>
              </a:tblGrid>
              <a:tr h="564543">
                <a:tc>
                  <a:txBody>
                    <a:bodyPr/>
                    <a:lstStyle/>
                    <a:p>
                      <a:r>
                        <a:rPr lang="en-GB" dirty="0"/>
                        <a:t>2</a:t>
                      </a:r>
                    </a:p>
                  </a:txBody>
                  <a:tcPr/>
                </a:tc>
                <a:extLst>
                  <a:ext uri="{0D108BD9-81ED-4DB2-BD59-A6C34878D82A}">
                    <a16:rowId xmlns:a16="http://schemas.microsoft.com/office/drawing/2014/main" val="690713246"/>
                  </a:ext>
                </a:extLst>
              </a:tr>
            </a:tbl>
          </a:graphicData>
        </a:graphic>
      </p:graphicFrame>
    </p:spTree>
    <p:extLst>
      <p:ext uri="{BB962C8B-B14F-4D97-AF65-F5344CB8AC3E}">
        <p14:creationId xmlns:p14="http://schemas.microsoft.com/office/powerpoint/2010/main" val="3253219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8A4AA-7270-46A3-8FC8-856C00C232BA}"/>
              </a:ext>
            </a:extLst>
          </p:cNvPr>
          <p:cNvSpPr>
            <a:spLocks noGrp="1"/>
          </p:cNvSpPr>
          <p:nvPr>
            <p:ph type="title"/>
          </p:nvPr>
        </p:nvSpPr>
        <p:spPr>
          <a:xfrm>
            <a:off x="1" y="106017"/>
            <a:ext cx="12192000" cy="6858000"/>
          </a:xfrm>
        </p:spPr>
        <p:txBody>
          <a:bodyPr/>
          <a:lstStyle/>
          <a:p>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Introduction</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Creating a business is a process and a business plan  	helps to set up the organisational structure of a business 	by taking it up to the next level </a:t>
            </a:r>
            <a:r>
              <a:rPr lang="en-GB" sz="2000" dirty="0">
                <a:latin typeface="Arial" panose="020B0604020202020204" pitchFamily="34" charset="0"/>
                <a:cs typeface="Arial" panose="020B0604020202020204" pitchFamily="34" charset="0"/>
              </a:rPr>
              <a:t>(Rogof, 2007) .</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If you are looking for investment, you might concentrate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on the  low risks market which will provide excellent  	profits</a:t>
            </a: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Argent, 2016) .</a:t>
            </a:r>
          </a:p>
        </p:txBody>
      </p:sp>
      <p:sp>
        <p:nvSpPr>
          <p:cNvPr id="3" name="Footer Placeholder 2">
            <a:extLst>
              <a:ext uri="{FF2B5EF4-FFF2-40B4-BE49-F238E27FC236}">
                <a16:creationId xmlns:a16="http://schemas.microsoft.com/office/drawing/2014/main" id="{D95F37F2-DE13-4466-9627-8D74BE754F82}"/>
              </a:ext>
            </a:extLst>
          </p:cNvPr>
          <p:cNvSpPr>
            <a:spLocks noGrp="1"/>
          </p:cNvSpPr>
          <p:nvPr>
            <p:ph type="ftr" sz="quarter" idx="11"/>
          </p:nvPr>
        </p:nvSpPr>
        <p:spPr>
          <a:xfrm rot="5400000" flipV="1">
            <a:off x="9195381" y="-1084843"/>
            <a:ext cx="4876796" cy="393895"/>
          </a:xfrm>
        </p:spPr>
        <p:txBody>
          <a:bodyPr/>
          <a:lstStyle/>
          <a:p>
            <a:r>
              <a:rPr lang="en-US" dirty="0"/>
              <a:t>group 007, uwtsd</a:t>
            </a:r>
          </a:p>
        </p:txBody>
      </p:sp>
      <p:graphicFrame>
        <p:nvGraphicFramePr>
          <p:cNvPr id="4" name="Table 3">
            <a:extLst>
              <a:ext uri="{FF2B5EF4-FFF2-40B4-BE49-F238E27FC236}">
                <a16:creationId xmlns:a16="http://schemas.microsoft.com/office/drawing/2014/main" id="{1990FEC1-D471-4496-B998-B4424DE510E6}"/>
              </a:ext>
            </a:extLst>
          </p:cNvPr>
          <p:cNvGraphicFramePr>
            <a:graphicFrameLocks noGrp="1"/>
          </p:cNvGraphicFramePr>
          <p:nvPr>
            <p:extLst>
              <p:ext uri="{D42A27DB-BD31-4B8C-83A1-F6EECF244321}">
                <p14:modId xmlns:p14="http://schemas.microsoft.com/office/powerpoint/2010/main" val="2356345990"/>
              </p:ext>
            </p:extLst>
          </p:nvPr>
        </p:nvGraphicFramePr>
        <p:xfrm>
          <a:off x="11251096" y="6533322"/>
          <a:ext cx="397565" cy="511534"/>
        </p:xfrm>
        <a:graphic>
          <a:graphicData uri="http://schemas.openxmlformats.org/drawingml/2006/table">
            <a:tbl>
              <a:tblPr>
                <a:tableStyleId>{2D5ABB26-0587-4C30-8999-92F81FD0307C}</a:tableStyleId>
              </a:tblPr>
              <a:tblGrid>
                <a:gridCol w="397565">
                  <a:extLst>
                    <a:ext uri="{9D8B030D-6E8A-4147-A177-3AD203B41FA5}">
                      <a16:colId xmlns:a16="http://schemas.microsoft.com/office/drawing/2014/main" val="408067009"/>
                    </a:ext>
                  </a:extLst>
                </a:gridCol>
              </a:tblGrid>
              <a:tr h="511534">
                <a:tc>
                  <a:txBody>
                    <a:bodyPr/>
                    <a:lstStyle/>
                    <a:p>
                      <a:r>
                        <a:rPr lang="en-GB" dirty="0"/>
                        <a:t>3</a:t>
                      </a:r>
                    </a:p>
                  </a:txBody>
                  <a:tcPr/>
                </a:tc>
                <a:extLst>
                  <a:ext uri="{0D108BD9-81ED-4DB2-BD59-A6C34878D82A}">
                    <a16:rowId xmlns:a16="http://schemas.microsoft.com/office/drawing/2014/main" val="414742567"/>
                  </a:ext>
                </a:extLst>
              </a:tr>
            </a:tbl>
          </a:graphicData>
        </a:graphic>
      </p:graphicFrame>
    </p:spTree>
    <p:extLst>
      <p:ext uri="{BB962C8B-B14F-4D97-AF65-F5344CB8AC3E}">
        <p14:creationId xmlns:p14="http://schemas.microsoft.com/office/powerpoint/2010/main" val="2699617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A1F8-07F2-452C-9E04-73261C2944E3}"/>
              </a:ext>
            </a:extLst>
          </p:cNvPr>
          <p:cNvSpPr>
            <a:spLocks noGrp="1"/>
          </p:cNvSpPr>
          <p:nvPr>
            <p:ph type="title"/>
          </p:nvPr>
        </p:nvSpPr>
        <p:spPr>
          <a:xfrm>
            <a:off x="13252" y="-80225"/>
            <a:ext cx="12192000" cy="7375956"/>
          </a:xfrm>
        </p:spPr>
        <p:txBody>
          <a:bodyPr/>
          <a:lstStyle/>
          <a:p>
            <a:r>
              <a:rPr lang="en-GB" dirty="0"/>
              <a:t> Aim</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Angelic Healing is aiming  to improve people’s health and run a profitable        networking, membership and non membership based business.</a:t>
            </a:r>
            <a:br>
              <a:rPr lang="en-GB" sz="2400" dirty="0">
                <a:latin typeface="Arial" panose="020B0604020202020204" pitchFamily="34" charset="0"/>
                <a:cs typeface="Arial" panose="020B0604020202020204" pitchFamily="34" charset="0"/>
              </a:rPr>
            </a:br>
            <a:br>
              <a:rPr lang="en-GB" sz="2800" dirty="0"/>
            </a:br>
            <a:endParaRPr lang="en-GB" sz="2800" dirty="0"/>
          </a:p>
        </p:txBody>
      </p:sp>
      <p:pic>
        <p:nvPicPr>
          <p:cNvPr id="4" name="Picture 3">
            <a:extLst>
              <a:ext uri="{FF2B5EF4-FFF2-40B4-BE49-F238E27FC236}">
                <a16:creationId xmlns:a16="http://schemas.microsoft.com/office/drawing/2014/main" id="{3F2E430D-4312-4076-8810-DA9DB945984B}"/>
              </a:ext>
            </a:extLst>
          </p:cNvPr>
          <p:cNvPicPr>
            <a:picLocks noChangeAspect="1"/>
          </p:cNvPicPr>
          <p:nvPr/>
        </p:nvPicPr>
        <p:blipFill>
          <a:blip r:embed="rId2"/>
          <a:stretch>
            <a:fillRect/>
          </a:stretch>
        </p:blipFill>
        <p:spPr>
          <a:xfrm>
            <a:off x="-13250" y="1941706"/>
            <a:ext cx="12191998" cy="5516429"/>
          </a:xfrm>
          <a:prstGeom prst="rect">
            <a:avLst/>
          </a:prstGeom>
        </p:spPr>
      </p:pic>
      <p:sp>
        <p:nvSpPr>
          <p:cNvPr id="3" name="Footer Placeholder 2">
            <a:extLst>
              <a:ext uri="{FF2B5EF4-FFF2-40B4-BE49-F238E27FC236}">
                <a16:creationId xmlns:a16="http://schemas.microsoft.com/office/drawing/2014/main" id="{8CCF75EA-21D5-4445-8501-3D48CF3E6328}"/>
              </a:ext>
            </a:extLst>
          </p:cNvPr>
          <p:cNvSpPr>
            <a:spLocks noGrp="1"/>
          </p:cNvSpPr>
          <p:nvPr>
            <p:ph type="ftr" sz="quarter" idx="11"/>
          </p:nvPr>
        </p:nvSpPr>
        <p:spPr>
          <a:xfrm rot="5400000">
            <a:off x="10063318" y="2851894"/>
            <a:ext cx="3859795" cy="397563"/>
          </a:xfrm>
        </p:spPr>
        <p:txBody>
          <a:bodyPr/>
          <a:lstStyle/>
          <a:p>
            <a:r>
              <a:rPr lang="en-US"/>
              <a:t>group 007, uwtsd</a:t>
            </a:r>
            <a:endParaRPr lang="en-US" dirty="0"/>
          </a:p>
        </p:txBody>
      </p:sp>
      <p:graphicFrame>
        <p:nvGraphicFramePr>
          <p:cNvPr id="7" name="Table 6">
            <a:extLst>
              <a:ext uri="{FF2B5EF4-FFF2-40B4-BE49-F238E27FC236}">
                <a16:creationId xmlns:a16="http://schemas.microsoft.com/office/drawing/2014/main" id="{05D393A5-BD12-4BE2-9643-2F84FC24CC44}"/>
              </a:ext>
            </a:extLst>
          </p:cNvPr>
          <p:cNvGraphicFramePr>
            <a:graphicFrameLocks noGrp="1"/>
          </p:cNvGraphicFramePr>
          <p:nvPr>
            <p:extLst>
              <p:ext uri="{D42A27DB-BD31-4B8C-83A1-F6EECF244321}">
                <p14:modId xmlns:p14="http://schemas.microsoft.com/office/powerpoint/2010/main" val="2031967510"/>
              </p:ext>
            </p:extLst>
          </p:nvPr>
        </p:nvGraphicFramePr>
        <p:xfrm>
          <a:off x="-2027583" y="7234312"/>
          <a:ext cx="689113" cy="365760"/>
        </p:xfrm>
        <a:graphic>
          <a:graphicData uri="http://schemas.openxmlformats.org/drawingml/2006/table">
            <a:tbl>
              <a:tblPr/>
              <a:tblGrid>
                <a:gridCol w="689113">
                  <a:extLst>
                    <a:ext uri="{9D8B030D-6E8A-4147-A177-3AD203B41FA5}">
                      <a16:colId xmlns:a16="http://schemas.microsoft.com/office/drawing/2014/main" val="3410698504"/>
                    </a:ext>
                  </a:extLst>
                </a:gridCol>
              </a:tblGrid>
              <a:tr h="224116">
                <a:tc>
                  <a:txBody>
                    <a:bodyPr/>
                    <a:lstStyle/>
                    <a:p>
                      <a:r>
                        <a:rPr lang="en-GB" dirty="0"/>
                        <a:t>6</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85210153"/>
                  </a:ext>
                </a:extLst>
              </a:tr>
            </a:tbl>
          </a:graphicData>
        </a:graphic>
      </p:graphicFrame>
      <p:graphicFrame>
        <p:nvGraphicFramePr>
          <p:cNvPr id="8" name="Table 7">
            <a:extLst>
              <a:ext uri="{FF2B5EF4-FFF2-40B4-BE49-F238E27FC236}">
                <a16:creationId xmlns:a16="http://schemas.microsoft.com/office/drawing/2014/main" id="{49518EAF-BC24-4C7E-84F5-DB937C5616A1}"/>
              </a:ext>
            </a:extLst>
          </p:cNvPr>
          <p:cNvGraphicFramePr>
            <a:graphicFrameLocks noGrp="1"/>
          </p:cNvGraphicFramePr>
          <p:nvPr>
            <p:extLst>
              <p:ext uri="{D42A27DB-BD31-4B8C-83A1-F6EECF244321}">
                <p14:modId xmlns:p14="http://schemas.microsoft.com/office/powerpoint/2010/main" val="2657828173"/>
              </p:ext>
            </p:extLst>
          </p:nvPr>
        </p:nvGraphicFramePr>
        <p:xfrm>
          <a:off x="11794435" y="6308035"/>
          <a:ext cx="384313" cy="609600"/>
        </p:xfrm>
        <a:graphic>
          <a:graphicData uri="http://schemas.openxmlformats.org/drawingml/2006/table">
            <a:tbl>
              <a:tblPr>
                <a:tableStyleId>{2D5ABB26-0587-4C30-8999-92F81FD0307C}</a:tableStyleId>
              </a:tblPr>
              <a:tblGrid>
                <a:gridCol w="384313">
                  <a:extLst>
                    <a:ext uri="{9D8B030D-6E8A-4147-A177-3AD203B41FA5}">
                      <a16:colId xmlns:a16="http://schemas.microsoft.com/office/drawing/2014/main" val="1270756820"/>
                    </a:ext>
                  </a:extLst>
                </a:gridCol>
              </a:tblGrid>
              <a:tr h="609600">
                <a:tc>
                  <a:txBody>
                    <a:bodyPr/>
                    <a:lstStyle/>
                    <a:p>
                      <a:r>
                        <a:rPr lang="en-GB" dirty="0"/>
                        <a:t>4</a:t>
                      </a:r>
                    </a:p>
                  </a:txBody>
                  <a:tcPr/>
                </a:tc>
                <a:extLst>
                  <a:ext uri="{0D108BD9-81ED-4DB2-BD59-A6C34878D82A}">
                    <a16:rowId xmlns:a16="http://schemas.microsoft.com/office/drawing/2014/main" val="766748454"/>
                  </a:ext>
                </a:extLst>
              </a:tr>
            </a:tbl>
          </a:graphicData>
        </a:graphic>
      </p:graphicFrame>
    </p:spTree>
    <p:extLst>
      <p:ext uri="{BB962C8B-B14F-4D97-AF65-F5344CB8AC3E}">
        <p14:creationId xmlns:p14="http://schemas.microsoft.com/office/powerpoint/2010/main" val="4071978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BEA7-0392-4A40-B020-D5F8AD497EC4}"/>
              </a:ext>
            </a:extLst>
          </p:cNvPr>
          <p:cNvSpPr>
            <a:spLocks noGrp="1"/>
          </p:cNvSpPr>
          <p:nvPr>
            <p:ph type="title"/>
          </p:nvPr>
        </p:nvSpPr>
        <p:spPr>
          <a:xfrm>
            <a:off x="155274" y="193925"/>
            <a:ext cx="11917455" cy="2920336"/>
          </a:xfrm>
        </p:spPr>
        <p:txBody>
          <a:bodyPr/>
          <a:lstStyle/>
          <a:p>
            <a:r>
              <a:rPr lang="en-GB" sz="3600" dirty="0"/>
              <a:t>Objective: </a:t>
            </a:r>
            <a:r>
              <a:rPr lang="en-GB" sz="2400" dirty="0"/>
              <a:t> </a:t>
            </a:r>
            <a:br>
              <a:rPr lang="en-GB" sz="2400" dirty="0"/>
            </a:br>
            <a:br>
              <a:rPr lang="en-GB" sz="2400" dirty="0"/>
            </a:br>
            <a:r>
              <a:rPr lang="en-GB" sz="2400" dirty="0"/>
              <a:t>Get profit by serving customers online and face to face  by offering them Nutrition Supplements, Herbal and Flower remedies, Therapy.</a:t>
            </a:r>
            <a:br>
              <a:rPr lang="en-GB" dirty="0"/>
            </a:br>
            <a:endParaRPr lang="en-GB" sz="2400" dirty="0"/>
          </a:p>
        </p:txBody>
      </p:sp>
      <p:pic>
        <p:nvPicPr>
          <p:cNvPr id="6" name="Content Placeholder 5">
            <a:extLst>
              <a:ext uri="{FF2B5EF4-FFF2-40B4-BE49-F238E27FC236}">
                <a16:creationId xmlns:a16="http://schemas.microsoft.com/office/drawing/2014/main" id="{EC0A9497-B913-4533-AEA7-7626FD583D8D}"/>
              </a:ext>
            </a:extLst>
          </p:cNvPr>
          <p:cNvPicPr>
            <a:picLocks noGrp="1" noChangeAspect="1"/>
          </p:cNvPicPr>
          <p:nvPr>
            <p:ph sz="half" idx="1"/>
          </p:nvPr>
        </p:nvPicPr>
        <p:blipFill>
          <a:blip r:embed="rId2"/>
          <a:stretch>
            <a:fillRect/>
          </a:stretch>
        </p:blipFill>
        <p:spPr>
          <a:xfrm>
            <a:off x="1" y="2456597"/>
            <a:ext cx="5654492" cy="4401402"/>
          </a:xfrm>
          <a:prstGeom prst="rect">
            <a:avLst/>
          </a:prstGeom>
        </p:spPr>
      </p:pic>
      <p:pic>
        <p:nvPicPr>
          <p:cNvPr id="7" name="Content Placeholder 6">
            <a:extLst>
              <a:ext uri="{FF2B5EF4-FFF2-40B4-BE49-F238E27FC236}">
                <a16:creationId xmlns:a16="http://schemas.microsoft.com/office/drawing/2014/main" id="{4DE8EA56-F9BA-41E1-97B8-A7139E3C6484}"/>
              </a:ext>
            </a:extLst>
          </p:cNvPr>
          <p:cNvPicPr>
            <a:picLocks noGrp="1" noChangeAspect="1"/>
          </p:cNvPicPr>
          <p:nvPr>
            <p:ph sz="half" idx="2"/>
          </p:nvPr>
        </p:nvPicPr>
        <p:blipFill>
          <a:blip r:embed="rId3"/>
          <a:stretch>
            <a:fillRect/>
          </a:stretch>
        </p:blipFill>
        <p:spPr>
          <a:xfrm>
            <a:off x="5654493" y="2456597"/>
            <a:ext cx="6537506" cy="4401402"/>
          </a:xfrm>
          <a:prstGeom prst="rect">
            <a:avLst/>
          </a:prstGeom>
        </p:spPr>
      </p:pic>
      <p:sp>
        <p:nvSpPr>
          <p:cNvPr id="5" name="Footer Placeholder 4">
            <a:extLst>
              <a:ext uri="{FF2B5EF4-FFF2-40B4-BE49-F238E27FC236}">
                <a16:creationId xmlns:a16="http://schemas.microsoft.com/office/drawing/2014/main" id="{C4A53282-52C5-4700-B58E-2E3EEBE13A5A}"/>
              </a:ext>
            </a:extLst>
          </p:cNvPr>
          <p:cNvSpPr>
            <a:spLocks noGrp="1"/>
          </p:cNvSpPr>
          <p:nvPr>
            <p:ph type="ftr" sz="quarter" idx="11"/>
          </p:nvPr>
        </p:nvSpPr>
        <p:spPr>
          <a:xfrm rot="5400000">
            <a:off x="10750635" y="172362"/>
            <a:ext cx="678269" cy="721402"/>
          </a:xfrm>
        </p:spPr>
        <p:txBody>
          <a:bodyPr/>
          <a:lstStyle/>
          <a:p>
            <a:r>
              <a:rPr lang="en-US" dirty="0"/>
              <a:t>group 007, uwtsd</a:t>
            </a:r>
          </a:p>
        </p:txBody>
      </p:sp>
      <p:graphicFrame>
        <p:nvGraphicFramePr>
          <p:cNvPr id="8" name="Table 7">
            <a:extLst>
              <a:ext uri="{FF2B5EF4-FFF2-40B4-BE49-F238E27FC236}">
                <a16:creationId xmlns:a16="http://schemas.microsoft.com/office/drawing/2014/main" id="{9501132D-3C10-4468-AD15-79CDCAC7C96B}"/>
              </a:ext>
            </a:extLst>
          </p:cNvPr>
          <p:cNvGraphicFramePr>
            <a:graphicFrameLocks noGrp="1"/>
          </p:cNvGraphicFramePr>
          <p:nvPr>
            <p:extLst>
              <p:ext uri="{D42A27DB-BD31-4B8C-83A1-F6EECF244321}">
                <p14:modId xmlns:p14="http://schemas.microsoft.com/office/powerpoint/2010/main" val="472653117"/>
              </p:ext>
            </p:extLst>
          </p:nvPr>
        </p:nvGraphicFramePr>
        <p:xfrm>
          <a:off x="-2027583" y="6573078"/>
          <a:ext cx="689113" cy="384312"/>
        </p:xfrm>
        <a:graphic>
          <a:graphicData uri="http://schemas.openxmlformats.org/drawingml/2006/table">
            <a:tbl>
              <a:tblPr/>
              <a:tblGrid>
                <a:gridCol w="689113">
                  <a:extLst>
                    <a:ext uri="{9D8B030D-6E8A-4147-A177-3AD203B41FA5}">
                      <a16:colId xmlns:a16="http://schemas.microsoft.com/office/drawing/2014/main" val="3410698504"/>
                    </a:ext>
                  </a:extLst>
                </a:gridCol>
              </a:tblGrid>
              <a:tr h="384312">
                <a:tc>
                  <a:txBody>
                    <a:bodyPr/>
                    <a:lstStyle/>
                    <a:p>
                      <a:r>
                        <a:rPr lang="en-GB" dirty="0"/>
                        <a:t>5</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85210153"/>
                  </a:ext>
                </a:extLst>
              </a:tr>
            </a:tbl>
          </a:graphicData>
        </a:graphic>
      </p:graphicFrame>
      <p:graphicFrame>
        <p:nvGraphicFramePr>
          <p:cNvPr id="3" name="Table 2">
            <a:extLst>
              <a:ext uri="{FF2B5EF4-FFF2-40B4-BE49-F238E27FC236}">
                <a16:creationId xmlns:a16="http://schemas.microsoft.com/office/drawing/2014/main" id="{79DD5DBC-EBBF-47A6-9BCC-0352B7D3DE05}"/>
              </a:ext>
            </a:extLst>
          </p:cNvPr>
          <p:cNvGraphicFramePr>
            <a:graphicFrameLocks noGrp="1"/>
          </p:cNvGraphicFramePr>
          <p:nvPr>
            <p:extLst>
              <p:ext uri="{D42A27DB-BD31-4B8C-83A1-F6EECF244321}">
                <p14:modId xmlns:p14="http://schemas.microsoft.com/office/powerpoint/2010/main" val="2909204402"/>
              </p:ext>
            </p:extLst>
          </p:nvPr>
        </p:nvGraphicFramePr>
        <p:xfrm>
          <a:off x="11171583" y="6400800"/>
          <a:ext cx="795130" cy="410817"/>
        </p:xfrm>
        <a:graphic>
          <a:graphicData uri="http://schemas.openxmlformats.org/drawingml/2006/table">
            <a:tbl>
              <a:tblPr>
                <a:tableStyleId>{3C2FFA5D-87B4-456A-9821-1D502468CF0F}</a:tableStyleId>
              </a:tblPr>
              <a:tblGrid>
                <a:gridCol w="795130">
                  <a:extLst>
                    <a:ext uri="{9D8B030D-6E8A-4147-A177-3AD203B41FA5}">
                      <a16:colId xmlns:a16="http://schemas.microsoft.com/office/drawing/2014/main" val="1686261678"/>
                    </a:ext>
                  </a:extLst>
                </a:gridCol>
              </a:tblGrid>
              <a:tr h="410817">
                <a:tc>
                  <a:txBody>
                    <a:bodyPr/>
                    <a:lstStyle/>
                    <a:p>
                      <a:r>
                        <a:rPr lang="en-GB" dirty="0"/>
                        <a:t>5</a:t>
                      </a:r>
                    </a:p>
                  </a:txBody>
                  <a:tcPr/>
                </a:tc>
                <a:extLst>
                  <a:ext uri="{0D108BD9-81ED-4DB2-BD59-A6C34878D82A}">
                    <a16:rowId xmlns:a16="http://schemas.microsoft.com/office/drawing/2014/main" val="3725014744"/>
                  </a:ext>
                </a:extLst>
              </a:tr>
            </a:tbl>
          </a:graphicData>
        </a:graphic>
      </p:graphicFrame>
    </p:spTree>
    <p:extLst>
      <p:ext uri="{BB962C8B-B14F-4D97-AF65-F5344CB8AC3E}">
        <p14:creationId xmlns:p14="http://schemas.microsoft.com/office/powerpoint/2010/main" val="2848038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777CD-5357-4118-B73F-8538E9087351}"/>
              </a:ext>
            </a:extLst>
          </p:cNvPr>
          <p:cNvSpPr>
            <a:spLocks noGrp="1"/>
          </p:cNvSpPr>
          <p:nvPr>
            <p:ph type="title"/>
          </p:nvPr>
        </p:nvSpPr>
        <p:spPr>
          <a:xfrm>
            <a:off x="198783" y="92765"/>
            <a:ext cx="10530287" cy="7209183"/>
          </a:xfrm>
        </p:spPr>
        <p:txBody>
          <a:bodyPr/>
          <a:lstStyle/>
          <a:p>
            <a:r>
              <a:rPr lang="en-GB" dirty="0"/>
              <a:t>    Mission and Vision:</a:t>
            </a:r>
            <a:br>
              <a:rPr lang="en-GB" dirty="0"/>
            </a:br>
            <a:r>
              <a:rPr lang="en-GB" dirty="0"/>
              <a:t>  </a:t>
            </a:r>
            <a:br>
              <a:rPr lang="en-GB" dirty="0"/>
            </a:br>
            <a:r>
              <a:rPr lang="en-GB" dirty="0"/>
              <a:t>  Mission</a:t>
            </a:r>
            <a:r>
              <a:rPr lang="en-GB" sz="3200" dirty="0"/>
              <a:t>: Provide health services to people with      	different health issues with a reasonable price.</a:t>
            </a:r>
            <a:br>
              <a:rPr lang="en-GB" sz="3200" dirty="0"/>
            </a:br>
            <a:br>
              <a:rPr lang="en-GB" dirty="0"/>
            </a:br>
            <a:br>
              <a:rPr lang="en-GB" dirty="0"/>
            </a:br>
            <a:r>
              <a:rPr lang="en-GB" dirty="0"/>
              <a:t>  Vision: </a:t>
            </a:r>
            <a:r>
              <a:rPr lang="en-GB" sz="3200" dirty="0"/>
              <a:t>We would like to provide complementary 	treatment for patients with moderate profite and 	sustainable growth .</a:t>
            </a:r>
          </a:p>
        </p:txBody>
      </p:sp>
      <p:sp>
        <p:nvSpPr>
          <p:cNvPr id="3" name="Footer Placeholder 2">
            <a:extLst>
              <a:ext uri="{FF2B5EF4-FFF2-40B4-BE49-F238E27FC236}">
                <a16:creationId xmlns:a16="http://schemas.microsoft.com/office/drawing/2014/main" id="{037BCF81-81CF-42B5-A28E-74E16D983684}"/>
              </a:ext>
            </a:extLst>
          </p:cNvPr>
          <p:cNvSpPr>
            <a:spLocks noGrp="1"/>
          </p:cNvSpPr>
          <p:nvPr>
            <p:ph type="ftr" sz="quarter" idx="11"/>
          </p:nvPr>
        </p:nvSpPr>
        <p:spPr/>
        <p:txBody>
          <a:bodyPr/>
          <a:lstStyle/>
          <a:p>
            <a:r>
              <a:rPr lang="en-US"/>
              <a:t>group 007, uwtsd</a:t>
            </a:r>
            <a:endParaRPr lang="en-US" dirty="0"/>
          </a:p>
        </p:txBody>
      </p:sp>
      <p:graphicFrame>
        <p:nvGraphicFramePr>
          <p:cNvPr id="4" name="Table 3">
            <a:extLst>
              <a:ext uri="{FF2B5EF4-FFF2-40B4-BE49-F238E27FC236}">
                <a16:creationId xmlns:a16="http://schemas.microsoft.com/office/drawing/2014/main" id="{158DD8E2-39D6-4EC9-AAA0-5B2AB5CE43FC}"/>
              </a:ext>
            </a:extLst>
          </p:cNvPr>
          <p:cNvGraphicFramePr>
            <a:graphicFrameLocks noGrp="1"/>
          </p:cNvGraphicFramePr>
          <p:nvPr>
            <p:extLst>
              <p:ext uri="{D42A27DB-BD31-4B8C-83A1-F6EECF244321}">
                <p14:modId xmlns:p14="http://schemas.microsoft.com/office/powerpoint/2010/main" val="523532239"/>
              </p:ext>
            </p:extLst>
          </p:nvPr>
        </p:nvGraphicFramePr>
        <p:xfrm>
          <a:off x="10508974" y="6427304"/>
          <a:ext cx="524897" cy="524786"/>
        </p:xfrm>
        <a:graphic>
          <a:graphicData uri="http://schemas.openxmlformats.org/drawingml/2006/table">
            <a:tbl>
              <a:tblPr>
                <a:tableStyleId>{2D5ABB26-0587-4C30-8999-92F81FD0307C}</a:tableStyleId>
              </a:tblPr>
              <a:tblGrid>
                <a:gridCol w="524897">
                  <a:extLst>
                    <a:ext uri="{9D8B030D-6E8A-4147-A177-3AD203B41FA5}">
                      <a16:colId xmlns:a16="http://schemas.microsoft.com/office/drawing/2014/main" val="419151776"/>
                    </a:ext>
                  </a:extLst>
                </a:gridCol>
              </a:tblGrid>
              <a:tr h="524786">
                <a:tc>
                  <a:txBody>
                    <a:bodyPr/>
                    <a:lstStyle/>
                    <a:p>
                      <a:r>
                        <a:rPr lang="en-GB" dirty="0"/>
                        <a:t>6</a:t>
                      </a:r>
                    </a:p>
                  </a:txBody>
                  <a:tcPr/>
                </a:tc>
                <a:extLst>
                  <a:ext uri="{0D108BD9-81ED-4DB2-BD59-A6C34878D82A}">
                    <a16:rowId xmlns:a16="http://schemas.microsoft.com/office/drawing/2014/main" val="4208370370"/>
                  </a:ext>
                </a:extLst>
              </a:tr>
            </a:tbl>
          </a:graphicData>
        </a:graphic>
      </p:graphicFrame>
    </p:spTree>
    <p:extLst>
      <p:ext uri="{BB962C8B-B14F-4D97-AF65-F5344CB8AC3E}">
        <p14:creationId xmlns:p14="http://schemas.microsoft.com/office/powerpoint/2010/main" val="628250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F3A6D3-FBEC-427D-B880-126F72147D66}"/>
              </a:ext>
            </a:extLst>
          </p:cNvPr>
          <p:cNvPicPr>
            <a:picLocks noChangeAspect="1"/>
          </p:cNvPicPr>
          <p:nvPr/>
        </p:nvPicPr>
        <p:blipFill>
          <a:blip r:embed="rId2"/>
          <a:stretch>
            <a:fillRect/>
          </a:stretch>
        </p:blipFill>
        <p:spPr>
          <a:xfrm>
            <a:off x="0" y="3655767"/>
            <a:ext cx="12191999" cy="3399180"/>
          </a:xfrm>
          <a:prstGeom prst="rect">
            <a:avLst/>
          </a:prstGeom>
        </p:spPr>
      </p:pic>
      <p:sp>
        <p:nvSpPr>
          <p:cNvPr id="2" name="Title 1">
            <a:extLst>
              <a:ext uri="{FF2B5EF4-FFF2-40B4-BE49-F238E27FC236}">
                <a16:creationId xmlns:a16="http://schemas.microsoft.com/office/drawing/2014/main" id="{BE93F91E-6D35-485E-BC68-B06FC684B3CF}"/>
              </a:ext>
            </a:extLst>
          </p:cNvPr>
          <p:cNvSpPr>
            <a:spLocks noGrp="1"/>
          </p:cNvSpPr>
          <p:nvPr>
            <p:ph type="title"/>
          </p:nvPr>
        </p:nvSpPr>
        <p:spPr>
          <a:xfrm>
            <a:off x="0" y="-1"/>
            <a:ext cx="12191997" cy="3202235"/>
          </a:xfrm>
        </p:spPr>
        <p:txBody>
          <a:bodyPr/>
          <a:lstStyle/>
          <a:p>
            <a:r>
              <a:rPr lang="en-GB" sz="3600" dirty="0">
                <a:latin typeface="Arial" panose="020B0604020202020204" pitchFamily="34" charset="0"/>
                <a:cs typeface="Arial" panose="020B0604020202020204" pitchFamily="34" charset="0"/>
              </a:rPr>
              <a:t>Legal Compliences:</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Kinesiology, Message, Chiropractic, Cranio sacrum therapy, Ayurveda, Bowen, Acupuncture, Reflexology, Nutrition, Diet etc industry is growing fast </a:t>
            </a:r>
            <a:r>
              <a:rPr lang="en-GB" sz="2000" dirty="0">
                <a:latin typeface="Arial" panose="020B0604020202020204" pitchFamily="34" charset="0"/>
                <a:cs typeface="Arial" panose="020B0604020202020204" pitchFamily="34" charset="0"/>
              </a:rPr>
              <a:t>( IMF, 2016) </a:t>
            </a:r>
            <a:r>
              <a:rPr lang="en-GB" sz="32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Legal Compliences are very important for this business. We need to follow such as</a:t>
            </a:r>
            <a:br>
              <a:rPr lang="en-GB" sz="32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registration, drug regulation, insurance, indemnity cover, data protection, Health and safety, police check(CRB), Client consent form, disclaimer form.</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B3920100-600A-4DB5-A24B-320D54B3C37C}"/>
              </a:ext>
            </a:extLst>
          </p:cNvPr>
          <p:cNvSpPr>
            <a:spLocks noGrp="1"/>
          </p:cNvSpPr>
          <p:nvPr>
            <p:ph type="ftr" sz="quarter" idx="11"/>
          </p:nvPr>
        </p:nvSpPr>
        <p:spPr>
          <a:xfrm rot="5400000">
            <a:off x="11144977" y="2105617"/>
            <a:ext cx="1704835" cy="389204"/>
          </a:xfrm>
        </p:spPr>
        <p:txBody>
          <a:bodyPr/>
          <a:lstStyle/>
          <a:p>
            <a:r>
              <a:rPr lang="en-US" dirty="0"/>
              <a:t>group 007, uwtsd</a:t>
            </a:r>
          </a:p>
        </p:txBody>
      </p:sp>
      <p:graphicFrame>
        <p:nvGraphicFramePr>
          <p:cNvPr id="6" name="Table 5">
            <a:extLst>
              <a:ext uri="{FF2B5EF4-FFF2-40B4-BE49-F238E27FC236}">
                <a16:creationId xmlns:a16="http://schemas.microsoft.com/office/drawing/2014/main" id="{C4AF160F-59C6-489F-B737-E89F47FE6246}"/>
              </a:ext>
            </a:extLst>
          </p:cNvPr>
          <p:cNvGraphicFramePr>
            <a:graphicFrameLocks noGrp="1"/>
          </p:cNvGraphicFramePr>
          <p:nvPr>
            <p:extLst>
              <p:ext uri="{D42A27DB-BD31-4B8C-83A1-F6EECF244321}">
                <p14:modId xmlns:p14="http://schemas.microsoft.com/office/powerpoint/2010/main" val="3368377289"/>
              </p:ext>
            </p:extLst>
          </p:nvPr>
        </p:nvGraphicFramePr>
        <p:xfrm>
          <a:off x="-2027583" y="6082747"/>
          <a:ext cx="689113" cy="972199"/>
        </p:xfrm>
        <a:graphic>
          <a:graphicData uri="http://schemas.openxmlformats.org/drawingml/2006/table">
            <a:tbl>
              <a:tblPr/>
              <a:tblGrid>
                <a:gridCol w="689113">
                  <a:extLst>
                    <a:ext uri="{9D8B030D-6E8A-4147-A177-3AD203B41FA5}">
                      <a16:colId xmlns:a16="http://schemas.microsoft.com/office/drawing/2014/main" val="3410698504"/>
                    </a:ext>
                  </a:extLst>
                </a:gridCol>
              </a:tblGrid>
              <a:tr h="972199">
                <a:tc>
                  <a:txBody>
                    <a:bodyPr/>
                    <a:lstStyle/>
                    <a:p>
                      <a:r>
                        <a:rPr lang="en-GB" dirty="0"/>
                        <a:t>6</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85210153"/>
                  </a:ext>
                </a:extLst>
              </a:tr>
            </a:tbl>
          </a:graphicData>
        </a:graphic>
      </p:graphicFrame>
      <p:graphicFrame>
        <p:nvGraphicFramePr>
          <p:cNvPr id="7" name="Table 6">
            <a:extLst>
              <a:ext uri="{FF2B5EF4-FFF2-40B4-BE49-F238E27FC236}">
                <a16:creationId xmlns:a16="http://schemas.microsoft.com/office/drawing/2014/main" id="{29B7D94C-4E5A-48DF-A994-C10806AB3B27}"/>
              </a:ext>
            </a:extLst>
          </p:cNvPr>
          <p:cNvGraphicFramePr>
            <a:graphicFrameLocks noGrp="1"/>
          </p:cNvGraphicFramePr>
          <p:nvPr>
            <p:extLst>
              <p:ext uri="{D42A27DB-BD31-4B8C-83A1-F6EECF244321}">
                <p14:modId xmlns:p14="http://schemas.microsoft.com/office/powerpoint/2010/main" val="1847403396"/>
              </p:ext>
            </p:extLst>
          </p:nvPr>
        </p:nvGraphicFramePr>
        <p:xfrm>
          <a:off x="10999304" y="6506817"/>
          <a:ext cx="821635" cy="490331"/>
        </p:xfrm>
        <a:graphic>
          <a:graphicData uri="http://schemas.openxmlformats.org/drawingml/2006/table">
            <a:tbl>
              <a:tblPr>
                <a:tableStyleId>{08FB837D-C827-4EFA-A057-4D05807E0F7C}</a:tableStyleId>
              </a:tblPr>
              <a:tblGrid>
                <a:gridCol w="821635">
                  <a:extLst>
                    <a:ext uri="{9D8B030D-6E8A-4147-A177-3AD203B41FA5}">
                      <a16:colId xmlns:a16="http://schemas.microsoft.com/office/drawing/2014/main" val="6909320"/>
                    </a:ext>
                  </a:extLst>
                </a:gridCol>
              </a:tblGrid>
              <a:tr h="490331">
                <a:tc>
                  <a:txBody>
                    <a:bodyPr/>
                    <a:lstStyle/>
                    <a:p>
                      <a:r>
                        <a:rPr lang="en-GB" dirty="0"/>
                        <a:t>7</a:t>
                      </a:r>
                    </a:p>
                  </a:txBody>
                  <a:tcPr/>
                </a:tc>
                <a:extLst>
                  <a:ext uri="{0D108BD9-81ED-4DB2-BD59-A6C34878D82A}">
                    <a16:rowId xmlns:a16="http://schemas.microsoft.com/office/drawing/2014/main" val="1130452147"/>
                  </a:ext>
                </a:extLst>
              </a:tr>
            </a:tbl>
          </a:graphicData>
        </a:graphic>
      </p:graphicFrame>
    </p:spTree>
    <p:extLst>
      <p:ext uri="{BB962C8B-B14F-4D97-AF65-F5344CB8AC3E}">
        <p14:creationId xmlns:p14="http://schemas.microsoft.com/office/powerpoint/2010/main" val="739784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C3974-A507-4CF3-919B-ED3F80AED816}"/>
              </a:ext>
            </a:extLst>
          </p:cNvPr>
          <p:cNvSpPr>
            <a:spLocks noGrp="1"/>
          </p:cNvSpPr>
          <p:nvPr>
            <p:ph type="title"/>
          </p:nvPr>
        </p:nvSpPr>
        <p:spPr>
          <a:xfrm>
            <a:off x="0" y="0"/>
            <a:ext cx="11999743" cy="6858000"/>
          </a:xfrm>
        </p:spPr>
        <p:txBody>
          <a:bodyPr/>
          <a:lstStyle/>
          <a:p>
            <a:r>
              <a:rPr lang="en-GB" dirty="0"/>
              <a:t> Management Process</a:t>
            </a:r>
            <a:br>
              <a:rPr lang="en-GB" dirty="0"/>
            </a:br>
            <a:r>
              <a:rPr lang="en-GB" dirty="0"/>
              <a:t>  </a:t>
            </a:r>
            <a:r>
              <a:rPr lang="en-GB" sz="3600" dirty="0"/>
              <a:t>(Industry Analysis)</a:t>
            </a:r>
            <a:br>
              <a:rPr lang="en-GB" dirty="0"/>
            </a:br>
            <a:r>
              <a:rPr lang="en-GB" dirty="0"/>
              <a:t>.</a:t>
            </a:r>
            <a:r>
              <a:rPr lang="en-GB" sz="2000" dirty="0"/>
              <a:t>Mental Wellbeing</a:t>
            </a:r>
            <a:br>
              <a:rPr lang="en-GB" sz="2000" dirty="0"/>
            </a:br>
            <a:br>
              <a:rPr lang="en-GB" sz="2000" dirty="0"/>
            </a:br>
            <a:r>
              <a:rPr lang="en-GB" sz="2000" dirty="0"/>
              <a:t>. Physical Wellbeing</a:t>
            </a:r>
            <a:br>
              <a:rPr lang="en-GB" sz="2000" dirty="0"/>
            </a:br>
            <a:br>
              <a:rPr lang="en-GB" sz="2000" dirty="0"/>
            </a:br>
            <a:r>
              <a:rPr lang="en-GB" sz="2000" dirty="0"/>
              <a:t> .Adults and children are getting ill more </a:t>
            </a:r>
            <a:br>
              <a:rPr lang="en-GB" sz="2000" dirty="0"/>
            </a:br>
            <a:r>
              <a:rPr lang="en-GB" sz="2000" dirty="0"/>
              <a:t>  than ever (WHO, 2006).</a:t>
            </a:r>
            <a:br>
              <a:rPr lang="en-GB" sz="2000" dirty="0"/>
            </a:br>
            <a:br>
              <a:rPr lang="en-GB" sz="2000" dirty="0"/>
            </a:br>
            <a:r>
              <a:rPr lang="en-GB" sz="2000" dirty="0"/>
              <a:t> .3.8 million people are diabetic in the </a:t>
            </a:r>
            <a:br>
              <a:rPr lang="en-GB" sz="2000" dirty="0"/>
            </a:br>
            <a:r>
              <a:rPr lang="en-GB" sz="2000" dirty="0"/>
              <a:t>  UK  ( PHE, 2016)  and we could help any of these people.</a:t>
            </a:r>
            <a:br>
              <a:rPr lang="en-GB" sz="2000" dirty="0"/>
            </a:br>
            <a:br>
              <a:rPr lang="en-GB" sz="2000" dirty="0"/>
            </a:br>
            <a:r>
              <a:rPr lang="en-GB" sz="2000" dirty="0"/>
              <a:t>. 1 in every 55 children are suffering from </a:t>
            </a:r>
            <a:br>
              <a:rPr lang="en-GB" sz="2000" dirty="0"/>
            </a:br>
            <a:r>
              <a:rPr lang="en-GB" sz="2000" dirty="0"/>
              <a:t>  allergy ( FSA, 2010) and Children’s beheaviour disorder is increasing</a:t>
            </a:r>
            <a:br>
              <a:rPr lang="en-GB" sz="2000" dirty="0"/>
            </a:br>
            <a:r>
              <a:rPr lang="en-GB" sz="2000" dirty="0"/>
              <a:t>  also children’s disease is 26.6% in 2006 (Pastor and Reuben,2006).</a:t>
            </a:r>
            <a:br>
              <a:rPr lang="en-GB" sz="2000" dirty="0"/>
            </a:br>
            <a:br>
              <a:rPr lang="en-GB" sz="2000" dirty="0"/>
            </a:br>
            <a:r>
              <a:rPr lang="en-GB" sz="2000" dirty="0"/>
              <a:t>. The global wellness industry grew 3.36 trillion to 3.72 trillion dollars</a:t>
            </a:r>
            <a:br>
              <a:rPr lang="en-GB" sz="2000" dirty="0"/>
            </a:br>
            <a:r>
              <a:rPr lang="en-GB" sz="2000" dirty="0"/>
              <a:t> between 2013 to 2015 globally (GWI, 2016).</a:t>
            </a:r>
            <a:br>
              <a:rPr lang="en-GB" sz="2000" dirty="0"/>
            </a:br>
            <a:br>
              <a:rPr lang="en-GB" sz="2000" dirty="0"/>
            </a:br>
            <a:br>
              <a:rPr lang="en-GB" sz="1600" dirty="0"/>
            </a:br>
            <a:br>
              <a:rPr lang="en-GB" sz="2400" dirty="0"/>
            </a:br>
            <a:br>
              <a:rPr lang="en-GB" sz="2400" dirty="0"/>
            </a:br>
            <a:br>
              <a:rPr lang="en-GB" sz="2400" dirty="0"/>
            </a:br>
            <a:br>
              <a:rPr lang="en-GB" sz="2400" dirty="0"/>
            </a:br>
            <a:br>
              <a:rPr lang="en-GB" sz="2800" dirty="0"/>
            </a:br>
            <a:endParaRPr lang="en-GB" sz="2800" dirty="0"/>
          </a:p>
        </p:txBody>
      </p:sp>
      <p:pic>
        <p:nvPicPr>
          <p:cNvPr id="3" name="Picture 2">
            <a:extLst>
              <a:ext uri="{FF2B5EF4-FFF2-40B4-BE49-F238E27FC236}">
                <a16:creationId xmlns:a16="http://schemas.microsoft.com/office/drawing/2014/main" id="{376A0B25-8ACF-44F6-9A12-6EE3DC5AE656}"/>
              </a:ext>
            </a:extLst>
          </p:cNvPr>
          <p:cNvPicPr>
            <a:picLocks noChangeAspect="1"/>
          </p:cNvPicPr>
          <p:nvPr/>
        </p:nvPicPr>
        <p:blipFill>
          <a:blip r:embed="rId3"/>
          <a:stretch>
            <a:fillRect/>
          </a:stretch>
        </p:blipFill>
        <p:spPr>
          <a:xfrm>
            <a:off x="8510955" y="0"/>
            <a:ext cx="3681045" cy="6858000"/>
          </a:xfrm>
          <a:prstGeom prst="rect">
            <a:avLst/>
          </a:prstGeom>
        </p:spPr>
      </p:pic>
      <p:sp>
        <p:nvSpPr>
          <p:cNvPr id="4" name="Footer Placeholder 3">
            <a:extLst>
              <a:ext uri="{FF2B5EF4-FFF2-40B4-BE49-F238E27FC236}">
                <a16:creationId xmlns:a16="http://schemas.microsoft.com/office/drawing/2014/main" id="{61DEEAA8-A2BB-4135-B708-BD1F5CDA1D5E}"/>
              </a:ext>
            </a:extLst>
          </p:cNvPr>
          <p:cNvSpPr>
            <a:spLocks noGrp="1"/>
          </p:cNvSpPr>
          <p:nvPr>
            <p:ph type="ftr" sz="quarter" idx="11"/>
          </p:nvPr>
        </p:nvSpPr>
        <p:spPr>
          <a:xfrm rot="5400000">
            <a:off x="7441686" y="1358940"/>
            <a:ext cx="659296" cy="837017"/>
          </a:xfrm>
        </p:spPr>
        <p:txBody>
          <a:bodyPr/>
          <a:lstStyle/>
          <a:p>
            <a:r>
              <a:rPr lang="en-US" dirty="0"/>
              <a:t>group 007, uwtsd</a:t>
            </a:r>
          </a:p>
        </p:txBody>
      </p:sp>
      <p:graphicFrame>
        <p:nvGraphicFramePr>
          <p:cNvPr id="5" name="Table 4">
            <a:extLst>
              <a:ext uri="{FF2B5EF4-FFF2-40B4-BE49-F238E27FC236}">
                <a16:creationId xmlns:a16="http://schemas.microsoft.com/office/drawing/2014/main" id="{355D029A-59B5-48BF-A63B-8BBFE2C0D9CA}"/>
              </a:ext>
            </a:extLst>
          </p:cNvPr>
          <p:cNvGraphicFramePr>
            <a:graphicFrameLocks noGrp="1"/>
          </p:cNvGraphicFramePr>
          <p:nvPr>
            <p:extLst>
              <p:ext uri="{D42A27DB-BD31-4B8C-83A1-F6EECF244321}">
                <p14:modId xmlns:p14="http://schemas.microsoft.com/office/powerpoint/2010/main" val="2553388358"/>
              </p:ext>
            </p:extLst>
          </p:nvPr>
        </p:nvGraphicFramePr>
        <p:xfrm>
          <a:off x="3286539" y="6492240"/>
          <a:ext cx="583096" cy="365760"/>
        </p:xfrm>
        <a:graphic>
          <a:graphicData uri="http://schemas.openxmlformats.org/drawingml/2006/table">
            <a:tbl>
              <a:tblPr>
                <a:tableStyleId>{2D5ABB26-0587-4C30-8999-92F81FD0307C}</a:tableStyleId>
              </a:tblPr>
              <a:tblGrid>
                <a:gridCol w="583096">
                  <a:extLst>
                    <a:ext uri="{9D8B030D-6E8A-4147-A177-3AD203B41FA5}">
                      <a16:colId xmlns:a16="http://schemas.microsoft.com/office/drawing/2014/main" val="3410698504"/>
                    </a:ext>
                  </a:extLst>
                </a:gridCol>
              </a:tblGrid>
              <a:tr h="0">
                <a:tc>
                  <a:txBody>
                    <a:bodyPr/>
                    <a:lstStyle/>
                    <a:p>
                      <a:endParaRPr lang="en-GB" dirty="0"/>
                    </a:p>
                  </a:txBody>
                  <a:tcPr/>
                </a:tc>
                <a:extLst>
                  <a:ext uri="{0D108BD9-81ED-4DB2-BD59-A6C34878D82A}">
                    <a16:rowId xmlns:a16="http://schemas.microsoft.com/office/drawing/2014/main" val="485210153"/>
                  </a:ext>
                </a:extLst>
              </a:tr>
            </a:tbl>
          </a:graphicData>
        </a:graphic>
      </p:graphicFrame>
      <p:graphicFrame>
        <p:nvGraphicFramePr>
          <p:cNvPr id="6" name="Table 5">
            <a:extLst>
              <a:ext uri="{FF2B5EF4-FFF2-40B4-BE49-F238E27FC236}">
                <a16:creationId xmlns:a16="http://schemas.microsoft.com/office/drawing/2014/main" id="{CA78B38F-AF58-46F0-AC25-9D26E0330342}"/>
              </a:ext>
            </a:extLst>
          </p:cNvPr>
          <p:cNvGraphicFramePr>
            <a:graphicFrameLocks noGrp="1"/>
          </p:cNvGraphicFramePr>
          <p:nvPr>
            <p:extLst>
              <p:ext uri="{D42A27DB-BD31-4B8C-83A1-F6EECF244321}">
                <p14:modId xmlns:p14="http://schemas.microsoft.com/office/powerpoint/2010/main" val="19950384"/>
              </p:ext>
            </p:extLst>
          </p:nvPr>
        </p:nvGraphicFramePr>
        <p:xfrm>
          <a:off x="7885043" y="6321287"/>
          <a:ext cx="503583" cy="530087"/>
        </p:xfrm>
        <a:graphic>
          <a:graphicData uri="http://schemas.openxmlformats.org/drawingml/2006/table">
            <a:tbl>
              <a:tblPr>
                <a:tableStyleId>{2D5ABB26-0587-4C30-8999-92F81FD0307C}</a:tableStyleId>
              </a:tblPr>
              <a:tblGrid>
                <a:gridCol w="503583">
                  <a:extLst>
                    <a:ext uri="{9D8B030D-6E8A-4147-A177-3AD203B41FA5}">
                      <a16:colId xmlns:a16="http://schemas.microsoft.com/office/drawing/2014/main" val="3995020515"/>
                    </a:ext>
                  </a:extLst>
                </a:gridCol>
              </a:tblGrid>
              <a:tr h="530087">
                <a:tc>
                  <a:txBody>
                    <a:bodyPr/>
                    <a:lstStyle/>
                    <a:p>
                      <a:r>
                        <a:rPr lang="en-GB" dirty="0"/>
                        <a:t>8</a:t>
                      </a:r>
                    </a:p>
                  </a:txBody>
                  <a:tcPr/>
                </a:tc>
                <a:extLst>
                  <a:ext uri="{0D108BD9-81ED-4DB2-BD59-A6C34878D82A}">
                    <a16:rowId xmlns:a16="http://schemas.microsoft.com/office/drawing/2014/main" val="1768639229"/>
                  </a:ext>
                </a:extLst>
              </a:tr>
            </a:tbl>
          </a:graphicData>
        </a:graphic>
      </p:graphicFrame>
    </p:spTree>
    <p:extLst>
      <p:ext uri="{BB962C8B-B14F-4D97-AF65-F5344CB8AC3E}">
        <p14:creationId xmlns:p14="http://schemas.microsoft.com/office/powerpoint/2010/main" val="1713485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D0D2-B50B-44E2-BF54-BBC5D54FDDFD}"/>
              </a:ext>
            </a:extLst>
          </p:cNvPr>
          <p:cNvSpPr>
            <a:spLocks noGrp="1"/>
          </p:cNvSpPr>
          <p:nvPr>
            <p:ph type="title"/>
          </p:nvPr>
        </p:nvSpPr>
        <p:spPr>
          <a:xfrm>
            <a:off x="0" y="1"/>
            <a:ext cx="7036904" cy="6858000"/>
          </a:xfrm>
        </p:spPr>
        <p:txBody>
          <a:bodyPr/>
          <a:lstStyle/>
          <a:p>
            <a:r>
              <a:rPr lang="en-GB" sz="3200" dirty="0">
                <a:latin typeface="Arial" panose="020B0604020202020204" pitchFamily="34" charset="0"/>
                <a:cs typeface="Arial" panose="020B0604020202020204" pitchFamily="34" charset="0"/>
              </a:rPr>
              <a:t> Management Process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(Customer Analysis)</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Any Age, sex, race, religion.</a:t>
            </a:r>
            <a:br>
              <a:rPr lang="en-GB" sz="2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People who are desperate to get into balance, Who value their health.</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People who are fad up of knocking doctors doors and getting no help.</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People who wants to spends their money wisely with the help of the  professionals  rather than buying health products with their guess work and waste their money.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Customers who need help with mental health, stress, Pain relief, Indigestion, speech, skin disease,  depression, anxiety, diabetes, liver disease, cardiovascular disease, addiction, Autism, ADHD, cancer etc.</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E440E0D2-2345-4609-8C77-F53027450D54}"/>
              </a:ext>
            </a:extLst>
          </p:cNvPr>
          <p:cNvPicPr>
            <a:picLocks noGrp="1" noChangeAspect="1"/>
          </p:cNvPicPr>
          <p:nvPr>
            <p:ph idx="1"/>
          </p:nvPr>
        </p:nvPicPr>
        <p:blipFill>
          <a:blip r:embed="rId2"/>
          <a:stretch>
            <a:fillRect/>
          </a:stretch>
        </p:blipFill>
        <p:spPr>
          <a:xfrm>
            <a:off x="7652825" y="172277"/>
            <a:ext cx="4539175" cy="6685721"/>
          </a:xfrm>
          <a:prstGeom prst="rect">
            <a:avLst/>
          </a:prstGeom>
        </p:spPr>
      </p:pic>
      <p:sp>
        <p:nvSpPr>
          <p:cNvPr id="3" name="Footer Placeholder 2">
            <a:extLst>
              <a:ext uri="{FF2B5EF4-FFF2-40B4-BE49-F238E27FC236}">
                <a16:creationId xmlns:a16="http://schemas.microsoft.com/office/drawing/2014/main" id="{0783EC29-AE58-4891-AA88-170F7EBE8292}"/>
              </a:ext>
            </a:extLst>
          </p:cNvPr>
          <p:cNvSpPr>
            <a:spLocks noGrp="1"/>
          </p:cNvSpPr>
          <p:nvPr>
            <p:ph type="ftr" sz="quarter" idx="11"/>
          </p:nvPr>
        </p:nvSpPr>
        <p:spPr>
          <a:xfrm rot="5400000">
            <a:off x="4857180" y="828006"/>
            <a:ext cx="1033671" cy="1153458"/>
          </a:xfrm>
        </p:spPr>
        <p:txBody>
          <a:bodyPr/>
          <a:lstStyle/>
          <a:p>
            <a:r>
              <a:rPr lang="en-US" dirty="0"/>
              <a:t>group 007, uwtsd</a:t>
            </a:r>
          </a:p>
        </p:txBody>
      </p:sp>
      <p:graphicFrame>
        <p:nvGraphicFramePr>
          <p:cNvPr id="5" name="Table 4">
            <a:extLst>
              <a:ext uri="{FF2B5EF4-FFF2-40B4-BE49-F238E27FC236}">
                <a16:creationId xmlns:a16="http://schemas.microsoft.com/office/drawing/2014/main" id="{B38D506E-1811-42C7-AE47-426E00B43186}"/>
              </a:ext>
            </a:extLst>
          </p:cNvPr>
          <p:cNvGraphicFramePr>
            <a:graphicFrameLocks noGrp="1"/>
          </p:cNvGraphicFramePr>
          <p:nvPr>
            <p:extLst>
              <p:ext uri="{D42A27DB-BD31-4B8C-83A1-F6EECF244321}">
                <p14:modId xmlns:p14="http://schemas.microsoft.com/office/powerpoint/2010/main" val="2629658478"/>
              </p:ext>
            </p:extLst>
          </p:nvPr>
        </p:nvGraphicFramePr>
        <p:xfrm>
          <a:off x="6891130" y="6135757"/>
          <a:ext cx="522543" cy="722243"/>
        </p:xfrm>
        <a:graphic>
          <a:graphicData uri="http://schemas.openxmlformats.org/drawingml/2006/table">
            <a:tbl>
              <a:tblPr>
                <a:tableStyleId>{2D5ABB26-0587-4C30-8999-92F81FD0307C}</a:tableStyleId>
              </a:tblPr>
              <a:tblGrid>
                <a:gridCol w="522543">
                  <a:extLst>
                    <a:ext uri="{9D8B030D-6E8A-4147-A177-3AD203B41FA5}">
                      <a16:colId xmlns:a16="http://schemas.microsoft.com/office/drawing/2014/main" val="3410698504"/>
                    </a:ext>
                  </a:extLst>
                </a:gridCol>
              </a:tblGrid>
              <a:tr h="722243">
                <a:tc>
                  <a:txBody>
                    <a:bodyPr/>
                    <a:lstStyle/>
                    <a:p>
                      <a:r>
                        <a:rPr lang="en-GB" dirty="0"/>
                        <a:t>9</a:t>
                      </a:r>
                    </a:p>
                  </a:txBody>
                  <a:tcPr/>
                </a:tc>
                <a:extLst>
                  <a:ext uri="{0D108BD9-81ED-4DB2-BD59-A6C34878D82A}">
                    <a16:rowId xmlns:a16="http://schemas.microsoft.com/office/drawing/2014/main" val="485210153"/>
                  </a:ext>
                </a:extLst>
              </a:tr>
            </a:tbl>
          </a:graphicData>
        </a:graphic>
      </p:graphicFrame>
    </p:spTree>
    <p:extLst>
      <p:ext uri="{BB962C8B-B14F-4D97-AF65-F5344CB8AC3E}">
        <p14:creationId xmlns:p14="http://schemas.microsoft.com/office/powerpoint/2010/main" val="3532689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590D-3141-48C7-8854-6E21A20B81EC}"/>
              </a:ext>
            </a:extLst>
          </p:cNvPr>
          <p:cNvSpPr>
            <a:spLocks noGrp="1"/>
          </p:cNvSpPr>
          <p:nvPr>
            <p:ph type="title"/>
          </p:nvPr>
        </p:nvSpPr>
        <p:spPr>
          <a:xfrm>
            <a:off x="646111" y="0"/>
            <a:ext cx="9404723" cy="1881809"/>
          </a:xfrm>
        </p:spPr>
        <p:txBody>
          <a:bodyPr/>
          <a:lstStyle/>
          <a:p>
            <a:r>
              <a:rPr lang="en-GB" dirty="0"/>
              <a:t>Management Process cont</a:t>
            </a:r>
            <a:br>
              <a:rPr lang="en-GB" dirty="0"/>
            </a:br>
            <a:r>
              <a:rPr lang="en-GB" dirty="0"/>
              <a:t>(Managent Plan) </a:t>
            </a:r>
          </a:p>
        </p:txBody>
      </p:sp>
      <p:sp>
        <p:nvSpPr>
          <p:cNvPr id="4" name="Footer Placeholder 3">
            <a:extLst>
              <a:ext uri="{FF2B5EF4-FFF2-40B4-BE49-F238E27FC236}">
                <a16:creationId xmlns:a16="http://schemas.microsoft.com/office/drawing/2014/main" id="{D46D4CE3-7DE7-4415-9BE2-136F8FF6961D}"/>
              </a:ext>
            </a:extLst>
          </p:cNvPr>
          <p:cNvSpPr>
            <a:spLocks noGrp="1"/>
          </p:cNvSpPr>
          <p:nvPr>
            <p:ph type="ftr" sz="quarter" idx="11"/>
          </p:nvPr>
        </p:nvSpPr>
        <p:spPr>
          <a:xfrm rot="5400000">
            <a:off x="11113568" y="432319"/>
            <a:ext cx="1510747" cy="646111"/>
          </a:xfrm>
        </p:spPr>
        <p:txBody>
          <a:bodyPr/>
          <a:lstStyle/>
          <a:p>
            <a:r>
              <a:rPr lang="en-US"/>
              <a:t>group 007, uwtsd</a:t>
            </a:r>
            <a:endParaRPr lang="en-US" dirty="0"/>
          </a:p>
        </p:txBody>
      </p:sp>
      <p:sp>
        <p:nvSpPr>
          <p:cNvPr id="3" name="Content Placeholder 2">
            <a:extLst>
              <a:ext uri="{FF2B5EF4-FFF2-40B4-BE49-F238E27FC236}">
                <a16:creationId xmlns:a16="http://schemas.microsoft.com/office/drawing/2014/main" id="{E97F0E44-8224-46BD-B768-BA87F52B1E90}"/>
              </a:ext>
            </a:extLst>
          </p:cNvPr>
          <p:cNvSpPr>
            <a:spLocks noGrp="1"/>
          </p:cNvSpPr>
          <p:nvPr>
            <p:ph idx="4294967295"/>
          </p:nvPr>
        </p:nvSpPr>
        <p:spPr>
          <a:xfrm>
            <a:off x="646110" y="1789044"/>
            <a:ext cx="11386864" cy="4916556"/>
          </a:xfrm>
        </p:spPr>
        <p:txBody>
          <a:bodyPr>
            <a:normAutofit fontScale="92500" lnSpcReduction="20000"/>
          </a:bodyPr>
          <a:lstStyle/>
          <a:p>
            <a:r>
              <a:rPr lang="en-GB" sz="2800" dirty="0"/>
              <a:t>Direct management approach</a:t>
            </a:r>
          </a:p>
          <a:p>
            <a:r>
              <a:rPr lang="en-GB" sz="2800" dirty="0"/>
              <a:t>Managing health and safety </a:t>
            </a:r>
          </a:p>
          <a:p>
            <a:r>
              <a:rPr lang="en-GB" sz="2800" dirty="0"/>
              <a:t>Management in Network business</a:t>
            </a:r>
          </a:p>
          <a:p>
            <a:r>
              <a:rPr lang="en-GB" sz="2800" dirty="0"/>
              <a:t>Management in Human resources</a:t>
            </a:r>
          </a:p>
          <a:p>
            <a:endParaRPr lang="en-GB" sz="2800" dirty="0"/>
          </a:p>
          <a:p>
            <a:pPr marL="0" indent="0">
              <a:buNone/>
            </a:pPr>
            <a:r>
              <a:rPr lang="en-GB" sz="2800" dirty="0"/>
              <a:t> </a:t>
            </a:r>
            <a:r>
              <a:rPr lang="en-GB" sz="4200" dirty="0">
                <a:solidFill>
                  <a:srgbClr val="EBEBEB"/>
                </a:solidFill>
              </a:rPr>
              <a:t>Management Process cont</a:t>
            </a:r>
          </a:p>
          <a:p>
            <a:pPr marL="0" indent="0">
              <a:buNone/>
            </a:pPr>
            <a:r>
              <a:rPr lang="en-GB" sz="2800" dirty="0"/>
              <a:t>(</a:t>
            </a:r>
            <a:r>
              <a:rPr lang="en-GB" sz="4000" dirty="0"/>
              <a:t>Revenue Generation)</a:t>
            </a:r>
          </a:p>
          <a:p>
            <a:pPr marL="0" indent="0">
              <a:buNone/>
            </a:pPr>
            <a:br>
              <a:rPr lang="en-GB" sz="2800" dirty="0"/>
            </a:br>
            <a:r>
              <a:rPr lang="en-GB" sz="2800" dirty="0"/>
              <a:t> Bank Loan, Government Loan, Family Loan, Savings. </a:t>
            </a:r>
            <a:br>
              <a:rPr lang="en-GB" sz="2800" dirty="0"/>
            </a:br>
            <a:br>
              <a:rPr lang="en-GB" sz="2800" dirty="0"/>
            </a:br>
            <a:endParaRPr lang="en-GB" sz="2800" dirty="0"/>
          </a:p>
          <a:p>
            <a:endParaRPr lang="en-GB" dirty="0"/>
          </a:p>
        </p:txBody>
      </p:sp>
      <p:graphicFrame>
        <p:nvGraphicFramePr>
          <p:cNvPr id="5" name="Table 4">
            <a:extLst>
              <a:ext uri="{FF2B5EF4-FFF2-40B4-BE49-F238E27FC236}">
                <a16:creationId xmlns:a16="http://schemas.microsoft.com/office/drawing/2014/main" id="{8C0C220D-6090-4D3E-9288-EC6C1DE5D503}"/>
              </a:ext>
            </a:extLst>
          </p:cNvPr>
          <p:cNvGraphicFramePr>
            <a:graphicFrameLocks noGrp="1"/>
          </p:cNvGraphicFramePr>
          <p:nvPr>
            <p:extLst>
              <p:ext uri="{D42A27DB-BD31-4B8C-83A1-F6EECF244321}">
                <p14:modId xmlns:p14="http://schemas.microsoft.com/office/powerpoint/2010/main" val="3892146822"/>
              </p:ext>
            </p:extLst>
          </p:nvPr>
        </p:nvGraphicFramePr>
        <p:xfrm>
          <a:off x="11545890" y="6248400"/>
          <a:ext cx="646110" cy="609600"/>
        </p:xfrm>
        <a:graphic>
          <a:graphicData uri="http://schemas.openxmlformats.org/drawingml/2006/table">
            <a:tbl>
              <a:tblPr>
                <a:tableStyleId>{2D5ABB26-0587-4C30-8999-92F81FD0307C}</a:tableStyleId>
              </a:tblPr>
              <a:tblGrid>
                <a:gridCol w="646110">
                  <a:extLst>
                    <a:ext uri="{9D8B030D-6E8A-4147-A177-3AD203B41FA5}">
                      <a16:colId xmlns:a16="http://schemas.microsoft.com/office/drawing/2014/main" val="3410698504"/>
                    </a:ext>
                  </a:extLst>
                </a:gridCol>
              </a:tblGrid>
              <a:tr h="609600">
                <a:tc>
                  <a:txBody>
                    <a:bodyPr/>
                    <a:lstStyle/>
                    <a:p>
                      <a:r>
                        <a:rPr lang="en-GB" dirty="0"/>
                        <a:t>10</a:t>
                      </a:r>
                    </a:p>
                  </a:txBody>
                  <a:tcPr/>
                </a:tc>
                <a:extLst>
                  <a:ext uri="{0D108BD9-81ED-4DB2-BD59-A6C34878D82A}">
                    <a16:rowId xmlns:a16="http://schemas.microsoft.com/office/drawing/2014/main" val="485210153"/>
                  </a:ext>
                </a:extLst>
              </a:tr>
            </a:tbl>
          </a:graphicData>
        </a:graphic>
      </p:graphicFrame>
    </p:spTree>
    <p:extLst>
      <p:ext uri="{BB962C8B-B14F-4D97-AF65-F5344CB8AC3E}">
        <p14:creationId xmlns:p14="http://schemas.microsoft.com/office/powerpoint/2010/main" val="4028774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1C5CA-4CA6-4231-9A64-C3D1DDE8A020}"/>
              </a:ext>
            </a:extLst>
          </p:cNvPr>
          <p:cNvSpPr>
            <a:spLocks noGrp="1"/>
          </p:cNvSpPr>
          <p:nvPr>
            <p:ph type="title"/>
          </p:nvPr>
        </p:nvSpPr>
        <p:spPr>
          <a:xfrm>
            <a:off x="1103312" y="452718"/>
            <a:ext cx="8947522" cy="1400530"/>
          </a:xfrm>
        </p:spPr>
        <p:txBody>
          <a:bodyPr/>
          <a:lstStyle/>
          <a:p>
            <a:r>
              <a:rPr lang="en-GB"/>
              <a:t>        </a:t>
            </a:r>
            <a:endParaRPr lang="en-GB" dirty="0"/>
          </a:p>
        </p:txBody>
      </p:sp>
      <p:sp>
        <p:nvSpPr>
          <p:cNvPr id="3" name="Footer Placeholder 2">
            <a:extLst>
              <a:ext uri="{FF2B5EF4-FFF2-40B4-BE49-F238E27FC236}">
                <a16:creationId xmlns:a16="http://schemas.microsoft.com/office/drawing/2014/main" id="{BA892D4C-F631-4335-8C9D-1E2B115043C6}"/>
              </a:ext>
            </a:extLst>
          </p:cNvPr>
          <p:cNvSpPr>
            <a:spLocks noGrp="1"/>
          </p:cNvSpPr>
          <p:nvPr>
            <p:ph type="ftr" sz="quarter" idx="11"/>
          </p:nvPr>
        </p:nvSpPr>
        <p:spPr>
          <a:xfrm rot="5400000">
            <a:off x="11189863" y="398398"/>
            <a:ext cx="1400531" cy="603737"/>
          </a:xfrm>
        </p:spPr>
        <p:txBody>
          <a:bodyPr/>
          <a:lstStyle/>
          <a:p>
            <a:r>
              <a:rPr lang="en-US" dirty="0"/>
              <a:t>group 007, uwtsd</a:t>
            </a:r>
          </a:p>
        </p:txBody>
      </p:sp>
      <p:sp>
        <p:nvSpPr>
          <p:cNvPr id="4" name="Content Placeholder 3">
            <a:extLst>
              <a:ext uri="{FF2B5EF4-FFF2-40B4-BE49-F238E27FC236}">
                <a16:creationId xmlns:a16="http://schemas.microsoft.com/office/drawing/2014/main" id="{A2FD4144-506E-44ED-AFED-6E93E74DF3E1}"/>
              </a:ext>
            </a:extLst>
          </p:cNvPr>
          <p:cNvSpPr>
            <a:spLocks noGrp="1"/>
          </p:cNvSpPr>
          <p:nvPr>
            <p:ph idx="1"/>
          </p:nvPr>
        </p:nvSpPr>
        <p:spPr>
          <a:xfrm>
            <a:off x="0" y="87464"/>
            <a:ext cx="12404785" cy="6770536"/>
          </a:xfrm>
        </p:spPr>
        <p:txBody>
          <a:bodyPr/>
          <a:lstStyle/>
          <a:p>
            <a:pPr marL="0" indent="0">
              <a:buNone/>
            </a:pPr>
            <a:r>
              <a:rPr lang="en-GB" dirty="0"/>
              <a:t>       </a:t>
            </a:r>
            <a:r>
              <a:rPr lang="en-GB" sz="3600" dirty="0"/>
              <a:t>Management Process Cont (Financial Plan)</a:t>
            </a:r>
          </a:p>
          <a:p>
            <a:endParaRPr lang="en-GB" dirty="0"/>
          </a:p>
        </p:txBody>
      </p:sp>
      <p:graphicFrame>
        <p:nvGraphicFramePr>
          <p:cNvPr id="5" name="Table 4">
            <a:extLst>
              <a:ext uri="{FF2B5EF4-FFF2-40B4-BE49-F238E27FC236}">
                <a16:creationId xmlns:a16="http://schemas.microsoft.com/office/drawing/2014/main" id="{D1C15AD3-6A46-4C2D-AFE3-3BC2F8971409}"/>
              </a:ext>
            </a:extLst>
          </p:cNvPr>
          <p:cNvGraphicFramePr>
            <a:graphicFrameLocks noGrp="1"/>
          </p:cNvGraphicFramePr>
          <p:nvPr>
            <p:extLst>
              <p:ext uri="{D42A27DB-BD31-4B8C-83A1-F6EECF244321}">
                <p14:modId xmlns:p14="http://schemas.microsoft.com/office/powerpoint/2010/main" val="3374226452"/>
              </p:ext>
            </p:extLst>
          </p:nvPr>
        </p:nvGraphicFramePr>
        <p:xfrm>
          <a:off x="93140" y="1192696"/>
          <a:ext cx="7487103" cy="5022575"/>
        </p:xfrm>
        <a:graphic>
          <a:graphicData uri="http://schemas.openxmlformats.org/drawingml/2006/table">
            <a:tbl>
              <a:tblPr firstRow="1" bandRow="1">
                <a:tableStyleId>{5C22544A-7EE6-4342-B048-85BDC9FD1C3A}</a:tableStyleId>
              </a:tblPr>
              <a:tblGrid>
                <a:gridCol w="1219201">
                  <a:extLst>
                    <a:ext uri="{9D8B030D-6E8A-4147-A177-3AD203B41FA5}">
                      <a16:colId xmlns:a16="http://schemas.microsoft.com/office/drawing/2014/main" val="1705983061"/>
                    </a:ext>
                  </a:extLst>
                </a:gridCol>
                <a:gridCol w="1019988">
                  <a:extLst>
                    <a:ext uri="{9D8B030D-6E8A-4147-A177-3AD203B41FA5}">
                      <a16:colId xmlns:a16="http://schemas.microsoft.com/office/drawing/2014/main" val="2010824586"/>
                    </a:ext>
                  </a:extLst>
                </a:gridCol>
                <a:gridCol w="1060604">
                  <a:extLst>
                    <a:ext uri="{9D8B030D-6E8A-4147-A177-3AD203B41FA5}">
                      <a16:colId xmlns:a16="http://schemas.microsoft.com/office/drawing/2014/main" val="1315643445"/>
                    </a:ext>
                  </a:extLst>
                </a:gridCol>
                <a:gridCol w="1033669">
                  <a:extLst>
                    <a:ext uri="{9D8B030D-6E8A-4147-A177-3AD203B41FA5}">
                      <a16:colId xmlns:a16="http://schemas.microsoft.com/office/drawing/2014/main" val="725737090"/>
                    </a:ext>
                  </a:extLst>
                </a:gridCol>
                <a:gridCol w="1033670">
                  <a:extLst>
                    <a:ext uri="{9D8B030D-6E8A-4147-A177-3AD203B41FA5}">
                      <a16:colId xmlns:a16="http://schemas.microsoft.com/office/drawing/2014/main" val="1016122928"/>
                    </a:ext>
                  </a:extLst>
                </a:gridCol>
                <a:gridCol w="1060174">
                  <a:extLst>
                    <a:ext uri="{9D8B030D-6E8A-4147-A177-3AD203B41FA5}">
                      <a16:colId xmlns:a16="http://schemas.microsoft.com/office/drawing/2014/main" val="3624095622"/>
                    </a:ext>
                  </a:extLst>
                </a:gridCol>
                <a:gridCol w="1059797">
                  <a:extLst>
                    <a:ext uri="{9D8B030D-6E8A-4147-A177-3AD203B41FA5}">
                      <a16:colId xmlns:a16="http://schemas.microsoft.com/office/drawing/2014/main" val="3273389904"/>
                    </a:ext>
                  </a:extLst>
                </a:gridCol>
              </a:tblGrid>
              <a:tr h="1239079">
                <a:tc>
                  <a:txBody>
                    <a:bodyPr/>
                    <a:lstStyle/>
                    <a:p>
                      <a:r>
                        <a:rPr lang="en-GB" dirty="0"/>
                        <a:t>Months</a:t>
                      </a:r>
                    </a:p>
                  </a:txBody>
                  <a:tcPr/>
                </a:tc>
                <a:tc>
                  <a:txBody>
                    <a:bodyPr/>
                    <a:lstStyle/>
                    <a:p>
                      <a:r>
                        <a:rPr lang="en-GB" dirty="0"/>
                        <a:t>1st</a:t>
                      </a:r>
                    </a:p>
                  </a:txBody>
                  <a:tcPr/>
                </a:tc>
                <a:tc>
                  <a:txBody>
                    <a:bodyPr/>
                    <a:lstStyle/>
                    <a:p>
                      <a:r>
                        <a:rPr lang="en-GB" dirty="0"/>
                        <a:t>2nd</a:t>
                      </a:r>
                    </a:p>
                  </a:txBody>
                  <a:tcPr/>
                </a:tc>
                <a:tc>
                  <a:txBody>
                    <a:bodyPr/>
                    <a:lstStyle/>
                    <a:p>
                      <a:r>
                        <a:rPr lang="en-GB" dirty="0"/>
                        <a:t>3rd</a:t>
                      </a:r>
                    </a:p>
                  </a:txBody>
                  <a:tcPr/>
                </a:tc>
                <a:tc>
                  <a:txBody>
                    <a:bodyPr/>
                    <a:lstStyle/>
                    <a:p>
                      <a:r>
                        <a:rPr lang="en-GB" dirty="0"/>
                        <a:t>4th</a:t>
                      </a:r>
                    </a:p>
                  </a:txBody>
                  <a:tcPr/>
                </a:tc>
                <a:tc>
                  <a:txBody>
                    <a:bodyPr/>
                    <a:lstStyle/>
                    <a:p>
                      <a:r>
                        <a:rPr lang="en-GB" dirty="0"/>
                        <a:t>5th</a:t>
                      </a:r>
                    </a:p>
                  </a:txBody>
                  <a:tcPr/>
                </a:tc>
                <a:tc>
                  <a:txBody>
                    <a:bodyPr/>
                    <a:lstStyle/>
                    <a:p>
                      <a:r>
                        <a:rPr lang="en-GB" dirty="0"/>
                        <a:t>6th</a:t>
                      </a:r>
                    </a:p>
                  </a:txBody>
                  <a:tcPr/>
                </a:tc>
                <a:extLst>
                  <a:ext uri="{0D108BD9-81ED-4DB2-BD59-A6C34878D82A}">
                    <a16:rowId xmlns:a16="http://schemas.microsoft.com/office/drawing/2014/main" val="414916838"/>
                  </a:ext>
                </a:extLst>
              </a:tr>
              <a:tr h="1305338">
                <a:tc>
                  <a:txBody>
                    <a:bodyPr/>
                    <a:lstStyle/>
                    <a:p>
                      <a:r>
                        <a:rPr lang="en-GB" dirty="0"/>
                        <a:t>Revenue</a:t>
                      </a:r>
                    </a:p>
                  </a:txBody>
                  <a:tcPr/>
                </a:tc>
                <a:tc>
                  <a:txBody>
                    <a:bodyPr/>
                    <a:lstStyle/>
                    <a:p>
                      <a:r>
                        <a:rPr lang="en-GB" dirty="0"/>
                        <a:t>£11,000</a:t>
                      </a:r>
                    </a:p>
                  </a:txBody>
                  <a:tcPr/>
                </a:tc>
                <a:tc>
                  <a:txBody>
                    <a:bodyPr/>
                    <a:lstStyle/>
                    <a:p>
                      <a:r>
                        <a:rPr lang="en-GB" dirty="0"/>
                        <a:t>£12,000</a:t>
                      </a:r>
                    </a:p>
                  </a:txBody>
                  <a:tcPr/>
                </a:tc>
                <a:tc>
                  <a:txBody>
                    <a:bodyPr/>
                    <a:lstStyle/>
                    <a:p>
                      <a:r>
                        <a:rPr lang="en-GB" dirty="0"/>
                        <a:t>£14,000</a:t>
                      </a:r>
                    </a:p>
                  </a:txBody>
                  <a:tcPr/>
                </a:tc>
                <a:tc>
                  <a:txBody>
                    <a:bodyPr/>
                    <a:lstStyle/>
                    <a:p>
                      <a:r>
                        <a:rPr lang="en-GB" dirty="0"/>
                        <a:t>£16,000</a:t>
                      </a:r>
                    </a:p>
                  </a:txBody>
                  <a:tcPr/>
                </a:tc>
                <a:tc>
                  <a:txBody>
                    <a:bodyPr/>
                    <a:lstStyle/>
                    <a:p>
                      <a:r>
                        <a:rPr lang="en-GB" dirty="0"/>
                        <a:t>£19,000</a:t>
                      </a:r>
                    </a:p>
                  </a:txBody>
                  <a:tcPr/>
                </a:tc>
                <a:tc>
                  <a:txBody>
                    <a:bodyPr/>
                    <a:lstStyle/>
                    <a:p>
                      <a:r>
                        <a:rPr lang="en-GB" dirty="0"/>
                        <a:t>£21,000</a:t>
                      </a:r>
                    </a:p>
                  </a:txBody>
                  <a:tcPr/>
                </a:tc>
                <a:extLst>
                  <a:ext uri="{0D108BD9-81ED-4DB2-BD59-A6C34878D82A}">
                    <a16:rowId xmlns:a16="http://schemas.microsoft.com/office/drawing/2014/main" val="2448643731"/>
                  </a:ext>
                </a:extLst>
              </a:tr>
              <a:tr h="1239079">
                <a:tc>
                  <a:txBody>
                    <a:bodyPr/>
                    <a:lstStyle/>
                    <a:p>
                      <a:r>
                        <a:rPr lang="en-GB" dirty="0"/>
                        <a:t>Expenses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£11,800</a:t>
                      </a:r>
                    </a:p>
                    <a:p>
                      <a:endParaRPr lang="en-GB" dirty="0"/>
                    </a:p>
                  </a:txBody>
                  <a:tcPr/>
                </a:tc>
                <a:tc>
                  <a:txBody>
                    <a:bodyPr/>
                    <a:lstStyle/>
                    <a:p>
                      <a:r>
                        <a:rPr lang="en-GB" dirty="0"/>
                        <a:t>£10,400</a:t>
                      </a:r>
                    </a:p>
                  </a:txBody>
                  <a:tcPr/>
                </a:tc>
                <a:tc>
                  <a:txBody>
                    <a:bodyPr/>
                    <a:lstStyle/>
                    <a:p>
                      <a:r>
                        <a:rPr lang="en-GB" dirty="0"/>
                        <a:t>£10,400</a:t>
                      </a:r>
                    </a:p>
                  </a:txBody>
                  <a:tcPr/>
                </a:tc>
                <a:tc>
                  <a:txBody>
                    <a:bodyPr/>
                    <a:lstStyle/>
                    <a:p>
                      <a:r>
                        <a:rPr lang="en-GB" dirty="0"/>
                        <a:t>£10,400</a:t>
                      </a:r>
                    </a:p>
                  </a:txBody>
                  <a:tcPr/>
                </a:tc>
                <a:tc>
                  <a:txBody>
                    <a:bodyPr/>
                    <a:lstStyle/>
                    <a:p>
                      <a:r>
                        <a:rPr lang="en-GB" dirty="0"/>
                        <a:t>£10,800</a:t>
                      </a:r>
                    </a:p>
                  </a:txBody>
                  <a:tcPr/>
                </a:tc>
                <a:tc>
                  <a:txBody>
                    <a:bodyPr/>
                    <a:lstStyle/>
                    <a:p>
                      <a:r>
                        <a:rPr lang="en-GB" dirty="0"/>
                        <a:t>£10,400</a:t>
                      </a:r>
                    </a:p>
                  </a:txBody>
                  <a:tcPr/>
                </a:tc>
                <a:extLst>
                  <a:ext uri="{0D108BD9-81ED-4DB2-BD59-A6C34878D82A}">
                    <a16:rowId xmlns:a16="http://schemas.microsoft.com/office/drawing/2014/main" val="4043186531"/>
                  </a:ext>
                </a:extLst>
              </a:tr>
              <a:tr h="1239079">
                <a:tc>
                  <a:txBody>
                    <a:bodyPr/>
                    <a:lstStyle/>
                    <a:p>
                      <a:r>
                        <a:rPr lang="en-GB" dirty="0"/>
                        <a:t>Profit/</a:t>
                      </a:r>
                    </a:p>
                    <a:p>
                      <a:r>
                        <a:rPr lang="en-GB" dirty="0"/>
                        <a:t>lose</a:t>
                      </a:r>
                    </a:p>
                  </a:txBody>
                  <a:tcPr/>
                </a:tc>
                <a:tc>
                  <a:txBody>
                    <a:bodyPr/>
                    <a:lstStyle/>
                    <a:p>
                      <a:r>
                        <a:rPr lang="en-GB" dirty="0"/>
                        <a:t>- £800</a:t>
                      </a:r>
                    </a:p>
                  </a:txBody>
                  <a:tcPr/>
                </a:tc>
                <a:tc>
                  <a:txBody>
                    <a:bodyPr/>
                    <a:lstStyle/>
                    <a:p>
                      <a:r>
                        <a:rPr lang="en-GB" dirty="0"/>
                        <a:t>£1600</a:t>
                      </a:r>
                    </a:p>
                  </a:txBody>
                  <a:tcPr/>
                </a:tc>
                <a:tc>
                  <a:txBody>
                    <a:bodyPr/>
                    <a:lstStyle/>
                    <a:p>
                      <a:r>
                        <a:rPr lang="en-GB" dirty="0"/>
                        <a:t>£3600</a:t>
                      </a:r>
                    </a:p>
                  </a:txBody>
                  <a:tcPr/>
                </a:tc>
                <a:tc>
                  <a:txBody>
                    <a:bodyPr/>
                    <a:lstStyle/>
                    <a:p>
                      <a:r>
                        <a:rPr lang="en-GB" dirty="0"/>
                        <a:t>£5,600</a:t>
                      </a:r>
                    </a:p>
                  </a:txBody>
                  <a:tcPr/>
                </a:tc>
                <a:tc>
                  <a:txBody>
                    <a:bodyPr/>
                    <a:lstStyle/>
                    <a:p>
                      <a:r>
                        <a:rPr lang="en-GB" dirty="0"/>
                        <a:t>£8,200</a:t>
                      </a:r>
                    </a:p>
                  </a:txBody>
                  <a:tcPr/>
                </a:tc>
                <a:tc>
                  <a:txBody>
                    <a:bodyPr/>
                    <a:lstStyle/>
                    <a:p>
                      <a:r>
                        <a:rPr lang="en-GB" dirty="0"/>
                        <a:t>£10,600</a:t>
                      </a:r>
                    </a:p>
                  </a:txBody>
                  <a:tcPr/>
                </a:tc>
                <a:extLst>
                  <a:ext uri="{0D108BD9-81ED-4DB2-BD59-A6C34878D82A}">
                    <a16:rowId xmlns:a16="http://schemas.microsoft.com/office/drawing/2014/main" val="2077486951"/>
                  </a:ext>
                </a:extLst>
              </a:tr>
            </a:tbl>
          </a:graphicData>
        </a:graphic>
      </p:graphicFrame>
      <p:graphicFrame>
        <p:nvGraphicFramePr>
          <p:cNvPr id="6" name="Table 5">
            <a:extLst>
              <a:ext uri="{FF2B5EF4-FFF2-40B4-BE49-F238E27FC236}">
                <a16:creationId xmlns:a16="http://schemas.microsoft.com/office/drawing/2014/main" id="{DB0DE8A0-7F4A-49D2-BC97-2F8754593822}"/>
              </a:ext>
            </a:extLst>
          </p:cNvPr>
          <p:cNvGraphicFramePr>
            <a:graphicFrameLocks noGrp="1"/>
          </p:cNvGraphicFramePr>
          <p:nvPr>
            <p:extLst>
              <p:ext uri="{D42A27DB-BD31-4B8C-83A1-F6EECF244321}">
                <p14:modId xmlns:p14="http://schemas.microsoft.com/office/powerpoint/2010/main" val="1061025020"/>
              </p:ext>
            </p:extLst>
          </p:nvPr>
        </p:nvGraphicFramePr>
        <p:xfrm>
          <a:off x="7885044" y="1192696"/>
          <a:ext cx="2067340" cy="5577840"/>
        </p:xfrm>
        <a:graphic>
          <a:graphicData uri="http://schemas.openxmlformats.org/drawingml/2006/table">
            <a:tbl>
              <a:tblPr>
                <a:tableStyleId>{2D5ABB26-0587-4C30-8999-92F81FD0307C}</a:tableStyleId>
              </a:tblPr>
              <a:tblGrid>
                <a:gridCol w="2067340">
                  <a:extLst>
                    <a:ext uri="{9D8B030D-6E8A-4147-A177-3AD203B41FA5}">
                      <a16:colId xmlns:a16="http://schemas.microsoft.com/office/drawing/2014/main" val="3045866018"/>
                    </a:ext>
                  </a:extLst>
                </a:gridCol>
              </a:tblGrid>
              <a:tr h="3812057">
                <a:tc>
                  <a:txBody>
                    <a:bodyPr/>
                    <a:lstStyle/>
                    <a:p>
                      <a:r>
                        <a:rPr lang="en-GB" dirty="0"/>
                        <a:t>Expenses</a:t>
                      </a:r>
                    </a:p>
                    <a:p>
                      <a:endParaRPr lang="en-GB" dirty="0"/>
                    </a:p>
                    <a:p>
                      <a:r>
                        <a:rPr lang="en-GB" dirty="0"/>
                        <a:t>Rent:     £2000</a:t>
                      </a:r>
                    </a:p>
                    <a:p>
                      <a:endParaRPr lang="en-GB" dirty="0"/>
                    </a:p>
                    <a:p>
                      <a:r>
                        <a:rPr lang="en-GB" dirty="0"/>
                        <a:t>Wages: £6000</a:t>
                      </a:r>
                    </a:p>
                    <a:p>
                      <a:endParaRPr lang="en-GB" dirty="0"/>
                    </a:p>
                    <a:p>
                      <a:r>
                        <a:rPr lang="en-GB" dirty="0"/>
                        <a:t>Couch: £400</a:t>
                      </a:r>
                    </a:p>
                    <a:p>
                      <a:r>
                        <a:rPr lang="en-GB" dirty="0"/>
                        <a:t>Sofa: £1000</a:t>
                      </a:r>
                    </a:p>
                    <a:p>
                      <a:endParaRPr lang="en-GB" dirty="0"/>
                    </a:p>
                    <a:p>
                      <a:r>
                        <a:rPr lang="en-GB" dirty="0"/>
                        <a:t>Products: £ 1000</a:t>
                      </a:r>
                    </a:p>
                    <a:p>
                      <a:endParaRPr lang="en-GB" dirty="0"/>
                    </a:p>
                    <a:p>
                      <a:r>
                        <a:rPr lang="en-GB" dirty="0"/>
                        <a:t>Advertise: £1000</a:t>
                      </a:r>
                    </a:p>
                    <a:p>
                      <a:endParaRPr lang="en-GB" dirty="0"/>
                    </a:p>
                    <a:p>
                      <a:r>
                        <a:rPr lang="en-GB" dirty="0"/>
                        <a:t>Bills: 200</a:t>
                      </a:r>
                    </a:p>
                    <a:p>
                      <a:endParaRPr lang="en-GB" dirty="0"/>
                    </a:p>
                    <a:p>
                      <a:r>
                        <a:rPr lang="en-GB" dirty="0"/>
                        <a:t>Membership: £100</a:t>
                      </a:r>
                    </a:p>
                    <a:p>
                      <a:endParaRPr lang="en-GB" dirty="0"/>
                    </a:p>
                    <a:p>
                      <a:r>
                        <a:rPr lang="en-GB" dirty="0"/>
                        <a:t>ETC: 100</a:t>
                      </a:r>
                    </a:p>
                    <a:p>
                      <a:endParaRPr lang="en-GB" dirty="0"/>
                    </a:p>
                  </a:txBody>
                  <a:tcPr/>
                </a:tc>
                <a:extLst>
                  <a:ext uri="{0D108BD9-81ED-4DB2-BD59-A6C34878D82A}">
                    <a16:rowId xmlns:a16="http://schemas.microsoft.com/office/drawing/2014/main" val="3230038401"/>
                  </a:ext>
                </a:extLst>
              </a:tr>
            </a:tbl>
          </a:graphicData>
        </a:graphic>
      </p:graphicFrame>
      <p:graphicFrame>
        <p:nvGraphicFramePr>
          <p:cNvPr id="8" name="Table 7">
            <a:extLst>
              <a:ext uri="{FF2B5EF4-FFF2-40B4-BE49-F238E27FC236}">
                <a16:creationId xmlns:a16="http://schemas.microsoft.com/office/drawing/2014/main" id="{89E8D988-A1F4-454D-8DFB-D82A03F2D96F}"/>
              </a:ext>
            </a:extLst>
          </p:cNvPr>
          <p:cNvGraphicFramePr>
            <a:graphicFrameLocks noGrp="1"/>
          </p:cNvGraphicFramePr>
          <p:nvPr>
            <p:extLst>
              <p:ext uri="{D42A27DB-BD31-4B8C-83A1-F6EECF244321}">
                <p14:modId xmlns:p14="http://schemas.microsoft.com/office/powerpoint/2010/main" val="124371050"/>
              </p:ext>
            </p:extLst>
          </p:nvPr>
        </p:nvGraphicFramePr>
        <p:xfrm>
          <a:off x="10230677" y="1285461"/>
          <a:ext cx="1961323" cy="4724400"/>
        </p:xfrm>
        <a:graphic>
          <a:graphicData uri="http://schemas.openxmlformats.org/drawingml/2006/table">
            <a:tbl>
              <a:tblPr>
                <a:tableStyleId>{2D5ABB26-0587-4C30-8999-92F81FD0307C}</a:tableStyleId>
              </a:tblPr>
              <a:tblGrid>
                <a:gridCol w="1961323">
                  <a:extLst>
                    <a:ext uri="{9D8B030D-6E8A-4147-A177-3AD203B41FA5}">
                      <a16:colId xmlns:a16="http://schemas.microsoft.com/office/drawing/2014/main" val="515208815"/>
                    </a:ext>
                  </a:extLst>
                </a:gridCol>
              </a:tblGrid>
              <a:tr h="4717773">
                <a:tc>
                  <a:txBody>
                    <a:bodyPr/>
                    <a:lstStyle/>
                    <a:p>
                      <a:r>
                        <a:rPr lang="en-GB" dirty="0"/>
                        <a:t>Revenue</a:t>
                      </a:r>
                    </a:p>
                    <a:p>
                      <a:endParaRPr lang="en-GB" dirty="0"/>
                    </a:p>
                    <a:p>
                      <a:r>
                        <a:rPr lang="en-GB" dirty="0"/>
                        <a:t>2 therapists = 10</a:t>
                      </a:r>
                    </a:p>
                    <a:p>
                      <a:r>
                        <a:rPr lang="en-GB" dirty="0"/>
                        <a:t>c</a:t>
                      </a:r>
                      <a:r>
                        <a:rPr lang="en-GB" sz="1600" dirty="0"/>
                        <a:t>ustomers/day</a:t>
                      </a:r>
                    </a:p>
                    <a:p>
                      <a:endParaRPr lang="en-GB" sz="1600" dirty="0"/>
                    </a:p>
                    <a:p>
                      <a:r>
                        <a:rPr lang="en-GB" dirty="0"/>
                        <a:t>10 Cx £60=£600    =£18,000</a:t>
                      </a:r>
                    </a:p>
                    <a:p>
                      <a:endParaRPr lang="en-GB" dirty="0"/>
                    </a:p>
                    <a:p>
                      <a:r>
                        <a:rPr lang="en-GB" dirty="0"/>
                        <a:t> Products and network commision: £1000</a:t>
                      </a:r>
                    </a:p>
                    <a:p>
                      <a:endParaRPr lang="en-GB" dirty="0"/>
                    </a:p>
                    <a:p>
                      <a:r>
                        <a:rPr lang="en-GB" dirty="0"/>
                        <a:t>Online Clients and Products:</a:t>
                      </a:r>
                    </a:p>
                    <a:p>
                      <a:r>
                        <a:rPr lang="en-GB" dirty="0"/>
                        <a:t>£2000</a:t>
                      </a:r>
                    </a:p>
                    <a:p>
                      <a:endParaRPr lang="en-GB" dirty="0"/>
                    </a:p>
                  </a:txBody>
                  <a:tcPr/>
                </a:tc>
                <a:extLst>
                  <a:ext uri="{0D108BD9-81ED-4DB2-BD59-A6C34878D82A}">
                    <a16:rowId xmlns:a16="http://schemas.microsoft.com/office/drawing/2014/main" val="3245121450"/>
                  </a:ext>
                </a:extLst>
              </a:tr>
            </a:tbl>
          </a:graphicData>
        </a:graphic>
      </p:graphicFrame>
      <p:graphicFrame>
        <p:nvGraphicFramePr>
          <p:cNvPr id="9" name="Table 8">
            <a:extLst>
              <a:ext uri="{FF2B5EF4-FFF2-40B4-BE49-F238E27FC236}">
                <a16:creationId xmlns:a16="http://schemas.microsoft.com/office/drawing/2014/main" id="{ACC2E4CF-1136-417A-99C8-E93FC9593B9D}"/>
              </a:ext>
            </a:extLst>
          </p:cNvPr>
          <p:cNvGraphicFramePr>
            <a:graphicFrameLocks noGrp="1"/>
          </p:cNvGraphicFramePr>
          <p:nvPr>
            <p:extLst>
              <p:ext uri="{D42A27DB-BD31-4B8C-83A1-F6EECF244321}">
                <p14:modId xmlns:p14="http://schemas.microsoft.com/office/powerpoint/2010/main" val="2211757912"/>
              </p:ext>
            </p:extLst>
          </p:nvPr>
        </p:nvGraphicFramePr>
        <p:xfrm>
          <a:off x="11383617" y="6347791"/>
          <a:ext cx="675861" cy="437322"/>
        </p:xfrm>
        <a:graphic>
          <a:graphicData uri="http://schemas.openxmlformats.org/drawingml/2006/table">
            <a:tbl>
              <a:tblPr>
                <a:tableStyleId>{2D5ABB26-0587-4C30-8999-92F81FD0307C}</a:tableStyleId>
              </a:tblPr>
              <a:tblGrid>
                <a:gridCol w="675861">
                  <a:extLst>
                    <a:ext uri="{9D8B030D-6E8A-4147-A177-3AD203B41FA5}">
                      <a16:colId xmlns:a16="http://schemas.microsoft.com/office/drawing/2014/main" val="1857196950"/>
                    </a:ext>
                  </a:extLst>
                </a:gridCol>
              </a:tblGrid>
              <a:tr h="437322">
                <a:tc>
                  <a:txBody>
                    <a:bodyPr/>
                    <a:lstStyle/>
                    <a:p>
                      <a:r>
                        <a:rPr lang="en-GB" dirty="0"/>
                        <a:t>11</a:t>
                      </a:r>
                    </a:p>
                  </a:txBody>
                  <a:tcPr/>
                </a:tc>
                <a:extLst>
                  <a:ext uri="{0D108BD9-81ED-4DB2-BD59-A6C34878D82A}">
                    <a16:rowId xmlns:a16="http://schemas.microsoft.com/office/drawing/2014/main" val="3621309735"/>
                  </a:ext>
                </a:extLst>
              </a:tr>
            </a:tbl>
          </a:graphicData>
        </a:graphic>
      </p:graphicFrame>
    </p:spTree>
    <p:extLst>
      <p:ext uri="{BB962C8B-B14F-4D97-AF65-F5344CB8AC3E}">
        <p14:creationId xmlns:p14="http://schemas.microsoft.com/office/powerpoint/2010/main" val="2624369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F98D-B4FC-4FE1-88F5-FFDDB7D6C72B}"/>
              </a:ext>
            </a:extLst>
          </p:cNvPr>
          <p:cNvSpPr>
            <a:spLocks noGrp="1"/>
          </p:cNvSpPr>
          <p:nvPr>
            <p:ph type="title"/>
          </p:nvPr>
        </p:nvSpPr>
        <p:spPr>
          <a:xfrm>
            <a:off x="646111" y="185530"/>
            <a:ext cx="9404723" cy="1262270"/>
          </a:xfrm>
        </p:spPr>
        <p:txBody>
          <a:bodyPr/>
          <a:lstStyle/>
          <a:p>
            <a:r>
              <a:rPr lang="en-GB" sz="3600" dirty="0"/>
              <a:t>Management Process (Operational plan)</a:t>
            </a:r>
          </a:p>
        </p:txBody>
      </p:sp>
      <p:graphicFrame>
        <p:nvGraphicFramePr>
          <p:cNvPr id="4" name="Content Placeholder 3">
            <a:extLst>
              <a:ext uri="{FF2B5EF4-FFF2-40B4-BE49-F238E27FC236}">
                <a16:creationId xmlns:a16="http://schemas.microsoft.com/office/drawing/2014/main" id="{2920A565-55F8-46F1-81B6-1BBE0C94488B}"/>
              </a:ext>
            </a:extLst>
          </p:cNvPr>
          <p:cNvGraphicFramePr>
            <a:graphicFrameLocks noGrp="1"/>
          </p:cNvGraphicFramePr>
          <p:nvPr>
            <p:ph idx="1"/>
            <p:extLst>
              <p:ext uri="{D42A27DB-BD31-4B8C-83A1-F6EECF244321}">
                <p14:modId xmlns:p14="http://schemas.microsoft.com/office/powerpoint/2010/main" val="861204155"/>
              </p:ext>
            </p:extLst>
          </p:nvPr>
        </p:nvGraphicFramePr>
        <p:xfrm>
          <a:off x="4678017" y="1447801"/>
          <a:ext cx="7513981"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0611D3D7-FC69-4662-B458-93B70412C13D}"/>
              </a:ext>
            </a:extLst>
          </p:cNvPr>
          <p:cNvSpPr>
            <a:spLocks noGrp="1"/>
          </p:cNvSpPr>
          <p:nvPr>
            <p:ph type="ftr" sz="quarter" idx="11"/>
          </p:nvPr>
        </p:nvSpPr>
        <p:spPr/>
        <p:txBody>
          <a:bodyPr/>
          <a:lstStyle/>
          <a:p>
            <a:r>
              <a:rPr lang="en-US"/>
              <a:t>group 007, uwtsd</a:t>
            </a:r>
            <a:endParaRPr lang="en-US" dirty="0"/>
          </a:p>
        </p:txBody>
      </p:sp>
      <p:graphicFrame>
        <p:nvGraphicFramePr>
          <p:cNvPr id="5" name="Table 4">
            <a:extLst>
              <a:ext uri="{FF2B5EF4-FFF2-40B4-BE49-F238E27FC236}">
                <a16:creationId xmlns:a16="http://schemas.microsoft.com/office/drawing/2014/main" id="{099EC606-6508-403A-B082-8230B4A1C833}"/>
              </a:ext>
            </a:extLst>
          </p:cNvPr>
          <p:cNvGraphicFramePr>
            <a:graphicFrameLocks noGrp="1"/>
          </p:cNvGraphicFramePr>
          <p:nvPr>
            <p:extLst>
              <p:ext uri="{D42A27DB-BD31-4B8C-83A1-F6EECF244321}">
                <p14:modId xmlns:p14="http://schemas.microsoft.com/office/powerpoint/2010/main" val="555918719"/>
              </p:ext>
            </p:extLst>
          </p:nvPr>
        </p:nvGraphicFramePr>
        <p:xfrm>
          <a:off x="463826" y="1630017"/>
          <a:ext cx="3273287" cy="4876800"/>
        </p:xfrm>
        <a:graphic>
          <a:graphicData uri="http://schemas.openxmlformats.org/drawingml/2006/table">
            <a:tbl>
              <a:tblPr>
                <a:tableStyleId>{2D5ABB26-0587-4C30-8999-92F81FD0307C}</a:tableStyleId>
              </a:tblPr>
              <a:tblGrid>
                <a:gridCol w="3273287">
                  <a:extLst>
                    <a:ext uri="{9D8B030D-6E8A-4147-A177-3AD203B41FA5}">
                      <a16:colId xmlns:a16="http://schemas.microsoft.com/office/drawing/2014/main" val="2955257839"/>
                    </a:ext>
                  </a:extLst>
                </a:gridCol>
              </a:tblGrid>
              <a:tr h="4876800">
                <a:tc>
                  <a:txBody>
                    <a:bodyPr/>
                    <a:lstStyle/>
                    <a:p>
                      <a:r>
                        <a:rPr lang="en-GB" sz="2400" dirty="0"/>
                        <a:t>. Suitable Products and Trained Therapists</a:t>
                      </a:r>
                    </a:p>
                    <a:p>
                      <a:endParaRPr lang="en-GB" sz="2400" dirty="0"/>
                    </a:p>
                    <a:p>
                      <a:r>
                        <a:rPr lang="en-GB" sz="2400" dirty="0"/>
                        <a:t>. Transports and logistics</a:t>
                      </a:r>
                    </a:p>
                    <a:p>
                      <a:endParaRPr lang="en-GB" sz="2400" dirty="0"/>
                    </a:p>
                    <a:p>
                      <a:r>
                        <a:rPr lang="en-GB" sz="2400" dirty="0"/>
                        <a:t>. Customer Service</a:t>
                      </a:r>
                    </a:p>
                    <a:p>
                      <a:endParaRPr lang="en-GB" sz="2400" dirty="0"/>
                    </a:p>
                    <a:p>
                      <a:r>
                        <a:rPr lang="en-GB" sz="2400" dirty="0"/>
                        <a:t>. Set up the bank account and the payment methods</a:t>
                      </a:r>
                    </a:p>
                  </a:txBody>
                  <a:tcPr/>
                </a:tc>
                <a:extLst>
                  <a:ext uri="{0D108BD9-81ED-4DB2-BD59-A6C34878D82A}">
                    <a16:rowId xmlns:a16="http://schemas.microsoft.com/office/drawing/2014/main" val="1663079044"/>
                  </a:ext>
                </a:extLst>
              </a:tr>
            </a:tbl>
          </a:graphicData>
        </a:graphic>
      </p:graphicFrame>
      <p:graphicFrame>
        <p:nvGraphicFramePr>
          <p:cNvPr id="6" name="Table 5">
            <a:extLst>
              <a:ext uri="{FF2B5EF4-FFF2-40B4-BE49-F238E27FC236}">
                <a16:creationId xmlns:a16="http://schemas.microsoft.com/office/drawing/2014/main" id="{FF75C0B4-7F7A-4702-BD95-924B071E60D6}"/>
              </a:ext>
            </a:extLst>
          </p:cNvPr>
          <p:cNvGraphicFramePr>
            <a:graphicFrameLocks noGrp="1"/>
          </p:cNvGraphicFramePr>
          <p:nvPr>
            <p:extLst>
              <p:ext uri="{D42A27DB-BD31-4B8C-83A1-F6EECF244321}">
                <p14:modId xmlns:p14="http://schemas.microsoft.com/office/powerpoint/2010/main" val="3455040582"/>
              </p:ext>
            </p:extLst>
          </p:nvPr>
        </p:nvGraphicFramePr>
        <p:xfrm>
          <a:off x="5724938" y="6347791"/>
          <a:ext cx="1139687" cy="510208"/>
        </p:xfrm>
        <a:graphic>
          <a:graphicData uri="http://schemas.openxmlformats.org/drawingml/2006/table">
            <a:tbl>
              <a:tblPr>
                <a:tableStyleId>{2D5ABB26-0587-4C30-8999-92F81FD0307C}</a:tableStyleId>
              </a:tblPr>
              <a:tblGrid>
                <a:gridCol w="1139687">
                  <a:extLst>
                    <a:ext uri="{9D8B030D-6E8A-4147-A177-3AD203B41FA5}">
                      <a16:colId xmlns:a16="http://schemas.microsoft.com/office/drawing/2014/main" val="3410698504"/>
                    </a:ext>
                  </a:extLst>
                </a:gridCol>
              </a:tblGrid>
              <a:tr h="510208">
                <a:tc>
                  <a:txBody>
                    <a:bodyPr/>
                    <a:lstStyle/>
                    <a:p>
                      <a:r>
                        <a:rPr lang="en-GB" dirty="0"/>
                        <a:t>12</a:t>
                      </a:r>
                    </a:p>
                  </a:txBody>
                  <a:tcPr/>
                </a:tc>
                <a:extLst>
                  <a:ext uri="{0D108BD9-81ED-4DB2-BD59-A6C34878D82A}">
                    <a16:rowId xmlns:a16="http://schemas.microsoft.com/office/drawing/2014/main" val="485210153"/>
                  </a:ext>
                </a:extLst>
              </a:tr>
            </a:tbl>
          </a:graphicData>
        </a:graphic>
      </p:graphicFrame>
    </p:spTree>
    <p:extLst>
      <p:ext uri="{BB962C8B-B14F-4D97-AF65-F5344CB8AC3E}">
        <p14:creationId xmlns:p14="http://schemas.microsoft.com/office/powerpoint/2010/main" val="2917151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789C-1ADF-459B-A9BA-9878931428FF}"/>
              </a:ext>
            </a:extLst>
          </p:cNvPr>
          <p:cNvSpPr>
            <a:spLocks noGrp="1"/>
          </p:cNvSpPr>
          <p:nvPr>
            <p:ph type="title"/>
          </p:nvPr>
        </p:nvSpPr>
        <p:spPr>
          <a:xfrm>
            <a:off x="291548" y="159026"/>
            <a:ext cx="10437521" cy="795131"/>
          </a:xfrm>
        </p:spPr>
        <p:txBody>
          <a:bodyPr/>
          <a:lstStyle/>
          <a:p>
            <a:r>
              <a:rPr lang="en-GB" sz="3600" dirty="0"/>
              <a:t>Management Process Cont (Marketing Plan)</a:t>
            </a:r>
          </a:p>
        </p:txBody>
      </p:sp>
      <p:graphicFrame>
        <p:nvGraphicFramePr>
          <p:cNvPr id="4" name="Content Placeholder 3">
            <a:extLst>
              <a:ext uri="{FF2B5EF4-FFF2-40B4-BE49-F238E27FC236}">
                <a16:creationId xmlns:a16="http://schemas.microsoft.com/office/drawing/2014/main" id="{5284DD39-A99C-416F-A6BE-9D2755DAD166}"/>
              </a:ext>
            </a:extLst>
          </p:cNvPr>
          <p:cNvGraphicFramePr>
            <a:graphicFrameLocks noGrp="1"/>
          </p:cNvGraphicFramePr>
          <p:nvPr>
            <p:ph idx="1"/>
            <p:extLst>
              <p:ext uri="{D42A27DB-BD31-4B8C-83A1-F6EECF244321}">
                <p14:modId xmlns:p14="http://schemas.microsoft.com/office/powerpoint/2010/main" val="2388217510"/>
              </p:ext>
            </p:extLst>
          </p:nvPr>
        </p:nvGraphicFramePr>
        <p:xfrm>
          <a:off x="5393634" y="1505243"/>
          <a:ext cx="6798365" cy="5352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33432279-5BBB-41FC-A145-BD1A13BF3AF4}"/>
              </a:ext>
            </a:extLst>
          </p:cNvPr>
          <p:cNvSpPr>
            <a:spLocks noGrp="1"/>
          </p:cNvSpPr>
          <p:nvPr>
            <p:ph type="ftr" sz="quarter" idx="11"/>
          </p:nvPr>
        </p:nvSpPr>
        <p:spPr/>
        <p:txBody>
          <a:bodyPr/>
          <a:lstStyle/>
          <a:p>
            <a:r>
              <a:rPr lang="en-US"/>
              <a:t>group 007, uwtsd</a:t>
            </a:r>
            <a:endParaRPr lang="en-US" dirty="0"/>
          </a:p>
        </p:txBody>
      </p:sp>
      <p:graphicFrame>
        <p:nvGraphicFramePr>
          <p:cNvPr id="5" name="Table 4">
            <a:extLst>
              <a:ext uri="{FF2B5EF4-FFF2-40B4-BE49-F238E27FC236}">
                <a16:creationId xmlns:a16="http://schemas.microsoft.com/office/drawing/2014/main" id="{54FD1125-E654-4BA6-A4C1-42588CFA828E}"/>
              </a:ext>
            </a:extLst>
          </p:cNvPr>
          <p:cNvGraphicFramePr>
            <a:graphicFrameLocks noGrp="1"/>
          </p:cNvGraphicFramePr>
          <p:nvPr>
            <p:extLst>
              <p:ext uri="{D42A27DB-BD31-4B8C-83A1-F6EECF244321}">
                <p14:modId xmlns:p14="http://schemas.microsoft.com/office/powerpoint/2010/main" val="1772351232"/>
              </p:ext>
            </p:extLst>
          </p:nvPr>
        </p:nvGraphicFramePr>
        <p:xfrm>
          <a:off x="410818" y="1603512"/>
          <a:ext cx="3591340" cy="5095461"/>
        </p:xfrm>
        <a:graphic>
          <a:graphicData uri="http://schemas.openxmlformats.org/drawingml/2006/table">
            <a:tbl>
              <a:tblPr>
                <a:tableStyleId>{2D5ABB26-0587-4C30-8999-92F81FD0307C}</a:tableStyleId>
              </a:tblPr>
              <a:tblGrid>
                <a:gridCol w="3591340">
                  <a:extLst>
                    <a:ext uri="{9D8B030D-6E8A-4147-A177-3AD203B41FA5}">
                      <a16:colId xmlns:a16="http://schemas.microsoft.com/office/drawing/2014/main" val="2418266589"/>
                    </a:ext>
                  </a:extLst>
                </a:gridCol>
              </a:tblGrid>
              <a:tr h="5095461">
                <a:tc>
                  <a:txBody>
                    <a:bodyPr/>
                    <a:lstStyle/>
                    <a:p>
                      <a:r>
                        <a:rPr lang="en-GB" dirty="0"/>
                        <a:t>Company Logo</a:t>
                      </a:r>
                    </a:p>
                    <a:p>
                      <a:endParaRPr lang="en-GB" dirty="0"/>
                    </a:p>
                    <a:p>
                      <a:r>
                        <a:rPr lang="en-GB" dirty="0"/>
                        <a:t>Company Website</a:t>
                      </a:r>
                    </a:p>
                    <a:p>
                      <a:endParaRPr lang="en-GB" dirty="0"/>
                    </a:p>
                    <a:p>
                      <a:r>
                        <a:rPr lang="en-GB" dirty="0"/>
                        <a:t>Write Blogs and hire bloggers</a:t>
                      </a:r>
                    </a:p>
                    <a:p>
                      <a:endParaRPr lang="en-GB" dirty="0"/>
                    </a:p>
                    <a:p>
                      <a:r>
                        <a:rPr lang="en-GB" dirty="0"/>
                        <a:t>Advertise in the Social media</a:t>
                      </a:r>
                    </a:p>
                    <a:p>
                      <a:endParaRPr lang="en-GB" dirty="0"/>
                    </a:p>
                    <a:p>
                      <a:r>
                        <a:rPr lang="en-GB" dirty="0"/>
                        <a:t>Open members closed group in Face book</a:t>
                      </a:r>
                    </a:p>
                    <a:p>
                      <a:endParaRPr lang="en-GB" dirty="0"/>
                    </a:p>
                    <a:p>
                      <a:r>
                        <a:rPr lang="en-GB" dirty="0"/>
                        <a:t>Advertise in the newspaper and hire writer to Write article in the newspaper about the company</a:t>
                      </a:r>
                    </a:p>
                    <a:p>
                      <a:endParaRPr lang="en-GB" dirty="0"/>
                    </a:p>
                    <a:p>
                      <a:r>
                        <a:rPr lang="en-GB" dirty="0"/>
                        <a:t>Words of mouth</a:t>
                      </a:r>
                    </a:p>
                  </a:txBody>
                  <a:tcPr/>
                </a:tc>
                <a:extLst>
                  <a:ext uri="{0D108BD9-81ED-4DB2-BD59-A6C34878D82A}">
                    <a16:rowId xmlns:a16="http://schemas.microsoft.com/office/drawing/2014/main" val="1714497346"/>
                  </a:ext>
                </a:extLst>
              </a:tr>
            </a:tbl>
          </a:graphicData>
        </a:graphic>
      </p:graphicFrame>
      <p:graphicFrame>
        <p:nvGraphicFramePr>
          <p:cNvPr id="6" name="Table 5">
            <a:extLst>
              <a:ext uri="{FF2B5EF4-FFF2-40B4-BE49-F238E27FC236}">
                <a16:creationId xmlns:a16="http://schemas.microsoft.com/office/drawing/2014/main" id="{68229E65-5F2B-4CB3-B55A-233EB32B67F2}"/>
              </a:ext>
            </a:extLst>
          </p:cNvPr>
          <p:cNvGraphicFramePr>
            <a:graphicFrameLocks noGrp="1"/>
          </p:cNvGraphicFramePr>
          <p:nvPr>
            <p:extLst>
              <p:ext uri="{D42A27DB-BD31-4B8C-83A1-F6EECF244321}">
                <p14:modId xmlns:p14="http://schemas.microsoft.com/office/powerpoint/2010/main" val="1091951443"/>
              </p:ext>
            </p:extLst>
          </p:nvPr>
        </p:nvGraphicFramePr>
        <p:xfrm>
          <a:off x="5115339" y="6268278"/>
          <a:ext cx="980661" cy="589722"/>
        </p:xfrm>
        <a:graphic>
          <a:graphicData uri="http://schemas.openxmlformats.org/drawingml/2006/table">
            <a:tbl>
              <a:tblPr>
                <a:tableStyleId>{2D5ABB26-0587-4C30-8999-92F81FD0307C}</a:tableStyleId>
              </a:tblPr>
              <a:tblGrid>
                <a:gridCol w="980661">
                  <a:extLst>
                    <a:ext uri="{9D8B030D-6E8A-4147-A177-3AD203B41FA5}">
                      <a16:colId xmlns:a16="http://schemas.microsoft.com/office/drawing/2014/main" val="3410698504"/>
                    </a:ext>
                  </a:extLst>
                </a:gridCol>
              </a:tblGrid>
              <a:tr h="589722">
                <a:tc>
                  <a:txBody>
                    <a:bodyPr/>
                    <a:lstStyle/>
                    <a:p>
                      <a:r>
                        <a:rPr lang="en-GB" dirty="0"/>
                        <a:t>13</a:t>
                      </a:r>
                    </a:p>
                  </a:txBody>
                  <a:tcPr/>
                </a:tc>
                <a:extLst>
                  <a:ext uri="{0D108BD9-81ED-4DB2-BD59-A6C34878D82A}">
                    <a16:rowId xmlns:a16="http://schemas.microsoft.com/office/drawing/2014/main" val="485210153"/>
                  </a:ext>
                </a:extLst>
              </a:tr>
            </a:tbl>
          </a:graphicData>
        </a:graphic>
      </p:graphicFrame>
    </p:spTree>
    <p:extLst>
      <p:ext uri="{BB962C8B-B14F-4D97-AF65-F5344CB8AC3E}">
        <p14:creationId xmlns:p14="http://schemas.microsoft.com/office/powerpoint/2010/main" val="2993069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95791-B1E4-4A2D-A5A1-23990192AE17}"/>
              </a:ext>
            </a:extLst>
          </p:cNvPr>
          <p:cNvSpPr>
            <a:spLocks noGrp="1"/>
          </p:cNvSpPr>
          <p:nvPr>
            <p:ph type="title"/>
          </p:nvPr>
        </p:nvSpPr>
        <p:spPr>
          <a:xfrm>
            <a:off x="646111" y="0"/>
            <a:ext cx="9404723" cy="1152939"/>
          </a:xfrm>
        </p:spPr>
        <p:txBody>
          <a:bodyPr/>
          <a:lstStyle/>
          <a:p>
            <a:r>
              <a:rPr lang="en-GB" dirty="0"/>
              <a:t>                      SWOT Analysis</a:t>
            </a:r>
          </a:p>
        </p:txBody>
      </p:sp>
      <p:sp>
        <p:nvSpPr>
          <p:cNvPr id="3" name="Content Placeholder 2">
            <a:extLst>
              <a:ext uri="{FF2B5EF4-FFF2-40B4-BE49-F238E27FC236}">
                <a16:creationId xmlns:a16="http://schemas.microsoft.com/office/drawing/2014/main" id="{614A471D-FEC9-494F-85CF-E3D66EE98F4A}"/>
              </a:ext>
            </a:extLst>
          </p:cNvPr>
          <p:cNvSpPr>
            <a:spLocks noGrp="1"/>
          </p:cNvSpPr>
          <p:nvPr>
            <p:ph idx="1"/>
          </p:nvPr>
        </p:nvSpPr>
        <p:spPr>
          <a:xfrm>
            <a:off x="0" y="1152939"/>
            <a:ext cx="5592417" cy="5705061"/>
          </a:xfrm>
        </p:spPr>
        <p:txBody>
          <a:bodyPr>
            <a:normAutofit fontScale="85000" lnSpcReduction="20000"/>
          </a:bodyPr>
          <a:lstStyle/>
          <a:p>
            <a:r>
              <a:rPr lang="en-GB" sz="2800" dirty="0"/>
              <a:t>Strength : </a:t>
            </a:r>
            <a:r>
              <a:rPr lang="en-GB" sz="2400" dirty="0"/>
              <a:t>Knowledge of the products, existing business,  anybody can have this treatment , Face to face  service, online service can supplied anywhere in the world.</a:t>
            </a:r>
          </a:p>
          <a:p>
            <a:endParaRPr lang="en-GB" sz="2400" dirty="0"/>
          </a:p>
          <a:p>
            <a:r>
              <a:rPr lang="en-GB" sz="2800" dirty="0"/>
              <a:t>Weakness : </a:t>
            </a:r>
            <a:r>
              <a:rPr lang="en-GB" sz="2400" dirty="0"/>
              <a:t>Limited resources, ie, flexibllity, multitasks.</a:t>
            </a:r>
          </a:p>
          <a:p>
            <a:r>
              <a:rPr lang="en-GB" sz="2400" dirty="0"/>
              <a:t> </a:t>
            </a:r>
          </a:p>
          <a:p>
            <a:r>
              <a:rPr lang="en-GB" sz="2800" dirty="0"/>
              <a:t>Opportunities : </a:t>
            </a:r>
            <a:r>
              <a:rPr lang="en-GB" sz="2400" dirty="0"/>
              <a:t>Possibilities of expanding, lucrative  market , People are becoming self conscious about their health, Network business.</a:t>
            </a:r>
          </a:p>
          <a:p>
            <a:r>
              <a:rPr lang="en-GB" sz="2400" dirty="0"/>
              <a:t> </a:t>
            </a:r>
            <a:endParaRPr lang="en-GB" sz="2800" dirty="0"/>
          </a:p>
          <a:p>
            <a:r>
              <a:rPr lang="en-GB" sz="2800" dirty="0"/>
              <a:t>Threats : </a:t>
            </a:r>
            <a:r>
              <a:rPr lang="en-GB" sz="2400" dirty="0"/>
              <a:t>Competitor , changing the government policies, companies own regulations changes.</a:t>
            </a:r>
          </a:p>
          <a:p>
            <a:pPr marL="0" indent="0">
              <a:buNone/>
            </a:pPr>
            <a:endParaRPr lang="en-GB" sz="2800" dirty="0"/>
          </a:p>
        </p:txBody>
      </p:sp>
      <p:sp>
        <p:nvSpPr>
          <p:cNvPr id="4" name="Footer Placeholder 3">
            <a:extLst>
              <a:ext uri="{FF2B5EF4-FFF2-40B4-BE49-F238E27FC236}">
                <a16:creationId xmlns:a16="http://schemas.microsoft.com/office/drawing/2014/main" id="{E1C4D25A-06B0-496F-A3BF-0722180CE910}"/>
              </a:ext>
            </a:extLst>
          </p:cNvPr>
          <p:cNvSpPr>
            <a:spLocks noGrp="1"/>
          </p:cNvSpPr>
          <p:nvPr>
            <p:ph type="ftr" sz="quarter" idx="11"/>
          </p:nvPr>
        </p:nvSpPr>
        <p:spPr>
          <a:xfrm rot="5400000">
            <a:off x="10393733" y="467859"/>
            <a:ext cx="967410" cy="402756"/>
          </a:xfrm>
        </p:spPr>
        <p:txBody>
          <a:bodyPr/>
          <a:lstStyle/>
          <a:p>
            <a:r>
              <a:rPr lang="en-US" dirty="0"/>
              <a:t>group 007, uwtsd</a:t>
            </a:r>
          </a:p>
        </p:txBody>
      </p:sp>
      <p:graphicFrame>
        <p:nvGraphicFramePr>
          <p:cNvPr id="5" name="Table 4">
            <a:extLst>
              <a:ext uri="{FF2B5EF4-FFF2-40B4-BE49-F238E27FC236}">
                <a16:creationId xmlns:a16="http://schemas.microsoft.com/office/drawing/2014/main" id="{6F1602A3-AD4C-414A-A1B8-7A91762811AF}"/>
              </a:ext>
            </a:extLst>
          </p:cNvPr>
          <p:cNvGraphicFramePr>
            <a:graphicFrameLocks noGrp="1"/>
          </p:cNvGraphicFramePr>
          <p:nvPr>
            <p:extLst>
              <p:ext uri="{D42A27DB-BD31-4B8C-83A1-F6EECF244321}">
                <p14:modId xmlns:p14="http://schemas.microsoft.com/office/powerpoint/2010/main" val="2985894095"/>
              </p:ext>
            </p:extLst>
          </p:nvPr>
        </p:nvGraphicFramePr>
        <p:xfrm>
          <a:off x="10402957" y="6573078"/>
          <a:ext cx="993913" cy="365760"/>
        </p:xfrm>
        <a:graphic>
          <a:graphicData uri="http://schemas.openxmlformats.org/drawingml/2006/table">
            <a:tbl>
              <a:tblPr>
                <a:tableStyleId>{2D5ABB26-0587-4C30-8999-92F81FD0307C}</a:tableStyleId>
              </a:tblPr>
              <a:tblGrid>
                <a:gridCol w="993913">
                  <a:extLst>
                    <a:ext uri="{9D8B030D-6E8A-4147-A177-3AD203B41FA5}">
                      <a16:colId xmlns:a16="http://schemas.microsoft.com/office/drawing/2014/main" val="542074929"/>
                    </a:ext>
                  </a:extLst>
                </a:gridCol>
              </a:tblGrid>
              <a:tr h="251792">
                <a:tc>
                  <a:txBody>
                    <a:bodyPr/>
                    <a:lstStyle/>
                    <a:p>
                      <a:r>
                        <a:rPr lang="en-GB" dirty="0"/>
                        <a:t>14</a:t>
                      </a:r>
                    </a:p>
                  </a:txBody>
                  <a:tcPr/>
                </a:tc>
                <a:extLst>
                  <a:ext uri="{0D108BD9-81ED-4DB2-BD59-A6C34878D82A}">
                    <a16:rowId xmlns:a16="http://schemas.microsoft.com/office/drawing/2014/main" val="586631025"/>
                  </a:ext>
                </a:extLst>
              </a:tr>
            </a:tbl>
          </a:graphicData>
        </a:graphic>
      </p:graphicFrame>
      <p:graphicFrame>
        <p:nvGraphicFramePr>
          <p:cNvPr id="7" name="Diagram 6">
            <a:extLst>
              <a:ext uri="{FF2B5EF4-FFF2-40B4-BE49-F238E27FC236}">
                <a16:creationId xmlns:a16="http://schemas.microsoft.com/office/drawing/2014/main" id="{7036C37F-2039-4FB5-A77C-43C8394762FE}"/>
              </a:ext>
            </a:extLst>
          </p:cNvPr>
          <p:cNvGraphicFramePr/>
          <p:nvPr>
            <p:extLst>
              <p:ext uri="{D42A27DB-BD31-4B8C-83A1-F6EECF244321}">
                <p14:modId xmlns:p14="http://schemas.microsoft.com/office/powerpoint/2010/main" val="906087190"/>
              </p:ext>
            </p:extLst>
          </p:nvPr>
        </p:nvGraphicFramePr>
        <p:xfrm>
          <a:off x="6811617" y="1152940"/>
          <a:ext cx="4916557" cy="5314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3714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6281-00DF-4A6F-8BC6-826575D7918E}"/>
              </a:ext>
            </a:extLst>
          </p:cNvPr>
          <p:cNvSpPr>
            <a:spLocks noGrp="1"/>
          </p:cNvSpPr>
          <p:nvPr>
            <p:ph type="title"/>
          </p:nvPr>
        </p:nvSpPr>
        <p:spPr>
          <a:xfrm>
            <a:off x="646111" y="132522"/>
            <a:ext cx="9404723" cy="1020417"/>
          </a:xfrm>
        </p:spPr>
        <p:txBody>
          <a:bodyPr/>
          <a:lstStyle/>
          <a:p>
            <a:r>
              <a:rPr lang="en-GB" dirty="0"/>
              <a:t>                  PESTLE Analysis</a:t>
            </a:r>
          </a:p>
        </p:txBody>
      </p:sp>
      <p:sp>
        <p:nvSpPr>
          <p:cNvPr id="3" name="Content Placeholder 2">
            <a:extLst>
              <a:ext uri="{FF2B5EF4-FFF2-40B4-BE49-F238E27FC236}">
                <a16:creationId xmlns:a16="http://schemas.microsoft.com/office/drawing/2014/main" id="{16280E01-82C4-4390-807F-13D936237363}"/>
              </a:ext>
            </a:extLst>
          </p:cNvPr>
          <p:cNvSpPr>
            <a:spLocks noGrp="1"/>
          </p:cNvSpPr>
          <p:nvPr>
            <p:ph idx="1"/>
          </p:nvPr>
        </p:nvSpPr>
        <p:spPr>
          <a:xfrm>
            <a:off x="0" y="1009934"/>
            <a:ext cx="6646460" cy="5848066"/>
          </a:xfrm>
        </p:spPr>
        <p:txBody>
          <a:bodyPr>
            <a:normAutofit fontScale="70000" lnSpcReduction="20000"/>
          </a:bodyPr>
          <a:lstStyle/>
          <a:p>
            <a:r>
              <a:rPr lang="en-GB" b="1" dirty="0"/>
              <a:t>Political</a:t>
            </a:r>
          </a:p>
          <a:p>
            <a:pPr marL="0" indent="0">
              <a:lnSpc>
                <a:spcPct val="170000"/>
              </a:lnSpc>
              <a:buNone/>
            </a:pPr>
            <a:r>
              <a:rPr lang="en-GB" dirty="0"/>
              <a:t>Government policies, legislation, international law  and social policies</a:t>
            </a:r>
          </a:p>
          <a:p>
            <a:endParaRPr lang="en-GB" dirty="0"/>
          </a:p>
          <a:p>
            <a:r>
              <a:rPr lang="en-GB" b="1" dirty="0"/>
              <a:t>Economical</a:t>
            </a:r>
          </a:p>
          <a:p>
            <a:pPr marL="0" indent="0">
              <a:buNone/>
            </a:pPr>
            <a:r>
              <a:rPr lang="en-GB" dirty="0"/>
              <a:t>Level of employment, exchange rate and earning</a:t>
            </a:r>
          </a:p>
          <a:p>
            <a:pPr marL="0" indent="0">
              <a:buNone/>
            </a:pPr>
            <a:endParaRPr lang="en-GB" b="1" dirty="0"/>
          </a:p>
          <a:p>
            <a:r>
              <a:rPr lang="en-GB" b="1" dirty="0"/>
              <a:t>Social</a:t>
            </a:r>
          </a:p>
          <a:p>
            <a:pPr marL="0" indent="0">
              <a:lnSpc>
                <a:spcPct val="170000"/>
              </a:lnSpc>
              <a:buNone/>
            </a:pPr>
            <a:r>
              <a:rPr lang="en-GB" dirty="0"/>
              <a:t>Demographic trends, customer patterns, attiudes to work and mobility</a:t>
            </a:r>
          </a:p>
          <a:p>
            <a:pPr marL="0" indent="0">
              <a:lnSpc>
                <a:spcPct val="170000"/>
              </a:lnSpc>
              <a:buNone/>
            </a:pPr>
            <a:endParaRPr lang="en-GB" b="1" dirty="0"/>
          </a:p>
          <a:p>
            <a:r>
              <a:rPr lang="en-GB" b="1" dirty="0"/>
              <a:t>Tecnological</a:t>
            </a:r>
          </a:p>
          <a:p>
            <a:pPr marL="0" indent="0">
              <a:buNone/>
            </a:pPr>
            <a:r>
              <a:rPr lang="en-GB" dirty="0"/>
              <a:t>Internet, communication and production process</a:t>
            </a:r>
          </a:p>
          <a:p>
            <a:endParaRPr lang="en-GB" dirty="0"/>
          </a:p>
          <a:p>
            <a:r>
              <a:rPr lang="en-GB" b="1" dirty="0"/>
              <a:t>Legal</a:t>
            </a:r>
          </a:p>
          <a:p>
            <a:pPr marL="0" indent="0">
              <a:buNone/>
            </a:pPr>
            <a:r>
              <a:rPr lang="en-GB" dirty="0"/>
              <a:t>Corporate Law , employment and europian Law</a:t>
            </a:r>
          </a:p>
          <a:p>
            <a:endParaRPr lang="en-GB" dirty="0"/>
          </a:p>
          <a:p>
            <a:r>
              <a:rPr lang="en-GB" b="1" dirty="0"/>
              <a:t>Environmental</a:t>
            </a:r>
          </a:p>
          <a:p>
            <a:pPr marL="0" indent="0">
              <a:buNone/>
            </a:pPr>
            <a:r>
              <a:rPr lang="en-GB" dirty="0"/>
              <a:t>Protection Law, </a:t>
            </a:r>
            <a:r>
              <a:rPr lang="en-GB" dirty="0" err="1"/>
              <a:t>recling</a:t>
            </a:r>
            <a:r>
              <a:rPr lang="en-GB" dirty="0"/>
              <a:t> and </a:t>
            </a:r>
            <a:r>
              <a:rPr lang="en-GB" dirty="0" err="1"/>
              <a:t>wast</a:t>
            </a:r>
            <a:r>
              <a:rPr lang="en-GB" dirty="0"/>
              <a:t> and resources</a:t>
            </a:r>
          </a:p>
        </p:txBody>
      </p:sp>
      <p:sp>
        <p:nvSpPr>
          <p:cNvPr id="4" name="Footer Placeholder 3">
            <a:extLst>
              <a:ext uri="{FF2B5EF4-FFF2-40B4-BE49-F238E27FC236}">
                <a16:creationId xmlns:a16="http://schemas.microsoft.com/office/drawing/2014/main" id="{2BB26A34-999E-4D2B-A5F2-4839278AAEE4}"/>
              </a:ext>
            </a:extLst>
          </p:cNvPr>
          <p:cNvSpPr>
            <a:spLocks noGrp="1"/>
          </p:cNvSpPr>
          <p:nvPr>
            <p:ph type="ftr" sz="quarter" idx="11"/>
          </p:nvPr>
        </p:nvSpPr>
        <p:spPr>
          <a:xfrm rot="5400000">
            <a:off x="10061242" y="-10406"/>
            <a:ext cx="781879" cy="802695"/>
          </a:xfrm>
        </p:spPr>
        <p:txBody>
          <a:bodyPr/>
          <a:lstStyle/>
          <a:p>
            <a:r>
              <a:rPr lang="en-US" dirty="0"/>
              <a:t>group 007, uwtsd</a:t>
            </a:r>
          </a:p>
        </p:txBody>
      </p:sp>
      <p:graphicFrame>
        <p:nvGraphicFramePr>
          <p:cNvPr id="5" name="Table 4">
            <a:extLst>
              <a:ext uri="{FF2B5EF4-FFF2-40B4-BE49-F238E27FC236}">
                <a16:creationId xmlns:a16="http://schemas.microsoft.com/office/drawing/2014/main" id="{95FA293B-1B7B-4475-8AF7-AE7E02A5EA02}"/>
              </a:ext>
            </a:extLst>
          </p:cNvPr>
          <p:cNvGraphicFramePr>
            <a:graphicFrameLocks noGrp="1"/>
          </p:cNvGraphicFramePr>
          <p:nvPr>
            <p:extLst>
              <p:ext uri="{D42A27DB-BD31-4B8C-83A1-F6EECF244321}">
                <p14:modId xmlns:p14="http://schemas.microsoft.com/office/powerpoint/2010/main" val="2976280325"/>
              </p:ext>
            </p:extLst>
          </p:nvPr>
        </p:nvGraphicFramePr>
        <p:xfrm>
          <a:off x="10853530" y="6379597"/>
          <a:ext cx="1046922" cy="365760"/>
        </p:xfrm>
        <a:graphic>
          <a:graphicData uri="http://schemas.openxmlformats.org/drawingml/2006/table">
            <a:tbl>
              <a:tblPr>
                <a:tableStyleId>{2D5ABB26-0587-4C30-8999-92F81FD0307C}</a:tableStyleId>
              </a:tblPr>
              <a:tblGrid>
                <a:gridCol w="1046922">
                  <a:extLst>
                    <a:ext uri="{9D8B030D-6E8A-4147-A177-3AD203B41FA5}">
                      <a16:colId xmlns:a16="http://schemas.microsoft.com/office/drawing/2014/main" val="919744443"/>
                    </a:ext>
                  </a:extLst>
                </a:gridCol>
              </a:tblGrid>
              <a:tr h="331305">
                <a:tc>
                  <a:txBody>
                    <a:bodyPr/>
                    <a:lstStyle/>
                    <a:p>
                      <a:r>
                        <a:rPr lang="en-GB" dirty="0"/>
                        <a:t>15</a:t>
                      </a:r>
                    </a:p>
                  </a:txBody>
                  <a:tcPr/>
                </a:tc>
                <a:extLst>
                  <a:ext uri="{0D108BD9-81ED-4DB2-BD59-A6C34878D82A}">
                    <a16:rowId xmlns:a16="http://schemas.microsoft.com/office/drawing/2014/main" val="1285221492"/>
                  </a:ext>
                </a:extLst>
              </a:tr>
            </a:tbl>
          </a:graphicData>
        </a:graphic>
      </p:graphicFrame>
      <p:graphicFrame>
        <p:nvGraphicFramePr>
          <p:cNvPr id="6" name="Diagram 5">
            <a:extLst>
              <a:ext uri="{FF2B5EF4-FFF2-40B4-BE49-F238E27FC236}">
                <a16:creationId xmlns:a16="http://schemas.microsoft.com/office/drawing/2014/main" id="{431278DA-53A8-46E8-B90C-A27A23A280B2}"/>
              </a:ext>
            </a:extLst>
          </p:cNvPr>
          <p:cNvGraphicFramePr/>
          <p:nvPr>
            <p:extLst>
              <p:ext uri="{D42A27DB-BD31-4B8C-83A1-F6EECF244321}">
                <p14:modId xmlns:p14="http://schemas.microsoft.com/office/powerpoint/2010/main" val="2588009780"/>
              </p:ext>
            </p:extLst>
          </p:nvPr>
        </p:nvGraphicFramePr>
        <p:xfrm>
          <a:off x="6646460" y="1285459"/>
          <a:ext cx="5253992" cy="52770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3062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067E8-F86D-411A-83AC-FEA2E3164D5D}"/>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DCDBCCCC-73AB-49BD-8277-7A08A38E5B80}"/>
              </a:ext>
            </a:extLst>
          </p:cNvPr>
          <p:cNvSpPr>
            <a:spLocks noGrp="1"/>
          </p:cNvSpPr>
          <p:nvPr>
            <p:ph idx="1"/>
          </p:nvPr>
        </p:nvSpPr>
        <p:spPr>
          <a:xfrm>
            <a:off x="175846" y="2052918"/>
            <a:ext cx="9874007" cy="4195481"/>
          </a:xfrm>
        </p:spPr>
        <p:txBody>
          <a:bodyPr/>
          <a:lstStyle/>
          <a:p>
            <a:pPr marL="0" indent="0">
              <a:buNone/>
            </a:pPr>
            <a:r>
              <a:rPr lang="en-GB" dirty="0"/>
              <a:t> </a:t>
            </a:r>
            <a:r>
              <a:rPr lang="en-GB" sz="2400" dirty="0"/>
              <a:t>There are so many opportunities in the Wellbeing </a:t>
            </a:r>
          </a:p>
          <a:p>
            <a:pPr marL="0" indent="0">
              <a:buNone/>
            </a:pPr>
            <a:r>
              <a:rPr lang="en-GB" sz="2400" dirty="0"/>
              <a:t> business </a:t>
            </a:r>
          </a:p>
          <a:p>
            <a:pPr marL="0" indent="0">
              <a:buNone/>
            </a:pPr>
            <a:endParaRPr lang="en-GB" sz="2400" dirty="0"/>
          </a:p>
          <a:p>
            <a:pPr marL="0" indent="0">
              <a:buNone/>
            </a:pPr>
            <a:r>
              <a:rPr lang="en-GB" sz="2400" dirty="0"/>
              <a:t> There are so many professionals work together.</a:t>
            </a:r>
          </a:p>
          <a:p>
            <a:pPr marL="0" indent="0">
              <a:buNone/>
            </a:pPr>
            <a:endParaRPr lang="en-GB" sz="2400" dirty="0"/>
          </a:p>
          <a:p>
            <a:pPr marL="0" indent="0">
              <a:buNone/>
            </a:pPr>
            <a:r>
              <a:rPr lang="en-GB" sz="2400" dirty="0"/>
              <a:t> There are opportunity to set up a network business</a:t>
            </a:r>
          </a:p>
          <a:p>
            <a:pPr marL="0" indent="0">
              <a:buNone/>
            </a:pPr>
            <a:r>
              <a:rPr lang="en-GB" sz="2400" dirty="0"/>
              <a:t> to earn extra profit</a:t>
            </a:r>
            <a:r>
              <a:rPr lang="en-GB" dirty="0"/>
              <a:t>. </a:t>
            </a:r>
          </a:p>
          <a:p>
            <a:endParaRPr lang="en-GB" dirty="0"/>
          </a:p>
        </p:txBody>
      </p:sp>
      <p:sp>
        <p:nvSpPr>
          <p:cNvPr id="4" name="Footer Placeholder 3">
            <a:extLst>
              <a:ext uri="{FF2B5EF4-FFF2-40B4-BE49-F238E27FC236}">
                <a16:creationId xmlns:a16="http://schemas.microsoft.com/office/drawing/2014/main" id="{D2FF648F-D02F-44A6-B45D-218FED2F868C}"/>
              </a:ext>
            </a:extLst>
          </p:cNvPr>
          <p:cNvSpPr>
            <a:spLocks noGrp="1"/>
          </p:cNvSpPr>
          <p:nvPr>
            <p:ph type="ftr" sz="quarter" idx="11"/>
          </p:nvPr>
        </p:nvSpPr>
        <p:spPr>
          <a:xfrm rot="5400000">
            <a:off x="9854724" y="2970322"/>
            <a:ext cx="3859795" cy="814753"/>
          </a:xfrm>
        </p:spPr>
        <p:txBody>
          <a:bodyPr/>
          <a:lstStyle/>
          <a:p>
            <a:r>
              <a:rPr lang="en-US" dirty="0"/>
              <a:t>group 007, uwtsd</a:t>
            </a:r>
          </a:p>
        </p:txBody>
      </p:sp>
      <p:pic>
        <p:nvPicPr>
          <p:cNvPr id="5" name="Picture 4">
            <a:extLst>
              <a:ext uri="{FF2B5EF4-FFF2-40B4-BE49-F238E27FC236}">
                <a16:creationId xmlns:a16="http://schemas.microsoft.com/office/drawing/2014/main" id="{AF2E460F-19B4-4EE1-A261-E8B1D411C6D1}"/>
              </a:ext>
            </a:extLst>
          </p:cNvPr>
          <p:cNvPicPr>
            <a:picLocks noChangeAspect="1"/>
          </p:cNvPicPr>
          <p:nvPr/>
        </p:nvPicPr>
        <p:blipFill>
          <a:blip r:embed="rId2"/>
          <a:stretch>
            <a:fillRect/>
          </a:stretch>
        </p:blipFill>
        <p:spPr>
          <a:xfrm>
            <a:off x="7895492" y="423411"/>
            <a:ext cx="3193196" cy="6011177"/>
          </a:xfrm>
          <a:prstGeom prst="rect">
            <a:avLst/>
          </a:prstGeom>
        </p:spPr>
      </p:pic>
      <p:graphicFrame>
        <p:nvGraphicFramePr>
          <p:cNvPr id="6" name="Table 5">
            <a:extLst>
              <a:ext uri="{FF2B5EF4-FFF2-40B4-BE49-F238E27FC236}">
                <a16:creationId xmlns:a16="http://schemas.microsoft.com/office/drawing/2014/main" id="{7E270B99-2BA6-4A30-8DAF-2AE0B9CB499C}"/>
              </a:ext>
            </a:extLst>
          </p:cNvPr>
          <p:cNvGraphicFramePr>
            <a:graphicFrameLocks noGrp="1"/>
          </p:cNvGraphicFramePr>
          <p:nvPr>
            <p:extLst>
              <p:ext uri="{D42A27DB-BD31-4B8C-83A1-F6EECF244321}">
                <p14:modId xmlns:p14="http://schemas.microsoft.com/office/powerpoint/2010/main" val="2486580894"/>
              </p:ext>
            </p:extLst>
          </p:nvPr>
        </p:nvGraphicFramePr>
        <p:xfrm>
          <a:off x="6626087" y="6281530"/>
          <a:ext cx="662609" cy="530087"/>
        </p:xfrm>
        <a:graphic>
          <a:graphicData uri="http://schemas.openxmlformats.org/drawingml/2006/table">
            <a:tbl>
              <a:tblPr>
                <a:tableStyleId>{2D5ABB26-0587-4C30-8999-92F81FD0307C}</a:tableStyleId>
              </a:tblPr>
              <a:tblGrid>
                <a:gridCol w="662609">
                  <a:extLst>
                    <a:ext uri="{9D8B030D-6E8A-4147-A177-3AD203B41FA5}">
                      <a16:colId xmlns:a16="http://schemas.microsoft.com/office/drawing/2014/main" val="1459254452"/>
                    </a:ext>
                  </a:extLst>
                </a:gridCol>
              </a:tblGrid>
              <a:tr h="530087">
                <a:tc>
                  <a:txBody>
                    <a:bodyPr/>
                    <a:lstStyle/>
                    <a:p>
                      <a:r>
                        <a:rPr lang="en-GB" dirty="0"/>
                        <a:t>16</a:t>
                      </a:r>
                    </a:p>
                  </a:txBody>
                  <a:tcPr/>
                </a:tc>
                <a:extLst>
                  <a:ext uri="{0D108BD9-81ED-4DB2-BD59-A6C34878D82A}">
                    <a16:rowId xmlns:a16="http://schemas.microsoft.com/office/drawing/2014/main" val="4164154962"/>
                  </a:ext>
                </a:extLst>
              </a:tr>
            </a:tbl>
          </a:graphicData>
        </a:graphic>
      </p:graphicFrame>
    </p:spTree>
    <p:extLst>
      <p:ext uri="{BB962C8B-B14F-4D97-AF65-F5344CB8AC3E}">
        <p14:creationId xmlns:p14="http://schemas.microsoft.com/office/powerpoint/2010/main" val="1788753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CBE5-E3F6-4063-A437-DA68990F8BDD}"/>
              </a:ext>
            </a:extLst>
          </p:cNvPr>
          <p:cNvSpPr>
            <a:spLocks noGrp="1"/>
          </p:cNvSpPr>
          <p:nvPr>
            <p:ph type="title"/>
          </p:nvPr>
        </p:nvSpPr>
        <p:spPr>
          <a:xfrm>
            <a:off x="646111" y="33130"/>
            <a:ext cx="9404723" cy="907774"/>
          </a:xfrm>
        </p:spPr>
        <p:txBody>
          <a:bodyPr/>
          <a:lstStyle/>
          <a:p>
            <a:r>
              <a:rPr lang="en-GB" dirty="0"/>
              <a:t>Reference List</a:t>
            </a:r>
          </a:p>
        </p:txBody>
      </p:sp>
      <p:sp>
        <p:nvSpPr>
          <p:cNvPr id="3" name="Content Placeholder 2">
            <a:extLst>
              <a:ext uri="{FF2B5EF4-FFF2-40B4-BE49-F238E27FC236}">
                <a16:creationId xmlns:a16="http://schemas.microsoft.com/office/drawing/2014/main" id="{E30A32D1-61A5-4043-8F72-81143B24F491}"/>
              </a:ext>
            </a:extLst>
          </p:cNvPr>
          <p:cNvSpPr>
            <a:spLocks noGrp="1"/>
          </p:cNvSpPr>
          <p:nvPr>
            <p:ph idx="1"/>
          </p:nvPr>
        </p:nvSpPr>
        <p:spPr>
          <a:xfrm>
            <a:off x="0" y="940904"/>
            <a:ext cx="11957538" cy="6069496"/>
          </a:xfrm>
        </p:spPr>
        <p:txBody>
          <a:bodyPr>
            <a:normAutofit fontScale="92500" lnSpcReduction="20000"/>
          </a:bodyPr>
          <a:lstStyle/>
          <a:p>
            <a:pPr marL="0" indent="0" algn="just">
              <a:buNone/>
            </a:pPr>
            <a:r>
              <a:rPr lang="en-GB" dirty="0">
                <a:latin typeface="Arial" panose="020B0604020202020204" pitchFamily="34" charset="0"/>
                <a:cs typeface="Arial" panose="020B0604020202020204" pitchFamily="34" charset="0"/>
              </a:rPr>
              <a:t>Argent, J.(2016). </a:t>
            </a:r>
            <a:r>
              <a:rPr lang="en-GB" i="1" dirty="0">
                <a:latin typeface="Arial" panose="020B0604020202020204" pitchFamily="34" charset="0"/>
                <a:cs typeface="Arial" panose="020B0604020202020204" pitchFamily="34" charset="0"/>
              </a:rPr>
              <a:t>Low risk high profit position trading for beginners</a:t>
            </a:r>
            <a:r>
              <a:rPr lang="en-GB" dirty="0">
                <a:latin typeface="Arial" panose="020B0604020202020204" pitchFamily="34" charset="0"/>
                <a:cs typeface="Arial" panose="020B0604020202020204" pitchFamily="34" charset="0"/>
              </a:rPr>
              <a:t>, pp 4, Google, Google Play, [Online]</a:t>
            </a:r>
          </a:p>
          <a:p>
            <a:pPr marL="0" indent="0" algn="just">
              <a:buNone/>
            </a:pPr>
            <a:r>
              <a:rPr lang="en-GB" dirty="0">
                <a:latin typeface="Arial" panose="020B0604020202020204" pitchFamily="34" charset="0"/>
                <a:cs typeface="Arial" panose="020B0604020202020204" pitchFamily="34" charset="0"/>
                <a:hlinkClick r:id="rId3"/>
              </a:rPr>
              <a:t>https://books.google.co.uk/books?id=Z2VCDwAAQBAJ&amp;pg=PT8&amp;dq=low+risk+market+provide+excellent+profit&amp;hl=en&amp;sa=X&amp;ved=0ahUKEwjkq4rE0onYAhWBZlAKHS3lDM8Q6AEILjAB#v=onepage&amp;q=low%20risk%20market%20provide%20excellent%20profit&amp;f=false</a:t>
            </a:r>
            <a:r>
              <a:rPr lang="en-GB" dirty="0">
                <a:latin typeface="Arial" panose="020B0604020202020204" pitchFamily="34" charset="0"/>
                <a:cs typeface="Arial" panose="020B0604020202020204" pitchFamily="34" charset="0"/>
              </a:rPr>
              <a:t>  (Accessed: 11 November,2017).</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hlinkClick r:id="rId4"/>
              </a:rPr>
              <a:t> Food Standard Agency, Allergy Basics and Stats.  https://www.food.gov.uk/sites/default/files/facts-stats.pdf</a:t>
            </a:r>
            <a:r>
              <a:rPr lang="en-GB" dirty="0"/>
              <a:t>  (Accessed: 11 November, 2017).</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Google photo gallary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IMF;Global GDP data, World Economic Outlook Database,(2016).      	http://www.imf.org/external/pubs/ft/weo/2016/01/weodata/index.aspx. Heath Protection Servey,  Vol: 11, 2017 [online] (Accessed: 11 November,2017).</a:t>
            </a:r>
          </a:p>
          <a:p>
            <a:pPr marL="0" indent="0" algn="just">
              <a:buNone/>
            </a:pPr>
            <a:endParaRPr lang="en-GB" dirty="0"/>
          </a:p>
          <a:p>
            <a:pPr marL="0" indent="0" algn="just">
              <a:buNone/>
            </a:pPr>
            <a:r>
              <a:rPr lang="en-GB" sz="2200" dirty="0">
                <a:latin typeface="Arial" panose="020B0604020202020204" pitchFamily="34" charset="0"/>
                <a:cs typeface="Arial" panose="020B0604020202020204" pitchFamily="34" charset="0"/>
              </a:rPr>
              <a:t>Oveiawe,J,(2010)‘developing Nigerian Youth for economic empowerment through entrepreneurship education’. </a:t>
            </a:r>
            <a:r>
              <a:rPr lang="en-GB" sz="2200" i="1" dirty="0">
                <a:latin typeface="Arial" panose="020B0604020202020204" pitchFamily="34" charset="0"/>
                <a:cs typeface="Arial" panose="020B0604020202020204" pitchFamily="34" charset="0"/>
              </a:rPr>
              <a:t>European journal of educational studys,</a:t>
            </a:r>
            <a:r>
              <a:rPr lang="en-GB" sz="2200" dirty="0">
                <a:latin typeface="Arial" panose="020B0604020202020204" pitchFamily="34" charset="0"/>
                <a:cs typeface="Arial" panose="020B0604020202020204" pitchFamily="34" charset="0"/>
              </a:rPr>
              <a:t> 2 (2), p.p 114, [online]. Available from</a:t>
            </a:r>
          </a:p>
          <a:p>
            <a:pPr marL="0" indent="0" algn="just">
              <a:buNone/>
            </a:pPr>
            <a:r>
              <a:rPr lang="en-GB" sz="2200" dirty="0">
                <a:latin typeface="Arial" panose="020B0604020202020204" pitchFamily="34" charset="0"/>
                <a:cs typeface="Arial" panose="020B0604020202020204" pitchFamily="34" charset="0"/>
                <a:hlinkClick r:id="rId5"/>
              </a:rPr>
              <a:t>http://www.academia.edu/2071962/Repositioning_Nigerian_youths_for_economic_empowerment_through_entrepreneurship_education</a:t>
            </a:r>
            <a:r>
              <a:rPr lang="en-GB" sz="2200" dirty="0">
                <a:latin typeface="Arial" panose="020B0604020202020204" pitchFamily="34" charset="0"/>
                <a:cs typeface="Arial" panose="020B0604020202020204" pitchFamily="34" charset="0"/>
              </a:rPr>
              <a:t> ( Accessed : 11  November, 2017).</a:t>
            </a:r>
          </a:p>
          <a:p>
            <a:pPr marL="0" indent="0" algn="just">
              <a:buNone/>
            </a:pPr>
            <a:endParaRPr lang="en-GB" dirty="0"/>
          </a:p>
        </p:txBody>
      </p:sp>
      <p:sp>
        <p:nvSpPr>
          <p:cNvPr id="4" name="Footer Placeholder 3">
            <a:extLst>
              <a:ext uri="{FF2B5EF4-FFF2-40B4-BE49-F238E27FC236}">
                <a16:creationId xmlns:a16="http://schemas.microsoft.com/office/drawing/2014/main" id="{225A62F5-FE3C-4612-82BD-57D48D30E791}"/>
              </a:ext>
            </a:extLst>
          </p:cNvPr>
          <p:cNvSpPr>
            <a:spLocks noGrp="1"/>
          </p:cNvSpPr>
          <p:nvPr>
            <p:ph type="ftr" sz="quarter" idx="11"/>
          </p:nvPr>
        </p:nvSpPr>
        <p:spPr>
          <a:xfrm rot="5400000">
            <a:off x="10506378" y="368468"/>
            <a:ext cx="795128" cy="349747"/>
          </a:xfrm>
        </p:spPr>
        <p:txBody>
          <a:bodyPr/>
          <a:lstStyle/>
          <a:p>
            <a:r>
              <a:rPr lang="en-US" dirty="0"/>
              <a:t>group 007, uwtsd</a:t>
            </a:r>
          </a:p>
        </p:txBody>
      </p:sp>
      <p:graphicFrame>
        <p:nvGraphicFramePr>
          <p:cNvPr id="5" name="Table 4">
            <a:extLst>
              <a:ext uri="{FF2B5EF4-FFF2-40B4-BE49-F238E27FC236}">
                <a16:creationId xmlns:a16="http://schemas.microsoft.com/office/drawing/2014/main" id="{9DE8A826-79FB-488C-B39E-E6B252871001}"/>
              </a:ext>
            </a:extLst>
          </p:cNvPr>
          <p:cNvGraphicFramePr>
            <a:graphicFrameLocks noGrp="1"/>
          </p:cNvGraphicFramePr>
          <p:nvPr>
            <p:extLst>
              <p:ext uri="{D42A27DB-BD31-4B8C-83A1-F6EECF244321}">
                <p14:modId xmlns:p14="http://schemas.microsoft.com/office/powerpoint/2010/main" val="1995873697"/>
              </p:ext>
            </p:extLst>
          </p:nvPr>
        </p:nvGraphicFramePr>
        <p:xfrm>
          <a:off x="10050834" y="6400800"/>
          <a:ext cx="678234" cy="424070"/>
        </p:xfrm>
        <a:graphic>
          <a:graphicData uri="http://schemas.openxmlformats.org/drawingml/2006/table">
            <a:tbl>
              <a:tblPr>
                <a:tableStyleId>{2D5ABB26-0587-4C30-8999-92F81FD0307C}</a:tableStyleId>
              </a:tblPr>
              <a:tblGrid>
                <a:gridCol w="678234">
                  <a:extLst>
                    <a:ext uri="{9D8B030D-6E8A-4147-A177-3AD203B41FA5}">
                      <a16:colId xmlns:a16="http://schemas.microsoft.com/office/drawing/2014/main" val="1412837876"/>
                    </a:ext>
                  </a:extLst>
                </a:gridCol>
              </a:tblGrid>
              <a:tr h="424070">
                <a:tc>
                  <a:txBody>
                    <a:bodyPr/>
                    <a:lstStyle/>
                    <a:p>
                      <a:r>
                        <a:rPr lang="en-GB" dirty="0"/>
                        <a:t>17</a:t>
                      </a:r>
                    </a:p>
                  </a:txBody>
                  <a:tcPr/>
                </a:tc>
                <a:extLst>
                  <a:ext uri="{0D108BD9-81ED-4DB2-BD59-A6C34878D82A}">
                    <a16:rowId xmlns:a16="http://schemas.microsoft.com/office/drawing/2014/main" val="1889933444"/>
                  </a:ext>
                </a:extLst>
              </a:tr>
            </a:tbl>
          </a:graphicData>
        </a:graphic>
      </p:graphicFrame>
    </p:spTree>
    <p:extLst>
      <p:ext uri="{BB962C8B-B14F-4D97-AF65-F5344CB8AC3E}">
        <p14:creationId xmlns:p14="http://schemas.microsoft.com/office/powerpoint/2010/main" val="3758525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C97E3-CE0A-4260-B895-D526970F5275}"/>
              </a:ext>
            </a:extLst>
          </p:cNvPr>
          <p:cNvSpPr>
            <a:spLocks noGrp="1"/>
          </p:cNvSpPr>
          <p:nvPr>
            <p:ph type="title"/>
          </p:nvPr>
        </p:nvSpPr>
        <p:spPr>
          <a:xfrm>
            <a:off x="646111" y="168812"/>
            <a:ext cx="9404723" cy="773723"/>
          </a:xfrm>
        </p:spPr>
        <p:txBody>
          <a:bodyPr/>
          <a:lstStyle/>
          <a:p>
            <a:r>
              <a:rPr lang="en-GB" dirty="0"/>
              <a:t>Reference List</a:t>
            </a:r>
          </a:p>
        </p:txBody>
      </p:sp>
      <p:sp>
        <p:nvSpPr>
          <p:cNvPr id="3" name="Content Placeholder 2">
            <a:extLst>
              <a:ext uri="{FF2B5EF4-FFF2-40B4-BE49-F238E27FC236}">
                <a16:creationId xmlns:a16="http://schemas.microsoft.com/office/drawing/2014/main" id="{08A03F66-665F-493E-8241-369252500357}"/>
              </a:ext>
            </a:extLst>
          </p:cNvPr>
          <p:cNvSpPr>
            <a:spLocks noGrp="1"/>
          </p:cNvSpPr>
          <p:nvPr>
            <p:ph idx="1"/>
          </p:nvPr>
        </p:nvSpPr>
        <p:spPr>
          <a:xfrm>
            <a:off x="-1" y="1447800"/>
            <a:ext cx="11915335" cy="5377070"/>
          </a:xfrm>
        </p:spPr>
        <p:txBody>
          <a:bodyPr>
            <a:normAutofit fontScale="85000" lnSpcReduction="20000"/>
          </a:bodyPr>
          <a:lstStyle/>
          <a:p>
            <a:pPr marL="0" indent="0">
              <a:buNone/>
            </a:pPr>
            <a:r>
              <a:rPr lang="en-GB" dirty="0"/>
              <a:t>Pastor, p., Reuben, C.(2008)‘Diagonosed Attention  Deficit Hyperactivity Disorder and Learning Disability : United States ,2004 -2006.’ </a:t>
            </a:r>
            <a:r>
              <a:rPr lang="en-GB" i="1" dirty="0"/>
              <a:t>Vital and Health Statics, </a:t>
            </a:r>
            <a:r>
              <a:rPr lang="en-GB" dirty="0"/>
              <a:t>10 (237).[Online] </a:t>
            </a:r>
            <a:r>
              <a:rPr lang="en-GB" dirty="0">
                <a:hlinkClick r:id="rId3"/>
              </a:rPr>
              <a:t>https://books.google.co.uk/books?hl=en&amp;lr=&amp;id=QVOh_O3xn_sC&amp;oi=fnd&amp;pg=PR3&amp;dq=children+illness+increased+26.6%25+in+2006&amp;ots=BJRjAW5YAr&amp;sig=JvGud4YOCXYjkFbW2gY3tfqr8ek#v=onepage&amp;q&amp;f=false</a:t>
            </a:r>
            <a:r>
              <a:rPr lang="en-GB" dirty="0"/>
              <a:t>  (Accessed : 11 November, 2017).</a:t>
            </a:r>
          </a:p>
          <a:p>
            <a:pPr marL="0" indent="0">
              <a:buNone/>
            </a:pPr>
            <a:endParaRPr lang="en-GB" dirty="0"/>
          </a:p>
          <a:p>
            <a:pPr marL="0" indent="0">
              <a:buNone/>
            </a:pPr>
            <a:r>
              <a:rPr lang="en-GB" dirty="0"/>
              <a:t>Public Health England (2016). 3.8 million people in the UK now have diabetes. </a:t>
            </a:r>
            <a:r>
              <a:rPr lang="en-GB" dirty="0">
                <a:hlinkClick r:id="rId4"/>
              </a:rPr>
              <a:t>https://www.gov.uk/government/news/38-million-people-in-england-now-have-diabetes</a:t>
            </a:r>
            <a:r>
              <a:rPr lang="en-GB" dirty="0"/>
              <a:t> ( Access: 11 November, 2017). </a:t>
            </a:r>
          </a:p>
          <a:p>
            <a:pPr marL="0" indent="0">
              <a:buNone/>
            </a:pPr>
            <a:endParaRPr lang="en-GB" dirty="0"/>
          </a:p>
          <a:p>
            <a:pPr marL="0" indent="0" algn="just">
              <a:buNone/>
            </a:pPr>
            <a:r>
              <a:rPr lang="en-GB" dirty="0">
                <a:latin typeface="Arial" panose="020B0604020202020204" pitchFamily="34" charset="0"/>
                <a:cs typeface="Arial" panose="020B0604020202020204" pitchFamily="34" charset="0"/>
              </a:rPr>
              <a:t>Rogof, E. (2007) </a:t>
            </a:r>
            <a:r>
              <a:rPr lang="en-GB" i="1" dirty="0">
                <a:latin typeface="Arial" panose="020B0604020202020204" pitchFamily="34" charset="0"/>
                <a:cs typeface="Arial" panose="020B0604020202020204" pitchFamily="34" charset="0"/>
              </a:rPr>
              <a:t>Bankable business plan for entreprenuel ventures</a:t>
            </a:r>
            <a:r>
              <a:rPr lang="en-GB" dirty="0">
                <a:latin typeface="Arial" panose="020B0604020202020204" pitchFamily="34" charset="0"/>
                <a:cs typeface="Arial" panose="020B0604020202020204" pitchFamily="34" charset="0"/>
              </a:rPr>
              <a:t>, New York: Rowhouse Publishing, pp 1-8, ISBN-13: 978-0-9791522-2-1 [online]. Available from </a:t>
            </a:r>
          </a:p>
          <a:p>
            <a:pPr marL="0" indent="0" algn="just">
              <a:buNone/>
            </a:pPr>
            <a:r>
              <a:rPr lang="en-GB" dirty="0">
                <a:latin typeface="Arial" panose="020B0604020202020204" pitchFamily="34" charset="0"/>
                <a:cs typeface="Arial" panose="020B0604020202020204" pitchFamily="34" charset="0"/>
                <a:hlinkClick r:id="rId5"/>
              </a:rPr>
              <a:t>https://d3n8a8pro7vhmx.cloudfront.net/liuentrepreneurs/pages/135/attachments/original/1458138281/Bankable_Business_Plans.pdf?1458138281</a:t>
            </a:r>
            <a:r>
              <a:rPr lang="en-GB" dirty="0">
                <a:latin typeface="Arial" panose="020B0604020202020204" pitchFamily="34" charset="0"/>
                <a:cs typeface="Arial" panose="020B0604020202020204" pitchFamily="34" charset="0"/>
              </a:rPr>
              <a:t> (Accessed : 11 November, 2017).</a:t>
            </a:r>
          </a:p>
          <a:p>
            <a:pPr marL="0" indent="0">
              <a:buNone/>
            </a:pPr>
            <a:endParaRPr lang="en-GB" dirty="0"/>
          </a:p>
          <a:p>
            <a:pPr marL="0" indent="0">
              <a:buNone/>
            </a:pPr>
            <a:r>
              <a:rPr lang="en-GB" dirty="0"/>
              <a:t> The world health Organisation (2006). The world health report 2006: Working together for health. [Online]</a:t>
            </a:r>
          </a:p>
          <a:p>
            <a:pPr marL="0" indent="0">
              <a:buNone/>
            </a:pPr>
            <a:r>
              <a:rPr lang="en-GB" dirty="0">
                <a:hlinkClick r:id="rId6"/>
              </a:rPr>
              <a:t>https://books.google.co.uk/books?hl=en&amp;lr=&amp;id=taYsDwAAQBAJ&amp;oi=fnd&amp;pg=PR13&amp;dq=chronic+diseases+are+increasing&amp;ots=9eh4_oGhC8&amp;sig=VoBV-MSEUrG5n-eEvsi34hON00E#v=onepage&amp;q=chronic%20diseases%20are%20increasing&amp;f=false</a:t>
            </a:r>
            <a:r>
              <a:rPr lang="en-GB" dirty="0"/>
              <a:t>  (Accessed: 11 November, 2011)</a:t>
            </a:r>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3E010DA3-8739-4B8E-AB8B-FED124D4AB30}"/>
              </a:ext>
            </a:extLst>
          </p:cNvPr>
          <p:cNvSpPr>
            <a:spLocks noGrp="1"/>
          </p:cNvSpPr>
          <p:nvPr>
            <p:ph type="ftr" sz="quarter" idx="11"/>
          </p:nvPr>
        </p:nvSpPr>
        <p:spPr>
          <a:xfrm rot="5400000">
            <a:off x="10352285" y="376785"/>
            <a:ext cx="1113185" cy="359618"/>
          </a:xfrm>
        </p:spPr>
        <p:txBody>
          <a:bodyPr/>
          <a:lstStyle/>
          <a:p>
            <a:r>
              <a:rPr lang="en-US"/>
              <a:t>group 007, uwtsd</a:t>
            </a:r>
            <a:endParaRPr lang="en-US" dirty="0"/>
          </a:p>
        </p:txBody>
      </p:sp>
      <p:graphicFrame>
        <p:nvGraphicFramePr>
          <p:cNvPr id="5" name="Table 4">
            <a:extLst>
              <a:ext uri="{FF2B5EF4-FFF2-40B4-BE49-F238E27FC236}">
                <a16:creationId xmlns:a16="http://schemas.microsoft.com/office/drawing/2014/main" id="{794E6D63-F5BE-4789-9EE1-19E03E5F083D}"/>
              </a:ext>
            </a:extLst>
          </p:cNvPr>
          <p:cNvGraphicFramePr>
            <a:graphicFrameLocks noGrp="1"/>
          </p:cNvGraphicFramePr>
          <p:nvPr>
            <p:extLst>
              <p:ext uri="{D42A27DB-BD31-4B8C-83A1-F6EECF244321}">
                <p14:modId xmlns:p14="http://schemas.microsoft.com/office/powerpoint/2010/main" val="1619116507"/>
              </p:ext>
            </p:extLst>
          </p:nvPr>
        </p:nvGraphicFramePr>
        <p:xfrm>
          <a:off x="10018643" y="6459110"/>
          <a:ext cx="596348" cy="365760"/>
        </p:xfrm>
        <a:graphic>
          <a:graphicData uri="http://schemas.openxmlformats.org/drawingml/2006/table">
            <a:tbl>
              <a:tblPr>
                <a:tableStyleId>{2D5ABB26-0587-4C30-8999-92F81FD0307C}</a:tableStyleId>
              </a:tblPr>
              <a:tblGrid>
                <a:gridCol w="596348">
                  <a:extLst>
                    <a:ext uri="{9D8B030D-6E8A-4147-A177-3AD203B41FA5}">
                      <a16:colId xmlns:a16="http://schemas.microsoft.com/office/drawing/2014/main" val="2849547598"/>
                    </a:ext>
                  </a:extLst>
                </a:gridCol>
              </a:tblGrid>
              <a:tr h="135682">
                <a:tc>
                  <a:txBody>
                    <a:bodyPr/>
                    <a:lstStyle/>
                    <a:p>
                      <a:r>
                        <a:rPr lang="en-GB" dirty="0"/>
                        <a:t>18</a:t>
                      </a:r>
                    </a:p>
                  </a:txBody>
                  <a:tcPr/>
                </a:tc>
                <a:extLst>
                  <a:ext uri="{0D108BD9-81ED-4DB2-BD59-A6C34878D82A}">
                    <a16:rowId xmlns:a16="http://schemas.microsoft.com/office/drawing/2014/main" val="2660241760"/>
                  </a:ext>
                </a:extLst>
              </a:tr>
            </a:tbl>
          </a:graphicData>
        </a:graphic>
      </p:graphicFrame>
    </p:spTree>
    <p:extLst>
      <p:ext uri="{BB962C8B-B14F-4D97-AF65-F5344CB8AC3E}">
        <p14:creationId xmlns:p14="http://schemas.microsoft.com/office/powerpoint/2010/main" val="3605296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3100C-DC59-402D-9479-48969B407D1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EE6556C-50EF-4863-8BDF-22B66B459547}"/>
              </a:ext>
            </a:extLst>
          </p:cNvPr>
          <p:cNvSpPr>
            <a:spLocks noGrp="1"/>
          </p:cNvSpPr>
          <p:nvPr>
            <p:ph idx="1"/>
          </p:nvPr>
        </p:nvSpPr>
        <p:spPr>
          <a:xfrm>
            <a:off x="0" y="1853248"/>
            <a:ext cx="10049853" cy="4395151"/>
          </a:xfrm>
        </p:spPr>
        <p:txBody>
          <a:bodyPr>
            <a:normAutofit/>
          </a:bodyPr>
          <a:lstStyle/>
          <a:p>
            <a:pPr marL="0" indent="0" algn="just">
              <a:buNone/>
            </a:pPr>
            <a:r>
              <a:rPr lang="en-GB" dirty="0"/>
              <a:t>Willium,C.,Gurtoo,A.(2017).</a:t>
            </a:r>
            <a:r>
              <a:rPr lang="en-GB" i="1" dirty="0"/>
              <a:t>Introduction and overview, handbook of Enterpreneurship in developing economics,</a:t>
            </a:r>
            <a:r>
              <a:rPr lang="en-GB" dirty="0"/>
              <a:t>Google Play,Routledge, pg1-3[Online].</a:t>
            </a:r>
          </a:p>
          <a:p>
            <a:pPr marL="0" indent="0" algn="just">
              <a:buNone/>
            </a:pPr>
            <a:r>
              <a:rPr lang="en-GB" baseline="30000" dirty="0"/>
              <a:t>https://books.google.co.uk/books?id=XH63DAAAQBAJ&amp;printsec=frontcover&amp;dq=handbook+of+entreprenurship+in+developing+economies+by+willium&amp;hl=en&amp;sa=X&amp;ved=0ahUKEwjH5cbTyYnYAhUBbVAKHUkADN8Q6AEIKzAA#v=onepage&amp;q=handbook%20of%20entreprenWillium, C. Gurtoo, A. (2017) Routledge handbook of Enterpreneurship in developing economics, pg  Routledge, 1st  .WHO; Global Health Expenditure database, April, 2017. </a:t>
            </a:r>
            <a:r>
              <a:rPr lang="en-GB" baseline="30000" dirty="0">
                <a:hlinkClick r:id="rId2"/>
              </a:rPr>
              <a:t>http://www.who.int/health-accounts/ghed/en/.urship%20in%20developing%20economies%20by%20willium&amp;f=false</a:t>
            </a:r>
            <a:r>
              <a:rPr lang="en-GB" baseline="30000" dirty="0"/>
              <a:t> (  Accessed : 11 November, 2017).</a:t>
            </a:r>
          </a:p>
          <a:p>
            <a:pPr algn="just"/>
            <a:endParaRPr lang="en-GB" baseline="30000" dirty="0"/>
          </a:p>
          <a:p>
            <a:pPr marL="0" indent="0" algn="just">
              <a:buNone/>
            </a:pPr>
            <a:r>
              <a:rPr lang="en-GB" dirty="0">
                <a:hlinkClick r:id="rId3"/>
              </a:rPr>
              <a:t>https://www.globalwellnessinstitute.org/wellness-now-a-372-trillion-global-industry/</a:t>
            </a:r>
            <a:r>
              <a:rPr lang="en-GB" dirty="0"/>
              <a:t> ( Accessed: 11 November, 2017).</a:t>
            </a:r>
          </a:p>
          <a:p>
            <a:pPr marL="0" indent="0">
              <a:buNone/>
            </a:pPr>
            <a:endParaRPr lang="en-GB" dirty="0"/>
          </a:p>
          <a:p>
            <a:pPr marL="0" indent="0">
              <a:buNone/>
            </a:pPr>
            <a:endParaRPr lang="en-GB" dirty="0"/>
          </a:p>
        </p:txBody>
      </p:sp>
      <p:sp>
        <p:nvSpPr>
          <p:cNvPr id="4" name="Footer Placeholder 3">
            <a:extLst>
              <a:ext uri="{FF2B5EF4-FFF2-40B4-BE49-F238E27FC236}">
                <a16:creationId xmlns:a16="http://schemas.microsoft.com/office/drawing/2014/main" id="{1E23D3D1-29BA-4C58-A440-62DD9FA00344}"/>
              </a:ext>
            </a:extLst>
          </p:cNvPr>
          <p:cNvSpPr>
            <a:spLocks noGrp="1"/>
          </p:cNvSpPr>
          <p:nvPr>
            <p:ph type="ftr" sz="quarter" idx="11"/>
          </p:nvPr>
        </p:nvSpPr>
        <p:spPr/>
        <p:txBody>
          <a:bodyPr/>
          <a:lstStyle/>
          <a:p>
            <a:r>
              <a:rPr lang="en-US"/>
              <a:t>group 007, uwtsd</a:t>
            </a:r>
            <a:endParaRPr lang="en-US" dirty="0"/>
          </a:p>
        </p:txBody>
      </p:sp>
      <p:graphicFrame>
        <p:nvGraphicFramePr>
          <p:cNvPr id="5" name="Table 4">
            <a:extLst>
              <a:ext uri="{FF2B5EF4-FFF2-40B4-BE49-F238E27FC236}">
                <a16:creationId xmlns:a16="http://schemas.microsoft.com/office/drawing/2014/main" id="{C44B90C2-AE71-4F31-830E-056AB24EE160}"/>
              </a:ext>
            </a:extLst>
          </p:cNvPr>
          <p:cNvGraphicFramePr>
            <a:graphicFrameLocks noGrp="1"/>
          </p:cNvGraphicFramePr>
          <p:nvPr>
            <p:extLst>
              <p:ext uri="{D42A27DB-BD31-4B8C-83A1-F6EECF244321}">
                <p14:modId xmlns:p14="http://schemas.microsoft.com/office/powerpoint/2010/main" val="2142722096"/>
              </p:ext>
            </p:extLst>
          </p:nvPr>
        </p:nvGraphicFramePr>
        <p:xfrm>
          <a:off x="9748911" y="6316394"/>
          <a:ext cx="492369" cy="464234"/>
        </p:xfrm>
        <a:graphic>
          <a:graphicData uri="http://schemas.openxmlformats.org/drawingml/2006/table">
            <a:tbl>
              <a:tblPr>
                <a:tableStyleId>{2D5ABB26-0587-4C30-8999-92F81FD0307C}</a:tableStyleId>
              </a:tblPr>
              <a:tblGrid>
                <a:gridCol w="492369">
                  <a:extLst>
                    <a:ext uri="{9D8B030D-6E8A-4147-A177-3AD203B41FA5}">
                      <a16:colId xmlns:a16="http://schemas.microsoft.com/office/drawing/2014/main" val="435343707"/>
                    </a:ext>
                  </a:extLst>
                </a:gridCol>
              </a:tblGrid>
              <a:tr h="464234">
                <a:tc>
                  <a:txBody>
                    <a:bodyPr/>
                    <a:lstStyle/>
                    <a:p>
                      <a:r>
                        <a:rPr lang="en-GB" dirty="0"/>
                        <a:t>19</a:t>
                      </a:r>
                    </a:p>
                  </a:txBody>
                  <a:tcPr/>
                </a:tc>
                <a:extLst>
                  <a:ext uri="{0D108BD9-81ED-4DB2-BD59-A6C34878D82A}">
                    <a16:rowId xmlns:a16="http://schemas.microsoft.com/office/drawing/2014/main" val="594417652"/>
                  </a:ext>
                </a:extLst>
              </a:tr>
            </a:tbl>
          </a:graphicData>
        </a:graphic>
      </p:graphicFrame>
    </p:spTree>
    <p:extLst>
      <p:ext uri="{BB962C8B-B14F-4D97-AF65-F5344CB8AC3E}">
        <p14:creationId xmlns:p14="http://schemas.microsoft.com/office/powerpoint/2010/main" val="1835363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4551</TotalTime>
  <Words>1486</Words>
  <Application>Microsoft Office PowerPoint</Application>
  <PresentationFormat>Widescreen</PresentationFormat>
  <Paragraphs>271</Paragraphs>
  <Slides>21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Ion</vt:lpstr>
      <vt:lpstr>Business plan </vt:lpstr>
      <vt:lpstr>Content</vt:lpstr>
      <vt:lpstr>PowerPoint Presentation</vt:lpstr>
      <vt:lpstr>    Introduction</vt:lpstr>
      <vt:lpstr>               Introduction   Creating a business is a process and a business plan   helps to set up the organisational structure of a business  by taking it up to the next level (Rogof, 2007) .   If you are looking for investment, you might concentrate   on the  low risks market which will provide excellent   profits (  Argent, 2016) .</vt:lpstr>
      <vt:lpstr> Aim  Angelic Healing is aiming  to improve people’s health and run a profitable        networking, membership and non membership based business.  </vt:lpstr>
      <vt:lpstr>Objective:    Get profit by serving customers online and face to face  by offering them Nutrition Supplements, Herbal and Flower remedies, Therapy. </vt:lpstr>
      <vt:lpstr>    Mission and Vision:      Mission: Provide health services to people with       different health issues with a reasonable price.     Vision: We would like to provide complementary  treatment for patients with moderate profite and  sustainable growth .</vt:lpstr>
      <vt:lpstr>Legal Compliences:  Kinesiology, Message, Chiropractic, Cranio sacrum therapy, Ayurveda, Bowen, Acupuncture, Reflexology, Nutrition, Diet etc industry is growing fast ( IMF, 2016) .  Legal Compliences are very important for this business. We need to follow such as registration, drug regulation, insurance, indemnity cover, data protection, Health and safety, police check(CRB), Client consent form, disclaimer form.  </vt:lpstr>
      <vt:lpstr> Management Process   (Industry Analysis) .Mental Wellbeing  . Physical Wellbeing   .Adults and children are getting ill more    than ever (WHO, 2006).   .3.8 million people are diabetic in the    UK  ( PHE, 2016)  and we could help any of these people.  . 1 in every 55 children are suffering from    allergy ( FSA, 2010) and Children’s beheaviour disorder is increasing   also children’s disease is 26.6% in 2006 (Pastor and Reuben,2006).  . The global wellness industry grew 3.36 trillion to 3.72 trillion dollars  between 2013 to 2015 globally (GWI, 2016).        </vt:lpstr>
      <vt:lpstr> Management Process   (Customer Analysis)  Any Age, sex, race, religion.  People who are desperate to get into balance, Who value their health.  People who are fad up of knocking doctors doors and getting no help.  People who wants to spends their money wisely with the help of the  professionals  rather than buying health products with their guess work and waste their money.   Customers who need help with mental health, stress, Pain relief, Indigestion, speech, skin disease,  depression, anxiety, diabetes, liver disease, cardiovascular disease, addiction, Autism, ADHD, cancer etc. </vt:lpstr>
      <vt:lpstr>Management Process cont (Managent Plan) </vt:lpstr>
      <vt:lpstr>        </vt:lpstr>
      <vt:lpstr>Management Process (Operational plan)</vt:lpstr>
      <vt:lpstr>Management Process Cont (Marketing Plan)</vt:lpstr>
      <vt:lpstr>                      SWOT Analysis</vt:lpstr>
      <vt:lpstr>                  PESTLE Analysis</vt:lpstr>
      <vt:lpstr>         Conclusion</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Romana Mita</dc:creator>
  <cp:lastModifiedBy>Romana Mita</cp:lastModifiedBy>
  <cp:revision>213</cp:revision>
  <dcterms:created xsi:type="dcterms:W3CDTF">2017-11-11T17:04:11Z</dcterms:created>
  <dcterms:modified xsi:type="dcterms:W3CDTF">2017-12-15T08:46:46Z</dcterms:modified>
</cp:coreProperties>
</file>