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51FB903-4F40-4114-B688-55DCDA64C702}">
          <p14:sldIdLst>
            <p14:sldId id="256"/>
            <p14:sldId id="265"/>
            <p14:sldId id="266"/>
          </p14:sldIdLst>
        </p14:section>
        <p14:section name="Untitled Section" id="{F80F3F18-EC0F-4E2D-AC07-CEA265ABFA67}">
          <p14:sldIdLst>
            <p14:sldId id="257"/>
            <p14:sldId id="258"/>
            <p14:sldId id="259"/>
            <p14:sldId id="260"/>
            <p14:sldId id="261"/>
            <p14:sldId id="262"/>
          </p14:sldIdLst>
        </p14:section>
        <p14:section name="Untitled Section" id="{A9E086C9-3186-44E8-A8BC-2327A700E403}">
          <p14:sldIdLst>
            <p14:sldId id="264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0515" autoAdjust="0"/>
    <p:restoredTop sz="94660"/>
  </p:normalViewPr>
  <p:slideViewPr>
    <p:cSldViewPr snapToGrid="0">
      <p:cViewPr>
        <p:scale>
          <a:sx n="66" d="100"/>
          <a:sy n="66" d="100"/>
        </p:scale>
        <p:origin x="48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dirty="0"/>
              <a:pPr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8772B-8FA2-401F-A0A1-A59855EDBC3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dirty="0"/>
              <a:t>3/20/2020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euroheadway.com/school-learning-exchange-2/" TargetMode="External"/><Relationship Id="rId3" Type="http://schemas.openxmlformats.org/officeDocument/2006/relationships/hyperlink" Target="https://www.estyn.gov.wales/thematic-reports/esdgc-progress-education-sustainable-development-and-global-citizenship-june-2014.%20Last%20accessed%2011.03.20" TargetMode="External"/><Relationship Id="rId7" Type="http://schemas.openxmlformats.org/officeDocument/2006/relationships/hyperlink" Target="https://seneddresearch.blog/2015/03/17/donaldson-review-the-purposes-and-content-of-a-curriculum-for-wales/" TargetMode="External"/><Relationship Id="rId2" Type="http://schemas.openxmlformats.org/officeDocument/2006/relationships/hyperlink" Target="https://esdgcincardiff.wordpress.com/resources/seven-themes-of-esdg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pleleafweb.com/features/2002-johannesburg-earth-summit-sustainable-development#understanding" TargetMode="External"/><Relationship Id="rId5" Type="http://schemas.openxmlformats.org/officeDocument/2006/relationships/hyperlink" Target="https://hwb.gov.wales/storage/eaf467e6-30fe-45c9-93ef-cb30f31f1c90/common-understanding-for-school.pdf" TargetMode="External"/><Relationship Id="rId10" Type="http://schemas.openxmlformats.org/officeDocument/2006/relationships/hyperlink" Target="http://www.t2group.co.uk/esdgc.html" TargetMode="External"/><Relationship Id="rId4" Type="http://schemas.openxmlformats.org/officeDocument/2006/relationships/hyperlink" Target="https://www.estyn.gov.wales/thematic-reports/esdgc-progress-education-sustainable-development-and-global-citizenship-june-2014" TargetMode="External"/><Relationship Id="rId9" Type="http://schemas.openxmlformats.org/officeDocument/2006/relationships/hyperlink" Target="https://study.com/academy/lesson/human-behaviors-that-threaten-environmental-sustainabilit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CF5AC-28C3-48FA-A59A-25D9F70CF9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3600" b="1" i="1" u="sng" dirty="0">
                <a:latin typeface="Arial Black" panose="020B0A04020102020204" pitchFamily="34" charset="0"/>
              </a:rPr>
              <a:t>How ESDGC can promote understanding?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C9C3D-4226-4059-80B0-F21788EE9B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GB" dirty="0">
                <a:latin typeface="Arial Black" panose="020B0A04020102020204" pitchFamily="34" charset="0"/>
              </a:rPr>
              <a:t>Natalie Davey 1602432</a:t>
            </a:r>
          </a:p>
          <a:p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561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AD140-758E-4BFD-9FE4-1A3D2C601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678873"/>
            <a:ext cx="8825659" cy="1001760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sz="3200" dirty="0">
                <a:latin typeface="Arial Black" panose="020B0A04020102020204" pitchFamily="34" charset="0"/>
              </a:rPr>
              <a:t>Recommendations for Schools: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9797E-9C4A-4D41-B80C-F1F4B9FA2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58290"/>
            <a:ext cx="9280817" cy="4969824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improve pupils’ understanding of the more complex ESDGC concepts identified  including those relating to identity and culture;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plan for the progressive development of pupils’ understanding of the seven ESDGC themes across the curriculum, and assess and track pupils’ development;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plan for ESDGC to make a positive contribution to developing pupils’ literacy and numeracy;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provide a variety of extra-curricular opportunities to support ESDGC;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identify members of staff to have responsibility for co-ordinating and developing ESDGC across the school;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provide appropriate training for teachers and other staff to help them to deliver ESDGC more effectively, including its more complex concepts; and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ensure that governors receive training to enable them to support and challenge the school in delivering ESDGC.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790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B7C7A9-D261-4692-978E-DDD20E94E4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02" t="14953" r="24679" b="15845"/>
          <a:stretch/>
        </p:blipFill>
        <p:spPr>
          <a:xfrm>
            <a:off x="1310869" y="0"/>
            <a:ext cx="9705474" cy="675656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4CE5C47-F6B6-4A02-A0C4-0AC6D6BFCC33}"/>
              </a:ext>
            </a:extLst>
          </p:cNvPr>
          <p:cNvSpPr/>
          <p:nvPr/>
        </p:nvSpPr>
        <p:spPr>
          <a:xfrm rot="10800000" flipV="1">
            <a:off x="5614737" y="6252495"/>
            <a:ext cx="59355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https://dera.ioe.ac.uk/14894/7/120508esdgce_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F97735-5161-46EF-9590-3A9D2870078B}"/>
              </a:ext>
            </a:extLst>
          </p:cNvPr>
          <p:cNvSpPr txBox="1"/>
          <p:nvPr/>
        </p:nvSpPr>
        <p:spPr>
          <a:xfrm>
            <a:off x="1785257" y="236171"/>
            <a:ext cx="8723086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Education for sustainable development and global citizenship.</a:t>
            </a:r>
          </a:p>
        </p:txBody>
      </p:sp>
    </p:spTree>
    <p:extLst>
      <p:ext uri="{BB962C8B-B14F-4D97-AF65-F5344CB8AC3E}">
        <p14:creationId xmlns:p14="http://schemas.microsoft.com/office/powerpoint/2010/main" val="268334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8591B-8DA3-4F6E-A88F-AB1383FF7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08000"/>
            <a:ext cx="8825659" cy="1172633"/>
          </a:xfrm>
        </p:spPr>
        <p:txBody>
          <a:bodyPr/>
          <a:lstStyle/>
          <a:p>
            <a:pPr algn="ctr"/>
            <a:r>
              <a:rPr lang="en-GB" sz="2400" dirty="0">
                <a:latin typeface="Arial Black" panose="020B0A04020102020204" pitchFamily="34" charset="0"/>
              </a:rPr>
              <a:t>Education for Sustainable Development and Global Citizenship is about:</a:t>
            </a:r>
            <a:br>
              <a:rPr lang="en-GB" sz="2400" dirty="0">
                <a:latin typeface="Arial Black" panose="020B0A04020102020204" pitchFamily="34" charset="0"/>
              </a:rPr>
            </a:br>
            <a:endParaRPr lang="en-GB" sz="24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54AF1-747B-49AD-9CCD-9514BB213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links between society, economy and environment and between our own lives and those of people throughout the world.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needs and rights of both present and future generations.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relationship between power, resources and human rights.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local and global implications of everything we do and the actions that individuals and organisations can take in response to local and global issues.</a:t>
            </a:r>
          </a:p>
          <a:p>
            <a:endParaRPr lang="en-GB" sz="12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652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05403-078B-4827-98FB-44C49315C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Arial Black" panose="020B0A04020102020204" pitchFamily="34" charset="0"/>
              </a:rPr>
              <a:t>The seven themes of ESDGC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E1CF9-4A6F-4DD6-B67B-745C4CA49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Wealth and poverty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Identity and culture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Choices and decisions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Natural environment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Climate change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Consumption and waste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863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D896-7586-4876-9B90-884DC1732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 Black" panose="020B0A04020102020204" pitchFamily="34" charset="0"/>
              </a:rPr>
              <a:t>Approaches to Sustainability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A1643-7966-4A81-ACD4-FCF619A0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Economic: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Encouraging economic development and infrastructure also increases the capacity for change.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Environment: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Concrete prescriptions, rules, and enforcement must curb environmental degradation.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Justice: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Sustainable development is about protecting the environment as well as economic and social justice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2196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8C7C1-C4C1-4283-8299-F6677AF20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17418"/>
            <a:ext cx="8825659" cy="706964"/>
          </a:xfrm>
        </p:spPr>
        <p:txBody>
          <a:bodyPr/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Human behaviour that threaten environmental behaviour.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70F8C-49FF-4AC0-9C0E-5166FD8B8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Natural Environment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8828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1741-F5E9-47A3-BFAB-E5B0D45C7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Nine concepts that would underpin ESDGC. These are: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0B360-DF47-4175-8B41-E11AB9AE2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4356100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Interdependence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Citizenship and stewardship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Needs and rights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Diversity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Sustainable change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Quality of life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Uncertainty and precaution 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Values and perceptions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Conflict resolution </a:t>
            </a:r>
          </a:p>
        </p:txBody>
      </p:sp>
    </p:spTree>
    <p:extLst>
      <p:ext uri="{BB962C8B-B14F-4D97-AF65-F5344CB8AC3E}">
        <p14:creationId xmlns:p14="http://schemas.microsoft.com/office/powerpoint/2010/main" val="3018254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53760-560D-4B1A-A6A6-5838F1698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  <a:cs typeface="Arial" panose="020B0604020202020204" pitchFamily="34" charset="0"/>
              </a:rPr>
              <a:t>Four Purposes of the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C441D-66CB-4A52-B7B7-E6BE82F1C4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Ambitious, capable learners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who are ready to learn throughout their lives.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Enterprising, creative contributors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who are ready to play a full part in life and work.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Ethical, informed citizens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who are ready to be citizens of Wales and the world.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Healthy, confident individuals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who are ready to lead fulfilling lives as valued members of society.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593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9C8D0-B49F-46D3-B5A6-DAA23562A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  <a:cs typeface="Arial" panose="020B0604020202020204" pitchFamily="34" charset="0"/>
              </a:rPr>
              <a:t>six proposed Areas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33CEA-638B-4E6A-8C65-C6ED346F3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Expressive Arts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 and Well-being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Humanities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Languages, Literacy and Communication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Mathematics and Numeracy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Science and Technology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4740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E0581-FFF2-4EF8-8160-D94F239C7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latin typeface="Arial Black" panose="020B0A04020102020204" pitchFamily="34" charset="0"/>
              </a:rPr>
              <a:t>Driving education for sustainable development potential within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9268D4-B150-48AE-A3FC-B7AC4CC96F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582" y="2189384"/>
            <a:ext cx="7555831" cy="429928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8CD534-78A3-4520-B5AB-7ED5EDF3E4D8}"/>
              </a:ext>
            </a:extLst>
          </p:cNvPr>
          <p:cNvSpPr txBox="1"/>
          <p:nvPr/>
        </p:nvSpPr>
        <p:spPr>
          <a:xfrm>
            <a:off x="8625438" y="6488668"/>
            <a:ext cx="3566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https://journals.sagepub.com</a:t>
            </a:r>
          </a:p>
        </p:txBody>
      </p:sp>
    </p:spTree>
    <p:extLst>
      <p:ext uri="{BB962C8B-B14F-4D97-AF65-F5344CB8AC3E}">
        <p14:creationId xmlns:p14="http://schemas.microsoft.com/office/powerpoint/2010/main" val="3780834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6A9B1-B2FD-4C5A-9E27-121048B18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Reference list.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9A181-1A09-4628-AB35-12017C351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4" y="2458357"/>
            <a:ext cx="10130970" cy="42545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ESDGC Cardiff. (no date).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seven themes of ESDGC.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https://esdgcincardiff.wordpress.com/resources/seven-themes-of-esdgc/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Last accessed 10.03.20.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Estyn. (2014).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ESDGC: Progress in education for sustainable development and global citizenship.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https://www.estyn.gov.wales/thematic-reports/esdgc-progress-education-sustainable-development-and-global-citizenship-june-2014. Last accessed 11.03.20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Estyn. (2014).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Progress in education for sustainable development and global citizenship.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https://www.estyn.gov.wales/thematic-reports/esdgc-progress-education-sustainable-development-and-global-citizenship-june-2014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Last accessed 17.03.20.</a:t>
            </a:r>
          </a:p>
          <a:p>
            <a:pPr marL="0" indent="0">
              <a:buNone/>
            </a:pP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Gov.Wales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(2008).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https://hwb.gov.wales/storage/eaf467e6-30fe-45c9-93ef-cb30f31f1c90/common-understanding-for-school.pdf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Last accessed 11.03.20.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Johannesburg. (2002).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2002 Johannesburg Earth Summit on Sustainable Development.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https://www.mapleleafweb.com/features/2002-johannesburg-earth-summit-sustainable-development#understanding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.Last accessed 08.03.20.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Michael Dauncey. (2015).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Donaldson Review: The ‘purposes’ and content of a Curriculum for Wales.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https://seneddresearch.blog/2015/03/17/donaldson-review-the-purposes-and-content-of-a-curriculum-for-wales/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Last accessed 11.03.20.</a:t>
            </a:r>
          </a:p>
          <a:p>
            <a:pPr marL="0" indent="0">
              <a:buNone/>
            </a:pP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Neuroheadway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(no date).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School learning exchange.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https://neuroheadway.com/school-learning-exchange-2/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.Last accessed 09.03.20.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Rebecca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Gillaspy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(2003).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Human Behaviours that Threaten Environmental Sustainability.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https://study.com/academy/lesson/human-behaviors-that-threaten-environmental-sustainability.html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Last accessed 08.03.20.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T2/group. (no date).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Education for sustainable development and global citizenship (ESDGC).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www.t2group.co.uk/esdgc.html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.Last accessed 09.03.20.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2050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1515</TotalTime>
  <Words>773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Black</vt:lpstr>
      <vt:lpstr>Century Gothic</vt:lpstr>
      <vt:lpstr>Wingdings 3</vt:lpstr>
      <vt:lpstr>Ion Boardroom</vt:lpstr>
      <vt:lpstr>How ESDGC can promote understanding?</vt:lpstr>
      <vt:lpstr> Recommendations for Schools:</vt:lpstr>
      <vt:lpstr>PowerPoint Presentation</vt:lpstr>
      <vt:lpstr>Education for Sustainable Development and Global Citizenship is about: </vt:lpstr>
      <vt:lpstr>The seven themes of ESDGC</vt:lpstr>
      <vt:lpstr>Approaches to Sustainability</vt:lpstr>
      <vt:lpstr>Human behaviour that threaten environmental behaviour. </vt:lpstr>
      <vt:lpstr>Nine concepts that would underpin ESDGC. These are: </vt:lpstr>
      <vt:lpstr>Four Purposes of the Curriculum</vt:lpstr>
      <vt:lpstr>six proposed Areas of Learning</vt:lpstr>
      <vt:lpstr>Driving education for sustainable development potential within </vt:lpstr>
      <vt:lpstr>Reference list.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ESDGC can promote understanding?</dc:title>
  <dc:creator>Natalie Davey</dc:creator>
  <cp:lastModifiedBy>Natalie Davey</cp:lastModifiedBy>
  <cp:revision>20</cp:revision>
  <dcterms:created xsi:type="dcterms:W3CDTF">2020-03-09T12:50:30Z</dcterms:created>
  <dcterms:modified xsi:type="dcterms:W3CDTF">2020-03-20T12:45:42Z</dcterms:modified>
</cp:coreProperties>
</file>