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17"/>
  </p:notesMasterIdLst>
  <p:sldIdLst>
    <p:sldId id="256" r:id="rId2"/>
    <p:sldId id="257" r:id="rId3"/>
    <p:sldId id="258" r:id="rId4"/>
    <p:sldId id="259" r:id="rId5"/>
    <p:sldId id="260" r:id="rId6"/>
    <p:sldId id="261" r:id="rId7"/>
    <p:sldId id="271" r:id="rId8"/>
    <p:sldId id="272" r:id="rId9"/>
    <p:sldId id="273" r:id="rId10"/>
    <p:sldId id="274" r:id="rId11"/>
    <p:sldId id="275" r:id="rId12"/>
    <p:sldId id="276" r:id="rId13"/>
    <p:sldId id="277" r:id="rId14"/>
    <p:sldId id="278" r:id="rId15"/>
    <p:sldId id="27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87324" autoAdjust="0"/>
  </p:normalViewPr>
  <p:slideViewPr>
    <p:cSldViewPr>
      <p:cViewPr varScale="1">
        <p:scale>
          <a:sx n="100" d="100"/>
          <a:sy n="100" d="100"/>
        </p:scale>
        <p:origin x="1920"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5E1D6C8-DFD9-488F-8AE3-1AEFA3F45340}" type="datetimeFigureOut">
              <a:rPr lang="en-US" smtClean="0"/>
              <a:pPr/>
              <a:t>10/28/2019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A5EE42-591D-4B7C-BD39-28BB12A163B2}"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baseline="0" dirty="0"/>
              <a:t> Chris has asked me to give a 30 Minute presentation and video lesson for this module.</a:t>
            </a:r>
          </a:p>
          <a:p>
            <a:pPr>
              <a:buFont typeface="Arial" pitchFamily="34" charset="0"/>
              <a:buChar char="•"/>
            </a:pPr>
            <a:r>
              <a:rPr lang="en-GB" baseline="0" dirty="0"/>
              <a:t> I will be talking about River Management strategies (some of the processes involves may be similar to coastal).</a:t>
            </a:r>
          </a:p>
          <a:p>
            <a:pPr>
              <a:buFont typeface="Arial" pitchFamily="34" charset="0"/>
              <a:buChar char="•"/>
            </a:pPr>
            <a:r>
              <a:rPr lang="en-GB" baseline="0" dirty="0"/>
              <a:t> Firstly looking at the reasons why we manage rivers, then looking in depth about the causes and effects of flooding.</a:t>
            </a:r>
          </a:p>
          <a:p>
            <a:pPr>
              <a:buFont typeface="Arial" pitchFamily="34" charset="0"/>
              <a:buChar char="•"/>
            </a:pPr>
            <a:r>
              <a:rPr lang="en-GB" baseline="0" dirty="0"/>
              <a:t> Then, I will present various river management strategies, what they are and how effective they are.</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Create a class brainstorm of ideas and go over any ones that</a:t>
            </a:r>
            <a:r>
              <a:rPr lang="en-GB" baseline="0" dirty="0"/>
              <a:t> the class miss out.</a:t>
            </a:r>
          </a:p>
          <a:p>
            <a:pPr>
              <a:buFont typeface="Arial" pitchFamily="34" charset="0"/>
              <a:buChar char="•"/>
            </a:pPr>
            <a:r>
              <a:rPr lang="en-GB" baseline="0" dirty="0"/>
              <a:t> Water sources are very important, many people live near rivers as they tend to flow through cities, river pollution is an environmental problem, pollution could impact health, many species rely on rivers, agriculture and industry rely on them, public transport and historical moving of goods, river cruises.</a:t>
            </a:r>
          </a:p>
          <a:p>
            <a:pPr>
              <a:buFont typeface="Arial" pitchFamily="34" charset="0"/>
              <a:buChar char="•"/>
            </a:pPr>
            <a:r>
              <a:rPr lang="en-GB" baseline="0" dirty="0"/>
              <a:t> Figure shows how rivers can impact communities, livelihoods etc.</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Physical involves</a:t>
            </a:r>
            <a:r>
              <a:rPr lang="en-GB" baseline="0" dirty="0"/>
              <a:t> the work of the </a:t>
            </a:r>
            <a:r>
              <a:rPr lang="en-GB" baseline="0" dirty="0" err="1"/>
              <a:t>enivronment</a:t>
            </a:r>
            <a:r>
              <a:rPr lang="en-GB" baseline="0" dirty="0"/>
              <a:t>, but human is due to human intervention.</a:t>
            </a:r>
          </a:p>
          <a:p>
            <a:pPr>
              <a:buFont typeface="Arial" pitchFamily="34" charset="0"/>
              <a:buChar char="•"/>
            </a:pPr>
            <a:r>
              <a:rPr lang="en-GB" baseline="0" dirty="0"/>
              <a:t> Only cover a few from the figure. Ground may not be able to absorb water, small catchment means less water absorbed (and vice versa), if management is poor then there will be floods, more vegetation intercepts rainwater.</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Floods had been recorded in </a:t>
            </a:r>
            <a:r>
              <a:rPr lang="en-GB" dirty="0" err="1"/>
              <a:t>Boscastle</a:t>
            </a:r>
            <a:r>
              <a:rPr lang="en-GB" baseline="0" dirty="0"/>
              <a:t> prior to this incident.</a:t>
            </a:r>
          </a:p>
          <a:p>
            <a:pPr>
              <a:buFont typeface="Arial" pitchFamily="34" charset="0"/>
              <a:buChar char="•"/>
            </a:pPr>
            <a:r>
              <a:rPr lang="en-GB" baseline="0" dirty="0"/>
              <a:t> A large amount of rain fell on the peaks of the steep sided valley, causing a large amount of water to flow downstream.</a:t>
            </a:r>
          </a:p>
          <a:p>
            <a:pPr>
              <a:buFont typeface="Arial" pitchFamily="34" charset="0"/>
              <a:buChar char="•"/>
            </a:pPr>
            <a:r>
              <a:rPr lang="en-GB" baseline="0" dirty="0"/>
              <a:t> Flood defences include widening the river, raising the car park, installing river channels and more.</a:t>
            </a:r>
          </a:p>
          <a:p>
            <a:pPr>
              <a:buFont typeface="Arial" pitchFamily="34" charset="0"/>
              <a:buChar char="•"/>
            </a:pPr>
            <a:r>
              <a:rPr lang="en-GB" baseline="0" dirty="0"/>
              <a:t> Video – 3 Rivers flowing onto Boscastle, Cars flowing out to sea (Some sunk, others didn’t and were recovered)</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baseline="0" dirty="0"/>
              <a:t> Again, this is very similar to coastal management strategies.</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Dam in the image</a:t>
            </a:r>
            <a:r>
              <a:rPr lang="en-GB" baseline="0" dirty="0"/>
              <a:t> is near the village of Whaley Bridge, which was at risk of flooding earlier this year due to the dam failing.</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Some embankments appear</a:t>
            </a:r>
            <a:r>
              <a:rPr lang="en-GB" baseline="0" dirty="0"/>
              <a:t> better than others. The one in the picture is a good example.</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a:t>
            </a:r>
            <a:r>
              <a:rPr lang="en-GB" dirty="0" err="1"/>
              <a:t>Tawe’s</a:t>
            </a:r>
            <a:r>
              <a:rPr lang="en-GB" dirty="0"/>
              <a:t> original course exited</a:t>
            </a:r>
            <a:r>
              <a:rPr lang="en-GB" baseline="0" dirty="0"/>
              <a:t> near Swansea castle, but was modified and now exits at its present location.</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Describe what happens</a:t>
            </a:r>
            <a:r>
              <a:rPr lang="en-GB" baseline="0" dirty="0"/>
              <a:t> in the image if the river floods and how water moves down the spillway.</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Less common</a:t>
            </a:r>
            <a:r>
              <a:rPr lang="en-GB" baseline="0" dirty="0"/>
              <a:t> example, but are very common along the Mississippi.</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Dredgin</a:t>
            </a:r>
            <a:r>
              <a:rPr lang="en-GB" baseline="0" dirty="0"/>
              <a:t>g also occurs out at sea.</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Notice how the</a:t>
            </a:r>
            <a:r>
              <a:rPr lang="en-GB" baseline="0" dirty="0"/>
              <a:t> trees line the river like an embankment all the way up.</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12</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Skerne</a:t>
            </a:r>
            <a:r>
              <a:rPr lang="en-GB" baseline="0" dirty="0"/>
              <a:t> is a tributary to the River Tees.</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Warnings</a:t>
            </a:r>
            <a:r>
              <a:rPr lang="en-GB" baseline="0" dirty="0"/>
              <a:t> are put into categories to allow people to prepare accordingly.</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dirty="0"/>
              <a:t> Describe</a:t>
            </a:r>
            <a:r>
              <a:rPr lang="en-GB" baseline="0" dirty="0"/>
              <a:t> the diagram, noting how the more important land uses are found further up and away from the </a:t>
            </a:r>
            <a:r>
              <a:rPr lang="en-GB" baseline="0"/>
              <a:t>river itself.</a:t>
            </a:r>
            <a:endParaRPr lang="en-GB" dirty="0"/>
          </a:p>
        </p:txBody>
      </p:sp>
      <p:sp>
        <p:nvSpPr>
          <p:cNvPr id="4" name="Slide Number Placeholder 3"/>
          <p:cNvSpPr>
            <a:spLocks noGrp="1"/>
          </p:cNvSpPr>
          <p:nvPr>
            <p:ph type="sldNum" sz="quarter" idx="10"/>
          </p:nvPr>
        </p:nvSpPr>
        <p:spPr/>
        <p:txBody>
          <a:bodyPr/>
          <a:lstStyle/>
          <a:p>
            <a:fld id="{B6A5EE42-591D-4B7C-BD39-28BB12A163B2}" type="slidenum">
              <a:rPr lang="en-GB" smtClean="0"/>
              <a:pPr/>
              <a:t>15</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B89CE0A4-7819-41EF-AFB9-2201BD3EB31C}" type="datetimeFigureOut">
              <a:rPr lang="en-US" smtClean="0"/>
              <a:pPr/>
              <a:t>10/28/2019</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ABFDABFB-AF16-423A-BACF-72D1BF739510}"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89CE0A4-7819-41EF-AFB9-2201BD3EB31C}" type="datetimeFigureOut">
              <a:rPr lang="en-US" smtClean="0"/>
              <a:pPr/>
              <a:t>10/28/2019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ABFDABFB-AF16-423A-BACF-72D1BF739510}" type="slidenum">
              <a:rPr lang="en-GB" smtClean="0"/>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B89CE0A4-7819-41EF-AFB9-2201BD3EB31C}" type="datetimeFigureOut">
              <a:rPr lang="en-US" smtClean="0"/>
              <a:pPr/>
              <a:t>10/28/2019</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ABFDABFB-AF16-423A-BACF-72D1BF739510}" type="slidenum">
              <a:rPr lang="en-GB" smtClean="0"/>
              <a:pPr/>
              <a:t>‹#›</a:t>
            </a:fld>
            <a:endParaRPr lang="en-GB"/>
          </a:p>
        </p:txBody>
      </p:sp>
      <p:sp>
        <p:nvSpPr>
          <p:cNvPr id="14" name="Footer Placeholder 13"/>
          <p:cNvSpPr>
            <a:spLocks noGrp="1"/>
          </p:cNvSpPr>
          <p:nvPr>
            <p:ph type="ftr" sz="quarter" idx="12"/>
          </p:nvPr>
        </p:nvSpPr>
        <p:spPr/>
        <p:txBody>
          <a:bodyPr/>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B89CE0A4-7819-41EF-AFB9-2201BD3EB31C}" type="datetimeFigureOut">
              <a:rPr lang="en-US" smtClean="0"/>
              <a:pPr/>
              <a:t>10/28/2019</a:t>
            </a:fld>
            <a:endParaRPr lang="en-GB"/>
          </a:p>
        </p:txBody>
      </p:sp>
      <p:sp>
        <p:nvSpPr>
          <p:cNvPr id="10" name="Slide Number Placeholder 9"/>
          <p:cNvSpPr>
            <a:spLocks noGrp="1"/>
          </p:cNvSpPr>
          <p:nvPr>
            <p:ph type="sldNum" sz="quarter" idx="16"/>
          </p:nvPr>
        </p:nvSpPr>
        <p:spPr/>
        <p:txBody>
          <a:bodyPr rtlCol="0"/>
          <a:lstStyle/>
          <a:p>
            <a:fld id="{ABFDABFB-AF16-423A-BACF-72D1BF739510}" type="slidenum">
              <a:rPr lang="en-GB" smtClean="0"/>
              <a:pPr/>
              <a:t>‹#›</a:t>
            </a:fld>
            <a:endParaRPr lang="en-GB"/>
          </a:p>
        </p:txBody>
      </p:sp>
      <p:sp>
        <p:nvSpPr>
          <p:cNvPr id="12" name="Footer Placeholder 11"/>
          <p:cNvSpPr>
            <a:spLocks noGrp="1"/>
          </p:cNvSpPr>
          <p:nvPr>
            <p:ph type="ftr" sz="quarter" idx="17"/>
          </p:nvPr>
        </p:nvSpPr>
        <p:spPr/>
        <p:txBody>
          <a:bodyPr rtlCol="0"/>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B89CE0A4-7819-41EF-AFB9-2201BD3EB31C}" type="datetimeFigureOut">
              <a:rPr lang="en-US" smtClean="0"/>
              <a:pPr/>
              <a:t>10/28/2019</a:t>
            </a:fld>
            <a:endParaRPr lang="en-GB"/>
          </a:p>
        </p:txBody>
      </p:sp>
      <p:sp>
        <p:nvSpPr>
          <p:cNvPr id="12" name="Slide Number Placeholder 11"/>
          <p:cNvSpPr>
            <a:spLocks noGrp="1"/>
          </p:cNvSpPr>
          <p:nvPr>
            <p:ph type="sldNum" sz="quarter" idx="16"/>
          </p:nvPr>
        </p:nvSpPr>
        <p:spPr/>
        <p:txBody>
          <a:bodyPr rtlCol="0"/>
          <a:lstStyle/>
          <a:p>
            <a:fld id="{ABFDABFB-AF16-423A-BACF-72D1BF739510}" type="slidenum">
              <a:rPr lang="en-GB" smtClean="0"/>
              <a:pPr/>
              <a:t>‹#›</a:t>
            </a:fld>
            <a:endParaRPr lang="en-GB"/>
          </a:p>
        </p:txBody>
      </p:sp>
      <p:sp>
        <p:nvSpPr>
          <p:cNvPr id="14" name="Footer Placeholder 13"/>
          <p:cNvSpPr>
            <a:spLocks noGrp="1"/>
          </p:cNvSpPr>
          <p:nvPr>
            <p:ph type="ftr" sz="quarter" idx="17"/>
          </p:nvPr>
        </p:nvSpPr>
        <p:spPr/>
        <p:txBody>
          <a:bodyPr rtlCol="0"/>
          <a:lstStyle/>
          <a:p>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89CE0A4-7819-41EF-AFB9-2201BD3EB31C}" type="datetimeFigureOut">
              <a:rPr lang="en-US" smtClean="0"/>
              <a:pPr/>
              <a:t>10/28/2019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ABFDABFB-AF16-423A-BACF-72D1BF73951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9CE0A4-7819-41EF-AFB9-2201BD3EB31C}" type="datetimeFigureOut">
              <a:rPr lang="en-US" smtClean="0"/>
              <a:pPr/>
              <a:t>10/28/2019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ABFDABFB-AF16-423A-BACF-72D1BF73951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B89CE0A4-7819-41EF-AFB9-2201BD3EB31C}" type="datetimeFigureOut">
              <a:rPr lang="en-US" smtClean="0"/>
              <a:pPr/>
              <a:t>10/28/2019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ABFDABFB-AF16-423A-BACF-72D1BF739510}" type="slidenum">
              <a:rPr lang="en-GB" smtClean="0"/>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B89CE0A4-7819-41EF-AFB9-2201BD3EB31C}" type="datetimeFigureOut">
              <a:rPr lang="en-US" smtClean="0"/>
              <a:pPr/>
              <a:t>10/28/2019</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ABFDABFB-AF16-423A-BACF-72D1BF739510}" type="slidenum">
              <a:rPr lang="en-GB" smtClean="0"/>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89CE0A4-7819-41EF-AFB9-2201BD3EB31C}" type="datetimeFigureOut">
              <a:rPr lang="en-US" smtClean="0"/>
              <a:pPr/>
              <a:t>10/28/2019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FDABFB-AF16-423A-BACF-72D1BF73951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B89CE0A4-7819-41EF-AFB9-2201BD3EB31C}" type="datetimeFigureOut">
              <a:rPr lang="en-US" smtClean="0"/>
              <a:pPr/>
              <a:t>10/28/2019</a:t>
            </a:fld>
            <a:endParaRPr lang="en-GB"/>
          </a:p>
        </p:txBody>
      </p:sp>
      <p:sp>
        <p:nvSpPr>
          <p:cNvPr id="5" name="Footer Placeholder 4"/>
          <p:cNvSpPr>
            <a:spLocks noGrp="1"/>
          </p:cNvSpPr>
          <p:nvPr>
            <p:ph type="ftr" sz="quarter" idx="11"/>
          </p:nvPr>
        </p:nvSpPr>
        <p:spPr>
          <a:xfrm>
            <a:off x="457201" y="6248207"/>
            <a:ext cx="5573483" cy="365125"/>
          </a:xfrm>
        </p:spPr>
        <p:txBody>
          <a:bodyPr/>
          <a:lstStyle/>
          <a:p>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ABFDABFB-AF16-423A-BACF-72D1BF739510}"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B89CE0A4-7819-41EF-AFB9-2201BD3EB31C}" type="datetimeFigureOut">
              <a:rPr lang="en-US" smtClean="0"/>
              <a:pPr/>
              <a:t>10/28/2019</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GB"/>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ABFDABFB-AF16-423A-BACF-72D1BF73951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71802" y="4929198"/>
            <a:ext cx="6477000" cy="1828800"/>
          </a:xfrm>
        </p:spPr>
        <p:txBody>
          <a:bodyPr/>
          <a:lstStyle/>
          <a:p>
            <a:r>
              <a:rPr lang="en-GB" b="1" u="sng" dirty="0"/>
              <a:t>River Management</a:t>
            </a:r>
          </a:p>
        </p:txBody>
      </p:sp>
      <p:pic>
        <p:nvPicPr>
          <p:cNvPr id="16386" name="Picture 2" descr="Image result for river dam"/>
          <p:cNvPicPr>
            <a:picLocks noChangeAspect="1" noChangeArrowheads="1"/>
          </p:cNvPicPr>
          <p:nvPr/>
        </p:nvPicPr>
        <p:blipFill>
          <a:blip r:embed="rId3" cstate="print"/>
          <a:srcRect/>
          <a:stretch>
            <a:fillRect/>
          </a:stretch>
        </p:blipFill>
        <p:spPr bwMode="auto">
          <a:xfrm>
            <a:off x="285720" y="214290"/>
            <a:ext cx="3945671" cy="2786082"/>
          </a:xfrm>
          <a:prstGeom prst="rect">
            <a:avLst/>
          </a:prstGeom>
          <a:noFill/>
          <a:ln w="25400">
            <a:solidFill>
              <a:schemeClr val="bg1"/>
            </a:solidFill>
          </a:ln>
        </p:spPr>
      </p:pic>
      <p:pic>
        <p:nvPicPr>
          <p:cNvPr id="16388" name="Picture 4" descr="Image result for river flood uk"/>
          <p:cNvPicPr>
            <a:picLocks noChangeAspect="1" noChangeArrowheads="1"/>
          </p:cNvPicPr>
          <p:nvPr/>
        </p:nvPicPr>
        <p:blipFill>
          <a:blip r:embed="rId4"/>
          <a:srcRect/>
          <a:stretch>
            <a:fillRect/>
          </a:stretch>
        </p:blipFill>
        <p:spPr bwMode="auto">
          <a:xfrm>
            <a:off x="308298" y="3214686"/>
            <a:ext cx="3906512" cy="2500330"/>
          </a:xfrm>
          <a:prstGeom prst="rect">
            <a:avLst/>
          </a:prstGeom>
          <a:noFill/>
          <a:ln w="25400">
            <a:solidFill>
              <a:schemeClr val="bg1"/>
            </a:solidFill>
          </a:ln>
        </p:spPr>
      </p:pic>
      <p:sp>
        <p:nvSpPr>
          <p:cNvPr id="5" name="Title 1"/>
          <p:cNvSpPr txBox="1">
            <a:spLocks/>
          </p:cNvSpPr>
          <p:nvPr/>
        </p:nvSpPr>
        <p:spPr>
          <a:xfrm>
            <a:off x="4500562" y="571480"/>
            <a:ext cx="4429156" cy="5357850"/>
          </a:xfrm>
          <a:prstGeom prst="rect">
            <a:avLst/>
          </a:prstGeom>
        </p:spPr>
        <p:txBody>
          <a:bodyPr vert="horz" anchor="b">
            <a:normAutofit fontScale="85000" lnSpcReduction="10000"/>
          </a:bodyPr>
          <a:lstStyle/>
          <a:p>
            <a:pPr marL="0" marR="0" lvl="0" indent="0" algn="l" defTabSz="914400" rtl="0" eaLnBrk="1" fontAlgn="auto" latinLnBrk="0" hangingPunct="1">
              <a:lnSpc>
                <a:spcPct val="100000"/>
              </a:lnSpc>
              <a:spcBef>
                <a:spcPct val="0"/>
              </a:spcBef>
              <a:spcAft>
                <a:spcPts val="0"/>
              </a:spcAft>
              <a:buClrTx/>
              <a:buSzTx/>
              <a:tabLst/>
              <a:defRPr/>
            </a:pPr>
            <a:r>
              <a:rPr lang="en-GB" sz="4400" cap="all" dirty="0">
                <a:solidFill>
                  <a:schemeClr val="tx2"/>
                </a:solidFill>
                <a:latin typeface="+mj-lt"/>
                <a:ea typeface="+mj-ea"/>
                <a:cs typeface="+mj-cs"/>
              </a:rPr>
              <a:t>why do we need     to manage rivers?</a:t>
            </a:r>
          </a:p>
          <a:p>
            <a:pPr marL="0" marR="0" lvl="0" indent="0" algn="l" defTabSz="914400" rtl="0" eaLnBrk="1" fontAlgn="auto" latinLnBrk="0" hangingPunct="1">
              <a:lnSpc>
                <a:spcPct val="100000"/>
              </a:lnSpc>
              <a:spcBef>
                <a:spcPct val="0"/>
              </a:spcBef>
              <a:spcAft>
                <a:spcPts val="0"/>
              </a:spcAft>
              <a:buClrTx/>
              <a:buSzTx/>
              <a:tabLst/>
              <a:defRPr/>
            </a:pPr>
            <a:endParaRPr lang="en-GB" sz="4400" cap="all" dirty="0">
              <a:solidFill>
                <a:schemeClr val="tx2"/>
              </a:solidFill>
              <a:latin typeface="+mj-lt"/>
              <a:ea typeface="+mj-ea"/>
              <a:cs typeface="+mj-cs"/>
            </a:endParaRPr>
          </a:p>
          <a:p>
            <a:pPr marL="0" marR="0" lvl="0" indent="0" algn="l" defTabSz="914400" rtl="0" eaLnBrk="1" fontAlgn="auto" latinLnBrk="0" hangingPunct="1">
              <a:lnSpc>
                <a:spcPct val="100000"/>
              </a:lnSpc>
              <a:spcBef>
                <a:spcPct val="0"/>
              </a:spcBef>
              <a:spcAft>
                <a:spcPts val="0"/>
              </a:spcAft>
              <a:buClrTx/>
              <a:buSzTx/>
              <a:tabLst/>
              <a:defRPr/>
            </a:pPr>
            <a:r>
              <a:rPr lang="en-GB" sz="4400" cap="all" dirty="0">
                <a:solidFill>
                  <a:schemeClr val="tx2"/>
                </a:solidFill>
                <a:latin typeface="+mj-lt"/>
                <a:ea typeface="+mj-ea"/>
                <a:cs typeface="+mj-cs"/>
              </a:rPr>
              <a:t>What are THE CAUSES AND EFFECTS OF FLOODING?</a:t>
            </a:r>
          </a:p>
          <a:p>
            <a:pPr marL="0" marR="0" lvl="0" indent="0" algn="l" defTabSz="914400" rtl="0" eaLnBrk="1" fontAlgn="auto" latinLnBrk="0" hangingPunct="1">
              <a:lnSpc>
                <a:spcPct val="100000"/>
              </a:lnSpc>
              <a:spcBef>
                <a:spcPct val="0"/>
              </a:spcBef>
              <a:spcAft>
                <a:spcPts val="0"/>
              </a:spcAft>
              <a:buClrTx/>
              <a:buSzTx/>
              <a:tabLst/>
              <a:defRPr/>
            </a:pPr>
            <a:endParaRPr lang="en-GB" sz="4400" cap="all" dirty="0">
              <a:solidFill>
                <a:schemeClr val="tx2"/>
              </a:solidFill>
              <a:latin typeface="+mj-lt"/>
              <a:ea typeface="+mj-ea"/>
              <a:cs typeface="+mj-cs"/>
            </a:endParaRPr>
          </a:p>
          <a:p>
            <a:pPr marL="0" marR="0" lvl="0" indent="0" algn="l" defTabSz="914400" rtl="0" eaLnBrk="1" fontAlgn="auto" latinLnBrk="0" hangingPunct="1">
              <a:lnSpc>
                <a:spcPct val="100000"/>
              </a:lnSpc>
              <a:spcBef>
                <a:spcPct val="0"/>
              </a:spcBef>
              <a:spcAft>
                <a:spcPts val="0"/>
              </a:spcAft>
              <a:buClrTx/>
              <a:buSzTx/>
              <a:tabLst/>
              <a:defRPr/>
            </a:pPr>
            <a:r>
              <a:rPr lang="en-GB" sz="4400" cap="all" dirty="0">
                <a:solidFill>
                  <a:schemeClr val="tx2"/>
                </a:solidFill>
                <a:latin typeface="+mj-lt"/>
                <a:ea typeface="+mj-ea"/>
                <a:cs typeface="+mj-cs"/>
              </a:rPr>
              <a:t>HOW DO WE MANAGE RIVERS?</a:t>
            </a:r>
            <a:endParaRPr lang="en-GB" sz="4000" cap="all" dirty="0">
              <a:solidFill>
                <a:schemeClr val="tx2"/>
              </a:solidFill>
              <a:latin typeface="+mj-lt"/>
              <a:ea typeface="+mj-ea"/>
              <a:cs typeface="+mj-cs"/>
            </a:endParaRPr>
          </a:p>
          <a:p>
            <a:pPr marL="0" marR="0" lvl="0" indent="0" algn="l" defTabSz="914400" rtl="0" eaLnBrk="1" fontAlgn="auto" latinLnBrk="0" hangingPunct="1">
              <a:lnSpc>
                <a:spcPct val="100000"/>
              </a:lnSpc>
              <a:spcBef>
                <a:spcPct val="0"/>
              </a:spcBef>
              <a:spcAft>
                <a:spcPts val="0"/>
              </a:spcAft>
              <a:buClrTx/>
              <a:buSzTx/>
              <a:buFont typeface="Arial" pitchFamily="34" charset="0"/>
              <a:buChar char="•"/>
              <a:tabLst/>
              <a:defRPr/>
            </a:pPr>
            <a:endParaRPr kumimoji="0" lang="en-GB" sz="4400" b="0" i="0" u="none" strike="noStrike" kern="1200" cap="all" spc="0" normalizeH="0" baseline="0" noProof="0" dirty="0">
              <a:ln>
                <a:noFill/>
              </a:ln>
              <a:solidFill>
                <a:schemeClr val="tx2"/>
              </a:solidFill>
              <a:effectLst/>
              <a:uLnTx/>
              <a:uFillTx/>
              <a:latin typeface="+mj-lt"/>
              <a:ea typeface="+mj-ea"/>
              <a:cs typeface="+mj-cs"/>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Need to Manage Rivers</a:t>
            </a:r>
          </a:p>
        </p:txBody>
      </p:sp>
      <p:sp>
        <p:nvSpPr>
          <p:cNvPr id="3" name="Content Placeholder 2"/>
          <p:cNvSpPr>
            <a:spLocks noGrp="1"/>
          </p:cNvSpPr>
          <p:nvPr>
            <p:ph sz="quarter" idx="1"/>
          </p:nvPr>
        </p:nvSpPr>
        <p:spPr>
          <a:xfrm>
            <a:off x="71406" y="1600200"/>
            <a:ext cx="4000528" cy="5257800"/>
          </a:xfrm>
        </p:spPr>
        <p:txBody>
          <a:bodyPr>
            <a:normAutofit lnSpcReduction="10000"/>
          </a:bodyPr>
          <a:lstStyle/>
          <a:p>
            <a:r>
              <a:rPr lang="en-GB" dirty="0"/>
              <a:t>Source of Water</a:t>
            </a:r>
          </a:p>
          <a:p>
            <a:r>
              <a:rPr lang="en-GB" dirty="0"/>
              <a:t>Population and Settlements</a:t>
            </a:r>
          </a:p>
          <a:p>
            <a:r>
              <a:rPr lang="en-GB" dirty="0"/>
              <a:t>Environmental Protection</a:t>
            </a:r>
          </a:p>
          <a:p>
            <a:r>
              <a:rPr lang="en-GB" dirty="0"/>
              <a:t>Human Health</a:t>
            </a:r>
          </a:p>
          <a:p>
            <a:r>
              <a:rPr lang="en-GB" dirty="0"/>
              <a:t>Habitats and Ecosystems</a:t>
            </a:r>
          </a:p>
          <a:p>
            <a:r>
              <a:rPr lang="en-GB" dirty="0"/>
              <a:t>Agriculture and Industry</a:t>
            </a:r>
          </a:p>
          <a:p>
            <a:r>
              <a:rPr lang="en-GB" dirty="0"/>
              <a:t>Transportation</a:t>
            </a:r>
          </a:p>
          <a:p>
            <a:r>
              <a:rPr lang="en-GB" dirty="0"/>
              <a:t>Recreation and Tourism</a:t>
            </a:r>
          </a:p>
        </p:txBody>
      </p:sp>
      <p:pic>
        <p:nvPicPr>
          <p:cNvPr id="14338" name="Picture 2" descr="http://www.gdrc.org/oceans/rivers/river-3.jpg"/>
          <p:cNvPicPr>
            <a:picLocks noChangeAspect="1" noChangeArrowheads="1"/>
          </p:cNvPicPr>
          <p:nvPr/>
        </p:nvPicPr>
        <p:blipFill>
          <a:blip r:embed="rId3"/>
          <a:srcRect/>
          <a:stretch>
            <a:fillRect/>
          </a:stretch>
        </p:blipFill>
        <p:spPr bwMode="auto">
          <a:xfrm>
            <a:off x="4143372" y="2143116"/>
            <a:ext cx="4801760" cy="3071834"/>
          </a:xfrm>
          <a:prstGeom prst="rect">
            <a:avLst/>
          </a:prstGeom>
          <a:noFill/>
          <a:ln w="25400">
            <a:solidFill>
              <a:schemeClr val="tx1"/>
            </a:solidFill>
          </a:ln>
        </p:spPr>
      </p:pic>
      <p:sp>
        <p:nvSpPr>
          <p:cNvPr id="5" name="Content Placeholder 2"/>
          <p:cNvSpPr txBox="1">
            <a:spLocks/>
          </p:cNvSpPr>
          <p:nvPr/>
        </p:nvSpPr>
        <p:spPr>
          <a:xfrm>
            <a:off x="4143372" y="5214950"/>
            <a:ext cx="4786346"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kumimoji="0" lang="en-GB" sz="1600" b="0" i="0" u="none" strike="noStrike" kern="1200" cap="none" spc="0" normalizeH="0" baseline="0" noProof="0" dirty="0">
                <a:ln>
                  <a:noFill/>
                </a:ln>
                <a:solidFill>
                  <a:schemeClr val="tx1"/>
                </a:solidFill>
                <a:effectLst/>
                <a:uLnTx/>
                <a:uFillTx/>
                <a:latin typeface="+mn-lt"/>
                <a:ea typeface="+mn-ea"/>
                <a:cs typeface="+mn-cs"/>
              </a:rPr>
              <a:t>Impacts</a:t>
            </a:r>
            <a:r>
              <a:rPr kumimoji="0" lang="en-GB" sz="1600" b="0" i="0" u="none" strike="noStrike" kern="1200" cap="none" spc="0" normalizeH="0" noProof="0" dirty="0">
                <a:ln>
                  <a:noFill/>
                </a:ln>
                <a:solidFill>
                  <a:schemeClr val="tx1"/>
                </a:solidFill>
                <a:effectLst/>
                <a:uLnTx/>
                <a:uFillTx/>
                <a:latin typeface="+mn-lt"/>
                <a:ea typeface="+mn-ea"/>
                <a:cs typeface="+mn-cs"/>
              </a:rPr>
              <a:t> &amp; Causes (</a:t>
            </a:r>
            <a:r>
              <a:rPr kumimoji="0" lang="en-GB" sz="1600" b="0" i="0" u="none" strike="noStrike" kern="1200" cap="none" spc="0" normalizeH="0" noProof="0" dirty="0" err="1">
                <a:ln>
                  <a:noFill/>
                </a:ln>
                <a:solidFill>
                  <a:schemeClr val="tx1"/>
                </a:solidFill>
                <a:effectLst/>
                <a:uLnTx/>
                <a:uFillTx/>
                <a:latin typeface="+mn-lt"/>
                <a:ea typeface="+mn-ea"/>
                <a:cs typeface="+mn-cs"/>
              </a:rPr>
              <a:t>Srinivas</a:t>
            </a:r>
            <a:r>
              <a:rPr kumimoji="0" lang="en-GB" sz="1600" b="0" i="0" u="none" strike="noStrike" kern="1200" cap="none" spc="0" normalizeH="0" noProof="0" dirty="0">
                <a:ln>
                  <a:noFill/>
                </a:ln>
                <a:solidFill>
                  <a:schemeClr val="tx1"/>
                </a:solidFill>
                <a:effectLst/>
                <a:uLnTx/>
                <a:uFillTx/>
                <a:latin typeface="+mn-lt"/>
                <a:ea typeface="+mn-ea"/>
                <a:cs typeface="+mn-cs"/>
              </a:rPr>
              <a:t>, 2016)</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Causes of Flooding</a:t>
            </a:r>
          </a:p>
        </p:txBody>
      </p:sp>
      <p:sp>
        <p:nvSpPr>
          <p:cNvPr id="3" name="Content Placeholder 2"/>
          <p:cNvSpPr>
            <a:spLocks noGrp="1"/>
          </p:cNvSpPr>
          <p:nvPr>
            <p:ph sz="quarter" idx="1"/>
          </p:nvPr>
        </p:nvSpPr>
        <p:spPr>
          <a:xfrm>
            <a:off x="612648" y="1600200"/>
            <a:ext cx="8245632" cy="1185858"/>
          </a:xfrm>
        </p:spPr>
        <p:txBody>
          <a:bodyPr/>
          <a:lstStyle/>
          <a:p>
            <a:r>
              <a:rPr lang="en-GB" dirty="0"/>
              <a:t>Floods occur due to Physical and Human Causes.</a:t>
            </a:r>
          </a:p>
          <a:p>
            <a:r>
              <a:rPr lang="en-GB" dirty="0"/>
              <a:t>Physical Causes are summarised in the figure below;</a:t>
            </a:r>
          </a:p>
          <a:p>
            <a:pPr>
              <a:buNone/>
            </a:pPr>
            <a:endParaRPr lang="en-GB" dirty="0"/>
          </a:p>
        </p:txBody>
      </p:sp>
      <p:pic>
        <p:nvPicPr>
          <p:cNvPr id="13316" name="Picture 4" descr="Picture"/>
          <p:cNvPicPr>
            <a:picLocks noChangeAspect="1" noChangeArrowheads="1"/>
          </p:cNvPicPr>
          <p:nvPr/>
        </p:nvPicPr>
        <p:blipFill>
          <a:blip r:embed="rId3"/>
          <a:srcRect/>
          <a:stretch>
            <a:fillRect/>
          </a:stretch>
        </p:blipFill>
        <p:spPr bwMode="auto">
          <a:xfrm>
            <a:off x="339462" y="2928934"/>
            <a:ext cx="4875480" cy="3071834"/>
          </a:xfrm>
          <a:prstGeom prst="rect">
            <a:avLst/>
          </a:prstGeom>
          <a:noFill/>
          <a:ln w="25400">
            <a:solidFill>
              <a:schemeClr val="tx1"/>
            </a:solidFill>
          </a:ln>
        </p:spPr>
      </p:pic>
      <p:sp>
        <p:nvSpPr>
          <p:cNvPr id="6" name="Content Placeholder 2"/>
          <p:cNvSpPr txBox="1">
            <a:spLocks/>
          </p:cNvSpPr>
          <p:nvPr/>
        </p:nvSpPr>
        <p:spPr>
          <a:xfrm>
            <a:off x="357158" y="6000768"/>
            <a:ext cx="4857784"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kumimoji="0" lang="en-GB" sz="1600" b="0" i="0" u="none" strike="noStrike" kern="1200" cap="none" spc="0" normalizeH="0" noProof="0" dirty="0">
                <a:ln>
                  <a:noFill/>
                </a:ln>
                <a:solidFill>
                  <a:schemeClr val="tx1"/>
                </a:solidFill>
                <a:effectLst/>
                <a:uLnTx/>
                <a:uFillTx/>
                <a:latin typeface="+mn-lt"/>
                <a:ea typeface="+mn-ea"/>
                <a:cs typeface="+mn-cs"/>
              </a:rPr>
              <a:t>Causes of Floods (FSC)</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Content Placeholder 2"/>
          <p:cNvSpPr txBox="1">
            <a:spLocks/>
          </p:cNvSpPr>
          <p:nvPr/>
        </p:nvSpPr>
        <p:spPr>
          <a:xfrm>
            <a:off x="5357818" y="2857496"/>
            <a:ext cx="3643338" cy="3429024"/>
          </a:xfrm>
          <a:prstGeom prst="rect">
            <a:avLst/>
          </a:prstGeom>
        </p:spPr>
        <p:txBody>
          <a:bodyPr vert="horz">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n-GB" sz="2900" dirty="0"/>
              <a:t>Human causes include population growth pressures, deforestation, soil erosion, urbanisation and poor river management. </a:t>
            </a:r>
            <a:endParaRPr kumimoji="0" lang="en-GB" sz="29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Effects of Flooding</a:t>
            </a:r>
          </a:p>
        </p:txBody>
      </p:sp>
      <p:sp>
        <p:nvSpPr>
          <p:cNvPr id="3" name="Content Placeholder 2"/>
          <p:cNvSpPr>
            <a:spLocks noGrp="1"/>
          </p:cNvSpPr>
          <p:nvPr>
            <p:ph sz="quarter" idx="1"/>
          </p:nvPr>
        </p:nvSpPr>
        <p:spPr>
          <a:xfrm>
            <a:off x="612648" y="1600200"/>
            <a:ext cx="4316542" cy="5043510"/>
          </a:xfrm>
        </p:spPr>
        <p:txBody>
          <a:bodyPr>
            <a:normAutofit fontScale="85000" lnSpcReduction="20000"/>
          </a:bodyPr>
          <a:lstStyle/>
          <a:p>
            <a:r>
              <a:rPr lang="en-GB" b="1" dirty="0"/>
              <a:t>Case Study: </a:t>
            </a:r>
            <a:r>
              <a:rPr lang="en-GB" b="1" dirty="0" err="1"/>
              <a:t>Boscastle</a:t>
            </a:r>
            <a:r>
              <a:rPr lang="en-GB" b="1" dirty="0"/>
              <a:t> Flood, Cornwall</a:t>
            </a:r>
          </a:p>
          <a:p>
            <a:r>
              <a:rPr lang="en-GB" dirty="0"/>
              <a:t>Date: 16</a:t>
            </a:r>
            <a:r>
              <a:rPr lang="en-GB" baseline="30000" dirty="0"/>
              <a:t>th</a:t>
            </a:r>
            <a:r>
              <a:rPr lang="en-GB" dirty="0"/>
              <a:t> August 2004</a:t>
            </a:r>
          </a:p>
          <a:p>
            <a:r>
              <a:rPr lang="en-GB" dirty="0"/>
              <a:t>200mm of rain fell in 24 hours, causing the River </a:t>
            </a:r>
            <a:r>
              <a:rPr lang="en-GB" dirty="0" err="1"/>
              <a:t>Valency</a:t>
            </a:r>
            <a:r>
              <a:rPr lang="en-GB" dirty="0"/>
              <a:t> to burst its banks</a:t>
            </a:r>
          </a:p>
          <a:p>
            <a:r>
              <a:rPr lang="en-GB" dirty="0"/>
              <a:t>58 properties were flooded and 4 were destroyed completely</a:t>
            </a:r>
          </a:p>
          <a:p>
            <a:r>
              <a:rPr lang="en-GB" dirty="0"/>
              <a:t>100 people airlifted to safety by 7 helicopters</a:t>
            </a:r>
          </a:p>
          <a:p>
            <a:r>
              <a:rPr lang="en-GB" dirty="0"/>
              <a:t>Following the incident, £10 million was spent on flood defences</a:t>
            </a:r>
          </a:p>
          <a:p>
            <a:endParaRPr lang="en-GB" dirty="0"/>
          </a:p>
        </p:txBody>
      </p:sp>
      <p:pic>
        <p:nvPicPr>
          <p:cNvPr id="12290" name="Picture 2" descr="Boscastle"/>
          <p:cNvPicPr>
            <a:picLocks noChangeAspect="1" noChangeArrowheads="1"/>
          </p:cNvPicPr>
          <p:nvPr/>
        </p:nvPicPr>
        <p:blipFill>
          <a:blip r:embed="rId3"/>
          <a:srcRect/>
          <a:stretch>
            <a:fillRect/>
          </a:stretch>
        </p:blipFill>
        <p:spPr bwMode="auto">
          <a:xfrm>
            <a:off x="4937127" y="1714488"/>
            <a:ext cx="4064029" cy="2286016"/>
          </a:xfrm>
          <a:prstGeom prst="rect">
            <a:avLst/>
          </a:prstGeom>
          <a:noFill/>
          <a:ln w="25400">
            <a:solidFill>
              <a:schemeClr val="tx1"/>
            </a:solidFill>
          </a:ln>
        </p:spPr>
      </p:pic>
      <p:pic>
        <p:nvPicPr>
          <p:cNvPr id="12292" name="Picture 4" descr="Boscastle"/>
          <p:cNvPicPr>
            <a:picLocks noChangeAspect="1" noChangeArrowheads="1"/>
          </p:cNvPicPr>
          <p:nvPr/>
        </p:nvPicPr>
        <p:blipFill>
          <a:blip r:embed="rId4"/>
          <a:srcRect/>
          <a:stretch>
            <a:fillRect/>
          </a:stretch>
        </p:blipFill>
        <p:spPr bwMode="auto">
          <a:xfrm>
            <a:off x="4929190" y="4214818"/>
            <a:ext cx="4064027" cy="2286016"/>
          </a:xfrm>
          <a:prstGeom prst="rect">
            <a:avLst/>
          </a:prstGeom>
          <a:noFill/>
          <a:ln w="25400">
            <a:solidFill>
              <a:schemeClr val="tx1"/>
            </a:solidFill>
          </a:ln>
        </p:spPr>
      </p:pic>
      <p:sp>
        <p:nvSpPr>
          <p:cNvPr id="6" name="Content Placeholder 2"/>
          <p:cNvSpPr txBox="1">
            <a:spLocks/>
          </p:cNvSpPr>
          <p:nvPr/>
        </p:nvSpPr>
        <p:spPr>
          <a:xfrm>
            <a:off x="1214414" y="6357958"/>
            <a:ext cx="4786346"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kumimoji="0" lang="en-GB" sz="1600" b="0" i="0" u="none" strike="noStrike" kern="1200" cap="none" spc="0" normalizeH="0" baseline="0" noProof="0" dirty="0">
                <a:ln>
                  <a:noFill/>
                </a:ln>
                <a:solidFill>
                  <a:schemeClr val="tx1"/>
                </a:solidFill>
                <a:effectLst/>
                <a:uLnTx/>
                <a:uFillTx/>
                <a:latin typeface="+mn-lt"/>
                <a:ea typeface="+mn-ea"/>
                <a:cs typeface="+mn-cs"/>
              </a:rPr>
              <a:t>Source:</a:t>
            </a:r>
            <a:r>
              <a:rPr kumimoji="0" lang="en-GB" sz="1600" b="0" i="0" u="none" strike="noStrike" kern="1200" cap="none" spc="0" normalizeH="0" noProof="0" dirty="0">
                <a:ln>
                  <a:noFill/>
                </a:ln>
                <a:solidFill>
                  <a:schemeClr val="tx1"/>
                </a:solidFill>
                <a:effectLst/>
                <a:uLnTx/>
                <a:uFillTx/>
                <a:latin typeface="+mn-lt"/>
                <a:ea typeface="+mn-ea"/>
                <a:cs typeface="+mn-cs"/>
              </a:rPr>
              <a:t> BBC (2014)</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Strategies to Manage Rivers</a:t>
            </a:r>
          </a:p>
        </p:txBody>
      </p:sp>
      <p:sp>
        <p:nvSpPr>
          <p:cNvPr id="3" name="Content Placeholder 2"/>
          <p:cNvSpPr>
            <a:spLocks noGrp="1"/>
          </p:cNvSpPr>
          <p:nvPr>
            <p:ph sz="quarter" idx="1"/>
          </p:nvPr>
        </p:nvSpPr>
        <p:spPr/>
        <p:txBody>
          <a:bodyPr>
            <a:normAutofit lnSpcReduction="10000"/>
          </a:bodyPr>
          <a:lstStyle/>
          <a:p>
            <a:r>
              <a:rPr lang="en-GB" dirty="0"/>
              <a:t>There are two main strategies involved in river management. These are;</a:t>
            </a:r>
          </a:p>
          <a:p>
            <a:endParaRPr lang="en-GB" dirty="0"/>
          </a:p>
          <a:p>
            <a:r>
              <a:rPr lang="en-GB" b="1" dirty="0"/>
              <a:t>Hard Engineering: </a:t>
            </a:r>
            <a:r>
              <a:rPr lang="en-GB" dirty="0"/>
              <a:t>Involves artificial structures, is generally more expensive and could impact the surrounding environment.</a:t>
            </a:r>
            <a:endParaRPr lang="en-GB" b="1" dirty="0"/>
          </a:p>
          <a:p>
            <a:endParaRPr lang="en-GB" b="1" i="1" dirty="0"/>
          </a:p>
          <a:p>
            <a:r>
              <a:rPr lang="en-GB" b="1" dirty="0"/>
              <a:t>Soft Engineering: </a:t>
            </a:r>
            <a:r>
              <a:rPr lang="en-GB" dirty="0"/>
              <a:t>A more natural approach, which is usually cheaper and takes the local environment into consideration.</a:t>
            </a:r>
            <a:endParaRPr lang="en-GB" b="1"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Hard Engineering</a:t>
            </a:r>
          </a:p>
        </p:txBody>
      </p:sp>
      <p:sp>
        <p:nvSpPr>
          <p:cNvPr id="3" name="Content Placeholder 2"/>
          <p:cNvSpPr>
            <a:spLocks noGrp="1"/>
          </p:cNvSpPr>
          <p:nvPr>
            <p:ph sz="quarter" idx="1"/>
          </p:nvPr>
        </p:nvSpPr>
        <p:spPr>
          <a:xfrm>
            <a:off x="612648" y="1600200"/>
            <a:ext cx="4102228" cy="2757494"/>
          </a:xfrm>
        </p:spPr>
        <p:txBody>
          <a:bodyPr>
            <a:normAutofit fontScale="85000" lnSpcReduction="10000"/>
          </a:bodyPr>
          <a:lstStyle/>
          <a:p>
            <a:r>
              <a:rPr lang="en-GB" b="1" dirty="0"/>
              <a:t>1) Dams</a:t>
            </a:r>
          </a:p>
          <a:p>
            <a:r>
              <a:rPr lang="en-GB" b="1" dirty="0"/>
              <a:t>Description: </a:t>
            </a:r>
            <a:r>
              <a:rPr lang="en-GB" dirty="0"/>
              <a:t>Built along a river to hold water and control flooding, which creates a reservoir behind. Water may be controlled and released from it.</a:t>
            </a:r>
          </a:p>
        </p:txBody>
      </p:sp>
      <p:sp>
        <p:nvSpPr>
          <p:cNvPr id="10242" name="AutoShape 2" descr="Image result for toddbrook reservoi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0244" name="Picture 4" descr="Image result for toddbrook dam"/>
          <p:cNvPicPr>
            <a:picLocks noChangeAspect="1" noChangeArrowheads="1"/>
          </p:cNvPicPr>
          <p:nvPr/>
        </p:nvPicPr>
        <p:blipFill>
          <a:blip r:embed="rId3"/>
          <a:srcRect/>
          <a:stretch>
            <a:fillRect/>
          </a:stretch>
        </p:blipFill>
        <p:spPr bwMode="auto">
          <a:xfrm>
            <a:off x="5000628" y="1643050"/>
            <a:ext cx="3593592" cy="2425358"/>
          </a:xfrm>
          <a:prstGeom prst="rect">
            <a:avLst/>
          </a:prstGeom>
          <a:noFill/>
          <a:ln w="25400">
            <a:solidFill>
              <a:schemeClr val="tx1"/>
            </a:solidFill>
          </a:ln>
        </p:spPr>
      </p:pic>
      <p:sp>
        <p:nvSpPr>
          <p:cNvPr id="6" name="Content Placeholder 2"/>
          <p:cNvSpPr txBox="1">
            <a:spLocks/>
          </p:cNvSpPr>
          <p:nvPr/>
        </p:nvSpPr>
        <p:spPr>
          <a:xfrm>
            <a:off x="4929190" y="4071942"/>
            <a:ext cx="3714776"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lang="en-GB" sz="1600" baseline="0" dirty="0" err="1"/>
              <a:t>Toddbrook</a:t>
            </a:r>
            <a:r>
              <a:rPr lang="en-GB" sz="1600" dirty="0"/>
              <a:t> </a:t>
            </a:r>
            <a:r>
              <a:rPr lang="en-GB" sz="1600" dirty="0" err="1"/>
              <a:t>Resevoir</a:t>
            </a:r>
            <a:r>
              <a:rPr lang="en-GB" sz="1600" dirty="0"/>
              <a:t> &amp; Dam, Derbyshire</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8" name="Table 7"/>
          <p:cNvGraphicFramePr>
            <a:graphicFrameLocks noGrp="1"/>
          </p:cNvGraphicFramePr>
          <p:nvPr/>
        </p:nvGraphicFramePr>
        <p:xfrm>
          <a:off x="785786" y="4429132"/>
          <a:ext cx="7858180" cy="2291005"/>
        </p:xfrm>
        <a:graphic>
          <a:graphicData uri="http://schemas.openxmlformats.org/drawingml/2006/table">
            <a:tbl>
              <a:tblPr firstRow="1" bandRow="1">
                <a:tableStyleId>{5C22544A-7EE6-4342-B048-85BDC9FD1C3A}</a:tableStyleId>
              </a:tblPr>
              <a:tblGrid>
                <a:gridCol w="3929090">
                  <a:extLst>
                    <a:ext uri="{9D8B030D-6E8A-4147-A177-3AD203B41FA5}">
                      <a16:colId xmlns:a16="http://schemas.microsoft.com/office/drawing/2014/main" val="20000"/>
                    </a:ext>
                  </a:extLst>
                </a:gridCol>
                <a:gridCol w="3929090">
                  <a:extLst>
                    <a:ext uri="{9D8B030D-6E8A-4147-A177-3AD203B41FA5}">
                      <a16:colId xmlns:a16="http://schemas.microsoft.com/office/drawing/2014/main" val="20001"/>
                    </a:ext>
                  </a:extLst>
                </a:gridCol>
              </a:tblGrid>
              <a:tr h="428628">
                <a:tc>
                  <a:txBody>
                    <a:bodyPr/>
                    <a:lstStyle/>
                    <a:p>
                      <a:pPr algn="ctr"/>
                      <a:r>
                        <a:rPr lang="en-GB" sz="24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3645">
                <a:tc>
                  <a:txBody>
                    <a:bodyPr/>
                    <a:lstStyle/>
                    <a:p>
                      <a:pPr algn="l"/>
                      <a:r>
                        <a:rPr lang="en-GB" dirty="0"/>
                        <a:t>Can</a:t>
                      </a:r>
                      <a:r>
                        <a:rPr lang="en-GB" baseline="0" dirty="0"/>
                        <a:t> g</a:t>
                      </a:r>
                      <a:r>
                        <a:rPr lang="en-GB" dirty="0"/>
                        <a:t>enerate</a:t>
                      </a:r>
                      <a:r>
                        <a:rPr lang="en-GB" baseline="0" dirty="0"/>
                        <a:t> hydroelectric power</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Very</a:t>
                      </a:r>
                      <a:r>
                        <a:rPr lang="en-GB" baseline="0" dirty="0"/>
                        <a:t> expensive to build</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3645">
                <a:tc>
                  <a:txBody>
                    <a:bodyPr/>
                    <a:lstStyle/>
                    <a:p>
                      <a:r>
                        <a:rPr lang="en-GB" dirty="0"/>
                        <a:t>Reservoirs can be</a:t>
                      </a:r>
                      <a:r>
                        <a:rPr lang="en-GB" baseline="0" dirty="0"/>
                        <a:t> used for recreation (e.g. Tourist attractions)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Sediment</a:t>
                      </a:r>
                      <a:r>
                        <a:rPr lang="en-GB" baseline="0" dirty="0"/>
                        <a:t> becomes trapped, causing downstream erosion</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53645">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During</a:t>
                      </a:r>
                      <a:r>
                        <a:rPr lang="en-GB" baseline="0" dirty="0"/>
                        <a:t> construction, settlements may be lost and habitats could be flooded</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Hard Engineering</a:t>
            </a:r>
          </a:p>
        </p:txBody>
      </p:sp>
      <p:sp>
        <p:nvSpPr>
          <p:cNvPr id="3" name="Content Placeholder 2"/>
          <p:cNvSpPr>
            <a:spLocks noGrp="1"/>
          </p:cNvSpPr>
          <p:nvPr>
            <p:ph sz="quarter" idx="1"/>
          </p:nvPr>
        </p:nvSpPr>
        <p:spPr>
          <a:xfrm>
            <a:off x="612648" y="1600200"/>
            <a:ext cx="4102228" cy="2757494"/>
          </a:xfrm>
        </p:spPr>
        <p:txBody>
          <a:bodyPr>
            <a:normAutofit fontScale="92500"/>
          </a:bodyPr>
          <a:lstStyle/>
          <a:p>
            <a:r>
              <a:rPr lang="en-GB" b="1" dirty="0"/>
              <a:t>2) Embankments</a:t>
            </a:r>
          </a:p>
          <a:p>
            <a:r>
              <a:rPr lang="en-GB" b="1" dirty="0"/>
              <a:t>Description: </a:t>
            </a:r>
            <a:r>
              <a:rPr lang="en-GB" dirty="0"/>
              <a:t>Increases the height of the river bank to allow more water to flow. Made of concrete that is resistant to erosion.</a:t>
            </a:r>
          </a:p>
        </p:txBody>
      </p:sp>
      <p:sp>
        <p:nvSpPr>
          <p:cNvPr id="10242" name="AutoShape 2" descr="Image result for toddbrook reservoi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 name="Content Placeholder 2"/>
          <p:cNvSpPr txBox="1">
            <a:spLocks/>
          </p:cNvSpPr>
          <p:nvPr/>
        </p:nvSpPr>
        <p:spPr>
          <a:xfrm>
            <a:off x="4857752" y="4071942"/>
            <a:ext cx="3786214"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kumimoji="0" lang="en-GB" sz="1600" b="0" i="0" u="none" strike="noStrike" kern="1200" cap="none" spc="0" normalizeH="0" noProof="0" dirty="0" err="1">
                <a:ln>
                  <a:noFill/>
                </a:ln>
                <a:solidFill>
                  <a:schemeClr val="tx1"/>
                </a:solidFill>
                <a:effectLst/>
                <a:uLnTx/>
                <a:uFillTx/>
                <a:latin typeface="+mn-lt"/>
                <a:ea typeface="+mn-ea"/>
                <a:cs typeface="+mn-cs"/>
              </a:rPr>
              <a:t>Karpovka</a:t>
            </a:r>
            <a:r>
              <a:rPr kumimoji="0" lang="en-GB" sz="1600" b="0" i="0" u="none" strike="noStrike" kern="1200" cap="none" spc="0" normalizeH="0" noProof="0" dirty="0">
                <a:ln>
                  <a:noFill/>
                </a:ln>
                <a:solidFill>
                  <a:schemeClr val="tx1"/>
                </a:solidFill>
                <a:effectLst/>
                <a:uLnTx/>
                <a:uFillTx/>
                <a:latin typeface="+mn-lt"/>
                <a:ea typeface="+mn-ea"/>
                <a:cs typeface="+mn-cs"/>
              </a:rPr>
              <a:t> River Embankment,  St. Petersburg</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8" name="Table 7"/>
          <p:cNvGraphicFramePr>
            <a:graphicFrameLocks noGrp="1"/>
          </p:cNvGraphicFramePr>
          <p:nvPr/>
        </p:nvGraphicFramePr>
        <p:xfrm>
          <a:off x="785786" y="4429132"/>
          <a:ext cx="7858180" cy="2377440"/>
        </p:xfrm>
        <a:graphic>
          <a:graphicData uri="http://schemas.openxmlformats.org/drawingml/2006/table">
            <a:tbl>
              <a:tblPr firstRow="1" bandRow="1">
                <a:tableStyleId>{5C22544A-7EE6-4342-B048-85BDC9FD1C3A}</a:tableStyleId>
              </a:tblPr>
              <a:tblGrid>
                <a:gridCol w="3929090">
                  <a:extLst>
                    <a:ext uri="{9D8B030D-6E8A-4147-A177-3AD203B41FA5}">
                      <a16:colId xmlns:a16="http://schemas.microsoft.com/office/drawing/2014/main" val="20000"/>
                    </a:ext>
                  </a:extLst>
                </a:gridCol>
                <a:gridCol w="3929090">
                  <a:extLst>
                    <a:ext uri="{9D8B030D-6E8A-4147-A177-3AD203B41FA5}">
                      <a16:colId xmlns:a16="http://schemas.microsoft.com/office/drawing/2014/main" val="20001"/>
                    </a:ext>
                  </a:extLst>
                </a:gridCol>
              </a:tblGrid>
              <a:tr h="428628">
                <a:tc>
                  <a:txBody>
                    <a:bodyPr/>
                    <a:lstStyle/>
                    <a:p>
                      <a:pPr algn="ctr"/>
                      <a:r>
                        <a:rPr lang="en-GB" sz="24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3645">
                <a:tc>
                  <a:txBody>
                    <a:bodyPr/>
                    <a:lstStyle/>
                    <a:p>
                      <a:pPr algn="l"/>
                      <a:r>
                        <a:rPr lang="en-GB" dirty="0"/>
                        <a:t>Enables</a:t>
                      </a:r>
                      <a:r>
                        <a:rPr lang="en-GB" baseline="0" dirty="0"/>
                        <a:t> the containment of flood water within the river</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Poor appearance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3645">
                <a:tc>
                  <a:txBody>
                    <a:bodyPr/>
                    <a:lstStyle/>
                    <a:p>
                      <a:r>
                        <a:rPr lang="en-GB" dirty="0"/>
                        <a:t>Can</a:t>
                      </a:r>
                      <a:r>
                        <a:rPr lang="en-GB" baseline="0" dirty="0"/>
                        <a:t> be cheap (especially if they are manmade levees)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Flood risk increases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53645">
                <a:tc>
                  <a:txBody>
                    <a:bodyPr/>
                    <a:lstStyle/>
                    <a:p>
                      <a:r>
                        <a:rPr lang="en-GB" dirty="0"/>
                        <a:t>Encourages</a:t>
                      </a:r>
                      <a:r>
                        <a:rPr lang="en-GB" baseline="0" dirty="0"/>
                        <a:t> construction and development on nearby floodplains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There could</a:t>
                      </a:r>
                      <a:r>
                        <a:rPr lang="en-GB" baseline="0" dirty="0"/>
                        <a:t> be significant damage if an overflow occurs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pic>
        <p:nvPicPr>
          <p:cNvPr id="28676" name="Picture 4" descr="Image result for river embankment"/>
          <p:cNvPicPr>
            <a:picLocks noChangeAspect="1" noChangeArrowheads="1"/>
          </p:cNvPicPr>
          <p:nvPr/>
        </p:nvPicPr>
        <p:blipFill>
          <a:blip r:embed="rId3"/>
          <a:srcRect/>
          <a:stretch>
            <a:fillRect/>
          </a:stretch>
        </p:blipFill>
        <p:spPr bwMode="auto">
          <a:xfrm>
            <a:off x="4929190" y="1619208"/>
            <a:ext cx="3643338" cy="2427374"/>
          </a:xfrm>
          <a:prstGeom prst="rect">
            <a:avLst/>
          </a:prstGeom>
          <a:noFill/>
          <a:ln w="25400">
            <a:solidFill>
              <a:schemeClr val="tx1"/>
            </a:solidFill>
          </a:ln>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Hard Engineering</a:t>
            </a:r>
          </a:p>
        </p:txBody>
      </p:sp>
      <p:sp>
        <p:nvSpPr>
          <p:cNvPr id="3" name="Content Placeholder 2"/>
          <p:cNvSpPr>
            <a:spLocks noGrp="1"/>
          </p:cNvSpPr>
          <p:nvPr>
            <p:ph sz="quarter" idx="1"/>
          </p:nvPr>
        </p:nvSpPr>
        <p:spPr>
          <a:xfrm>
            <a:off x="612648" y="1600200"/>
            <a:ext cx="4102228" cy="2757494"/>
          </a:xfrm>
        </p:spPr>
        <p:txBody>
          <a:bodyPr>
            <a:normAutofit fontScale="85000" lnSpcReduction="20000"/>
          </a:bodyPr>
          <a:lstStyle/>
          <a:p>
            <a:r>
              <a:rPr lang="en-GB" b="1" dirty="0"/>
              <a:t>3) Channelisation</a:t>
            </a:r>
          </a:p>
          <a:p>
            <a:r>
              <a:rPr lang="en-GB" b="1" dirty="0"/>
              <a:t>Description: </a:t>
            </a:r>
            <a:r>
              <a:rPr lang="en-GB" dirty="0"/>
              <a:t>Straightens, widens and/or changes the direction of the river channel, which allows it to carry more water and can divert water away from areas at risk of flooding.</a:t>
            </a:r>
          </a:p>
        </p:txBody>
      </p:sp>
      <p:sp>
        <p:nvSpPr>
          <p:cNvPr id="10242" name="AutoShape 2" descr="Image result for toddbrook reservoi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 name="Content Placeholder 2"/>
          <p:cNvSpPr txBox="1">
            <a:spLocks/>
          </p:cNvSpPr>
          <p:nvPr/>
        </p:nvSpPr>
        <p:spPr>
          <a:xfrm>
            <a:off x="4857752" y="4071942"/>
            <a:ext cx="3786214"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lang="en-GB" sz="1600" dirty="0"/>
              <a:t>River </a:t>
            </a:r>
            <a:r>
              <a:rPr lang="en-GB" sz="1600" dirty="0" err="1"/>
              <a:t>Tawe</a:t>
            </a:r>
            <a:r>
              <a:rPr lang="en-GB" sz="1600" dirty="0"/>
              <a:t> Channelisation</a:t>
            </a:r>
            <a:r>
              <a:rPr kumimoji="0" lang="en-GB" sz="1600" b="0" i="0" u="none" strike="noStrike" kern="1200" cap="none" spc="0" normalizeH="0" noProof="0" dirty="0">
                <a:ln>
                  <a:noFill/>
                </a:ln>
                <a:solidFill>
                  <a:schemeClr val="tx1"/>
                </a:solidFill>
                <a:effectLst/>
                <a:uLnTx/>
                <a:uFillTx/>
                <a:latin typeface="+mn-lt"/>
                <a:ea typeface="+mn-ea"/>
                <a:cs typeface="+mn-cs"/>
              </a:rPr>
              <a:t>,  Swansea</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8" name="Table 7"/>
          <p:cNvGraphicFramePr>
            <a:graphicFrameLocks noGrp="1"/>
          </p:cNvGraphicFramePr>
          <p:nvPr/>
        </p:nvGraphicFramePr>
        <p:xfrm>
          <a:off x="785786" y="4429132"/>
          <a:ext cx="7858180" cy="2377440"/>
        </p:xfrm>
        <a:graphic>
          <a:graphicData uri="http://schemas.openxmlformats.org/drawingml/2006/table">
            <a:tbl>
              <a:tblPr firstRow="1" bandRow="1">
                <a:tableStyleId>{5C22544A-7EE6-4342-B048-85BDC9FD1C3A}</a:tableStyleId>
              </a:tblPr>
              <a:tblGrid>
                <a:gridCol w="3929090">
                  <a:extLst>
                    <a:ext uri="{9D8B030D-6E8A-4147-A177-3AD203B41FA5}">
                      <a16:colId xmlns:a16="http://schemas.microsoft.com/office/drawing/2014/main" val="20000"/>
                    </a:ext>
                  </a:extLst>
                </a:gridCol>
                <a:gridCol w="3929090">
                  <a:extLst>
                    <a:ext uri="{9D8B030D-6E8A-4147-A177-3AD203B41FA5}">
                      <a16:colId xmlns:a16="http://schemas.microsoft.com/office/drawing/2014/main" val="20001"/>
                    </a:ext>
                  </a:extLst>
                </a:gridCol>
              </a:tblGrid>
              <a:tr h="428628">
                <a:tc>
                  <a:txBody>
                    <a:bodyPr/>
                    <a:lstStyle/>
                    <a:p>
                      <a:pPr algn="ctr"/>
                      <a:r>
                        <a:rPr lang="en-GB" sz="24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3645">
                <a:tc>
                  <a:txBody>
                    <a:bodyPr/>
                    <a:lstStyle/>
                    <a:p>
                      <a:pPr algn="l"/>
                      <a:r>
                        <a:rPr lang="en-GB" dirty="0"/>
                        <a:t>More water may be held</a:t>
                      </a:r>
                      <a:r>
                        <a:rPr lang="en-GB" baseline="0" dirty="0"/>
                        <a:t> within the river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The speed of the</a:t>
                      </a:r>
                      <a:r>
                        <a:rPr lang="en-GB" baseline="0" dirty="0"/>
                        <a:t> river may increase, which could create a flood risk</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3645">
                <a:tc>
                  <a:txBody>
                    <a:bodyPr/>
                    <a:lstStyle/>
                    <a:p>
                      <a:r>
                        <a:rPr lang="en-GB" dirty="0"/>
                        <a:t>Flood risk in build-up</a:t>
                      </a:r>
                      <a:r>
                        <a:rPr lang="en-GB" baseline="0" dirty="0"/>
                        <a:t> areas may decrease</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Maintenance</a:t>
                      </a:r>
                      <a:r>
                        <a:rPr lang="en-GB" baseline="0" dirty="0"/>
                        <a:t> is necessary to prevent it from reverting to its previous channel</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53645">
                <a:tc>
                  <a:txBody>
                    <a:bodyPr/>
                    <a:lstStyle/>
                    <a:p>
                      <a:r>
                        <a:rPr lang="en-GB" dirty="0"/>
                        <a:t>River</a:t>
                      </a:r>
                      <a:r>
                        <a:rPr lang="en-GB" baseline="0" dirty="0"/>
                        <a:t> navigation is made easier and quicker</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pic>
        <p:nvPicPr>
          <p:cNvPr id="29698" name="Picture 2" descr="Image result for river tawe"/>
          <p:cNvPicPr>
            <a:picLocks noChangeAspect="1" noChangeArrowheads="1"/>
          </p:cNvPicPr>
          <p:nvPr/>
        </p:nvPicPr>
        <p:blipFill>
          <a:blip r:embed="rId3"/>
          <a:srcRect/>
          <a:stretch>
            <a:fillRect/>
          </a:stretch>
        </p:blipFill>
        <p:spPr bwMode="auto">
          <a:xfrm>
            <a:off x="4643437" y="1634026"/>
            <a:ext cx="4329891" cy="2437916"/>
          </a:xfrm>
          <a:prstGeom prst="rect">
            <a:avLst/>
          </a:prstGeom>
          <a:noFill/>
          <a:ln w="25400">
            <a:solidFill>
              <a:schemeClr val="tx1"/>
            </a:solidFill>
          </a:ln>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Hard Engineering</a:t>
            </a:r>
          </a:p>
        </p:txBody>
      </p:sp>
      <p:sp>
        <p:nvSpPr>
          <p:cNvPr id="3" name="Content Placeholder 2"/>
          <p:cNvSpPr>
            <a:spLocks noGrp="1"/>
          </p:cNvSpPr>
          <p:nvPr>
            <p:ph sz="quarter" idx="1"/>
          </p:nvPr>
        </p:nvSpPr>
        <p:spPr>
          <a:xfrm>
            <a:off x="612648" y="1600200"/>
            <a:ext cx="4102228" cy="2757494"/>
          </a:xfrm>
        </p:spPr>
        <p:txBody>
          <a:bodyPr>
            <a:normAutofit fontScale="92500"/>
          </a:bodyPr>
          <a:lstStyle/>
          <a:p>
            <a:r>
              <a:rPr lang="en-GB" b="1" dirty="0"/>
              <a:t>4) Spillways</a:t>
            </a:r>
          </a:p>
          <a:p>
            <a:r>
              <a:rPr lang="en-GB" b="1" dirty="0"/>
              <a:t>Description: </a:t>
            </a:r>
            <a:r>
              <a:rPr lang="en-GB" dirty="0"/>
              <a:t>Water flows into a relief channel, where it is absorbed or may re-enter the river at a later stage.</a:t>
            </a:r>
            <a:r>
              <a:rPr lang="en-GB" b="1" dirty="0"/>
              <a:t> </a:t>
            </a:r>
            <a:endParaRPr lang="en-GB" dirty="0"/>
          </a:p>
        </p:txBody>
      </p:sp>
      <p:sp>
        <p:nvSpPr>
          <p:cNvPr id="10242" name="AutoShape 2" descr="Image result for toddbrook reservoi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 name="Content Placeholder 2"/>
          <p:cNvSpPr txBox="1">
            <a:spLocks/>
          </p:cNvSpPr>
          <p:nvPr/>
        </p:nvSpPr>
        <p:spPr>
          <a:xfrm>
            <a:off x="4857752" y="4071942"/>
            <a:ext cx="3786214"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lang="en-GB" sz="1600" dirty="0"/>
              <a:t>River Washburn Spillway, Yorkshire</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8" name="Table 7"/>
          <p:cNvGraphicFramePr>
            <a:graphicFrameLocks noGrp="1"/>
          </p:cNvGraphicFramePr>
          <p:nvPr/>
        </p:nvGraphicFramePr>
        <p:xfrm>
          <a:off x="785786" y="4429132"/>
          <a:ext cx="7858180" cy="2377440"/>
        </p:xfrm>
        <a:graphic>
          <a:graphicData uri="http://schemas.openxmlformats.org/drawingml/2006/table">
            <a:tbl>
              <a:tblPr firstRow="1" bandRow="1">
                <a:tableStyleId>{5C22544A-7EE6-4342-B048-85BDC9FD1C3A}</a:tableStyleId>
              </a:tblPr>
              <a:tblGrid>
                <a:gridCol w="3929090">
                  <a:extLst>
                    <a:ext uri="{9D8B030D-6E8A-4147-A177-3AD203B41FA5}">
                      <a16:colId xmlns:a16="http://schemas.microsoft.com/office/drawing/2014/main" val="20000"/>
                    </a:ext>
                  </a:extLst>
                </a:gridCol>
                <a:gridCol w="3929090">
                  <a:extLst>
                    <a:ext uri="{9D8B030D-6E8A-4147-A177-3AD203B41FA5}">
                      <a16:colId xmlns:a16="http://schemas.microsoft.com/office/drawing/2014/main" val="20001"/>
                    </a:ext>
                  </a:extLst>
                </a:gridCol>
              </a:tblGrid>
              <a:tr h="428628">
                <a:tc>
                  <a:txBody>
                    <a:bodyPr/>
                    <a:lstStyle/>
                    <a:p>
                      <a:pPr algn="ctr"/>
                      <a:r>
                        <a:rPr lang="en-GB" sz="24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3645">
                <a:tc>
                  <a:txBody>
                    <a:bodyPr/>
                    <a:lstStyle/>
                    <a:p>
                      <a:pPr algn="l"/>
                      <a:r>
                        <a:rPr lang="en-GB" baseline="0" dirty="0"/>
                        <a:t>May prevent flooding by removing water from the river channel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Can be expensive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3645">
                <a:tc>
                  <a:txBody>
                    <a:bodyPr/>
                    <a:lstStyle/>
                    <a:p>
                      <a:r>
                        <a:rPr lang="en-GB" dirty="0"/>
                        <a:t>Are</a:t>
                      </a:r>
                      <a:r>
                        <a:rPr lang="en-GB" baseline="0" dirty="0"/>
                        <a:t> equipped with floodgates to control the amount of water entering</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The spillway could also flood due</a:t>
                      </a:r>
                      <a:r>
                        <a:rPr lang="en-GB" baseline="0" dirty="0"/>
                        <a:t> to high water levels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5364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If</a:t>
                      </a:r>
                      <a:r>
                        <a:rPr lang="en-GB" baseline="0" dirty="0"/>
                        <a:t> the water re-enters the channel, the downstream areas could be at risk</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pic>
        <p:nvPicPr>
          <p:cNvPr id="30722" name="Picture 2" descr="Image result for river washburn spillway"/>
          <p:cNvPicPr>
            <a:picLocks noChangeAspect="1" noChangeArrowheads="1"/>
          </p:cNvPicPr>
          <p:nvPr/>
        </p:nvPicPr>
        <p:blipFill>
          <a:blip r:embed="rId3"/>
          <a:srcRect/>
          <a:stretch>
            <a:fillRect/>
          </a:stretch>
        </p:blipFill>
        <p:spPr bwMode="auto">
          <a:xfrm>
            <a:off x="4857784" y="1597350"/>
            <a:ext cx="3714744" cy="2474592"/>
          </a:xfrm>
          <a:prstGeom prst="rect">
            <a:avLst/>
          </a:prstGeom>
          <a:noFill/>
          <a:ln w="25400">
            <a:solidFill>
              <a:schemeClr val="tx1"/>
            </a:solidFill>
          </a:ln>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Hard Engineering</a:t>
            </a:r>
          </a:p>
        </p:txBody>
      </p:sp>
      <p:sp>
        <p:nvSpPr>
          <p:cNvPr id="3" name="Content Placeholder 2"/>
          <p:cNvSpPr>
            <a:spLocks noGrp="1"/>
          </p:cNvSpPr>
          <p:nvPr>
            <p:ph sz="quarter" idx="1"/>
          </p:nvPr>
        </p:nvSpPr>
        <p:spPr>
          <a:xfrm>
            <a:off x="612648" y="1600200"/>
            <a:ext cx="4102228" cy="2757494"/>
          </a:xfrm>
        </p:spPr>
        <p:txBody>
          <a:bodyPr>
            <a:normAutofit fontScale="92500" lnSpcReduction="20000"/>
          </a:bodyPr>
          <a:lstStyle/>
          <a:p>
            <a:r>
              <a:rPr lang="en-GB" b="1" dirty="0"/>
              <a:t>5) Wing Dykes</a:t>
            </a:r>
          </a:p>
          <a:p>
            <a:r>
              <a:rPr lang="en-GB" b="1" dirty="0"/>
              <a:t>Description: </a:t>
            </a:r>
            <a:r>
              <a:rPr lang="en-GB" dirty="0"/>
              <a:t>Gaps are placed in the river channel in groups, which builds up sediment behind them. Also, the water is forced to flow faster.</a:t>
            </a:r>
          </a:p>
        </p:txBody>
      </p:sp>
      <p:sp>
        <p:nvSpPr>
          <p:cNvPr id="10242" name="AutoShape 2" descr="Image result for toddbrook reservoi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 name="Content Placeholder 2"/>
          <p:cNvSpPr txBox="1">
            <a:spLocks/>
          </p:cNvSpPr>
          <p:nvPr/>
        </p:nvSpPr>
        <p:spPr>
          <a:xfrm>
            <a:off x="4857752" y="4071942"/>
            <a:ext cx="3786214"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kumimoji="0" lang="en-GB" sz="1600" b="0" i="0" u="none" strike="noStrike" kern="1200" cap="none" spc="0" normalizeH="0" baseline="0" noProof="0" dirty="0">
                <a:ln>
                  <a:noFill/>
                </a:ln>
                <a:solidFill>
                  <a:schemeClr val="tx1"/>
                </a:solidFill>
                <a:effectLst/>
                <a:uLnTx/>
                <a:uFillTx/>
                <a:latin typeface="+mn-lt"/>
                <a:ea typeface="+mn-ea"/>
                <a:cs typeface="+mn-cs"/>
              </a:rPr>
              <a:t>Mississippi</a:t>
            </a:r>
            <a:r>
              <a:rPr kumimoji="0" lang="en-GB" sz="1600" b="0" i="0" u="none" strike="noStrike" kern="1200" cap="none" spc="0" normalizeH="0" noProof="0" dirty="0">
                <a:ln>
                  <a:noFill/>
                </a:ln>
                <a:solidFill>
                  <a:schemeClr val="tx1"/>
                </a:solidFill>
                <a:effectLst/>
                <a:uLnTx/>
                <a:uFillTx/>
                <a:latin typeface="+mn-lt"/>
                <a:ea typeface="+mn-ea"/>
                <a:cs typeface="+mn-cs"/>
              </a:rPr>
              <a:t> River Wing Dyke, USA</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8" name="Table 7"/>
          <p:cNvGraphicFramePr>
            <a:graphicFrameLocks noGrp="1"/>
          </p:cNvGraphicFramePr>
          <p:nvPr/>
        </p:nvGraphicFramePr>
        <p:xfrm>
          <a:off x="785786" y="4429132"/>
          <a:ext cx="7858180" cy="2204570"/>
        </p:xfrm>
        <a:graphic>
          <a:graphicData uri="http://schemas.openxmlformats.org/drawingml/2006/table">
            <a:tbl>
              <a:tblPr firstRow="1" bandRow="1">
                <a:tableStyleId>{5C22544A-7EE6-4342-B048-85BDC9FD1C3A}</a:tableStyleId>
              </a:tblPr>
              <a:tblGrid>
                <a:gridCol w="3929090">
                  <a:extLst>
                    <a:ext uri="{9D8B030D-6E8A-4147-A177-3AD203B41FA5}">
                      <a16:colId xmlns:a16="http://schemas.microsoft.com/office/drawing/2014/main" val="20000"/>
                    </a:ext>
                  </a:extLst>
                </a:gridCol>
                <a:gridCol w="3929090">
                  <a:extLst>
                    <a:ext uri="{9D8B030D-6E8A-4147-A177-3AD203B41FA5}">
                      <a16:colId xmlns:a16="http://schemas.microsoft.com/office/drawing/2014/main" val="20001"/>
                    </a:ext>
                  </a:extLst>
                </a:gridCol>
              </a:tblGrid>
              <a:tr h="428628">
                <a:tc>
                  <a:txBody>
                    <a:bodyPr/>
                    <a:lstStyle/>
                    <a:p>
                      <a:pPr algn="ctr"/>
                      <a:r>
                        <a:rPr lang="en-GB" sz="24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3645">
                <a:tc>
                  <a:txBody>
                    <a:bodyPr/>
                    <a:lstStyle/>
                    <a:p>
                      <a:pPr algn="l"/>
                      <a:r>
                        <a:rPr lang="en-GB" baseline="0" dirty="0"/>
                        <a:t>Water moves away quickly from flood risk areas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Greater risk of flooding downstream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3645">
                <a:tc>
                  <a:txBody>
                    <a:bodyPr/>
                    <a:lstStyle/>
                    <a:p>
                      <a:r>
                        <a:rPr lang="en-GB" dirty="0"/>
                        <a:t>Improved</a:t>
                      </a:r>
                      <a:r>
                        <a:rPr lang="en-GB" baseline="0" dirty="0"/>
                        <a:t> navigation</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Only useful in sparsely populated areas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53645">
                <a:tc>
                  <a:txBody>
                    <a:bodyPr/>
                    <a:lstStyle/>
                    <a:p>
                      <a:r>
                        <a:rPr lang="en-GB" dirty="0"/>
                        <a:t>Prevents</a:t>
                      </a:r>
                      <a:r>
                        <a:rPr lang="en-GB" baseline="0" dirty="0"/>
                        <a:t> water from building up</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pic>
        <p:nvPicPr>
          <p:cNvPr id="32770" name="Picture 2" descr="Image result for wing dam river"/>
          <p:cNvPicPr>
            <a:picLocks noChangeAspect="1" noChangeArrowheads="1"/>
          </p:cNvPicPr>
          <p:nvPr/>
        </p:nvPicPr>
        <p:blipFill>
          <a:blip r:embed="rId3"/>
          <a:srcRect/>
          <a:stretch>
            <a:fillRect/>
          </a:stretch>
        </p:blipFill>
        <p:spPr bwMode="auto">
          <a:xfrm>
            <a:off x="4857752" y="1571613"/>
            <a:ext cx="3738532" cy="2502618"/>
          </a:xfrm>
          <a:prstGeom prst="rect">
            <a:avLst/>
          </a:prstGeom>
          <a:noFill/>
          <a:ln w="25400">
            <a:solidFill>
              <a:schemeClr val="tx1"/>
            </a:solidFill>
          </a:ln>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Soft Engineering</a:t>
            </a:r>
          </a:p>
        </p:txBody>
      </p:sp>
      <p:sp>
        <p:nvSpPr>
          <p:cNvPr id="3" name="Content Placeholder 2"/>
          <p:cNvSpPr>
            <a:spLocks noGrp="1"/>
          </p:cNvSpPr>
          <p:nvPr>
            <p:ph sz="quarter" idx="1"/>
          </p:nvPr>
        </p:nvSpPr>
        <p:spPr>
          <a:xfrm>
            <a:off x="612648" y="1600200"/>
            <a:ext cx="4102228" cy="2757494"/>
          </a:xfrm>
        </p:spPr>
        <p:txBody>
          <a:bodyPr>
            <a:normAutofit fontScale="92500"/>
          </a:bodyPr>
          <a:lstStyle/>
          <a:p>
            <a:r>
              <a:rPr lang="en-GB" b="1" dirty="0"/>
              <a:t>1) Dredging</a:t>
            </a:r>
          </a:p>
          <a:p>
            <a:r>
              <a:rPr lang="en-GB" b="1" dirty="0"/>
              <a:t>Description: </a:t>
            </a:r>
            <a:r>
              <a:rPr lang="en-GB" dirty="0"/>
              <a:t>This involves collecting sediment at the bottom of the river and moving it elsewhere, which deepens the river.</a:t>
            </a:r>
            <a:r>
              <a:rPr lang="en-GB" b="1" dirty="0"/>
              <a:t> </a:t>
            </a:r>
            <a:endParaRPr lang="en-GB" dirty="0"/>
          </a:p>
        </p:txBody>
      </p:sp>
      <p:sp>
        <p:nvSpPr>
          <p:cNvPr id="10242" name="AutoShape 2" descr="Image result for toddbrook reservoi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 name="Content Placeholder 2"/>
          <p:cNvSpPr txBox="1">
            <a:spLocks/>
          </p:cNvSpPr>
          <p:nvPr/>
        </p:nvSpPr>
        <p:spPr>
          <a:xfrm>
            <a:off x="4857752" y="4071942"/>
            <a:ext cx="3786214"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lang="en-GB" sz="1600" dirty="0"/>
              <a:t>River </a:t>
            </a:r>
            <a:r>
              <a:rPr lang="en-GB" sz="1600" dirty="0" err="1"/>
              <a:t>Usk</a:t>
            </a:r>
            <a:r>
              <a:rPr lang="en-GB" sz="1600" dirty="0"/>
              <a:t> Dredging, Newport</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8" name="Table 7"/>
          <p:cNvGraphicFramePr>
            <a:graphicFrameLocks noGrp="1"/>
          </p:cNvGraphicFramePr>
          <p:nvPr/>
        </p:nvGraphicFramePr>
        <p:xfrm>
          <a:off x="785786" y="4429132"/>
          <a:ext cx="7858180" cy="2377440"/>
        </p:xfrm>
        <a:graphic>
          <a:graphicData uri="http://schemas.openxmlformats.org/drawingml/2006/table">
            <a:tbl>
              <a:tblPr firstRow="1" bandRow="1">
                <a:tableStyleId>{5C22544A-7EE6-4342-B048-85BDC9FD1C3A}</a:tableStyleId>
              </a:tblPr>
              <a:tblGrid>
                <a:gridCol w="3929090">
                  <a:extLst>
                    <a:ext uri="{9D8B030D-6E8A-4147-A177-3AD203B41FA5}">
                      <a16:colId xmlns:a16="http://schemas.microsoft.com/office/drawing/2014/main" val="20000"/>
                    </a:ext>
                  </a:extLst>
                </a:gridCol>
                <a:gridCol w="3929090">
                  <a:extLst>
                    <a:ext uri="{9D8B030D-6E8A-4147-A177-3AD203B41FA5}">
                      <a16:colId xmlns:a16="http://schemas.microsoft.com/office/drawing/2014/main" val="20001"/>
                    </a:ext>
                  </a:extLst>
                </a:gridCol>
              </a:tblGrid>
              <a:tr h="428628">
                <a:tc>
                  <a:txBody>
                    <a:bodyPr/>
                    <a:lstStyle/>
                    <a:p>
                      <a:pPr algn="ctr"/>
                      <a:r>
                        <a:rPr lang="en-GB" sz="24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3645">
                <a:tc>
                  <a:txBody>
                    <a:bodyPr/>
                    <a:lstStyle/>
                    <a:p>
                      <a:pPr algn="l"/>
                      <a:r>
                        <a:rPr lang="en-GB" baseline="0" dirty="0"/>
                        <a:t>The river capacity increases as it can hold more water, lessening the flood risk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Due to deposition</a:t>
                      </a:r>
                      <a:r>
                        <a:rPr lang="en-GB" baseline="0" dirty="0"/>
                        <a:t>, dredging has to be carried out on a regular basis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364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It</a:t>
                      </a:r>
                      <a:r>
                        <a:rPr lang="en-GB" baseline="0" dirty="0"/>
                        <a:t> could affect ecosystems and wildlife within the river</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5364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The river may</a:t>
                      </a:r>
                      <a:r>
                        <a:rPr lang="en-GB" baseline="0" dirty="0"/>
                        <a:t> </a:t>
                      </a:r>
                      <a:r>
                        <a:rPr lang="en-GB" dirty="0"/>
                        <a:t>speed up and this could create</a:t>
                      </a:r>
                      <a:r>
                        <a:rPr lang="en-GB" baseline="0" dirty="0"/>
                        <a:t> a flood risk downstream</a:t>
                      </a:r>
                      <a:r>
                        <a:rPr lang="en-GB"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pic>
        <p:nvPicPr>
          <p:cNvPr id="33794" name="Picture 2" descr="Image result for river dredging newport"/>
          <p:cNvPicPr>
            <a:picLocks noChangeAspect="1" noChangeArrowheads="1"/>
          </p:cNvPicPr>
          <p:nvPr/>
        </p:nvPicPr>
        <p:blipFill>
          <a:blip r:embed="rId3"/>
          <a:srcRect/>
          <a:stretch>
            <a:fillRect/>
          </a:stretch>
        </p:blipFill>
        <p:spPr bwMode="auto">
          <a:xfrm>
            <a:off x="5048296" y="1571612"/>
            <a:ext cx="3333772" cy="2500330"/>
          </a:xfrm>
          <a:prstGeom prst="rect">
            <a:avLst/>
          </a:prstGeom>
          <a:noFill/>
          <a:ln w="25400">
            <a:solidFill>
              <a:schemeClr val="tx1"/>
            </a:solidFill>
          </a:ln>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Soft Engineering</a:t>
            </a:r>
          </a:p>
        </p:txBody>
      </p:sp>
      <p:sp>
        <p:nvSpPr>
          <p:cNvPr id="3" name="Content Placeholder 2"/>
          <p:cNvSpPr>
            <a:spLocks noGrp="1"/>
          </p:cNvSpPr>
          <p:nvPr>
            <p:ph sz="quarter" idx="1"/>
          </p:nvPr>
        </p:nvSpPr>
        <p:spPr>
          <a:xfrm>
            <a:off x="612648" y="1600200"/>
            <a:ext cx="4102228" cy="2757494"/>
          </a:xfrm>
        </p:spPr>
        <p:txBody>
          <a:bodyPr>
            <a:normAutofit/>
          </a:bodyPr>
          <a:lstStyle/>
          <a:p>
            <a:r>
              <a:rPr lang="en-GB" b="1" dirty="0"/>
              <a:t>2) Afforestation</a:t>
            </a:r>
          </a:p>
          <a:p>
            <a:r>
              <a:rPr lang="en-GB" b="1" dirty="0"/>
              <a:t>Description: </a:t>
            </a:r>
            <a:r>
              <a:rPr lang="en-GB" dirty="0"/>
              <a:t>Planting trees and vegetation close to the river, which can intercept rainwater.</a:t>
            </a:r>
          </a:p>
        </p:txBody>
      </p:sp>
      <p:sp>
        <p:nvSpPr>
          <p:cNvPr id="10242" name="AutoShape 2" descr="Image result for toddbrook reservoi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 name="Content Placeholder 2"/>
          <p:cNvSpPr txBox="1">
            <a:spLocks/>
          </p:cNvSpPr>
          <p:nvPr/>
        </p:nvSpPr>
        <p:spPr>
          <a:xfrm>
            <a:off x="4857752" y="4071942"/>
            <a:ext cx="3786214"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kumimoji="0" lang="en-GB" sz="1600" b="0" i="0" u="none" strike="noStrike" kern="1200" cap="none" spc="0" normalizeH="0" baseline="0" noProof="0" dirty="0">
                <a:ln>
                  <a:noFill/>
                </a:ln>
                <a:solidFill>
                  <a:schemeClr val="tx1"/>
                </a:solidFill>
                <a:effectLst/>
                <a:uLnTx/>
                <a:uFillTx/>
                <a:latin typeface="+mn-lt"/>
                <a:ea typeface="+mn-ea"/>
                <a:cs typeface="+mn-cs"/>
              </a:rPr>
              <a:t>Connecticut</a:t>
            </a:r>
            <a:r>
              <a:rPr kumimoji="0" lang="en-GB" sz="1600" b="0" i="0" u="none" strike="noStrike" kern="1200" cap="none" spc="0" normalizeH="0" noProof="0" dirty="0">
                <a:ln>
                  <a:noFill/>
                </a:ln>
                <a:solidFill>
                  <a:schemeClr val="tx1"/>
                </a:solidFill>
                <a:effectLst/>
                <a:uLnTx/>
                <a:uFillTx/>
                <a:latin typeface="+mn-lt"/>
                <a:ea typeface="+mn-ea"/>
                <a:cs typeface="+mn-cs"/>
              </a:rPr>
              <a:t> River Afforestation, USA</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8" name="Table 7"/>
          <p:cNvGraphicFramePr>
            <a:graphicFrameLocks noGrp="1"/>
          </p:cNvGraphicFramePr>
          <p:nvPr/>
        </p:nvGraphicFramePr>
        <p:xfrm>
          <a:off x="785786" y="4429132"/>
          <a:ext cx="7858180" cy="2291005"/>
        </p:xfrm>
        <a:graphic>
          <a:graphicData uri="http://schemas.openxmlformats.org/drawingml/2006/table">
            <a:tbl>
              <a:tblPr firstRow="1" bandRow="1">
                <a:tableStyleId>{5C22544A-7EE6-4342-B048-85BDC9FD1C3A}</a:tableStyleId>
              </a:tblPr>
              <a:tblGrid>
                <a:gridCol w="3929090">
                  <a:extLst>
                    <a:ext uri="{9D8B030D-6E8A-4147-A177-3AD203B41FA5}">
                      <a16:colId xmlns:a16="http://schemas.microsoft.com/office/drawing/2014/main" val="20000"/>
                    </a:ext>
                  </a:extLst>
                </a:gridCol>
                <a:gridCol w="3929090">
                  <a:extLst>
                    <a:ext uri="{9D8B030D-6E8A-4147-A177-3AD203B41FA5}">
                      <a16:colId xmlns:a16="http://schemas.microsoft.com/office/drawing/2014/main" val="20001"/>
                    </a:ext>
                  </a:extLst>
                </a:gridCol>
              </a:tblGrid>
              <a:tr h="428628">
                <a:tc>
                  <a:txBody>
                    <a:bodyPr/>
                    <a:lstStyle/>
                    <a:p>
                      <a:pPr algn="ctr"/>
                      <a:r>
                        <a:rPr lang="en-GB" sz="24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3645">
                <a:tc>
                  <a:txBody>
                    <a:bodyPr/>
                    <a:lstStyle/>
                    <a:p>
                      <a:pPr algn="l"/>
                      <a:r>
                        <a:rPr lang="en-GB" baseline="0" dirty="0"/>
                        <a:t>Lowers river discharge, which lowers the risk of flooding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baseline="0" dirty="0"/>
                        <a:t>Planting may ease the risk of flooding, but will not solve the problem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3645">
                <a:tc>
                  <a:txBody>
                    <a:bodyPr/>
                    <a:lstStyle/>
                    <a:p>
                      <a:r>
                        <a:rPr lang="en-GB" dirty="0"/>
                        <a:t>Improves the environmental</a:t>
                      </a:r>
                      <a:r>
                        <a:rPr lang="en-GB" baseline="0" dirty="0"/>
                        <a:t> and ecological quality of the area</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53645">
                <a:tc>
                  <a:txBody>
                    <a:bodyPr/>
                    <a:lstStyle/>
                    <a:p>
                      <a:r>
                        <a:rPr lang="en-GB" dirty="0"/>
                        <a:t>Cheap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4818" name="AutoShape 2" descr="https://www.morningagclips.com/wp-content/uploads/2019/05/4751531667_dcf6a6a869_b-720x40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20" name="AutoShape 4" descr="https://www.morningagclips.com/wp-content/uploads/2019/05/4751531667_dcf6a6a869_b-720x40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22" name="AutoShape 6" descr="Image result for planting trees along riv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34823" name="Picture 7"/>
          <p:cNvPicPr>
            <a:picLocks noChangeAspect="1" noChangeArrowheads="1"/>
          </p:cNvPicPr>
          <p:nvPr/>
        </p:nvPicPr>
        <p:blipFill>
          <a:blip r:embed="rId3"/>
          <a:srcRect l="3812" t="23729" r="34248" b="23728"/>
          <a:stretch>
            <a:fillRect/>
          </a:stretch>
        </p:blipFill>
        <p:spPr bwMode="auto">
          <a:xfrm>
            <a:off x="4571999" y="1928802"/>
            <a:ext cx="4343889" cy="2071701"/>
          </a:xfrm>
          <a:prstGeom prst="rect">
            <a:avLst/>
          </a:prstGeom>
          <a:noFill/>
          <a:ln w="25400">
            <a:solidFill>
              <a:schemeClr val="tx1"/>
            </a:solidFill>
            <a:miter lim="800000"/>
            <a:headEnd/>
            <a:tailEnd/>
          </a:ln>
          <a:effec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Soft Engineering</a:t>
            </a:r>
          </a:p>
        </p:txBody>
      </p:sp>
      <p:sp>
        <p:nvSpPr>
          <p:cNvPr id="3" name="Content Placeholder 2"/>
          <p:cNvSpPr>
            <a:spLocks noGrp="1"/>
          </p:cNvSpPr>
          <p:nvPr>
            <p:ph sz="quarter" idx="1"/>
          </p:nvPr>
        </p:nvSpPr>
        <p:spPr>
          <a:xfrm>
            <a:off x="612648" y="1600200"/>
            <a:ext cx="4102228" cy="2757494"/>
          </a:xfrm>
        </p:spPr>
        <p:txBody>
          <a:bodyPr>
            <a:normAutofit fontScale="92500"/>
          </a:bodyPr>
          <a:lstStyle/>
          <a:p>
            <a:r>
              <a:rPr lang="en-GB" b="1" dirty="0"/>
              <a:t>3) River Restoration</a:t>
            </a:r>
          </a:p>
          <a:p>
            <a:r>
              <a:rPr lang="en-GB" b="1" dirty="0"/>
              <a:t>Description: </a:t>
            </a:r>
            <a:r>
              <a:rPr lang="en-GB" dirty="0"/>
              <a:t>The process of reverting a river to its original course. This occurs if land protection near the river is no longer needed.</a:t>
            </a:r>
          </a:p>
        </p:txBody>
      </p:sp>
      <p:sp>
        <p:nvSpPr>
          <p:cNvPr id="10242" name="AutoShape 2" descr="Image result for toddbrook reservoi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 name="Content Placeholder 2"/>
          <p:cNvSpPr txBox="1">
            <a:spLocks/>
          </p:cNvSpPr>
          <p:nvPr/>
        </p:nvSpPr>
        <p:spPr>
          <a:xfrm>
            <a:off x="4857752" y="4071942"/>
            <a:ext cx="3786214"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lang="en-GB" sz="1600" dirty="0"/>
              <a:t>River Skerne Restoration, Darlington</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8" name="Table 7"/>
          <p:cNvGraphicFramePr>
            <a:graphicFrameLocks noGrp="1"/>
          </p:cNvGraphicFramePr>
          <p:nvPr/>
        </p:nvGraphicFramePr>
        <p:xfrm>
          <a:off x="785786" y="4429132"/>
          <a:ext cx="7858180" cy="2377440"/>
        </p:xfrm>
        <a:graphic>
          <a:graphicData uri="http://schemas.openxmlformats.org/drawingml/2006/table">
            <a:tbl>
              <a:tblPr firstRow="1" bandRow="1">
                <a:tableStyleId>{5C22544A-7EE6-4342-B048-85BDC9FD1C3A}</a:tableStyleId>
              </a:tblPr>
              <a:tblGrid>
                <a:gridCol w="3929090">
                  <a:extLst>
                    <a:ext uri="{9D8B030D-6E8A-4147-A177-3AD203B41FA5}">
                      <a16:colId xmlns:a16="http://schemas.microsoft.com/office/drawing/2014/main" val="20000"/>
                    </a:ext>
                  </a:extLst>
                </a:gridCol>
                <a:gridCol w="3929090">
                  <a:extLst>
                    <a:ext uri="{9D8B030D-6E8A-4147-A177-3AD203B41FA5}">
                      <a16:colId xmlns:a16="http://schemas.microsoft.com/office/drawing/2014/main" val="20001"/>
                    </a:ext>
                  </a:extLst>
                </a:gridCol>
              </a:tblGrid>
              <a:tr h="428628">
                <a:tc>
                  <a:txBody>
                    <a:bodyPr/>
                    <a:lstStyle/>
                    <a:p>
                      <a:pPr algn="ctr"/>
                      <a:r>
                        <a:rPr lang="en-GB" sz="24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3645">
                <a:tc>
                  <a:txBody>
                    <a:bodyPr/>
                    <a:lstStyle/>
                    <a:p>
                      <a:pPr algn="l"/>
                      <a:r>
                        <a:rPr lang="en-GB" baseline="0" dirty="0"/>
                        <a:t>Reduces the risk of flooding downstream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baseline="0" dirty="0"/>
                        <a:t>Controversial, as flooding could possibly occur in the area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3645">
                <a:tc>
                  <a:txBody>
                    <a:bodyPr/>
                    <a:lstStyle/>
                    <a:p>
                      <a:r>
                        <a:rPr lang="en-GB" dirty="0"/>
                        <a:t>Low maintenance costs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Could affect</a:t>
                      </a:r>
                      <a:r>
                        <a:rPr lang="en-GB" baseline="0" dirty="0"/>
                        <a:t> people, communities and settlements in the area</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53645">
                <a:tc>
                  <a:txBody>
                    <a:bodyPr/>
                    <a:lstStyle/>
                    <a:p>
                      <a:r>
                        <a:rPr lang="en-GB" dirty="0"/>
                        <a:t>Reverting</a:t>
                      </a:r>
                      <a:r>
                        <a:rPr lang="en-GB" baseline="0" dirty="0"/>
                        <a:t> to the natural course prevents environmental damage by hard methods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4818" name="AutoShape 2" descr="https://www.morningagclips.com/wp-content/uploads/2019/05/4751531667_dcf6a6a869_b-720x40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20" name="AutoShape 4" descr="https://www.morningagclips.com/wp-content/uploads/2019/05/4751531667_dcf6a6a869_b-720x40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22" name="AutoShape 6" descr="Image result for planting trees along riv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1" name="Picture 9" descr="Image result for river skerne restoration"/>
          <p:cNvPicPr>
            <a:picLocks noChangeAspect="1" noChangeArrowheads="1"/>
          </p:cNvPicPr>
          <p:nvPr/>
        </p:nvPicPr>
        <p:blipFill>
          <a:blip r:embed="rId3"/>
          <a:srcRect/>
          <a:stretch>
            <a:fillRect/>
          </a:stretch>
        </p:blipFill>
        <p:spPr bwMode="auto">
          <a:xfrm>
            <a:off x="4905420" y="1571612"/>
            <a:ext cx="3738546" cy="2494312"/>
          </a:xfrm>
          <a:prstGeom prst="rect">
            <a:avLst/>
          </a:prstGeom>
          <a:noFill/>
          <a:ln w="25400">
            <a:solidFill>
              <a:schemeClr val="tx1"/>
            </a:solidFill>
          </a:ln>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Soft Engineering</a:t>
            </a:r>
          </a:p>
        </p:txBody>
      </p:sp>
      <p:sp>
        <p:nvSpPr>
          <p:cNvPr id="3" name="Content Placeholder 2"/>
          <p:cNvSpPr>
            <a:spLocks noGrp="1"/>
          </p:cNvSpPr>
          <p:nvPr>
            <p:ph sz="quarter" idx="1"/>
          </p:nvPr>
        </p:nvSpPr>
        <p:spPr>
          <a:xfrm>
            <a:off x="612648" y="1600200"/>
            <a:ext cx="4102228" cy="2757494"/>
          </a:xfrm>
        </p:spPr>
        <p:txBody>
          <a:bodyPr>
            <a:normAutofit fontScale="92500"/>
          </a:bodyPr>
          <a:lstStyle/>
          <a:p>
            <a:r>
              <a:rPr lang="en-GB" b="1" dirty="0"/>
              <a:t>4) Warning Systems</a:t>
            </a:r>
          </a:p>
          <a:p>
            <a:r>
              <a:rPr lang="en-GB" b="1" dirty="0"/>
              <a:t>Description: </a:t>
            </a:r>
            <a:r>
              <a:rPr lang="en-GB" dirty="0"/>
              <a:t>Rivers are monitored and warnings are issued to the public by TV, radio, internet, etc. to allow preparation.</a:t>
            </a:r>
          </a:p>
        </p:txBody>
      </p:sp>
      <p:sp>
        <p:nvSpPr>
          <p:cNvPr id="10242" name="AutoShape 2" descr="Image result for toddbrook reservoi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 name="Content Placeholder 2"/>
          <p:cNvSpPr txBox="1">
            <a:spLocks/>
          </p:cNvSpPr>
          <p:nvPr/>
        </p:nvSpPr>
        <p:spPr>
          <a:xfrm>
            <a:off x="4857752" y="4071942"/>
            <a:ext cx="3786214"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lang="en-GB" sz="1600" dirty="0"/>
              <a:t>Flood Warning Categories, UK</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8" name="Table 7"/>
          <p:cNvGraphicFramePr>
            <a:graphicFrameLocks noGrp="1"/>
          </p:cNvGraphicFramePr>
          <p:nvPr/>
        </p:nvGraphicFramePr>
        <p:xfrm>
          <a:off x="785786" y="4429132"/>
          <a:ext cx="7858180" cy="2377440"/>
        </p:xfrm>
        <a:graphic>
          <a:graphicData uri="http://schemas.openxmlformats.org/drawingml/2006/table">
            <a:tbl>
              <a:tblPr firstRow="1" bandRow="1">
                <a:tableStyleId>{5C22544A-7EE6-4342-B048-85BDC9FD1C3A}</a:tableStyleId>
              </a:tblPr>
              <a:tblGrid>
                <a:gridCol w="3929090">
                  <a:extLst>
                    <a:ext uri="{9D8B030D-6E8A-4147-A177-3AD203B41FA5}">
                      <a16:colId xmlns:a16="http://schemas.microsoft.com/office/drawing/2014/main" val="20000"/>
                    </a:ext>
                  </a:extLst>
                </a:gridCol>
                <a:gridCol w="3929090">
                  <a:extLst>
                    <a:ext uri="{9D8B030D-6E8A-4147-A177-3AD203B41FA5}">
                      <a16:colId xmlns:a16="http://schemas.microsoft.com/office/drawing/2014/main" val="20001"/>
                    </a:ext>
                  </a:extLst>
                </a:gridCol>
              </a:tblGrid>
              <a:tr h="428628">
                <a:tc>
                  <a:txBody>
                    <a:bodyPr/>
                    <a:lstStyle/>
                    <a:p>
                      <a:pPr algn="ctr"/>
                      <a:r>
                        <a:rPr lang="en-GB" sz="24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3645">
                <a:tc>
                  <a:txBody>
                    <a:bodyPr/>
                    <a:lstStyle/>
                    <a:p>
                      <a:pPr algn="l"/>
                      <a:r>
                        <a:rPr lang="en-GB" baseline="0" dirty="0"/>
                        <a:t>This gives people enough time to protect their property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baseline="0" dirty="0"/>
                        <a:t>Some warnings are not accessible for many people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3645">
                <a:tc>
                  <a:txBody>
                    <a:bodyPr/>
                    <a:lstStyle/>
                    <a:p>
                      <a:r>
                        <a:rPr lang="en-GB" dirty="0"/>
                        <a:t>Allows people to save their most important </a:t>
                      </a:r>
                      <a:r>
                        <a:rPr lang="en-GB" dirty="0" err="1"/>
                        <a:t>possesions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Flash</a:t>
                      </a:r>
                      <a:r>
                        <a:rPr lang="en-GB" baseline="0" dirty="0"/>
                        <a:t> floods prevent effective warning due to their speed of occurrence</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5364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baseline="0" dirty="0"/>
                        <a:t>They are limited to warning only and cannot mitigate against floods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4818" name="AutoShape 2" descr="https://www.morningagclips.com/wp-content/uploads/2019/05/4751531667_dcf6a6a869_b-720x40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20" name="AutoShape 4" descr="https://www.morningagclips.com/wp-content/uploads/2019/05/4751531667_dcf6a6a869_b-720x40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22" name="AutoShape 6" descr="Image result for planting trees along riv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36866" name="Picture 2" descr="Image result for flood warning system uk"/>
          <p:cNvPicPr>
            <a:picLocks noChangeAspect="1" noChangeArrowheads="1"/>
          </p:cNvPicPr>
          <p:nvPr/>
        </p:nvPicPr>
        <p:blipFill>
          <a:blip r:embed="rId3"/>
          <a:srcRect/>
          <a:stretch>
            <a:fillRect/>
          </a:stretch>
        </p:blipFill>
        <p:spPr bwMode="auto">
          <a:xfrm>
            <a:off x="4572000" y="1714488"/>
            <a:ext cx="4225281" cy="2357454"/>
          </a:xfrm>
          <a:prstGeom prst="rect">
            <a:avLst/>
          </a:prstGeom>
          <a:noFill/>
          <a:ln w="25400">
            <a:solidFill>
              <a:schemeClr val="tx1"/>
            </a:solidFill>
          </a:ln>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Soft Engineering</a:t>
            </a:r>
          </a:p>
        </p:txBody>
      </p:sp>
      <p:sp>
        <p:nvSpPr>
          <p:cNvPr id="3" name="Content Placeholder 2"/>
          <p:cNvSpPr>
            <a:spLocks noGrp="1"/>
          </p:cNvSpPr>
          <p:nvPr>
            <p:ph sz="quarter" idx="1"/>
          </p:nvPr>
        </p:nvSpPr>
        <p:spPr>
          <a:xfrm>
            <a:off x="612648" y="1600200"/>
            <a:ext cx="4102228" cy="2757494"/>
          </a:xfrm>
        </p:spPr>
        <p:txBody>
          <a:bodyPr>
            <a:normAutofit lnSpcReduction="10000"/>
          </a:bodyPr>
          <a:lstStyle/>
          <a:p>
            <a:r>
              <a:rPr lang="en-GB" b="1" dirty="0"/>
              <a:t>5) Floodplain Zoning</a:t>
            </a:r>
          </a:p>
          <a:p>
            <a:r>
              <a:rPr lang="en-GB" b="1" dirty="0"/>
              <a:t>Description: </a:t>
            </a:r>
            <a:r>
              <a:rPr lang="en-GB" dirty="0"/>
              <a:t>Introducing policies to control land use on floodplains, which reduces the risk of flooding to buildings.</a:t>
            </a:r>
          </a:p>
        </p:txBody>
      </p:sp>
      <p:sp>
        <p:nvSpPr>
          <p:cNvPr id="10242" name="AutoShape 2" descr="Image result for toddbrook reservoi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6" name="Content Placeholder 2"/>
          <p:cNvSpPr txBox="1">
            <a:spLocks/>
          </p:cNvSpPr>
          <p:nvPr/>
        </p:nvSpPr>
        <p:spPr>
          <a:xfrm>
            <a:off x="4857752" y="4071942"/>
            <a:ext cx="3786214" cy="285752"/>
          </a:xfrm>
          <a:prstGeom prst="rect">
            <a:avLst/>
          </a:prstGeom>
        </p:spPr>
        <p:txBody>
          <a:bodyPr vert="horz">
            <a:noAutofit/>
          </a:bodyPr>
          <a:lstStyle/>
          <a:p>
            <a:pPr marL="320040" marR="0" lvl="0" indent="-320040" algn="ctr" defTabSz="914400" rtl="0" eaLnBrk="1" fontAlgn="auto" latinLnBrk="0" hangingPunct="1">
              <a:lnSpc>
                <a:spcPct val="100000"/>
              </a:lnSpc>
              <a:spcBef>
                <a:spcPts val="700"/>
              </a:spcBef>
              <a:spcAft>
                <a:spcPts val="0"/>
              </a:spcAft>
              <a:buClr>
                <a:schemeClr val="accent2"/>
              </a:buClr>
              <a:buSzPct val="60000"/>
              <a:tabLst/>
              <a:defRPr/>
            </a:pPr>
            <a:r>
              <a:rPr lang="en-GB" sz="1600" dirty="0"/>
              <a:t>Floodplain Zoning Diagram</a:t>
            </a:r>
            <a:endParaRPr kumimoji="0" lang="en-GB" sz="16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8" name="Table 7"/>
          <p:cNvGraphicFramePr>
            <a:graphicFrameLocks noGrp="1"/>
          </p:cNvGraphicFramePr>
          <p:nvPr/>
        </p:nvGraphicFramePr>
        <p:xfrm>
          <a:off x="785786" y="4429132"/>
          <a:ext cx="7858180" cy="2377440"/>
        </p:xfrm>
        <a:graphic>
          <a:graphicData uri="http://schemas.openxmlformats.org/drawingml/2006/table">
            <a:tbl>
              <a:tblPr firstRow="1" bandRow="1">
                <a:tableStyleId>{5C22544A-7EE6-4342-B048-85BDC9FD1C3A}</a:tableStyleId>
              </a:tblPr>
              <a:tblGrid>
                <a:gridCol w="3929090">
                  <a:extLst>
                    <a:ext uri="{9D8B030D-6E8A-4147-A177-3AD203B41FA5}">
                      <a16:colId xmlns:a16="http://schemas.microsoft.com/office/drawing/2014/main" val="20000"/>
                    </a:ext>
                  </a:extLst>
                </a:gridCol>
                <a:gridCol w="3929090">
                  <a:extLst>
                    <a:ext uri="{9D8B030D-6E8A-4147-A177-3AD203B41FA5}">
                      <a16:colId xmlns:a16="http://schemas.microsoft.com/office/drawing/2014/main" val="20001"/>
                    </a:ext>
                  </a:extLst>
                </a:gridCol>
              </a:tblGrid>
              <a:tr h="428628">
                <a:tc>
                  <a:txBody>
                    <a:bodyPr/>
                    <a:lstStyle/>
                    <a:p>
                      <a:pPr algn="ctr"/>
                      <a:r>
                        <a:rPr lang="en-GB" sz="2400" dirty="0"/>
                        <a:t>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400" dirty="0"/>
                        <a:t>Disadvantages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53645">
                <a:tc>
                  <a:txBody>
                    <a:bodyPr/>
                    <a:lstStyle/>
                    <a:p>
                      <a:pPr algn="l"/>
                      <a:r>
                        <a:rPr lang="en-GB" baseline="0" dirty="0"/>
                        <a:t>Reduced flood risk applies to the valuable areas as they are further away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baseline="0" dirty="0"/>
                        <a:t>Sometimes, it is not possible to change the existing land uses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53645">
                <a:tc>
                  <a:txBody>
                    <a:bodyPr/>
                    <a:lstStyle/>
                    <a:p>
                      <a:r>
                        <a:rPr lang="en-GB" dirty="0"/>
                        <a:t>Less damage caused to buildings,</a:t>
                      </a:r>
                      <a:r>
                        <a:rPr lang="en-GB" baseline="0" dirty="0"/>
                        <a:t> so there are less insurance claims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Planners need</a:t>
                      </a:r>
                      <a:r>
                        <a:rPr lang="en-GB" baseline="0" dirty="0"/>
                        <a:t> to decide on a flood type before planning the area</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5364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There</a:t>
                      </a:r>
                      <a:r>
                        <a:rPr lang="en-GB" baseline="0" dirty="0"/>
                        <a:t> may be backlash against planning restrictions in areas lacking housing</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34818" name="AutoShape 2" descr="https://www.morningagclips.com/wp-content/uploads/2019/05/4751531667_dcf6a6a869_b-720x40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20" name="AutoShape 4" descr="https://www.morningagclips.com/wp-content/uploads/2019/05/4751531667_dcf6a6a869_b-720x40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22" name="AutoShape 6" descr="Image result for planting trees along riv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37890" name="Picture 2" descr="Related image"/>
          <p:cNvPicPr>
            <a:picLocks noChangeAspect="1" noChangeArrowheads="1"/>
          </p:cNvPicPr>
          <p:nvPr/>
        </p:nvPicPr>
        <p:blipFill>
          <a:blip r:embed="rId3"/>
          <a:srcRect l="6818" t="3827" r="7954"/>
          <a:stretch>
            <a:fillRect/>
          </a:stretch>
        </p:blipFill>
        <p:spPr bwMode="auto">
          <a:xfrm>
            <a:off x="4786314" y="1917767"/>
            <a:ext cx="4143404" cy="2082737"/>
          </a:xfrm>
          <a:prstGeom prst="rect">
            <a:avLst/>
          </a:prstGeom>
          <a:noFill/>
          <a:ln w="25400">
            <a:solidFill>
              <a:schemeClr val="tx1"/>
            </a:solidFill>
          </a:ln>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562</TotalTime>
  <Words>1540</Words>
  <Application>Microsoft Office PowerPoint</Application>
  <PresentationFormat>On-screen Show (4:3)</PresentationFormat>
  <Paragraphs>183</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Tw Cen MT</vt:lpstr>
      <vt:lpstr>Wingdings</vt:lpstr>
      <vt:lpstr>Wingdings 2</vt:lpstr>
      <vt:lpstr>Median</vt:lpstr>
      <vt:lpstr>River Management</vt:lpstr>
      <vt:lpstr>The Need to Manage Rivers</vt:lpstr>
      <vt:lpstr>Causes of Flooding</vt:lpstr>
      <vt:lpstr>Effects of Flooding</vt:lpstr>
      <vt:lpstr>Strategies to Manage Rivers</vt:lpstr>
      <vt:lpstr>Hard Engineering</vt:lpstr>
      <vt:lpstr>Hard Engineering</vt:lpstr>
      <vt:lpstr>Hard Engineering</vt:lpstr>
      <vt:lpstr>Hard Engineering</vt:lpstr>
      <vt:lpstr>Hard Engineering</vt:lpstr>
      <vt:lpstr>Soft Engineering</vt:lpstr>
      <vt:lpstr>Soft Engineering</vt:lpstr>
      <vt:lpstr>Soft Engineering</vt:lpstr>
      <vt:lpstr>Soft Engineering</vt:lpstr>
      <vt:lpstr>Soft Engineering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Viv</dc:creator>
  <cp:lastModifiedBy>Joshua Morgan (1906265)</cp:lastModifiedBy>
  <cp:revision>61</cp:revision>
  <dcterms:created xsi:type="dcterms:W3CDTF">2019-10-26T13:23:33Z</dcterms:created>
  <dcterms:modified xsi:type="dcterms:W3CDTF">2019-10-28T14:54:49Z</dcterms:modified>
</cp:coreProperties>
</file>