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39"/>
  </p:notesMasterIdLst>
  <p:sldIdLst>
    <p:sldId id="256" r:id="rId7"/>
    <p:sldId id="259" r:id="rId8"/>
    <p:sldId id="680" r:id="rId9"/>
    <p:sldId id="705" r:id="rId10"/>
    <p:sldId id="706" r:id="rId11"/>
    <p:sldId id="701" r:id="rId12"/>
    <p:sldId id="445" r:id="rId13"/>
    <p:sldId id="684" r:id="rId14"/>
    <p:sldId id="683" r:id="rId15"/>
    <p:sldId id="685" r:id="rId16"/>
    <p:sldId id="352" r:id="rId17"/>
    <p:sldId id="682" r:id="rId18"/>
    <p:sldId id="662" r:id="rId19"/>
    <p:sldId id="686" r:id="rId20"/>
    <p:sldId id="687" r:id="rId21"/>
    <p:sldId id="688" r:id="rId22"/>
    <p:sldId id="689" r:id="rId23"/>
    <p:sldId id="690" r:id="rId24"/>
    <p:sldId id="338" r:id="rId25"/>
    <p:sldId id="694" r:id="rId26"/>
    <p:sldId id="470" r:id="rId27"/>
    <p:sldId id="702" r:id="rId28"/>
    <p:sldId id="573" r:id="rId29"/>
    <p:sldId id="278" r:id="rId30"/>
    <p:sldId id="263" r:id="rId31"/>
    <p:sldId id="260" r:id="rId32"/>
    <p:sldId id="262" r:id="rId33"/>
    <p:sldId id="696" r:id="rId34"/>
    <p:sldId id="697" r:id="rId35"/>
    <p:sldId id="698" r:id="rId36"/>
    <p:sldId id="699" r:id="rId37"/>
    <p:sldId id="700"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CB8ECC-5E16-4C5A-A6AA-DE025394BB57}" v="106" dt="2026-09-28T08:09:04.832"/>
    <p1510:client id="{B954928C-0A9E-7962-15A5-E8B18BCF20C1}" v="10" dt="2026-09-28T07:18:48.8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5" d="100"/>
          <a:sy n="105" d="100"/>
        </p:scale>
        <p:origin x="798"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notesMaster" Target="notesMasters/notesMaster1.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theme" Target="theme/theme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tableStyles" Target="tableStyles.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20" Type="http://schemas.openxmlformats.org/officeDocument/2006/relationships/slide" Target="slides/slide14.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ily Wild" userId="baf2cde3-8896-481d-9254-c66691563779" providerId="ADAL" clId="{1B7C6878-564F-472B-BE69-7630F8A4F8D4}"/>
    <pc:docChg chg="undo custSel addSld delSld modSld sldOrd">
      <pc:chgData name="Emily Wild" userId="baf2cde3-8896-481d-9254-c66691563779" providerId="ADAL" clId="{1B7C6878-564F-472B-BE69-7630F8A4F8D4}" dt="2026-09-11T14:09:51.417" v="592" actId="1076"/>
      <pc:docMkLst>
        <pc:docMk/>
      </pc:docMkLst>
      <pc:sldChg chg="addSp modSp mod">
        <pc:chgData name="Emily Wild" userId="baf2cde3-8896-481d-9254-c66691563779" providerId="ADAL" clId="{1B7C6878-564F-472B-BE69-7630F8A4F8D4}" dt="2026-09-11T13:32:56.889" v="377" actId="6549"/>
        <pc:sldMkLst>
          <pc:docMk/>
          <pc:sldMk cId="4231018860" sldId="259"/>
        </pc:sldMkLst>
        <pc:spChg chg="add mod">
          <ac:chgData name="Emily Wild" userId="baf2cde3-8896-481d-9254-c66691563779" providerId="ADAL" clId="{1B7C6878-564F-472B-BE69-7630F8A4F8D4}" dt="2026-09-11T13:32:56.889" v="377" actId="6549"/>
          <ac:spMkLst>
            <pc:docMk/>
            <pc:sldMk cId="4231018860" sldId="259"/>
            <ac:spMk id="5" creationId="{B7139AEF-6BF7-E188-89DB-32D9083A2BC4}"/>
          </ac:spMkLst>
        </pc:spChg>
        <pc:picChg chg="add mod">
          <ac:chgData name="Emily Wild" userId="baf2cde3-8896-481d-9254-c66691563779" providerId="ADAL" clId="{1B7C6878-564F-472B-BE69-7630F8A4F8D4}" dt="2026-09-11T12:16:41.123" v="279" actId="1076"/>
          <ac:picMkLst>
            <pc:docMk/>
            <pc:sldMk cId="4231018860" sldId="259"/>
            <ac:picMk id="3" creationId="{2EE82926-B10C-88E5-3687-A434DEE5B21E}"/>
          </ac:picMkLst>
        </pc:picChg>
      </pc:sldChg>
      <pc:sldChg chg="modSp add">
        <pc:chgData name="Emily Wild" userId="baf2cde3-8896-481d-9254-c66691563779" providerId="ADAL" clId="{1B7C6878-564F-472B-BE69-7630F8A4F8D4}" dt="2026-09-10T15:20:20.431" v="181" actId="339"/>
        <pc:sldMkLst>
          <pc:docMk/>
          <pc:sldMk cId="2083920938" sldId="338"/>
        </pc:sldMkLst>
      </pc:sldChg>
      <pc:sldChg chg="add">
        <pc:chgData name="Emily Wild" userId="baf2cde3-8896-481d-9254-c66691563779" providerId="ADAL" clId="{1B7C6878-564F-472B-BE69-7630F8A4F8D4}" dt="2026-09-10T14:42:27.467" v="114"/>
        <pc:sldMkLst>
          <pc:docMk/>
          <pc:sldMk cId="3597221527" sldId="352"/>
        </pc:sldMkLst>
      </pc:sldChg>
      <pc:sldChg chg="modSp mod">
        <pc:chgData name="Emily Wild" userId="baf2cde3-8896-481d-9254-c66691563779" providerId="ADAL" clId="{1B7C6878-564F-472B-BE69-7630F8A4F8D4}" dt="2026-09-10T14:40:00.919" v="105" actId="20577"/>
        <pc:sldMkLst>
          <pc:docMk/>
          <pc:sldMk cId="1476704560" sldId="445"/>
        </pc:sldMkLst>
        <pc:spChg chg="mod">
          <ac:chgData name="Emily Wild" userId="baf2cde3-8896-481d-9254-c66691563779" providerId="ADAL" clId="{1B7C6878-564F-472B-BE69-7630F8A4F8D4}" dt="2026-09-10T12:59:19.204" v="68" actId="2711"/>
          <ac:spMkLst>
            <pc:docMk/>
            <pc:sldMk cId="1476704560" sldId="445"/>
            <ac:spMk id="2" creationId="{3C2CB486-BA1B-C7C3-24D5-BA8957128C03}"/>
          </ac:spMkLst>
        </pc:spChg>
        <pc:spChg chg="mod">
          <ac:chgData name="Emily Wild" userId="baf2cde3-8896-481d-9254-c66691563779" providerId="ADAL" clId="{1B7C6878-564F-472B-BE69-7630F8A4F8D4}" dt="2026-09-10T14:40:00.919" v="105" actId="20577"/>
          <ac:spMkLst>
            <pc:docMk/>
            <pc:sldMk cId="1476704560" sldId="445"/>
            <ac:spMk id="8" creationId="{BB07E561-C9D4-B6A2-2DB5-416F6FD6316E}"/>
          </ac:spMkLst>
        </pc:spChg>
      </pc:sldChg>
      <pc:sldChg chg="modSp mod ord">
        <pc:chgData name="Emily Wild" userId="baf2cde3-8896-481d-9254-c66691563779" providerId="ADAL" clId="{1B7C6878-564F-472B-BE69-7630F8A4F8D4}" dt="2026-09-11T13:46:34.797" v="590" actId="20577"/>
        <pc:sldMkLst>
          <pc:docMk/>
          <pc:sldMk cId="1126800540" sldId="470"/>
        </pc:sldMkLst>
        <pc:spChg chg="mod">
          <ac:chgData name="Emily Wild" userId="baf2cde3-8896-481d-9254-c66691563779" providerId="ADAL" clId="{1B7C6878-564F-472B-BE69-7630F8A4F8D4}" dt="2026-09-11T13:46:34.797" v="590" actId="20577"/>
          <ac:spMkLst>
            <pc:docMk/>
            <pc:sldMk cId="1126800540" sldId="470"/>
            <ac:spMk id="2" creationId="{CE119CEF-03E0-410C-8B3B-137DE0DA4C8E}"/>
          </ac:spMkLst>
        </pc:spChg>
        <pc:spChg chg="mod">
          <ac:chgData name="Emily Wild" userId="baf2cde3-8896-481d-9254-c66691563779" providerId="ADAL" clId="{1B7C6878-564F-472B-BE69-7630F8A4F8D4}" dt="2026-09-10T15:19:26.374" v="178" actId="2711"/>
          <ac:spMkLst>
            <pc:docMk/>
            <pc:sldMk cId="1126800540" sldId="470"/>
            <ac:spMk id="3" creationId="{6D940B5C-BFBC-41CC-A8F5-9904EDC6C699}"/>
          </ac:spMkLst>
        </pc:spChg>
        <pc:spChg chg="mod">
          <ac:chgData name="Emily Wild" userId="baf2cde3-8896-481d-9254-c66691563779" providerId="ADAL" clId="{1B7C6878-564F-472B-BE69-7630F8A4F8D4}" dt="2026-09-11T13:35:52.498" v="471" actId="1076"/>
          <ac:spMkLst>
            <pc:docMk/>
            <pc:sldMk cId="1126800540" sldId="470"/>
            <ac:spMk id="11" creationId="{D92420CA-AEE8-4CA8-AB01-42C508CC15D8}"/>
          </ac:spMkLst>
        </pc:spChg>
        <pc:picChg chg="mod">
          <ac:chgData name="Emily Wild" userId="baf2cde3-8896-481d-9254-c66691563779" providerId="ADAL" clId="{1B7C6878-564F-472B-BE69-7630F8A4F8D4}" dt="2026-09-10T15:26:45.931" v="183" actId="1076"/>
          <ac:picMkLst>
            <pc:docMk/>
            <pc:sldMk cId="1126800540" sldId="470"/>
            <ac:picMk id="10" creationId="{937688F6-02C0-B990-BC41-F5A5E1CD4384}"/>
          </ac:picMkLst>
        </pc:picChg>
      </pc:sldChg>
      <pc:sldChg chg="modSp add mod">
        <pc:chgData name="Emily Wild" userId="baf2cde3-8896-481d-9254-c66691563779" providerId="ADAL" clId="{1B7C6878-564F-472B-BE69-7630F8A4F8D4}" dt="2026-09-11T12:22:33.775" v="302" actId="2711"/>
        <pc:sldMkLst>
          <pc:docMk/>
          <pc:sldMk cId="578970088" sldId="573"/>
        </pc:sldMkLst>
        <pc:spChg chg="mod">
          <ac:chgData name="Emily Wild" userId="baf2cde3-8896-481d-9254-c66691563779" providerId="ADAL" clId="{1B7C6878-564F-472B-BE69-7630F8A4F8D4}" dt="2026-09-11T12:22:33.775" v="302" actId="2711"/>
          <ac:spMkLst>
            <pc:docMk/>
            <pc:sldMk cId="578970088" sldId="573"/>
            <ac:spMk id="3" creationId="{6D940B5C-BFBC-41CC-A8F5-9904EDC6C699}"/>
          </ac:spMkLst>
        </pc:spChg>
      </pc:sldChg>
      <pc:sldChg chg="add">
        <pc:chgData name="Emily Wild" userId="baf2cde3-8896-481d-9254-c66691563779" providerId="ADAL" clId="{1B7C6878-564F-472B-BE69-7630F8A4F8D4}" dt="2026-09-10T14:45:30.554" v="118"/>
        <pc:sldMkLst>
          <pc:docMk/>
          <pc:sldMk cId="3093601767" sldId="662"/>
        </pc:sldMkLst>
      </pc:sldChg>
      <pc:sldChg chg="add del ord">
        <pc:chgData name="Emily Wild" userId="baf2cde3-8896-481d-9254-c66691563779" providerId="ADAL" clId="{1B7C6878-564F-472B-BE69-7630F8A4F8D4}" dt="2026-09-10T14:38:28.832" v="102"/>
        <pc:sldMkLst>
          <pc:docMk/>
          <pc:sldMk cId="1226153079" sldId="680"/>
        </pc:sldMkLst>
      </pc:sldChg>
      <pc:sldChg chg="add">
        <pc:chgData name="Emily Wild" userId="baf2cde3-8896-481d-9254-c66691563779" providerId="ADAL" clId="{1B7C6878-564F-472B-BE69-7630F8A4F8D4}" dt="2026-09-10T14:38:39.256" v="103"/>
        <pc:sldMkLst>
          <pc:docMk/>
          <pc:sldMk cId="3177788299" sldId="681"/>
        </pc:sldMkLst>
      </pc:sldChg>
      <pc:sldChg chg="add">
        <pc:chgData name="Emily Wild" userId="baf2cde3-8896-481d-9254-c66691563779" providerId="ADAL" clId="{1B7C6878-564F-472B-BE69-7630F8A4F8D4}" dt="2026-09-10T14:45:17.836" v="116"/>
        <pc:sldMkLst>
          <pc:docMk/>
          <pc:sldMk cId="1956865079" sldId="682"/>
        </pc:sldMkLst>
      </pc:sldChg>
      <pc:sldChg chg="add">
        <pc:chgData name="Emily Wild" userId="baf2cde3-8896-481d-9254-c66691563779" providerId="ADAL" clId="{1B7C6878-564F-472B-BE69-7630F8A4F8D4}" dt="2026-09-10T14:40:53.725" v="108"/>
        <pc:sldMkLst>
          <pc:docMk/>
          <pc:sldMk cId="2713075335" sldId="683"/>
        </pc:sldMkLst>
      </pc:sldChg>
      <pc:sldChg chg="add">
        <pc:chgData name="Emily Wild" userId="baf2cde3-8896-481d-9254-c66691563779" providerId="ADAL" clId="{1B7C6878-564F-472B-BE69-7630F8A4F8D4}" dt="2026-09-10T14:41:48.479" v="110"/>
        <pc:sldMkLst>
          <pc:docMk/>
          <pc:sldMk cId="829351856" sldId="684"/>
        </pc:sldMkLst>
      </pc:sldChg>
      <pc:sldChg chg="add">
        <pc:chgData name="Emily Wild" userId="baf2cde3-8896-481d-9254-c66691563779" providerId="ADAL" clId="{1B7C6878-564F-472B-BE69-7630F8A4F8D4}" dt="2026-09-10T14:42:16.083" v="112"/>
        <pc:sldMkLst>
          <pc:docMk/>
          <pc:sldMk cId="390452938" sldId="685"/>
        </pc:sldMkLst>
      </pc:sldChg>
      <pc:sldChg chg="modSp add mod">
        <pc:chgData name="Emily Wild" userId="baf2cde3-8896-481d-9254-c66691563779" providerId="ADAL" clId="{1B7C6878-564F-472B-BE69-7630F8A4F8D4}" dt="2026-09-11T14:09:41.203" v="591" actId="2711"/>
        <pc:sldMkLst>
          <pc:docMk/>
          <pc:sldMk cId="361777059" sldId="686"/>
        </pc:sldMkLst>
        <pc:spChg chg="mod">
          <ac:chgData name="Emily Wild" userId="baf2cde3-8896-481d-9254-c66691563779" providerId="ADAL" clId="{1B7C6878-564F-472B-BE69-7630F8A4F8D4}" dt="2026-09-11T14:09:41.203" v="591" actId="2711"/>
          <ac:spMkLst>
            <pc:docMk/>
            <pc:sldMk cId="361777059" sldId="686"/>
            <ac:spMk id="10" creationId="{8114177A-69BC-42B4-8A73-8C88AB78E6FA}"/>
          </ac:spMkLst>
        </pc:spChg>
      </pc:sldChg>
      <pc:sldChg chg="add">
        <pc:chgData name="Emily Wild" userId="baf2cde3-8896-481d-9254-c66691563779" providerId="ADAL" clId="{1B7C6878-564F-472B-BE69-7630F8A4F8D4}" dt="2026-09-10T14:45:52.315" v="121"/>
        <pc:sldMkLst>
          <pc:docMk/>
          <pc:sldMk cId="448298196" sldId="687"/>
        </pc:sldMkLst>
      </pc:sldChg>
      <pc:sldChg chg="add">
        <pc:chgData name="Emily Wild" userId="baf2cde3-8896-481d-9254-c66691563779" providerId="ADAL" clId="{1B7C6878-564F-472B-BE69-7630F8A4F8D4}" dt="2026-09-10T14:46:04.960" v="122"/>
        <pc:sldMkLst>
          <pc:docMk/>
          <pc:sldMk cId="1660326098" sldId="688"/>
        </pc:sldMkLst>
      </pc:sldChg>
      <pc:sldChg chg="modSp add mod">
        <pc:chgData name="Emily Wild" userId="baf2cde3-8896-481d-9254-c66691563779" providerId="ADAL" clId="{1B7C6878-564F-472B-BE69-7630F8A4F8D4}" dt="2026-09-11T14:09:51.417" v="592" actId="1076"/>
        <pc:sldMkLst>
          <pc:docMk/>
          <pc:sldMk cId="3394769824" sldId="689"/>
        </pc:sldMkLst>
      </pc:sldChg>
      <pc:sldChg chg="add">
        <pc:chgData name="Emily Wild" userId="baf2cde3-8896-481d-9254-c66691563779" providerId="ADAL" clId="{1B7C6878-564F-472B-BE69-7630F8A4F8D4}" dt="2026-09-10T14:47:04.248" v="128"/>
        <pc:sldMkLst>
          <pc:docMk/>
          <pc:sldMk cId="104939273" sldId="690"/>
        </pc:sldMkLst>
      </pc:sldChg>
      <pc:sldChg chg="add">
        <pc:chgData name="Emily Wild" userId="baf2cde3-8896-481d-9254-c66691563779" providerId="ADAL" clId="{1B7C6878-564F-472B-BE69-7630F8A4F8D4}" dt="2026-09-10T14:47:57.678" v="134"/>
        <pc:sldMkLst>
          <pc:docMk/>
          <pc:sldMk cId="926128774" sldId="694"/>
        </pc:sldMkLst>
      </pc:sldChg>
      <pc:sldChg chg="add">
        <pc:chgData name="Emily Wild" userId="baf2cde3-8896-481d-9254-c66691563779" providerId="ADAL" clId="{1B7C6878-564F-472B-BE69-7630F8A4F8D4}" dt="2026-09-10T15:02:43.839" v="150"/>
        <pc:sldMkLst>
          <pc:docMk/>
          <pc:sldMk cId="748839447" sldId="696"/>
        </pc:sldMkLst>
      </pc:sldChg>
      <pc:sldChg chg="add">
        <pc:chgData name="Emily Wild" userId="baf2cde3-8896-481d-9254-c66691563779" providerId="ADAL" clId="{1B7C6878-564F-472B-BE69-7630F8A4F8D4}" dt="2026-09-10T15:03:00.443" v="152"/>
        <pc:sldMkLst>
          <pc:docMk/>
          <pc:sldMk cId="3218979201" sldId="697"/>
        </pc:sldMkLst>
      </pc:sldChg>
      <pc:sldChg chg="add">
        <pc:chgData name="Emily Wild" userId="baf2cde3-8896-481d-9254-c66691563779" providerId="ADAL" clId="{1B7C6878-564F-472B-BE69-7630F8A4F8D4}" dt="2026-09-10T15:03:24.597" v="154"/>
        <pc:sldMkLst>
          <pc:docMk/>
          <pc:sldMk cId="1537265908" sldId="698"/>
        </pc:sldMkLst>
      </pc:sldChg>
      <pc:sldChg chg="add">
        <pc:chgData name="Emily Wild" userId="baf2cde3-8896-481d-9254-c66691563779" providerId="ADAL" clId="{1B7C6878-564F-472B-BE69-7630F8A4F8D4}" dt="2026-09-10T15:03:59.394" v="159"/>
        <pc:sldMkLst>
          <pc:docMk/>
          <pc:sldMk cId="1574920691" sldId="699"/>
        </pc:sldMkLst>
      </pc:sldChg>
      <pc:sldChg chg="modSp add mod">
        <pc:chgData name="Emily Wild" userId="baf2cde3-8896-481d-9254-c66691563779" providerId="ADAL" clId="{1B7C6878-564F-472B-BE69-7630F8A4F8D4}" dt="2026-09-11T13:41:04.451" v="534" actId="27636"/>
        <pc:sldMkLst>
          <pc:docMk/>
          <pc:sldMk cId="2578780062" sldId="700"/>
        </pc:sldMkLst>
      </pc:sldChg>
      <pc:sldMasterChg chg="delSldLayout">
        <pc:chgData name="Emily Wild" userId="baf2cde3-8896-481d-9254-c66691563779" providerId="ADAL" clId="{1B7C6878-564F-472B-BE69-7630F8A4F8D4}" dt="2026-09-11T12:17:58.094" v="286" actId="47"/>
        <pc:sldMasterMkLst>
          <pc:docMk/>
          <pc:sldMasterMk cId="1384196811" sldId="2147483658"/>
        </pc:sldMasterMkLst>
      </pc:sldMasterChg>
    </pc:docChg>
  </pc:docChgLst>
  <pc:docChgLst>
    <pc:chgData name="Lisa Ellis" userId="S::l.ellis@uwtsd.ac.uk::1e3b8b31-18a3-40b3-8e12-8230c5071370" providerId="AD" clId="Web-{89E4BA10-D707-C56A-DE28-DC88F0562422}"/>
    <pc:docChg chg="addSld delSld modSld">
      <pc:chgData name="Lisa Ellis" userId="S::l.ellis@uwtsd.ac.uk::1e3b8b31-18a3-40b3-8e12-8230c5071370" providerId="AD" clId="Web-{89E4BA10-D707-C56A-DE28-DC88F0562422}" dt="2026-09-24T14:06:10.051" v="51" actId="1076"/>
      <pc:docMkLst>
        <pc:docMk/>
      </pc:docMkLst>
      <pc:sldChg chg="add">
        <pc:chgData name="Lisa Ellis" userId="S::l.ellis@uwtsd.ac.uk::1e3b8b31-18a3-40b3-8e12-8230c5071370" providerId="AD" clId="Web-{89E4BA10-D707-C56A-DE28-DC88F0562422}" dt="2026-09-24T14:02:21.362" v="33"/>
        <pc:sldMkLst>
          <pc:docMk/>
          <pc:sldMk cId="2906079295" sldId="262"/>
        </pc:sldMkLst>
      </pc:sldChg>
      <pc:sldChg chg="modSp add">
        <pc:chgData name="Lisa Ellis" userId="S::l.ellis@uwtsd.ac.uk::1e3b8b31-18a3-40b3-8e12-8230c5071370" providerId="AD" clId="Web-{89E4BA10-D707-C56A-DE28-DC88F0562422}" dt="2026-09-24T14:06:10.051" v="51" actId="1076"/>
        <pc:sldMkLst>
          <pc:docMk/>
          <pc:sldMk cId="857628737" sldId="278"/>
        </pc:sldMkLst>
        <pc:spChg chg="mod">
          <ac:chgData name="Lisa Ellis" userId="S::l.ellis@uwtsd.ac.uk::1e3b8b31-18a3-40b3-8e12-8230c5071370" providerId="AD" clId="Web-{89E4BA10-D707-C56A-DE28-DC88F0562422}" dt="2026-09-24T14:06:04.426" v="49" actId="20577"/>
          <ac:spMkLst>
            <pc:docMk/>
            <pc:sldMk cId="857628737" sldId="278"/>
            <ac:spMk id="2" creationId="{8E862E67-CA06-6038-93B2-17E0B889CB38}"/>
          </ac:spMkLst>
        </pc:spChg>
        <pc:picChg chg="mod">
          <ac:chgData name="Lisa Ellis" userId="S::l.ellis@uwtsd.ac.uk::1e3b8b31-18a3-40b3-8e12-8230c5071370" providerId="AD" clId="Web-{89E4BA10-D707-C56A-DE28-DC88F0562422}" dt="2026-09-24T14:06:10.051" v="51" actId="1076"/>
          <ac:picMkLst>
            <pc:docMk/>
            <pc:sldMk cId="857628737" sldId="278"/>
            <ac:picMk id="5" creationId="{B212BF49-5D8F-7491-F25E-223B9C1EE38D}"/>
          </ac:picMkLst>
        </pc:picChg>
      </pc:sldChg>
      <pc:sldChg chg="addSp delSp modSp">
        <pc:chgData name="Lisa Ellis" userId="S::l.ellis@uwtsd.ac.uk::1e3b8b31-18a3-40b3-8e12-8230c5071370" providerId="AD" clId="Web-{89E4BA10-D707-C56A-DE28-DC88F0562422}" dt="2026-09-24T13:59:32.912" v="14" actId="1076"/>
        <pc:sldMkLst>
          <pc:docMk/>
          <pc:sldMk cId="2083920938" sldId="338"/>
        </pc:sldMkLst>
        <pc:spChg chg="mod">
          <ac:chgData name="Lisa Ellis" userId="S::l.ellis@uwtsd.ac.uk::1e3b8b31-18a3-40b3-8e12-8230c5071370" providerId="AD" clId="Web-{89E4BA10-D707-C56A-DE28-DC88F0562422}" dt="2026-09-24T13:59:03.222" v="13" actId="20577"/>
          <ac:spMkLst>
            <pc:docMk/>
            <pc:sldMk cId="2083920938" sldId="338"/>
            <ac:spMk id="3" creationId="{16291B09-5970-6934-202F-BCE6CDB2E7D0}"/>
          </ac:spMkLst>
        </pc:spChg>
        <pc:picChg chg="add mod modCrop">
          <ac:chgData name="Lisa Ellis" userId="S::l.ellis@uwtsd.ac.uk::1e3b8b31-18a3-40b3-8e12-8230c5071370" providerId="AD" clId="Web-{89E4BA10-D707-C56A-DE28-DC88F0562422}" dt="2026-09-24T13:59:32.912" v="14" actId="1076"/>
          <ac:picMkLst>
            <pc:docMk/>
            <pc:sldMk cId="2083920938" sldId="338"/>
            <ac:picMk id="4" creationId="{6AD23B4B-8A3E-977B-2CB7-5A91A4519D64}"/>
          </ac:picMkLst>
        </pc:picChg>
        <pc:picChg chg="add mod">
          <ac:chgData name="Lisa Ellis" userId="S::l.ellis@uwtsd.ac.uk::1e3b8b31-18a3-40b3-8e12-8230c5071370" providerId="AD" clId="Web-{89E4BA10-D707-C56A-DE28-DC88F0562422}" dt="2026-09-24T13:58:31.469" v="12" actId="1076"/>
          <ac:picMkLst>
            <pc:docMk/>
            <pc:sldMk cId="2083920938" sldId="338"/>
            <ac:picMk id="6" creationId="{2E358D4C-1611-2E64-AC1A-4CA64BB8E6C9}"/>
          </ac:picMkLst>
        </pc:picChg>
      </pc:sldChg>
      <pc:sldChg chg="modSp">
        <pc:chgData name="Lisa Ellis" userId="S::l.ellis@uwtsd.ac.uk::1e3b8b31-18a3-40b3-8e12-8230c5071370" providerId="AD" clId="Web-{89E4BA10-D707-C56A-DE28-DC88F0562422}" dt="2026-09-24T14:00:58.934" v="32" actId="1076"/>
        <pc:sldMkLst>
          <pc:docMk/>
          <pc:sldMk cId="1126800540" sldId="470"/>
        </pc:sldMkLst>
        <pc:spChg chg="mod">
          <ac:chgData name="Lisa Ellis" userId="S::l.ellis@uwtsd.ac.uk::1e3b8b31-18a3-40b3-8e12-8230c5071370" providerId="AD" clId="Web-{89E4BA10-D707-C56A-DE28-DC88F0562422}" dt="2026-09-24T14:00:47.402" v="30" actId="20577"/>
          <ac:spMkLst>
            <pc:docMk/>
            <pc:sldMk cId="1126800540" sldId="470"/>
            <ac:spMk id="2" creationId="{CE119CEF-03E0-410C-8B3B-137DE0DA4C8E}"/>
          </ac:spMkLst>
        </pc:spChg>
        <pc:spChg chg="mod">
          <ac:chgData name="Lisa Ellis" userId="S::l.ellis@uwtsd.ac.uk::1e3b8b31-18a3-40b3-8e12-8230c5071370" providerId="AD" clId="Web-{89E4BA10-D707-C56A-DE28-DC88F0562422}" dt="2026-09-24T14:00:57.512" v="31" actId="1076"/>
          <ac:spMkLst>
            <pc:docMk/>
            <pc:sldMk cId="1126800540" sldId="470"/>
            <ac:spMk id="11" creationId="{D92420CA-AEE8-4CA8-AB01-42C508CC15D8}"/>
          </ac:spMkLst>
        </pc:spChg>
        <pc:picChg chg="mod">
          <ac:chgData name="Lisa Ellis" userId="S::l.ellis@uwtsd.ac.uk::1e3b8b31-18a3-40b3-8e12-8230c5071370" providerId="AD" clId="Web-{89E4BA10-D707-C56A-DE28-DC88F0562422}" dt="2026-09-24T14:00:58.934" v="32" actId="1076"/>
          <ac:picMkLst>
            <pc:docMk/>
            <pc:sldMk cId="1126800540" sldId="470"/>
            <ac:picMk id="10" creationId="{937688F6-02C0-B990-BC41-F5A5E1CD4384}"/>
          </ac:picMkLst>
        </pc:picChg>
      </pc:sldChg>
      <pc:sldMasterChg chg="addSldLayout">
        <pc:chgData name="Lisa Ellis" userId="S::l.ellis@uwtsd.ac.uk::1e3b8b31-18a3-40b3-8e12-8230c5071370" providerId="AD" clId="Web-{89E4BA10-D707-C56A-DE28-DC88F0562422}" dt="2026-09-24T14:02:21.362" v="33"/>
        <pc:sldMasterMkLst>
          <pc:docMk/>
          <pc:sldMasterMk cId="1384196811" sldId="2147483658"/>
        </pc:sldMasterMkLst>
        <pc:sldLayoutChg chg="add">
          <pc:chgData name="Lisa Ellis" userId="S::l.ellis@uwtsd.ac.uk::1e3b8b31-18a3-40b3-8e12-8230c5071370" providerId="AD" clId="Web-{89E4BA10-D707-C56A-DE28-DC88F0562422}" dt="2026-09-24T14:02:21.362" v="33"/>
          <pc:sldLayoutMkLst>
            <pc:docMk/>
            <pc:sldMasterMk cId="1384196811" sldId="2147483658"/>
            <pc:sldLayoutMk cId="3797960869" sldId="2147483715"/>
          </pc:sldLayoutMkLst>
        </pc:sldLayoutChg>
      </pc:sldMasterChg>
    </pc:docChg>
  </pc:docChgLst>
  <pc:docChgLst>
    <pc:chgData name="Lisa Ellis" userId="S::l.ellis@uwtsd.ac.uk::1e3b8b31-18a3-40b3-8e12-8230c5071370" providerId="AD" clId="Web-{B954928C-0A9E-7962-15A5-E8B18BCF20C1}"/>
    <pc:docChg chg="modSld">
      <pc:chgData name="Lisa Ellis" userId="S::l.ellis@uwtsd.ac.uk::1e3b8b31-18a3-40b3-8e12-8230c5071370" providerId="AD" clId="Web-{B954928C-0A9E-7962-15A5-E8B18BCF20C1}" dt="2026-09-28T07:18:48.894" v="9" actId="1076"/>
      <pc:docMkLst>
        <pc:docMk/>
      </pc:docMkLst>
      <pc:sldChg chg="addSp delSp modSp">
        <pc:chgData name="Lisa Ellis" userId="S::l.ellis@uwtsd.ac.uk::1e3b8b31-18a3-40b3-8e12-8230c5071370" providerId="AD" clId="Web-{B954928C-0A9E-7962-15A5-E8B18BCF20C1}" dt="2026-09-28T07:18:48.894" v="9" actId="1076"/>
        <pc:sldMkLst>
          <pc:docMk/>
          <pc:sldMk cId="3093601767" sldId="662"/>
        </pc:sldMkLst>
        <pc:picChg chg="add mod modCrop">
          <ac:chgData name="Lisa Ellis" userId="S::l.ellis@uwtsd.ac.uk::1e3b8b31-18a3-40b3-8e12-8230c5071370" providerId="AD" clId="Web-{B954928C-0A9E-7962-15A5-E8B18BCF20C1}" dt="2026-09-28T07:18:48.894" v="9" actId="1076"/>
          <ac:picMkLst>
            <pc:docMk/>
            <pc:sldMk cId="3093601767" sldId="662"/>
            <ac:picMk id="2" creationId="{97C97B2C-2AC8-9A46-06CD-A99286B7FC04}"/>
          </ac:picMkLst>
        </pc:picChg>
        <pc:picChg chg="del">
          <ac:chgData name="Lisa Ellis" userId="S::l.ellis@uwtsd.ac.uk::1e3b8b31-18a3-40b3-8e12-8230c5071370" providerId="AD" clId="Web-{B954928C-0A9E-7962-15A5-E8B18BCF20C1}" dt="2026-09-28T07:18:18.908" v="0"/>
          <ac:picMkLst>
            <pc:docMk/>
            <pc:sldMk cId="3093601767" sldId="662"/>
            <ac:picMk id="3" creationId="{ACDFBEB5-6B2C-4B1E-FC03-90F08B1D380D}"/>
          </ac:picMkLst>
        </pc:picChg>
      </pc:sldChg>
    </pc:docChg>
  </pc:docChgLst>
  <pc:docChgLst>
    <pc:chgData name="Lisa Ellis" userId="1e3b8b31-18a3-40b3-8e12-8230c5071370" providerId="ADAL" clId="{563BA9DA-5175-456B-8E08-B93023433B20}"/>
    <pc:docChg chg="custSel addSld delSld modSld sldOrd">
      <pc:chgData name="Lisa Ellis" userId="1e3b8b31-18a3-40b3-8e12-8230c5071370" providerId="ADAL" clId="{563BA9DA-5175-456B-8E08-B93023433B20}" dt="2026-09-28T08:09:07.563" v="453" actId="47"/>
      <pc:docMkLst>
        <pc:docMk/>
      </pc:docMkLst>
      <pc:sldChg chg="add">
        <pc:chgData name="Lisa Ellis" userId="1e3b8b31-18a3-40b3-8e12-8230c5071370" providerId="ADAL" clId="{563BA9DA-5175-456B-8E08-B93023433B20}" dt="2026-09-24T14:10:10.725" v="22"/>
        <pc:sldMkLst>
          <pc:docMk/>
          <pc:sldMk cId="4232670131" sldId="260"/>
        </pc:sldMkLst>
      </pc:sldChg>
      <pc:sldChg chg="addSp modSp add mod ord">
        <pc:chgData name="Lisa Ellis" userId="1e3b8b31-18a3-40b3-8e12-8230c5071370" providerId="ADAL" clId="{563BA9DA-5175-456B-8E08-B93023433B20}" dt="2026-09-28T07:32:24.450" v="66" actId="1076"/>
        <pc:sldMkLst>
          <pc:docMk/>
          <pc:sldMk cId="1690994520" sldId="263"/>
        </pc:sldMkLst>
        <pc:picChg chg="mod modCrop">
          <ac:chgData name="Lisa Ellis" userId="1e3b8b31-18a3-40b3-8e12-8230c5071370" providerId="ADAL" clId="{563BA9DA-5175-456B-8E08-B93023433B20}" dt="2026-09-28T07:31:28.043" v="56" actId="732"/>
          <ac:picMkLst>
            <pc:docMk/>
            <pc:sldMk cId="1690994520" sldId="263"/>
            <ac:picMk id="3" creationId="{4AD0410A-47BD-0BFD-4232-D801D257D132}"/>
          </ac:picMkLst>
        </pc:picChg>
        <pc:picChg chg="add mod">
          <ac:chgData name="Lisa Ellis" userId="1e3b8b31-18a3-40b3-8e12-8230c5071370" providerId="ADAL" clId="{563BA9DA-5175-456B-8E08-B93023433B20}" dt="2026-09-28T07:32:14.435" v="64" actId="14100"/>
          <ac:picMkLst>
            <pc:docMk/>
            <pc:sldMk cId="1690994520" sldId="263"/>
            <ac:picMk id="8" creationId="{390AB45F-E0F0-4963-0899-92835BFB576F}"/>
          </ac:picMkLst>
        </pc:picChg>
        <pc:picChg chg="add mod">
          <ac:chgData name="Lisa Ellis" userId="1e3b8b31-18a3-40b3-8e12-8230c5071370" providerId="ADAL" clId="{563BA9DA-5175-456B-8E08-B93023433B20}" dt="2026-09-28T07:32:24.450" v="66" actId="1076"/>
          <ac:picMkLst>
            <pc:docMk/>
            <pc:sldMk cId="1690994520" sldId="263"/>
            <ac:picMk id="11" creationId="{496CDB5A-FFF3-5BA3-215C-F3F757D4ACAA}"/>
          </ac:picMkLst>
        </pc:picChg>
      </pc:sldChg>
      <pc:sldChg chg="modSp mod">
        <pc:chgData name="Lisa Ellis" userId="1e3b8b31-18a3-40b3-8e12-8230c5071370" providerId="ADAL" clId="{563BA9DA-5175-456B-8E08-B93023433B20}" dt="2026-09-24T14:06:52.505" v="4" actId="339"/>
        <pc:sldMkLst>
          <pc:docMk/>
          <pc:sldMk cId="857628737" sldId="278"/>
        </pc:sldMkLst>
        <pc:spChg chg="mod">
          <ac:chgData name="Lisa Ellis" userId="1e3b8b31-18a3-40b3-8e12-8230c5071370" providerId="ADAL" clId="{563BA9DA-5175-456B-8E08-B93023433B20}" dt="2026-09-24T14:06:41.957" v="2" actId="1076"/>
          <ac:spMkLst>
            <pc:docMk/>
            <pc:sldMk cId="857628737" sldId="278"/>
            <ac:spMk id="3" creationId="{AB2AA3EE-5CB7-DDFC-5B48-72FDC8B81B7E}"/>
          </ac:spMkLst>
        </pc:spChg>
        <pc:spChg chg="mod">
          <ac:chgData name="Lisa Ellis" userId="1e3b8b31-18a3-40b3-8e12-8230c5071370" providerId="ADAL" clId="{563BA9DA-5175-456B-8E08-B93023433B20}" dt="2026-09-24T14:06:45.630" v="3" actId="1076"/>
          <ac:spMkLst>
            <pc:docMk/>
            <pc:sldMk cId="857628737" sldId="278"/>
            <ac:spMk id="4" creationId="{FAE0D39C-020C-2CD9-3008-142AE601D31F}"/>
          </ac:spMkLst>
        </pc:spChg>
        <pc:picChg chg="mod">
          <ac:chgData name="Lisa Ellis" userId="1e3b8b31-18a3-40b3-8e12-8230c5071370" providerId="ADAL" clId="{563BA9DA-5175-456B-8E08-B93023433B20}" dt="2026-09-24T14:06:52.505" v="4" actId="339"/>
          <ac:picMkLst>
            <pc:docMk/>
            <pc:sldMk cId="857628737" sldId="278"/>
            <ac:picMk id="5" creationId="{B212BF49-5D8F-7491-F25E-223B9C1EE38D}"/>
          </ac:picMkLst>
        </pc:picChg>
      </pc:sldChg>
      <pc:sldChg chg="modSp add del mod">
        <pc:chgData name="Lisa Ellis" userId="1e3b8b31-18a3-40b3-8e12-8230c5071370" providerId="ADAL" clId="{563BA9DA-5175-456B-8E08-B93023433B20}" dt="2026-09-28T08:08:10.118" v="451" actId="47"/>
        <pc:sldMkLst>
          <pc:docMk/>
          <pc:sldMk cId="3245528595" sldId="279"/>
        </pc:sldMkLst>
        <pc:spChg chg="mod">
          <ac:chgData name="Lisa Ellis" userId="1e3b8b31-18a3-40b3-8e12-8230c5071370" providerId="ADAL" clId="{563BA9DA-5175-456B-8E08-B93023433B20}" dt="2026-09-28T07:37:36.645" v="75" actId="6549"/>
          <ac:spMkLst>
            <pc:docMk/>
            <pc:sldMk cId="3245528595" sldId="279"/>
            <ac:spMk id="6" creationId="{D69E8C04-E35C-40C5-81B5-0458F5634362}"/>
          </ac:spMkLst>
        </pc:spChg>
        <pc:spChg chg="mod">
          <ac:chgData name="Lisa Ellis" userId="1e3b8b31-18a3-40b3-8e12-8230c5071370" providerId="ADAL" clId="{563BA9DA-5175-456B-8E08-B93023433B20}" dt="2026-09-28T07:37:39.520" v="76" actId="6549"/>
          <ac:spMkLst>
            <pc:docMk/>
            <pc:sldMk cId="3245528595" sldId="279"/>
            <ac:spMk id="10" creationId="{678DB90A-AC44-F7D6-0A90-DCC1EE5E18CB}"/>
          </ac:spMkLst>
        </pc:spChg>
      </pc:sldChg>
      <pc:sldChg chg="modSp mod">
        <pc:chgData name="Lisa Ellis" userId="1e3b8b31-18a3-40b3-8e12-8230c5071370" providerId="ADAL" clId="{563BA9DA-5175-456B-8E08-B93023433B20}" dt="2026-09-24T14:07:10.262" v="9" actId="1076"/>
        <pc:sldMkLst>
          <pc:docMk/>
          <pc:sldMk cId="578970088" sldId="573"/>
        </pc:sldMkLst>
        <pc:spChg chg="mod">
          <ac:chgData name="Lisa Ellis" userId="1e3b8b31-18a3-40b3-8e12-8230c5071370" providerId="ADAL" clId="{563BA9DA-5175-456B-8E08-B93023433B20}" dt="2026-09-24T14:06:59.732" v="5" actId="14100"/>
          <ac:spMkLst>
            <pc:docMk/>
            <pc:sldMk cId="578970088" sldId="573"/>
            <ac:spMk id="3" creationId="{6D940B5C-BFBC-41CC-A8F5-9904EDC6C699}"/>
          </ac:spMkLst>
        </pc:spChg>
        <pc:spChg chg="mod">
          <ac:chgData name="Lisa Ellis" userId="1e3b8b31-18a3-40b3-8e12-8230c5071370" providerId="ADAL" clId="{563BA9DA-5175-456B-8E08-B93023433B20}" dt="2026-09-24T14:07:08.094" v="8" actId="1076"/>
          <ac:spMkLst>
            <pc:docMk/>
            <pc:sldMk cId="578970088" sldId="573"/>
            <ac:spMk id="11" creationId="{D92420CA-AEE8-4CA8-AB01-42C508CC15D8}"/>
          </ac:spMkLst>
        </pc:spChg>
        <pc:picChg chg="mod">
          <ac:chgData name="Lisa Ellis" userId="1e3b8b31-18a3-40b3-8e12-8230c5071370" providerId="ADAL" clId="{563BA9DA-5175-456B-8E08-B93023433B20}" dt="2026-09-24T14:07:10.262" v="9" actId="1076"/>
          <ac:picMkLst>
            <pc:docMk/>
            <pc:sldMk cId="578970088" sldId="573"/>
            <ac:picMk id="4" creationId="{947972D3-B7C5-5CC7-0A5D-6D5FAF1333CA}"/>
          </ac:picMkLst>
        </pc:picChg>
      </pc:sldChg>
      <pc:sldChg chg="addSp delSp modSp mod">
        <pc:chgData name="Lisa Ellis" userId="1e3b8b31-18a3-40b3-8e12-8230c5071370" providerId="ADAL" clId="{563BA9DA-5175-456B-8E08-B93023433B20}" dt="2026-09-28T07:45:13.451" v="116" actId="20577"/>
        <pc:sldMkLst>
          <pc:docMk/>
          <pc:sldMk cId="3093601767" sldId="662"/>
        </pc:sldMkLst>
        <pc:spChg chg="mod">
          <ac:chgData name="Lisa Ellis" userId="1e3b8b31-18a3-40b3-8e12-8230c5071370" providerId="ADAL" clId="{563BA9DA-5175-456B-8E08-B93023433B20}" dt="2026-09-28T07:45:13.451" v="116" actId="20577"/>
          <ac:spMkLst>
            <pc:docMk/>
            <pc:sldMk cId="3093601767" sldId="662"/>
            <ac:spMk id="9" creationId="{210117BD-A1D7-59E9-9818-045E07DA9C62}"/>
          </ac:spMkLst>
        </pc:spChg>
        <pc:picChg chg="mod">
          <ac:chgData name="Lisa Ellis" userId="1e3b8b31-18a3-40b3-8e12-8230c5071370" providerId="ADAL" clId="{563BA9DA-5175-456B-8E08-B93023433B20}" dt="2026-09-28T07:20:45.052" v="27" actId="339"/>
          <ac:picMkLst>
            <pc:docMk/>
            <pc:sldMk cId="3093601767" sldId="662"/>
            <ac:picMk id="2" creationId="{97C97B2C-2AC8-9A46-06CD-A99286B7FC04}"/>
          </ac:picMkLst>
        </pc:picChg>
        <pc:picChg chg="add mod">
          <ac:chgData name="Lisa Ellis" userId="1e3b8b31-18a3-40b3-8e12-8230c5071370" providerId="ADAL" clId="{563BA9DA-5175-456B-8E08-B93023433B20}" dt="2026-09-28T07:20:38.775" v="26" actId="1076"/>
          <ac:picMkLst>
            <pc:docMk/>
            <pc:sldMk cId="3093601767" sldId="662"/>
            <ac:picMk id="4" creationId="{577C8F04-461E-DA07-DB19-C5EFC2A9A097}"/>
          </ac:picMkLst>
        </pc:picChg>
        <pc:picChg chg="del">
          <ac:chgData name="Lisa Ellis" userId="1e3b8b31-18a3-40b3-8e12-8230c5071370" providerId="ADAL" clId="{563BA9DA-5175-456B-8E08-B93023433B20}" dt="2026-09-28T07:20:31.338" v="23" actId="478"/>
          <ac:picMkLst>
            <pc:docMk/>
            <pc:sldMk cId="3093601767" sldId="662"/>
            <ac:picMk id="11" creationId="{12A27865-6166-F33E-E652-93127D6167A3}"/>
          </ac:picMkLst>
        </pc:picChg>
      </pc:sldChg>
      <pc:sldChg chg="del">
        <pc:chgData name="Lisa Ellis" userId="1e3b8b31-18a3-40b3-8e12-8230c5071370" providerId="ADAL" clId="{563BA9DA-5175-456B-8E08-B93023433B20}" dt="2026-09-28T08:09:07.563" v="453" actId="47"/>
        <pc:sldMkLst>
          <pc:docMk/>
          <pc:sldMk cId="3177788299" sldId="681"/>
        </pc:sldMkLst>
      </pc:sldChg>
      <pc:sldChg chg="modSp mod">
        <pc:chgData name="Lisa Ellis" userId="1e3b8b31-18a3-40b3-8e12-8230c5071370" providerId="ADAL" clId="{563BA9DA-5175-456B-8E08-B93023433B20}" dt="2026-09-28T07:21:17.151" v="30" actId="339"/>
        <pc:sldMkLst>
          <pc:docMk/>
          <pc:sldMk cId="361777059" sldId="686"/>
        </pc:sldMkLst>
        <pc:picChg chg="mod modCrop">
          <ac:chgData name="Lisa Ellis" userId="1e3b8b31-18a3-40b3-8e12-8230c5071370" providerId="ADAL" clId="{563BA9DA-5175-456B-8E08-B93023433B20}" dt="2026-09-28T07:21:17.151" v="30" actId="339"/>
          <ac:picMkLst>
            <pc:docMk/>
            <pc:sldMk cId="361777059" sldId="686"/>
            <ac:picMk id="5" creationId="{ACD4F791-C438-D30C-7EEB-CDAA31F0A015}"/>
          </ac:picMkLst>
        </pc:picChg>
      </pc:sldChg>
      <pc:sldChg chg="addSp delSp modSp mod">
        <pc:chgData name="Lisa Ellis" userId="1e3b8b31-18a3-40b3-8e12-8230c5071370" providerId="ADAL" clId="{563BA9DA-5175-456B-8E08-B93023433B20}" dt="2026-09-28T07:43:27.633" v="100" actId="1076"/>
        <pc:sldMkLst>
          <pc:docMk/>
          <pc:sldMk cId="3394769824" sldId="689"/>
        </pc:sldMkLst>
        <pc:picChg chg="del">
          <ac:chgData name="Lisa Ellis" userId="1e3b8b31-18a3-40b3-8e12-8230c5071370" providerId="ADAL" clId="{563BA9DA-5175-456B-8E08-B93023433B20}" dt="2026-09-28T07:26:03.800" v="31" actId="478"/>
          <ac:picMkLst>
            <pc:docMk/>
            <pc:sldMk cId="3394769824" sldId="689"/>
            <ac:picMk id="4" creationId="{7E299BC2-89DF-93AE-A91C-89905394260F}"/>
          </ac:picMkLst>
        </pc:picChg>
        <pc:picChg chg="add del mod">
          <ac:chgData name="Lisa Ellis" userId="1e3b8b31-18a3-40b3-8e12-8230c5071370" providerId="ADAL" clId="{563BA9DA-5175-456B-8E08-B93023433B20}" dt="2026-09-28T07:43:08.245" v="93" actId="478"/>
          <ac:picMkLst>
            <pc:docMk/>
            <pc:sldMk cId="3394769824" sldId="689"/>
            <ac:picMk id="6" creationId="{F787265C-2EF4-0425-0834-962008D6308F}"/>
          </ac:picMkLst>
        </pc:picChg>
        <pc:picChg chg="del">
          <ac:chgData name="Lisa Ellis" userId="1e3b8b31-18a3-40b3-8e12-8230c5071370" providerId="ADAL" clId="{563BA9DA-5175-456B-8E08-B93023433B20}" dt="2026-09-28T07:26:35.294" v="38" actId="478"/>
          <ac:picMkLst>
            <pc:docMk/>
            <pc:sldMk cId="3394769824" sldId="689"/>
            <ac:picMk id="8" creationId="{810C1CCD-17A9-8147-8DE1-A8B5F77DED2C}"/>
          </ac:picMkLst>
        </pc:picChg>
        <pc:picChg chg="add mod">
          <ac:chgData name="Lisa Ellis" userId="1e3b8b31-18a3-40b3-8e12-8230c5071370" providerId="ADAL" clId="{563BA9DA-5175-456B-8E08-B93023433B20}" dt="2026-09-28T07:26:54.195" v="40" actId="1076"/>
          <ac:picMkLst>
            <pc:docMk/>
            <pc:sldMk cId="3394769824" sldId="689"/>
            <ac:picMk id="11" creationId="{43500627-78FE-259A-9CDE-DDAECDC35FF6}"/>
          </ac:picMkLst>
        </pc:picChg>
        <pc:picChg chg="add mod">
          <ac:chgData name="Lisa Ellis" userId="1e3b8b31-18a3-40b3-8e12-8230c5071370" providerId="ADAL" clId="{563BA9DA-5175-456B-8E08-B93023433B20}" dt="2026-09-28T07:43:27.633" v="100" actId="1076"/>
          <ac:picMkLst>
            <pc:docMk/>
            <pc:sldMk cId="3394769824" sldId="689"/>
            <ac:picMk id="13" creationId="{5B037658-940B-6CAA-0743-D92CED7C7310}"/>
          </ac:picMkLst>
        </pc:picChg>
      </pc:sldChg>
      <pc:sldChg chg="addSp delSp modSp mod">
        <pc:chgData name="Lisa Ellis" userId="1e3b8b31-18a3-40b3-8e12-8230c5071370" providerId="ADAL" clId="{563BA9DA-5175-456B-8E08-B93023433B20}" dt="2026-09-28T07:29:32.065" v="55" actId="339"/>
        <pc:sldMkLst>
          <pc:docMk/>
          <pc:sldMk cId="104939273" sldId="690"/>
        </pc:sldMkLst>
        <pc:picChg chg="del">
          <ac:chgData name="Lisa Ellis" userId="1e3b8b31-18a3-40b3-8e12-8230c5071370" providerId="ADAL" clId="{563BA9DA-5175-456B-8E08-B93023433B20}" dt="2026-09-28T07:27:44.559" v="41" actId="478"/>
          <ac:picMkLst>
            <pc:docMk/>
            <pc:sldMk cId="104939273" sldId="690"/>
            <ac:picMk id="4" creationId="{96EBEF8E-4390-340B-97A6-FCD6B0619E06}"/>
          </ac:picMkLst>
        </pc:picChg>
        <pc:picChg chg="add mod">
          <ac:chgData name="Lisa Ellis" userId="1e3b8b31-18a3-40b3-8e12-8230c5071370" providerId="ADAL" clId="{563BA9DA-5175-456B-8E08-B93023433B20}" dt="2026-09-28T07:27:59.354" v="48" actId="339"/>
          <ac:picMkLst>
            <pc:docMk/>
            <pc:sldMk cId="104939273" sldId="690"/>
            <ac:picMk id="7" creationId="{64B52A86-2315-D6A9-AC1C-8D24ABE66A0F}"/>
          </ac:picMkLst>
        </pc:picChg>
        <pc:picChg chg="add mod ord">
          <ac:chgData name="Lisa Ellis" userId="1e3b8b31-18a3-40b3-8e12-8230c5071370" providerId="ADAL" clId="{563BA9DA-5175-456B-8E08-B93023433B20}" dt="2026-09-28T07:29:32.065" v="55" actId="339"/>
          <ac:picMkLst>
            <pc:docMk/>
            <pc:sldMk cId="104939273" sldId="690"/>
            <ac:picMk id="9" creationId="{DCAFD5C3-3C63-866F-918E-523C550FFDD3}"/>
          </ac:picMkLst>
        </pc:picChg>
        <pc:picChg chg="del">
          <ac:chgData name="Lisa Ellis" userId="1e3b8b31-18a3-40b3-8e12-8230c5071370" providerId="ADAL" clId="{563BA9DA-5175-456B-8E08-B93023433B20}" dt="2026-09-28T07:29:16.693" v="49" actId="478"/>
          <ac:picMkLst>
            <pc:docMk/>
            <pc:sldMk cId="104939273" sldId="690"/>
            <ac:picMk id="10" creationId="{BBC54AD9-DAB7-F624-C8F0-813ABD3D0A2A}"/>
          </ac:picMkLst>
        </pc:picChg>
      </pc:sldChg>
      <pc:sldChg chg="addSp delSp modSp mod">
        <pc:chgData name="Lisa Ellis" userId="1e3b8b31-18a3-40b3-8e12-8230c5071370" providerId="ADAL" clId="{563BA9DA-5175-456B-8E08-B93023433B20}" dt="2026-09-28T07:36:36.233" v="73" actId="339"/>
        <pc:sldMkLst>
          <pc:docMk/>
          <pc:sldMk cId="748839447" sldId="696"/>
        </pc:sldMkLst>
        <pc:picChg chg="del">
          <ac:chgData name="Lisa Ellis" userId="1e3b8b31-18a3-40b3-8e12-8230c5071370" providerId="ADAL" clId="{563BA9DA-5175-456B-8E08-B93023433B20}" dt="2026-09-28T07:36:21.314" v="67" actId="478"/>
          <ac:picMkLst>
            <pc:docMk/>
            <pc:sldMk cId="748839447" sldId="696"/>
            <ac:picMk id="5" creationId="{17C36514-BC36-C565-2EE0-1E07BD33B05A}"/>
          </ac:picMkLst>
        </pc:picChg>
        <pc:picChg chg="add mod">
          <ac:chgData name="Lisa Ellis" userId="1e3b8b31-18a3-40b3-8e12-8230c5071370" providerId="ADAL" clId="{563BA9DA-5175-456B-8E08-B93023433B20}" dt="2026-09-28T07:36:36.233" v="73" actId="339"/>
          <ac:picMkLst>
            <pc:docMk/>
            <pc:sldMk cId="748839447" sldId="696"/>
            <ac:picMk id="7" creationId="{1F74711E-6E86-0B3F-319E-108FFE385607}"/>
          </ac:picMkLst>
        </pc:picChg>
      </pc:sldChg>
      <pc:sldChg chg="addSp delSp modSp mod">
        <pc:chgData name="Lisa Ellis" userId="1e3b8b31-18a3-40b3-8e12-8230c5071370" providerId="ADAL" clId="{563BA9DA-5175-456B-8E08-B93023433B20}" dt="2026-09-28T07:39:04.776" v="91" actId="14100"/>
        <pc:sldMkLst>
          <pc:docMk/>
          <pc:sldMk cId="2578780062" sldId="700"/>
        </pc:sldMkLst>
        <pc:spChg chg="del">
          <ac:chgData name="Lisa Ellis" userId="1e3b8b31-18a3-40b3-8e12-8230c5071370" providerId="ADAL" clId="{563BA9DA-5175-456B-8E08-B93023433B20}" dt="2026-09-28T07:38:05.088" v="77" actId="478"/>
          <ac:spMkLst>
            <pc:docMk/>
            <pc:sldMk cId="2578780062" sldId="700"/>
            <ac:spMk id="3" creationId="{17906078-604B-44F8-A239-19312807BC11}"/>
          </ac:spMkLst>
        </pc:spChg>
        <pc:spChg chg="add del mod">
          <ac:chgData name="Lisa Ellis" userId="1e3b8b31-18a3-40b3-8e12-8230c5071370" providerId="ADAL" clId="{563BA9DA-5175-456B-8E08-B93023433B20}" dt="2026-09-28T07:38:08.881" v="78" actId="478"/>
          <ac:spMkLst>
            <pc:docMk/>
            <pc:sldMk cId="2578780062" sldId="700"/>
            <ac:spMk id="4" creationId="{7D2340C8-1703-A10E-83DE-326AD0D5BDED}"/>
          </ac:spMkLst>
        </pc:spChg>
        <pc:spChg chg="mod">
          <ac:chgData name="Lisa Ellis" userId="1e3b8b31-18a3-40b3-8e12-8230c5071370" providerId="ADAL" clId="{563BA9DA-5175-456B-8E08-B93023433B20}" dt="2026-09-28T07:38:58.157" v="89" actId="1076"/>
          <ac:spMkLst>
            <pc:docMk/>
            <pc:sldMk cId="2578780062" sldId="700"/>
            <ac:spMk id="16" creationId="{881144C6-7DB8-E5EC-6396-4C52E85F1624}"/>
          </ac:spMkLst>
        </pc:spChg>
        <pc:picChg chg="mod">
          <ac:chgData name="Lisa Ellis" userId="1e3b8b31-18a3-40b3-8e12-8230c5071370" providerId="ADAL" clId="{563BA9DA-5175-456B-8E08-B93023433B20}" dt="2026-09-28T07:38:42.116" v="85" actId="1076"/>
          <ac:picMkLst>
            <pc:docMk/>
            <pc:sldMk cId="2578780062" sldId="700"/>
            <ac:picMk id="10" creationId="{6CE3850F-2918-F351-623C-BFF1CE5C4347}"/>
          </ac:picMkLst>
        </pc:picChg>
        <pc:cxnChg chg="mod">
          <ac:chgData name="Lisa Ellis" userId="1e3b8b31-18a3-40b3-8e12-8230c5071370" providerId="ADAL" clId="{563BA9DA-5175-456B-8E08-B93023433B20}" dt="2026-09-28T07:39:04.776" v="91" actId="14100"/>
          <ac:cxnSpMkLst>
            <pc:docMk/>
            <pc:sldMk cId="2578780062" sldId="700"/>
            <ac:cxnSpMk id="14" creationId="{8A702D1B-954C-5D98-BEAE-B40AB4BD77DB}"/>
          </ac:cxnSpMkLst>
        </pc:cxnChg>
      </pc:sldChg>
      <pc:sldChg chg="add">
        <pc:chgData name="Lisa Ellis" userId="1e3b8b31-18a3-40b3-8e12-8230c5071370" providerId="ADAL" clId="{563BA9DA-5175-456B-8E08-B93023433B20}" dt="2026-09-28T07:40:20.505" v="92"/>
        <pc:sldMkLst>
          <pc:docMk/>
          <pc:sldMk cId="3249243452" sldId="701"/>
        </pc:sldMkLst>
      </pc:sldChg>
      <pc:sldChg chg="addSp delSp modSp new mod modClrScheme chgLayout">
        <pc:chgData name="Lisa Ellis" userId="1e3b8b31-18a3-40b3-8e12-8230c5071370" providerId="ADAL" clId="{563BA9DA-5175-456B-8E08-B93023433B20}" dt="2026-09-28T07:58:27.012" v="450" actId="1076"/>
        <pc:sldMkLst>
          <pc:docMk/>
          <pc:sldMk cId="3169290649" sldId="702"/>
        </pc:sldMkLst>
        <pc:spChg chg="del">
          <ac:chgData name="Lisa Ellis" userId="1e3b8b31-18a3-40b3-8e12-8230c5071370" providerId="ADAL" clId="{563BA9DA-5175-456B-8E08-B93023433B20}" dt="2026-09-28T07:49:16.036" v="118" actId="700"/>
          <ac:spMkLst>
            <pc:docMk/>
            <pc:sldMk cId="3169290649" sldId="702"/>
            <ac:spMk id="2" creationId="{73B9EE3B-E7B6-C7D0-382E-690E0EDF76C9}"/>
          </ac:spMkLst>
        </pc:spChg>
        <pc:spChg chg="del">
          <ac:chgData name="Lisa Ellis" userId="1e3b8b31-18a3-40b3-8e12-8230c5071370" providerId="ADAL" clId="{563BA9DA-5175-456B-8E08-B93023433B20}" dt="2026-09-28T07:49:16.036" v="118" actId="700"/>
          <ac:spMkLst>
            <pc:docMk/>
            <pc:sldMk cId="3169290649" sldId="702"/>
            <ac:spMk id="3" creationId="{83314572-D281-3281-7E68-345AF94BBBE5}"/>
          </ac:spMkLst>
        </pc:spChg>
        <pc:spChg chg="del">
          <ac:chgData name="Lisa Ellis" userId="1e3b8b31-18a3-40b3-8e12-8230c5071370" providerId="ADAL" clId="{563BA9DA-5175-456B-8E08-B93023433B20}" dt="2026-09-28T07:49:16.036" v="118" actId="700"/>
          <ac:spMkLst>
            <pc:docMk/>
            <pc:sldMk cId="3169290649" sldId="702"/>
            <ac:spMk id="4" creationId="{71B1D59F-8E61-88F1-8174-C027F4913756}"/>
          </ac:spMkLst>
        </pc:spChg>
        <pc:spChg chg="del">
          <ac:chgData name="Lisa Ellis" userId="1e3b8b31-18a3-40b3-8e12-8230c5071370" providerId="ADAL" clId="{563BA9DA-5175-456B-8E08-B93023433B20}" dt="2026-09-28T07:49:16.036" v="118" actId="700"/>
          <ac:spMkLst>
            <pc:docMk/>
            <pc:sldMk cId="3169290649" sldId="702"/>
            <ac:spMk id="5" creationId="{9D235A39-D1C3-2BB3-9AB5-B9A6444C0118}"/>
          </ac:spMkLst>
        </pc:spChg>
        <pc:spChg chg="del mod ord">
          <ac:chgData name="Lisa Ellis" userId="1e3b8b31-18a3-40b3-8e12-8230c5071370" providerId="ADAL" clId="{563BA9DA-5175-456B-8E08-B93023433B20}" dt="2026-09-28T07:49:16.036" v="118" actId="700"/>
          <ac:spMkLst>
            <pc:docMk/>
            <pc:sldMk cId="3169290649" sldId="702"/>
            <ac:spMk id="6" creationId="{1AD6874A-A067-5F83-5B6E-0E382687A457}"/>
          </ac:spMkLst>
        </pc:spChg>
        <pc:spChg chg="add mod ord">
          <ac:chgData name="Lisa Ellis" userId="1e3b8b31-18a3-40b3-8e12-8230c5071370" providerId="ADAL" clId="{563BA9DA-5175-456B-8E08-B93023433B20}" dt="2026-09-28T07:49:53.666" v="143" actId="2711"/>
          <ac:spMkLst>
            <pc:docMk/>
            <pc:sldMk cId="3169290649" sldId="702"/>
            <ac:spMk id="7" creationId="{6DC58A94-B172-803A-ECCB-7E674F058D8A}"/>
          </ac:spMkLst>
        </pc:spChg>
        <pc:spChg chg="add mod">
          <ac:chgData name="Lisa Ellis" userId="1e3b8b31-18a3-40b3-8e12-8230c5071370" providerId="ADAL" clId="{563BA9DA-5175-456B-8E08-B93023433B20}" dt="2026-09-28T07:57:57.815" v="408" actId="21"/>
          <ac:spMkLst>
            <pc:docMk/>
            <pc:sldMk cId="3169290649" sldId="702"/>
            <ac:spMk id="10" creationId="{81F55A3B-64D2-AF50-7142-9553322FA6D4}"/>
          </ac:spMkLst>
        </pc:spChg>
        <pc:spChg chg="add mod">
          <ac:chgData name="Lisa Ellis" userId="1e3b8b31-18a3-40b3-8e12-8230c5071370" providerId="ADAL" clId="{563BA9DA-5175-456B-8E08-B93023433B20}" dt="2026-09-28T07:58:22.917" v="449" actId="20577"/>
          <ac:spMkLst>
            <pc:docMk/>
            <pc:sldMk cId="3169290649" sldId="702"/>
            <ac:spMk id="12" creationId="{99ADF75A-4972-DF43-14EE-D23E91C6B27F}"/>
          </ac:spMkLst>
        </pc:spChg>
        <pc:picChg chg="add mod">
          <ac:chgData name="Lisa Ellis" userId="1e3b8b31-18a3-40b3-8e12-8230c5071370" providerId="ADAL" clId="{563BA9DA-5175-456B-8E08-B93023433B20}" dt="2026-09-28T07:58:27.012" v="450" actId="1076"/>
          <ac:picMkLst>
            <pc:docMk/>
            <pc:sldMk cId="3169290649" sldId="702"/>
            <ac:picMk id="9" creationId="{E44DD343-D4D0-0836-52F4-0C41948B8F6B}"/>
          </ac:picMkLst>
        </pc:picChg>
      </pc:sldChg>
      <pc:sldChg chg="modSp mod">
        <pc:chgData name="Lisa Ellis" userId="1e3b8b31-18a3-40b3-8e12-8230c5071370" providerId="ADAL" clId="{563BA9DA-5175-456B-8E08-B93023433B20}" dt="2026-09-28T08:08:21.791" v="452" actId="6549"/>
        <pc:sldMkLst>
          <pc:docMk/>
          <pc:sldMk cId="986864633" sldId="705"/>
        </pc:sldMkLst>
        <pc:spChg chg="mod">
          <ac:chgData name="Lisa Ellis" userId="1e3b8b31-18a3-40b3-8e12-8230c5071370" providerId="ADAL" clId="{563BA9DA-5175-456B-8E08-B93023433B20}" dt="2026-09-28T08:08:21.791" v="452" actId="6549"/>
          <ac:spMkLst>
            <pc:docMk/>
            <pc:sldMk cId="986864633" sldId="705"/>
            <ac:spMk id="6" creationId="{D69E8C04-E35C-40C5-81B5-0458F5634362}"/>
          </ac:spMkLst>
        </pc:spChg>
      </pc:sldChg>
    </pc:docChg>
  </pc:docChgLst>
  <pc:docChgLst>
    <pc:chgData name="Emily Wild" userId="S::emily.wild@uwtsd.ac.uk::baf2cde3-8896-481d-9254-c66691563779" providerId="AD" clId="Web-{257FD4F8-2B8C-E142-AED7-B8A88EAF0A9B}"/>
    <pc:docChg chg="modSld">
      <pc:chgData name="Emily Wild" userId="S::emily.wild@uwtsd.ac.uk::baf2cde3-8896-481d-9254-c66691563779" providerId="AD" clId="Web-{257FD4F8-2B8C-E142-AED7-B8A88EAF0A9B}" dt="2026-09-24T13:52:38.537" v="1" actId="1076"/>
      <pc:docMkLst>
        <pc:docMk/>
      </pc:docMkLst>
      <pc:sldChg chg="modSp">
        <pc:chgData name="Emily Wild" userId="S::emily.wild@uwtsd.ac.uk::baf2cde3-8896-481d-9254-c66691563779" providerId="AD" clId="Web-{257FD4F8-2B8C-E142-AED7-B8A88EAF0A9B}" dt="2026-09-24T13:52:38.537" v="1" actId="1076"/>
        <pc:sldMkLst>
          <pc:docMk/>
          <pc:sldMk cId="2083920938" sldId="338"/>
        </pc:sldMkLst>
      </pc:sldChg>
    </pc:docChg>
  </pc:docChgLst>
  <pc:docChgLst>
    <pc:chgData name="Emily Wild" userId="S::emily.wild@uwtsd.ac.uk::baf2cde3-8896-481d-9254-c66691563779" providerId="AD" clId="Web-{4AC49CE3-C0F8-F129-95DB-48CF5388BA24}"/>
    <pc:docChg chg="modSld">
      <pc:chgData name="Emily Wild" userId="S::emily.wild@uwtsd.ac.uk::baf2cde3-8896-481d-9254-c66691563779" providerId="AD" clId="Web-{4AC49CE3-C0F8-F129-95DB-48CF5388BA24}" dt="2026-09-11T15:40:43.371" v="1"/>
      <pc:docMkLst>
        <pc:docMk/>
      </pc:docMkLst>
      <pc:sldChg chg="modSp">
        <pc:chgData name="Emily Wild" userId="S::emily.wild@uwtsd.ac.uk::baf2cde3-8896-481d-9254-c66691563779" providerId="AD" clId="Web-{4AC49CE3-C0F8-F129-95DB-48CF5388BA24}" dt="2026-09-11T15:40:43.371" v="1"/>
        <pc:sldMkLst>
          <pc:docMk/>
          <pc:sldMk cId="748839447" sldId="696"/>
        </pc:sldMkLst>
        <pc:spChg chg="mod">
          <ac:chgData name="Emily Wild" userId="S::emily.wild@uwtsd.ac.uk::baf2cde3-8896-481d-9254-c66691563779" providerId="AD" clId="Web-{4AC49CE3-C0F8-F129-95DB-48CF5388BA24}" dt="2026-09-11T15:40:43.371" v="1"/>
          <ac:spMkLst>
            <pc:docMk/>
            <pc:sldMk cId="748839447" sldId="696"/>
            <ac:spMk id="3" creationId="{00000000-0000-0000-0000-000000000000}"/>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svg"/><Relationship Id="rId1" Type="http://schemas.openxmlformats.org/officeDocument/2006/relationships/image" Target="../media/image26.svg"/><Relationship Id="rId4" Type="http://schemas.openxmlformats.org/officeDocument/2006/relationships/image" Target="../media/image2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svg"/><Relationship Id="rId1" Type="http://schemas.openxmlformats.org/officeDocument/2006/relationships/image" Target="../media/image26.svg"/><Relationship Id="rId4" Type="http://schemas.openxmlformats.org/officeDocument/2006/relationships/image" Target="../media/image29.svg"/></Relationships>
</file>

<file path=ppt/diagrams/colors1.xml><?xml version="1.0" encoding="utf-8"?>
<dgm:colorsDef xmlns:dgm="http://schemas.openxmlformats.org/drawingml/2006/diagram" xmlns:a="http://schemas.openxmlformats.org/drawingml/2006/main" uniqueId="urn:microsoft.com/office/officeart/2005/8/colors/accent3_1#3">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CAF8CD-A238-4686-872F-F990726BDC36}" type="doc">
      <dgm:prSet loTypeId="urn:microsoft.com/office/officeart/2005/8/layout/vList3" loCatId="list" qsTypeId="urn:microsoft.com/office/officeart/2005/8/quickstyle/3d1#3" qsCatId="3D" csTypeId="urn:microsoft.com/office/officeart/2005/8/colors/accent3_1#3" csCatId="accent3" phldr="1"/>
      <dgm:spPr/>
      <dgm:t>
        <a:bodyPr/>
        <a:lstStyle/>
        <a:p>
          <a:endParaRPr lang="en-GB"/>
        </a:p>
      </dgm:t>
    </dgm:pt>
    <dgm:pt modelId="{80796817-207E-42E9-BDF3-0E1BA2E2E3C7}">
      <dgm:prSet phldrT="[Text]"/>
      <dgm:spPr/>
      <dgm:t>
        <a:bodyPr/>
        <a:lstStyle/>
        <a:p>
          <a:r>
            <a:rPr lang="en-GB"/>
            <a:t>Information skills librarians for research support.</a:t>
          </a:r>
        </a:p>
      </dgm:t>
    </dgm:pt>
    <dgm:pt modelId="{6CB03FC5-9C45-4836-BCDB-44AD45739476}" type="parTrans" cxnId="{DEDC87C0-8B0D-46D8-9A2E-FC83AFAEFB88}">
      <dgm:prSet/>
      <dgm:spPr/>
      <dgm:t>
        <a:bodyPr/>
        <a:lstStyle/>
        <a:p>
          <a:endParaRPr lang="en-GB"/>
        </a:p>
      </dgm:t>
    </dgm:pt>
    <dgm:pt modelId="{2B3944AE-12CF-4A11-84BF-7E39B4B1B9F4}" type="sibTrans" cxnId="{DEDC87C0-8B0D-46D8-9A2E-FC83AFAEFB88}">
      <dgm:prSet/>
      <dgm:spPr/>
      <dgm:t>
        <a:bodyPr/>
        <a:lstStyle/>
        <a:p>
          <a:endParaRPr lang="en-GB"/>
        </a:p>
      </dgm:t>
    </dgm:pt>
    <dgm:pt modelId="{80C53DFF-7728-4F41-BC6A-C2883A053F66}">
      <dgm:prSet phldrT="[Text]"/>
      <dgm:spPr/>
      <dgm:t>
        <a:bodyPr/>
        <a:lstStyle/>
        <a:p>
          <a:r>
            <a:rPr lang="en-GB"/>
            <a:t>Online tutorials to improve your academic skills.</a:t>
          </a:r>
        </a:p>
      </dgm:t>
    </dgm:pt>
    <dgm:pt modelId="{5B0FBB26-F060-4214-99EE-6E4CB531A0BD}" type="parTrans" cxnId="{4E5731F2-780D-4999-9D70-3DFCF16459D9}">
      <dgm:prSet/>
      <dgm:spPr/>
      <dgm:t>
        <a:bodyPr/>
        <a:lstStyle/>
        <a:p>
          <a:endParaRPr lang="en-GB"/>
        </a:p>
      </dgm:t>
    </dgm:pt>
    <dgm:pt modelId="{B10C0881-E52D-4D5E-B34F-66C09D92AA2A}" type="sibTrans" cxnId="{4E5731F2-780D-4999-9D70-3DFCF16459D9}">
      <dgm:prSet/>
      <dgm:spPr/>
      <dgm:t>
        <a:bodyPr/>
        <a:lstStyle/>
        <a:p>
          <a:endParaRPr lang="en-GB"/>
        </a:p>
      </dgm:t>
    </dgm:pt>
    <dgm:pt modelId="{959E04EF-E2BC-476A-BF0C-4AF0E225CC49}">
      <dgm:prSet phldrT="[Text]"/>
      <dgm:spPr/>
      <dgm:t>
        <a:bodyPr/>
        <a:lstStyle/>
        <a:p>
          <a:r>
            <a:rPr lang="en-GB"/>
            <a:t>Online resource lists linking to course reading.</a:t>
          </a:r>
        </a:p>
      </dgm:t>
    </dgm:pt>
    <dgm:pt modelId="{46D3F440-7F8A-45A9-B914-8EFCF9C83BEE}" type="parTrans" cxnId="{B86A156A-0EF1-4CED-8283-3518A4F8210C}">
      <dgm:prSet/>
      <dgm:spPr/>
      <dgm:t>
        <a:bodyPr/>
        <a:lstStyle/>
        <a:p>
          <a:endParaRPr lang="en-GB"/>
        </a:p>
      </dgm:t>
    </dgm:pt>
    <dgm:pt modelId="{2DC4F724-C573-4277-BE8E-7EF56A1B43CB}" type="sibTrans" cxnId="{B86A156A-0EF1-4CED-8283-3518A4F8210C}">
      <dgm:prSet/>
      <dgm:spPr/>
      <dgm:t>
        <a:bodyPr/>
        <a:lstStyle/>
        <a:p>
          <a:endParaRPr lang="en-GB"/>
        </a:p>
      </dgm:t>
    </dgm:pt>
    <dgm:pt modelId="{346D9AAB-FF81-4FF7-811B-2BA2DA7C1B12}">
      <dgm:prSet/>
      <dgm:spPr/>
      <dgm:t>
        <a:bodyPr/>
        <a:lstStyle/>
        <a:p>
          <a:r>
            <a:rPr lang="en-GB"/>
            <a:t>Support for referencing, copyright, and accessibility.</a:t>
          </a:r>
        </a:p>
      </dgm:t>
    </dgm:pt>
    <dgm:pt modelId="{E23F097A-5D89-4A07-B90F-A11EF034D23D}" type="parTrans" cxnId="{8E633AF5-E180-40EB-9411-9430EF8240EF}">
      <dgm:prSet/>
      <dgm:spPr/>
      <dgm:t>
        <a:bodyPr/>
        <a:lstStyle/>
        <a:p>
          <a:endParaRPr lang="en-GB"/>
        </a:p>
      </dgm:t>
    </dgm:pt>
    <dgm:pt modelId="{C064F62F-89DA-4AC1-975D-99205F494D6C}" type="sibTrans" cxnId="{8E633AF5-E180-40EB-9411-9430EF8240EF}">
      <dgm:prSet/>
      <dgm:spPr/>
      <dgm:t>
        <a:bodyPr/>
        <a:lstStyle/>
        <a:p>
          <a:endParaRPr lang="en-GB"/>
        </a:p>
      </dgm:t>
    </dgm:pt>
    <dgm:pt modelId="{F37DBE2F-0AEF-4287-B717-8E685D676025}" type="pres">
      <dgm:prSet presAssocID="{E8CAF8CD-A238-4686-872F-F990726BDC36}" presName="linearFlow" presStyleCnt="0">
        <dgm:presLayoutVars>
          <dgm:dir/>
          <dgm:resizeHandles val="exact"/>
        </dgm:presLayoutVars>
      </dgm:prSet>
      <dgm:spPr/>
    </dgm:pt>
    <dgm:pt modelId="{5E5AB7C9-244B-4224-9821-343C22B01BD6}" type="pres">
      <dgm:prSet presAssocID="{80796817-207E-42E9-BDF3-0E1BA2E2E3C7}" presName="composite" presStyleCnt="0"/>
      <dgm:spPr/>
    </dgm:pt>
    <dgm:pt modelId="{597FD67B-1CC8-4C16-B5C2-BEB07D90567B}" type="pres">
      <dgm:prSet presAssocID="{80796817-207E-42E9-BDF3-0E1BA2E2E3C7}" presName="imgShp" presStyleLbl="fgImgPlace1" presStyleIdx="0" presStyleCnt="4" custLinFactNeighborX="-88513" custLinFactNeighborY="-179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rcRect/>
          <a:stretch>
            <a:fillRect/>
          </a:stretch>
        </a:blipFill>
      </dgm:spPr>
      <dgm:extLst>
        <a:ext uri="{E40237B7-FDA0-4F09-8148-C483321AD2D9}">
          <dgm14:cNvPr xmlns:dgm14="http://schemas.microsoft.com/office/drawing/2010/diagram" id="0" name="" descr="Call center with solid fill"/>
        </a:ext>
      </dgm:extLst>
    </dgm:pt>
    <dgm:pt modelId="{FE5BEE38-7ADF-4E62-81F6-660666E563D9}" type="pres">
      <dgm:prSet presAssocID="{80796817-207E-42E9-BDF3-0E1BA2E2E3C7}" presName="txShp" presStyleLbl="node1" presStyleIdx="0" presStyleCnt="4" custScaleX="146344" custLinFactNeighborX="5894" custLinFactNeighborY="-105">
        <dgm:presLayoutVars>
          <dgm:bulletEnabled val="1"/>
        </dgm:presLayoutVars>
      </dgm:prSet>
      <dgm:spPr/>
    </dgm:pt>
    <dgm:pt modelId="{FD51FAF8-929B-4A18-8F2D-7B5E91AB33F3}" type="pres">
      <dgm:prSet presAssocID="{2B3944AE-12CF-4A11-84BF-7E39B4B1B9F4}" presName="spacing" presStyleCnt="0"/>
      <dgm:spPr/>
    </dgm:pt>
    <dgm:pt modelId="{8AD5A50C-B03B-4988-B1C7-9CFF91E52B03}" type="pres">
      <dgm:prSet presAssocID="{80C53DFF-7728-4F41-BC6A-C2883A053F66}" presName="composite" presStyleCnt="0"/>
      <dgm:spPr/>
    </dgm:pt>
    <dgm:pt modelId="{299B8852-4F37-4E03-8FB2-90C97D80FCA8}" type="pres">
      <dgm:prSet presAssocID="{80C53DFF-7728-4F41-BC6A-C2883A053F66}" presName="imgShp" presStyleLbl="fgImgPlace1" presStyleIdx="1" presStyleCnt="4" custLinFactNeighborX="-82650" custLinFactNeighborY="-5861"/>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Programmer male with solid fill"/>
        </a:ext>
      </dgm:extLst>
    </dgm:pt>
    <dgm:pt modelId="{69163053-0507-4E3D-AA00-124D6FABECB1}" type="pres">
      <dgm:prSet presAssocID="{80C53DFF-7728-4F41-BC6A-C2883A053F66}" presName="txShp" presStyleLbl="node1" presStyleIdx="1" presStyleCnt="4" custScaleX="145430" custLinFactNeighborX="992" custLinFactNeighborY="1758">
        <dgm:presLayoutVars>
          <dgm:bulletEnabled val="1"/>
        </dgm:presLayoutVars>
      </dgm:prSet>
      <dgm:spPr/>
    </dgm:pt>
    <dgm:pt modelId="{2B62837F-A146-4694-9E4E-C27C458D15EA}" type="pres">
      <dgm:prSet presAssocID="{B10C0881-E52D-4D5E-B34F-66C09D92AA2A}" presName="spacing" presStyleCnt="0"/>
      <dgm:spPr/>
    </dgm:pt>
    <dgm:pt modelId="{4B1268BF-25A6-4C82-A0A6-AAE3BE70B2B8}" type="pres">
      <dgm:prSet presAssocID="{959E04EF-E2BC-476A-BF0C-4AF0E225CC49}" presName="composite" presStyleCnt="0"/>
      <dgm:spPr/>
    </dgm:pt>
    <dgm:pt modelId="{1B3908B5-7B60-4B87-8364-5815913247B3}" type="pres">
      <dgm:prSet presAssocID="{959E04EF-E2BC-476A-BF0C-4AF0E225CC49}" presName="imgShp" presStyleLbl="fgImgPlace1" presStyleIdx="2" presStyleCnt="4" custLinFactNeighborX="-85582" custLinFactNeighborY="2931"/>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dgm:spPr>
      <dgm:extLst>
        <a:ext uri="{E40237B7-FDA0-4F09-8148-C483321AD2D9}">
          <dgm14:cNvPr xmlns:dgm14="http://schemas.microsoft.com/office/drawing/2010/diagram" id="0" name="" descr="Open book with solid fill"/>
        </a:ext>
      </dgm:extLst>
    </dgm:pt>
    <dgm:pt modelId="{43E75672-BBA5-4444-9886-34E6DBEAB8DE}" type="pres">
      <dgm:prSet presAssocID="{959E04EF-E2BC-476A-BF0C-4AF0E225CC49}" presName="txShp" presStyleLbl="node1" presStyleIdx="2" presStyleCnt="4" custScaleX="148175" custLinFactNeighborX="-2421" custLinFactNeighborY="-3321">
        <dgm:presLayoutVars>
          <dgm:bulletEnabled val="1"/>
        </dgm:presLayoutVars>
      </dgm:prSet>
      <dgm:spPr/>
    </dgm:pt>
    <dgm:pt modelId="{6EFBEA6B-790B-47FE-93AC-A787F6D00711}" type="pres">
      <dgm:prSet presAssocID="{2DC4F724-C573-4277-BE8E-7EF56A1B43CB}" presName="spacing" presStyleCnt="0"/>
      <dgm:spPr/>
    </dgm:pt>
    <dgm:pt modelId="{4D2ED867-123B-450E-A0BD-D4FEE3B6ED66}" type="pres">
      <dgm:prSet presAssocID="{346D9AAB-FF81-4FF7-811B-2BA2DA7C1B12}" presName="composite" presStyleCnt="0"/>
      <dgm:spPr/>
    </dgm:pt>
    <dgm:pt modelId="{29CE7826-F92E-4DFC-AA7E-190456F9561B}" type="pres">
      <dgm:prSet presAssocID="{346D9AAB-FF81-4FF7-811B-2BA2DA7C1B12}" presName="imgShp" presStyleLbl="fgImgPlace1" presStyleIdx="3" presStyleCnt="4" custLinFactNeighborX="-95364" custLinFactNeighborY="-1487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Questions with solid fill"/>
        </a:ext>
      </dgm:extLst>
    </dgm:pt>
    <dgm:pt modelId="{B90C42E6-023D-4B4E-951F-D0A9AA615BFE}" type="pres">
      <dgm:prSet presAssocID="{346D9AAB-FF81-4FF7-811B-2BA2DA7C1B12}" presName="txShp" presStyleLbl="node1" presStyleIdx="3" presStyleCnt="4" custScaleX="148327">
        <dgm:presLayoutVars>
          <dgm:bulletEnabled val="1"/>
        </dgm:presLayoutVars>
      </dgm:prSet>
      <dgm:spPr/>
    </dgm:pt>
  </dgm:ptLst>
  <dgm:cxnLst>
    <dgm:cxn modelId="{C0775160-E58B-4959-95F2-74D0436F6414}" type="presOf" srcId="{E8CAF8CD-A238-4686-872F-F990726BDC36}" destId="{F37DBE2F-0AEF-4287-B717-8E685D676025}" srcOrd="0" destOrd="0" presId="urn:microsoft.com/office/officeart/2005/8/layout/vList3"/>
    <dgm:cxn modelId="{B86A156A-0EF1-4CED-8283-3518A4F8210C}" srcId="{E8CAF8CD-A238-4686-872F-F990726BDC36}" destId="{959E04EF-E2BC-476A-BF0C-4AF0E225CC49}" srcOrd="2" destOrd="0" parTransId="{46D3F440-7F8A-45A9-B914-8EFCF9C83BEE}" sibTransId="{2DC4F724-C573-4277-BE8E-7EF56A1B43CB}"/>
    <dgm:cxn modelId="{D3987194-875B-4192-AF5E-16BC78F3CEFE}" type="presOf" srcId="{80C53DFF-7728-4F41-BC6A-C2883A053F66}" destId="{69163053-0507-4E3D-AA00-124D6FABECB1}" srcOrd="0" destOrd="0" presId="urn:microsoft.com/office/officeart/2005/8/layout/vList3"/>
    <dgm:cxn modelId="{A1447AA6-33DB-4F64-9C6F-E460E4048936}" type="presOf" srcId="{346D9AAB-FF81-4FF7-811B-2BA2DA7C1B12}" destId="{B90C42E6-023D-4B4E-951F-D0A9AA615BFE}" srcOrd="0" destOrd="0" presId="urn:microsoft.com/office/officeart/2005/8/layout/vList3"/>
    <dgm:cxn modelId="{DEDC87C0-8B0D-46D8-9A2E-FC83AFAEFB88}" srcId="{E8CAF8CD-A238-4686-872F-F990726BDC36}" destId="{80796817-207E-42E9-BDF3-0E1BA2E2E3C7}" srcOrd="0" destOrd="0" parTransId="{6CB03FC5-9C45-4836-BCDB-44AD45739476}" sibTransId="{2B3944AE-12CF-4A11-84BF-7E39B4B1B9F4}"/>
    <dgm:cxn modelId="{B5C0F8C5-314B-43A2-A634-33600C70C505}" type="presOf" srcId="{959E04EF-E2BC-476A-BF0C-4AF0E225CC49}" destId="{43E75672-BBA5-4444-9886-34E6DBEAB8DE}" srcOrd="0" destOrd="0" presId="urn:microsoft.com/office/officeart/2005/8/layout/vList3"/>
    <dgm:cxn modelId="{B5EBE3EE-9510-4A71-A690-4FE83F25875A}" type="presOf" srcId="{80796817-207E-42E9-BDF3-0E1BA2E2E3C7}" destId="{FE5BEE38-7ADF-4E62-81F6-660666E563D9}" srcOrd="0" destOrd="0" presId="urn:microsoft.com/office/officeart/2005/8/layout/vList3"/>
    <dgm:cxn modelId="{4E5731F2-780D-4999-9D70-3DFCF16459D9}" srcId="{E8CAF8CD-A238-4686-872F-F990726BDC36}" destId="{80C53DFF-7728-4F41-BC6A-C2883A053F66}" srcOrd="1" destOrd="0" parTransId="{5B0FBB26-F060-4214-99EE-6E4CB531A0BD}" sibTransId="{B10C0881-E52D-4D5E-B34F-66C09D92AA2A}"/>
    <dgm:cxn modelId="{8E633AF5-E180-40EB-9411-9430EF8240EF}" srcId="{E8CAF8CD-A238-4686-872F-F990726BDC36}" destId="{346D9AAB-FF81-4FF7-811B-2BA2DA7C1B12}" srcOrd="3" destOrd="0" parTransId="{E23F097A-5D89-4A07-B90F-A11EF034D23D}" sibTransId="{C064F62F-89DA-4AC1-975D-99205F494D6C}"/>
    <dgm:cxn modelId="{B1EC0EE3-F018-42AA-AAC1-7DAE817AC852}" type="presParOf" srcId="{F37DBE2F-0AEF-4287-B717-8E685D676025}" destId="{5E5AB7C9-244B-4224-9821-343C22B01BD6}" srcOrd="0" destOrd="0" presId="urn:microsoft.com/office/officeart/2005/8/layout/vList3"/>
    <dgm:cxn modelId="{E6F280D4-837E-4292-B172-9722EAF4C03E}" type="presParOf" srcId="{5E5AB7C9-244B-4224-9821-343C22B01BD6}" destId="{597FD67B-1CC8-4C16-B5C2-BEB07D90567B}" srcOrd="0" destOrd="0" presId="urn:microsoft.com/office/officeart/2005/8/layout/vList3"/>
    <dgm:cxn modelId="{24710E07-33E0-4505-9017-608450F5E282}" type="presParOf" srcId="{5E5AB7C9-244B-4224-9821-343C22B01BD6}" destId="{FE5BEE38-7ADF-4E62-81F6-660666E563D9}" srcOrd="1" destOrd="0" presId="urn:microsoft.com/office/officeart/2005/8/layout/vList3"/>
    <dgm:cxn modelId="{5F7D4BC2-0BFD-470C-80DA-72939990C6C0}" type="presParOf" srcId="{F37DBE2F-0AEF-4287-B717-8E685D676025}" destId="{FD51FAF8-929B-4A18-8F2D-7B5E91AB33F3}" srcOrd="1" destOrd="0" presId="urn:microsoft.com/office/officeart/2005/8/layout/vList3"/>
    <dgm:cxn modelId="{9E8E43B3-1732-40E2-8155-DED91FC8C56C}" type="presParOf" srcId="{F37DBE2F-0AEF-4287-B717-8E685D676025}" destId="{8AD5A50C-B03B-4988-B1C7-9CFF91E52B03}" srcOrd="2" destOrd="0" presId="urn:microsoft.com/office/officeart/2005/8/layout/vList3"/>
    <dgm:cxn modelId="{AD3D0B2A-F331-4259-A484-2DC51FF19822}" type="presParOf" srcId="{8AD5A50C-B03B-4988-B1C7-9CFF91E52B03}" destId="{299B8852-4F37-4E03-8FB2-90C97D80FCA8}" srcOrd="0" destOrd="0" presId="urn:microsoft.com/office/officeart/2005/8/layout/vList3"/>
    <dgm:cxn modelId="{3DCD63B9-551D-49A7-B1C0-A7BA9D7E8BDD}" type="presParOf" srcId="{8AD5A50C-B03B-4988-B1C7-9CFF91E52B03}" destId="{69163053-0507-4E3D-AA00-124D6FABECB1}" srcOrd="1" destOrd="0" presId="urn:microsoft.com/office/officeart/2005/8/layout/vList3"/>
    <dgm:cxn modelId="{21CFC504-DC6E-42A2-A8B3-53D4DACCF6FD}" type="presParOf" srcId="{F37DBE2F-0AEF-4287-B717-8E685D676025}" destId="{2B62837F-A146-4694-9E4E-C27C458D15EA}" srcOrd="3" destOrd="0" presId="urn:microsoft.com/office/officeart/2005/8/layout/vList3"/>
    <dgm:cxn modelId="{E1A29709-A11C-4F62-974D-18BD84FFFA18}" type="presParOf" srcId="{F37DBE2F-0AEF-4287-B717-8E685D676025}" destId="{4B1268BF-25A6-4C82-A0A6-AAE3BE70B2B8}" srcOrd="4" destOrd="0" presId="urn:microsoft.com/office/officeart/2005/8/layout/vList3"/>
    <dgm:cxn modelId="{5D99E93F-C349-4BAC-B903-C57E388EDD92}" type="presParOf" srcId="{4B1268BF-25A6-4C82-A0A6-AAE3BE70B2B8}" destId="{1B3908B5-7B60-4B87-8364-5815913247B3}" srcOrd="0" destOrd="0" presId="urn:microsoft.com/office/officeart/2005/8/layout/vList3"/>
    <dgm:cxn modelId="{EA99ADA3-760E-4A03-BD59-37BF2B4F02DB}" type="presParOf" srcId="{4B1268BF-25A6-4C82-A0A6-AAE3BE70B2B8}" destId="{43E75672-BBA5-4444-9886-34E6DBEAB8DE}" srcOrd="1" destOrd="0" presId="urn:microsoft.com/office/officeart/2005/8/layout/vList3"/>
    <dgm:cxn modelId="{469A696F-0934-49E9-B5A5-18052F33945D}" type="presParOf" srcId="{F37DBE2F-0AEF-4287-B717-8E685D676025}" destId="{6EFBEA6B-790B-47FE-93AC-A787F6D00711}" srcOrd="5" destOrd="0" presId="urn:microsoft.com/office/officeart/2005/8/layout/vList3"/>
    <dgm:cxn modelId="{7873B3F8-9FED-4629-9D6A-2231C54BAF5A}" type="presParOf" srcId="{F37DBE2F-0AEF-4287-B717-8E685D676025}" destId="{4D2ED867-123B-450E-A0BD-D4FEE3B6ED66}" srcOrd="6" destOrd="0" presId="urn:microsoft.com/office/officeart/2005/8/layout/vList3"/>
    <dgm:cxn modelId="{BC6EF1F6-9C79-4F7A-A424-0EE5E20F496B}" type="presParOf" srcId="{4D2ED867-123B-450E-A0BD-D4FEE3B6ED66}" destId="{29CE7826-F92E-4DFC-AA7E-190456F9561B}" srcOrd="0" destOrd="0" presId="urn:microsoft.com/office/officeart/2005/8/layout/vList3"/>
    <dgm:cxn modelId="{61F5CAC7-5B2E-40A0-95EF-38C33896F6D7}" type="presParOf" srcId="{4D2ED867-123B-450E-A0BD-D4FEE3B6ED66}" destId="{B90C42E6-023D-4B4E-951F-D0A9AA615BFE}"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5BEE38-7ADF-4E62-81F6-660666E563D9}">
      <dsp:nvSpPr>
        <dsp:cNvPr id="0" name=""/>
        <dsp:cNvSpPr/>
      </dsp:nvSpPr>
      <dsp:spPr>
        <a:xfrm rot="10800000">
          <a:off x="284576" y="0"/>
          <a:ext cx="10329029" cy="87673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6617" tIns="129540" rIns="241808" bIns="129540" numCol="1" spcCol="1270" anchor="ctr" anchorCtr="0">
          <a:noAutofit/>
        </a:bodyPr>
        <a:lstStyle/>
        <a:p>
          <a:pPr marL="0" lvl="0" indent="0" algn="ctr" defTabSz="1511300">
            <a:lnSpc>
              <a:spcPct val="90000"/>
            </a:lnSpc>
            <a:spcBef>
              <a:spcPct val="0"/>
            </a:spcBef>
            <a:spcAft>
              <a:spcPct val="35000"/>
            </a:spcAft>
            <a:buNone/>
          </a:pPr>
          <a:r>
            <a:rPr lang="en-GB" sz="3400" kern="1200"/>
            <a:t>Information skills librarians for research support.</a:t>
          </a:r>
        </a:p>
      </dsp:txBody>
      <dsp:txXfrm rot="10800000">
        <a:off x="503760" y="0"/>
        <a:ext cx="10109845" cy="876736"/>
      </dsp:txXfrm>
    </dsp:sp>
    <dsp:sp modelId="{597FD67B-1CC8-4C16-B5C2-BEB07D90567B}">
      <dsp:nvSpPr>
        <dsp:cNvPr id="0" name=""/>
        <dsp:cNvSpPr/>
      </dsp:nvSpPr>
      <dsp:spPr>
        <a:xfrm>
          <a:off x="563384" y="0"/>
          <a:ext cx="876736" cy="876736"/>
        </a:xfrm>
        <a:prstGeom prst="ellipse">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69163053-0507-4E3D-AA00-124D6FABECB1}">
      <dsp:nvSpPr>
        <dsp:cNvPr id="0" name=""/>
        <dsp:cNvSpPr/>
      </dsp:nvSpPr>
      <dsp:spPr>
        <a:xfrm rot="10800000">
          <a:off x="244559" y="1154779"/>
          <a:ext cx="10264519" cy="87673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6617" tIns="125730" rIns="234696" bIns="125730" numCol="1" spcCol="1270" anchor="ctr" anchorCtr="0">
          <a:noAutofit/>
        </a:bodyPr>
        <a:lstStyle/>
        <a:p>
          <a:pPr marL="0" lvl="0" indent="0" algn="ctr" defTabSz="1466850">
            <a:lnSpc>
              <a:spcPct val="90000"/>
            </a:lnSpc>
            <a:spcBef>
              <a:spcPct val="0"/>
            </a:spcBef>
            <a:spcAft>
              <a:spcPct val="35000"/>
            </a:spcAft>
            <a:buNone/>
          </a:pPr>
          <a:r>
            <a:rPr lang="en-GB" sz="3300" kern="1200"/>
            <a:t>Online tutorials to improve your academic skills.</a:t>
          </a:r>
        </a:p>
      </dsp:txBody>
      <dsp:txXfrm rot="10800000">
        <a:off x="463743" y="1154779"/>
        <a:ext cx="10045335" cy="876736"/>
      </dsp:txXfrm>
    </dsp:sp>
    <dsp:sp modelId="{299B8852-4F37-4E03-8FB2-90C97D80FCA8}">
      <dsp:nvSpPr>
        <dsp:cNvPr id="0" name=""/>
        <dsp:cNvSpPr/>
      </dsp:nvSpPr>
      <dsp:spPr>
        <a:xfrm>
          <a:off x="614787" y="1087980"/>
          <a:ext cx="876736" cy="876736"/>
        </a:xfrm>
        <a:prstGeom prst="ellipse">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43E75672-BBA5-4444-9886-34E6DBEAB8DE}">
      <dsp:nvSpPr>
        <dsp:cNvPr id="0" name=""/>
        <dsp:cNvSpPr/>
      </dsp:nvSpPr>
      <dsp:spPr>
        <a:xfrm rot="10800000">
          <a:off x="0" y="2248698"/>
          <a:ext cx="10458262" cy="87673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6617" tIns="121920" rIns="227584" bIns="121920" numCol="1" spcCol="1270" anchor="ctr" anchorCtr="0">
          <a:noAutofit/>
        </a:bodyPr>
        <a:lstStyle/>
        <a:p>
          <a:pPr marL="0" lvl="0" indent="0" algn="ctr" defTabSz="1422400">
            <a:lnSpc>
              <a:spcPct val="90000"/>
            </a:lnSpc>
            <a:spcBef>
              <a:spcPct val="0"/>
            </a:spcBef>
            <a:spcAft>
              <a:spcPct val="35000"/>
            </a:spcAft>
            <a:buNone/>
          </a:pPr>
          <a:r>
            <a:rPr lang="en-GB" sz="3200" kern="1200"/>
            <a:t>Online resource lists linking to course reading.</a:t>
          </a:r>
        </a:p>
      </dsp:txBody>
      <dsp:txXfrm rot="10800000">
        <a:off x="219184" y="2248698"/>
        <a:ext cx="10239078" cy="876736"/>
      </dsp:txXfrm>
    </dsp:sp>
    <dsp:sp modelId="{1B3908B5-7B60-4B87-8364-5815913247B3}">
      <dsp:nvSpPr>
        <dsp:cNvPr id="0" name=""/>
        <dsp:cNvSpPr/>
      </dsp:nvSpPr>
      <dsp:spPr>
        <a:xfrm>
          <a:off x="589081" y="2303512"/>
          <a:ext cx="876736" cy="876736"/>
        </a:xfrm>
        <a:prstGeom prst="ellipse">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B90C42E6-023D-4B4E-951F-D0A9AA615BFE}">
      <dsp:nvSpPr>
        <dsp:cNvPr id="0" name=""/>
        <dsp:cNvSpPr/>
      </dsp:nvSpPr>
      <dsp:spPr>
        <a:xfrm rot="10800000">
          <a:off x="72307" y="3416264"/>
          <a:ext cx="10468990" cy="87673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6617" tIns="118110" rIns="220472" bIns="118110" numCol="1" spcCol="1270" anchor="ctr" anchorCtr="0">
          <a:noAutofit/>
        </a:bodyPr>
        <a:lstStyle/>
        <a:p>
          <a:pPr marL="0" lvl="0" indent="0" algn="ctr" defTabSz="1377950">
            <a:lnSpc>
              <a:spcPct val="90000"/>
            </a:lnSpc>
            <a:spcBef>
              <a:spcPct val="0"/>
            </a:spcBef>
            <a:spcAft>
              <a:spcPct val="35000"/>
            </a:spcAft>
            <a:buNone/>
          </a:pPr>
          <a:r>
            <a:rPr lang="en-GB" sz="3100" kern="1200"/>
            <a:t>Support for referencing, copyright, and accessibility.</a:t>
          </a:r>
        </a:p>
      </dsp:txBody>
      <dsp:txXfrm rot="10800000">
        <a:off x="291491" y="3416264"/>
        <a:ext cx="10249806" cy="876736"/>
      </dsp:txXfrm>
    </dsp:sp>
    <dsp:sp modelId="{29CE7826-F92E-4DFC-AA7E-190456F9561B}">
      <dsp:nvSpPr>
        <dsp:cNvPr id="0" name=""/>
        <dsp:cNvSpPr/>
      </dsp:nvSpPr>
      <dsp:spPr>
        <a:xfrm>
          <a:off x="503319" y="3285867"/>
          <a:ext cx="876736" cy="876736"/>
        </a:xfrm>
        <a:prstGeom prst="ellipse">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3">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F74893-F3FA-487C-BB41-7278442825B4}" type="datetimeFigureOut">
              <a:rPr lang="en-GB" smtClean="0"/>
              <a:t>28/09/2026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663359-DA6F-41AD-A045-3D0B46A55200}" type="slidenum">
              <a:rPr lang="en-GB" smtClean="0"/>
              <a:t>‹#›</a:t>
            </a:fld>
            <a:endParaRPr lang="en-GB"/>
          </a:p>
        </p:txBody>
      </p:sp>
    </p:spTree>
    <p:extLst>
      <p:ext uri="{BB962C8B-B14F-4D97-AF65-F5344CB8AC3E}">
        <p14:creationId xmlns:p14="http://schemas.microsoft.com/office/powerpoint/2010/main" val="23569894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Before we begin, it is important to address the issue of library anxiety.</a:t>
            </a:r>
          </a:p>
          <a:p>
            <a:endParaRPr lang="en-GB" sz="1400">
              <a:latin typeface="Aptos" panose="020B0004020202020204" pitchFamily="34" charset="0"/>
            </a:endParaRPr>
          </a:p>
          <a:p>
            <a:r>
              <a:rPr lang="en-GB" sz="1400">
                <a:latin typeface="Aptos" panose="020B0004020202020204" pitchFamily="34" charset="0"/>
              </a:rPr>
              <a:t>Many students may feel anxious or intimidated by their peers, or lack of knowledge or experience in using an academic library. </a:t>
            </a:r>
          </a:p>
          <a:p>
            <a:endParaRPr lang="en-GB" sz="1400">
              <a:latin typeface="Aptos" panose="020B0004020202020204" pitchFamily="34" charset="0"/>
            </a:endParaRPr>
          </a:p>
          <a:p>
            <a:r>
              <a:rPr lang="en-GB" sz="1400">
                <a:latin typeface="Aptos" panose="020B0004020202020204" pitchFamily="34" charset="0"/>
              </a:rPr>
              <a:t>It is a very common issue and we want to reassure you all there is plenty of support in place to help you overcome any fear. </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6</a:t>
            </a:fld>
            <a:endParaRPr lang="en-GB"/>
          </a:p>
        </p:txBody>
      </p:sp>
    </p:spTree>
    <p:extLst>
      <p:ext uri="{BB962C8B-B14F-4D97-AF65-F5344CB8AC3E}">
        <p14:creationId xmlns:p14="http://schemas.microsoft.com/office/powerpoint/2010/main" val="8069108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The infoskills courses are just part of the support we offer all our students.</a:t>
            </a:r>
          </a:p>
          <a:p>
            <a:endParaRPr lang="en-GB" sz="1400">
              <a:latin typeface="Aptos" panose="020B0004020202020204" pitchFamily="34" charset="0"/>
            </a:endParaRPr>
          </a:p>
          <a:p>
            <a:r>
              <a:rPr lang="en-GB" sz="1400">
                <a:latin typeface="Aptos" panose="020B0004020202020204" pitchFamily="34" charset="0"/>
              </a:rPr>
              <a:t>The library webpage has lots of information, support and links to help you on your academic journey.</a:t>
            </a:r>
          </a:p>
          <a:p>
            <a:endParaRPr lang="en-GB" sz="1400">
              <a:latin typeface="Aptos" panose="020B0004020202020204" pitchFamily="34" charset="0"/>
            </a:endParaRPr>
          </a:p>
          <a:p>
            <a:r>
              <a:rPr lang="en-GB" sz="1400">
                <a:latin typeface="Aptos" panose="020B0004020202020204" pitchFamily="34" charset="0"/>
              </a:rPr>
              <a:t>You can navigate easily to the library webpage from your student HWB homepage.</a:t>
            </a:r>
          </a:p>
          <a:p>
            <a:endParaRPr lang="en-GB" sz="1400">
              <a:latin typeface="Aptos" panose="020B0004020202020204" pitchFamily="34" charset="0"/>
            </a:endParaRPr>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8</a:t>
            </a:fld>
            <a:endParaRPr lang="en-GB"/>
          </a:p>
        </p:txBody>
      </p:sp>
    </p:spTree>
    <p:extLst>
      <p:ext uri="{BB962C8B-B14F-4D97-AF65-F5344CB8AC3E}">
        <p14:creationId xmlns:p14="http://schemas.microsoft.com/office/powerpoint/2010/main" val="12391857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t>As a first step, we encourage all new students to self enrol on our infoskills programme.</a:t>
            </a:r>
          </a:p>
          <a:p>
            <a:endParaRPr lang="en-GB" sz="1400"/>
          </a:p>
          <a:p>
            <a:r>
              <a:rPr lang="en-GB" sz="1400"/>
              <a:t>As a new student you currently don’t know what you do not know.</a:t>
            </a:r>
          </a:p>
          <a:p>
            <a:endParaRPr lang="en-GB" sz="1400"/>
          </a:p>
          <a:p>
            <a:r>
              <a:rPr lang="en-GB" sz="1400"/>
              <a:t>Scan the QR code with your phone camera or click on the online link provided for more details on how to develop these important skills. </a:t>
            </a:r>
          </a:p>
          <a:p>
            <a:endParaRPr lang="en-GB" sz="1400"/>
          </a:p>
          <a:p>
            <a:r>
              <a:rPr lang="en-GB" sz="1400"/>
              <a:t>As you progress through this tutorial, you will see pink button links which will take you to the corresponding relevant units. </a:t>
            </a:r>
            <a:endParaRPr lang="en-US" sz="1400"/>
          </a:p>
        </p:txBody>
      </p:sp>
      <p:sp>
        <p:nvSpPr>
          <p:cNvPr id="4" name="Slide Number Placeholder 3"/>
          <p:cNvSpPr>
            <a:spLocks noGrp="1"/>
          </p:cNvSpPr>
          <p:nvPr>
            <p:ph type="sldNum" sz="quarter" idx="5"/>
          </p:nvPr>
        </p:nvSpPr>
        <p:spPr/>
        <p:txBody>
          <a:bodyPr/>
          <a:lstStyle/>
          <a:p>
            <a:fld id="{7C1845D0-53D4-4312-8F17-71CDCA72431A}" type="slidenum">
              <a:rPr lang="en-GB" smtClean="0"/>
              <a:t>10</a:t>
            </a:fld>
            <a:endParaRPr lang="en-GB"/>
          </a:p>
        </p:txBody>
      </p:sp>
    </p:spTree>
    <p:extLst>
      <p:ext uri="{BB962C8B-B14F-4D97-AF65-F5344CB8AC3E}">
        <p14:creationId xmlns:p14="http://schemas.microsoft.com/office/powerpoint/2010/main" val="22082080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11</a:t>
            </a:fld>
            <a:endParaRPr lang="en-GB"/>
          </a:p>
        </p:txBody>
      </p:sp>
    </p:spTree>
    <p:extLst>
      <p:ext uri="{BB962C8B-B14F-4D97-AF65-F5344CB8AC3E}">
        <p14:creationId xmlns:p14="http://schemas.microsoft.com/office/powerpoint/2010/main" val="21481727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To find out how to perform a simple search using the library catalogue, click on the Library playlist link to view our short videos on YouTube.</a:t>
            </a:r>
          </a:p>
          <a:p>
            <a:endParaRPr lang="en-US" sz="1400">
              <a:latin typeface="Aptos" panose="020B0004020202020204" pitchFamily="34" charset="0"/>
            </a:endParaRPr>
          </a:p>
          <a:p>
            <a:r>
              <a:rPr lang="en-US" sz="1400">
                <a:latin typeface="Aptos" panose="020B0004020202020204" pitchFamily="34" charset="0"/>
              </a:rPr>
              <a:t>For more tips and tricks on search techniques click on the pink button. </a:t>
            </a:r>
            <a:endParaRPr lang="en-GB"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15</a:t>
            </a:fld>
            <a:endParaRPr lang="en-GB"/>
          </a:p>
        </p:txBody>
      </p:sp>
    </p:spTree>
    <p:extLst>
      <p:ext uri="{BB962C8B-B14F-4D97-AF65-F5344CB8AC3E}">
        <p14:creationId xmlns:p14="http://schemas.microsoft.com/office/powerpoint/2010/main" val="27132968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Your reading list is just your starting point. You will be expected to independently find further academic sources to include in your work.</a:t>
            </a:r>
          </a:p>
          <a:p>
            <a:endParaRPr lang="en-GB" sz="1400">
              <a:latin typeface="Aptos" panose="020B0004020202020204" pitchFamily="34" charset="0"/>
            </a:endParaRPr>
          </a:p>
          <a:p>
            <a:r>
              <a:rPr lang="en-GB" sz="1400">
                <a:latin typeface="Aptos" panose="020B0004020202020204" pitchFamily="34" charset="0"/>
              </a:rPr>
              <a:t>The library discovery tool is a great starting point. Using keywords you can search across many of our collections and resources in a single simple search.</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16</a:t>
            </a:fld>
            <a:endParaRPr lang="en-GB"/>
          </a:p>
        </p:txBody>
      </p:sp>
    </p:spTree>
    <p:extLst>
      <p:ext uri="{BB962C8B-B14F-4D97-AF65-F5344CB8AC3E}">
        <p14:creationId xmlns:p14="http://schemas.microsoft.com/office/powerpoint/2010/main" val="3180661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19</a:t>
            </a:fld>
            <a:endParaRPr lang="en-GB"/>
          </a:p>
        </p:txBody>
      </p:sp>
    </p:spTree>
    <p:extLst>
      <p:ext uri="{BB962C8B-B14F-4D97-AF65-F5344CB8AC3E}">
        <p14:creationId xmlns:p14="http://schemas.microsoft.com/office/powerpoint/2010/main" val="41960319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20</a:t>
            </a:fld>
            <a:endParaRPr lang="en-GB"/>
          </a:p>
        </p:txBody>
      </p:sp>
    </p:spTree>
    <p:extLst>
      <p:ext uri="{BB962C8B-B14F-4D97-AF65-F5344CB8AC3E}">
        <p14:creationId xmlns:p14="http://schemas.microsoft.com/office/powerpoint/2010/main" val="18698249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When considering the best available evidence in your work, it is essential you critically evaluate it.</a:t>
            </a:r>
          </a:p>
          <a:p>
            <a:endParaRPr lang="en-GB" sz="1400">
              <a:latin typeface="Aptos" panose="020B0004020202020204" pitchFamily="34" charset="0"/>
            </a:endParaRPr>
          </a:p>
          <a:p>
            <a:r>
              <a:rPr lang="en-GB" sz="1400">
                <a:latin typeface="Aptos" panose="020B0004020202020204" pitchFamily="34" charset="0"/>
              </a:rPr>
              <a:t>To help you, consider using one of the following tests: the CRAAP, SIFT or ACORN tests.</a:t>
            </a:r>
          </a:p>
          <a:p>
            <a:endParaRPr lang="en-GB" sz="1400">
              <a:latin typeface="Aptos" panose="020B0004020202020204" pitchFamily="34" charset="0"/>
            </a:endParaRPr>
          </a:p>
          <a:p>
            <a:r>
              <a:rPr lang="en-GB" sz="1400">
                <a:latin typeface="Aptos" panose="020B0004020202020204" pitchFamily="34" charset="0"/>
              </a:rPr>
              <a:t>To explore further – explore the external video links and complete the Evaluating Information infoskills unit. </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29</a:t>
            </a:fld>
            <a:endParaRPr lang="en-GB"/>
          </a:p>
        </p:txBody>
      </p:sp>
    </p:spTree>
    <p:extLst>
      <p:ext uri="{BB962C8B-B14F-4D97-AF65-F5344CB8AC3E}">
        <p14:creationId xmlns:p14="http://schemas.microsoft.com/office/powerpoint/2010/main" val="5223562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Generated AI information is now appearing in all our online searches. It can be difficult to ascertain the authority, currency, relevance and origin of the information we find.</a:t>
            </a:r>
          </a:p>
          <a:p>
            <a:endParaRPr lang="en-GB" sz="1400">
              <a:latin typeface="Aptos" panose="020B0004020202020204" pitchFamily="34" charset="0"/>
            </a:endParaRPr>
          </a:p>
          <a:p>
            <a:r>
              <a:rPr lang="en-GB" sz="1400">
                <a:latin typeface="Aptos" panose="020B0004020202020204" pitchFamily="34" charset="0"/>
              </a:rPr>
              <a:t>Bristol University have produced a useful AI CRAAP test to help you consider some of the issues of using GENAI information. </a:t>
            </a:r>
          </a:p>
          <a:p>
            <a:endParaRPr lang="en-GB" sz="1400">
              <a:latin typeface="Aptos" panose="020B0004020202020204" pitchFamily="34" charset="0"/>
            </a:endParaRPr>
          </a:p>
          <a:p>
            <a:r>
              <a:rPr lang="en-GB" sz="1400">
                <a:latin typeface="Aptos" panose="020B0004020202020204" pitchFamily="34" charset="0"/>
              </a:rPr>
              <a:t>We advise all students to explore the GENAI infoskills unit to find out more about GENAI and why the library is still the best place to find accurate academic information. </a:t>
            </a:r>
          </a:p>
        </p:txBody>
      </p:sp>
      <p:sp>
        <p:nvSpPr>
          <p:cNvPr id="4" name="Slide Number Placeholder 3"/>
          <p:cNvSpPr>
            <a:spLocks noGrp="1"/>
          </p:cNvSpPr>
          <p:nvPr>
            <p:ph type="sldNum" sz="quarter" idx="5"/>
          </p:nvPr>
        </p:nvSpPr>
        <p:spPr/>
        <p:txBody>
          <a:bodyPr/>
          <a:lstStyle/>
          <a:p>
            <a:fld id="{7C1845D0-53D4-4312-8F17-71CDCA72431A}" type="slidenum">
              <a:rPr lang="en-GB" smtClean="0"/>
              <a:t>30</a:t>
            </a:fld>
            <a:endParaRPr lang="en-GB"/>
          </a:p>
        </p:txBody>
      </p:sp>
    </p:spTree>
    <p:extLst>
      <p:ext uri="{BB962C8B-B14F-4D97-AF65-F5344CB8AC3E}">
        <p14:creationId xmlns:p14="http://schemas.microsoft.com/office/powerpoint/2010/main" val="1930516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This session has been a brief introduction to what is available to you through the library. It is not exhaustive and you are expected to spend time discovering what skills gaps you have and developing your academic skills. </a:t>
            </a:r>
          </a:p>
          <a:p>
            <a:endParaRPr lang="en-GB" sz="1400">
              <a:latin typeface="Aptos" panose="020B0004020202020204" pitchFamily="34" charset="0"/>
            </a:endParaRPr>
          </a:p>
          <a:p>
            <a:r>
              <a:rPr lang="en-GB" sz="1400">
                <a:latin typeface="Aptos" panose="020B0004020202020204" pitchFamily="34" charset="0"/>
              </a:rPr>
              <a:t>Returning to the issue of library anxiety, you cannot break the library – so explore, click, scroll and practice to overcome it. </a:t>
            </a:r>
          </a:p>
          <a:p>
            <a:endParaRPr lang="en-GB" sz="1400">
              <a:latin typeface="Aptos" panose="020B0004020202020204" pitchFamily="34" charset="0"/>
            </a:endParaRPr>
          </a:p>
          <a:p>
            <a:r>
              <a:rPr lang="en-GB" sz="1400">
                <a:latin typeface="Aptos" panose="020B0004020202020204" pitchFamily="34" charset="0"/>
              </a:rPr>
              <a:t>Remember we pay for access to material that you will not find on the internet or by using AI.</a:t>
            </a:r>
          </a:p>
          <a:p>
            <a:endParaRPr lang="en-GB"/>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31</a:t>
            </a:fld>
            <a:endParaRPr lang="en-GB"/>
          </a:p>
        </p:txBody>
      </p:sp>
    </p:spTree>
    <p:extLst>
      <p:ext uri="{BB962C8B-B14F-4D97-AF65-F5344CB8AC3E}">
        <p14:creationId xmlns:p14="http://schemas.microsoft.com/office/powerpoint/2010/main" val="21648703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cs typeface="Calibri"/>
              </a:rPr>
              <a:t>As always, I am available for support should you need it.</a:t>
            </a:r>
          </a:p>
          <a:p>
            <a:endParaRPr lang="en-GB" sz="1400">
              <a:latin typeface="Aptos" panose="020B0004020202020204" pitchFamily="34" charset="0"/>
              <a:cs typeface="Calibri"/>
            </a:endParaRPr>
          </a:p>
          <a:p>
            <a:r>
              <a:rPr lang="en-GB" sz="1400">
                <a:latin typeface="Aptos" panose="020B0004020202020204" pitchFamily="34" charset="0"/>
                <a:cs typeface="Calibri"/>
              </a:rPr>
              <a:t>You can also the library chat  for an instant response to any library related issue</a:t>
            </a:r>
            <a:r>
              <a:rPr lang="en-GB">
                <a:cs typeface="Calibri"/>
              </a:rPr>
              <a:t>.</a:t>
            </a:r>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32</a:t>
            </a:fld>
            <a:endParaRPr lang="en-GB"/>
          </a:p>
        </p:txBody>
      </p:sp>
    </p:spTree>
    <p:extLst>
      <p:ext uri="{BB962C8B-B14F-4D97-AF65-F5344CB8AC3E}">
        <p14:creationId xmlns:p14="http://schemas.microsoft.com/office/powerpoint/2010/main" val="22153327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9960873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7059836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40695254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1738840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1311717782"/>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979608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3" Type="http://schemas.openxmlformats.org/officeDocument/2006/relationships/slideLayout" Target="../slideLayouts/slideLayout6.xml"/><Relationship Id="rId7" Type="http://schemas.openxmlformats.org/officeDocument/2006/relationships/slideLayout" Target="../slideLayouts/slideLayout10.xml"/><Relationship Id="rId12" Type="http://schemas.openxmlformats.org/officeDocument/2006/relationships/image" Target="../media/image4.png"/><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theme" Target="../theme/theme2.xml"/><Relationship Id="rId5" Type="http://schemas.openxmlformats.org/officeDocument/2006/relationships/slideLayout" Target="../slideLayouts/slideLayout8.xml"/><Relationship Id="rId10" Type="http://schemas.openxmlformats.org/officeDocument/2006/relationships/slideLayout" Target="../slideLayouts/slideLayout13.xml"/><Relationship Id="rId4" Type="http://schemas.openxmlformats.org/officeDocument/2006/relationships/slideLayout" Target="../slideLayouts/slideLayout7.xml"/><Relationship Id="rId9"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5.xml"/><Relationship Id="rId1"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9/28/2026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12"/>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8" r:id="rId5"/>
    <p:sldLayoutId id="2147483709" r:id="rId6"/>
    <p:sldLayoutId id="2147483711" r:id="rId7"/>
    <p:sldLayoutId id="2147483712" r:id="rId8"/>
    <p:sldLayoutId id="2147483714" r:id="rId9"/>
    <p:sldLayoutId id="2147483715" r:id="rId1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hyperlink" Target="mailto:l.ellis@uwtsd.ac.uk" TargetMode="External"/><Relationship Id="rId7" Type="http://schemas.openxmlformats.org/officeDocument/2006/relationships/image" Target="../media/image14.png"/><Relationship Id="rId2" Type="http://schemas.openxmlformats.org/officeDocument/2006/relationships/image" Target="../media/image12.png"/><Relationship Id="rId1" Type="http://schemas.openxmlformats.org/officeDocument/2006/relationships/slideLayout" Target="../slideLayouts/slideLayout8.xml"/><Relationship Id="rId6" Type="http://schemas.openxmlformats.org/officeDocument/2006/relationships/hyperlink" Target="mailto:lEmily.wild@uwtsd.ac.uk" TargetMode="External"/><Relationship Id="rId5" Type="http://schemas.openxmlformats.org/officeDocument/2006/relationships/image" Target="../media/image13.png"/><Relationship Id="rId4" Type="http://schemas.openxmlformats.org/officeDocument/2006/relationships/hyperlink" Target="mailto:c.davage@uwtsd.ac.uk"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moodle.uwtsd.ac.uk/course/view.php?id=11455" TargetMode="Externa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hyperlink" Target="https://en.wikipedia.org/wiki/Library_anxiety" TargetMode="External"/><Relationship Id="rId2" Type="http://schemas.openxmlformats.org/officeDocument/2006/relationships/notesSlide" Target="../notesSlides/notesSlide1.xml"/><Relationship Id="rId1" Type="http://schemas.openxmlformats.org/officeDocument/2006/relationships/slideLayout" Target="../slideLayouts/slideLayout8.xml"/><Relationship Id="rId5" Type="http://schemas.openxmlformats.org/officeDocument/2006/relationships/image" Target="../media/image17.png"/><Relationship Id="rId4" Type="http://schemas.openxmlformats.org/officeDocument/2006/relationships/image" Target="../media/image16.jpeg"/></Relationships>
</file>

<file path=ppt/slides/_rels/slide7.xml.rels><?xml version="1.0" encoding="UTF-8" standalone="yes"?>
<Relationships xmlns="http://schemas.openxmlformats.org/package/2006/relationships"><Relationship Id="rId3" Type="http://schemas.openxmlformats.org/officeDocument/2006/relationships/image" Target="../media/image19.svg"/><Relationship Id="rId7" Type="http://schemas.openxmlformats.org/officeDocument/2006/relationships/image" Target="../media/image23.svg"/><Relationship Id="rId2" Type="http://schemas.openxmlformats.org/officeDocument/2006/relationships/image" Target="../media/image18.svg"/><Relationship Id="rId1" Type="http://schemas.openxmlformats.org/officeDocument/2006/relationships/slideLayout" Target="../slideLayouts/slideLayout8.xml"/><Relationship Id="rId6" Type="http://schemas.openxmlformats.org/officeDocument/2006/relationships/image" Target="../media/image22.svg"/><Relationship Id="rId5" Type="http://schemas.openxmlformats.org/officeDocument/2006/relationships/image" Target="../media/image21.svg"/><Relationship Id="rId4" Type="http://schemas.openxmlformats.org/officeDocument/2006/relationships/image" Target="../media/image20.svg"/></Relationships>
</file>

<file path=ppt/slides/_rels/slide8.xml.rels><?xml version="1.0" encoding="UTF-8" standalone="yes"?>
<Relationships xmlns="http://schemas.openxmlformats.org/package/2006/relationships"><Relationship Id="rId3" Type="http://schemas.openxmlformats.org/officeDocument/2006/relationships/hyperlink" Target="https://hwb.uwtsd.ac.uk/" TargetMode="External"/><Relationship Id="rId2" Type="http://schemas.openxmlformats.org/officeDocument/2006/relationships/notesSlide" Target="../notesSlides/notesSlide2.xml"/><Relationship Id="rId1" Type="http://schemas.openxmlformats.org/officeDocument/2006/relationships/slideLayout" Target="../slideLayouts/slideLayout8.xml"/><Relationship Id="rId5" Type="http://schemas.openxmlformats.org/officeDocument/2006/relationships/image" Target="../media/image25.png"/><Relationship Id="rId4" Type="http://schemas.openxmlformats.org/officeDocument/2006/relationships/image" Target="../media/image24.png"/></Relationships>
</file>

<file path=ppt/slides/_rels/slide9.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diagramLayout" Target="../diagrams/layout1.xml"/><Relationship Id="rId7" Type="http://schemas.openxmlformats.org/officeDocument/2006/relationships/hyperlink" Target="https://digitalservices.uwtsd.ac.uk/library/" TargetMode="Externa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hyperlink" Target="https://moodle.uwtsd.ac.uk/course/view.php?id=11455&amp;section=2" TargetMode="External"/><Relationship Id="rId2" Type="http://schemas.openxmlformats.org/officeDocument/2006/relationships/notesSlide" Target="../notesSlides/notesSlide3.xml"/><Relationship Id="rId1" Type="http://schemas.openxmlformats.org/officeDocument/2006/relationships/slideLayout" Target="../slideLayouts/slideLayout9.xml"/><Relationship Id="rId6" Type="http://schemas.openxmlformats.org/officeDocument/2006/relationships/hyperlink" Target="https://moodle.uwtsd.ac.uk/course/view.php?id=11455" TargetMode="External"/><Relationship Id="rId5" Type="http://schemas.openxmlformats.org/officeDocument/2006/relationships/hyperlink" Target="https://new.express.adobe.com/webpage/Hq1eFsKTCVmWS" TargetMode="External"/><Relationship Id="rId4" Type="http://schemas.openxmlformats.org/officeDocument/2006/relationships/image" Target="../media/image31.jpeg"/></Relationships>
</file>

<file path=ppt/slides/_rels/slide1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4.xml"/><Relationship Id="rId1" Type="http://schemas.openxmlformats.org/officeDocument/2006/relationships/slideLayout" Target="../slideLayouts/slideLayout12.xml"/><Relationship Id="rId5" Type="http://schemas.openxmlformats.org/officeDocument/2006/relationships/image" Target="../media/image30.png"/><Relationship Id="rId4" Type="http://schemas.openxmlformats.org/officeDocument/2006/relationships/hyperlink" Target="https://digitalservices.uwtsd.ac.uk/library/"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moodle.uwtsd.ac.uk/mod/scorm/player.php?a=6952&amp;currentorg=articulate_rise&amp;scoid=15118&amp;sesskey=fiSHR9WZNM&amp;display=popup&amp;mode=normal" TargetMode="External"/><Relationship Id="rId2" Type="http://schemas.openxmlformats.org/officeDocument/2006/relationships/image" Target="../media/image33.png"/><Relationship Id="rId1" Type="http://schemas.openxmlformats.org/officeDocument/2006/relationships/slideLayout" Target="../slideLayouts/slideLayout8.xml"/><Relationship Id="rId6" Type="http://schemas.openxmlformats.org/officeDocument/2006/relationships/hyperlink" Target="https://digitalservices.uwtsd.ac.uk/library/" TargetMode="External"/><Relationship Id="rId5" Type="http://schemas.openxmlformats.org/officeDocument/2006/relationships/hyperlink" Target="https://moodle.uwtsd.ac.uk/login/index.php" TargetMode="External"/><Relationship Id="rId4" Type="http://schemas.openxmlformats.org/officeDocument/2006/relationships/image" Target="../media/image30.png"/></Relationships>
</file>

<file path=ppt/slides/_rels/slide13.xml.rels><?xml version="1.0" encoding="UTF-8" standalone="yes"?>
<Relationships xmlns="http://schemas.openxmlformats.org/package/2006/relationships"><Relationship Id="rId3" Type="http://schemas.openxmlformats.org/officeDocument/2006/relationships/image" Target="../media/image34.png"/><Relationship Id="rId7" Type="http://schemas.openxmlformats.org/officeDocument/2006/relationships/image" Target="../media/image37.png"/><Relationship Id="rId2" Type="http://schemas.openxmlformats.org/officeDocument/2006/relationships/hyperlink" Target="https://whelf-uwtsd.alma.exlibrisgroup.com/leganto/public/44WHELF_UWTSD/lists/15374863930002421?auth=SAML" TargetMode="External"/><Relationship Id="rId1" Type="http://schemas.openxmlformats.org/officeDocument/2006/relationships/slideLayout" Target="../slideLayouts/slideLayout8.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hyperlink" Target="https://moodle.uwtsd.ac.uk/mod/scorm/player.php?a=6952&amp;currentorg=articulate_rise&amp;scoid=15118&amp;sesskey=fiSHR9WZNM&amp;display=popup&amp;mode=normal"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9.xml"/><Relationship Id="rId4" Type="http://schemas.openxmlformats.org/officeDocument/2006/relationships/hyperlink" Target="https://moodle.uwtsd.ac.uk/mod/scorm/player.php?a=6952&amp;currentorg=articulate_rise&amp;scoid=15118&amp;sesskey=fiSHR9WZNM&amp;display=popup&amp;mode=normal"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5.xml"/><Relationship Id="rId1" Type="http://schemas.openxmlformats.org/officeDocument/2006/relationships/slideLayout" Target="../slideLayouts/slideLayout8.xml"/><Relationship Id="rId5" Type="http://schemas.openxmlformats.org/officeDocument/2006/relationships/hyperlink" Target="https://www.youtube.com/playlist?list=PLZX9TJNKtfWctDDYb7BX-lIx90GdZaCcE" TargetMode="External"/><Relationship Id="rId4" Type="http://schemas.openxmlformats.org/officeDocument/2006/relationships/hyperlink" Target="https://moodle.uwtsd.ac.uk/mod/page/view.php?id=475600"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6.xml"/><Relationship Id="rId1" Type="http://schemas.openxmlformats.org/officeDocument/2006/relationships/slideLayout" Target="../slideLayouts/slideLayout8.xml"/><Relationship Id="rId6" Type="http://schemas.openxmlformats.org/officeDocument/2006/relationships/hyperlink" Target="https://digitalservices.uwtsd.ac.uk/library/" TargetMode="External"/><Relationship Id="rId5" Type="http://schemas.openxmlformats.org/officeDocument/2006/relationships/image" Target="../media/image30.png"/><Relationship Id="rId4" Type="http://schemas.openxmlformats.org/officeDocument/2006/relationships/hyperlink" Target="https://librarysearch.uwtsd.ac.uk/discovery/dbsearch?vid=44WHELF_UWTSD%3A44WHELF_UWTSD_VU1"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moodle.uwtsd.ac.uk/mod/page/view.php?id=475600" TargetMode="External"/><Relationship Id="rId2" Type="http://schemas.openxmlformats.org/officeDocument/2006/relationships/hyperlink" Target="https://librarysearch.uwtsd.ac.uk/discovery/search?vid=44WHELF_UWTSD:44WHELF_UWTSD_VU1&amp;tab=Everything&amp;search_scope=MyInst_and_CI&amp;lang=en&amp;displayMode=full&amp;bulkSize=10&amp;highlight=true&amp;dum=true&amp;query=any,contains,Health%20and%20social%20care&amp;displayField=all" TargetMode="External"/><Relationship Id="rId1" Type="http://schemas.openxmlformats.org/officeDocument/2006/relationships/slideLayout" Target="../slideLayouts/slideLayout10.xml"/><Relationship Id="rId5" Type="http://schemas.openxmlformats.org/officeDocument/2006/relationships/image" Target="../media/image43.png"/><Relationship Id="rId4" Type="http://schemas.openxmlformats.org/officeDocument/2006/relationships/image" Target="../media/image42.png"/></Relationships>
</file>

<file path=ppt/slides/_rels/slide1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hyperlink" Target="https://librarysearch.uwtsd.ac.uk/permalink/44WHELF_UWTSD/1vbe9ev/alma99100768918202421" TargetMode="External"/><Relationship Id="rId1" Type="http://schemas.openxmlformats.org/officeDocument/2006/relationships/slideLayout" Target="../slideLayouts/slideLayout11.xml"/><Relationship Id="rId4" Type="http://schemas.openxmlformats.org/officeDocument/2006/relationships/image" Target="../media/image45.png"/></Relationships>
</file>

<file path=ppt/slides/_rels/slide19.xml.rels><?xml version="1.0" encoding="UTF-8" standalone="yes"?>
<Relationships xmlns="http://schemas.openxmlformats.org/package/2006/relationships"><Relationship Id="rId3" Type="http://schemas.openxmlformats.org/officeDocument/2006/relationships/hyperlink" Target="https://librarysearch.uwtsd.ac.uk/discovery/search?vid=44WHELF_UWTSD:44WHELF_UWTSD_VU1&amp;lang=en" TargetMode="External"/><Relationship Id="rId2" Type="http://schemas.openxmlformats.org/officeDocument/2006/relationships/notesSlide" Target="../notesSlides/notesSlide7.xml"/><Relationship Id="rId1" Type="http://schemas.openxmlformats.org/officeDocument/2006/relationships/slideLayout" Target="../slideLayouts/slideLayout9.xml"/><Relationship Id="rId5" Type="http://schemas.openxmlformats.org/officeDocument/2006/relationships/image" Target="../media/image47.png"/><Relationship Id="rId4" Type="http://schemas.openxmlformats.org/officeDocument/2006/relationships/image" Target="../media/image46.jpeg"/></Relationships>
</file>

<file path=ppt/slides/_rels/slide20.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8.xml"/><Relationship Id="rId1" Type="http://schemas.openxmlformats.org/officeDocument/2006/relationships/slideLayout" Target="../slideLayouts/slideLayout9.xml"/><Relationship Id="rId4" Type="http://schemas.openxmlformats.org/officeDocument/2006/relationships/hyperlink" Target="https://moodle.uwtsd.ac.uk/mod/scorm/player.php?a=7562&amp;currentorg=articulate_rise&amp;scoid=16496&amp;sesskey=QOEo35udXV&amp;display=popup&amp;mode=normal"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hyperlink" Target="https://librarysearch.uwtsd.ac.uk/discovery/dbsearch?query=contains,dbcategory,&amp;tab=jsearch_slot&amp;sortby=title&amp;vid=44WHELF_UWTSD:44WHELF_UWTSD_VU1&amp;offset=0&amp;databases=category,Institute%20of%20Management%20and%20Health%E2%94%80Nursing,%20health%20and%20social%20care" TargetMode="External"/><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3" Type="http://schemas.openxmlformats.org/officeDocument/2006/relationships/hyperlink" Target="https://youtu.be/9dYxLu9odAw?si=jFJpqR1azTzMyC9w" TargetMode="External"/><Relationship Id="rId2" Type="http://schemas.openxmlformats.org/officeDocument/2006/relationships/image" Target="../media/image50.png"/><Relationship Id="rId1" Type="http://schemas.openxmlformats.org/officeDocument/2006/relationships/slideLayout" Target="../slideLayouts/slideLayout9.xml"/><Relationship Id="rId6" Type="http://schemas.openxmlformats.org/officeDocument/2006/relationships/hyperlink" Target="https://librarysearch.uwtsd.ac.uk/permalink/44WHELF_UWTSD/1jltmvf/alma99100359058802421" TargetMode="External"/><Relationship Id="rId5" Type="http://schemas.openxmlformats.org/officeDocument/2006/relationships/hyperlink" Target="https://www.youtube.com/@VisibleBodyOfficial" TargetMode="External"/><Relationship Id="rId4" Type="http://schemas.openxmlformats.org/officeDocument/2006/relationships/hyperlink" Target="https://help.cengage.com/visible-body/instructor/visible-body/vb-suite-getting-started.html?role=instructor"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hyperlink" Target="https://librarysearch.uwtsd.ac.uk/discovery/fulldisplay?docid=alma99100224560102421&amp;context=L&amp;vid=44WHELF_UWTSD:44WHELF_UWTSD_VU1&amp;lang=en&amp;search_scope=MyInst_and_CI&amp;adaptor=Local%20Search%20Engine&amp;tab=Everything&amp;query=any,contains,sciencedirect" TargetMode="External"/><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8" Type="http://schemas.openxmlformats.org/officeDocument/2006/relationships/hyperlink" Target="http://www.understandinghealthresearch.org/useful-information/are-some-types-of-evidence-better-than-others-22" TargetMode="External"/><Relationship Id="rId3" Type="http://schemas.openxmlformats.org/officeDocument/2006/relationships/hyperlink" Target="https://www.youtube.com/playlist?list=PL7dF9e2qSW0YkmxDTsUG6p4hJjYOPT0Uj" TargetMode="External"/><Relationship Id="rId7" Type="http://schemas.openxmlformats.org/officeDocument/2006/relationships/image" Target="../media/image52.png"/><Relationship Id="rId2" Type="http://schemas.openxmlformats.org/officeDocument/2006/relationships/hyperlink" Target="https://pubmed.ncbi.nlm.nih.gov/help/" TargetMode="External"/><Relationship Id="rId1" Type="http://schemas.openxmlformats.org/officeDocument/2006/relationships/slideLayout" Target="../slideLayouts/slideLayout8.xml"/><Relationship Id="rId6" Type="http://schemas.openxmlformats.org/officeDocument/2006/relationships/hyperlink" Target="https://www.nlm.nih.gov/mesh/meshhome.html" TargetMode="External"/><Relationship Id="rId5" Type="http://schemas.openxmlformats.org/officeDocument/2006/relationships/hyperlink" Target="https://www.nlm.nih.gov/oet/ed/pubmed/pubmed_in_ebp/index.html" TargetMode="External"/><Relationship Id="rId4" Type="http://schemas.openxmlformats.org/officeDocument/2006/relationships/hyperlink" Target="https://learn.nlm.nih.gov/documentation/training-packets/T0042010P/" TargetMode="External"/></Relationships>
</file>

<file path=ppt/slides/_rels/slide25.xml.rels><?xml version="1.0" encoding="UTF-8" standalone="yes"?>
<Relationships xmlns="http://schemas.openxmlformats.org/package/2006/relationships"><Relationship Id="rId8" Type="http://schemas.openxmlformats.org/officeDocument/2006/relationships/image" Target="../media/image55.png"/><Relationship Id="rId3" Type="http://schemas.openxmlformats.org/officeDocument/2006/relationships/hyperlink" Target="https://learningonscreen.ac.uk/bob-curated-playlists/" TargetMode="External"/><Relationship Id="rId7" Type="http://schemas.openxmlformats.org/officeDocument/2006/relationships/image" Target="../media/image54.png"/><Relationship Id="rId2" Type="http://schemas.openxmlformats.org/officeDocument/2006/relationships/hyperlink" Target="https://librarysearch.uwtsd.ac.uk/permalink/44WHELF_UWTSD/ra52dq/alma99100361956202421" TargetMode="External"/><Relationship Id="rId1" Type="http://schemas.openxmlformats.org/officeDocument/2006/relationships/slideLayout" Target="../slideLayouts/slideLayout8.xml"/><Relationship Id="rId6" Type="http://schemas.openxmlformats.org/officeDocument/2006/relationships/image" Target="../media/image53.png"/><Relationship Id="rId5" Type="http://schemas.openxmlformats.org/officeDocument/2006/relationships/hyperlink" Target="https://learningonscreen.ac.uk/bob/how-to-use-bob/" TargetMode="External"/><Relationship Id="rId4" Type="http://schemas.openxmlformats.org/officeDocument/2006/relationships/hyperlink" Target="https://learningonscreen.ac.uk/ondemand/help.php/faq" TargetMode="External"/><Relationship Id="rId9" Type="http://schemas.openxmlformats.org/officeDocument/2006/relationships/image" Target="../media/image56.png"/></Relationships>
</file>

<file path=ppt/slides/_rels/slide26.xml.rels><?xml version="1.0" encoding="UTF-8" standalone="yes"?>
<Relationships xmlns="http://schemas.openxmlformats.org/package/2006/relationships"><Relationship Id="rId3" Type="http://schemas.openxmlformats.org/officeDocument/2006/relationships/hyperlink" Target="https://elh.nhs.wales/e-learning/" TargetMode="External"/><Relationship Id="rId2" Type="http://schemas.openxmlformats.org/officeDocument/2006/relationships/hyperlink" Target="https://elh.nhs.wales/subject-guides/" TargetMode="External"/><Relationship Id="rId1" Type="http://schemas.openxmlformats.org/officeDocument/2006/relationships/slideLayout" Target="../slideLayouts/slideLayout13.xml"/><Relationship Id="rId6" Type="http://schemas.openxmlformats.org/officeDocument/2006/relationships/hyperlink" Target="https://eur01.safelinks.protection.outlook.com/?url=https%3A%2F%2Felh.nhs.wales%2Fsign-in%2F&amp;data=05%7C01%7Cl.ellis%40uwtsd.ac.uk%7Cf71d09eafe60493e339008db164b0721%7C4e0f11f9046e45059cb8db2152311e21%7C0%7C0%7C638128283735400275%7CUnknown%7CTWFpbGZsb3d8eyJWIjoiMC4wLjAwMDAiLCJQIjoiV2luMzIiLCJBTiI6Ik1haWwiLCJXVCI6Mn0%3D%7C3000%7C%7C%7C&amp;sdata=lQegaYM4gPUgtE9zalnjoZ%2BRG5pCzlNe2m7qPLdcrEM%3D&amp;reserved=0" TargetMode="External"/><Relationship Id="rId5" Type="http://schemas.openxmlformats.org/officeDocument/2006/relationships/image" Target="../media/image57.png"/><Relationship Id="rId4" Type="http://schemas.openxmlformats.org/officeDocument/2006/relationships/hyperlink" Target="https://elh.nhs.wales/how-to/"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nhswls.org/join" TargetMode="External"/><Relationship Id="rId2" Type="http://schemas.openxmlformats.org/officeDocument/2006/relationships/hyperlink" Target="https://www.nhswls.org/contactyourlibrary" TargetMode="External"/><Relationship Id="rId1" Type="http://schemas.openxmlformats.org/officeDocument/2006/relationships/slideLayout" Target="../slideLayouts/slideLayout13.xml"/><Relationship Id="rId5" Type="http://schemas.openxmlformats.org/officeDocument/2006/relationships/hyperlink" Target="https://youtu.be/fOEYO3vofNc?si=u2JVbVc4cxEyFNwW" TargetMode="External"/><Relationship Id="rId4" Type="http://schemas.openxmlformats.org/officeDocument/2006/relationships/hyperlink" Target="https://www.youtube.com/@nhswalese-library"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browzine.com/libraries/1422/subjects" TargetMode="External"/><Relationship Id="rId2" Type="http://schemas.openxmlformats.org/officeDocument/2006/relationships/hyperlink" Target="https://moodle.uwtsd.ac.uk/mod/scorm/player.php?a=7561&amp;currentorg=articulate_rise&amp;scoid=16494&amp;sesskey=QOEo35udXV&amp;display=popup&amp;mode=normal" TargetMode="External"/><Relationship Id="rId1" Type="http://schemas.openxmlformats.org/officeDocument/2006/relationships/slideLayout" Target="../slideLayouts/slideLayout8.xml"/><Relationship Id="rId5" Type="http://schemas.openxmlformats.org/officeDocument/2006/relationships/image" Target="../media/image59.png"/><Relationship Id="rId4" Type="http://schemas.openxmlformats.org/officeDocument/2006/relationships/image" Target="../media/image58.png"/></Relationships>
</file>

<file path=ppt/slides/_rels/slide29.xml.rels><?xml version="1.0" encoding="UTF-8" standalone="yes"?>
<Relationships xmlns="http://schemas.openxmlformats.org/package/2006/relationships"><Relationship Id="rId3" Type="http://schemas.openxmlformats.org/officeDocument/2006/relationships/hyperlink" Target="https://moodle.uwtsd.ac.uk/mod/page/view.php?id=475602" TargetMode="External"/><Relationship Id="rId2" Type="http://schemas.openxmlformats.org/officeDocument/2006/relationships/notesSlide" Target="../notesSlides/notesSlide9.xml"/><Relationship Id="rId1" Type="http://schemas.openxmlformats.org/officeDocument/2006/relationships/slideLayout" Target="../slideLayouts/slideLayout8.xml"/><Relationship Id="rId6" Type="http://schemas.openxmlformats.org/officeDocument/2006/relationships/hyperlink" Target="https://youtu.be/2WJN-U4j2_A?si=kxS-M-IPT0SXfQTH" TargetMode="External"/><Relationship Id="rId5" Type="http://schemas.openxmlformats.org/officeDocument/2006/relationships/hyperlink" Target="https://youtu.be/eZV_4sYtD40?si=05jArRmNYX6oiBUk" TargetMode="External"/><Relationship Id="rId4" Type="http://schemas.openxmlformats.org/officeDocument/2006/relationships/hyperlink" Target="https://www-citethemrightonline-com.uwtsd.idm.oclc.org/article?docid=b-9781350928060&amp;tocid=b-9781350928060-which-sources-should-you-use&amp;st=academic+credibility"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10.xml"/><Relationship Id="rId1" Type="http://schemas.openxmlformats.org/officeDocument/2006/relationships/slideLayout" Target="../slideLayouts/slideLayout8.xml"/><Relationship Id="rId5" Type="http://schemas.openxmlformats.org/officeDocument/2006/relationships/hyperlink" Target="https://moodle.uwtsd.ac.uk/course/section.php?id=193465" TargetMode="External"/><Relationship Id="rId4" Type="http://schemas.openxmlformats.org/officeDocument/2006/relationships/hyperlink" Target="https://bristol.libguides.com/ai-and-the-library/using-the-craap-framework"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moodle.uwtsd.ac.uk/mod/page/view.php?id=475601" TargetMode="External"/><Relationship Id="rId2" Type="http://schemas.openxmlformats.org/officeDocument/2006/relationships/notesSlide" Target="../notesSlides/notesSlide11.xml"/><Relationship Id="rId1" Type="http://schemas.openxmlformats.org/officeDocument/2006/relationships/slideLayout" Target="../slideLayouts/slideLayout8.xml"/><Relationship Id="rId4" Type="http://schemas.openxmlformats.org/officeDocument/2006/relationships/image" Target="../media/image61.jpeg"/></Relationships>
</file>

<file path=ppt/slides/_rels/slide32.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hyperlink" Target="mailto:library@uwtsd.ac.uk" TargetMode="External"/><Relationship Id="rId7" Type="http://schemas.openxmlformats.org/officeDocument/2006/relationships/image" Target="../media/image63.png"/><Relationship Id="rId2" Type="http://schemas.openxmlformats.org/officeDocument/2006/relationships/notesSlide" Target="../notesSlides/notesSlide12.xml"/><Relationship Id="rId1" Type="http://schemas.openxmlformats.org/officeDocument/2006/relationships/slideLayout" Target="../slideLayouts/slideLayout12.xml"/><Relationship Id="rId6" Type="http://schemas.openxmlformats.org/officeDocument/2006/relationships/hyperlink" Target="https://digitalservices.uwtsd.ac.uk/library/" TargetMode="External"/><Relationship Id="rId5" Type="http://schemas.openxmlformats.org/officeDocument/2006/relationships/image" Target="../media/image62.jpeg"/><Relationship Id="rId4" Type="http://schemas.openxmlformats.org/officeDocument/2006/relationships/hyperlink" Target="mailto:infoskills@uwtsd.ac.uk" TargetMode="External"/><Relationship Id="rId9" Type="http://schemas.openxmlformats.org/officeDocument/2006/relationships/hyperlink" Target="Image%20by%20%3ca%20href=%22https:/pixabay.com/users/geralt-9301/?utm_source=link-attribution&amp;utm_medium=referral&amp;utm_campaign=image&amp;utm_content=1699948%22%3eGerd%20Altmann%3c/a%3e%20from%20%3ca%20href=%22https://pixabay.com//?utm_source=link-attribution&amp;utm_medium=referral&amp;utm_campaign=image&amp;utm_content=1699948%22%3ePixabay%3c/a%3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4">
            <a:extLst>
              <a:ext uri="{FF2B5EF4-FFF2-40B4-BE49-F238E27FC236}">
                <a16:creationId xmlns:a16="http://schemas.microsoft.com/office/drawing/2014/main" id="{2EE82926-B10C-88E5-3687-A434DEE5B21E}"/>
              </a:ext>
            </a:extLst>
          </p:cNvPr>
          <p:cNvPicPr>
            <a:picLocks noChangeAspect="1"/>
          </p:cNvPicPr>
          <p:nvPr/>
        </p:nvPicPr>
        <p:blipFill>
          <a:blip r:embed="rId2"/>
          <a:srcRect t="22507" r="2" b="2"/>
          <a:stretch>
            <a:fillRect/>
          </a:stretch>
        </p:blipFill>
        <p:spPr>
          <a:xfrm>
            <a:off x="5488574" y="326165"/>
            <a:ext cx="6394744" cy="5567929"/>
          </a:xfrm>
          <a:prstGeom prst="rect">
            <a:avLst/>
          </a:prstGeom>
          <a:noFill/>
          <a:ln>
            <a:noFill/>
          </a:ln>
        </p:spPr>
      </p:pic>
      <p:sp>
        <p:nvSpPr>
          <p:cNvPr id="5" name="TextBox 4">
            <a:extLst>
              <a:ext uri="{FF2B5EF4-FFF2-40B4-BE49-F238E27FC236}">
                <a16:creationId xmlns:a16="http://schemas.microsoft.com/office/drawing/2014/main" id="{B7139AEF-6BF7-E188-89DB-32D9083A2BC4}"/>
              </a:ext>
            </a:extLst>
          </p:cNvPr>
          <p:cNvSpPr txBox="1"/>
          <p:nvPr/>
        </p:nvSpPr>
        <p:spPr>
          <a:xfrm>
            <a:off x="308682" y="1775110"/>
            <a:ext cx="4857387" cy="3046988"/>
          </a:xfrm>
          <a:prstGeom prst="rect">
            <a:avLst/>
          </a:prstGeom>
          <a:noFill/>
        </p:spPr>
        <p:txBody>
          <a:bodyPr wrap="square">
            <a:spAutoFit/>
          </a:bodyPr>
          <a:lstStyle/>
          <a:p>
            <a:r>
              <a:rPr lang="en-US" sz="4000">
                <a:solidFill>
                  <a:schemeClr val="bg1"/>
                </a:solidFill>
              </a:rPr>
              <a:t>Introduction to the Online Library </a:t>
            </a:r>
          </a:p>
          <a:p>
            <a:endParaRPr lang="en-US" sz="2800">
              <a:solidFill>
                <a:schemeClr val="bg1"/>
              </a:solidFill>
            </a:endParaRPr>
          </a:p>
          <a:p>
            <a:r>
              <a:rPr lang="en-US" sz="2800">
                <a:solidFill>
                  <a:schemeClr val="bg1"/>
                </a:solidFill>
              </a:rPr>
              <a:t>Health &amp; Social Care</a:t>
            </a:r>
          </a:p>
          <a:p>
            <a:endParaRPr lang="en-US" sz="2800">
              <a:solidFill>
                <a:schemeClr val="bg1"/>
              </a:solidFill>
            </a:endParaRPr>
          </a:p>
          <a:p>
            <a:r>
              <a:rPr lang="en-US" sz="2800">
                <a:solidFill>
                  <a:schemeClr val="bg1"/>
                </a:solidFill>
              </a:rPr>
              <a:t>2026</a:t>
            </a:r>
          </a:p>
        </p:txBody>
      </p:sp>
    </p:spTree>
    <p:extLst>
      <p:ext uri="{BB962C8B-B14F-4D97-AF65-F5344CB8AC3E}">
        <p14:creationId xmlns:p14="http://schemas.microsoft.com/office/powerpoint/2010/main" val="42310188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FDD1CD-6B2B-835E-BE72-E3191AE594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FFE891-B208-F73E-474E-9F8D46321C4A}"/>
              </a:ext>
            </a:extLst>
          </p:cNvPr>
          <p:cNvSpPr>
            <a:spLocks noGrp="1"/>
          </p:cNvSpPr>
          <p:nvPr>
            <p:ph type="title"/>
          </p:nvPr>
        </p:nvSpPr>
        <p:spPr>
          <a:xfrm>
            <a:off x="358219" y="365125"/>
            <a:ext cx="11481847" cy="655003"/>
          </a:xfrm>
        </p:spPr>
        <p:txBody>
          <a:bodyPr>
            <a:normAutofit fontScale="90000"/>
          </a:bodyPr>
          <a:lstStyle/>
          <a:p>
            <a:r>
              <a:rPr lang="en-GB">
                <a:latin typeface="Calibri"/>
                <a:ea typeface="Calibri"/>
                <a:cs typeface="Calibri"/>
              </a:rPr>
              <a:t>Aims of today's session</a:t>
            </a:r>
            <a:endParaRPr lang="en-US">
              <a:latin typeface="Calibri"/>
              <a:ea typeface="Calibri"/>
              <a:cs typeface="Calibri"/>
            </a:endParaRPr>
          </a:p>
        </p:txBody>
      </p:sp>
      <p:sp>
        <p:nvSpPr>
          <p:cNvPr id="3" name="Content Placeholder 2">
            <a:extLst>
              <a:ext uri="{FF2B5EF4-FFF2-40B4-BE49-F238E27FC236}">
                <a16:creationId xmlns:a16="http://schemas.microsoft.com/office/drawing/2014/main" id="{7C1E2A96-2FE2-7856-3D10-9A6E43D488C4}"/>
              </a:ext>
            </a:extLst>
          </p:cNvPr>
          <p:cNvSpPr>
            <a:spLocks noGrp="1"/>
          </p:cNvSpPr>
          <p:nvPr>
            <p:ph sz="quarter" idx="10"/>
          </p:nvPr>
        </p:nvSpPr>
        <p:spPr>
          <a:xfrm>
            <a:off x="4487836" y="1525367"/>
            <a:ext cx="7444396" cy="3933960"/>
          </a:xfrm>
        </p:spPr>
        <p:txBody>
          <a:bodyPr vert="horz" lIns="91440" tIns="45720" rIns="91440" bIns="45720" rtlCol="0" anchor="t">
            <a:noAutofit/>
          </a:bodyPr>
          <a:lstStyle/>
          <a:p>
            <a:pPr marL="342900">
              <a:spcBef>
                <a:spcPts val="0"/>
              </a:spcBef>
              <a:spcAft>
                <a:spcPts val="600"/>
              </a:spcAft>
              <a:buFont typeface="Arial,Sans-Serif"/>
              <a:buChar char="•"/>
            </a:pPr>
            <a:r>
              <a:rPr lang="en-US" sz="2400">
                <a:latin typeface="Calibri"/>
                <a:ea typeface="Calibri"/>
                <a:cs typeface="Calibri"/>
              </a:rPr>
              <a:t>Consider the importance of academic information and critical thinking. </a:t>
            </a:r>
          </a:p>
          <a:p>
            <a:pPr marL="342900">
              <a:spcBef>
                <a:spcPts val="0"/>
              </a:spcBef>
              <a:spcAft>
                <a:spcPts val="600"/>
              </a:spcAft>
              <a:buFont typeface="Arial,Sans-Serif"/>
              <a:buChar char="•"/>
            </a:pPr>
            <a:endParaRPr lang="en-US" sz="2400">
              <a:latin typeface="Calibri"/>
              <a:ea typeface="Calibri"/>
              <a:cs typeface="Calibri"/>
            </a:endParaRPr>
          </a:p>
          <a:p>
            <a:pPr marL="342900">
              <a:spcBef>
                <a:spcPts val="0"/>
              </a:spcBef>
              <a:spcAft>
                <a:spcPts val="600"/>
              </a:spcAft>
              <a:buFont typeface="Arial,Sans-Serif"/>
              <a:buChar char="•"/>
            </a:pPr>
            <a:r>
              <a:rPr lang="en-US" sz="2400">
                <a:latin typeface="Calibri"/>
                <a:ea typeface="Calibri"/>
                <a:cs typeface="Calibri"/>
              </a:rPr>
              <a:t>Locate and navigate your online resource list.</a:t>
            </a:r>
          </a:p>
          <a:p>
            <a:pPr marL="342900">
              <a:spcBef>
                <a:spcPts val="0"/>
              </a:spcBef>
              <a:spcAft>
                <a:spcPts val="600"/>
              </a:spcAft>
              <a:buFont typeface="Arial,Sans-Serif"/>
              <a:buChar char="•"/>
            </a:pPr>
            <a:endParaRPr lang="en-US" sz="2400">
              <a:latin typeface="Calibri"/>
              <a:ea typeface="Calibri"/>
              <a:cs typeface="Calibri"/>
            </a:endParaRPr>
          </a:p>
          <a:p>
            <a:pPr marL="342900">
              <a:spcBef>
                <a:spcPts val="0"/>
              </a:spcBef>
              <a:spcAft>
                <a:spcPts val="600"/>
              </a:spcAft>
              <a:buFont typeface="Arial,Sans-Serif"/>
              <a:buChar char="•"/>
            </a:pPr>
            <a:r>
              <a:rPr lang="en-US" sz="2400">
                <a:latin typeface="Calibri"/>
                <a:ea typeface="Calibri"/>
                <a:cs typeface="Calibri"/>
              </a:rPr>
              <a:t>Begin using online library resources – library catalogue.</a:t>
            </a:r>
          </a:p>
          <a:p>
            <a:pPr marL="342900">
              <a:spcBef>
                <a:spcPts val="0"/>
              </a:spcBef>
              <a:spcAft>
                <a:spcPts val="600"/>
              </a:spcAft>
              <a:buFont typeface="Arial,Sans-Serif"/>
              <a:buChar char="•"/>
            </a:pPr>
            <a:endParaRPr lang="en-US" sz="2400">
              <a:latin typeface="Calibri"/>
              <a:ea typeface="Calibri"/>
              <a:cs typeface="Calibri"/>
            </a:endParaRPr>
          </a:p>
          <a:p>
            <a:pPr marL="342900">
              <a:spcBef>
                <a:spcPts val="0"/>
              </a:spcBef>
              <a:spcAft>
                <a:spcPts val="600"/>
              </a:spcAft>
              <a:buFont typeface="Arial,Sans-Serif"/>
              <a:buChar char="•"/>
            </a:pPr>
            <a:r>
              <a:rPr lang="en-US" sz="2400">
                <a:latin typeface="Calibri"/>
                <a:ea typeface="Calibri"/>
                <a:cs typeface="Calibri"/>
              </a:rPr>
              <a:t>Provide links to further resources and useful information.</a:t>
            </a:r>
          </a:p>
          <a:p>
            <a:pPr marL="0" indent="0">
              <a:spcAft>
                <a:spcPts val="600"/>
              </a:spcAft>
              <a:buNone/>
            </a:pPr>
            <a:endParaRPr lang="en-US" sz="2400">
              <a:latin typeface="Calibri"/>
              <a:ea typeface="Calibri"/>
              <a:cs typeface="Calibri"/>
            </a:endParaRPr>
          </a:p>
          <a:p>
            <a:pPr>
              <a:spcAft>
                <a:spcPts val="600"/>
              </a:spcAft>
              <a:buFont typeface="Arial" panose="020B0604020202020204" pitchFamily="34" charset="0"/>
              <a:buChar char="•"/>
            </a:pPr>
            <a:endParaRPr lang="en-US">
              <a:latin typeface="Calibri "/>
            </a:endParaRPr>
          </a:p>
        </p:txBody>
      </p:sp>
      <p:pic>
        <p:nvPicPr>
          <p:cNvPr id="6" name="Picture 5" descr="A red pin on a road&#10;&#10;AI-generated content may be incorrect.">
            <a:extLst>
              <a:ext uri="{FF2B5EF4-FFF2-40B4-BE49-F238E27FC236}">
                <a16:creationId xmlns:a16="http://schemas.microsoft.com/office/drawing/2014/main" id="{E3184A3D-FEF5-9858-FA89-73791343C836}"/>
              </a:ext>
            </a:extLst>
          </p:cNvPr>
          <p:cNvPicPr>
            <a:picLocks noChangeAspect="1"/>
          </p:cNvPicPr>
          <p:nvPr/>
        </p:nvPicPr>
        <p:blipFill>
          <a:blip r:embed="rId2"/>
          <a:srcRect l="17672" r="11187" b="-1"/>
          <a:stretch>
            <a:fillRect/>
          </a:stretch>
        </p:blipFill>
        <p:spPr>
          <a:xfrm flipH="1">
            <a:off x="2" y="1258595"/>
            <a:ext cx="4487465" cy="4467535"/>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Tree>
    <p:extLst>
      <p:ext uri="{BB962C8B-B14F-4D97-AF65-F5344CB8AC3E}">
        <p14:creationId xmlns:p14="http://schemas.microsoft.com/office/powerpoint/2010/main" val="12261530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50385-681D-4C58-B214-B7B0A67A34A9}"/>
              </a:ext>
            </a:extLst>
          </p:cNvPr>
          <p:cNvSpPr>
            <a:spLocks noGrp="1"/>
          </p:cNvSpPr>
          <p:nvPr>
            <p:ph type="title"/>
          </p:nvPr>
        </p:nvSpPr>
        <p:spPr>
          <a:xfrm>
            <a:off x="358219" y="365126"/>
            <a:ext cx="11481847" cy="657314"/>
          </a:xfrm>
        </p:spPr>
        <p:txBody>
          <a:bodyPr>
            <a:normAutofit fontScale="90000"/>
          </a:bodyPr>
          <a:lstStyle/>
          <a:p>
            <a:r>
              <a:rPr lang="en-GB" b="1">
                <a:latin typeface="+mn-lt"/>
              </a:rPr>
              <a:t>Information Skills Librarians</a:t>
            </a:r>
          </a:p>
        </p:txBody>
      </p:sp>
      <p:pic>
        <p:nvPicPr>
          <p:cNvPr id="4" name="Picture 4" descr="A picture containing wall, indoor, posing&#10;&#10;Description automatically generated">
            <a:extLst>
              <a:ext uri="{FF2B5EF4-FFF2-40B4-BE49-F238E27FC236}">
                <a16:creationId xmlns:a16="http://schemas.microsoft.com/office/drawing/2014/main" id="{708ADCEF-FBB6-4D0C-B5EE-B0E19377A3A0}"/>
              </a:ext>
            </a:extLst>
          </p:cNvPr>
          <p:cNvPicPr>
            <a:picLocks noGrp="1" noChangeAspect="1"/>
          </p:cNvPicPr>
          <p:nvPr>
            <p:ph sz="quarter" idx="10"/>
          </p:nvPr>
        </p:nvPicPr>
        <p:blipFill>
          <a:blip r:embed="rId2"/>
          <a:stretch>
            <a:fillRect/>
          </a:stretch>
        </p:blipFill>
        <p:spPr>
          <a:xfrm>
            <a:off x="4046825" y="1040576"/>
            <a:ext cx="1277502" cy="1314717"/>
          </a:xfrm>
          <a:prstGeom prst="ellipse">
            <a:avLst/>
          </a:prstGeom>
          <a:ln>
            <a:noFill/>
          </a:ln>
          <a:effectLst>
            <a:softEdge rad="112500"/>
          </a:effectLst>
        </p:spPr>
      </p:pic>
      <p:sp>
        <p:nvSpPr>
          <p:cNvPr id="5" name="TextBox 4">
            <a:extLst>
              <a:ext uri="{FF2B5EF4-FFF2-40B4-BE49-F238E27FC236}">
                <a16:creationId xmlns:a16="http://schemas.microsoft.com/office/drawing/2014/main" id="{B966D30F-0DEA-47A8-BA92-C17EFEBAEB1E}"/>
              </a:ext>
            </a:extLst>
          </p:cNvPr>
          <p:cNvSpPr txBox="1"/>
          <p:nvPr/>
        </p:nvSpPr>
        <p:spPr>
          <a:xfrm>
            <a:off x="388011" y="1347544"/>
            <a:ext cx="3745077" cy="1200329"/>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accent2"/>
                </a:solidFill>
                <a:latin typeface="Calibri"/>
                <a:cs typeface="Arial"/>
              </a:rPr>
              <a:t>Lisa Ellis </a:t>
            </a:r>
          </a:p>
          <a:p>
            <a:r>
              <a:rPr lang="en-GB" sz="2400" b="1">
                <a:latin typeface="Calibri"/>
                <a:cs typeface="Arial"/>
              </a:rPr>
              <a:t>Email:  </a:t>
            </a:r>
            <a:r>
              <a:rPr lang="en-GB" sz="2400">
                <a:latin typeface="Calibri"/>
                <a:cs typeface="Arial"/>
                <a:hlinkClick r:id="rId3">
                  <a:extLst>
                    <a:ext uri="{A12FA001-AC4F-418D-AE19-62706E023703}">
                      <ahyp:hlinkClr xmlns:ahyp="http://schemas.microsoft.com/office/drawing/2018/hyperlinkcolor" val="tx"/>
                    </a:ext>
                  </a:extLst>
                </a:hlinkClick>
              </a:rPr>
              <a:t>l.ellis@uwtsd.ac.uk</a:t>
            </a:r>
            <a:endParaRPr lang="en-GB" sz="2400">
              <a:latin typeface="Calibri"/>
              <a:cs typeface="Arial"/>
            </a:endParaRPr>
          </a:p>
          <a:p>
            <a:endParaRPr lang="en-GB" sz="2400">
              <a:latin typeface="Calibri"/>
              <a:cs typeface="Arial"/>
            </a:endParaRPr>
          </a:p>
        </p:txBody>
      </p:sp>
      <p:sp>
        <p:nvSpPr>
          <p:cNvPr id="6" name="TextBox 5">
            <a:extLst>
              <a:ext uri="{FF2B5EF4-FFF2-40B4-BE49-F238E27FC236}">
                <a16:creationId xmlns:a16="http://schemas.microsoft.com/office/drawing/2014/main" id="{D69E8C04-E35C-40C5-81B5-0458F5634362}"/>
              </a:ext>
            </a:extLst>
          </p:cNvPr>
          <p:cNvSpPr txBox="1"/>
          <p:nvPr/>
        </p:nvSpPr>
        <p:spPr>
          <a:xfrm>
            <a:off x="358219" y="2283257"/>
            <a:ext cx="4966108" cy="707886"/>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accent2"/>
                </a:solidFill>
                <a:latin typeface="Calibri"/>
                <a:ea typeface="+mn-lt"/>
                <a:cs typeface="+mn-lt"/>
              </a:rPr>
              <a:t>Campus: </a:t>
            </a:r>
            <a:r>
              <a:rPr lang="en-GB" sz="2000" b="1" dirty="0">
                <a:latin typeface="Calibri"/>
                <a:ea typeface="+mn-lt"/>
                <a:cs typeface="+mn-lt"/>
              </a:rPr>
              <a:t>Swansea Campus </a:t>
            </a:r>
            <a:r>
              <a:rPr lang="en-GB" sz="2000" b="1" dirty="0">
                <a:solidFill>
                  <a:schemeClr val="accent2"/>
                </a:solidFill>
                <a:latin typeface="Calibri"/>
                <a:cs typeface="Calibri Light"/>
              </a:rPr>
              <a:t>Available:</a:t>
            </a:r>
            <a:r>
              <a:rPr lang="en-GB" sz="2000" b="1" dirty="0">
                <a:latin typeface="Calibri"/>
                <a:cs typeface="Calibri Light"/>
              </a:rPr>
              <a:t> </a:t>
            </a:r>
            <a:r>
              <a:rPr lang="en-GB" sz="2000" dirty="0">
                <a:latin typeface="Calibri"/>
                <a:cs typeface="Calibri Light"/>
              </a:rPr>
              <a:t>Monday to Friday, 9am - 4:30pm</a:t>
            </a:r>
            <a:endParaRPr lang="en-GB" sz="2000" dirty="0">
              <a:latin typeface="Calibri"/>
              <a:ea typeface="Calibri"/>
              <a:cs typeface="Calibri Light"/>
            </a:endParaRPr>
          </a:p>
        </p:txBody>
      </p:sp>
      <p:sp>
        <p:nvSpPr>
          <p:cNvPr id="9" name="TextBox 8">
            <a:extLst>
              <a:ext uri="{FF2B5EF4-FFF2-40B4-BE49-F238E27FC236}">
                <a16:creationId xmlns:a16="http://schemas.microsoft.com/office/drawing/2014/main" id="{83344D90-08F8-42EA-6DF2-81A96A5CB882}"/>
              </a:ext>
            </a:extLst>
          </p:cNvPr>
          <p:cNvSpPr txBox="1"/>
          <p:nvPr/>
        </p:nvSpPr>
        <p:spPr>
          <a:xfrm>
            <a:off x="6845085" y="2639028"/>
            <a:ext cx="4131008" cy="830997"/>
          </a:xfrm>
          <a:prstGeom prst="rect">
            <a:avLst/>
          </a:prstGeom>
          <a:noFill/>
        </p:spPr>
        <p:txBody>
          <a:bodyPr wrap="square">
            <a:spAutoFit/>
          </a:bodyPr>
          <a:lstStyle/>
          <a:p>
            <a:r>
              <a:rPr lang="en-GB" sz="2400" b="1">
                <a:solidFill>
                  <a:schemeClr val="accent2"/>
                </a:solidFill>
                <a:latin typeface="Calibri"/>
                <a:cs typeface="Arial"/>
              </a:rPr>
              <a:t>Connie Davage</a:t>
            </a:r>
          </a:p>
          <a:p>
            <a:r>
              <a:rPr lang="en-GB" sz="2400" b="1">
                <a:latin typeface="Calibri"/>
                <a:cs typeface="Arial"/>
              </a:rPr>
              <a:t>Email</a:t>
            </a:r>
            <a:r>
              <a:rPr lang="en-GB" sz="2400">
                <a:latin typeface="Calibri"/>
                <a:cs typeface="Arial"/>
              </a:rPr>
              <a:t>: </a:t>
            </a:r>
            <a:r>
              <a:rPr lang="en-GB" sz="2400">
                <a:latin typeface="Calibri"/>
                <a:cs typeface="Arial"/>
                <a:hlinkClick r:id="rId4">
                  <a:extLst>
                    <a:ext uri="{A12FA001-AC4F-418D-AE19-62706E023703}">
                      <ahyp:hlinkClr xmlns:ahyp="http://schemas.microsoft.com/office/drawing/2018/hyperlinkcolor" val="tx"/>
                    </a:ext>
                  </a:extLst>
                </a:hlinkClick>
              </a:rPr>
              <a:t>c.davage@uwtsd.ac.uk</a:t>
            </a:r>
            <a:endParaRPr lang="en-GB" sz="2400">
              <a:latin typeface="Calibri"/>
              <a:cs typeface="Arial"/>
            </a:endParaRPr>
          </a:p>
        </p:txBody>
      </p:sp>
      <p:sp>
        <p:nvSpPr>
          <p:cNvPr id="10" name="TextBox 9">
            <a:extLst>
              <a:ext uri="{FF2B5EF4-FFF2-40B4-BE49-F238E27FC236}">
                <a16:creationId xmlns:a16="http://schemas.microsoft.com/office/drawing/2014/main" id="{678DB90A-AC44-F7D6-0A90-DCC1EE5E18CB}"/>
              </a:ext>
            </a:extLst>
          </p:cNvPr>
          <p:cNvSpPr txBox="1"/>
          <p:nvPr/>
        </p:nvSpPr>
        <p:spPr>
          <a:xfrm>
            <a:off x="6843127" y="3565924"/>
            <a:ext cx="4817775" cy="707886"/>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2"/>
                </a:solidFill>
                <a:latin typeface="Calibri"/>
                <a:ea typeface="+mn-lt"/>
                <a:cs typeface="+mn-lt"/>
              </a:rPr>
              <a:t>Campus: </a:t>
            </a:r>
            <a:r>
              <a:rPr lang="en-GB" sz="2000" b="1">
                <a:latin typeface="Calibri"/>
                <a:ea typeface="+mn-lt"/>
                <a:cs typeface="+mn-lt"/>
              </a:rPr>
              <a:t>Carmarthen Campus</a:t>
            </a:r>
            <a:endParaRPr lang="en-GB" sz="2000">
              <a:cs typeface="Calibri Light"/>
            </a:endParaRPr>
          </a:p>
          <a:p>
            <a:r>
              <a:rPr lang="en-GB" sz="2000" b="1">
                <a:solidFill>
                  <a:schemeClr val="accent2"/>
                </a:solidFill>
                <a:latin typeface="Calibri"/>
                <a:cs typeface="Calibri Light"/>
              </a:rPr>
              <a:t>Available:</a:t>
            </a:r>
            <a:r>
              <a:rPr lang="en-GB" sz="2000" b="1">
                <a:latin typeface="Calibri"/>
                <a:cs typeface="Calibri Light"/>
              </a:rPr>
              <a:t> </a:t>
            </a:r>
            <a:r>
              <a:rPr lang="en-GB" sz="2000">
                <a:latin typeface="Calibri"/>
                <a:cs typeface="Calibri Light"/>
              </a:rPr>
              <a:t>Monday to Friday, 9am - 4:30pm</a:t>
            </a:r>
            <a:endParaRPr lang="en-GB" sz="2000">
              <a:latin typeface="Calibri"/>
              <a:ea typeface="Calibri"/>
              <a:cs typeface="Calibri Light"/>
            </a:endParaRPr>
          </a:p>
        </p:txBody>
      </p:sp>
      <p:pic>
        <p:nvPicPr>
          <p:cNvPr id="12" name="Picture 11" descr="A person with sunglasses on her head&#10;&#10;AI-generated content may be incorrect.">
            <a:extLst>
              <a:ext uri="{FF2B5EF4-FFF2-40B4-BE49-F238E27FC236}">
                <a16:creationId xmlns:a16="http://schemas.microsoft.com/office/drawing/2014/main" id="{26E50BAD-158A-3E9C-5183-EBE7EAF62D8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508861" y="2032068"/>
            <a:ext cx="1331398" cy="1654914"/>
          </a:xfrm>
          <a:prstGeom prst="ellipse">
            <a:avLst/>
          </a:prstGeom>
          <a:ln>
            <a:noFill/>
          </a:ln>
          <a:effectLst>
            <a:softEdge rad="112500"/>
          </a:effectLst>
        </p:spPr>
      </p:pic>
      <p:sp>
        <p:nvSpPr>
          <p:cNvPr id="8" name="TextBox 7">
            <a:extLst>
              <a:ext uri="{FF2B5EF4-FFF2-40B4-BE49-F238E27FC236}">
                <a16:creationId xmlns:a16="http://schemas.microsoft.com/office/drawing/2014/main" id="{4FD9B5FC-4274-0FE9-E8AC-FD73A8A01942}"/>
              </a:ext>
            </a:extLst>
          </p:cNvPr>
          <p:cNvSpPr txBox="1"/>
          <p:nvPr/>
        </p:nvSpPr>
        <p:spPr>
          <a:xfrm>
            <a:off x="357986" y="3681865"/>
            <a:ext cx="4218433" cy="1200329"/>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accent2"/>
                </a:solidFill>
                <a:latin typeface="Calibri"/>
                <a:cs typeface="Arial"/>
              </a:rPr>
              <a:t>Emily Wild</a:t>
            </a:r>
          </a:p>
          <a:p>
            <a:r>
              <a:rPr lang="en-GB" sz="2400" b="1">
                <a:latin typeface="Calibri"/>
                <a:cs typeface="Arial"/>
              </a:rPr>
              <a:t>Email:  </a:t>
            </a:r>
            <a:r>
              <a:rPr lang="en-GB" sz="2400">
                <a:latin typeface="Calibri"/>
                <a:cs typeface="Arial"/>
                <a:hlinkClick r:id="rId6">
                  <a:extLst>
                    <a:ext uri="{A12FA001-AC4F-418D-AE19-62706E023703}">
                      <ahyp:hlinkClr xmlns:ahyp="http://schemas.microsoft.com/office/drawing/2018/hyperlinkcolor" val="tx"/>
                    </a:ext>
                  </a:extLst>
                </a:hlinkClick>
              </a:rPr>
              <a:t>Emily.wild@uwtsd.ac.uk</a:t>
            </a:r>
            <a:endParaRPr lang="en-GB" sz="2400">
              <a:latin typeface="Calibri"/>
              <a:cs typeface="Arial"/>
            </a:endParaRPr>
          </a:p>
          <a:p>
            <a:endParaRPr lang="en-GB" sz="2400">
              <a:latin typeface="Calibri"/>
              <a:cs typeface="Arial"/>
            </a:endParaRPr>
          </a:p>
        </p:txBody>
      </p:sp>
      <p:sp>
        <p:nvSpPr>
          <p:cNvPr id="13" name="TextBox 12">
            <a:extLst>
              <a:ext uri="{FF2B5EF4-FFF2-40B4-BE49-F238E27FC236}">
                <a16:creationId xmlns:a16="http://schemas.microsoft.com/office/drawing/2014/main" id="{1DC73546-8435-199E-2698-6B9D3F2BAF39}"/>
              </a:ext>
            </a:extLst>
          </p:cNvPr>
          <p:cNvSpPr txBox="1"/>
          <p:nvPr/>
        </p:nvSpPr>
        <p:spPr>
          <a:xfrm>
            <a:off x="389474" y="4724610"/>
            <a:ext cx="4804564" cy="707886"/>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2"/>
                </a:solidFill>
                <a:latin typeface="Calibri"/>
                <a:ea typeface="+mn-lt"/>
                <a:cs typeface="+mn-lt"/>
              </a:rPr>
              <a:t>Campus: </a:t>
            </a:r>
            <a:r>
              <a:rPr lang="en-GB" sz="2000" b="1">
                <a:latin typeface="Calibri"/>
                <a:ea typeface="+mn-lt"/>
                <a:cs typeface="+mn-lt"/>
              </a:rPr>
              <a:t>Swansea &amp; Cardiff Campus </a:t>
            </a:r>
            <a:r>
              <a:rPr lang="en-GB" sz="2000" b="1">
                <a:solidFill>
                  <a:schemeClr val="accent2"/>
                </a:solidFill>
                <a:latin typeface="Calibri"/>
                <a:cs typeface="Calibri Light"/>
              </a:rPr>
              <a:t>Available:</a:t>
            </a:r>
            <a:r>
              <a:rPr lang="en-GB" sz="2000" b="1">
                <a:latin typeface="Calibri"/>
                <a:cs typeface="Calibri Light"/>
              </a:rPr>
              <a:t> </a:t>
            </a:r>
            <a:r>
              <a:rPr lang="en-GB" sz="2000">
                <a:latin typeface="Calibri"/>
                <a:cs typeface="Calibri Light"/>
              </a:rPr>
              <a:t>Tuesday to Friday, 9am - 4:30pm</a:t>
            </a:r>
            <a:endParaRPr lang="en-GB" sz="2000">
              <a:latin typeface="Calibri"/>
              <a:ea typeface="Calibri"/>
              <a:cs typeface="Calibri Light"/>
            </a:endParaRPr>
          </a:p>
        </p:txBody>
      </p:sp>
      <p:pic>
        <p:nvPicPr>
          <p:cNvPr id="15" name="Content Placeholder 3" descr="A person with dark hair&#10;&#10;AI-generated content may be incorrect.">
            <a:extLst>
              <a:ext uri="{FF2B5EF4-FFF2-40B4-BE49-F238E27FC236}">
                <a16:creationId xmlns:a16="http://schemas.microsoft.com/office/drawing/2014/main" id="{4A123E07-DE63-E3D2-E5F2-52A31F5E7FC1}"/>
              </a:ext>
            </a:extLst>
          </p:cNvPr>
          <p:cNvPicPr>
            <a:picLocks noChangeAspect="1"/>
          </p:cNvPicPr>
          <p:nvPr/>
        </p:nvPicPr>
        <p:blipFill>
          <a:blip r:embed="rId7"/>
          <a:srcRect l="7739" t="32772" r="6721" b="8116"/>
          <a:stretch>
            <a:fillRect/>
          </a:stretch>
        </p:blipFill>
        <p:spPr>
          <a:xfrm>
            <a:off x="4420703" y="3572593"/>
            <a:ext cx="1550374" cy="1405842"/>
          </a:xfrm>
          <a:prstGeom prst="ellipse">
            <a:avLst/>
          </a:prstGeom>
          <a:ln>
            <a:noFill/>
          </a:ln>
          <a:effectLst>
            <a:softEdge rad="112500"/>
          </a:effectLst>
        </p:spPr>
      </p:pic>
    </p:spTree>
    <p:extLst>
      <p:ext uri="{BB962C8B-B14F-4D97-AF65-F5344CB8AC3E}">
        <p14:creationId xmlns:p14="http://schemas.microsoft.com/office/powerpoint/2010/main" val="986864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795C0-9835-A2EC-1C80-7B3EE7A578E1}"/>
              </a:ext>
            </a:extLst>
          </p:cNvPr>
          <p:cNvSpPr>
            <a:spLocks noGrp="1"/>
          </p:cNvSpPr>
          <p:nvPr>
            <p:ph type="title"/>
          </p:nvPr>
        </p:nvSpPr>
        <p:spPr>
          <a:xfrm>
            <a:off x="358219" y="365125"/>
            <a:ext cx="11481847" cy="787083"/>
          </a:xfrm>
        </p:spPr>
        <p:txBody>
          <a:bodyPr/>
          <a:lstStyle/>
          <a:p>
            <a:r>
              <a:rPr lang="en-GB">
                <a:latin typeface="Calibri"/>
                <a:ea typeface="Calibri"/>
                <a:cs typeface="Calibri"/>
              </a:rPr>
              <a:t>Links in presentation</a:t>
            </a:r>
          </a:p>
        </p:txBody>
      </p:sp>
      <p:sp>
        <p:nvSpPr>
          <p:cNvPr id="3" name="Content Placeholder 2">
            <a:extLst>
              <a:ext uri="{FF2B5EF4-FFF2-40B4-BE49-F238E27FC236}">
                <a16:creationId xmlns:a16="http://schemas.microsoft.com/office/drawing/2014/main" id="{14A6E4F6-8DD7-2815-E5BF-679448AA2A1C}"/>
              </a:ext>
            </a:extLst>
          </p:cNvPr>
          <p:cNvSpPr>
            <a:spLocks noGrp="1"/>
          </p:cNvSpPr>
          <p:nvPr>
            <p:ph sz="quarter" idx="10"/>
          </p:nvPr>
        </p:nvSpPr>
        <p:spPr>
          <a:xfrm>
            <a:off x="358219" y="1375941"/>
            <a:ext cx="7624549" cy="4300223"/>
          </a:xfrm>
        </p:spPr>
        <p:txBody>
          <a:bodyPr vert="horz" lIns="91440" tIns="45720" rIns="91440" bIns="45720" rtlCol="0" anchor="t">
            <a:normAutofit/>
          </a:bodyPr>
          <a:lstStyle/>
          <a:p>
            <a:r>
              <a:rPr lang="en-GB" sz="2400" dirty="0">
                <a:latin typeface="Calibri"/>
                <a:ea typeface="Calibri"/>
                <a:cs typeface="Calibri"/>
              </a:rPr>
              <a:t>Our online information literacy skills content is linked (via the orange infoskills buttons) at key points throughout the presentation. </a:t>
            </a:r>
          </a:p>
          <a:p>
            <a:pPr marL="0" indent="0">
              <a:buNone/>
            </a:pPr>
            <a:endParaRPr lang="en-GB" sz="2400" dirty="0">
              <a:latin typeface="Calibri"/>
              <a:ea typeface="Calibri"/>
              <a:cs typeface="Calibri"/>
            </a:endParaRPr>
          </a:p>
          <a:p>
            <a:r>
              <a:rPr lang="en-GB" sz="2400" dirty="0">
                <a:latin typeface="Calibri"/>
                <a:ea typeface="Calibri"/>
                <a:cs typeface="Calibri"/>
              </a:rPr>
              <a:t>Use these infoskills to support, expand, and refresh your academic skills during your studies.</a:t>
            </a:r>
          </a:p>
          <a:p>
            <a:endParaRPr lang="en-GB" sz="2400" dirty="0">
              <a:latin typeface="Calibri"/>
              <a:ea typeface="Calibri"/>
              <a:cs typeface="Calibri"/>
            </a:endParaRPr>
          </a:p>
          <a:p>
            <a:r>
              <a:rPr lang="en-GB" sz="2400" dirty="0">
                <a:ea typeface="Calibri Light"/>
                <a:cs typeface="Calibri Light"/>
              </a:rPr>
              <a:t>QR codes may also be provided throughout the presentation to enable quick access to relevant webpages, resources, or further information.</a:t>
            </a:r>
          </a:p>
        </p:txBody>
      </p:sp>
      <p:sp>
        <p:nvSpPr>
          <p:cNvPr id="5" name="TextBox 4">
            <a:extLst>
              <a:ext uri="{FF2B5EF4-FFF2-40B4-BE49-F238E27FC236}">
                <a16:creationId xmlns:a16="http://schemas.microsoft.com/office/drawing/2014/main" id="{DDD916B7-7C34-64BC-360B-048ADA506824}"/>
              </a:ext>
            </a:extLst>
          </p:cNvPr>
          <p:cNvSpPr txBox="1"/>
          <p:nvPr/>
        </p:nvSpPr>
        <p:spPr>
          <a:xfrm>
            <a:off x="8129145" y="2365358"/>
            <a:ext cx="3820677" cy="584775"/>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solidFill>
                  <a:schemeClr val="bg1"/>
                </a:solidFill>
                <a:latin typeface="Calibri"/>
                <a:ea typeface="Calibri Light"/>
                <a:cs typeface="Calibri Light"/>
                <a:hlinkClick r:id="rId2">
                  <a:extLst>
                    <a:ext uri="{A12FA001-AC4F-418D-AE19-62706E023703}">
                      <ahyp:hlinkClr xmlns:ahyp="http://schemas.microsoft.com/office/drawing/2018/hyperlinkcolor" val="tx"/>
                    </a:ext>
                  </a:extLst>
                </a:hlinkClick>
              </a:rPr>
              <a:t>Library infoskills Link</a:t>
            </a:r>
            <a:r>
              <a:rPr lang="en-GB" sz="3200" b="1">
                <a:solidFill>
                  <a:schemeClr val="bg1"/>
                </a:solidFill>
                <a:latin typeface="Calibri"/>
                <a:ea typeface="Calibri Light"/>
                <a:cs typeface="Calibri Light"/>
              </a:rPr>
              <a:t> </a:t>
            </a:r>
          </a:p>
        </p:txBody>
      </p:sp>
      <p:pic>
        <p:nvPicPr>
          <p:cNvPr id="9" name="Picture 8">
            <a:extLst>
              <a:ext uri="{FF2B5EF4-FFF2-40B4-BE49-F238E27FC236}">
                <a16:creationId xmlns:a16="http://schemas.microsoft.com/office/drawing/2014/main" id="{D71EE687-1596-A772-0C21-D6BE8B1C3A34}"/>
              </a:ext>
            </a:extLst>
          </p:cNvPr>
          <p:cNvPicPr>
            <a:picLocks noChangeAspect="1"/>
          </p:cNvPicPr>
          <p:nvPr/>
        </p:nvPicPr>
        <p:blipFill>
          <a:blip r:embed="rId3"/>
          <a:stretch>
            <a:fillRect/>
          </a:stretch>
        </p:blipFill>
        <p:spPr>
          <a:xfrm>
            <a:off x="9290652" y="3526052"/>
            <a:ext cx="1549591" cy="1511611"/>
          </a:xfrm>
          <a:prstGeom prst="rect">
            <a:avLst/>
          </a:prstGeom>
        </p:spPr>
      </p:pic>
      <p:sp>
        <p:nvSpPr>
          <p:cNvPr id="10" name="TextBox 9">
            <a:extLst>
              <a:ext uri="{FF2B5EF4-FFF2-40B4-BE49-F238E27FC236}">
                <a16:creationId xmlns:a16="http://schemas.microsoft.com/office/drawing/2014/main" id="{E15469D8-F1B3-DB12-110D-4DFF5345D931}"/>
              </a:ext>
            </a:extLst>
          </p:cNvPr>
          <p:cNvSpPr txBox="1"/>
          <p:nvPr/>
        </p:nvSpPr>
        <p:spPr>
          <a:xfrm rot="21168798">
            <a:off x="9661594" y="4965160"/>
            <a:ext cx="2054731" cy="584775"/>
          </a:xfrm>
          <a:prstGeom prst="rect">
            <a:avLst/>
          </a:prstGeom>
          <a:noFill/>
        </p:spPr>
        <p:txBody>
          <a:bodyPr wrap="square" rtlCol="0">
            <a:spAutoFit/>
          </a:bodyPr>
          <a:lstStyle/>
          <a:p>
            <a:r>
              <a:rPr lang="en-GB" sz="3200" b="1" dirty="0">
                <a:latin typeface="Comic Sans MS" panose="030F0702030302020204" pitchFamily="66" charset="0"/>
              </a:rPr>
              <a:t>Scan Me</a:t>
            </a:r>
            <a:endParaRPr lang="en-US" sz="3200" b="1" dirty="0">
              <a:latin typeface="Comic Sans MS" panose="030F0702030302020204" pitchFamily="66" charset="0"/>
            </a:endParaRPr>
          </a:p>
        </p:txBody>
      </p:sp>
      <p:sp>
        <p:nvSpPr>
          <p:cNvPr id="11" name="Arrow: Curved Right 10">
            <a:extLst>
              <a:ext uri="{FF2B5EF4-FFF2-40B4-BE49-F238E27FC236}">
                <a16:creationId xmlns:a16="http://schemas.microsoft.com/office/drawing/2014/main" id="{CF9DB689-57B4-CC71-46FB-5C17A3E80743}"/>
              </a:ext>
            </a:extLst>
          </p:cNvPr>
          <p:cNvSpPr/>
          <p:nvPr/>
        </p:nvSpPr>
        <p:spPr>
          <a:xfrm flipV="1">
            <a:off x="8759952" y="3941063"/>
            <a:ext cx="504737" cy="1274183"/>
          </a:xfrm>
          <a:prstGeom prst="curvedRightArrow">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7655182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49DD9D2-59E7-5D4D-3689-27BCED925B2A}"/>
              </a:ext>
            </a:extLst>
          </p:cNvPr>
          <p:cNvSpPr>
            <a:spLocks noGrp="1"/>
          </p:cNvSpPr>
          <p:nvPr>
            <p:ph type="title"/>
          </p:nvPr>
        </p:nvSpPr>
        <p:spPr>
          <a:xfrm>
            <a:off x="199505" y="252284"/>
            <a:ext cx="11294255" cy="1003916"/>
          </a:xfrm>
        </p:spPr>
        <p:txBody>
          <a:bodyPr anchor="ctr">
            <a:normAutofit/>
          </a:bodyPr>
          <a:lstStyle/>
          <a:p>
            <a:r>
              <a:rPr lang="en-GB" sz="4000">
                <a:latin typeface="+mn-lt"/>
              </a:rPr>
              <a:t>Library Anxiety</a:t>
            </a:r>
          </a:p>
        </p:txBody>
      </p:sp>
      <p:sp>
        <p:nvSpPr>
          <p:cNvPr id="3" name="Subtitle 2">
            <a:extLst>
              <a:ext uri="{FF2B5EF4-FFF2-40B4-BE49-F238E27FC236}">
                <a16:creationId xmlns:a16="http://schemas.microsoft.com/office/drawing/2014/main" id="{EF4EF025-8539-9D9B-BA0B-2D166BC9E1E9}"/>
              </a:ext>
            </a:extLst>
          </p:cNvPr>
          <p:cNvSpPr>
            <a:spLocks noGrp="1"/>
          </p:cNvSpPr>
          <p:nvPr>
            <p:ph sz="quarter" idx="10"/>
          </p:nvPr>
        </p:nvSpPr>
        <p:spPr>
          <a:xfrm>
            <a:off x="4704157" y="1025495"/>
            <a:ext cx="7398128" cy="4574040"/>
          </a:xfrm>
        </p:spPr>
        <p:txBody>
          <a:bodyPr vert="horz" lIns="91440" tIns="45720" rIns="91440" bIns="45720" rtlCol="0" anchor="t">
            <a:normAutofit/>
          </a:bodyPr>
          <a:lstStyle/>
          <a:p>
            <a:pPr marL="0" indent="0">
              <a:buNone/>
            </a:pPr>
            <a:r>
              <a:rPr lang="en-GB" sz="2400">
                <a:latin typeface="Calibri"/>
                <a:ea typeface="Calibri"/>
                <a:cs typeface="Calibri"/>
                <a:hlinkClick r:id="rId3"/>
              </a:rPr>
              <a:t>Library anxiety </a:t>
            </a:r>
            <a:r>
              <a:rPr lang="en-GB" sz="2400">
                <a:latin typeface="Calibri"/>
                <a:ea typeface="Calibri"/>
                <a:cs typeface="Calibri"/>
              </a:rPr>
              <a:t>is a recognised phenomenon and affects a significant number of students, (particularly those returning to education after a long time, or for the first time). </a:t>
            </a:r>
          </a:p>
          <a:p>
            <a:pPr marL="0" indent="0">
              <a:buNone/>
            </a:pPr>
            <a:r>
              <a:rPr lang="en-GB" sz="2400">
                <a:latin typeface="Calibri"/>
                <a:ea typeface="Calibri"/>
                <a:cs typeface="Calibri"/>
              </a:rPr>
              <a:t>Students may experience a range of emotions when entering or using a library, which can leave them feeling:</a:t>
            </a:r>
          </a:p>
          <a:p>
            <a:pPr marL="0" indent="0">
              <a:buNone/>
            </a:pPr>
            <a:endParaRPr lang="en-GB" sz="2200">
              <a:latin typeface="Calibri" panose="020F0502020204030204" pitchFamily="34" charset="0"/>
              <a:ea typeface="Calibri" panose="020F0502020204030204" pitchFamily="34" charset="0"/>
              <a:cs typeface="Calibri" panose="020F0502020204030204" pitchFamily="34" charset="0"/>
            </a:endParaRPr>
          </a:p>
          <a:p>
            <a:pPr lvl="1">
              <a:buFont typeface="Arial" panose="05000000000000000000" pitchFamily="2" charset="2"/>
              <a:buChar char="•"/>
            </a:pPr>
            <a:r>
              <a:rPr lang="en-GB">
                <a:latin typeface="Calibri"/>
                <a:ea typeface="Calibri"/>
                <a:cs typeface="Calibri"/>
              </a:rPr>
              <a:t>Anxious.</a:t>
            </a:r>
          </a:p>
          <a:p>
            <a:pPr lvl="1">
              <a:buFont typeface="Arial" panose="05000000000000000000" pitchFamily="2" charset="2"/>
              <a:buChar char="•"/>
            </a:pPr>
            <a:r>
              <a:rPr lang="en-GB">
                <a:latin typeface="Calibri"/>
                <a:ea typeface="Calibri"/>
                <a:cs typeface="Calibri"/>
              </a:rPr>
              <a:t>Overwhelmed.</a:t>
            </a:r>
          </a:p>
          <a:p>
            <a:pPr lvl="1">
              <a:buFont typeface="Arial" panose="05000000000000000000" pitchFamily="2" charset="2"/>
              <a:buChar char="•"/>
            </a:pPr>
            <a:r>
              <a:rPr lang="en-GB">
                <a:latin typeface="Calibri"/>
                <a:ea typeface="Calibri"/>
                <a:cs typeface="Calibri"/>
              </a:rPr>
              <a:t>Inferior or intimidated.</a:t>
            </a:r>
          </a:p>
          <a:p>
            <a:pPr lvl="1">
              <a:buFont typeface="Arial" panose="05000000000000000000" pitchFamily="2" charset="2"/>
              <a:buChar char="•"/>
            </a:pPr>
            <a:r>
              <a:rPr lang="en-GB">
                <a:latin typeface="Calibri"/>
                <a:ea typeface="Calibri"/>
                <a:cs typeface="Calibri"/>
              </a:rPr>
              <a:t>Inadequate.</a:t>
            </a:r>
          </a:p>
          <a:p>
            <a:pPr marL="0" indent="0">
              <a:buNone/>
            </a:pPr>
            <a:endParaRPr lang="en-GB" sz="2200"/>
          </a:p>
          <a:p>
            <a:pPr>
              <a:buFont typeface="Arial" panose="05000000000000000000" pitchFamily="2" charset="2"/>
              <a:buChar char="•"/>
            </a:pPr>
            <a:endParaRPr lang="en-GB" sz="2200"/>
          </a:p>
          <a:p>
            <a:pPr>
              <a:buFont typeface="Arial" panose="05000000000000000000" pitchFamily="2" charset="2"/>
              <a:buChar char="•"/>
            </a:pPr>
            <a:endParaRPr lang="en-GB" sz="2200"/>
          </a:p>
          <a:p>
            <a:pPr marL="0" indent="0">
              <a:buNone/>
            </a:pPr>
            <a:endParaRPr lang="en-GB" sz="2200"/>
          </a:p>
          <a:p>
            <a:pPr>
              <a:buFont typeface="Arial" panose="05000000000000000000" pitchFamily="2" charset="2"/>
              <a:buChar char="•"/>
            </a:pPr>
            <a:endParaRPr lang="en-GB" sz="2200"/>
          </a:p>
          <a:p>
            <a:pPr>
              <a:buFont typeface="Arial" panose="05000000000000000000" pitchFamily="2" charset="2"/>
              <a:buChar char="•"/>
            </a:pPr>
            <a:endParaRPr lang="en-GB" sz="2200"/>
          </a:p>
        </p:txBody>
      </p:sp>
      <p:pic>
        <p:nvPicPr>
          <p:cNvPr id="7" name="Picture 6" descr="Stressed woman working at home">
            <a:extLst>
              <a:ext uri="{FF2B5EF4-FFF2-40B4-BE49-F238E27FC236}">
                <a16:creationId xmlns:a16="http://schemas.microsoft.com/office/drawing/2014/main" id="{5D3EC273-39B0-FF39-76E6-3C5A53D4A28C}"/>
              </a:ext>
            </a:extLst>
          </p:cNvPr>
          <p:cNvPicPr>
            <a:picLocks noChangeAspect="1"/>
          </p:cNvPicPr>
          <p:nvPr/>
        </p:nvPicPr>
        <p:blipFill>
          <a:blip r:embed="rId4" cstate="print">
            <a:extLst>
              <a:ext uri="{28A0092B-C50C-407E-A947-70E740481C1C}">
                <a14:useLocalDpi xmlns:a14="http://schemas.microsoft.com/office/drawing/2010/main" val="0"/>
              </a:ext>
            </a:extLst>
          </a:blip>
          <a:srcRect l="22620" r="-1" b="-1"/>
          <a:stretch>
            <a:fillRect/>
          </a:stretch>
        </p:blipFill>
        <p:spPr>
          <a:xfrm>
            <a:off x="415000" y="1649462"/>
            <a:ext cx="4002029" cy="3486920"/>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5" name="Picture 4">
            <a:hlinkClick r:id="rId3"/>
            <a:extLst>
              <a:ext uri="{FF2B5EF4-FFF2-40B4-BE49-F238E27FC236}">
                <a16:creationId xmlns:a16="http://schemas.microsoft.com/office/drawing/2014/main" id="{635DA270-DECF-96C6-CCF6-B34409143767}"/>
              </a:ext>
            </a:extLst>
          </p:cNvPr>
          <p:cNvPicPr>
            <a:picLocks noChangeAspect="1"/>
          </p:cNvPicPr>
          <p:nvPr/>
        </p:nvPicPr>
        <p:blipFill>
          <a:blip r:embed="rId5"/>
          <a:stretch>
            <a:fillRect/>
          </a:stretch>
        </p:blipFill>
        <p:spPr>
          <a:xfrm>
            <a:off x="10688822" y="4269140"/>
            <a:ext cx="1341964" cy="1330395"/>
          </a:xfrm>
          <a:prstGeom prst="rect">
            <a:avLst/>
          </a:prstGeom>
        </p:spPr>
      </p:pic>
    </p:spTree>
    <p:extLst>
      <p:ext uri="{BB962C8B-B14F-4D97-AF65-F5344CB8AC3E}">
        <p14:creationId xmlns:p14="http://schemas.microsoft.com/office/powerpoint/2010/main" val="3249243452"/>
      </p:ext>
    </p:extLst>
  </p:cSld>
  <p:clrMapOvr>
    <a:masterClrMapping/>
  </p:clrMapOvr>
  <mc:AlternateContent xmlns:mc="http://schemas.openxmlformats.org/markup-compatibility/2006" xmlns:p14="http://schemas.microsoft.com/office/powerpoint/2010/main">
    <mc:Choice Requires="p14">
      <p:transition p14:dur="0" advTm="21420"/>
    </mc:Choice>
    <mc:Fallback xmlns="">
      <p:transition advTm="2142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CB486-BA1B-C7C3-24D5-BA8957128C03}"/>
              </a:ext>
            </a:extLst>
          </p:cNvPr>
          <p:cNvSpPr>
            <a:spLocks noGrp="1"/>
          </p:cNvSpPr>
          <p:nvPr>
            <p:ph type="title"/>
          </p:nvPr>
        </p:nvSpPr>
        <p:spPr/>
        <p:txBody>
          <a:bodyPr>
            <a:normAutofit/>
          </a:bodyPr>
          <a:lstStyle/>
          <a:p>
            <a:r>
              <a:rPr lang="en-GB">
                <a:latin typeface="+mn-lt"/>
              </a:rPr>
              <a:t>Using the library for research</a:t>
            </a:r>
          </a:p>
        </p:txBody>
      </p:sp>
      <p:pic>
        <p:nvPicPr>
          <p:cNvPr id="4" name="Graphic 9" descr="Lecturer with solid fill">
            <a:extLst>
              <a:ext uri="{FF2B5EF4-FFF2-40B4-BE49-F238E27FC236}">
                <a16:creationId xmlns:a16="http://schemas.microsoft.com/office/drawing/2014/main" id="{36270C50-0C31-55CD-D005-FC3808F8367C}"/>
              </a:ext>
            </a:extLst>
          </p:cNvPr>
          <p:cNvPicPr>
            <a:picLocks noGrp="1" noChangeAspect="1"/>
          </p:cNvPicPr>
          <p:nvPr>
            <p:ph sz="quarter" idx="10"/>
          </p:nvPr>
        </p:nvPicPr>
        <p:blipFill>
          <a:blip>
            <a:extLst>
              <a:ext uri="{96DAC541-7B7A-43D3-8B79-37D633B846F1}">
                <asvg:svgBlip xmlns:asvg="http://schemas.microsoft.com/office/drawing/2016/SVG/main" r:embed="rId2"/>
              </a:ext>
            </a:extLst>
          </a:blip>
          <a:stretch>
            <a:fillRect/>
          </a:stretch>
        </p:blipFill>
        <p:spPr>
          <a:xfrm>
            <a:off x="4395972" y="4041247"/>
            <a:ext cx="1639895" cy="1639895"/>
          </a:xfrm>
          <a:prstGeom prst="rect">
            <a:avLst/>
          </a:prstGeom>
        </p:spPr>
      </p:pic>
      <p:pic>
        <p:nvPicPr>
          <p:cNvPr id="5" name="Graphic 10" descr="Internet with solid fill">
            <a:extLst>
              <a:ext uri="{FF2B5EF4-FFF2-40B4-BE49-F238E27FC236}">
                <a16:creationId xmlns:a16="http://schemas.microsoft.com/office/drawing/2014/main" id="{57572FD4-913C-1AF8-098A-9D40BDDE3F5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390498" y="3957316"/>
            <a:ext cx="1822860" cy="1822860"/>
          </a:xfrm>
          <a:prstGeom prst="rect">
            <a:avLst/>
          </a:prstGeom>
        </p:spPr>
      </p:pic>
      <p:pic>
        <p:nvPicPr>
          <p:cNvPr id="6" name="Graphic 11" descr="Books with solid fill">
            <a:extLst>
              <a:ext uri="{FF2B5EF4-FFF2-40B4-BE49-F238E27FC236}">
                <a16:creationId xmlns:a16="http://schemas.microsoft.com/office/drawing/2014/main" id="{863B810F-6665-8A80-1060-24BB64B8DFA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156135" y="4092269"/>
            <a:ext cx="1526309" cy="1537854"/>
          </a:xfrm>
          <a:prstGeom prst="rect">
            <a:avLst/>
          </a:prstGeom>
        </p:spPr>
      </p:pic>
      <p:sp>
        <p:nvSpPr>
          <p:cNvPr id="8" name="TextBox 7">
            <a:extLst>
              <a:ext uri="{FF2B5EF4-FFF2-40B4-BE49-F238E27FC236}">
                <a16:creationId xmlns:a16="http://schemas.microsoft.com/office/drawing/2014/main" id="{BB07E561-C9D4-B6A2-2DB5-416F6FD6316E}"/>
              </a:ext>
            </a:extLst>
          </p:cNvPr>
          <p:cNvSpPr txBox="1"/>
          <p:nvPr/>
        </p:nvSpPr>
        <p:spPr>
          <a:xfrm>
            <a:off x="550864" y="1696381"/>
            <a:ext cx="9605108" cy="2246769"/>
          </a:xfrm>
          <a:prstGeom prst="rect">
            <a:avLst/>
          </a:prstGeom>
          <a:noFill/>
        </p:spPr>
        <p:txBody>
          <a:bodyPr wrap="square">
            <a:spAutoFit/>
          </a:bodyPr>
          <a:lstStyle/>
          <a:p>
            <a:r>
              <a:rPr lang="en-GB" sz="2800" i="0">
                <a:solidFill>
                  <a:srgbClr val="424242"/>
                </a:solidFill>
                <a:effectLst/>
              </a:rPr>
              <a:t>The library has key resources to support your studies and research, so it’s important to know how to use it well. </a:t>
            </a:r>
          </a:p>
          <a:p>
            <a:endParaRPr lang="en-GB" sz="2800">
              <a:solidFill>
                <a:srgbClr val="424242"/>
              </a:solidFill>
            </a:endParaRPr>
          </a:p>
          <a:p>
            <a:r>
              <a:rPr lang="en-GB" sz="2800" i="0">
                <a:solidFill>
                  <a:srgbClr val="424242"/>
                </a:solidFill>
                <a:effectLst/>
              </a:rPr>
              <a:t>This session is here to help you build the skills you need to make the most of what the library offers.</a:t>
            </a:r>
            <a:endParaRPr lang="en-GB" sz="2800">
              <a:ln w="0"/>
              <a:effectLst>
                <a:outerShdw blurRad="38100" dist="19050" dir="2700000" algn="tl" rotWithShape="0">
                  <a:schemeClr val="dk1">
                    <a:alpha val="40000"/>
                  </a:schemeClr>
                </a:outerShdw>
              </a:effectLst>
              <a:cs typeface="Calibri Light" panose="020F0302020204030204" pitchFamily="34" charset="0"/>
            </a:endParaRPr>
          </a:p>
        </p:txBody>
      </p:sp>
      <p:pic>
        <p:nvPicPr>
          <p:cNvPr id="10" name="Graphic 9" descr="Online meeting with solid fill">
            <a:extLst>
              <a:ext uri="{FF2B5EF4-FFF2-40B4-BE49-F238E27FC236}">
                <a16:creationId xmlns:a16="http://schemas.microsoft.com/office/drawing/2014/main" id="{3D22E893-2EAB-EB7D-585C-E01ABCCBE831}"/>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8099260" y="4041246"/>
            <a:ext cx="1639896" cy="1639896"/>
          </a:xfrm>
          <a:prstGeom prst="rect">
            <a:avLst/>
          </a:prstGeom>
        </p:spPr>
      </p:pic>
      <p:pic>
        <p:nvPicPr>
          <p:cNvPr id="16" name="Graphic 15" descr="Bar chart with solid fill">
            <a:extLst>
              <a:ext uri="{FF2B5EF4-FFF2-40B4-BE49-F238E27FC236}">
                <a16:creationId xmlns:a16="http://schemas.microsoft.com/office/drawing/2014/main" id="{9D027D52-8C1B-8D48-038E-D0A18803E17B}"/>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363221" y="4081281"/>
            <a:ext cx="1678221" cy="1678221"/>
          </a:xfrm>
          <a:prstGeom prst="rect">
            <a:avLst/>
          </a:prstGeom>
        </p:spPr>
      </p:pic>
      <p:pic>
        <p:nvPicPr>
          <p:cNvPr id="18" name="Graphic 17" descr="Books on shelf with solid fill">
            <a:extLst>
              <a:ext uri="{FF2B5EF4-FFF2-40B4-BE49-F238E27FC236}">
                <a16:creationId xmlns:a16="http://schemas.microsoft.com/office/drawing/2014/main" id="{89CDEBF3-1F34-4FB8-CF92-4578E3021D7E}"/>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10155972" y="3957316"/>
            <a:ext cx="1672807" cy="1672807"/>
          </a:xfrm>
          <a:prstGeom prst="rect">
            <a:avLst/>
          </a:prstGeom>
        </p:spPr>
      </p:pic>
    </p:spTree>
    <p:extLst>
      <p:ext uri="{BB962C8B-B14F-4D97-AF65-F5344CB8AC3E}">
        <p14:creationId xmlns:p14="http://schemas.microsoft.com/office/powerpoint/2010/main" val="14767045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8A976F79-B466-B3E9-0E0C-D9EB4B254008}"/>
              </a:ext>
            </a:extLst>
          </p:cNvPr>
          <p:cNvSpPr>
            <a:spLocks noGrp="1"/>
          </p:cNvSpPr>
          <p:nvPr>
            <p:ph type="title"/>
          </p:nvPr>
        </p:nvSpPr>
        <p:spPr>
          <a:xfrm>
            <a:off x="505961" y="140691"/>
            <a:ext cx="10795518" cy="1003916"/>
          </a:xfrm>
        </p:spPr>
        <p:txBody>
          <a:bodyPr/>
          <a:lstStyle/>
          <a:p>
            <a:r>
              <a:rPr lang="en-US">
                <a:latin typeface="+mn-lt"/>
              </a:rPr>
              <a:t>Library website: Student HWB</a:t>
            </a:r>
          </a:p>
        </p:txBody>
      </p:sp>
      <p:sp>
        <p:nvSpPr>
          <p:cNvPr id="13" name="TextBox 12">
            <a:extLst>
              <a:ext uri="{FF2B5EF4-FFF2-40B4-BE49-F238E27FC236}">
                <a16:creationId xmlns:a16="http://schemas.microsoft.com/office/drawing/2014/main" id="{14DCEB87-5D9D-7500-EAD0-9E2B0682E65D}"/>
              </a:ext>
            </a:extLst>
          </p:cNvPr>
          <p:cNvSpPr txBox="1"/>
          <p:nvPr/>
        </p:nvSpPr>
        <p:spPr>
          <a:xfrm>
            <a:off x="506365" y="2095995"/>
            <a:ext cx="3459918" cy="1200329"/>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Navigate to the </a:t>
            </a:r>
            <a:r>
              <a:rPr lang="en-GB" sz="2400">
                <a:latin typeface="Calibri" panose="020F0502020204030204" pitchFamily="34" charset="0"/>
                <a:cs typeface="Calibri" panose="020F0502020204030204" pitchFamily="34" charset="0"/>
                <a:hlinkClick r:id="rId3"/>
              </a:rPr>
              <a:t>Student HWB </a:t>
            </a:r>
            <a:r>
              <a:rPr lang="en-GB" sz="2400">
                <a:latin typeface="Calibri" panose="020F0502020204030204" pitchFamily="34" charset="0"/>
                <a:cs typeface="Calibri" panose="020F0502020204030204" pitchFamily="34" charset="0"/>
              </a:rPr>
              <a:t>page and click on the Library tab.</a:t>
            </a:r>
          </a:p>
        </p:txBody>
      </p:sp>
      <p:pic>
        <p:nvPicPr>
          <p:cNvPr id="10" name="Picture 9">
            <a:extLst>
              <a:ext uri="{FF2B5EF4-FFF2-40B4-BE49-F238E27FC236}">
                <a16:creationId xmlns:a16="http://schemas.microsoft.com/office/drawing/2014/main" id="{9A66F3C5-7FC6-3DB6-28A6-CFFFAF4E64D3}"/>
              </a:ext>
            </a:extLst>
          </p:cNvPr>
          <p:cNvPicPr>
            <a:picLocks noChangeAspect="1"/>
          </p:cNvPicPr>
          <p:nvPr/>
        </p:nvPicPr>
        <p:blipFill>
          <a:blip r:embed="rId4"/>
          <a:stretch>
            <a:fillRect/>
          </a:stretch>
        </p:blipFill>
        <p:spPr>
          <a:xfrm>
            <a:off x="4465520" y="1212229"/>
            <a:ext cx="7341652" cy="3793076"/>
          </a:xfrm>
          <a:prstGeom prst="rect">
            <a:avLst/>
          </a:prstGeom>
          <a:solidFill>
            <a:srgbClr val="FFFFFF">
              <a:shade val="85000"/>
            </a:srgbClr>
          </a:solidFill>
          <a:ln w="88900" cap="sq">
            <a:noFill/>
            <a:miter lim="800000"/>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Arrow: Right 7">
            <a:extLst>
              <a:ext uri="{FF2B5EF4-FFF2-40B4-BE49-F238E27FC236}">
                <a16:creationId xmlns:a16="http://schemas.microsoft.com/office/drawing/2014/main" id="{7EE9AA5E-1ABD-AA13-1EDD-8F885F8037D0}"/>
              </a:ext>
            </a:extLst>
          </p:cNvPr>
          <p:cNvSpPr/>
          <p:nvPr/>
        </p:nvSpPr>
        <p:spPr>
          <a:xfrm>
            <a:off x="2842898" y="3049501"/>
            <a:ext cx="1393896" cy="914400"/>
          </a:xfrm>
          <a:prstGeom prst="rightArrow">
            <a:avLst/>
          </a:prstGeom>
          <a:solidFill>
            <a:schemeClr val="accent2"/>
          </a:solidFill>
          <a:ln w="38100">
            <a:solidFill>
              <a:schemeClr val="accent2"/>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B9E881ED-CA9A-7B6D-FFE5-C814F7246346}"/>
              </a:ext>
            </a:extLst>
          </p:cNvPr>
          <p:cNvSpPr txBox="1"/>
          <p:nvPr/>
        </p:nvSpPr>
        <p:spPr>
          <a:xfrm>
            <a:off x="454308" y="5276439"/>
            <a:ext cx="10898823" cy="369332"/>
          </a:xfrm>
          <a:prstGeom prst="rect">
            <a:avLst/>
          </a:prstGeom>
          <a:noFill/>
        </p:spPr>
        <p:txBody>
          <a:bodyPr wrap="square" rtlCol="0">
            <a:spAutoFit/>
          </a:bodyPr>
          <a:lstStyle/>
          <a:p>
            <a:r>
              <a:rPr lang="en-GB" b="1">
                <a:latin typeface="Arial" panose="020B0604020202020204" pitchFamily="34" charset="0"/>
                <a:cs typeface="Arial" panose="020B0604020202020204" pitchFamily="34" charset="0"/>
              </a:rPr>
              <a:t>Note: </a:t>
            </a:r>
            <a:r>
              <a:rPr lang="en-GB">
                <a:latin typeface="Arial" panose="020B0604020202020204" pitchFamily="34" charset="0"/>
                <a:cs typeface="Arial" panose="020B0604020202020204" pitchFamily="34" charset="0"/>
              </a:rPr>
              <a:t>You may need to </a:t>
            </a:r>
            <a:r>
              <a:rPr lang="en-GB" b="1">
                <a:latin typeface="Arial" panose="020B0604020202020204" pitchFamily="34" charset="0"/>
                <a:cs typeface="Arial" panose="020B0604020202020204" pitchFamily="34" charset="0"/>
              </a:rPr>
              <a:t>login</a:t>
            </a:r>
            <a:r>
              <a:rPr lang="en-GB">
                <a:latin typeface="Arial" panose="020B0604020202020204" pitchFamily="34" charset="0"/>
                <a:cs typeface="Arial" panose="020B0604020202020204" pitchFamily="34" charset="0"/>
              </a:rPr>
              <a:t> using your university login and password to access HWB.</a:t>
            </a:r>
          </a:p>
        </p:txBody>
      </p:sp>
      <p:sp>
        <p:nvSpPr>
          <p:cNvPr id="2" name="Rectangle 1">
            <a:extLst>
              <a:ext uri="{FF2B5EF4-FFF2-40B4-BE49-F238E27FC236}">
                <a16:creationId xmlns:a16="http://schemas.microsoft.com/office/drawing/2014/main" id="{E5963B0C-54F3-1446-9483-0F29019B7B3F}"/>
              </a:ext>
            </a:extLst>
          </p:cNvPr>
          <p:cNvSpPr/>
          <p:nvPr/>
        </p:nvSpPr>
        <p:spPr>
          <a:xfrm>
            <a:off x="4410909" y="2887740"/>
            <a:ext cx="1684998" cy="1069676"/>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0D71D6D-2CCC-9D7C-809B-D6943BFCB33C}"/>
              </a:ext>
            </a:extLst>
          </p:cNvPr>
          <p:cNvPicPr>
            <a:picLocks noChangeAspect="1"/>
          </p:cNvPicPr>
          <p:nvPr/>
        </p:nvPicPr>
        <p:blipFill>
          <a:blip r:embed="rId5"/>
          <a:stretch>
            <a:fillRect/>
          </a:stretch>
        </p:blipFill>
        <p:spPr>
          <a:xfrm flipH="1">
            <a:off x="1152636" y="3692607"/>
            <a:ext cx="1204759" cy="1187548"/>
          </a:xfrm>
          <a:prstGeom prst="rect">
            <a:avLst/>
          </a:prstGeom>
        </p:spPr>
      </p:pic>
    </p:spTree>
    <p:extLst>
      <p:ext uri="{BB962C8B-B14F-4D97-AF65-F5344CB8AC3E}">
        <p14:creationId xmlns:p14="http://schemas.microsoft.com/office/powerpoint/2010/main" val="829351856"/>
      </p:ext>
    </p:extLst>
  </p:cSld>
  <p:clrMapOvr>
    <a:masterClrMapping/>
  </p:clrMapOvr>
  <mc:AlternateContent xmlns:mc="http://schemas.openxmlformats.org/markup-compatibility/2006" xmlns:p14="http://schemas.microsoft.com/office/powerpoint/2010/main">
    <mc:Choice Requires="p14">
      <p:transition spd="med" p14:dur="700" advTm="21440">
        <p:fade/>
      </p:transition>
    </mc:Choice>
    <mc:Fallback xmlns="">
      <p:transition spd="med" advTm="21440">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FE2B1-B12B-6C72-3634-A19D36C1CABD}"/>
              </a:ext>
            </a:extLst>
          </p:cNvPr>
          <p:cNvSpPr>
            <a:spLocks noGrp="1"/>
          </p:cNvSpPr>
          <p:nvPr>
            <p:ph type="title"/>
          </p:nvPr>
        </p:nvSpPr>
        <p:spPr>
          <a:xfrm>
            <a:off x="355076" y="79794"/>
            <a:ext cx="11481847" cy="928838"/>
          </a:xfrm>
        </p:spPr>
        <p:txBody>
          <a:bodyPr/>
          <a:lstStyle/>
          <a:p>
            <a:r>
              <a:rPr lang="en-GB">
                <a:latin typeface="+mn-lt"/>
              </a:rPr>
              <a:t>Services and support </a:t>
            </a:r>
          </a:p>
        </p:txBody>
      </p:sp>
      <p:graphicFrame>
        <p:nvGraphicFramePr>
          <p:cNvPr id="7" name="Content Placeholder 6">
            <a:extLst>
              <a:ext uri="{FF2B5EF4-FFF2-40B4-BE49-F238E27FC236}">
                <a16:creationId xmlns:a16="http://schemas.microsoft.com/office/drawing/2014/main" id="{FB427E2B-C582-BAC3-7986-6CB12FC11DBF}"/>
              </a:ext>
            </a:extLst>
          </p:cNvPr>
          <p:cNvGraphicFramePr>
            <a:graphicFrameLocks noGrp="1"/>
          </p:cNvGraphicFramePr>
          <p:nvPr>
            <p:ph sz="quarter" idx="10"/>
          </p:nvPr>
        </p:nvGraphicFramePr>
        <p:xfrm>
          <a:off x="0" y="1130703"/>
          <a:ext cx="10613606" cy="42939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hlinkClick r:id="rId7"/>
            <a:extLst>
              <a:ext uri="{FF2B5EF4-FFF2-40B4-BE49-F238E27FC236}">
                <a16:creationId xmlns:a16="http://schemas.microsoft.com/office/drawing/2014/main" id="{4F8ADCE4-DC92-4E09-B183-5F21D21C0A91}"/>
              </a:ext>
            </a:extLst>
          </p:cNvPr>
          <p:cNvPicPr>
            <a:picLocks noChangeAspect="1"/>
          </p:cNvPicPr>
          <p:nvPr/>
        </p:nvPicPr>
        <p:blipFill>
          <a:blip r:embed="rId8"/>
          <a:stretch>
            <a:fillRect/>
          </a:stretch>
        </p:blipFill>
        <p:spPr>
          <a:xfrm>
            <a:off x="11054590" y="4695007"/>
            <a:ext cx="998110" cy="984399"/>
          </a:xfrm>
          <a:prstGeom prst="rect">
            <a:avLst/>
          </a:prstGeom>
        </p:spPr>
      </p:pic>
    </p:spTree>
    <p:extLst>
      <p:ext uri="{BB962C8B-B14F-4D97-AF65-F5344CB8AC3E}">
        <p14:creationId xmlns:p14="http://schemas.microsoft.com/office/powerpoint/2010/main" val="27130753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F4AE6-8A15-1B68-F2F2-8929989FD22A}"/>
              </a:ext>
            </a:extLst>
          </p:cNvPr>
          <p:cNvSpPr>
            <a:spLocks noGrp="1"/>
          </p:cNvSpPr>
          <p:nvPr>
            <p:ph type="title"/>
          </p:nvPr>
        </p:nvSpPr>
        <p:spPr>
          <a:xfrm>
            <a:off x="168102" y="46844"/>
            <a:ext cx="11305338" cy="1003916"/>
          </a:xfrm>
        </p:spPr>
        <p:txBody>
          <a:bodyPr>
            <a:normAutofit/>
          </a:bodyPr>
          <a:lstStyle/>
          <a:p>
            <a:r>
              <a:rPr lang="en-GB" sz="4000">
                <a:latin typeface="+mn-lt"/>
              </a:rPr>
              <a:t>Sign up to Online Infoskills Tutorials</a:t>
            </a:r>
          </a:p>
        </p:txBody>
      </p:sp>
      <p:sp>
        <p:nvSpPr>
          <p:cNvPr id="4" name="TextBox 3">
            <a:extLst>
              <a:ext uri="{FF2B5EF4-FFF2-40B4-BE49-F238E27FC236}">
                <a16:creationId xmlns:a16="http://schemas.microsoft.com/office/drawing/2014/main" id="{FE1382BC-EB6A-FAD6-C1A8-F8AF5A78FC01}"/>
              </a:ext>
            </a:extLst>
          </p:cNvPr>
          <p:cNvSpPr txBox="1"/>
          <p:nvPr/>
        </p:nvSpPr>
        <p:spPr>
          <a:xfrm flipH="1">
            <a:off x="342687" y="1040138"/>
            <a:ext cx="11751644" cy="1938992"/>
          </a:xfrm>
          <a:prstGeom prst="rect">
            <a:avLst/>
          </a:prstGeom>
          <a:noFill/>
        </p:spPr>
        <p:txBody>
          <a:bodyPr wrap="square" lIns="91440" tIns="45720" rIns="91440" bIns="45720" rtlCol="0" anchor="t">
            <a:spAutoFit/>
          </a:bodyPr>
          <a:lstStyle/>
          <a:p>
            <a:r>
              <a:rPr lang="en-GB" sz="2400">
                <a:latin typeface="Calibri"/>
                <a:ea typeface="Calibri"/>
                <a:cs typeface="Calibri"/>
              </a:rPr>
              <a:t>Our </a:t>
            </a:r>
            <a:r>
              <a:rPr lang="en-GB" sz="2400" b="1">
                <a:solidFill>
                  <a:schemeClr val="accent2"/>
                </a:solidFill>
                <a:latin typeface="Calibri"/>
                <a:ea typeface="Calibri"/>
                <a:cs typeface="Calibri"/>
                <a:hlinkClick r:id="rId3">
                  <a:extLst>
                    <a:ext uri="{A12FA001-AC4F-418D-AE19-62706E023703}">
                      <ahyp:hlinkClr xmlns:ahyp="http://schemas.microsoft.com/office/drawing/2018/hyperlinkcolor" val="tx"/>
                    </a:ext>
                  </a:extLst>
                </a:hlinkClick>
              </a:rPr>
              <a:t>Online Infoskills</a:t>
            </a:r>
            <a:r>
              <a:rPr lang="en-GB" sz="2400">
                <a:solidFill>
                  <a:schemeClr val="accent2"/>
                </a:solidFill>
                <a:latin typeface="Calibri"/>
                <a:ea typeface="Calibri"/>
                <a:cs typeface="Calibri"/>
                <a:hlinkClick r:id="rId3">
                  <a:extLst>
                    <a:ext uri="{A12FA001-AC4F-418D-AE19-62706E023703}">
                      <ahyp:hlinkClr xmlns:ahyp="http://schemas.microsoft.com/office/drawing/2018/hyperlinkcolor" val="tx"/>
                    </a:ext>
                  </a:extLst>
                </a:hlinkClick>
              </a:rPr>
              <a:t> </a:t>
            </a:r>
            <a:r>
              <a:rPr lang="en-GB" sz="2400" b="1">
                <a:solidFill>
                  <a:schemeClr val="accent2"/>
                </a:solidFill>
                <a:latin typeface="Calibri"/>
                <a:ea typeface="Calibri"/>
                <a:cs typeface="Calibri"/>
                <a:hlinkClick r:id="rId3">
                  <a:extLst>
                    <a:ext uri="{A12FA001-AC4F-418D-AE19-62706E023703}">
                      <ahyp:hlinkClr xmlns:ahyp="http://schemas.microsoft.com/office/drawing/2018/hyperlinkcolor" val="tx"/>
                    </a:ext>
                  </a:extLst>
                </a:hlinkClick>
              </a:rPr>
              <a:t>Programme</a:t>
            </a:r>
            <a:r>
              <a:rPr lang="en-GB" sz="2400">
                <a:solidFill>
                  <a:schemeClr val="accent2"/>
                </a:solidFill>
                <a:latin typeface="Calibri"/>
                <a:ea typeface="Calibri"/>
                <a:cs typeface="Calibri"/>
                <a:hlinkClick r:id="rId3">
                  <a:extLst>
                    <a:ext uri="{A12FA001-AC4F-418D-AE19-62706E023703}">
                      <ahyp:hlinkClr xmlns:ahyp="http://schemas.microsoft.com/office/drawing/2018/hyperlinkcolor" val="tx"/>
                    </a:ext>
                  </a:extLst>
                </a:hlinkClick>
              </a:rPr>
              <a:t> </a:t>
            </a:r>
            <a:r>
              <a:rPr lang="en-GB" sz="2400">
                <a:latin typeface="Calibri"/>
                <a:ea typeface="Calibri"/>
                <a:cs typeface="Calibri"/>
              </a:rPr>
              <a:t>is designed to create opportunities for you to:</a:t>
            </a:r>
          </a:p>
          <a:p>
            <a:endParaRPr lang="en-GB" sz="2400">
              <a:latin typeface="Calibri" panose="020F0502020204030204" pitchFamily="34" charset="0"/>
              <a:ea typeface="Calibri"/>
              <a:cs typeface="Calibri" panose="020F0502020204030204" pitchFamily="34" charset="0"/>
            </a:endParaRPr>
          </a:p>
          <a:p>
            <a:pPr marL="342900" indent="-342900">
              <a:buFont typeface="Arial" panose="020B0604020202020204" pitchFamily="34" charset="0"/>
              <a:buChar char="•"/>
            </a:pPr>
            <a:r>
              <a:rPr lang="en-GB" sz="2400">
                <a:latin typeface="Calibri"/>
                <a:ea typeface="Calibri"/>
                <a:cs typeface="Calibri"/>
              </a:rPr>
              <a:t>Develop your transferable academic and information skills.</a:t>
            </a:r>
          </a:p>
          <a:p>
            <a:endParaRPr lang="en-GB" sz="2400">
              <a:latin typeface="Calibri" panose="020F0502020204030204" pitchFamily="34" charset="0"/>
              <a:ea typeface="Calibri"/>
              <a:cs typeface="Calibri" panose="020F0502020204030204" pitchFamily="34" charset="0"/>
            </a:endParaRPr>
          </a:p>
          <a:p>
            <a:pPr marL="342900" indent="-342900">
              <a:buFont typeface="Arial" panose="020B0604020202020204" pitchFamily="34" charset="0"/>
              <a:buChar char="•"/>
            </a:pPr>
            <a:r>
              <a:rPr lang="en-GB" sz="2400">
                <a:latin typeface="Calibri"/>
                <a:ea typeface="Calibri"/>
                <a:cs typeface="Calibri"/>
              </a:rPr>
              <a:t>Improve both your academic success and employability. </a:t>
            </a:r>
          </a:p>
        </p:txBody>
      </p:sp>
      <p:pic>
        <p:nvPicPr>
          <p:cNvPr id="1026" name="Picture 2" descr="A qr code on a white background&#10;&#10;Description automatically generated">
            <a:extLst>
              <a:ext uri="{FF2B5EF4-FFF2-40B4-BE49-F238E27FC236}">
                <a16:creationId xmlns:a16="http://schemas.microsoft.com/office/drawing/2014/main" id="{E4FC813A-9A01-0E6B-19BC-F33EFDCB54D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8425"/>
          <a:stretch>
            <a:fillRect/>
          </a:stretch>
        </p:blipFill>
        <p:spPr bwMode="auto">
          <a:xfrm>
            <a:off x="10023276" y="3530984"/>
            <a:ext cx="1957806" cy="1874200"/>
          </a:xfrm>
          <a:prstGeom prst="rect">
            <a:avLst/>
          </a:prstGeom>
          <a:noFill/>
          <a:ln>
            <a:noFill/>
          </a:ln>
          <a:effectLst>
            <a:outerShdw blurRad="149987" dist="250190" dir="8460000" algn="ctr">
              <a:srgbClr val="000000">
                <a:alpha val="28000"/>
              </a:srgbClr>
            </a:outerShdw>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4C3C304-80D1-9F49-8221-D414A9537F05}"/>
              </a:ext>
            </a:extLst>
          </p:cNvPr>
          <p:cNvSpPr txBox="1"/>
          <p:nvPr/>
        </p:nvSpPr>
        <p:spPr>
          <a:xfrm>
            <a:off x="347444" y="3234197"/>
            <a:ext cx="8501149" cy="2308324"/>
          </a:xfrm>
          <a:prstGeom prst="rect">
            <a:avLst/>
          </a:prstGeom>
          <a:noFill/>
          <a:ln w="28575">
            <a:solidFill>
              <a:schemeClr val="accent2"/>
            </a:solidFill>
          </a:ln>
        </p:spPr>
        <p:txBody>
          <a:bodyPr wrap="square">
            <a:spAutoFit/>
          </a:bodyPr>
          <a:lstStyle/>
          <a:p>
            <a:pPr algn="l" rtl="0" fontAlgn="base"/>
            <a:r>
              <a:rPr lang="en-US" sz="2400" b="0" i="0" u="none" strike="noStrike">
                <a:solidFill>
                  <a:srgbClr val="000000"/>
                </a:solidFill>
                <a:effectLst/>
                <a:highlight>
                  <a:srgbClr val="F5F5F5"/>
                </a:highlight>
                <a:latin typeface="Calibri" panose="020F0502020204030204" pitchFamily="34" charset="0"/>
              </a:rPr>
              <a:t>Scan the code (using your camera on your phone), or click the link to find out more about:</a:t>
            </a:r>
            <a:r>
              <a:rPr lang="en-US" sz="2400" b="0" i="0">
                <a:solidFill>
                  <a:srgbClr val="000000"/>
                </a:solidFill>
                <a:effectLst/>
                <a:highlight>
                  <a:srgbClr val="F5F5F5"/>
                </a:highlight>
                <a:latin typeface="Calibri" panose="020F0502020204030204" pitchFamily="34" charset="0"/>
              </a:rPr>
              <a:t>​</a:t>
            </a:r>
            <a:endParaRPr lang="en-US" sz="2400" b="0" i="0">
              <a:solidFill>
                <a:srgbClr val="000000"/>
              </a:solidFill>
              <a:effectLst/>
              <a:highlight>
                <a:srgbClr val="F5F5F5"/>
              </a:highlight>
              <a:latin typeface="Arial" panose="020B0604020202020204" pitchFamily="34" charset="0"/>
            </a:endParaRPr>
          </a:p>
          <a:p>
            <a:pPr algn="l" rtl="0" fontAlgn="base"/>
            <a:r>
              <a:rPr lang="en-US" sz="2400" b="0" i="0">
                <a:solidFill>
                  <a:srgbClr val="000000"/>
                </a:solidFill>
                <a:effectLst/>
                <a:highlight>
                  <a:srgbClr val="F5F5F5"/>
                </a:highlight>
                <a:latin typeface="Calibri" panose="020F0502020204030204" pitchFamily="34" charset="0"/>
              </a:rPr>
              <a:t>​</a:t>
            </a:r>
            <a:endParaRPr lang="en-US" sz="2400" b="0" i="0">
              <a:solidFill>
                <a:srgbClr val="000000"/>
              </a:solidFill>
              <a:effectLst/>
              <a:highlight>
                <a:srgbClr val="F5F5F5"/>
              </a:highlight>
              <a:latin typeface="Arial" panose="020B0604020202020204" pitchFamily="34" charset="0"/>
            </a:endParaRPr>
          </a:p>
          <a:p>
            <a:pPr algn="l" rtl="0" fontAlgn="base">
              <a:buFont typeface="Arial" panose="020B0604020202020204" pitchFamily="34" charset="0"/>
              <a:buChar char="•"/>
            </a:pPr>
            <a:r>
              <a:rPr lang="en-US" sz="2400" b="0" i="0" u="none" strike="noStrike">
                <a:solidFill>
                  <a:srgbClr val="000000"/>
                </a:solidFill>
                <a:effectLst/>
                <a:highlight>
                  <a:srgbClr val="F5F5F5"/>
                </a:highlight>
                <a:latin typeface="Calibri" panose="020F0502020204030204" pitchFamily="34" charset="0"/>
              </a:rPr>
              <a:t>Why information literacy is important.</a:t>
            </a:r>
            <a:r>
              <a:rPr lang="en-US" sz="2400" b="0" i="0">
                <a:solidFill>
                  <a:srgbClr val="000000"/>
                </a:solidFill>
                <a:effectLst/>
                <a:highlight>
                  <a:srgbClr val="F5F5F5"/>
                </a:highlight>
                <a:latin typeface="Calibri" panose="020F0502020204030204" pitchFamily="34" charset="0"/>
              </a:rPr>
              <a:t>​</a:t>
            </a:r>
          </a:p>
          <a:p>
            <a:pPr algn="l" rtl="0" fontAlgn="base"/>
            <a:endParaRPr lang="en-US" sz="2400" b="0" i="0">
              <a:solidFill>
                <a:srgbClr val="000000"/>
              </a:solidFill>
              <a:effectLst/>
              <a:highlight>
                <a:srgbClr val="F5F5F5"/>
              </a:highlight>
              <a:latin typeface="Arial" panose="020B0604020202020204" pitchFamily="34" charset="0"/>
            </a:endParaRPr>
          </a:p>
          <a:p>
            <a:pPr algn="l" rtl="0" fontAlgn="base">
              <a:buFont typeface="Arial" panose="020B0604020202020204" pitchFamily="34" charset="0"/>
              <a:buChar char="•"/>
            </a:pPr>
            <a:r>
              <a:rPr lang="en-US" sz="2400" b="0" i="0" u="none" strike="noStrike">
                <a:solidFill>
                  <a:srgbClr val="000000"/>
                </a:solidFill>
                <a:effectLst/>
                <a:highlight>
                  <a:srgbClr val="F5F5F5"/>
                </a:highlight>
                <a:latin typeface="Calibri" panose="020F0502020204030204" pitchFamily="34" charset="0"/>
              </a:rPr>
              <a:t>How to access the relevant units. </a:t>
            </a:r>
            <a:r>
              <a:rPr lang="en-US" sz="2400" b="0" i="0">
                <a:solidFill>
                  <a:srgbClr val="000000"/>
                </a:solidFill>
                <a:effectLst/>
                <a:highlight>
                  <a:srgbClr val="F5F5F5"/>
                </a:highlight>
                <a:latin typeface="Calibri" panose="020F0502020204030204" pitchFamily="34" charset="0"/>
              </a:rPr>
              <a:t>​</a:t>
            </a:r>
            <a:endParaRPr lang="en-US" sz="2400" b="0" i="0">
              <a:solidFill>
                <a:srgbClr val="000000"/>
              </a:solidFill>
              <a:effectLst/>
              <a:highlight>
                <a:srgbClr val="F5F5F5"/>
              </a:highlight>
              <a:latin typeface="Arial" panose="020B0604020202020204" pitchFamily="34" charset="0"/>
            </a:endParaRPr>
          </a:p>
        </p:txBody>
      </p:sp>
      <p:sp>
        <p:nvSpPr>
          <p:cNvPr id="7" name="TextBox 6">
            <a:extLst>
              <a:ext uri="{FF2B5EF4-FFF2-40B4-BE49-F238E27FC236}">
                <a16:creationId xmlns:a16="http://schemas.microsoft.com/office/drawing/2014/main" id="{F27108FC-E973-71A9-3E73-0FDA272E4760}"/>
              </a:ext>
            </a:extLst>
          </p:cNvPr>
          <p:cNvSpPr txBox="1"/>
          <p:nvPr/>
        </p:nvSpPr>
        <p:spPr>
          <a:xfrm>
            <a:off x="10208239" y="2834087"/>
            <a:ext cx="1587880" cy="400110"/>
          </a:xfrm>
          <a:prstGeom prst="rect">
            <a:avLst/>
          </a:prstGeom>
          <a:noFill/>
        </p:spPr>
        <p:txBody>
          <a:bodyPr wrap="square" rtlCol="0">
            <a:spAutoFit/>
          </a:bodyPr>
          <a:lstStyle/>
          <a:p>
            <a:r>
              <a:rPr lang="en-GB" sz="2000">
                <a:latin typeface="Calibri" panose="020F0502020204030204" pitchFamily="34" charset="0"/>
                <a:cs typeface="Calibri" panose="020F0502020204030204" pitchFamily="34" charset="0"/>
                <a:hlinkClick r:id="rId5"/>
              </a:rPr>
              <a:t>Online Link</a:t>
            </a:r>
            <a:endParaRPr lang="en-GB" sz="2000">
              <a:latin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6A82DB16-86D8-7968-33E9-FEDC91717031}"/>
              </a:ext>
            </a:extLst>
          </p:cNvPr>
          <p:cNvSpPr txBox="1"/>
          <p:nvPr/>
        </p:nvSpPr>
        <p:spPr>
          <a:xfrm>
            <a:off x="9318724" y="261876"/>
            <a:ext cx="2772506"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6">
                  <a:extLst>
                    <a:ext uri="{A12FA001-AC4F-418D-AE19-62706E023703}">
                      <ahyp:hlinkClr xmlns:ahyp="http://schemas.microsoft.com/office/drawing/2018/hyperlinkcolor" val="tx"/>
                    </a:ext>
                  </a:extLst>
                </a:hlinkClick>
              </a:rPr>
              <a:t>Library Infoskills Course</a:t>
            </a:r>
            <a:endParaRPr lang="en-GB" sz="2000" b="1">
              <a:solidFill>
                <a:schemeClr val="bg1"/>
              </a:solidFill>
              <a:latin typeface="Calibri"/>
              <a:ea typeface="Calibri Light"/>
              <a:cs typeface="Calibri Light"/>
            </a:endParaRPr>
          </a:p>
        </p:txBody>
      </p:sp>
    </p:spTree>
    <p:extLst>
      <p:ext uri="{BB962C8B-B14F-4D97-AF65-F5344CB8AC3E}">
        <p14:creationId xmlns:p14="http://schemas.microsoft.com/office/powerpoint/2010/main" val="390452938"/>
      </p:ext>
    </p:extLst>
  </p:cSld>
  <p:clrMapOvr>
    <a:masterClrMapping/>
  </p:clrMapOvr>
  <mc:AlternateContent xmlns:mc="http://schemas.openxmlformats.org/markup-compatibility/2006" xmlns:p14="http://schemas.microsoft.com/office/powerpoint/2010/main">
    <mc:Choice Requires="p14">
      <p:transition spd="med" p14:dur="700" advTm="38422">
        <p:fade/>
      </p:transition>
    </mc:Choice>
    <mc:Fallback xmlns="">
      <p:transition spd="med" advTm="38422">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38BE2319-413A-482C-BC65-7A4DEB3FFF21}"/>
              </a:ext>
            </a:extLst>
          </p:cNvPr>
          <p:cNvSpPr>
            <a:spLocks noGrp="1"/>
          </p:cNvSpPr>
          <p:nvPr>
            <p:ph sz="half" idx="1"/>
          </p:nvPr>
        </p:nvSpPr>
        <p:spPr>
          <a:xfrm>
            <a:off x="388624" y="1226345"/>
            <a:ext cx="6798444" cy="1700047"/>
          </a:xfrm>
        </p:spPr>
        <p:txBody>
          <a:bodyPr vert="horz" lIns="91440" tIns="45720" rIns="91440" bIns="45720" rtlCol="0" anchor="t">
            <a:normAutofit/>
          </a:bodyPr>
          <a:lstStyle/>
          <a:p>
            <a:pPr marL="0" indent="0">
              <a:spcBef>
                <a:spcPts val="0"/>
              </a:spcBef>
              <a:buNone/>
            </a:pPr>
            <a:r>
              <a:rPr lang="en-GB" sz="2400" b="1">
                <a:latin typeface="Calibri"/>
                <a:ea typeface="Calibri"/>
                <a:cs typeface="Calibri"/>
              </a:rPr>
              <a:t>The library provides free access to: </a:t>
            </a:r>
          </a:p>
          <a:p>
            <a:pPr marL="0" indent="0">
              <a:spcBef>
                <a:spcPts val="0"/>
              </a:spcBef>
              <a:buNone/>
            </a:pPr>
            <a:endParaRPr lang="en-GB" sz="2400">
              <a:latin typeface="Calibri" panose="020F0502020204030204" pitchFamily="34" charset="0"/>
              <a:cs typeface="Calibri" panose="020F0502020204030204" pitchFamily="34" charset="0"/>
            </a:endParaRPr>
          </a:p>
          <a:p>
            <a:pPr>
              <a:spcBef>
                <a:spcPts val="0"/>
              </a:spcBef>
              <a:buFont typeface="Arial" panose="020B0604020202020204" pitchFamily="34" charset="0"/>
              <a:buChar char="•"/>
            </a:pPr>
            <a:r>
              <a:rPr lang="en-GB" sz="2200">
                <a:latin typeface="Calibri"/>
                <a:ea typeface="Calibri"/>
                <a:cs typeface="Calibri"/>
              </a:rPr>
              <a:t>Good quality, up-to-date resources, in your subject area, via multiple formats and good filters.</a:t>
            </a:r>
          </a:p>
          <a:p>
            <a:pPr marL="342900" indent="-342900">
              <a:spcBef>
                <a:spcPts val="0"/>
              </a:spcBef>
              <a:buFont typeface="Arial,Sans-Serif"/>
              <a:buChar char="•"/>
            </a:pPr>
            <a:endParaRPr lang="en-GB" sz="2200"/>
          </a:p>
          <a:p>
            <a:pPr marL="0" indent="0">
              <a:spcBef>
                <a:spcPts val="0"/>
              </a:spcBef>
              <a:buNone/>
            </a:pPr>
            <a:endParaRPr lang="en-GB" sz="2200"/>
          </a:p>
          <a:p>
            <a:pPr marL="0" indent="0">
              <a:buNone/>
            </a:pPr>
            <a:endParaRPr lang="en-GB" sz="2000"/>
          </a:p>
        </p:txBody>
      </p:sp>
      <p:sp>
        <p:nvSpPr>
          <p:cNvPr id="2" name="Title 1">
            <a:extLst>
              <a:ext uri="{FF2B5EF4-FFF2-40B4-BE49-F238E27FC236}">
                <a16:creationId xmlns:a16="http://schemas.microsoft.com/office/drawing/2014/main" id="{C4BBDF33-34A5-4062-AA9D-9E33932505AB}"/>
              </a:ext>
            </a:extLst>
          </p:cNvPr>
          <p:cNvSpPr>
            <a:spLocks noGrp="1"/>
          </p:cNvSpPr>
          <p:nvPr>
            <p:ph type="title"/>
          </p:nvPr>
        </p:nvSpPr>
        <p:spPr>
          <a:xfrm>
            <a:off x="196426" y="-10510"/>
            <a:ext cx="10795518" cy="1003916"/>
          </a:xfrm>
        </p:spPr>
        <p:txBody>
          <a:bodyPr anchor="b">
            <a:normAutofit/>
          </a:bodyPr>
          <a:lstStyle/>
          <a:p>
            <a:r>
              <a:rPr lang="en-GB">
                <a:latin typeface="Calibri"/>
                <a:ea typeface="Calibri"/>
                <a:cs typeface="Calibri"/>
              </a:rPr>
              <a:t>Explore your library resources</a:t>
            </a:r>
            <a:endParaRPr lang="en-US"/>
          </a:p>
        </p:txBody>
      </p:sp>
      <p:pic>
        <p:nvPicPr>
          <p:cNvPr id="3" name="Picture 2">
            <a:extLst>
              <a:ext uri="{FF2B5EF4-FFF2-40B4-BE49-F238E27FC236}">
                <a16:creationId xmlns:a16="http://schemas.microsoft.com/office/drawing/2014/main" id="{29352B41-29AD-9ABC-5F44-1F695CCBC20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p:blipFill>
        <p:spPr bwMode="auto">
          <a:xfrm>
            <a:off x="7994354" y="635056"/>
            <a:ext cx="4094500" cy="3901939"/>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TextBox 6">
            <a:extLst>
              <a:ext uri="{FF2B5EF4-FFF2-40B4-BE49-F238E27FC236}">
                <a16:creationId xmlns:a16="http://schemas.microsoft.com/office/drawing/2014/main" id="{DB3E24D9-892B-F3EC-1356-5748761897C7}"/>
              </a:ext>
            </a:extLst>
          </p:cNvPr>
          <p:cNvSpPr txBox="1"/>
          <p:nvPr/>
        </p:nvSpPr>
        <p:spPr>
          <a:xfrm>
            <a:off x="388624" y="2321004"/>
            <a:ext cx="6798444" cy="2215991"/>
          </a:xfrm>
          <a:prstGeom prst="rect">
            <a:avLst/>
          </a:prstGeom>
          <a:noFill/>
        </p:spPr>
        <p:txBody>
          <a:bodyPr wrap="square" lIns="91440" tIns="45720" rIns="91440" bIns="45720" anchor="t">
            <a:spAutoFit/>
          </a:bodyPr>
          <a:lstStyle/>
          <a:p>
            <a:pPr>
              <a:spcBef>
                <a:spcPts val="0"/>
              </a:spcBef>
            </a:pPr>
            <a:endParaRPr lang="en-GB" sz="2400">
              <a:latin typeface="Calibri" panose="020F0502020204030204" pitchFamily="34" charset="0"/>
              <a:cs typeface="Calibri" panose="020F0502020204030204" pitchFamily="34" charset="0"/>
            </a:endParaRPr>
          </a:p>
          <a:p>
            <a:pPr marL="0" indent="0">
              <a:spcBef>
                <a:spcPts val="0"/>
              </a:spcBef>
              <a:buNone/>
            </a:pPr>
            <a:r>
              <a:rPr lang="en-GB" sz="2400" b="1">
                <a:latin typeface="Calibri"/>
                <a:ea typeface="Calibri"/>
                <a:cs typeface="Calibri"/>
              </a:rPr>
              <a:t>You can further:</a:t>
            </a:r>
          </a:p>
          <a:p>
            <a:pPr marL="0" indent="0">
              <a:spcBef>
                <a:spcPts val="0"/>
              </a:spcBef>
              <a:buNone/>
            </a:pPr>
            <a:endParaRPr lang="en-GB" sz="2400"/>
          </a:p>
          <a:p>
            <a:pPr marL="285750" indent="-285750">
              <a:spcBef>
                <a:spcPts val="0"/>
              </a:spcBef>
              <a:spcAft>
                <a:spcPts val="600"/>
              </a:spcAft>
              <a:buFont typeface="Arial,Sans-Serif" panose="05000000000000000000" pitchFamily="2" charset="2"/>
              <a:buChar char="•"/>
            </a:pPr>
            <a:r>
              <a:rPr lang="en-GB" sz="2200">
                <a:latin typeface="Calibri"/>
                <a:cs typeface="Calibri"/>
              </a:rPr>
              <a:t>Check your account,</a:t>
            </a:r>
            <a:r>
              <a:rPr lang="en-US" sz="2200">
                <a:latin typeface="Calibri"/>
                <a:cs typeface="Calibri"/>
              </a:rPr>
              <a:t> s</a:t>
            </a:r>
            <a:r>
              <a:rPr lang="en-GB" sz="2200">
                <a:latin typeface="Calibri"/>
                <a:cs typeface="Calibri"/>
              </a:rPr>
              <a:t>ave and organise favourite resources, find help with referencing and access your course reading lists.</a:t>
            </a:r>
          </a:p>
        </p:txBody>
      </p:sp>
      <p:sp>
        <p:nvSpPr>
          <p:cNvPr id="5" name="TextBox 4">
            <a:extLst>
              <a:ext uri="{FF2B5EF4-FFF2-40B4-BE49-F238E27FC236}">
                <a16:creationId xmlns:a16="http://schemas.microsoft.com/office/drawing/2014/main" id="{D43D1FBC-F342-AE04-4360-07E1B955501D}"/>
              </a:ext>
            </a:extLst>
          </p:cNvPr>
          <p:cNvSpPr txBox="1"/>
          <p:nvPr/>
        </p:nvSpPr>
        <p:spPr>
          <a:xfrm>
            <a:off x="372732" y="4818096"/>
            <a:ext cx="10157430" cy="830997"/>
          </a:xfrm>
          <a:prstGeom prst="rect">
            <a:avLst/>
          </a:prstGeom>
          <a:noFill/>
        </p:spPr>
        <p:txBody>
          <a:bodyPr wrap="square" lIns="91440" tIns="45720" rIns="91440" bIns="45720" anchor="t">
            <a:spAutoFit/>
          </a:bodyPr>
          <a:lstStyle/>
          <a:p>
            <a:pPr marL="0" indent="0">
              <a:spcBef>
                <a:spcPts val="0"/>
              </a:spcBef>
              <a:spcAft>
                <a:spcPts val="600"/>
              </a:spcAft>
              <a:buNone/>
            </a:pPr>
            <a:r>
              <a:rPr lang="en-GB" sz="2400">
                <a:latin typeface="Calibri"/>
                <a:cs typeface="Calibri"/>
              </a:rPr>
              <a:t>Finding good quality information which you can save, organise and recall when needed, will save you time and improve your work!</a:t>
            </a:r>
          </a:p>
        </p:txBody>
      </p:sp>
      <p:pic>
        <p:nvPicPr>
          <p:cNvPr id="8" name="Picture 7">
            <a:hlinkClick r:id="rId4"/>
            <a:extLst>
              <a:ext uri="{FF2B5EF4-FFF2-40B4-BE49-F238E27FC236}">
                <a16:creationId xmlns:a16="http://schemas.microsoft.com/office/drawing/2014/main" id="{7011D07B-A0BC-DB92-0AD6-F1D406BB4C88}"/>
              </a:ext>
            </a:extLst>
          </p:cNvPr>
          <p:cNvPicPr>
            <a:picLocks noChangeAspect="1"/>
          </p:cNvPicPr>
          <p:nvPr/>
        </p:nvPicPr>
        <p:blipFill>
          <a:blip r:embed="rId5"/>
          <a:stretch>
            <a:fillRect/>
          </a:stretch>
        </p:blipFill>
        <p:spPr>
          <a:xfrm>
            <a:off x="10950962" y="4741394"/>
            <a:ext cx="998110" cy="984399"/>
          </a:xfrm>
          <a:prstGeom prst="rect">
            <a:avLst/>
          </a:prstGeom>
        </p:spPr>
      </p:pic>
    </p:spTree>
    <p:extLst>
      <p:ext uri="{BB962C8B-B14F-4D97-AF65-F5344CB8AC3E}">
        <p14:creationId xmlns:p14="http://schemas.microsoft.com/office/powerpoint/2010/main" val="35972215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5"/>
            <a:ext cx="11481847" cy="644843"/>
          </a:xfrm>
        </p:spPr>
        <p:txBody>
          <a:bodyPr>
            <a:normAutofit fontScale="90000"/>
          </a:bodyPr>
          <a:lstStyle/>
          <a:p>
            <a:r>
              <a:rPr lang="en-GB">
                <a:latin typeface="Calibri"/>
                <a:ea typeface="Calibri"/>
                <a:cs typeface="Calibri"/>
              </a:rPr>
              <a:t>Online Resource Lists – your shortcut</a:t>
            </a:r>
          </a:p>
        </p:txBody>
      </p:sp>
      <p:sp>
        <p:nvSpPr>
          <p:cNvPr id="8" name="Content Placeholder 7">
            <a:extLst>
              <a:ext uri="{FF2B5EF4-FFF2-40B4-BE49-F238E27FC236}">
                <a16:creationId xmlns:a16="http://schemas.microsoft.com/office/drawing/2014/main" id="{DE442600-79FE-4D35-3435-B4440D87EA16}"/>
              </a:ext>
            </a:extLst>
          </p:cNvPr>
          <p:cNvSpPr>
            <a:spLocks noGrp="1"/>
          </p:cNvSpPr>
          <p:nvPr>
            <p:ph sz="quarter" idx="10"/>
          </p:nvPr>
        </p:nvSpPr>
        <p:spPr>
          <a:xfrm>
            <a:off x="6902215" y="2403719"/>
            <a:ext cx="5074998" cy="937784"/>
          </a:xfrm>
        </p:spPr>
        <p:txBody>
          <a:bodyPr vert="horz" lIns="91440" tIns="45720" rIns="91440" bIns="45720" rtlCol="0" anchor="t">
            <a:noAutofit/>
          </a:bodyPr>
          <a:lstStyle/>
          <a:p>
            <a:pPr marL="0" indent="0">
              <a:buNone/>
            </a:pPr>
            <a:r>
              <a:rPr lang="en-GB" sz="2400" b="1">
                <a:latin typeface="Calibri"/>
                <a:ea typeface="Calibri"/>
                <a:cs typeface="Calibri"/>
              </a:rPr>
              <a:t>All managed by the library for:</a:t>
            </a:r>
          </a:p>
          <a:p>
            <a:pPr lvl="1">
              <a:buFont typeface="Arial" panose="020B0604020202020204" pitchFamily="34" charset="0"/>
              <a:buChar char="•"/>
            </a:pPr>
            <a:r>
              <a:rPr lang="en-GB">
                <a:latin typeface="Calibri" panose="020F0502020204030204" pitchFamily="34" charset="0"/>
                <a:ea typeface="Calibri" panose="020F0502020204030204" pitchFamily="34" charset="0"/>
                <a:cs typeface="Calibri" panose="020F0502020204030204" pitchFamily="34" charset="0"/>
              </a:rPr>
              <a:t>Easy  and direct access. </a:t>
            </a:r>
          </a:p>
        </p:txBody>
      </p:sp>
      <p:sp>
        <p:nvSpPr>
          <p:cNvPr id="4" name="TextBox 3">
            <a:extLst>
              <a:ext uri="{FF2B5EF4-FFF2-40B4-BE49-F238E27FC236}">
                <a16:creationId xmlns:a16="http://schemas.microsoft.com/office/drawing/2014/main" id="{4D25F6F5-B8B7-8979-1BCA-37B0F1F4C976}"/>
              </a:ext>
            </a:extLst>
          </p:cNvPr>
          <p:cNvSpPr txBox="1"/>
          <p:nvPr/>
        </p:nvSpPr>
        <p:spPr>
          <a:xfrm>
            <a:off x="156584" y="1206542"/>
            <a:ext cx="11878832" cy="830997"/>
          </a:xfrm>
          <a:prstGeom prst="rect">
            <a:avLst/>
          </a:prstGeom>
          <a:noFill/>
        </p:spPr>
        <p:txBody>
          <a:bodyPr wrap="square" lIns="91440" tIns="45720" rIns="91440" bIns="45720" anchor="t">
            <a:spAutoFit/>
          </a:bodyPr>
          <a:lstStyle/>
          <a:p>
            <a:r>
              <a:rPr lang="en-GB" sz="2400">
                <a:latin typeface="Calibri"/>
                <a:ea typeface="Calibri"/>
                <a:cs typeface="Calibri"/>
              </a:rPr>
              <a:t>Your lecturers have already selected  key books, articles, and materials to begin your research and they are all in one place for easy access!</a:t>
            </a:r>
          </a:p>
        </p:txBody>
      </p:sp>
      <p:sp>
        <p:nvSpPr>
          <p:cNvPr id="7" name="TextBox 6">
            <a:extLst>
              <a:ext uri="{FF2B5EF4-FFF2-40B4-BE49-F238E27FC236}">
                <a16:creationId xmlns:a16="http://schemas.microsoft.com/office/drawing/2014/main" id="{4C0E654F-B671-3A9F-4219-525883B430EC}"/>
              </a:ext>
            </a:extLst>
          </p:cNvPr>
          <p:cNvSpPr txBox="1"/>
          <p:nvPr/>
        </p:nvSpPr>
        <p:spPr>
          <a:xfrm>
            <a:off x="978443" y="5358504"/>
            <a:ext cx="4759233" cy="400110"/>
          </a:xfrm>
          <a:prstGeom prst="rect">
            <a:avLst/>
          </a:prstGeom>
          <a:noFill/>
        </p:spPr>
        <p:txBody>
          <a:bodyPr wrap="square" lIns="91440" tIns="45720" rIns="91440" bIns="45720" rtlCol="0" anchor="t">
            <a:spAutoFit/>
          </a:bodyPr>
          <a:lstStyle/>
          <a:p>
            <a:r>
              <a:rPr lang="en-GB" sz="2000" b="1">
                <a:solidFill>
                  <a:schemeClr val="accent2"/>
                </a:solidFill>
                <a:latin typeface="Calibri "/>
              </a:rPr>
              <a:t>N.B. You must sign into your list to access!</a:t>
            </a:r>
            <a:endParaRPr lang="en-US" sz="2000" b="1">
              <a:solidFill>
                <a:schemeClr val="accent2"/>
              </a:solidFill>
              <a:latin typeface="Calibri "/>
            </a:endParaRPr>
          </a:p>
        </p:txBody>
      </p:sp>
      <p:pic>
        <p:nvPicPr>
          <p:cNvPr id="9" name="Picture 8">
            <a:extLst>
              <a:ext uri="{FF2B5EF4-FFF2-40B4-BE49-F238E27FC236}">
                <a16:creationId xmlns:a16="http://schemas.microsoft.com/office/drawing/2014/main" id="{56B00FE1-38F8-A35D-86A8-38EFF13CE386}"/>
              </a:ext>
            </a:extLst>
          </p:cNvPr>
          <p:cNvPicPr>
            <a:picLocks noChangeAspect="1"/>
          </p:cNvPicPr>
          <p:nvPr/>
        </p:nvPicPr>
        <p:blipFill>
          <a:blip r:embed="rId2"/>
          <a:stretch>
            <a:fillRect/>
          </a:stretch>
        </p:blipFill>
        <p:spPr>
          <a:xfrm>
            <a:off x="300550" y="2220875"/>
            <a:ext cx="6115018" cy="291973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8195CD51-538B-51BB-1034-5D9A8AC32AE2}"/>
              </a:ext>
            </a:extLst>
          </p:cNvPr>
          <p:cNvSpPr txBox="1"/>
          <p:nvPr/>
        </p:nvSpPr>
        <p:spPr>
          <a:xfrm>
            <a:off x="9205860" y="426791"/>
            <a:ext cx="2685589"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Online resource lists</a:t>
            </a:r>
            <a:endParaRPr lang="en-US">
              <a:solidFill>
                <a:schemeClr val="bg1"/>
              </a:solidFill>
            </a:endParaRPr>
          </a:p>
        </p:txBody>
      </p:sp>
      <p:pic>
        <p:nvPicPr>
          <p:cNvPr id="5" name="Picture 4">
            <a:extLst>
              <a:ext uri="{FF2B5EF4-FFF2-40B4-BE49-F238E27FC236}">
                <a16:creationId xmlns:a16="http://schemas.microsoft.com/office/drawing/2014/main" id="{27CA9E77-E39B-44A4-5ABF-E3410A653832}"/>
              </a:ext>
            </a:extLst>
          </p:cNvPr>
          <p:cNvPicPr>
            <a:picLocks noChangeAspect="1"/>
          </p:cNvPicPr>
          <p:nvPr/>
        </p:nvPicPr>
        <p:blipFill>
          <a:blip r:embed="rId4"/>
          <a:stretch>
            <a:fillRect/>
          </a:stretch>
        </p:blipFill>
        <p:spPr>
          <a:xfrm>
            <a:off x="11037306" y="4648413"/>
            <a:ext cx="998110" cy="984399"/>
          </a:xfrm>
          <a:prstGeom prst="rect">
            <a:avLst/>
          </a:prstGeom>
        </p:spPr>
      </p:pic>
      <p:sp>
        <p:nvSpPr>
          <p:cNvPr id="11" name="TextBox 10">
            <a:extLst>
              <a:ext uri="{FF2B5EF4-FFF2-40B4-BE49-F238E27FC236}">
                <a16:creationId xmlns:a16="http://schemas.microsoft.com/office/drawing/2014/main" id="{55B6ED0C-B552-E5D9-4BB9-A2C95A516C62}"/>
              </a:ext>
            </a:extLst>
          </p:cNvPr>
          <p:cNvSpPr txBox="1"/>
          <p:nvPr/>
        </p:nvSpPr>
        <p:spPr>
          <a:xfrm>
            <a:off x="6902215" y="3429000"/>
            <a:ext cx="4891935" cy="1569660"/>
          </a:xfrm>
          <a:prstGeom prst="rect">
            <a:avLst/>
          </a:prstGeom>
          <a:noFill/>
        </p:spPr>
        <p:txBody>
          <a:bodyPr wrap="square">
            <a:spAutoFit/>
          </a:bodyPr>
          <a:lstStyle/>
          <a:p>
            <a:pPr marL="0" indent="0">
              <a:buNone/>
            </a:pPr>
            <a:r>
              <a:rPr lang="en-GB" sz="2400" b="1">
                <a:latin typeface="Calibri"/>
                <a:ea typeface="Calibri"/>
                <a:cs typeface="Calibri"/>
              </a:rPr>
              <a:t>Where to Find Them:</a:t>
            </a:r>
          </a:p>
          <a:p>
            <a:pPr lvl="1">
              <a:buFont typeface="Arial" panose="020B0604020202020204" pitchFamily="34" charset="0"/>
              <a:buChar char="•"/>
            </a:pPr>
            <a:r>
              <a:rPr lang="en-GB" sz="2400">
                <a:latin typeface="Calibri"/>
                <a:ea typeface="Calibri"/>
                <a:cs typeface="Calibri"/>
              </a:rPr>
              <a:t>On your </a:t>
            </a:r>
            <a:r>
              <a:rPr lang="en-GB" sz="2400" b="1">
                <a:solidFill>
                  <a:schemeClr val="accent2"/>
                </a:solidFill>
                <a:latin typeface="Calibri"/>
                <a:ea typeface="Calibri"/>
                <a:cs typeface="Calibri"/>
                <a:hlinkClick r:id="rId5">
                  <a:extLst>
                    <a:ext uri="{A12FA001-AC4F-418D-AE19-62706E023703}">
                      <ahyp:hlinkClr xmlns:ahyp="http://schemas.microsoft.com/office/drawing/2018/hyperlinkcolor" val="tx"/>
                    </a:ext>
                  </a:extLst>
                </a:hlinkClick>
              </a:rPr>
              <a:t>Moodle </a:t>
            </a:r>
            <a:r>
              <a:rPr lang="en-GB" sz="2400" b="1">
                <a:latin typeface="Calibri"/>
                <a:ea typeface="Calibri"/>
                <a:cs typeface="Calibri"/>
                <a:hlinkClick r:id="rId5">
                  <a:extLst>
                    <a:ext uri="{A12FA001-AC4F-418D-AE19-62706E023703}">
                      <ahyp:hlinkClr xmlns:ahyp="http://schemas.microsoft.com/office/drawing/2018/hyperlinkcolor" val="tx"/>
                    </a:ext>
                  </a:extLst>
                </a:hlinkClick>
              </a:rPr>
              <a:t> </a:t>
            </a:r>
            <a:r>
              <a:rPr lang="en-GB" sz="2400">
                <a:latin typeface="Calibri"/>
                <a:ea typeface="Calibri"/>
                <a:cs typeface="Calibri"/>
              </a:rPr>
              <a:t>course pages</a:t>
            </a:r>
            <a:r>
              <a:rPr lang="en-GB" sz="2400" b="1">
                <a:latin typeface="Calibri"/>
                <a:ea typeface="Calibri"/>
                <a:cs typeface="Calibri"/>
              </a:rPr>
              <a:t>.</a:t>
            </a:r>
          </a:p>
          <a:p>
            <a:pPr lvl="1"/>
            <a:endParaRPr lang="en-GB" sz="2400" b="1">
              <a:latin typeface="Calibri"/>
              <a:ea typeface="Calibri"/>
              <a:cs typeface="Calibri"/>
            </a:endParaRPr>
          </a:p>
          <a:p>
            <a:pPr lvl="1">
              <a:buFont typeface="Arial" panose="020B0604020202020204" pitchFamily="34" charset="0"/>
              <a:buChar char="•"/>
            </a:pPr>
            <a:r>
              <a:rPr lang="en-GB" sz="2400">
                <a:latin typeface="Calibri"/>
                <a:ea typeface="Calibri"/>
                <a:cs typeface="Calibri"/>
              </a:rPr>
              <a:t>Or via the </a:t>
            </a:r>
            <a:r>
              <a:rPr lang="en-GB" sz="2400" b="1">
                <a:solidFill>
                  <a:schemeClr val="accent2"/>
                </a:solidFill>
                <a:latin typeface="Calibri"/>
                <a:ea typeface="Calibri"/>
                <a:cs typeface="Calibri"/>
                <a:hlinkClick r:id="rId6">
                  <a:extLst>
                    <a:ext uri="{A12FA001-AC4F-418D-AE19-62706E023703}">
                      <ahyp:hlinkClr xmlns:ahyp="http://schemas.microsoft.com/office/drawing/2018/hyperlinkcolor" val="tx"/>
                    </a:ext>
                  </a:extLst>
                </a:hlinkClick>
              </a:rPr>
              <a:t>Library website</a:t>
            </a:r>
            <a:r>
              <a:rPr lang="en-GB" sz="2400" b="1">
                <a:latin typeface="Calibri"/>
                <a:ea typeface="Calibri"/>
                <a:cs typeface="Calibri"/>
                <a:hlinkClick r:id="rId6">
                  <a:extLst>
                    <a:ext uri="{A12FA001-AC4F-418D-AE19-62706E023703}">
                      <ahyp:hlinkClr xmlns:ahyp="http://schemas.microsoft.com/office/drawing/2018/hyperlinkcolor" val="tx"/>
                    </a:ext>
                  </a:extLst>
                </a:hlinkClick>
              </a:rPr>
              <a:t>.</a:t>
            </a:r>
            <a:endParaRPr lang="en-GB" sz="2400" b="1">
              <a:latin typeface="Calibri"/>
              <a:ea typeface="Calibri"/>
              <a:cs typeface="Calibri"/>
            </a:endParaRPr>
          </a:p>
        </p:txBody>
      </p:sp>
    </p:spTree>
    <p:extLst>
      <p:ext uri="{BB962C8B-B14F-4D97-AF65-F5344CB8AC3E}">
        <p14:creationId xmlns:p14="http://schemas.microsoft.com/office/powerpoint/2010/main" val="19568650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CB143B4-9FCB-F86A-643F-BD12C9044F70}"/>
              </a:ext>
            </a:extLst>
          </p:cNvPr>
          <p:cNvSpPr>
            <a:spLocks noGrp="1"/>
          </p:cNvSpPr>
          <p:nvPr>
            <p:ph type="title"/>
          </p:nvPr>
        </p:nvSpPr>
        <p:spPr>
          <a:xfrm>
            <a:off x="358219" y="365125"/>
            <a:ext cx="11481847" cy="601693"/>
          </a:xfrm>
        </p:spPr>
        <p:txBody>
          <a:bodyPr>
            <a:normAutofit fontScale="90000"/>
          </a:bodyPr>
          <a:lstStyle/>
          <a:p>
            <a:r>
              <a:rPr lang="en-GB">
                <a:latin typeface="+mn-lt"/>
              </a:rPr>
              <a:t>Online Resource List (ORL) demo</a:t>
            </a:r>
            <a:endParaRPr lang="en-US">
              <a:latin typeface="+mn-lt"/>
            </a:endParaRPr>
          </a:p>
        </p:txBody>
      </p:sp>
      <p:sp>
        <p:nvSpPr>
          <p:cNvPr id="9" name="TextBox 8">
            <a:extLst>
              <a:ext uri="{FF2B5EF4-FFF2-40B4-BE49-F238E27FC236}">
                <a16:creationId xmlns:a16="http://schemas.microsoft.com/office/drawing/2014/main" id="{210117BD-A1D7-59E9-9818-045E07DA9C62}"/>
              </a:ext>
            </a:extLst>
          </p:cNvPr>
          <p:cNvSpPr txBox="1"/>
          <p:nvPr/>
        </p:nvSpPr>
        <p:spPr>
          <a:xfrm>
            <a:off x="299515" y="1322048"/>
            <a:ext cx="7621402" cy="4524315"/>
          </a:xfrm>
          <a:prstGeom prst="rect">
            <a:avLst/>
          </a:prstGeom>
          <a:noFill/>
        </p:spPr>
        <p:txBody>
          <a:bodyPr wrap="square">
            <a:spAutoFit/>
          </a:bodyPr>
          <a:lstStyle/>
          <a:p>
            <a:pPr marL="457200" indent="-457200">
              <a:buFont typeface="Arial" panose="020B0604020202020204" pitchFamily="34" charset="0"/>
              <a:buChar char="•"/>
            </a:pPr>
            <a:r>
              <a:rPr lang="en-GB" sz="2400" dirty="0"/>
              <a:t>Search for your reading list by course code in ‘</a:t>
            </a:r>
            <a:r>
              <a:rPr lang="en-GB" sz="2400" b="1" dirty="0"/>
              <a:t>ALL Lists’</a:t>
            </a:r>
            <a:r>
              <a:rPr lang="en-GB" sz="2400" dirty="0"/>
              <a:t>. E.g. BMAH4006</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a:t>Click ‘Add’(to add to </a:t>
            </a:r>
            <a:r>
              <a:rPr lang="en-GB" sz="2400" b="1" dirty="0"/>
              <a:t>‘My Lists’).</a:t>
            </a:r>
          </a:p>
          <a:p>
            <a:pPr marL="457200" indent="-457200">
              <a:buFont typeface="Arial" panose="020B0604020202020204" pitchFamily="34" charset="0"/>
              <a:buChar char="•"/>
            </a:pPr>
            <a:endParaRPr lang="en-GB" sz="2400" b="1" dirty="0"/>
          </a:p>
          <a:p>
            <a:pPr marL="457200" indent="-457200">
              <a:buFont typeface="Arial" panose="020B0604020202020204" pitchFamily="34" charset="0"/>
              <a:buChar char="•"/>
            </a:pPr>
            <a:r>
              <a:rPr lang="en-GB" sz="2400" dirty="0"/>
              <a:t>Search and add ‘LIB02’ to your lists. </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a:t>Click on list title to open and access the contents.</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a:t>Choose a title and click                         to read online. </a:t>
            </a:r>
          </a:p>
          <a:p>
            <a:pPr marL="342900" indent="-342900">
              <a:buFont typeface="Arial" panose="020B0604020202020204" pitchFamily="34" charset="0"/>
              <a:buChar char="•"/>
            </a:pPr>
            <a:endParaRPr lang="en-GB" sz="2400" dirty="0"/>
          </a:p>
          <a:p>
            <a:endParaRPr lang="en-GB" sz="2400" dirty="0"/>
          </a:p>
        </p:txBody>
      </p:sp>
      <p:sp>
        <p:nvSpPr>
          <p:cNvPr id="12" name="TextBox 11">
            <a:extLst>
              <a:ext uri="{FF2B5EF4-FFF2-40B4-BE49-F238E27FC236}">
                <a16:creationId xmlns:a16="http://schemas.microsoft.com/office/drawing/2014/main" id="{66E3E5A9-E6B1-8546-F83C-AD3C585DAE2A}"/>
              </a:ext>
            </a:extLst>
          </p:cNvPr>
          <p:cNvSpPr txBox="1"/>
          <p:nvPr/>
        </p:nvSpPr>
        <p:spPr>
          <a:xfrm>
            <a:off x="8071627" y="5107700"/>
            <a:ext cx="2565653" cy="369332"/>
          </a:xfrm>
          <a:prstGeom prst="rect">
            <a:avLst/>
          </a:prstGeom>
          <a:noFill/>
        </p:spPr>
        <p:txBody>
          <a:bodyPr wrap="square" rtlCol="0">
            <a:spAutoFit/>
          </a:bodyPr>
          <a:lstStyle/>
          <a:p>
            <a:r>
              <a:rPr lang="en-GB" dirty="0">
                <a:hlinkClick r:id="rId2"/>
              </a:rPr>
              <a:t>Online Resource List Link</a:t>
            </a:r>
            <a:endParaRPr lang="en-US" dirty="0"/>
          </a:p>
        </p:txBody>
      </p:sp>
      <p:pic>
        <p:nvPicPr>
          <p:cNvPr id="14" name="Picture 13">
            <a:extLst>
              <a:ext uri="{FF2B5EF4-FFF2-40B4-BE49-F238E27FC236}">
                <a16:creationId xmlns:a16="http://schemas.microsoft.com/office/drawing/2014/main" id="{0A9B22F4-D68B-CE14-F153-8D86C6562558}"/>
              </a:ext>
            </a:extLst>
          </p:cNvPr>
          <p:cNvPicPr>
            <a:picLocks noChangeAspect="1"/>
          </p:cNvPicPr>
          <p:nvPr/>
        </p:nvPicPr>
        <p:blipFill>
          <a:blip r:embed="rId3"/>
          <a:srcRect l="7597" t="21451" b="8354"/>
          <a:stretch>
            <a:fillRect/>
          </a:stretch>
        </p:blipFill>
        <p:spPr>
          <a:xfrm>
            <a:off x="3758246" y="4694180"/>
            <a:ext cx="1597333" cy="376583"/>
          </a:xfrm>
          <a:prstGeom prst="rect">
            <a:avLst/>
          </a:prstGeom>
        </p:spPr>
      </p:pic>
      <p:sp>
        <p:nvSpPr>
          <p:cNvPr id="16" name="TextBox 15">
            <a:extLst>
              <a:ext uri="{FF2B5EF4-FFF2-40B4-BE49-F238E27FC236}">
                <a16:creationId xmlns:a16="http://schemas.microsoft.com/office/drawing/2014/main" id="{3CE02E28-DB93-D1FD-355E-7422B550A509}"/>
              </a:ext>
            </a:extLst>
          </p:cNvPr>
          <p:cNvSpPr txBox="1"/>
          <p:nvPr/>
        </p:nvSpPr>
        <p:spPr>
          <a:xfrm>
            <a:off x="9070973" y="412078"/>
            <a:ext cx="2685589"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Online resource lists</a:t>
            </a:r>
            <a:endParaRPr lang="en-US">
              <a:solidFill>
                <a:schemeClr val="bg1"/>
              </a:solidFill>
            </a:endParaRPr>
          </a:p>
        </p:txBody>
      </p:sp>
      <p:pic>
        <p:nvPicPr>
          <p:cNvPr id="5" name="Picture 4">
            <a:extLst>
              <a:ext uri="{FF2B5EF4-FFF2-40B4-BE49-F238E27FC236}">
                <a16:creationId xmlns:a16="http://schemas.microsoft.com/office/drawing/2014/main" id="{1BCA540B-4C59-5E80-9037-DAA80D7A4869}"/>
              </a:ext>
            </a:extLst>
          </p:cNvPr>
          <p:cNvPicPr>
            <a:picLocks noChangeAspect="1"/>
          </p:cNvPicPr>
          <p:nvPr/>
        </p:nvPicPr>
        <p:blipFill>
          <a:blip r:embed="rId5"/>
          <a:srcRect l="10886" t="31217" b="17224"/>
          <a:stretch>
            <a:fillRect/>
          </a:stretch>
        </p:blipFill>
        <p:spPr>
          <a:xfrm>
            <a:off x="4952961" y="2487068"/>
            <a:ext cx="1084797" cy="376583"/>
          </a:xfrm>
          <a:prstGeom prst="rect">
            <a:avLst/>
          </a:prstGeom>
        </p:spPr>
      </p:pic>
      <p:pic>
        <p:nvPicPr>
          <p:cNvPr id="2" name="Picture 1">
            <a:extLst>
              <a:ext uri="{FF2B5EF4-FFF2-40B4-BE49-F238E27FC236}">
                <a16:creationId xmlns:a16="http://schemas.microsoft.com/office/drawing/2014/main" id="{97C97B2C-2AC8-9A46-06CD-A99286B7FC04}"/>
              </a:ext>
            </a:extLst>
          </p:cNvPr>
          <p:cNvPicPr>
            <a:picLocks noChangeAspect="1"/>
          </p:cNvPicPr>
          <p:nvPr/>
        </p:nvPicPr>
        <p:blipFill>
          <a:blip r:embed="rId6"/>
          <a:srcRect l="24168" r="5460" b="1524"/>
          <a:stretch>
            <a:fillRect/>
          </a:stretch>
        </p:blipFill>
        <p:spPr>
          <a:xfrm>
            <a:off x="7846483" y="1403879"/>
            <a:ext cx="4205973" cy="309215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4" name="Picture 3">
            <a:extLst>
              <a:ext uri="{FF2B5EF4-FFF2-40B4-BE49-F238E27FC236}">
                <a16:creationId xmlns:a16="http://schemas.microsoft.com/office/drawing/2014/main" id="{577C8F04-461E-DA07-DB19-C5EFC2A9A097}"/>
              </a:ext>
            </a:extLst>
          </p:cNvPr>
          <p:cNvPicPr>
            <a:picLocks noChangeAspect="1"/>
          </p:cNvPicPr>
          <p:nvPr/>
        </p:nvPicPr>
        <p:blipFill>
          <a:blip r:embed="rId7"/>
          <a:stretch>
            <a:fillRect/>
          </a:stretch>
        </p:blipFill>
        <p:spPr>
          <a:xfrm>
            <a:off x="11002819" y="4577866"/>
            <a:ext cx="1049637" cy="1043673"/>
          </a:xfrm>
          <a:prstGeom prst="rect">
            <a:avLst/>
          </a:prstGeom>
        </p:spPr>
      </p:pic>
    </p:spTree>
    <p:extLst>
      <p:ext uri="{BB962C8B-B14F-4D97-AF65-F5344CB8AC3E}">
        <p14:creationId xmlns:p14="http://schemas.microsoft.com/office/powerpoint/2010/main" val="30936017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8114177A-69BC-42B4-8A73-8C88AB78E6FA}"/>
              </a:ext>
            </a:extLst>
          </p:cNvPr>
          <p:cNvSpPr>
            <a:spLocks noGrp="1"/>
          </p:cNvSpPr>
          <p:nvPr>
            <p:ph type="title"/>
          </p:nvPr>
        </p:nvSpPr>
        <p:spPr>
          <a:xfrm>
            <a:off x="358219" y="365125"/>
            <a:ext cx="11481847" cy="676275"/>
          </a:xfrm>
        </p:spPr>
        <p:txBody>
          <a:bodyPr>
            <a:normAutofit fontScale="90000"/>
          </a:bodyPr>
          <a:lstStyle/>
          <a:p>
            <a:r>
              <a:rPr lang="en-GB">
                <a:latin typeface="+mn-lt"/>
              </a:rPr>
              <a:t>Saving favourites</a:t>
            </a:r>
            <a:endParaRPr lang="en-US">
              <a:latin typeface="+mn-lt"/>
            </a:endParaRPr>
          </a:p>
        </p:txBody>
      </p:sp>
      <p:pic>
        <p:nvPicPr>
          <p:cNvPr id="5" name="Content Placeholder 4">
            <a:extLst>
              <a:ext uri="{FF2B5EF4-FFF2-40B4-BE49-F238E27FC236}">
                <a16:creationId xmlns:a16="http://schemas.microsoft.com/office/drawing/2014/main" id="{ACD4F791-C438-D30C-7EEB-CDAA31F0A015}"/>
              </a:ext>
            </a:extLst>
          </p:cNvPr>
          <p:cNvPicPr>
            <a:picLocks noGrp="1" noChangeAspect="1"/>
          </p:cNvPicPr>
          <p:nvPr>
            <p:ph sz="quarter" idx="4294967295"/>
          </p:nvPr>
        </p:nvPicPr>
        <p:blipFill>
          <a:blip r:embed="rId2"/>
          <a:srcRect t="8876"/>
          <a:stretch>
            <a:fillRect/>
          </a:stretch>
        </p:blipFill>
        <p:spPr>
          <a:xfrm>
            <a:off x="519267" y="2501119"/>
            <a:ext cx="4564294" cy="300639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9" name="TextBox 8">
            <a:extLst>
              <a:ext uri="{FF2B5EF4-FFF2-40B4-BE49-F238E27FC236}">
                <a16:creationId xmlns:a16="http://schemas.microsoft.com/office/drawing/2014/main" id="{5E450E55-6189-F602-C59F-68612DE7C29D}"/>
              </a:ext>
            </a:extLst>
          </p:cNvPr>
          <p:cNvSpPr txBox="1"/>
          <p:nvPr/>
        </p:nvSpPr>
        <p:spPr>
          <a:xfrm>
            <a:off x="5140890" y="3173322"/>
            <a:ext cx="6531843" cy="830997"/>
          </a:xfrm>
          <a:prstGeom prst="rect">
            <a:avLst/>
          </a:prstGeom>
          <a:noFill/>
        </p:spPr>
        <p:txBody>
          <a:bodyPr wrap="square" rtlCol="0">
            <a:spAutoFit/>
          </a:bodyPr>
          <a:lstStyle/>
          <a:p>
            <a:pPr marL="285750" indent="-285750">
              <a:buFont typeface="Arial" panose="020B0604020202020204" pitchFamily="34" charset="0"/>
              <a:buChar char="•"/>
            </a:pPr>
            <a:r>
              <a:rPr lang="en-GB" sz="2400"/>
              <a:t>Click the ellipsis of a title […] to open the drop-down menu. </a:t>
            </a:r>
          </a:p>
        </p:txBody>
      </p:sp>
      <p:sp>
        <p:nvSpPr>
          <p:cNvPr id="11" name="TextBox 10">
            <a:extLst>
              <a:ext uri="{FF2B5EF4-FFF2-40B4-BE49-F238E27FC236}">
                <a16:creationId xmlns:a16="http://schemas.microsoft.com/office/drawing/2014/main" id="{5C1F2C68-66D5-478E-1C47-570E07E7E545}"/>
              </a:ext>
            </a:extLst>
          </p:cNvPr>
          <p:cNvSpPr txBox="1"/>
          <p:nvPr/>
        </p:nvSpPr>
        <p:spPr>
          <a:xfrm>
            <a:off x="1726907" y="1171283"/>
            <a:ext cx="10067106" cy="830997"/>
          </a:xfrm>
          <a:prstGeom prst="rect">
            <a:avLst/>
          </a:prstGeom>
          <a:noFill/>
        </p:spPr>
        <p:txBody>
          <a:bodyPr wrap="square" rtlCol="0">
            <a:spAutoFit/>
          </a:bodyPr>
          <a:lstStyle/>
          <a:p>
            <a:r>
              <a:rPr lang="en-GB" sz="2400"/>
              <a:t>Using the favourites tool in the ORL, you can easily save, manage, and organise all your references you have used in your assignment. </a:t>
            </a:r>
            <a:endParaRPr lang="en-US" sz="2400"/>
          </a:p>
        </p:txBody>
      </p:sp>
      <p:sp>
        <p:nvSpPr>
          <p:cNvPr id="13" name="TextBox 12">
            <a:extLst>
              <a:ext uri="{FF2B5EF4-FFF2-40B4-BE49-F238E27FC236}">
                <a16:creationId xmlns:a16="http://schemas.microsoft.com/office/drawing/2014/main" id="{68528D87-F7B0-B8DA-22B3-9ED30C1FCAAF}"/>
              </a:ext>
            </a:extLst>
          </p:cNvPr>
          <p:cNvSpPr txBox="1"/>
          <p:nvPr/>
        </p:nvSpPr>
        <p:spPr>
          <a:xfrm>
            <a:off x="5140890" y="4739910"/>
            <a:ext cx="6095028" cy="830997"/>
          </a:xfrm>
          <a:prstGeom prst="rect">
            <a:avLst/>
          </a:prstGeom>
          <a:noFill/>
        </p:spPr>
        <p:txBody>
          <a:bodyPr wrap="square">
            <a:spAutoFit/>
          </a:bodyPr>
          <a:lstStyle/>
          <a:p>
            <a:pPr marL="285750" indent="-285750">
              <a:buFont typeface="Arial" panose="020B0604020202020204" pitchFamily="34" charset="0"/>
              <a:buChar char="•"/>
            </a:pPr>
            <a:r>
              <a:rPr lang="en-GB" sz="2400"/>
              <a:t>Choose ‘Save as a favourite’ to place into your favourites list.</a:t>
            </a:r>
          </a:p>
        </p:txBody>
      </p:sp>
      <p:pic>
        <p:nvPicPr>
          <p:cNvPr id="15" name="Picture 14">
            <a:extLst>
              <a:ext uri="{FF2B5EF4-FFF2-40B4-BE49-F238E27FC236}">
                <a16:creationId xmlns:a16="http://schemas.microsoft.com/office/drawing/2014/main" id="{AA7D99AA-8E2A-0C07-4795-A71525A9AE8A}"/>
              </a:ext>
            </a:extLst>
          </p:cNvPr>
          <p:cNvPicPr>
            <a:picLocks noChangeAspect="1"/>
          </p:cNvPicPr>
          <p:nvPr/>
        </p:nvPicPr>
        <p:blipFill>
          <a:blip r:embed="rId3"/>
          <a:srcRect l="6328" t="50699"/>
          <a:stretch>
            <a:fillRect/>
          </a:stretch>
        </p:blipFill>
        <p:spPr>
          <a:xfrm>
            <a:off x="570772" y="1236417"/>
            <a:ext cx="948405" cy="702045"/>
          </a:xfrm>
          <a:prstGeom prst="rect">
            <a:avLst/>
          </a:prstGeom>
          <a:ln>
            <a:solidFill>
              <a:schemeClr val="tx1"/>
            </a:solidFill>
          </a:ln>
        </p:spPr>
      </p:pic>
      <p:sp>
        <p:nvSpPr>
          <p:cNvPr id="17" name="TextBox 16">
            <a:extLst>
              <a:ext uri="{FF2B5EF4-FFF2-40B4-BE49-F238E27FC236}">
                <a16:creationId xmlns:a16="http://schemas.microsoft.com/office/drawing/2014/main" id="{F3C37DFE-6711-7E50-410F-7B10CA3148CA}"/>
              </a:ext>
            </a:extLst>
          </p:cNvPr>
          <p:cNvSpPr txBox="1"/>
          <p:nvPr/>
        </p:nvSpPr>
        <p:spPr>
          <a:xfrm>
            <a:off x="9030204" y="459528"/>
            <a:ext cx="2685589"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Online resource lists</a:t>
            </a:r>
            <a:endParaRPr lang="en-US">
              <a:solidFill>
                <a:schemeClr val="bg1"/>
              </a:solidFill>
            </a:endParaRPr>
          </a:p>
        </p:txBody>
      </p:sp>
    </p:spTree>
    <p:extLst>
      <p:ext uri="{BB962C8B-B14F-4D97-AF65-F5344CB8AC3E}">
        <p14:creationId xmlns:p14="http://schemas.microsoft.com/office/powerpoint/2010/main" val="3617770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6B8D7-3C7E-1C08-37DB-722DCE7B6B35}"/>
              </a:ext>
            </a:extLst>
          </p:cNvPr>
          <p:cNvSpPr>
            <a:spLocks noGrp="1"/>
          </p:cNvSpPr>
          <p:nvPr>
            <p:ph type="title"/>
          </p:nvPr>
        </p:nvSpPr>
        <p:spPr>
          <a:xfrm>
            <a:off x="243316" y="135566"/>
            <a:ext cx="11481847" cy="797046"/>
          </a:xfrm>
        </p:spPr>
        <p:txBody>
          <a:bodyPr>
            <a:normAutofit/>
          </a:bodyPr>
          <a:lstStyle/>
          <a:p>
            <a:r>
              <a:rPr lang="en-GB">
                <a:latin typeface="+mn-lt"/>
              </a:rPr>
              <a:t>Find sources using the library catalogue</a:t>
            </a:r>
            <a:endParaRPr lang="en-US">
              <a:latin typeface="+mn-lt"/>
            </a:endParaRPr>
          </a:p>
        </p:txBody>
      </p:sp>
      <p:pic>
        <p:nvPicPr>
          <p:cNvPr id="8" name="Content Placeholder 7" descr="A screenshot of a web page&#10;&#10;AI-generated content may be incorrect.">
            <a:extLst>
              <a:ext uri="{FF2B5EF4-FFF2-40B4-BE49-F238E27FC236}">
                <a16:creationId xmlns:a16="http://schemas.microsoft.com/office/drawing/2014/main" id="{A49AA4F1-A02A-6091-7989-AACFC8FA82AF}"/>
              </a:ext>
            </a:extLst>
          </p:cNvPr>
          <p:cNvPicPr>
            <a:picLocks noGrp="1" noChangeAspect="1"/>
          </p:cNvPicPr>
          <p:nvPr>
            <p:ph sz="quarter" idx="10"/>
          </p:nvPr>
        </p:nvPicPr>
        <p:blipFill>
          <a:blip r:embed="rId3"/>
          <a:stretch>
            <a:fillRect/>
          </a:stretch>
        </p:blipFill>
        <p:spPr>
          <a:xfrm>
            <a:off x="4466629" y="1932317"/>
            <a:ext cx="7370293" cy="365651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4" name="TextBox 3">
            <a:extLst>
              <a:ext uri="{FF2B5EF4-FFF2-40B4-BE49-F238E27FC236}">
                <a16:creationId xmlns:a16="http://schemas.microsoft.com/office/drawing/2014/main" id="{E96893AD-5F9F-E759-7080-7FBBCBEECCC4}"/>
              </a:ext>
            </a:extLst>
          </p:cNvPr>
          <p:cNvSpPr txBox="1"/>
          <p:nvPr/>
        </p:nvSpPr>
        <p:spPr>
          <a:xfrm>
            <a:off x="8947955" y="1170717"/>
            <a:ext cx="2888967"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Searching for information</a:t>
            </a:r>
            <a:endParaRPr lang="en-US">
              <a:solidFill>
                <a:schemeClr val="bg1"/>
              </a:solidFill>
            </a:endParaRPr>
          </a:p>
        </p:txBody>
      </p:sp>
      <p:sp>
        <p:nvSpPr>
          <p:cNvPr id="9" name="TextBox 8">
            <a:extLst>
              <a:ext uri="{FF2B5EF4-FFF2-40B4-BE49-F238E27FC236}">
                <a16:creationId xmlns:a16="http://schemas.microsoft.com/office/drawing/2014/main" id="{F067E14E-6942-4D1F-684E-20AF6C80357F}"/>
              </a:ext>
            </a:extLst>
          </p:cNvPr>
          <p:cNvSpPr txBox="1"/>
          <p:nvPr/>
        </p:nvSpPr>
        <p:spPr>
          <a:xfrm>
            <a:off x="242933" y="1377186"/>
            <a:ext cx="4110532" cy="3416320"/>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400">
                <a:latin typeface="Calibri "/>
              </a:rPr>
              <a:t>Explore </a:t>
            </a:r>
            <a:r>
              <a:rPr lang="en-GB" sz="2400">
                <a:latin typeface="Calibri "/>
                <a:hlinkClick r:id="rId5"/>
              </a:rPr>
              <a:t>our Library YouTube playlist</a:t>
            </a:r>
            <a:r>
              <a:rPr lang="en-GB" sz="2400">
                <a:latin typeface="Calibri "/>
              </a:rPr>
              <a:t> for short videos on how to find and use our online library.</a:t>
            </a:r>
          </a:p>
          <a:p>
            <a:pPr marL="342900" indent="-342900">
              <a:buFont typeface="Arial" panose="020B0604020202020204" pitchFamily="34" charset="0"/>
              <a:buChar char="•"/>
            </a:pPr>
            <a:endParaRPr lang="en-GB" sz="2400">
              <a:latin typeface="Calibri "/>
            </a:endParaRPr>
          </a:p>
          <a:p>
            <a:pPr marL="342900" indent="-342900">
              <a:buFont typeface="Arial" panose="020B0604020202020204" pitchFamily="34" charset="0"/>
              <a:buChar char="•"/>
            </a:pPr>
            <a:r>
              <a:rPr lang="en-GB" sz="2400">
                <a:latin typeface="Calibri "/>
              </a:rPr>
              <a:t>Find out much more by completing the 'Searching for Information' infoskills units</a:t>
            </a:r>
            <a:endParaRPr lang="en-US" sz="2400">
              <a:latin typeface="Calibri "/>
            </a:endParaRPr>
          </a:p>
        </p:txBody>
      </p:sp>
      <p:sp>
        <p:nvSpPr>
          <p:cNvPr id="5" name="Arrow: Right 4">
            <a:extLst>
              <a:ext uri="{FF2B5EF4-FFF2-40B4-BE49-F238E27FC236}">
                <a16:creationId xmlns:a16="http://schemas.microsoft.com/office/drawing/2014/main" id="{16A8C667-1B53-5BF1-6322-305117302AB8}"/>
              </a:ext>
            </a:extLst>
          </p:cNvPr>
          <p:cNvSpPr/>
          <p:nvPr/>
        </p:nvSpPr>
        <p:spPr>
          <a:xfrm>
            <a:off x="2802258" y="4441421"/>
            <a:ext cx="1393896" cy="914400"/>
          </a:xfrm>
          <a:prstGeom prst="rightArrow">
            <a:avLst/>
          </a:prstGeom>
          <a:solidFill>
            <a:schemeClr val="accent2"/>
          </a:solidFill>
          <a:ln w="38100">
            <a:solidFill>
              <a:schemeClr val="accent2"/>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482981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B90D8-2B9C-27C1-F28E-9A74DB06F2C5}"/>
              </a:ext>
            </a:extLst>
          </p:cNvPr>
          <p:cNvSpPr>
            <a:spLocks noGrp="1"/>
          </p:cNvSpPr>
          <p:nvPr>
            <p:ph type="title"/>
          </p:nvPr>
        </p:nvSpPr>
        <p:spPr>
          <a:xfrm>
            <a:off x="257938" y="221406"/>
            <a:ext cx="11481847" cy="738665"/>
          </a:xfrm>
        </p:spPr>
        <p:txBody>
          <a:bodyPr/>
          <a:lstStyle/>
          <a:p>
            <a:r>
              <a:rPr lang="en-GB">
                <a:latin typeface="Calibri "/>
              </a:rPr>
              <a:t>Searching the Library Online</a:t>
            </a:r>
          </a:p>
        </p:txBody>
      </p:sp>
      <p:pic>
        <p:nvPicPr>
          <p:cNvPr id="5" name="Content Placeholder 4">
            <a:extLst>
              <a:ext uri="{FF2B5EF4-FFF2-40B4-BE49-F238E27FC236}">
                <a16:creationId xmlns:a16="http://schemas.microsoft.com/office/drawing/2014/main" id="{77A4F473-3EA2-1770-EB1F-27548BC881EC}"/>
              </a:ext>
            </a:extLst>
          </p:cNvPr>
          <p:cNvPicPr>
            <a:picLocks noGrp="1" noChangeAspect="1"/>
          </p:cNvPicPr>
          <p:nvPr>
            <p:ph sz="quarter" idx="10"/>
          </p:nvPr>
        </p:nvPicPr>
        <p:blipFill>
          <a:blip r:embed="rId3"/>
          <a:stretch>
            <a:fillRect/>
          </a:stretch>
        </p:blipFill>
        <p:spPr>
          <a:xfrm>
            <a:off x="1383329" y="2079609"/>
            <a:ext cx="9142400" cy="190297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C76B1F8C-814F-7386-E553-2A342C20AB98}"/>
              </a:ext>
            </a:extLst>
          </p:cNvPr>
          <p:cNvSpPr txBox="1"/>
          <p:nvPr/>
        </p:nvSpPr>
        <p:spPr>
          <a:xfrm>
            <a:off x="417324" y="1150508"/>
            <a:ext cx="10776566" cy="738664"/>
          </a:xfrm>
          <a:prstGeom prst="rect">
            <a:avLst/>
          </a:prstGeom>
          <a:noFill/>
        </p:spPr>
        <p:txBody>
          <a:bodyPr wrap="square" lIns="91440" tIns="45720" rIns="91440" bIns="45720" rtlCol="0" anchor="t">
            <a:spAutoFit/>
          </a:bodyPr>
          <a:lstStyle/>
          <a:p>
            <a:r>
              <a:rPr lang="en-GB" sz="2400">
                <a:latin typeface="Calibri"/>
                <a:ea typeface="Calibri"/>
                <a:cs typeface="Calibri"/>
              </a:rPr>
              <a:t>Enter a keyword into the search box to search across our many of our collections.</a:t>
            </a:r>
          </a:p>
          <a:p>
            <a:endParaRPr lang="en-US"/>
          </a:p>
        </p:txBody>
      </p:sp>
      <p:sp>
        <p:nvSpPr>
          <p:cNvPr id="7" name="TextBox 6">
            <a:extLst>
              <a:ext uri="{FF2B5EF4-FFF2-40B4-BE49-F238E27FC236}">
                <a16:creationId xmlns:a16="http://schemas.microsoft.com/office/drawing/2014/main" id="{043A1F8C-EF8F-BEF2-7951-A41DB4977C0E}"/>
              </a:ext>
            </a:extLst>
          </p:cNvPr>
          <p:cNvSpPr txBox="1"/>
          <p:nvPr/>
        </p:nvSpPr>
        <p:spPr>
          <a:xfrm>
            <a:off x="417324" y="4419766"/>
            <a:ext cx="10240969" cy="1077218"/>
          </a:xfrm>
          <a:prstGeom prst="rect">
            <a:avLst/>
          </a:prstGeom>
          <a:noFill/>
        </p:spPr>
        <p:txBody>
          <a:bodyPr wrap="square" lIns="91440" tIns="45720" rIns="91440" bIns="45720" rtlCol="0" anchor="t">
            <a:spAutoFit/>
          </a:bodyPr>
          <a:lstStyle/>
          <a:p>
            <a:r>
              <a:rPr lang="en-GB" sz="2400" b="1">
                <a:solidFill>
                  <a:schemeClr val="accent2"/>
                </a:solidFill>
                <a:latin typeface="Calibri" panose="020F0502020204030204" pitchFamily="34" charset="0"/>
                <a:ea typeface="Calibri" panose="020F0502020204030204" pitchFamily="34" charset="0"/>
                <a:cs typeface="Calibri" panose="020F0502020204030204" pitchFamily="34" charset="0"/>
              </a:rPr>
              <a:t>Important to note:</a:t>
            </a:r>
          </a:p>
          <a:p>
            <a:r>
              <a:rPr lang="en-GB" sz="2000">
                <a:latin typeface="Calibri"/>
                <a:ea typeface="Calibri"/>
                <a:cs typeface="Calibri"/>
              </a:rPr>
              <a:t>Not all subscribed collections and databases are searchable by this method. Some </a:t>
            </a:r>
            <a:r>
              <a:rPr lang="en-GB" sz="2000">
                <a:latin typeface="Calibri"/>
                <a:ea typeface="Calibri"/>
                <a:cs typeface="Calibri"/>
                <a:hlinkClick r:id="rId4"/>
              </a:rPr>
              <a:t>specialised databases </a:t>
            </a:r>
            <a:r>
              <a:rPr lang="en-GB" sz="2000">
                <a:latin typeface="Calibri"/>
                <a:ea typeface="Calibri"/>
                <a:cs typeface="Calibri"/>
              </a:rPr>
              <a:t>will need to be searched individually.</a:t>
            </a:r>
          </a:p>
        </p:txBody>
      </p:sp>
      <p:pic>
        <p:nvPicPr>
          <p:cNvPr id="8" name="Picture 7">
            <a:extLst>
              <a:ext uri="{FF2B5EF4-FFF2-40B4-BE49-F238E27FC236}">
                <a16:creationId xmlns:a16="http://schemas.microsoft.com/office/drawing/2014/main" id="{E81DAE62-8929-4D23-1E52-DB645795DFD2}"/>
              </a:ext>
            </a:extLst>
          </p:cNvPr>
          <p:cNvPicPr>
            <a:picLocks noChangeAspect="1"/>
          </p:cNvPicPr>
          <p:nvPr/>
        </p:nvPicPr>
        <p:blipFill>
          <a:blip r:embed="rId5"/>
          <a:stretch>
            <a:fillRect/>
          </a:stretch>
        </p:blipFill>
        <p:spPr>
          <a:xfrm>
            <a:off x="11100933" y="4708760"/>
            <a:ext cx="998110" cy="984399"/>
          </a:xfrm>
          <a:prstGeom prst="rect">
            <a:avLst/>
          </a:prstGeom>
        </p:spPr>
      </p:pic>
      <p:sp>
        <p:nvSpPr>
          <p:cNvPr id="9" name="TextBox 8">
            <a:extLst>
              <a:ext uri="{FF2B5EF4-FFF2-40B4-BE49-F238E27FC236}">
                <a16:creationId xmlns:a16="http://schemas.microsoft.com/office/drawing/2014/main" id="{8098F1C7-40E6-7709-1585-9FB6A42239ED}"/>
              </a:ext>
            </a:extLst>
          </p:cNvPr>
          <p:cNvSpPr txBox="1"/>
          <p:nvPr/>
        </p:nvSpPr>
        <p:spPr>
          <a:xfrm>
            <a:off x="11193890" y="4339428"/>
            <a:ext cx="998110" cy="369332"/>
          </a:xfrm>
          <a:prstGeom prst="rect">
            <a:avLst/>
          </a:prstGeom>
          <a:noFill/>
        </p:spPr>
        <p:txBody>
          <a:bodyPr wrap="square" rtlCol="0">
            <a:spAutoFit/>
          </a:bodyPr>
          <a:lstStyle/>
          <a:p>
            <a:r>
              <a:rPr lang="en-GB">
                <a:hlinkClick r:id="rId6"/>
              </a:rPr>
              <a:t>Library</a:t>
            </a:r>
            <a:endParaRPr lang="en-US"/>
          </a:p>
        </p:txBody>
      </p:sp>
    </p:spTree>
    <p:extLst>
      <p:ext uri="{BB962C8B-B14F-4D97-AF65-F5344CB8AC3E}">
        <p14:creationId xmlns:p14="http://schemas.microsoft.com/office/powerpoint/2010/main" val="1660326098"/>
      </p:ext>
    </p:extLst>
  </p:cSld>
  <p:clrMapOvr>
    <a:masterClrMapping/>
  </p:clrMapOvr>
  <mc:AlternateContent xmlns:mc="http://schemas.openxmlformats.org/markup-compatibility/2006" xmlns:p14="http://schemas.microsoft.com/office/powerpoint/2010/main">
    <mc:Choice Requires="p14">
      <p:transition spd="med" p14:dur="700" advTm="21461">
        <p:fade/>
      </p:transition>
    </mc:Choice>
    <mc:Fallback xmlns="">
      <p:transition spd="med" advTm="21461">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457498" y="128401"/>
            <a:ext cx="11195050" cy="751054"/>
          </a:xfrm>
        </p:spPr>
        <p:txBody>
          <a:bodyPr anchor="b">
            <a:normAutofit/>
          </a:bodyPr>
          <a:lstStyle/>
          <a:p>
            <a:r>
              <a:rPr lang="en-GB">
                <a:latin typeface="+mn-lt"/>
                <a:cs typeface="Lucida Sans Unicode"/>
              </a:rPr>
              <a:t>Improving your search results </a:t>
            </a:r>
            <a:endParaRPr lang="en-GB">
              <a:latin typeface="+mn-lt"/>
              <a:cs typeface="Lucida Sans Unicode" panose="020B0602030504020204" pitchFamily="34" charset="0"/>
            </a:endParaRPr>
          </a:p>
        </p:txBody>
      </p:sp>
      <p:sp>
        <p:nvSpPr>
          <p:cNvPr id="7" name="TextBox 6">
            <a:extLst>
              <a:ext uri="{FF2B5EF4-FFF2-40B4-BE49-F238E27FC236}">
                <a16:creationId xmlns:a16="http://schemas.microsoft.com/office/drawing/2014/main" id="{6F4B23E3-C28A-66B6-3D72-4D9ED7C68B02}"/>
              </a:ext>
            </a:extLst>
          </p:cNvPr>
          <p:cNvSpPr txBox="1"/>
          <p:nvPr/>
        </p:nvSpPr>
        <p:spPr>
          <a:xfrm>
            <a:off x="254722" y="900562"/>
            <a:ext cx="5735441" cy="4616648"/>
          </a:xfrm>
          <a:prstGeom prst="rect">
            <a:avLst/>
          </a:prstGeom>
          <a:noFill/>
        </p:spPr>
        <p:txBody>
          <a:bodyPr wrap="square" lIns="91440" tIns="45720" rIns="91440" bIns="45720" anchor="t">
            <a:spAutoFit/>
          </a:bodyPr>
          <a:lstStyle/>
          <a:p>
            <a:pPr marL="342900" indent="-342900" algn="l">
              <a:spcBef>
                <a:spcPts val="300"/>
              </a:spcBef>
              <a:spcAft>
                <a:spcPts val="300"/>
              </a:spcAft>
              <a:buFont typeface="Arial" panose="020B0604020202020204" pitchFamily="34" charset="0"/>
              <a:buChar char="•"/>
            </a:pPr>
            <a:r>
              <a:rPr lang="en-GB" sz="2400" i="0" dirty="0">
                <a:solidFill>
                  <a:srgbClr val="424242"/>
                </a:solidFill>
                <a:effectLst/>
              </a:rPr>
              <a:t>Sign in to unlock all features.</a:t>
            </a:r>
          </a:p>
          <a:p>
            <a:pPr marL="342900" indent="-342900" algn="l">
              <a:spcBef>
                <a:spcPts val="300"/>
              </a:spcBef>
              <a:spcAft>
                <a:spcPts val="300"/>
              </a:spcAft>
              <a:buFont typeface="Arial" panose="020B0604020202020204" pitchFamily="34" charset="0"/>
              <a:buChar char="•"/>
            </a:pPr>
            <a:endParaRPr lang="en-GB" sz="2400" i="0" dirty="0">
              <a:solidFill>
                <a:srgbClr val="424242"/>
              </a:solidFill>
              <a:effectLst/>
            </a:endParaRPr>
          </a:p>
          <a:p>
            <a:pPr marL="342900" indent="-342900" algn="l">
              <a:spcBef>
                <a:spcPts val="300"/>
              </a:spcBef>
              <a:spcAft>
                <a:spcPts val="300"/>
              </a:spcAft>
              <a:buFont typeface="Arial" panose="020B0604020202020204" pitchFamily="34" charset="0"/>
              <a:buChar char="•"/>
            </a:pPr>
            <a:r>
              <a:rPr lang="en-GB" sz="2400" i="0" dirty="0">
                <a:solidFill>
                  <a:srgbClr val="424242"/>
                </a:solidFill>
                <a:effectLst/>
              </a:rPr>
              <a:t>Use “Tweak my results” to filter and narrow down your search.</a:t>
            </a:r>
          </a:p>
          <a:p>
            <a:pPr marL="342900" indent="-342900" algn="l">
              <a:spcBef>
                <a:spcPts val="300"/>
              </a:spcBef>
              <a:spcAft>
                <a:spcPts val="300"/>
              </a:spcAft>
              <a:buFont typeface="Arial" panose="020B0604020202020204" pitchFamily="34" charset="0"/>
              <a:buChar char="•"/>
            </a:pPr>
            <a:endParaRPr lang="en-GB" sz="2400" i="0" dirty="0">
              <a:solidFill>
                <a:srgbClr val="424242"/>
              </a:solidFill>
              <a:effectLst/>
            </a:endParaRPr>
          </a:p>
          <a:p>
            <a:pPr marL="342900" indent="-342900" algn="l">
              <a:spcBef>
                <a:spcPts val="300"/>
              </a:spcBef>
              <a:spcAft>
                <a:spcPts val="300"/>
              </a:spcAft>
              <a:buFont typeface="Arial" panose="020B0604020202020204" pitchFamily="34" charset="0"/>
              <a:buChar char="•"/>
            </a:pPr>
            <a:r>
              <a:rPr lang="en-GB" sz="2400" i="0" dirty="0">
                <a:solidFill>
                  <a:srgbClr val="424242"/>
                </a:solidFill>
                <a:effectLst/>
              </a:rPr>
              <a:t>Use the extra tools listed with each item; they can help you manage your information.</a:t>
            </a:r>
          </a:p>
          <a:p>
            <a:pPr marL="342900" indent="-342900" algn="l">
              <a:spcBef>
                <a:spcPts val="300"/>
              </a:spcBef>
              <a:spcAft>
                <a:spcPts val="300"/>
              </a:spcAft>
              <a:buFont typeface="Arial" panose="020B0604020202020204" pitchFamily="34" charset="0"/>
              <a:buChar char="•"/>
            </a:pPr>
            <a:endParaRPr lang="en-GB" sz="2400" i="0" dirty="0">
              <a:solidFill>
                <a:srgbClr val="424242"/>
              </a:solidFill>
              <a:effectLst/>
            </a:endParaRPr>
          </a:p>
          <a:p>
            <a:pPr marL="342900" indent="-342900">
              <a:spcBef>
                <a:spcPts val="300"/>
              </a:spcBef>
              <a:spcAft>
                <a:spcPts val="300"/>
              </a:spcAft>
              <a:buFont typeface="Arial" panose="020B0604020202020204" pitchFamily="34" charset="0"/>
              <a:buChar char="•"/>
            </a:pPr>
            <a:r>
              <a:rPr lang="en-GB" sz="2400" dirty="0">
                <a:solidFill>
                  <a:srgbClr val="424242"/>
                </a:solidFill>
              </a:rPr>
              <a:t>Save your queries, get notifications and add to your favourites in your reading list!</a:t>
            </a:r>
            <a:endParaRPr lang="en-GB" sz="2400" dirty="0">
              <a:solidFill>
                <a:srgbClr val="424242"/>
              </a:solidFill>
              <a:ea typeface="Calibri"/>
              <a:cs typeface="Calibri"/>
            </a:endParaRPr>
          </a:p>
        </p:txBody>
      </p:sp>
      <p:sp>
        <p:nvSpPr>
          <p:cNvPr id="10" name="TextBox 9">
            <a:extLst>
              <a:ext uri="{FF2B5EF4-FFF2-40B4-BE49-F238E27FC236}">
                <a16:creationId xmlns:a16="http://schemas.microsoft.com/office/drawing/2014/main" id="{340BD1AF-9FAE-8D08-5FED-FD65E10988DB}"/>
              </a:ext>
            </a:extLst>
          </p:cNvPr>
          <p:cNvSpPr txBox="1"/>
          <p:nvPr/>
        </p:nvSpPr>
        <p:spPr>
          <a:xfrm>
            <a:off x="7613441" y="5022762"/>
            <a:ext cx="2487786" cy="400110"/>
          </a:xfrm>
          <a:prstGeom prst="rect">
            <a:avLst/>
          </a:prstGeom>
          <a:noFill/>
        </p:spPr>
        <p:txBody>
          <a:bodyPr wrap="square">
            <a:spAutoFit/>
          </a:bodyPr>
          <a:lstStyle/>
          <a:p>
            <a:pPr algn="l">
              <a:spcBef>
                <a:spcPts val="300"/>
              </a:spcBef>
              <a:spcAft>
                <a:spcPts val="300"/>
              </a:spcAft>
            </a:pPr>
            <a:r>
              <a:rPr lang="en-GB" sz="2000" dirty="0">
                <a:solidFill>
                  <a:srgbClr val="424242"/>
                </a:solidFill>
                <a:hlinkClick r:id="rId2"/>
              </a:rPr>
              <a:t>Link to search results</a:t>
            </a:r>
            <a:endParaRPr lang="en-GB" sz="2000" i="0" dirty="0">
              <a:solidFill>
                <a:srgbClr val="424242"/>
              </a:solidFill>
              <a:effectLst/>
            </a:endParaRPr>
          </a:p>
        </p:txBody>
      </p:sp>
      <p:sp>
        <p:nvSpPr>
          <p:cNvPr id="5" name="TextBox 4">
            <a:extLst>
              <a:ext uri="{FF2B5EF4-FFF2-40B4-BE49-F238E27FC236}">
                <a16:creationId xmlns:a16="http://schemas.microsoft.com/office/drawing/2014/main" id="{F7D4510C-88B3-4819-A340-1DABF5F33A5D}"/>
              </a:ext>
            </a:extLst>
          </p:cNvPr>
          <p:cNvSpPr txBox="1"/>
          <p:nvPr/>
        </p:nvSpPr>
        <p:spPr>
          <a:xfrm>
            <a:off x="9006197" y="380141"/>
            <a:ext cx="2888967"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Searching for information</a:t>
            </a:r>
            <a:endParaRPr lang="en-US">
              <a:solidFill>
                <a:schemeClr val="bg1"/>
              </a:solidFill>
            </a:endParaRPr>
          </a:p>
        </p:txBody>
      </p:sp>
      <p:pic>
        <p:nvPicPr>
          <p:cNvPr id="11" name="Picture 10">
            <a:extLst>
              <a:ext uri="{FF2B5EF4-FFF2-40B4-BE49-F238E27FC236}">
                <a16:creationId xmlns:a16="http://schemas.microsoft.com/office/drawing/2014/main" id="{43500627-78FE-259A-9CDE-DDAECDC35FF6}"/>
              </a:ext>
            </a:extLst>
          </p:cNvPr>
          <p:cNvPicPr>
            <a:picLocks noChangeAspect="1"/>
          </p:cNvPicPr>
          <p:nvPr/>
        </p:nvPicPr>
        <p:blipFill>
          <a:blip r:embed="rId4"/>
          <a:stretch>
            <a:fillRect/>
          </a:stretch>
        </p:blipFill>
        <p:spPr>
          <a:xfrm>
            <a:off x="10674641" y="4346392"/>
            <a:ext cx="1362265" cy="1352739"/>
          </a:xfrm>
          <a:prstGeom prst="rect">
            <a:avLst/>
          </a:prstGeom>
        </p:spPr>
      </p:pic>
      <p:pic>
        <p:nvPicPr>
          <p:cNvPr id="13" name="Picture 12">
            <a:extLst>
              <a:ext uri="{FF2B5EF4-FFF2-40B4-BE49-F238E27FC236}">
                <a16:creationId xmlns:a16="http://schemas.microsoft.com/office/drawing/2014/main" id="{5B037658-940B-6CAA-0743-D92CED7C7310}"/>
              </a:ext>
            </a:extLst>
          </p:cNvPr>
          <p:cNvPicPr>
            <a:picLocks noChangeAspect="1"/>
          </p:cNvPicPr>
          <p:nvPr/>
        </p:nvPicPr>
        <p:blipFill>
          <a:blip r:embed="rId5"/>
          <a:stretch>
            <a:fillRect/>
          </a:stretch>
        </p:blipFill>
        <p:spPr>
          <a:xfrm>
            <a:off x="6055023" y="1158869"/>
            <a:ext cx="6065341" cy="297421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3947698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286820" y="1263227"/>
            <a:ext cx="5886836" cy="4071152"/>
          </a:xfrm>
        </p:spPr>
        <p:txBody>
          <a:bodyPr>
            <a:noAutofit/>
          </a:bodyPr>
          <a:lstStyle/>
          <a:p>
            <a:pPr>
              <a:buFont typeface="Arial" panose="020B0604020202020204" pitchFamily="34" charset="0"/>
              <a:buChar char="•"/>
            </a:pPr>
            <a:r>
              <a:rPr lang="en-GB" sz="2400"/>
              <a:t>Where the book is held if it’s in print.</a:t>
            </a:r>
          </a:p>
          <a:p>
            <a:pPr>
              <a:buFont typeface="Arial" panose="020B0604020202020204" pitchFamily="34" charset="0"/>
              <a:buChar char="•"/>
            </a:pPr>
            <a:r>
              <a:rPr lang="en-GB" sz="2400"/>
              <a:t>Link to ebook or journal article if it’s electronic.</a:t>
            </a:r>
          </a:p>
          <a:p>
            <a:pPr>
              <a:buFont typeface="Arial" panose="020B0604020202020204" pitchFamily="34" charset="0"/>
              <a:buChar char="•"/>
            </a:pPr>
            <a:r>
              <a:rPr lang="en-GB" sz="2400"/>
              <a:t>How to request it if it’s on loan.</a:t>
            </a:r>
          </a:p>
          <a:p>
            <a:pPr>
              <a:buFont typeface="Arial" panose="020B0604020202020204" pitchFamily="34" charset="0"/>
              <a:buChar char="•"/>
            </a:pPr>
            <a:r>
              <a:rPr lang="en-GB" sz="2400"/>
              <a:t>Related reading.</a:t>
            </a:r>
          </a:p>
          <a:p>
            <a:pPr>
              <a:buFont typeface="Arial" panose="020B0604020202020204" pitchFamily="34" charset="0"/>
              <a:buChar char="•"/>
            </a:pPr>
            <a:r>
              <a:rPr lang="en-GB" sz="2400"/>
              <a:t>Option to search just within one journal.</a:t>
            </a:r>
          </a:p>
          <a:p>
            <a:pPr>
              <a:buFont typeface="Arial" panose="020B0604020202020204" pitchFamily="34" charset="0"/>
              <a:buChar char="•"/>
            </a:pPr>
            <a:r>
              <a:rPr lang="en-GB" sz="2400"/>
              <a:t>Virtual browse of other similar books.</a:t>
            </a:r>
          </a:p>
          <a:p>
            <a:pPr>
              <a:buFont typeface="Arial" panose="020B0604020202020204" pitchFamily="34" charset="0"/>
              <a:buChar char="•"/>
            </a:pPr>
            <a:r>
              <a:rPr lang="en-GB" sz="2400"/>
              <a:t>Books on the same Online Resource list.</a:t>
            </a:r>
          </a:p>
          <a:p>
            <a:pPr>
              <a:buFont typeface="Arial" panose="020B0604020202020204" pitchFamily="34" charset="0"/>
              <a:buChar char="•"/>
            </a:pPr>
            <a:r>
              <a:rPr lang="en-GB" sz="2400"/>
              <a:t>Option to save in your personal reading list.</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a:xfrm>
            <a:off x="399304" y="144522"/>
            <a:ext cx="10795518" cy="545591"/>
          </a:xfrm>
        </p:spPr>
        <p:txBody>
          <a:bodyPr>
            <a:normAutofit fontScale="90000"/>
          </a:bodyPr>
          <a:lstStyle/>
          <a:p>
            <a:r>
              <a:rPr lang="en-GB">
                <a:latin typeface="+mn-lt"/>
              </a:rPr>
              <a:t>What the item records include</a:t>
            </a:r>
          </a:p>
        </p:txBody>
      </p:sp>
      <p:sp>
        <p:nvSpPr>
          <p:cNvPr id="5" name="TextBox 4">
            <a:extLst>
              <a:ext uri="{FF2B5EF4-FFF2-40B4-BE49-F238E27FC236}">
                <a16:creationId xmlns:a16="http://schemas.microsoft.com/office/drawing/2014/main" id="{1C8A8002-E42F-442D-B230-EBD1C8D14605}"/>
              </a:ext>
            </a:extLst>
          </p:cNvPr>
          <p:cNvSpPr txBox="1"/>
          <p:nvPr/>
        </p:nvSpPr>
        <p:spPr>
          <a:xfrm>
            <a:off x="9534991" y="1263227"/>
            <a:ext cx="1794633" cy="461665"/>
          </a:xfrm>
          <a:prstGeom prst="rect">
            <a:avLst/>
          </a:prstGeom>
          <a:noFill/>
        </p:spPr>
        <p:txBody>
          <a:bodyPr wrap="square" rtlCol="0">
            <a:spAutoFit/>
          </a:bodyPr>
          <a:lstStyle/>
          <a:p>
            <a:r>
              <a:rPr lang="en-GB" sz="2400" dirty="0">
                <a:hlinkClick r:id="rId2"/>
              </a:rPr>
              <a:t>Book record</a:t>
            </a:r>
            <a:endParaRPr lang="en-GB" sz="2400" dirty="0"/>
          </a:p>
        </p:txBody>
      </p:sp>
      <p:pic>
        <p:nvPicPr>
          <p:cNvPr id="9" name="Picture 8">
            <a:extLst>
              <a:ext uri="{FF2B5EF4-FFF2-40B4-BE49-F238E27FC236}">
                <a16:creationId xmlns:a16="http://schemas.microsoft.com/office/drawing/2014/main" id="{DCAFD5C3-3C63-866F-918E-523C550FFDD3}"/>
              </a:ext>
            </a:extLst>
          </p:cNvPr>
          <p:cNvPicPr>
            <a:picLocks noChangeAspect="1"/>
          </p:cNvPicPr>
          <p:nvPr/>
        </p:nvPicPr>
        <p:blipFill>
          <a:blip r:embed="rId3"/>
          <a:stretch>
            <a:fillRect/>
          </a:stretch>
        </p:blipFill>
        <p:spPr>
          <a:xfrm>
            <a:off x="8074152" y="1892552"/>
            <a:ext cx="3831028" cy="377215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7" name="Picture 6">
            <a:extLst>
              <a:ext uri="{FF2B5EF4-FFF2-40B4-BE49-F238E27FC236}">
                <a16:creationId xmlns:a16="http://schemas.microsoft.com/office/drawing/2014/main" id="{64B52A86-2315-D6A9-AC1C-8D24ABE66A0F}"/>
              </a:ext>
            </a:extLst>
          </p:cNvPr>
          <p:cNvPicPr>
            <a:picLocks noChangeAspect="1"/>
          </p:cNvPicPr>
          <p:nvPr/>
        </p:nvPicPr>
        <p:blipFill>
          <a:blip r:embed="rId4"/>
          <a:stretch>
            <a:fillRect/>
          </a:stretch>
        </p:blipFill>
        <p:spPr>
          <a:xfrm>
            <a:off x="5442347" y="995440"/>
            <a:ext cx="3985117" cy="161222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049392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64360-5EE2-BD55-5CF2-D94DE94C5F19}"/>
              </a:ext>
            </a:extLst>
          </p:cNvPr>
          <p:cNvSpPr>
            <a:spLocks noGrp="1"/>
          </p:cNvSpPr>
          <p:nvPr>
            <p:ph type="title"/>
          </p:nvPr>
        </p:nvSpPr>
        <p:spPr>
          <a:xfrm>
            <a:off x="312162" y="0"/>
            <a:ext cx="10795518" cy="1003916"/>
          </a:xfrm>
        </p:spPr>
        <p:txBody>
          <a:bodyPr>
            <a:normAutofit/>
          </a:bodyPr>
          <a:lstStyle/>
          <a:p>
            <a:r>
              <a:rPr lang="en-GB">
                <a:latin typeface="+mn-lt"/>
              </a:rPr>
              <a:t>Library Catalogue – overview.</a:t>
            </a:r>
          </a:p>
        </p:txBody>
      </p:sp>
      <p:sp>
        <p:nvSpPr>
          <p:cNvPr id="7" name="TextBox 6">
            <a:extLst>
              <a:ext uri="{FF2B5EF4-FFF2-40B4-BE49-F238E27FC236}">
                <a16:creationId xmlns:a16="http://schemas.microsoft.com/office/drawing/2014/main" id="{CAF8913B-A975-B589-DA19-54FDE677C0A2}"/>
              </a:ext>
            </a:extLst>
          </p:cNvPr>
          <p:cNvSpPr txBox="1"/>
          <p:nvPr/>
        </p:nvSpPr>
        <p:spPr>
          <a:xfrm>
            <a:off x="6651241" y="1053017"/>
            <a:ext cx="5494324" cy="3816429"/>
          </a:xfrm>
          <a:prstGeom prst="rect">
            <a:avLst/>
          </a:prstGeom>
          <a:noFill/>
        </p:spPr>
        <p:txBody>
          <a:bodyPr wrap="square" lIns="91440" tIns="45720" rIns="91440" bIns="45720" rtlCol="0" anchor="t">
            <a:spAutoFit/>
          </a:bodyPr>
          <a:lstStyle/>
          <a:p>
            <a:pPr marL="457200" indent="-457200">
              <a:buFont typeface="Arial" panose="020B0604020202020204" pitchFamily="34" charset="0"/>
              <a:buChar char="•"/>
            </a:pPr>
            <a:r>
              <a:rPr lang="en-GB" sz="2200" b="1">
                <a:latin typeface="Calibri"/>
                <a:ea typeface="Calibri"/>
                <a:cs typeface="Calibri"/>
              </a:rPr>
              <a:t>Sign in</a:t>
            </a:r>
            <a:r>
              <a:rPr lang="en-GB" sz="2200">
                <a:latin typeface="Calibri"/>
                <a:ea typeface="Calibri"/>
                <a:cs typeface="Calibri"/>
              </a:rPr>
              <a:t> with your university username and password to access library account.</a:t>
            </a:r>
          </a:p>
          <a:p>
            <a:pPr marL="457200" indent="-457200">
              <a:buFont typeface="Arial" panose="020B0604020202020204" pitchFamily="34" charset="0"/>
              <a:buChar char="•"/>
            </a:pPr>
            <a:endParaRPr lang="en-GB" sz="220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sz="2200" b="1">
                <a:latin typeface="Calibri"/>
                <a:ea typeface="Calibri"/>
                <a:cs typeface="Calibri"/>
              </a:rPr>
              <a:t>Browse</a:t>
            </a:r>
            <a:r>
              <a:rPr lang="en-GB" sz="2200">
                <a:latin typeface="Calibri"/>
                <a:ea typeface="Calibri"/>
                <a:cs typeface="Calibri"/>
              </a:rPr>
              <a:t> latest additions to the library and curated collections.</a:t>
            </a:r>
          </a:p>
          <a:p>
            <a:pPr marL="457200" indent="-457200">
              <a:buFont typeface="Arial" panose="020B0604020202020204" pitchFamily="34" charset="0"/>
              <a:buChar char="•"/>
            </a:pPr>
            <a:endParaRPr lang="en-GB" sz="220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sz="2200" b="1">
                <a:latin typeface="Calibri"/>
                <a:ea typeface="Calibri"/>
                <a:cs typeface="Calibri"/>
              </a:rPr>
              <a:t>Online Resource Lists</a:t>
            </a:r>
            <a:r>
              <a:rPr lang="en-GB" sz="2200">
                <a:latin typeface="Calibri"/>
                <a:ea typeface="Calibri"/>
                <a:cs typeface="Calibri"/>
              </a:rPr>
              <a:t>; Databases, Research assistant, and more…</a:t>
            </a:r>
          </a:p>
          <a:p>
            <a:pPr marL="457200" indent="-457200">
              <a:buFont typeface="Arial" panose="020B0604020202020204" pitchFamily="34" charset="0"/>
              <a:buChar char="•"/>
            </a:pPr>
            <a:endParaRPr lang="en-GB" sz="220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sz="2200" b="1">
                <a:latin typeface="Calibri"/>
                <a:ea typeface="Calibri"/>
                <a:cs typeface="Calibri"/>
              </a:rPr>
              <a:t>Links</a:t>
            </a:r>
            <a:r>
              <a:rPr lang="en-GB" sz="2200">
                <a:latin typeface="Calibri"/>
                <a:ea typeface="Calibri"/>
                <a:cs typeface="Calibri"/>
              </a:rPr>
              <a:t> to library essential services and ways to contact us. </a:t>
            </a:r>
          </a:p>
        </p:txBody>
      </p:sp>
      <p:sp>
        <p:nvSpPr>
          <p:cNvPr id="3" name="TextBox 2">
            <a:extLst>
              <a:ext uri="{FF2B5EF4-FFF2-40B4-BE49-F238E27FC236}">
                <a16:creationId xmlns:a16="http://schemas.microsoft.com/office/drawing/2014/main" id="{16291B09-5970-6934-202F-BCE6CDB2E7D0}"/>
              </a:ext>
            </a:extLst>
          </p:cNvPr>
          <p:cNvSpPr txBox="1"/>
          <p:nvPr/>
        </p:nvSpPr>
        <p:spPr>
          <a:xfrm>
            <a:off x="2475034" y="5026778"/>
            <a:ext cx="2075770" cy="400110"/>
          </a:xfrm>
          <a:prstGeom prst="rect">
            <a:avLst/>
          </a:prstGeom>
          <a:noFill/>
        </p:spPr>
        <p:txBody>
          <a:bodyPr wrap="square" lIns="91440" tIns="45720" rIns="91440" bIns="45720" rtlCol="0" anchor="t">
            <a:spAutoFit/>
          </a:bodyPr>
          <a:lstStyle/>
          <a:p>
            <a:r>
              <a:rPr lang="en-GB" sz="2000">
                <a:latin typeface="Calibri"/>
                <a:ea typeface="Calibri"/>
                <a:cs typeface="Calibri"/>
                <a:hlinkClick r:id="rId3"/>
              </a:rPr>
              <a:t>Library Catalogue</a:t>
            </a:r>
            <a:endParaRPr lang="en-US">
              <a:hlinkClick r:id="rId3"/>
            </a:endParaRPr>
          </a:p>
        </p:txBody>
      </p:sp>
      <p:pic>
        <p:nvPicPr>
          <p:cNvPr id="4" name="Picture 3">
            <a:extLst>
              <a:ext uri="{FF2B5EF4-FFF2-40B4-BE49-F238E27FC236}">
                <a16:creationId xmlns:a16="http://schemas.microsoft.com/office/drawing/2014/main" id="{6AD23B4B-8A3E-977B-2CB7-5A91A4519D64}"/>
              </a:ext>
            </a:extLst>
          </p:cNvPr>
          <p:cNvPicPr>
            <a:picLocks noChangeAspect="1"/>
          </p:cNvPicPr>
          <p:nvPr/>
        </p:nvPicPr>
        <p:blipFill>
          <a:blip r:embed="rId4"/>
          <a:srcRect b="-885"/>
          <a:stretch>
            <a:fillRect/>
          </a:stretch>
        </p:blipFill>
        <p:spPr>
          <a:xfrm>
            <a:off x="10833710" y="4537319"/>
            <a:ext cx="1114425" cy="1114677"/>
          </a:xfrm>
          <a:prstGeom prst="rect">
            <a:avLst/>
          </a:prstGeom>
        </p:spPr>
      </p:pic>
      <p:pic>
        <p:nvPicPr>
          <p:cNvPr id="6" name="Picture 5">
            <a:extLst>
              <a:ext uri="{FF2B5EF4-FFF2-40B4-BE49-F238E27FC236}">
                <a16:creationId xmlns:a16="http://schemas.microsoft.com/office/drawing/2014/main" id="{2E358D4C-1611-2E64-AC1A-4CA64BB8E6C9}"/>
              </a:ext>
            </a:extLst>
          </p:cNvPr>
          <p:cNvPicPr>
            <a:picLocks noChangeAspect="1"/>
          </p:cNvPicPr>
          <p:nvPr/>
        </p:nvPicPr>
        <p:blipFill>
          <a:blip r:embed="rId5"/>
          <a:stretch>
            <a:fillRect/>
          </a:stretch>
        </p:blipFill>
        <p:spPr>
          <a:xfrm>
            <a:off x="185208" y="1128184"/>
            <a:ext cx="6466417" cy="3754967"/>
          </a:xfrm>
          <a:prstGeom prst="rect">
            <a:avLst/>
          </a:prstGeom>
        </p:spPr>
      </p:pic>
    </p:spTree>
    <p:extLst>
      <p:ext uri="{BB962C8B-B14F-4D97-AF65-F5344CB8AC3E}">
        <p14:creationId xmlns:p14="http://schemas.microsoft.com/office/powerpoint/2010/main" val="20839209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a:xfrm>
            <a:off x="182514" y="242479"/>
            <a:ext cx="11826971" cy="618984"/>
          </a:xfrm>
        </p:spPr>
        <p:txBody>
          <a:bodyPr>
            <a:noAutofit/>
          </a:bodyPr>
          <a:lstStyle/>
          <a:p>
            <a:r>
              <a:rPr lang="en-GB" sz="4800">
                <a:latin typeface="+mn-lt"/>
              </a:rPr>
              <a:t>Why use individual databases?</a:t>
            </a:r>
          </a:p>
        </p:txBody>
      </p:sp>
      <p:sp>
        <p:nvSpPr>
          <p:cNvPr id="2" name="Content Placeholder 1">
            <a:extLst>
              <a:ext uri="{FF2B5EF4-FFF2-40B4-BE49-F238E27FC236}">
                <a16:creationId xmlns:a16="http://schemas.microsoft.com/office/drawing/2014/main" id="{A545FB40-0767-4DA7-9D52-ADAF5921D0C1}"/>
              </a:ext>
            </a:extLst>
          </p:cNvPr>
          <p:cNvSpPr>
            <a:spLocks noGrp="1"/>
          </p:cNvSpPr>
          <p:nvPr>
            <p:ph sz="half" idx="4294967295"/>
          </p:nvPr>
        </p:nvSpPr>
        <p:spPr>
          <a:xfrm>
            <a:off x="323050" y="1113120"/>
            <a:ext cx="6933906" cy="992187"/>
          </a:xfrm>
        </p:spPr>
        <p:txBody>
          <a:bodyPr vert="horz" lIns="91440" tIns="45720" rIns="91440" bIns="45720" rtlCol="0" anchor="t">
            <a:normAutofit lnSpcReduction="10000"/>
          </a:bodyPr>
          <a:lstStyle/>
          <a:p>
            <a:pPr marL="0" indent="0">
              <a:buNone/>
            </a:pPr>
            <a:r>
              <a:rPr lang="en-GB" sz="2400">
                <a:cs typeface="Calibri Light" panose="020F0302020204030204" pitchFamily="34" charset="0"/>
              </a:rPr>
              <a:t>The library catalogue searches most of our databases when it performs a search, so why choose to search an individual  database? </a:t>
            </a:r>
          </a:p>
        </p:txBody>
      </p:sp>
      <p:sp>
        <p:nvSpPr>
          <p:cNvPr id="8" name="TextBox 7">
            <a:extLst>
              <a:ext uri="{FF2B5EF4-FFF2-40B4-BE49-F238E27FC236}">
                <a16:creationId xmlns:a16="http://schemas.microsoft.com/office/drawing/2014/main" id="{722B0968-3F33-4D5E-883A-0D148BC00CA0}"/>
              </a:ext>
            </a:extLst>
          </p:cNvPr>
          <p:cNvSpPr txBox="1"/>
          <p:nvPr/>
        </p:nvSpPr>
        <p:spPr>
          <a:xfrm>
            <a:off x="323050" y="2322429"/>
            <a:ext cx="7848307" cy="3293209"/>
          </a:xfrm>
          <a:prstGeom prst="rect">
            <a:avLst/>
          </a:prstGeom>
          <a:noFill/>
          <a:ln w="3810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600">
                <a:latin typeface="Calibri "/>
                <a:cs typeface="Calibri Light" panose="020F0302020204030204" pitchFamily="34" charset="0"/>
              </a:rPr>
              <a:t>More specialised content – fewer, more relevant results.</a:t>
            </a:r>
          </a:p>
          <a:p>
            <a:pPr marL="342900" indent="-342900">
              <a:buFont typeface="Arial"/>
              <a:buChar char="•"/>
            </a:pPr>
            <a:endParaRPr lang="en-GB" sz="2600">
              <a:latin typeface="Calibri "/>
              <a:cs typeface="Calibri Light" panose="020F0302020204030204" pitchFamily="34" charset="0"/>
            </a:endParaRPr>
          </a:p>
          <a:p>
            <a:pPr marL="342900" indent="-342900">
              <a:buFont typeface="Arial"/>
              <a:buChar char="•"/>
            </a:pPr>
            <a:r>
              <a:rPr lang="en-GB" sz="2600">
                <a:latin typeface="Calibri "/>
                <a:cs typeface="Calibri Light" panose="020F0302020204030204" pitchFamily="34" charset="0"/>
              </a:rPr>
              <a:t>More controlled indexing – filter results in greater detail.</a:t>
            </a:r>
          </a:p>
          <a:p>
            <a:pPr marL="342900" indent="-342900">
              <a:buFont typeface="Arial"/>
              <a:buChar char="•"/>
            </a:pPr>
            <a:endParaRPr lang="en-GB" sz="2600">
              <a:latin typeface="Calibri "/>
              <a:cs typeface="Calibri Light" panose="020F0302020204030204" pitchFamily="34" charset="0"/>
            </a:endParaRPr>
          </a:p>
          <a:p>
            <a:pPr marL="342900" indent="-342900">
              <a:buFont typeface="Arial"/>
              <a:buChar char="•"/>
            </a:pPr>
            <a:r>
              <a:rPr lang="en-GB" sz="2600">
                <a:latin typeface="Calibri "/>
                <a:cs typeface="Calibri Light" panose="020F0302020204030204" pitchFamily="34" charset="0"/>
              </a:rPr>
              <a:t>Not every specialist database is indexed by the library catalogue.</a:t>
            </a:r>
          </a:p>
        </p:txBody>
      </p:sp>
      <p:pic>
        <p:nvPicPr>
          <p:cNvPr id="5" name="Picture 6" descr="A person sitting at a table using a computer&#10;&#10;Description automatically generated">
            <a:extLst>
              <a:ext uri="{FF2B5EF4-FFF2-40B4-BE49-F238E27FC236}">
                <a16:creationId xmlns:a16="http://schemas.microsoft.com/office/drawing/2014/main" id="{FB2A98E9-4C5A-4F8C-AA92-BA8A9C725584}"/>
              </a:ext>
            </a:extLst>
          </p:cNvPr>
          <p:cNvPicPr>
            <a:picLocks noChangeAspect="1"/>
          </p:cNvPicPr>
          <p:nvPr/>
        </p:nvPicPr>
        <p:blipFill>
          <a:blip r:embed="rId3"/>
          <a:stretch>
            <a:fillRect/>
          </a:stretch>
        </p:blipFill>
        <p:spPr>
          <a:xfrm>
            <a:off x="8506167" y="2603092"/>
            <a:ext cx="3608154" cy="266859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E12B8916-58D5-D32C-6592-3B142516079E}"/>
              </a:ext>
            </a:extLst>
          </p:cNvPr>
          <p:cNvSpPr txBox="1"/>
          <p:nvPr/>
        </p:nvSpPr>
        <p:spPr>
          <a:xfrm>
            <a:off x="7578834" y="991781"/>
            <a:ext cx="4430651"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Finding &amp; Using Specialised Information</a:t>
            </a:r>
            <a:endParaRPr lang="en-US">
              <a:solidFill>
                <a:schemeClr val="bg1"/>
              </a:solidFill>
            </a:endParaRPr>
          </a:p>
        </p:txBody>
      </p:sp>
    </p:spTree>
    <p:extLst>
      <p:ext uri="{BB962C8B-B14F-4D97-AF65-F5344CB8AC3E}">
        <p14:creationId xmlns:p14="http://schemas.microsoft.com/office/powerpoint/2010/main" val="9261287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8372208" y="5029249"/>
            <a:ext cx="2406381" cy="494722"/>
          </a:xfrm>
        </p:spPr>
        <p:txBody>
          <a:bodyPr/>
          <a:lstStyle/>
          <a:p>
            <a:r>
              <a:rPr lang="en-US" dirty="0">
                <a:hlinkClick r:id="rId2"/>
              </a:rPr>
              <a:t>Database Search</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96676" y="1613767"/>
            <a:ext cx="5478391" cy="3770062"/>
          </a:xfrm>
          <a:ln w="57150">
            <a:solidFill>
              <a:schemeClr val="accent2"/>
            </a:solidFill>
          </a:ln>
        </p:spPr>
        <p:txBody>
          <a:bodyPr vert="horz" lIns="91440" tIns="45720" rIns="91440" bIns="45720" rtlCol="0" anchor="t">
            <a:normAutofit lnSpcReduction="10000"/>
          </a:bodyPr>
          <a:lstStyle/>
          <a:p>
            <a:pPr marL="0" indent="0">
              <a:buNone/>
            </a:pPr>
            <a:r>
              <a:rPr lang="en-GB" sz="2200"/>
              <a:t>Browse databases not searched by the library search:</a:t>
            </a:r>
            <a:endParaRPr lang="en-US"/>
          </a:p>
          <a:p>
            <a:pPr lvl="1"/>
            <a:r>
              <a:rPr lang="en-GB" sz="1800"/>
              <a:t>BoB.</a:t>
            </a:r>
          </a:p>
          <a:p>
            <a:pPr lvl="1"/>
            <a:r>
              <a:rPr lang="en-GB" sz="1800"/>
              <a:t>Cite Them Right.</a:t>
            </a:r>
          </a:p>
          <a:p>
            <a:pPr lvl="1"/>
            <a:r>
              <a:rPr lang="en-GB" sz="1800"/>
              <a:t>Human Anatomy Atlas</a:t>
            </a:r>
          </a:p>
          <a:p>
            <a:pPr lvl="1"/>
            <a:endParaRPr lang="en-GB" sz="1800"/>
          </a:p>
          <a:p>
            <a:pPr marL="0" indent="0">
              <a:buNone/>
            </a:pPr>
            <a:r>
              <a:rPr lang="en-GB" sz="2200"/>
              <a:t>Go directly to subject specific databases:</a:t>
            </a:r>
            <a:endParaRPr lang="en-GB" sz="2200">
              <a:ea typeface="Calibri" panose="020F0502020204030204"/>
              <a:cs typeface="Calibri" panose="020F0502020204030204"/>
            </a:endParaRPr>
          </a:p>
          <a:p>
            <a:pPr lvl="1"/>
            <a:r>
              <a:rPr lang="en-GB" sz="1800"/>
              <a:t>Proquest Central (Health &amp; Medicine Databases).</a:t>
            </a:r>
          </a:p>
          <a:p>
            <a:pPr lvl="1"/>
            <a:r>
              <a:rPr lang="en-GB" sz="1800"/>
              <a:t>PsychArticles.</a:t>
            </a:r>
          </a:p>
          <a:p>
            <a:pPr lvl="1"/>
            <a:r>
              <a:rPr lang="en-GB" sz="1800"/>
              <a:t>PubMed.</a:t>
            </a:r>
          </a:p>
          <a:p>
            <a:pPr lvl="1"/>
            <a:r>
              <a:rPr lang="en-GB" sz="1800"/>
              <a:t>Science Direct.</a:t>
            </a:r>
          </a:p>
          <a:p>
            <a:pPr lvl="1"/>
            <a:r>
              <a:rPr lang="en-GB" sz="1800"/>
              <a:t>Cochrane Library</a:t>
            </a:r>
            <a:endParaRPr lang="en-GB" sz="220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a:latin typeface="+mn-lt"/>
              </a:rPr>
              <a:t>Database Search</a:t>
            </a:r>
          </a:p>
        </p:txBody>
      </p:sp>
      <p:pic>
        <p:nvPicPr>
          <p:cNvPr id="10" name="Picture 9">
            <a:extLst>
              <a:ext uri="{FF2B5EF4-FFF2-40B4-BE49-F238E27FC236}">
                <a16:creationId xmlns:a16="http://schemas.microsoft.com/office/drawing/2014/main" id="{937688F6-02C0-B990-BC41-F5A5E1CD4384}"/>
              </a:ext>
            </a:extLst>
          </p:cNvPr>
          <p:cNvPicPr>
            <a:picLocks noChangeAspect="1"/>
          </p:cNvPicPr>
          <p:nvPr/>
        </p:nvPicPr>
        <p:blipFill rotWithShape="1">
          <a:blip r:embed="rId3"/>
          <a:srcRect l="189" t="38826" r="39042" b="8930"/>
          <a:stretch/>
        </p:blipFill>
        <p:spPr>
          <a:xfrm>
            <a:off x="6721209" y="1851291"/>
            <a:ext cx="5118861" cy="293725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1268005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DC58A94-B172-803A-ECCB-7E674F058D8A}"/>
              </a:ext>
            </a:extLst>
          </p:cNvPr>
          <p:cNvSpPr>
            <a:spLocks noGrp="1"/>
          </p:cNvSpPr>
          <p:nvPr>
            <p:ph type="title"/>
          </p:nvPr>
        </p:nvSpPr>
        <p:spPr>
          <a:xfrm>
            <a:off x="358219" y="365126"/>
            <a:ext cx="11481847" cy="770656"/>
          </a:xfrm>
        </p:spPr>
        <p:txBody>
          <a:bodyPr/>
          <a:lstStyle/>
          <a:p>
            <a:r>
              <a:rPr lang="en-GB" dirty="0">
                <a:latin typeface="+mn-lt"/>
              </a:rPr>
              <a:t>Human Anatomy Atlas </a:t>
            </a:r>
            <a:endParaRPr lang="en-US" dirty="0">
              <a:latin typeface="+mn-lt"/>
            </a:endParaRPr>
          </a:p>
        </p:txBody>
      </p:sp>
      <p:pic>
        <p:nvPicPr>
          <p:cNvPr id="9" name="Picture 8">
            <a:extLst>
              <a:ext uri="{FF2B5EF4-FFF2-40B4-BE49-F238E27FC236}">
                <a16:creationId xmlns:a16="http://schemas.microsoft.com/office/drawing/2014/main" id="{E44DD343-D4D0-0836-52F4-0C41948B8F6B}"/>
              </a:ext>
            </a:extLst>
          </p:cNvPr>
          <p:cNvPicPr>
            <a:picLocks noChangeAspect="1"/>
          </p:cNvPicPr>
          <p:nvPr/>
        </p:nvPicPr>
        <p:blipFill>
          <a:blip r:embed="rId2"/>
          <a:stretch>
            <a:fillRect/>
          </a:stretch>
        </p:blipFill>
        <p:spPr>
          <a:xfrm>
            <a:off x="3944458" y="1279267"/>
            <a:ext cx="7895608" cy="385030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0" name="TextBox 9">
            <a:extLst>
              <a:ext uri="{FF2B5EF4-FFF2-40B4-BE49-F238E27FC236}">
                <a16:creationId xmlns:a16="http://schemas.microsoft.com/office/drawing/2014/main" id="{81F55A3B-64D2-AF50-7142-9553322FA6D4}"/>
              </a:ext>
            </a:extLst>
          </p:cNvPr>
          <p:cNvSpPr txBox="1"/>
          <p:nvPr/>
        </p:nvSpPr>
        <p:spPr>
          <a:xfrm>
            <a:off x="630936" y="1720840"/>
            <a:ext cx="2944368" cy="3139321"/>
          </a:xfrm>
          <a:prstGeom prst="rect">
            <a:avLst/>
          </a:prstGeom>
          <a:noFill/>
        </p:spPr>
        <p:txBody>
          <a:bodyPr wrap="square" rtlCol="0">
            <a:spAutoFit/>
          </a:bodyPr>
          <a:lstStyle/>
          <a:p>
            <a:r>
              <a:rPr lang="en-GB" dirty="0"/>
              <a:t>A valuable and customisable resource to enable the study of human anatomy and functions in 3D.</a:t>
            </a:r>
          </a:p>
          <a:p>
            <a:endParaRPr lang="en-GB" dirty="0"/>
          </a:p>
          <a:p>
            <a:pPr marL="285750" indent="-285750">
              <a:buFont typeface="Arial" panose="020B0604020202020204" pitchFamily="34" charset="0"/>
              <a:buChar char="•"/>
            </a:pPr>
            <a:endParaRPr lang="en-GB" dirty="0">
              <a:hlinkClick r:id="rId3"/>
            </a:endParaRPr>
          </a:p>
          <a:p>
            <a:pPr marL="285750" indent="-285750">
              <a:buFont typeface="Arial" panose="020B0604020202020204" pitchFamily="34" charset="0"/>
              <a:buChar char="•"/>
            </a:pPr>
            <a:r>
              <a:rPr lang="en-GB" dirty="0">
                <a:hlinkClick r:id="rId3"/>
              </a:rPr>
              <a:t>Getting started Video</a:t>
            </a: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hlinkClick r:id="rId4"/>
              </a:rPr>
              <a:t>Help guide</a:t>
            </a: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hlinkClick r:id="rId5"/>
              </a:rPr>
              <a:t>YouTube playlist</a:t>
            </a:r>
            <a:endParaRPr lang="en-US" dirty="0"/>
          </a:p>
        </p:txBody>
      </p:sp>
      <p:sp>
        <p:nvSpPr>
          <p:cNvPr id="12" name="TextBox 11">
            <a:extLst>
              <a:ext uri="{FF2B5EF4-FFF2-40B4-BE49-F238E27FC236}">
                <a16:creationId xmlns:a16="http://schemas.microsoft.com/office/drawing/2014/main" id="{99ADF75A-4972-DF43-14EE-D23E91C6B27F}"/>
              </a:ext>
            </a:extLst>
          </p:cNvPr>
          <p:cNvSpPr txBox="1"/>
          <p:nvPr/>
        </p:nvSpPr>
        <p:spPr>
          <a:xfrm>
            <a:off x="6723126" y="5273054"/>
            <a:ext cx="6094476" cy="369332"/>
          </a:xfrm>
          <a:prstGeom prst="rect">
            <a:avLst/>
          </a:prstGeom>
          <a:noFill/>
        </p:spPr>
        <p:txBody>
          <a:bodyPr wrap="square">
            <a:spAutoFit/>
          </a:bodyPr>
          <a:lstStyle/>
          <a:p>
            <a:r>
              <a:rPr lang="en-GB" sz="1800" dirty="0">
                <a:hlinkClick r:id="rId6"/>
              </a:rPr>
              <a:t>Human Anatomy Atlas</a:t>
            </a:r>
            <a:endParaRPr lang="en-GB" sz="1800" dirty="0"/>
          </a:p>
        </p:txBody>
      </p:sp>
    </p:spTree>
    <p:extLst>
      <p:ext uri="{BB962C8B-B14F-4D97-AF65-F5344CB8AC3E}">
        <p14:creationId xmlns:p14="http://schemas.microsoft.com/office/powerpoint/2010/main" val="31692906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7912123" y="5097426"/>
            <a:ext cx="2164566" cy="494722"/>
          </a:xfrm>
        </p:spPr>
        <p:txBody>
          <a:bodyPr/>
          <a:lstStyle/>
          <a:p>
            <a:r>
              <a:rPr lang="en-US">
                <a:hlinkClick r:id="rId2"/>
              </a:rPr>
              <a:t>ScienceDirect</a:t>
            </a:r>
            <a:endParaRPr lang="en-US"/>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1" y="71250"/>
            <a:ext cx="4212087" cy="1003916"/>
          </a:xfrm>
        </p:spPr>
        <p:txBody>
          <a:bodyPr anchor="b">
            <a:normAutofit/>
          </a:bodyPr>
          <a:lstStyle/>
          <a:p>
            <a:r>
              <a:rPr lang="en-GB">
                <a:latin typeface="+mn-lt"/>
              </a:rPr>
              <a:t>ScienceDirect</a:t>
            </a:r>
          </a:p>
        </p:txBody>
      </p:sp>
      <p:sp>
        <p:nvSpPr>
          <p:cNvPr id="7" name="TextBox 6">
            <a:extLst>
              <a:ext uri="{FF2B5EF4-FFF2-40B4-BE49-F238E27FC236}">
                <a16:creationId xmlns:a16="http://schemas.microsoft.com/office/drawing/2014/main" id="{64624B7F-074F-D5AA-DE1E-7B666BBACD5C}"/>
              </a:ext>
            </a:extLst>
          </p:cNvPr>
          <p:cNvSpPr txBox="1"/>
          <p:nvPr/>
        </p:nvSpPr>
        <p:spPr>
          <a:xfrm>
            <a:off x="629230" y="1166455"/>
            <a:ext cx="4713396" cy="4093428"/>
          </a:xfrm>
          <a:prstGeom prst="rect">
            <a:avLst/>
          </a:prstGeom>
          <a:noFill/>
        </p:spPr>
        <p:txBody>
          <a:bodyPr wrap="square" rtlCol="0">
            <a:spAutoFit/>
          </a:bodyPr>
          <a:lstStyle/>
          <a:p>
            <a:pPr algn="l"/>
            <a:r>
              <a:rPr lang="en-GB" sz="2000" b="0" i="0">
                <a:solidFill>
                  <a:srgbClr val="1F1F1F"/>
                </a:solidFill>
                <a:effectLst/>
              </a:rPr>
              <a:t>Search for peer-reviewed journal articles and book chapters including open access content.</a:t>
            </a:r>
            <a:endParaRPr lang="en-GB" sz="2000" b="0" i="0">
              <a:solidFill>
                <a:srgbClr val="3A3A3A"/>
              </a:solidFill>
              <a:effectLst/>
            </a:endParaRPr>
          </a:p>
          <a:p>
            <a:pPr algn="l"/>
            <a:endParaRPr lang="en-GB" sz="2000">
              <a:solidFill>
                <a:srgbClr val="3A3A3A"/>
              </a:solidFill>
            </a:endParaRPr>
          </a:p>
          <a:p>
            <a:pPr algn="l"/>
            <a:r>
              <a:rPr lang="en-GB" sz="2000" b="0" i="0">
                <a:solidFill>
                  <a:srgbClr val="3A3A3A"/>
                </a:solidFill>
                <a:effectLst/>
              </a:rPr>
              <a:t>Science Direct covers:</a:t>
            </a:r>
          </a:p>
          <a:p>
            <a:pPr algn="l"/>
            <a:endParaRPr lang="en-GB" sz="2000" b="0" i="0">
              <a:solidFill>
                <a:srgbClr val="3A3A3A"/>
              </a:solidFill>
              <a:effectLst/>
            </a:endParaRPr>
          </a:p>
          <a:p>
            <a:pPr marL="285750" indent="-285750" algn="l">
              <a:buFont typeface="Arial" panose="020B0604020202020204" pitchFamily="34" charset="0"/>
              <a:buChar char="•"/>
            </a:pPr>
            <a:r>
              <a:rPr lang="en-GB" sz="2000">
                <a:solidFill>
                  <a:srgbClr val="3A3A3A"/>
                </a:solidFill>
              </a:rPr>
              <a:t>Physical Sciences and Engineering.</a:t>
            </a:r>
          </a:p>
          <a:p>
            <a:pPr marL="285750" indent="-285750" algn="l">
              <a:buFont typeface="Arial" panose="020B0604020202020204" pitchFamily="34" charset="0"/>
              <a:buChar char="•"/>
            </a:pPr>
            <a:r>
              <a:rPr lang="en-GB" sz="2000" b="0" i="0">
                <a:solidFill>
                  <a:srgbClr val="3A3A3A"/>
                </a:solidFill>
                <a:effectLst/>
              </a:rPr>
              <a:t>Life Sciences.</a:t>
            </a:r>
          </a:p>
          <a:p>
            <a:pPr marL="285750" indent="-285750" algn="l">
              <a:buFont typeface="Arial" panose="020B0604020202020204" pitchFamily="34" charset="0"/>
              <a:buChar char="•"/>
            </a:pPr>
            <a:r>
              <a:rPr lang="en-GB" sz="2000">
                <a:solidFill>
                  <a:srgbClr val="3A3A3A"/>
                </a:solidFill>
              </a:rPr>
              <a:t>Health Sciences.</a:t>
            </a:r>
          </a:p>
          <a:p>
            <a:pPr marL="285750" indent="-285750" algn="l">
              <a:buFont typeface="Arial" panose="020B0604020202020204" pitchFamily="34" charset="0"/>
              <a:buChar char="•"/>
            </a:pPr>
            <a:r>
              <a:rPr lang="en-GB" sz="2000" b="0" i="0">
                <a:solidFill>
                  <a:srgbClr val="3A3A3A"/>
                </a:solidFill>
                <a:effectLst/>
              </a:rPr>
              <a:t>Soc</a:t>
            </a:r>
            <a:r>
              <a:rPr lang="en-GB" sz="2000">
                <a:solidFill>
                  <a:srgbClr val="3A3A3A"/>
                </a:solidFill>
              </a:rPr>
              <a:t>ial Sciences and Humanities.</a:t>
            </a:r>
          </a:p>
          <a:p>
            <a:pPr algn="l"/>
            <a:endParaRPr lang="en-GB" sz="2000" b="0" i="0">
              <a:solidFill>
                <a:srgbClr val="3A3A3A"/>
              </a:solidFill>
              <a:effectLst/>
            </a:endParaRPr>
          </a:p>
          <a:p>
            <a:pPr algn="l"/>
            <a:r>
              <a:rPr lang="en-GB" sz="2000" b="0" i="0">
                <a:solidFill>
                  <a:srgbClr val="1F1F1F"/>
                </a:solidFill>
                <a:effectLst/>
              </a:rPr>
              <a:t>There are also help pages and online video tutorials to help you use this database.</a:t>
            </a:r>
          </a:p>
        </p:txBody>
      </p:sp>
      <p:pic>
        <p:nvPicPr>
          <p:cNvPr id="4" name="Picture 3">
            <a:extLst>
              <a:ext uri="{FF2B5EF4-FFF2-40B4-BE49-F238E27FC236}">
                <a16:creationId xmlns:a16="http://schemas.microsoft.com/office/drawing/2014/main" id="{947972D3-B7C5-5CC7-0A5D-6D5FAF1333CA}"/>
              </a:ext>
            </a:extLst>
          </p:cNvPr>
          <p:cNvPicPr>
            <a:picLocks noChangeAspect="1"/>
          </p:cNvPicPr>
          <p:nvPr/>
        </p:nvPicPr>
        <p:blipFill rotWithShape="1">
          <a:blip r:embed="rId3"/>
          <a:srcRect l="425" t="11801" r="46509" b="5073"/>
          <a:stretch/>
        </p:blipFill>
        <p:spPr>
          <a:xfrm>
            <a:off x="5534682" y="905503"/>
            <a:ext cx="6469812" cy="397031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5789700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62E67-CA06-6038-93B2-17E0B889CB38}"/>
              </a:ext>
            </a:extLst>
          </p:cNvPr>
          <p:cNvSpPr>
            <a:spLocks noGrp="1"/>
          </p:cNvSpPr>
          <p:nvPr>
            <p:ph type="title"/>
          </p:nvPr>
        </p:nvSpPr>
        <p:spPr>
          <a:xfrm>
            <a:off x="358219" y="365125"/>
            <a:ext cx="11501385" cy="690563"/>
          </a:xfrm>
        </p:spPr>
        <p:txBody>
          <a:bodyPr>
            <a:normAutofit fontScale="90000"/>
          </a:bodyPr>
          <a:lstStyle/>
          <a:p>
            <a:r>
              <a:rPr lang="en-GB">
                <a:latin typeface="Calibri"/>
                <a:ea typeface="Calibri"/>
                <a:cs typeface="Calibri"/>
              </a:rPr>
              <a:t>PubMed</a:t>
            </a:r>
          </a:p>
        </p:txBody>
      </p:sp>
      <p:sp>
        <p:nvSpPr>
          <p:cNvPr id="3" name="Content Placeholder 2">
            <a:extLst>
              <a:ext uri="{FF2B5EF4-FFF2-40B4-BE49-F238E27FC236}">
                <a16:creationId xmlns:a16="http://schemas.microsoft.com/office/drawing/2014/main" id="{AB2AA3EE-5CB7-DDFC-5B48-72FDC8B81B7E}"/>
              </a:ext>
            </a:extLst>
          </p:cNvPr>
          <p:cNvSpPr>
            <a:spLocks noGrp="1"/>
          </p:cNvSpPr>
          <p:nvPr>
            <p:ph sz="quarter" idx="10"/>
          </p:nvPr>
        </p:nvSpPr>
        <p:spPr>
          <a:xfrm>
            <a:off x="6269959" y="1162538"/>
            <a:ext cx="5588515" cy="2775648"/>
          </a:xfrm>
        </p:spPr>
        <p:txBody>
          <a:bodyPr vert="horz" lIns="91440" tIns="45720" rIns="91440" bIns="45720" rtlCol="0" anchor="t">
            <a:normAutofit/>
          </a:bodyPr>
          <a:lstStyle/>
          <a:p>
            <a:pPr>
              <a:buFont typeface="Arial" panose="05000000000000000000" pitchFamily="2" charset="2"/>
              <a:buChar char="•"/>
            </a:pPr>
            <a:r>
              <a:rPr lang="en-GB" sz="2400">
                <a:latin typeface="Calibri"/>
                <a:ea typeface="Calibri Light"/>
                <a:cs typeface="Calibri Light"/>
                <a:hlinkClick r:id="rId2"/>
              </a:rPr>
              <a:t>PubMed User Guide</a:t>
            </a:r>
            <a:endParaRPr lang="en-GB" sz="2400">
              <a:latin typeface="Calibri"/>
              <a:ea typeface="Calibri Light"/>
              <a:cs typeface="Calibri Light"/>
            </a:endParaRPr>
          </a:p>
          <a:p>
            <a:pPr>
              <a:buFont typeface="Arial" panose="05000000000000000000" pitchFamily="2" charset="2"/>
              <a:buChar char="•"/>
            </a:pPr>
            <a:r>
              <a:rPr lang="en-GB" sz="2400">
                <a:latin typeface="Calibri"/>
                <a:ea typeface="Calibri Light"/>
                <a:cs typeface="Calibri Light"/>
                <a:hlinkClick r:id="rId3"/>
              </a:rPr>
              <a:t>YouTube videos playlist</a:t>
            </a:r>
            <a:endParaRPr lang="en-US" sz="2400">
              <a:latin typeface="Calibri"/>
              <a:ea typeface="Calibri Light"/>
              <a:cs typeface="Calibri Light"/>
            </a:endParaRPr>
          </a:p>
          <a:p>
            <a:pPr>
              <a:buFont typeface="Arial" panose="05000000000000000000" pitchFamily="2" charset="2"/>
              <a:buChar char="•"/>
            </a:pPr>
            <a:r>
              <a:rPr lang="en-GB" sz="2400">
                <a:latin typeface="Calibri"/>
                <a:ea typeface="Calibri Light"/>
                <a:cs typeface="Calibri Light"/>
                <a:hlinkClick r:id="rId4"/>
              </a:rPr>
              <a:t>Training guides</a:t>
            </a:r>
            <a:endParaRPr lang="en-GB" sz="2400">
              <a:latin typeface="Calibri"/>
              <a:ea typeface="Calibri Light"/>
              <a:cs typeface="Calibri Light"/>
            </a:endParaRPr>
          </a:p>
          <a:p>
            <a:pPr>
              <a:buFont typeface="Arial" panose="05000000000000000000" pitchFamily="2" charset="2"/>
              <a:buChar char="•"/>
            </a:pPr>
            <a:r>
              <a:rPr lang="en-GB" sz="2400">
                <a:latin typeface="Calibri"/>
                <a:ea typeface="Calibri Light"/>
                <a:cs typeface="Calibri Light"/>
                <a:hlinkClick r:id="rId5"/>
              </a:rPr>
              <a:t>Evidence based practice</a:t>
            </a:r>
            <a:r>
              <a:rPr lang="en-GB" sz="2400">
                <a:latin typeface="Calibri"/>
                <a:ea typeface="Calibri Light"/>
                <a:cs typeface="Calibri Light"/>
              </a:rPr>
              <a:t> (includes PICO search)</a:t>
            </a:r>
          </a:p>
          <a:p>
            <a:pPr>
              <a:buFont typeface="Arial" panose="05000000000000000000" pitchFamily="2" charset="2"/>
              <a:buChar char="•"/>
            </a:pPr>
            <a:r>
              <a:rPr lang="en-GB" sz="2400" err="1">
                <a:latin typeface="Calibri"/>
                <a:ea typeface="Calibri Light"/>
                <a:cs typeface="Calibri Light"/>
                <a:hlinkClick r:id="rId6"/>
              </a:rPr>
              <a:t>MeSH</a:t>
            </a:r>
            <a:r>
              <a:rPr lang="en-GB" sz="2400">
                <a:latin typeface="Calibri"/>
                <a:ea typeface="Calibri Light"/>
                <a:cs typeface="Calibri Light"/>
                <a:hlinkClick r:id="rId6"/>
              </a:rPr>
              <a:t> headings and searching</a:t>
            </a:r>
            <a:endParaRPr lang="en-GB" sz="2400">
              <a:latin typeface="Calibri"/>
              <a:ea typeface="Calibri Light"/>
              <a:cs typeface="Calibri Light"/>
            </a:endParaRPr>
          </a:p>
        </p:txBody>
      </p:sp>
      <p:pic>
        <p:nvPicPr>
          <p:cNvPr id="5" name="Picture 4">
            <a:extLst>
              <a:ext uri="{FF2B5EF4-FFF2-40B4-BE49-F238E27FC236}">
                <a16:creationId xmlns:a16="http://schemas.microsoft.com/office/drawing/2014/main" id="{B212BF49-5D8F-7491-F25E-223B9C1EE38D}"/>
              </a:ext>
            </a:extLst>
          </p:cNvPr>
          <p:cNvPicPr>
            <a:picLocks noChangeAspect="1"/>
          </p:cNvPicPr>
          <p:nvPr/>
        </p:nvPicPr>
        <p:blipFill>
          <a:blip r:embed="rId7"/>
          <a:stretch>
            <a:fillRect/>
          </a:stretch>
        </p:blipFill>
        <p:spPr>
          <a:xfrm>
            <a:off x="439785" y="1162538"/>
            <a:ext cx="5473985" cy="421409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4" name="TextBox 3">
            <a:extLst>
              <a:ext uri="{FF2B5EF4-FFF2-40B4-BE49-F238E27FC236}">
                <a16:creationId xmlns:a16="http://schemas.microsoft.com/office/drawing/2014/main" id="{FAE0D39C-020C-2CD9-3008-142AE601D31F}"/>
              </a:ext>
            </a:extLst>
          </p:cNvPr>
          <p:cNvSpPr txBox="1"/>
          <p:nvPr/>
        </p:nvSpPr>
        <p:spPr>
          <a:xfrm>
            <a:off x="6788684" y="4711973"/>
            <a:ext cx="46973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Light"/>
                <a:cs typeface="Calibri Light"/>
              </a:rPr>
              <a:t>T</a:t>
            </a:r>
            <a:r>
              <a:rPr lang="en-GB">
                <a:latin typeface="Calibri"/>
                <a:ea typeface="Calibri"/>
                <a:cs typeface="Calibri"/>
              </a:rPr>
              <a:t>ip: Explore </a:t>
            </a:r>
            <a:r>
              <a:rPr lang="en-GB">
                <a:latin typeface="Calibri"/>
                <a:ea typeface="Calibri"/>
                <a:cs typeface="Calibri"/>
                <a:hlinkClick r:id="rId8"/>
              </a:rPr>
              <a:t>Understanding health research.org</a:t>
            </a:r>
            <a:endParaRPr lang="en-GB">
              <a:latin typeface="Calibri"/>
              <a:ea typeface="Calibri"/>
              <a:cs typeface="Calibri"/>
            </a:endParaRPr>
          </a:p>
        </p:txBody>
      </p:sp>
    </p:spTree>
    <p:extLst>
      <p:ext uri="{BB962C8B-B14F-4D97-AF65-F5344CB8AC3E}">
        <p14:creationId xmlns:p14="http://schemas.microsoft.com/office/powerpoint/2010/main" val="8576287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AD313-1267-0463-2FA1-33E951E3828F}"/>
              </a:ext>
            </a:extLst>
          </p:cNvPr>
          <p:cNvSpPr>
            <a:spLocks noGrp="1"/>
          </p:cNvSpPr>
          <p:nvPr>
            <p:ph type="title"/>
          </p:nvPr>
        </p:nvSpPr>
        <p:spPr>
          <a:xfrm>
            <a:off x="355076" y="137973"/>
            <a:ext cx="11481847" cy="1325563"/>
          </a:xfrm>
        </p:spPr>
        <p:txBody>
          <a:bodyPr/>
          <a:lstStyle/>
          <a:p>
            <a:r>
              <a:rPr lang="en-GB">
                <a:latin typeface="Calibri"/>
                <a:ea typeface="Calibri"/>
                <a:cs typeface="Calibri"/>
              </a:rPr>
              <a:t>Database: BoB</a:t>
            </a:r>
            <a:endParaRPr lang="en-US">
              <a:latin typeface="Calibri"/>
              <a:ea typeface="Calibri"/>
              <a:cs typeface="Calibri"/>
            </a:endParaRPr>
          </a:p>
        </p:txBody>
      </p:sp>
      <p:sp>
        <p:nvSpPr>
          <p:cNvPr id="4" name="TextBox 3">
            <a:extLst>
              <a:ext uri="{FF2B5EF4-FFF2-40B4-BE49-F238E27FC236}">
                <a16:creationId xmlns:a16="http://schemas.microsoft.com/office/drawing/2014/main" id="{4DB36862-494D-1D88-5473-BFE0019F467B}"/>
              </a:ext>
            </a:extLst>
          </p:cNvPr>
          <p:cNvSpPr txBox="1"/>
          <p:nvPr/>
        </p:nvSpPr>
        <p:spPr>
          <a:xfrm>
            <a:off x="7429269" y="895858"/>
            <a:ext cx="3416062" cy="461665"/>
          </a:xfrm>
          <a:prstGeom prst="rect">
            <a:avLst/>
          </a:prstGeom>
          <a:noFill/>
        </p:spPr>
        <p:txBody>
          <a:bodyPr wrap="square" rtlCol="0">
            <a:spAutoFit/>
          </a:bodyPr>
          <a:lstStyle/>
          <a:p>
            <a:r>
              <a:rPr lang="en-GB" sz="2400" b="1">
                <a:latin typeface="Calibri "/>
                <a:hlinkClick r:id="rId2"/>
              </a:rPr>
              <a:t>Link: Box of Broadcasts</a:t>
            </a:r>
            <a:endParaRPr lang="en-US" sz="2400" b="1">
              <a:latin typeface="Calibri "/>
            </a:endParaRPr>
          </a:p>
        </p:txBody>
      </p:sp>
      <p:sp>
        <p:nvSpPr>
          <p:cNvPr id="5" name="TextBox 4">
            <a:extLst>
              <a:ext uri="{FF2B5EF4-FFF2-40B4-BE49-F238E27FC236}">
                <a16:creationId xmlns:a16="http://schemas.microsoft.com/office/drawing/2014/main" id="{CC531E7C-889F-1AF8-CCF0-B9E30391793D}"/>
              </a:ext>
            </a:extLst>
          </p:cNvPr>
          <p:cNvSpPr txBox="1"/>
          <p:nvPr/>
        </p:nvSpPr>
        <p:spPr>
          <a:xfrm>
            <a:off x="7308223" y="3705695"/>
            <a:ext cx="3658154" cy="1200329"/>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400">
                <a:latin typeface="Calibri "/>
                <a:hlinkClick r:id="rId3"/>
              </a:rPr>
              <a:t>Curated Playlists</a:t>
            </a:r>
            <a:endParaRPr lang="en-GB" sz="2400">
              <a:latin typeface="Calibri "/>
            </a:endParaRPr>
          </a:p>
          <a:p>
            <a:pPr marL="285750" indent="-285750">
              <a:buFont typeface="Arial" panose="020B0604020202020204" pitchFamily="34" charset="0"/>
              <a:buChar char="•"/>
            </a:pPr>
            <a:r>
              <a:rPr lang="en-GB" sz="2400">
                <a:latin typeface="Calibri "/>
                <a:hlinkClick r:id="rId4"/>
              </a:rPr>
              <a:t>Help</a:t>
            </a:r>
            <a:endParaRPr lang="en-GB" sz="2400">
              <a:latin typeface="Calibri "/>
            </a:endParaRPr>
          </a:p>
          <a:p>
            <a:pPr marL="285750" indent="-285750">
              <a:buFont typeface="Arial" panose="020B0604020202020204" pitchFamily="34" charset="0"/>
              <a:buChar char="•"/>
            </a:pPr>
            <a:r>
              <a:rPr lang="en-GB" sz="2400">
                <a:latin typeface="Calibri "/>
                <a:hlinkClick r:id="rId5"/>
              </a:rPr>
              <a:t>How to videos</a:t>
            </a:r>
            <a:endParaRPr lang="en-US" sz="2400">
              <a:latin typeface="Calibri "/>
            </a:endParaRPr>
          </a:p>
        </p:txBody>
      </p:sp>
      <p:pic>
        <p:nvPicPr>
          <p:cNvPr id="3" name="Picture 2" descr="A screenshot of a computer&#10;&#10;AI-generated content may be incorrect.">
            <a:extLst>
              <a:ext uri="{FF2B5EF4-FFF2-40B4-BE49-F238E27FC236}">
                <a16:creationId xmlns:a16="http://schemas.microsoft.com/office/drawing/2014/main" id="{4AD0410A-47BD-0BFD-4232-D801D257D132}"/>
              </a:ext>
            </a:extLst>
          </p:cNvPr>
          <p:cNvPicPr>
            <a:picLocks noChangeAspect="1"/>
          </p:cNvPicPr>
          <p:nvPr/>
        </p:nvPicPr>
        <p:blipFill>
          <a:blip r:embed="rId6"/>
          <a:srcRect b="59335"/>
          <a:stretch>
            <a:fillRect/>
          </a:stretch>
        </p:blipFill>
        <p:spPr>
          <a:xfrm>
            <a:off x="693080" y="1231713"/>
            <a:ext cx="5744597" cy="161207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7" name="Picture 6" descr="A red text on a black background&#10;&#10;AI-generated content may be incorrect.">
            <a:extLst>
              <a:ext uri="{FF2B5EF4-FFF2-40B4-BE49-F238E27FC236}">
                <a16:creationId xmlns:a16="http://schemas.microsoft.com/office/drawing/2014/main" id="{F28EC067-01C2-BD56-96CA-609B8C0B5DA9}"/>
              </a:ext>
            </a:extLst>
          </p:cNvPr>
          <p:cNvPicPr>
            <a:picLocks noChangeAspect="1"/>
          </p:cNvPicPr>
          <p:nvPr/>
        </p:nvPicPr>
        <p:blipFill>
          <a:blip r:embed="rId7"/>
          <a:stretch>
            <a:fillRect/>
          </a:stretch>
        </p:blipFill>
        <p:spPr>
          <a:xfrm>
            <a:off x="4775289" y="5287332"/>
            <a:ext cx="7290859" cy="532342"/>
          </a:xfrm>
          <a:prstGeom prst="rect">
            <a:avLst/>
          </a:prstGeom>
        </p:spPr>
      </p:pic>
      <p:sp>
        <p:nvSpPr>
          <p:cNvPr id="9" name="TextBox 8">
            <a:extLst>
              <a:ext uri="{FF2B5EF4-FFF2-40B4-BE49-F238E27FC236}">
                <a16:creationId xmlns:a16="http://schemas.microsoft.com/office/drawing/2014/main" id="{B5D6364B-1D1D-DD08-2A77-25BA8592FC4D}"/>
              </a:ext>
            </a:extLst>
          </p:cNvPr>
          <p:cNvSpPr txBox="1"/>
          <p:nvPr/>
        </p:nvSpPr>
        <p:spPr>
          <a:xfrm>
            <a:off x="6797454" y="1714250"/>
            <a:ext cx="4993777" cy="1938992"/>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err="1">
                <a:solidFill>
                  <a:srgbClr val="3A3A3A"/>
                </a:solidFill>
                <a:latin typeface="Calibri"/>
                <a:ea typeface="Calibri"/>
                <a:cs typeface="Calibri"/>
              </a:rPr>
              <a:t>BoB</a:t>
            </a:r>
            <a:r>
              <a:rPr lang="en-GB" sz="2000">
                <a:solidFill>
                  <a:srgbClr val="3A3A3A"/>
                </a:solidFill>
                <a:latin typeface="Calibri"/>
                <a:ea typeface="Calibri"/>
                <a:cs typeface="Calibri"/>
              </a:rPr>
              <a:t> is a TV and radio service for education. </a:t>
            </a:r>
          </a:p>
          <a:p>
            <a:pPr marL="342900" indent="-342900">
              <a:buFont typeface="Arial" panose="020B0604020202020204" pitchFamily="34" charset="0"/>
              <a:buChar char="•"/>
            </a:pPr>
            <a:r>
              <a:rPr lang="en-GB" sz="2000">
                <a:latin typeface="Calibri"/>
                <a:ea typeface="Calibri"/>
                <a:cs typeface="Calibri"/>
              </a:rPr>
              <a:t>Set up a personal account with your UWTDS details.</a:t>
            </a:r>
          </a:p>
          <a:p>
            <a:pPr marL="342900" indent="-342900">
              <a:buFont typeface="Arial" panose="020B0604020202020204" pitchFamily="34" charset="0"/>
              <a:buChar char="•"/>
            </a:pPr>
            <a:r>
              <a:rPr lang="en-GB" sz="2000">
                <a:latin typeface="Calibri"/>
                <a:ea typeface="Calibri"/>
                <a:cs typeface="Calibri"/>
              </a:rPr>
              <a:t>Create your playlists or search for public playlists.</a:t>
            </a:r>
          </a:p>
          <a:p>
            <a:pPr marL="342900" indent="-342900">
              <a:buFont typeface="Arial" panose="020B0604020202020204" pitchFamily="34" charset="0"/>
              <a:buChar char="•"/>
            </a:pPr>
            <a:r>
              <a:rPr lang="en-GB" sz="2000">
                <a:latin typeface="Calibri"/>
                <a:ea typeface="Calibri"/>
                <a:cs typeface="Calibri"/>
              </a:rPr>
              <a:t>Create clips with your recordings.</a:t>
            </a:r>
          </a:p>
        </p:txBody>
      </p:sp>
      <p:pic>
        <p:nvPicPr>
          <p:cNvPr id="8" name="Picture 7">
            <a:extLst>
              <a:ext uri="{FF2B5EF4-FFF2-40B4-BE49-F238E27FC236}">
                <a16:creationId xmlns:a16="http://schemas.microsoft.com/office/drawing/2014/main" id="{390AB45F-E0F0-4963-0899-92835BFB576F}"/>
              </a:ext>
            </a:extLst>
          </p:cNvPr>
          <p:cNvPicPr>
            <a:picLocks noChangeAspect="1"/>
          </p:cNvPicPr>
          <p:nvPr/>
        </p:nvPicPr>
        <p:blipFill>
          <a:blip r:embed="rId8"/>
          <a:stretch>
            <a:fillRect/>
          </a:stretch>
        </p:blipFill>
        <p:spPr>
          <a:xfrm>
            <a:off x="693080" y="2843784"/>
            <a:ext cx="5744597" cy="1350997"/>
          </a:xfrm>
          <a:prstGeom prst="rect">
            <a:avLst/>
          </a:prstGeom>
        </p:spPr>
      </p:pic>
      <p:pic>
        <p:nvPicPr>
          <p:cNvPr id="11" name="Picture 10">
            <a:extLst>
              <a:ext uri="{FF2B5EF4-FFF2-40B4-BE49-F238E27FC236}">
                <a16:creationId xmlns:a16="http://schemas.microsoft.com/office/drawing/2014/main" id="{496CDB5A-FFF3-5BA3-215C-F3F757D4ACAA}"/>
              </a:ext>
            </a:extLst>
          </p:cNvPr>
          <p:cNvPicPr>
            <a:picLocks noChangeAspect="1"/>
          </p:cNvPicPr>
          <p:nvPr/>
        </p:nvPicPr>
        <p:blipFill>
          <a:blip r:embed="rId9"/>
          <a:stretch>
            <a:fillRect/>
          </a:stretch>
        </p:blipFill>
        <p:spPr>
          <a:xfrm>
            <a:off x="693079" y="4061765"/>
            <a:ext cx="5744597" cy="1028647"/>
          </a:xfrm>
          <a:prstGeom prst="rect">
            <a:avLst/>
          </a:prstGeom>
        </p:spPr>
      </p:pic>
    </p:spTree>
    <p:extLst>
      <p:ext uri="{BB962C8B-B14F-4D97-AF65-F5344CB8AC3E}">
        <p14:creationId xmlns:p14="http://schemas.microsoft.com/office/powerpoint/2010/main" val="16909945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720E7-A251-A3DC-A83A-6664C388771C}"/>
              </a:ext>
            </a:extLst>
          </p:cNvPr>
          <p:cNvSpPr>
            <a:spLocks noGrp="1"/>
          </p:cNvSpPr>
          <p:nvPr>
            <p:ph type="title"/>
          </p:nvPr>
        </p:nvSpPr>
        <p:spPr>
          <a:xfrm>
            <a:off x="248234" y="87295"/>
            <a:ext cx="3410712" cy="799692"/>
          </a:xfrm>
        </p:spPr>
        <p:txBody>
          <a:bodyPr>
            <a:normAutofit/>
          </a:bodyPr>
          <a:lstStyle/>
          <a:p>
            <a:r>
              <a:rPr lang="en-GB" sz="4000" b="1">
                <a:cs typeface="Calibri Light"/>
              </a:rPr>
              <a:t>NHS </a:t>
            </a:r>
            <a:r>
              <a:rPr lang="en-GB" sz="4000" b="1" err="1">
                <a:cs typeface="Calibri Light"/>
              </a:rPr>
              <a:t>eLibrary</a:t>
            </a:r>
            <a:endParaRPr lang="en-GB" sz="4000" b="1"/>
          </a:p>
        </p:txBody>
      </p:sp>
      <p:sp>
        <p:nvSpPr>
          <p:cNvPr id="20" name="Content Placeholder 7">
            <a:extLst>
              <a:ext uri="{FF2B5EF4-FFF2-40B4-BE49-F238E27FC236}">
                <a16:creationId xmlns:a16="http://schemas.microsoft.com/office/drawing/2014/main" id="{86158DB4-D82E-4E75-5B05-D65A2B8EFD2D}"/>
              </a:ext>
            </a:extLst>
          </p:cNvPr>
          <p:cNvSpPr>
            <a:spLocks noGrp="1"/>
          </p:cNvSpPr>
          <p:nvPr>
            <p:ph idx="1"/>
          </p:nvPr>
        </p:nvSpPr>
        <p:spPr>
          <a:xfrm>
            <a:off x="1205886" y="1420007"/>
            <a:ext cx="2900500" cy="1371506"/>
          </a:xfrm>
        </p:spPr>
        <p:txBody>
          <a:bodyPr vert="horz" lIns="91440" tIns="45720" rIns="91440" bIns="45720" rtlCol="0" anchor="t">
            <a:normAutofit/>
          </a:bodyPr>
          <a:lstStyle/>
          <a:p>
            <a:r>
              <a:rPr lang="en-US" sz="2200">
                <a:cs typeface="Calibri" panose="020F0502020204030204"/>
                <a:hlinkClick r:id="rId2"/>
              </a:rPr>
              <a:t>Subject guides</a:t>
            </a:r>
          </a:p>
          <a:p>
            <a:r>
              <a:rPr lang="en-US" sz="2200">
                <a:cs typeface="Calibri" panose="020F0502020204030204"/>
                <a:hlinkClick r:id="rId3"/>
              </a:rPr>
              <a:t>E-learning modules</a:t>
            </a:r>
            <a:endParaRPr lang="en-US" sz="2200">
              <a:cs typeface="Calibri" panose="020F0502020204030204"/>
            </a:endParaRPr>
          </a:p>
          <a:p>
            <a:r>
              <a:rPr lang="en-US" sz="2200">
                <a:cs typeface="Calibri" panose="020F0502020204030204"/>
                <a:hlinkClick r:id="rId4"/>
              </a:rPr>
              <a:t>How to guides</a:t>
            </a:r>
            <a:endParaRPr lang="en-US" sz="2200">
              <a:cs typeface="Calibri" panose="020F0502020204030204"/>
            </a:endParaRPr>
          </a:p>
          <a:p>
            <a:pPr marL="0" indent="0">
              <a:buNone/>
            </a:pPr>
            <a:endParaRPr lang="en-US" sz="1700">
              <a:cs typeface="Calibri" panose="020F0502020204030204"/>
            </a:endParaRPr>
          </a:p>
          <a:p>
            <a:pPr marL="0" indent="0">
              <a:buNone/>
            </a:pPr>
            <a:endParaRPr lang="en-US" sz="1700">
              <a:cs typeface="Calibri" panose="020F0502020204030204"/>
            </a:endParaRPr>
          </a:p>
        </p:txBody>
      </p:sp>
      <p:pic>
        <p:nvPicPr>
          <p:cNvPr id="4" name="Picture 4" descr="Graphical user interface, text, application, chat or text message, website&#10;&#10;Description automatically generated">
            <a:extLst>
              <a:ext uri="{FF2B5EF4-FFF2-40B4-BE49-F238E27FC236}">
                <a16:creationId xmlns:a16="http://schemas.microsoft.com/office/drawing/2014/main" id="{9735C7DC-FB93-3BC8-F0F8-758EE170FAEF}"/>
              </a:ext>
            </a:extLst>
          </p:cNvPr>
          <p:cNvPicPr>
            <a:picLocks noChangeAspect="1"/>
          </p:cNvPicPr>
          <p:nvPr/>
        </p:nvPicPr>
        <p:blipFill rotWithShape="1">
          <a:blip r:embed="rId5"/>
          <a:srcRect l="501" r="14089" b="-2"/>
          <a:stretch/>
        </p:blipFill>
        <p:spPr>
          <a:xfrm>
            <a:off x="7169345" y="1444289"/>
            <a:ext cx="4838268" cy="3993704"/>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F1B77203-EBC6-B359-2021-0183F29BDF3A}"/>
              </a:ext>
            </a:extLst>
          </p:cNvPr>
          <p:cNvSpPr txBox="1"/>
          <p:nvPr/>
        </p:nvSpPr>
        <p:spPr>
          <a:xfrm>
            <a:off x="296584" y="2791513"/>
            <a:ext cx="6536172" cy="2800767"/>
          </a:xfrm>
          <a:prstGeom prst="rect">
            <a:avLst/>
          </a:prstGeom>
          <a:noFill/>
        </p:spPr>
        <p:txBody>
          <a:bodyPr wrap="square">
            <a:spAutoFit/>
          </a:bodyPr>
          <a:lstStyle/>
          <a:p>
            <a:r>
              <a:rPr lang="en-GB" sz="2200" b="1">
                <a:ea typeface="+mn-lt"/>
                <a:cs typeface="+mn-lt"/>
              </a:rPr>
              <a:t>Sign up: </a:t>
            </a:r>
            <a:r>
              <a:rPr lang="en-GB" sz="2200" u="sng">
                <a:ea typeface="+mn-lt"/>
                <a:cs typeface="+mn-lt"/>
                <a:hlinkClick r:id="rId6"/>
              </a:rPr>
              <a:t>https://elh.nhs.wales/sign-in/</a:t>
            </a:r>
            <a:r>
              <a:rPr lang="en-GB" sz="2200">
                <a:ea typeface="+mn-lt"/>
                <a:cs typeface="+mn-lt"/>
              </a:rPr>
              <a:t> </a:t>
            </a:r>
          </a:p>
          <a:p>
            <a:endParaRPr lang="en-GB" sz="2200">
              <a:ea typeface="+mn-lt"/>
              <a:cs typeface="+mn-lt"/>
            </a:endParaRPr>
          </a:p>
          <a:p>
            <a:pPr marL="342900" indent="-342900">
              <a:buFont typeface="Arial" panose="020B0604020202020204" pitchFamily="34" charset="0"/>
              <a:buChar char="•"/>
            </a:pPr>
            <a:r>
              <a:rPr lang="en-GB" sz="2200">
                <a:ea typeface="+mn-lt"/>
                <a:cs typeface="+mn-lt"/>
              </a:rPr>
              <a:t>Access your NHS Wales e-Library using your NHS Wales email address and NADEX password. </a:t>
            </a:r>
          </a:p>
          <a:p>
            <a:endParaRPr lang="en-GB" sz="2200">
              <a:ea typeface="+mn-lt"/>
              <a:cs typeface="+mn-lt"/>
            </a:endParaRPr>
          </a:p>
          <a:p>
            <a:pPr marL="342900" indent="-342900">
              <a:buFont typeface="Arial" panose="020B0604020202020204" pitchFamily="34" charset="0"/>
              <a:buChar char="•"/>
            </a:pPr>
            <a:r>
              <a:rPr lang="en-GB" sz="2200">
                <a:ea typeface="+mn-lt"/>
                <a:cs typeface="+mn-lt"/>
              </a:rPr>
              <a:t>If you do not have an NHS Wales email address, you can self-register for an </a:t>
            </a:r>
            <a:r>
              <a:rPr lang="en-GB" sz="2200" b="1" err="1">
                <a:ea typeface="+mn-lt"/>
                <a:cs typeface="+mn-lt"/>
              </a:rPr>
              <a:t>OpenAthens</a:t>
            </a:r>
            <a:r>
              <a:rPr lang="en-GB" sz="2200" b="1">
                <a:ea typeface="+mn-lt"/>
                <a:cs typeface="+mn-lt"/>
              </a:rPr>
              <a:t> account </a:t>
            </a:r>
            <a:r>
              <a:rPr lang="en-GB" sz="2200">
                <a:ea typeface="+mn-lt"/>
                <a:cs typeface="+mn-lt"/>
              </a:rPr>
              <a:t>through the sign-in page.</a:t>
            </a:r>
            <a:endParaRPr lang="en-US" sz="2200">
              <a:ea typeface="+mn-lt"/>
              <a:cs typeface="+mn-lt"/>
            </a:endParaRPr>
          </a:p>
        </p:txBody>
      </p:sp>
      <p:sp>
        <p:nvSpPr>
          <p:cNvPr id="8" name="TextBox 7">
            <a:extLst>
              <a:ext uri="{FF2B5EF4-FFF2-40B4-BE49-F238E27FC236}">
                <a16:creationId xmlns:a16="http://schemas.microsoft.com/office/drawing/2014/main" id="{A02DB9FA-4B95-C913-DF09-C1F8E8FC9994}"/>
              </a:ext>
            </a:extLst>
          </p:cNvPr>
          <p:cNvSpPr txBox="1"/>
          <p:nvPr/>
        </p:nvSpPr>
        <p:spPr>
          <a:xfrm>
            <a:off x="296584" y="792651"/>
            <a:ext cx="9997428" cy="430887"/>
          </a:xfrm>
          <a:prstGeom prst="rect">
            <a:avLst/>
          </a:prstGeom>
          <a:noFill/>
        </p:spPr>
        <p:txBody>
          <a:bodyPr wrap="square">
            <a:spAutoFit/>
          </a:bodyPr>
          <a:lstStyle/>
          <a:p>
            <a:pPr marL="0" indent="0">
              <a:buNone/>
            </a:pPr>
            <a:r>
              <a:rPr lang="en-US" sz="2200">
                <a:cs typeface="Calibri" panose="020F0502020204030204"/>
              </a:rPr>
              <a:t>There are many databases to explore, in addition to supporting material including:</a:t>
            </a:r>
          </a:p>
        </p:txBody>
      </p:sp>
    </p:spTree>
    <p:extLst>
      <p:ext uri="{BB962C8B-B14F-4D97-AF65-F5344CB8AC3E}">
        <p14:creationId xmlns:p14="http://schemas.microsoft.com/office/powerpoint/2010/main" val="42326701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B3660-FFA1-BEB7-8565-A87AEA85D3C5}"/>
              </a:ext>
            </a:extLst>
          </p:cNvPr>
          <p:cNvSpPr>
            <a:spLocks noGrp="1"/>
          </p:cNvSpPr>
          <p:nvPr>
            <p:ph type="title"/>
          </p:nvPr>
        </p:nvSpPr>
        <p:spPr>
          <a:xfrm>
            <a:off x="571977" y="373894"/>
            <a:ext cx="10509504" cy="613433"/>
          </a:xfrm>
        </p:spPr>
        <p:txBody>
          <a:bodyPr anchor="b">
            <a:normAutofit fontScale="90000"/>
          </a:bodyPr>
          <a:lstStyle/>
          <a:p>
            <a:r>
              <a:rPr lang="en-GB" sz="5400" b="1">
                <a:cs typeface="Calibri Light"/>
              </a:rPr>
              <a:t>NHS Hospital library</a:t>
            </a:r>
            <a:endParaRPr lang="en-GB" sz="5400" b="1"/>
          </a:p>
        </p:txBody>
      </p:sp>
      <p:sp>
        <p:nvSpPr>
          <p:cNvPr id="3" name="Content Placeholder 2">
            <a:extLst>
              <a:ext uri="{FF2B5EF4-FFF2-40B4-BE49-F238E27FC236}">
                <a16:creationId xmlns:a16="http://schemas.microsoft.com/office/drawing/2014/main" id="{7AD75BDC-D1BA-6CF4-44B6-C4B3A8D5F817}"/>
              </a:ext>
            </a:extLst>
          </p:cNvPr>
          <p:cNvSpPr>
            <a:spLocks noGrp="1"/>
          </p:cNvSpPr>
          <p:nvPr>
            <p:ph idx="1"/>
          </p:nvPr>
        </p:nvSpPr>
        <p:spPr>
          <a:xfrm>
            <a:off x="801978" y="2189078"/>
            <a:ext cx="10967416" cy="3224395"/>
          </a:xfrm>
        </p:spPr>
        <p:txBody>
          <a:bodyPr vert="horz" lIns="91440" tIns="45720" rIns="91440" bIns="45720" rtlCol="0">
            <a:normAutofit/>
          </a:bodyPr>
          <a:lstStyle/>
          <a:p>
            <a:r>
              <a:rPr lang="en-GB" sz="2200">
                <a:ea typeface="+mn-lt"/>
                <a:cs typeface="+mn-lt"/>
              </a:rPr>
              <a:t>Find  your local NHS library and health librarian: </a:t>
            </a:r>
            <a:r>
              <a:rPr lang="en-GB" sz="2200">
                <a:ea typeface="+mn-lt"/>
                <a:cs typeface="+mn-lt"/>
                <a:hlinkClick r:id="rId2"/>
              </a:rPr>
              <a:t>https://www.nhswls.org/contactyourlibrary</a:t>
            </a:r>
            <a:endParaRPr lang="en-GB" sz="2200">
              <a:ea typeface="+mn-lt"/>
              <a:cs typeface="+mn-lt"/>
            </a:endParaRPr>
          </a:p>
          <a:p>
            <a:pPr marL="0" indent="0">
              <a:buNone/>
            </a:pPr>
            <a:endParaRPr lang="en-GB" sz="2200">
              <a:cs typeface="Calibri"/>
            </a:endParaRPr>
          </a:p>
          <a:p>
            <a:r>
              <a:rPr lang="en-GB" sz="2200">
                <a:cs typeface="Calibri"/>
              </a:rPr>
              <a:t>Join online: </a:t>
            </a:r>
            <a:r>
              <a:rPr lang="en-GB" sz="2200">
                <a:ea typeface="+mn-lt"/>
                <a:cs typeface="+mn-lt"/>
                <a:hlinkClick r:id="rId3"/>
              </a:rPr>
              <a:t>https://www.nhswls.org/join</a:t>
            </a:r>
            <a:r>
              <a:rPr lang="en-GB" sz="2200">
                <a:cs typeface="Calibri"/>
              </a:rPr>
              <a:t>. </a:t>
            </a:r>
          </a:p>
          <a:p>
            <a:endParaRPr lang="en-GB" sz="2200">
              <a:cs typeface="Calibri"/>
            </a:endParaRPr>
          </a:p>
          <a:p>
            <a:r>
              <a:rPr lang="en-GB" sz="2200" err="1">
                <a:ea typeface="+mn-lt"/>
                <a:cs typeface="+mn-lt"/>
              </a:rPr>
              <a:t>NHSlibrary</a:t>
            </a:r>
            <a:r>
              <a:rPr lang="en-GB" sz="2200">
                <a:ea typeface="+mn-lt"/>
                <a:cs typeface="+mn-lt"/>
              </a:rPr>
              <a:t> YouTube: </a:t>
            </a:r>
            <a:r>
              <a:rPr lang="en-GB" sz="2200">
                <a:ea typeface="+mn-lt"/>
                <a:cs typeface="+mn-lt"/>
                <a:hlinkClick r:id="rId4"/>
              </a:rPr>
              <a:t>https://www.youtube.com/@nhswalese-library</a:t>
            </a:r>
            <a:endParaRPr lang="en-GB" sz="2200">
              <a:ea typeface="+mn-lt"/>
              <a:cs typeface="+mn-lt"/>
            </a:endParaRPr>
          </a:p>
          <a:p>
            <a:endParaRPr lang="en-GB" sz="2200">
              <a:ea typeface="+mn-lt"/>
              <a:cs typeface="+mn-lt"/>
            </a:endParaRPr>
          </a:p>
          <a:p>
            <a:r>
              <a:rPr lang="en-GB" sz="2200">
                <a:ea typeface="+mn-lt"/>
                <a:cs typeface="+mn-lt"/>
              </a:rPr>
              <a:t>Literature Searching Video link: </a:t>
            </a:r>
            <a:r>
              <a:rPr lang="en-GB" sz="2200">
                <a:ea typeface="+mn-lt"/>
                <a:cs typeface="+mn-lt"/>
                <a:hlinkClick r:id="rId5"/>
              </a:rPr>
              <a:t>https://youtu.be/fOEYO3vofNc?si=u2JVbVc4cxEyFNwW</a:t>
            </a:r>
            <a:endParaRPr lang="en-GB" sz="2200">
              <a:cs typeface="Calibri"/>
            </a:endParaRPr>
          </a:p>
          <a:p>
            <a:endParaRPr lang="en-GB" sz="2200">
              <a:cs typeface="Calibri"/>
            </a:endParaRPr>
          </a:p>
          <a:p>
            <a:pPr marL="0" indent="0">
              <a:buNone/>
            </a:pPr>
            <a:endParaRPr lang="en-GB" sz="2200">
              <a:cs typeface="Calibri"/>
            </a:endParaRPr>
          </a:p>
          <a:p>
            <a:endParaRPr lang="en-GB" sz="2200">
              <a:cs typeface="Calibri"/>
            </a:endParaRPr>
          </a:p>
        </p:txBody>
      </p:sp>
      <p:sp>
        <p:nvSpPr>
          <p:cNvPr id="6" name="TextBox 5">
            <a:extLst>
              <a:ext uri="{FF2B5EF4-FFF2-40B4-BE49-F238E27FC236}">
                <a16:creationId xmlns:a16="http://schemas.microsoft.com/office/drawing/2014/main" id="{D92B2D34-E124-D6BA-D7C3-827F58B49EB4}"/>
              </a:ext>
            </a:extLst>
          </p:cNvPr>
          <p:cNvSpPr txBox="1"/>
          <p:nvPr/>
        </p:nvSpPr>
        <p:spPr>
          <a:xfrm>
            <a:off x="571977" y="987327"/>
            <a:ext cx="11354492" cy="769441"/>
          </a:xfrm>
          <a:prstGeom prst="rect">
            <a:avLst/>
          </a:prstGeom>
          <a:noFill/>
        </p:spPr>
        <p:txBody>
          <a:bodyPr wrap="square">
            <a:spAutoFit/>
          </a:bodyPr>
          <a:lstStyle/>
          <a:p>
            <a:pPr marL="0" indent="0">
              <a:buNone/>
            </a:pPr>
            <a:r>
              <a:rPr lang="en-GB" sz="2200">
                <a:ea typeface="+mn-lt"/>
                <a:cs typeface="+mn-lt"/>
              </a:rPr>
              <a:t>All </a:t>
            </a:r>
            <a:r>
              <a:rPr lang="en-GB" sz="2200" b="1">
                <a:ea typeface="+mn-lt"/>
                <a:cs typeface="+mn-lt"/>
              </a:rPr>
              <a:t>NHS staff </a:t>
            </a:r>
            <a:r>
              <a:rPr lang="en-GB" sz="2200">
                <a:ea typeface="+mn-lt"/>
                <a:cs typeface="+mn-lt"/>
              </a:rPr>
              <a:t>can also join their </a:t>
            </a:r>
            <a:r>
              <a:rPr lang="en-GB" sz="2200" b="1">
                <a:ea typeface="+mn-lt"/>
                <a:cs typeface="+mn-lt"/>
              </a:rPr>
              <a:t>local </a:t>
            </a:r>
            <a:r>
              <a:rPr lang="en-GB" sz="2200">
                <a:ea typeface="+mn-lt"/>
                <a:cs typeface="+mn-lt"/>
              </a:rPr>
              <a:t>NHS Wales Library Service (hospital libraries). </a:t>
            </a:r>
            <a:r>
              <a:rPr lang="en-GB" sz="2200">
                <a:cs typeface="Calibri"/>
              </a:rPr>
              <a:t>Each NHS library has its own webpage but shares the same catalogue.</a:t>
            </a:r>
            <a:endParaRPr lang="en-GB" sz="2200">
              <a:ea typeface="+mn-lt"/>
              <a:cs typeface="+mn-lt"/>
            </a:endParaRPr>
          </a:p>
        </p:txBody>
      </p:sp>
    </p:spTree>
    <p:extLst>
      <p:ext uri="{BB962C8B-B14F-4D97-AF65-F5344CB8AC3E}">
        <p14:creationId xmlns:p14="http://schemas.microsoft.com/office/powerpoint/2010/main" val="29060792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6"/>
            <a:ext cx="11481847" cy="753256"/>
          </a:xfrm>
        </p:spPr>
        <p:txBody>
          <a:bodyPr>
            <a:normAutofit/>
          </a:bodyPr>
          <a:lstStyle/>
          <a:p>
            <a:r>
              <a:rPr lang="en-GB">
                <a:latin typeface="+mn-lt"/>
                <a:cs typeface="Calibri"/>
              </a:rPr>
              <a:t>Search for journals - Browzine</a:t>
            </a:r>
            <a:endParaRPr lang="en-GB">
              <a:latin typeface="+mn-lt"/>
            </a:endParaRPr>
          </a:p>
        </p:txBody>
      </p:sp>
      <p:sp>
        <p:nvSpPr>
          <p:cNvPr id="3" name="Content Placeholder 2"/>
          <p:cNvSpPr>
            <a:spLocks noGrp="1"/>
          </p:cNvSpPr>
          <p:nvPr>
            <p:ph sz="quarter" idx="10"/>
          </p:nvPr>
        </p:nvSpPr>
        <p:spPr>
          <a:xfrm>
            <a:off x="316544" y="1296482"/>
            <a:ext cx="4371939" cy="4132467"/>
          </a:xfrm>
          <a:ln w="57150">
            <a:solidFill>
              <a:schemeClr val="accent2"/>
            </a:solidFill>
          </a:ln>
        </p:spPr>
        <p:txBody>
          <a:bodyPr>
            <a:normAutofit fontScale="92500" lnSpcReduction="10000"/>
          </a:bodyPr>
          <a:lstStyle/>
          <a:p>
            <a:pPr marL="0" indent="0">
              <a:buNone/>
            </a:pPr>
            <a:r>
              <a:rPr lang="en-GB">
                <a:latin typeface="Calibri "/>
                <a:cs typeface="Calibri Light" panose="020F0302020204030204" pitchFamily="34" charset="0"/>
              </a:rPr>
              <a:t>Keep up-to-date with the latest issues of your favourite journals.</a:t>
            </a:r>
          </a:p>
          <a:p>
            <a:pPr marL="0" indent="0">
              <a:buNone/>
            </a:pPr>
            <a:endParaRPr lang="en-GB">
              <a:latin typeface="Calibri "/>
              <a:cs typeface="Calibri Light" panose="020F0302020204030204" pitchFamily="34" charset="0"/>
            </a:endParaRPr>
          </a:p>
          <a:p>
            <a:pPr marL="0" indent="0">
              <a:buNone/>
            </a:pPr>
            <a:r>
              <a:rPr lang="en-GB">
                <a:latin typeface="Calibri "/>
                <a:cs typeface="Calibri Light" panose="020F0302020204030204" pitchFamily="34" charset="0"/>
              </a:rPr>
              <a:t>Browse by subject or use the search box and search by title, subject or ISSN.</a:t>
            </a:r>
          </a:p>
          <a:p>
            <a:pPr marL="0" indent="0">
              <a:buNone/>
            </a:pPr>
            <a:endParaRPr lang="en-GB">
              <a:latin typeface="Calibri "/>
              <a:cs typeface="Calibri Light" panose="020F0302020204030204" pitchFamily="34" charset="0"/>
            </a:endParaRPr>
          </a:p>
          <a:p>
            <a:pPr marL="0" indent="0">
              <a:buNone/>
            </a:pPr>
            <a:r>
              <a:rPr lang="en-GB">
                <a:latin typeface="Calibri "/>
                <a:cs typeface="Calibri Light" panose="020F0302020204030204" pitchFamily="34" charset="0"/>
              </a:rPr>
              <a:t>Use My Bookshelf and My Articles to save favourite content.</a:t>
            </a:r>
            <a:endParaRPr lang="en-GB" sz="3100">
              <a:latin typeface="Calibri Light" panose="020F0302020204030204" pitchFamily="34" charset="0"/>
              <a:cs typeface="Calibri Light" panose="020F0302020204030204" pitchFamily="34" charset="0"/>
            </a:endParaRPr>
          </a:p>
          <a:p>
            <a:pPr marL="0" indent="0">
              <a:buNone/>
            </a:pPr>
            <a:endParaRPr lang="en-GB"/>
          </a:p>
        </p:txBody>
      </p:sp>
      <p:sp>
        <p:nvSpPr>
          <p:cNvPr id="8" name="TextBox 7">
            <a:extLst>
              <a:ext uri="{FF2B5EF4-FFF2-40B4-BE49-F238E27FC236}">
                <a16:creationId xmlns:a16="http://schemas.microsoft.com/office/drawing/2014/main" id="{82C3DD14-A86F-3F2A-6844-8B81563D1460}"/>
              </a:ext>
            </a:extLst>
          </p:cNvPr>
          <p:cNvSpPr txBox="1"/>
          <p:nvPr/>
        </p:nvSpPr>
        <p:spPr>
          <a:xfrm>
            <a:off x="8385261" y="541699"/>
            <a:ext cx="3527205"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2">
                  <a:extLst>
                    <a:ext uri="{A12FA001-AC4F-418D-AE19-62706E023703}">
                      <ahyp:hlinkClr xmlns:ahyp="http://schemas.microsoft.com/office/drawing/2018/hyperlinkcolor" val="tx"/>
                    </a:ext>
                  </a:extLst>
                </a:hlinkClick>
              </a:rPr>
              <a:t>Searching for Journal Articles</a:t>
            </a:r>
            <a:endParaRPr lang="en-GB" sz="2000" b="1">
              <a:solidFill>
                <a:schemeClr val="bg1"/>
              </a:solidFill>
              <a:latin typeface="Calibri"/>
              <a:ea typeface="Calibri Light"/>
              <a:cs typeface="Calibri Light"/>
            </a:endParaRPr>
          </a:p>
        </p:txBody>
      </p:sp>
      <p:sp>
        <p:nvSpPr>
          <p:cNvPr id="6" name="TextBox 5">
            <a:extLst>
              <a:ext uri="{FF2B5EF4-FFF2-40B4-BE49-F238E27FC236}">
                <a16:creationId xmlns:a16="http://schemas.microsoft.com/office/drawing/2014/main" id="{E0D813BB-4CF4-4EC1-4A6D-97F72B99ED72}"/>
              </a:ext>
            </a:extLst>
          </p:cNvPr>
          <p:cNvSpPr txBox="1"/>
          <p:nvPr/>
        </p:nvSpPr>
        <p:spPr>
          <a:xfrm>
            <a:off x="7165227" y="4873143"/>
            <a:ext cx="1949652" cy="569387"/>
          </a:xfrm>
          <a:prstGeom prst="rect">
            <a:avLst/>
          </a:prstGeom>
          <a:noFill/>
        </p:spPr>
        <p:txBody>
          <a:bodyPr wrap="square">
            <a:spAutoFit/>
          </a:bodyPr>
          <a:lstStyle/>
          <a:p>
            <a:pPr marL="0" indent="0">
              <a:buNone/>
            </a:pPr>
            <a:r>
              <a:rPr lang="en-GB" sz="3100">
                <a:cs typeface="Calibri Light" panose="020F0302020204030204" pitchFamily="34" charset="0"/>
                <a:hlinkClick r:id="rId3"/>
              </a:rPr>
              <a:t>Browzine</a:t>
            </a:r>
            <a:endParaRPr lang="en-GB" sz="3100">
              <a:cs typeface="Calibri Light" panose="020F0302020204030204" pitchFamily="34" charset="0"/>
            </a:endParaRPr>
          </a:p>
        </p:txBody>
      </p:sp>
      <p:pic>
        <p:nvPicPr>
          <p:cNvPr id="9" name="Picture 8">
            <a:extLst>
              <a:ext uri="{FF2B5EF4-FFF2-40B4-BE49-F238E27FC236}">
                <a16:creationId xmlns:a16="http://schemas.microsoft.com/office/drawing/2014/main" id="{1105C96A-B8EB-E5E4-1A93-75E5A62CB957}"/>
              </a:ext>
            </a:extLst>
          </p:cNvPr>
          <p:cNvPicPr>
            <a:picLocks noChangeAspect="1"/>
          </p:cNvPicPr>
          <p:nvPr/>
        </p:nvPicPr>
        <p:blipFill>
          <a:blip r:embed="rId4"/>
          <a:stretch>
            <a:fillRect/>
          </a:stretch>
        </p:blipFill>
        <p:spPr>
          <a:xfrm>
            <a:off x="11149541" y="4740901"/>
            <a:ext cx="918936" cy="911059"/>
          </a:xfrm>
          <a:prstGeom prst="rect">
            <a:avLst/>
          </a:prstGeom>
        </p:spPr>
      </p:pic>
      <p:pic>
        <p:nvPicPr>
          <p:cNvPr id="7" name="Picture 6">
            <a:extLst>
              <a:ext uri="{FF2B5EF4-FFF2-40B4-BE49-F238E27FC236}">
                <a16:creationId xmlns:a16="http://schemas.microsoft.com/office/drawing/2014/main" id="{1F74711E-6E86-0B3F-319E-108FFE385607}"/>
              </a:ext>
            </a:extLst>
          </p:cNvPr>
          <p:cNvPicPr>
            <a:picLocks noChangeAspect="1"/>
          </p:cNvPicPr>
          <p:nvPr/>
        </p:nvPicPr>
        <p:blipFill>
          <a:blip r:embed="rId5"/>
          <a:stretch>
            <a:fillRect/>
          </a:stretch>
        </p:blipFill>
        <p:spPr>
          <a:xfrm>
            <a:off x="5078782" y="1283228"/>
            <a:ext cx="6612958" cy="328110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74883944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65FD9-7B6A-8B7E-0618-7AD3DAE323DE}"/>
              </a:ext>
            </a:extLst>
          </p:cNvPr>
          <p:cNvSpPr>
            <a:spLocks noGrp="1"/>
          </p:cNvSpPr>
          <p:nvPr>
            <p:ph type="title"/>
          </p:nvPr>
        </p:nvSpPr>
        <p:spPr>
          <a:xfrm>
            <a:off x="358219" y="365126"/>
            <a:ext cx="11481847" cy="570516"/>
          </a:xfrm>
        </p:spPr>
        <p:txBody>
          <a:bodyPr>
            <a:normAutofit fontScale="90000"/>
          </a:bodyPr>
          <a:lstStyle/>
          <a:p>
            <a:r>
              <a:rPr lang="en-GB">
                <a:latin typeface="+mn-lt"/>
              </a:rPr>
              <a:t>Evaluating Information</a:t>
            </a:r>
          </a:p>
        </p:txBody>
      </p:sp>
      <p:sp>
        <p:nvSpPr>
          <p:cNvPr id="3" name="Content Placeholder 2">
            <a:extLst>
              <a:ext uri="{FF2B5EF4-FFF2-40B4-BE49-F238E27FC236}">
                <a16:creationId xmlns:a16="http://schemas.microsoft.com/office/drawing/2014/main" id="{C3EB13B0-6C8B-BE66-3283-9EF3E023B3D3}"/>
              </a:ext>
            </a:extLst>
          </p:cNvPr>
          <p:cNvSpPr>
            <a:spLocks noGrp="1"/>
          </p:cNvSpPr>
          <p:nvPr>
            <p:ph sz="quarter" idx="10"/>
          </p:nvPr>
        </p:nvSpPr>
        <p:spPr>
          <a:xfrm>
            <a:off x="449219" y="1123660"/>
            <a:ext cx="8903828" cy="780249"/>
          </a:xfrm>
        </p:spPr>
        <p:txBody>
          <a:bodyPr>
            <a:noAutofit/>
          </a:bodyPr>
          <a:lstStyle/>
          <a:p>
            <a:pPr marL="0" indent="0">
              <a:buNone/>
            </a:pPr>
            <a:r>
              <a:rPr lang="en-GB" sz="2200" b="1">
                <a:solidFill>
                  <a:schemeClr val="accent2"/>
                </a:solidFill>
                <a:latin typeface="Calibri" panose="020F0502020204030204" pitchFamily="34" charset="0"/>
                <a:cs typeface="Calibri" panose="020F0502020204030204" pitchFamily="34" charset="0"/>
              </a:rPr>
              <a:t>Consider</a:t>
            </a:r>
            <a:r>
              <a:rPr lang="en-GB" sz="2200" b="1">
                <a:latin typeface="Calibri" panose="020F0502020204030204" pitchFamily="34" charset="0"/>
                <a:cs typeface="Calibri" panose="020F0502020204030204" pitchFamily="34" charset="0"/>
              </a:rPr>
              <a:t> </a:t>
            </a:r>
            <a:r>
              <a:rPr lang="en-GB" sz="2200">
                <a:latin typeface="Calibri" panose="020F0502020204030204" pitchFamily="34" charset="0"/>
                <a:cs typeface="Calibri" panose="020F0502020204030204" pitchFamily="34" charset="0"/>
              </a:rPr>
              <a:t>the source and quality of the information you are using. </a:t>
            </a:r>
          </a:p>
          <a:p>
            <a:pPr marL="0" indent="0">
              <a:buNone/>
            </a:pPr>
            <a:r>
              <a:rPr lang="en-GB" sz="2200" b="1">
                <a:solidFill>
                  <a:schemeClr val="accent2"/>
                </a:solidFill>
                <a:latin typeface="Calibri" panose="020F0502020204030204" pitchFamily="34" charset="0"/>
                <a:cs typeface="Calibri" panose="020F0502020204030204" pitchFamily="34" charset="0"/>
              </a:rPr>
              <a:t>Apply</a:t>
            </a:r>
            <a:r>
              <a:rPr lang="en-GB" sz="2200">
                <a:latin typeface="Calibri" panose="020F0502020204030204" pitchFamily="34" charset="0"/>
                <a:cs typeface="Calibri" panose="020F0502020204030204" pitchFamily="34" charset="0"/>
              </a:rPr>
              <a:t> critical thinking and reasoning.</a:t>
            </a:r>
          </a:p>
          <a:p>
            <a:pPr marL="0" indent="0">
              <a:buNone/>
            </a:pPr>
            <a:r>
              <a:rPr lang="en-GB" sz="2000">
                <a:latin typeface="Calibri" panose="020F0502020204030204" pitchFamily="34" charset="0"/>
                <a:cs typeface="Calibri" panose="020F0502020204030204" pitchFamily="34" charset="0"/>
              </a:rPr>
              <a:t> </a:t>
            </a:r>
            <a:endParaRPr lang="en-GB" sz="2000">
              <a:solidFill>
                <a:schemeClr val="accent2"/>
              </a:solidFill>
              <a:latin typeface="Calibri" panose="020F0502020204030204" pitchFamily="34" charset="0"/>
              <a:cs typeface="Calibri" panose="020F0502020204030204" pitchFamily="34" charset="0"/>
            </a:endParaRPr>
          </a:p>
        </p:txBody>
      </p:sp>
      <p:grpSp>
        <p:nvGrpSpPr>
          <p:cNvPr id="6" name="Group 5">
            <a:extLst>
              <a:ext uri="{FF2B5EF4-FFF2-40B4-BE49-F238E27FC236}">
                <a16:creationId xmlns:a16="http://schemas.microsoft.com/office/drawing/2014/main" id="{8A9E2B70-896C-D70A-1D3D-A3F8E90307BD}"/>
              </a:ext>
            </a:extLst>
          </p:cNvPr>
          <p:cNvGrpSpPr/>
          <p:nvPr/>
        </p:nvGrpSpPr>
        <p:grpSpPr>
          <a:xfrm>
            <a:off x="903772" y="2073871"/>
            <a:ext cx="1648796" cy="2862322"/>
            <a:chOff x="698241" y="2989595"/>
            <a:chExt cx="1648796" cy="2862322"/>
          </a:xfrm>
        </p:grpSpPr>
        <p:sp>
          <p:nvSpPr>
            <p:cNvPr id="5" name="TextBox 4">
              <a:extLst>
                <a:ext uri="{FF2B5EF4-FFF2-40B4-BE49-F238E27FC236}">
                  <a16:creationId xmlns:a16="http://schemas.microsoft.com/office/drawing/2014/main" id="{EF565730-5568-37E4-29A5-BE4D062D1A5B}"/>
                </a:ext>
              </a:extLst>
            </p:cNvPr>
            <p:cNvSpPr txBox="1"/>
            <p:nvPr/>
          </p:nvSpPr>
          <p:spPr>
            <a:xfrm>
              <a:off x="698241" y="2989595"/>
              <a:ext cx="593965" cy="2862322"/>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C</a:t>
              </a:r>
            </a:p>
            <a:p>
              <a:r>
                <a:rPr lang="en-GB" sz="3600" b="1">
                  <a:solidFill>
                    <a:schemeClr val="accent2"/>
                  </a:solidFill>
                  <a:latin typeface="Calibri" panose="020F0502020204030204" pitchFamily="34" charset="0"/>
                  <a:cs typeface="Calibri" panose="020F0502020204030204" pitchFamily="34" charset="0"/>
                </a:rPr>
                <a:t>R</a:t>
              </a:r>
            </a:p>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P</a:t>
              </a:r>
            </a:p>
          </p:txBody>
        </p:sp>
        <p:sp>
          <p:nvSpPr>
            <p:cNvPr id="7" name="TextBox 6">
              <a:extLst>
                <a:ext uri="{FF2B5EF4-FFF2-40B4-BE49-F238E27FC236}">
                  <a16:creationId xmlns:a16="http://schemas.microsoft.com/office/drawing/2014/main" id="{F44FDBC5-170E-5696-3F68-9BCCCF95A879}"/>
                </a:ext>
              </a:extLst>
            </p:cNvPr>
            <p:cNvSpPr txBox="1"/>
            <p:nvPr/>
          </p:nvSpPr>
          <p:spPr>
            <a:xfrm>
              <a:off x="1002303" y="3095355"/>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urrency</a:t>
              </a:r>
              <a:endParaRPr lang="en-GB" sz="2400">
                <a:latin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FD654139-2E49-B9C1-239E-1977386FCC1D}"/>
                </a:ext>
              </a:extLst>
            </p:cNvPr>
            <p:cNvSpPr txBox="1"/>
            <p:nvPr/>
          </p:nvSpPr>
          <p:spPr>
            <a:xfrm>
              <a:off x="1034664" y="3666530"/>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elevance</a:t>
              </a:r>
              <a:endParaRPr lang="en-GB" sz="2400">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7D8129C2-19BF-0C18-08E4-DDB8A8CD1E03}"/>
                </a:ext>
              </a:extLst>
            </p:cNvPr>
            <p:cNvSpPr txBox="1"/>
            <p:nvPr/>
          </p:nvSpPr>
          <p:spPr>
            <a:xfrm>
              <a:off x="1034663" y="4215730"/>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uthority</a:t>
              </a:r>
              <a:endParaRPr lang="en-GB" sz="2400">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E101AD1E-28CB-2E3E-20BA-D07E5F2148D6}"/>
                </a:ext>
              </a:extLst>
            </p:cNvPr>
            <p:cNvSpPr txBox="1"/>
            <p:nvPr/>
          </p:nvSpPr>
          <p:spPr>
            <a:xfrm>
              <a:off x="1034663" y="4748236"/>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ccuracy</a:t>
              </a:r>
              <a:endParaRPr lang="en-GB" sz="2400">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714F0F62-9EC8-3453-9B49-935FBCEDF923}"/>
                </a:ext>
              </a:extLst>
            </p:cNvPr>
            <p:cNvSpPr txBox="1"/>
            <p:nvPr/>
          </p:nvSpPr>
          <p:spPr>
            <a:xfrm>
              <a:off x="981218" y="5280742"/>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urpose</a:t>
              </a:r>
              <a:endParaRPr lang="en-GB" sz="2400">
                <a:latin typeface="Calibri" panose="020F0502020204030204" pitchFamily="34" charset="0"/>
                <a:cs typeface="Calibri" panose="020F0502020204030204" pitchFamily="34" charset="0"/>
              </a:endParaRPr>
            </a:p>
          </p:txBody>
        </p:sp>
      </p:grpSp>
      <p:grpSp>
        <p:nvGrpSpPr>
          <p:cNvPr id="12" name="Group 11">
            <a:extLst>
              <a:ext uri="{FF2B5EF4-FFF2-40B4-BE49-F238E27FC236}">
                <a16:creationId xmlns:a16="http://schemas.microsoft.com/office/drawing/2014/main" id="{90CABB8F-7514-D127-5D1F-58280B099BB3}"/>
              </a:ext>
            </a:extLst>
          </p:cNvPr>
          <p:cNvGrpSpPr/>
          <p:nvPr/>
        </p:nvGrpSpPr>
        <p:grpSpPr>
          <a:xfrm>
            <a:off x="4024212" y="2179631"/>
            <a:ext cx="4065229" cy="2308324"/>
            <a:chOff x="7856620" y="3203250"/>
            <a:chExt cx="4260549" cy="2308324"/>
          </a:xfrm>
        </p:grpSpPr>
        <p:sp>
          <p:nvSpPr>
            <p:cNvPr id="16" name="TextBox 15">
              <a:extLst>
                <a:ext uri="{FF2B5EF4-FFF2-40B4-BE49-F238E27FC236}">
                  <a16:creationId xmlns:a16="http://schemas.microsoft.com/office/drawing/2014/main" id="{7A732E86-8468-4A8B-DC01-92FB6171A4B0}"/>
                </a:ext>
              </a:extLst>
            </p:cNvPr>
            <p:cNvSpPr txBox="1"/>
            <p:nvPr/>
          </p:nvSpPr>
          <p:spPr>
            <a:xfrm>
              <a:off x="7856620" y="3203250"/>
              <a:ext cx="593965" cy="2308324"/>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S</a:t>
              </a:r>
            </a:p>
            <a:p>
              <a:r>
                <a:rPr lang="en-GB" sz="3600" b="1">
                  <a:solidFill>
                    <a:schemeClr val="accent2"/>
                  </a:solidFill>
                  <a:latin typeface="Calibri" panose="020F0502020204030204" pitchFamily="34" charset="0"/>
                  <a:cs typeface="Calibri" panose="020F0502020204030204" pitchFamily="34" charset="0"/>
                </a:rPr>
                <a:t>I</a:t>
              </a:r>
            </a:p>
            <a:p>
              <a:r>
                <a:rPr lang="en-GB" sz="3600" b="1">
                  <a:solidFill>
                    <a:schemeClr val="accent2"/>
                  </a:solidFill>
                  <a:latin typeface="Calibri" panose="020F0502020204030204" pitchFamily="34" charset="0"/>
                  <a:cs typeface="Calibri" panose="020F0502020204030204" pitchFamily="34" charset="0"/>
                </a:rPr>
                <a:t>FT</a:t>
              </a:r>
            </a:p>
          </p:txBody>
        </p:sp>
        <p:sp>
          <p:nvSpPr>
            <p:cNvPr id="17" name="TextBox 16">
              <a:extLst>
                <a:ext uri="{FF2B5EF4-FFF2-40B4-BE49-F238E27FC236}">
                  <a16:creationId xmlns:a16="http://schemas.microsoft.com/office/drawing/2014/main" id="{52520716-CC2A-F0DD-697B-3B0CE7E12288}"/>
                </a:ext>
              </a:extLst>
            </p:cNvPr>
            <p:cNvSpPr txBox="1"/>
            <p:nvPr/>
          </p:nvSpPr>
          <p:spPr>
            <a:xfrm>
              <a:off x="8093932" y="3327556"/>
              <a:ext cx="1312373"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top</a:t>
              </a:r>
            </a:p>
          </p:txBody>
        </p:sp>
        <p:sp>
          <p:nvSpPr>
            <p:cNvPr id="18" name="TextBox 17">
              <a:extLst>
                <a:ext uri="{FF2B5EF4-FFF2-40B4-BE49-F238E27FC236}">
                  <a16:creationId xmlns:a16="http://schemas.microsoft.com/office/drawing/2014/main" id="{83075980-2496-DAD4-477C-BBD6FAA536F7}"/>
                </a:ext>
              </a:extLst>
            </p:cNvPr>
            <p:cNvSpPr txBox="1"/>
            <p:nvPr/>
          </p:nvSpPr>
          <p:spPr>
            <a:xfrm>
              <a:off x="8023810" y="3843224"/>
              <a:ext cx="215899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nvestigate</a:t>
              </a:r>
              <a:endParaRPr lang="en-GB" sz="2400">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7E266362-15A6-9A9D-0677-4585B820E1D8}"/>
                </a:ext>
              </a:extLst>
            </p:cNvPr>
            <p:cNvSpPr txBox="1"/>
            <p:nvPr/>
          </p:nvSpPr>
          <p:spPr>
            <a:xfrm>
              <a:off x="8093931" y="4429195"/>
              <a:ext cx="3102847"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ind</a:t>
              </a:r>
              <a:r>
                <a:rPr lang="en-GB" sz="2400">
                  <a:latin typeface="Calibri" panose="020F0502020204030204" pitchFamily="34" charset="0"/>
                  <a:cs typeface="Calibri" panose="020F0502020204030204" pitchFamily="34" charset="0"/>
                </a:rPr>
                <a:t> better coverage</a:t>
              </a:r>
            </a:p>
          </p:txBody>
        </p:sp>
        <p:sp>
          <p:nvSpPr>
            <p:cNvPr id="20" name="TextBox 19">
              <a:extLst>
                <a:ext uri="{FF2B5EF4-FFF2-40B4-BE49-F238E27FC236}">
                  <a16:creationId xmlns:a16="http://schemas.microsoft.com/office/drawing/2014/main" id="{441C7468-FAF2-7E05-E4A6-088DF97431B1}"/>
                </a:ext>
              </a:extLst>
            </p:cNvPr>
            <p:cNvSpPr txBox="1"/>
            <p:nvPr/>
          </p:nvSpPr>
          <p:spPr>
            <a:xfrm>
              <a:off x="8093931" y="4970384"/>
              <a:ext cx="4023238"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race back to original context.</a:t>
              </a:r>
            </a:p>
          </p:txBody>
        </p:sp>
      </p:grpSp>
      <p:sp>
        <p:nvSpPr>
          <p:cNvPr id="13" name="TextBox 12">
            <a:extLst>
              <a:ext uri="{FF2B5EF4-FFF2-40B4-BE49-F238E27FC236}">
                <a16:creationId xmlns:a16="http://schemas.microsoft.com/office/drawing/2014/main" id="{29E9202D-A7F4-2017-2B8E-A68DF4283CB2}"/>
              </a:ext>
            </a:extLst>
          </p:cNvPr>
          <p:cNvSpPr txBox="1"/>
          <p:nvPr/>
        </p:nvSpPr>
        <p:spPr>
          <a:xfrm>
            <a:off x="9244786" y="331002"/>
            <a:ext cx="2667294"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Evaluating Information</a:t>
            </a:r>
            <a:endParaRPr lang="en-GB" sz="2000" b="1">
              <a:solidFill>
                <a:schemeClr val="bg1"/>
              </a:solidFill>
              <a:latin typeface="Calibri"/>
              <a:ea typeface="Calibri Light"/>
              <a:cs typeface="Calibri Light"/>
            </a:endParaRPr>
          </a:p>
        </p:txBody>
      </p:sp>
      <p:grpSp>
        <p:nvGrpSpPr>
          <p:cNvPr id="28" name="Group 27">
            <a:extLst>
              <a:ext uri="{FF2B5EF4-FFF2-40B4-BE49-F238E27FC236}">
                <a16:creationId xmlns:a16="http://schemas.microsoft.com/office/drawing/2014/main" id="{E3D0479B-59AA-04F7-8980-0F79956D045C}"/>
              </a:ext>
            </a:extLst>
          </p:cNvPr>
          <p:cNvGrpSpPr/>
          <p:nvPr/>
        </p:nvGrpSpPr>
        <p:grpSpPr>
          <a:xfrm>
            <a:off x="9040419" y="1876294"/>
            <a:ext cx="2595280" cy="2862322"/>
            <a:chOff x="7454499" y="2315611"/>
            <a:chExt cx="2595280" cy="2862322"/>
          </a:xfrm>
        </p:grpSpPr>
        <p:grpSp>
          <p:nvGrpSpPr>
            <p:cNvPr id="14" name="Group 13">
              <a:extLst>
                <a:ext uri="{FF2B5EF4-FFF2-40B4-BE49-F238E27FC236}">
                  <a16:creationId xmlns:a16="http://schemas.microsoft.com/office/drawing/2014/main" id="{9D0570D5-4A52-FCA8-D694-553868B381F6}"/>
                </a:ext>
              </a:extLst>
            </p:cNvPr>
            <p:cNvGrpSpPr/>
            <p:nvPr/>
          </p:nvGrpSpPr>
          <p:grpSpPr>
            <a:xfrm>
              <a:off x="7454499" y="2315611"/>
              <a:ext cx="2595280" cy="2862322"/>
              <a:chOff x="7856620" y="3203250"/>
              <a:chExt cx="2465392" cy="2862322"/>
            </a:xfrm>
          </p:grpSpPr>
          <p:sp>
            <p:nvSpPr>
              <p:cNvPr id="15" name="TextBox 14">
                <a:extLst>
                  <a:ext uri="{FF2B5EF4-FFF2-40B4-BE49-F238E27FC236}">
                    <a16:creationId xmlns:a16="http://schemas.microsoft.com/office/drawing/2014/main" id="{86E968BD-4B9B-0325-B2FA-3BC902178D86}"/>
                  </a:ext>
                </a:extLst>
              </p:cNvPr>
              <p:cNvSpPr txBox="1"/>
              <p:nvPr/>
            </p:nvSpPr>
            <p:spPr>
              <a:xfrm>
                <a:off x="7856620" y="3203250"/>
                <a:ext cx="593965" cy="2862322"/>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C</a:t>
                </a:r>
              </a:p>
              <a:p>
                <a:r>
                  <a:rPr lang="en-GB" sz="3600" b="1">
                    <a:solidFill>
                      <a:schemeClr val="accent2"/>
                    </a:solidFill>
                    <a:latin typeface="Calibri" panose="020F0502020204030204" pitchFamily="34" charset="0"/>
                    <a:cs typeface="Calibri" panose="020F0502020204030204" pitchFamily="34" charset="0"/>
                  </a:rPr>
                  <a:t>O</a:t>
                </a:r>
              </a:p>
              <a:p>
                <a:r>
                  <a:rPr lang="en-GB" sz="3600" b="1">
                    <a:solidFill>
                      <a:schemeClr val="accent2"/>
                    </a:solidFill>
                    <a:latin typeface="Calibri" panose="020F0502020204030204" pitchFamily="34" charset="0"/>
                    <a:cs typeface="Calibri" panose="020F0502020204030204" pitchFamily="34" charset="0"/>
                  </a:rPr>
                  <a:t>R</a:t>
                </a:r>
              </a:p>
              <a:p>
                <a:r>
                  <a:rPr lang="en-GB" sz="3600" b="1">
                    <a:solidFill>
                      <a:schemeClr val="accent2"/>
                    </a:solidFill>
                    <a:latin typeface="Calibri" panose="020F0502020204030204" pitchFamily="34" charset="0"/>
                    <a:cs typeface="Calibri" panose="020F0502020204030204" pitchFamily="34" charset="0"/>
                  </a:rPr>
                  <a:t>N</a:t>
                </a:r>
              </a:p>
            </p:txBody>
          </p:sp>
          <p:sp>
            <p:nvSpPr>
              <p:cNvPr id="22" name="TextBox 21">
                <a:extLst>
                  <a:ext uri="{FF2B5EF4-FFF2-40B4-BE49-F238E27FC236}">
                    <a16:creationId xmlns:a16="http://schemas.microsoft.com/office/drawing/2014/main" id="{1D6C3994-7989-9891-076B-41397B1C026B}"/>
                  </a:ext>
                </a:extLst>
              </p:cNvPr>
              <p:cNvSpPr txBox="1"/>
              <p:nvPr/>
            </p:nvSpPr>
            <p:spPr>
              <a:xfrm>
                <a:off x="8156154" y="3335552"/>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ccurate</a:t>
                </a:r>
                <a:endParaRPr lang="en-GB" sz="2400">
                  <a:latin typeface="Calibri" panose="020F0502020204030204" pitchFamily="34" charset="0"/>
                  <a:cs typeface="Calibri" panose="020F0502020204030204" pitchFamily="34" charset="0"/>
                </a:endParaRPr>
              </a:p>
            </p:txBody>
          </p:sp>
          <p:sp>
            <p:nvSpPr>
              <p:cNvPr id="24" name="TextBox 23">
                <a:extLst>
                  <a:ext uri="{FF2B5EF4-FFF2-40B4-BE49-F238E27FC236}">
                    <a16:creationId xmlns:a16="http://schemas.microsoft.com/office/drawing/2014/main" id="{D7E2731D-C95E-637D-4E8B-CE08F1B13262}"/>
                  </a:ext>
                </a:extLst>
              </p:cNvPr>
              <p:cNvSpPr txBox="1"/>
              <p:nvPr/>
            </p:nvSpPr>
            <p:spPr>
              <a:xfrm>
                <a:off x="8163019" y="3861770"/>
                <a:ext cx="215899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urrent</a:t>
                </a:r>
                <a:endParaRPr lang="en-GB" sz="2400">
                  <a:latin typeface="Calibri" panose="020F0502020204030204" pitchFamily="34" charset="0"/>
                  <a:cs typeface="Calibri" panose="020F0502020204030204" pitchFamily="34" charset="0"/>
                </a:endParaRPr>
              </a:p>
            </p:txBody>
          </p:sp>
          <p:sp>
            <p:nvSpPr>
              <p:cNvPr id="25" name="TextBox 24">
                <a:extLst>
                  <a:ext uri="{FF2B5EF4-FFF2-40B4-BE49-F238E27FC236}">
                    <a16:creationId xmlns:a16="http://schemas.microsoft.com/office/drawing/2014/main" id="{B9B736C6-C45C-39C5-180E-4D5BC04F3738}"/>
                  </a:ext>
                </a:extLst>
              </p:cNvPr>
              <p:cNvSpPr txBox="1"/>
              <p:nvPr/>
            </p:nvSpPr>
            <p:spPr>
              <a:xfrm>
                <a:off x="8206866" y="4403578"/>
                <a:ext cx="1179431"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bjective</a:t>
                </a:r>
                <a:endParaRPr lang="en-GB" sz="2400">
                  <a:latin typeface="Calibri" panose="020F0502020204030204" pitchFamily="34" charset="0"/>
                  <a:cs typeface="Calibri" panose="020F0502020204030204" pitchFamily="34" charset="0"/>
                </a:endParaRPr>
              </a:p>
            </p:txBody>
          </p:sp>
          <p:sp>
            <p:nvSpPr>
              <p:cNvPr id="26" name="TextBox 25">
                <a:extLst>
                  <a:ext uri="{FF2B5EF4-FFF2-40B4-BE49-F238E27FC236}">
                    <a16:creationId xmlns:a16="http://schemas.microsoft.com/office/drawing/2014/main" id="{268F3085-525F-B027-91D9-379155F7ED7F}"/>
                  </a:ext>
                </a:extLst>
              </p:cNvPr>
              <p:cNvSpPr txBox="1"/>
              <p:nvPr/>
            </p:nvSpPr>
            <p:spPr>
              <a:xfrm>
                <a:off x="8153602" y="4961891"/>
                <a:ext cx="1241490"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elevant</a:t>
                </a:r>
                <a:endParaRPr lang="en-GB" sz="2400">
                  <a:latin typeface="Calibri" panose="020F0502020204030204" pitchFamily="34" charset="0"/>
                  <a:cs typeface="Calibri" panose="020F0502020204030204" pitchFamily="34" charset="0"/>
                </a:endParaRPr>
              </a:p>
            </p:txBody>
          </p:sp>
        </p:grpSp>
        <p:sp>
          <p:nvSpPr>
            <p:cNvPr id="27" name="TextBox 26">
              <a:extLst>
                <a:ext uri="{FF2B5EF4-FFF2-40B4-BE49-F238E27FC236}">
                  <a16:creationId xmlns:a16="http://schemas.microsoft.com/office/drawing/2014/main" id="{AFA476DB-5E40-30C0-57C5-D0DCDB97FFC8}"/>
                </a:ext>
              </a:extLst>
            </p:cNvPr>
            <p:cNvSpPr txBox="1"/>
            <p:nvPr/>
          </p:nvSpPr>
          <p:spPr>
            <a:xfrm>
              <a:off x="7807938" y="4623131"/>
              <a:ext cx="1184575"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amed</a:t>
              </a:r>
              <a:endParaRPr lang="en-GB" sz="2400">
                <a:latin typeface="Calibri" panose="020F0502020204030204" pitchFamily="34" charset="0"/>
                <a:cs typeface="Calibri" panose="020F0502020204030204" pitchFamily="34" charset="0"/>
              </a:endParaRPr>
            </a:p>
          </p:txBody>
        </p:sp>
      </p:grpSp>
      <p:sp>
        <p:nvSpPr>
          <p:cNvPr id="29" name="TextBox 28">
            <a:extLst>
              <a:ext uri="{FF2B5EF4-FFF2-40B4-BE49-F238E27FC236}">
                <a16:creationId xmlns:a16="http://schemas.microsoft.com/office/drawing/2014/main" id="{5D4BC15B-D817-ABF5-BBC4-BCB2CF667184}"/>
              </a:ext>
            </a:extLst>
          </p:cNvPr>
          <p:cNvSpPr txBox="1"/>
          <p:nvPr/>
        </p:nvSpPr>
        <p:spPr>
          <a:xfrm>
            <a:off x="8868613" y="4951621"/>
            <a:ext cx="2678611" cy="369332"/>
          </a:xfrm>
          <a:prstGeom prst="rect">
            <a:avLst/>
          </a:prstGeom>
          <a:noFill/>
        </p:spPr>
        <p:txBody>
          <a:bodyPr wrap="square" rtlCol="0">
            <a:spAutoFit/>
          </a:bodyPr>
          <a:lstStyle/>
          <a:p>
            <a:r>
              <a:rPr lang="en-GB">
                <a:solidFill>
                  <a:schemeClr val="accent2"/>
                </a:solidFill>
                <a:latin typeface="Calibri" panose="020F0502020204030204" pitchFamily="34" charset="0"/>
                <a:cs typeface="Calibri" panose="020F0502020204030204" pitchFamily="34" charset="0"/>
                <a:hlinkClick r:id="rId4"/>
              </a:rPr>
              <a:t>ACORN</a:t>
            </a:r>
            <a:r>
              <a:rPr lang="en-GB">
                <a:solidFill>
                  <a:schemeClr val="accent2"/>
                </a:solidFill>
                <a:latin typeface="Calibri" panose="020F0502020204030204" pitchFamily="34" charset="0"/>
                <a:cs typeface="Calibri" panose="020F0502020204030204" pitchFamily="34" charset="0"/>
              </a:rPr>
              <a:t> (article and video)</a:t>
            </a:r>
            <a:endParaRPr lang="en-US"/>
          </a:p>
        </p:txBody>
      </p:sp>
      <p:sp>
        <p:nvSpPr>
          <p:cNvPr id="30" name="TextBox 29">
            <a:extLst>
              <a:ext uri="{FF2B5EF4-FFF2-40B4-BE49-F238E27FC236}">
                <a16:creationId xmlns:a16="http://schemas.microsoft.com/office/drawing/2014/main" id="{E8117880-C260-AB01-799B-62130D3215CC}"/>
              </a:ext>
            </a:extLst>
          </p:cNvPr>
          <p:cNvSpPr txBox="1"/>
          <p:nvPr/>
        </p:nvSpPr>
        <p:spPr>
          <a:xfrm>
            <a:off x="4509694" y="4894855"/>
            <a:ext cx="1408101" cy="369332"/>
          </a:xfrm>
          <a:prstGeom prst="rect">
            <a:avLst/>
          </a:prstGeom>
          <a:noFill/>
        </p:spPr>
        <p:txBody>
          <a:bodyPr wrap="square" rtlCol="0">
            <a:spAutoFit/>
          </a:bodyPr>
          <a:lstStyle/>
          <a:p>
            <a:r>
              <a:rPr lang="en-GB">
                <a:solidFill>
                  <a:schemeClr val="accent2"/>
                </a:solidFill>
                <a:latin typeface="Calibri" panose="020F0502020204030204" pitchFamily="34" charset="0"/>
                <a:cs typeface="Calibri" panose="020F0502020204030204" pitchFamily="34" charset="0"/>
                <a:hlinkClick r:id="rId5"/>
              </a:rPr>
              <a:t>SIFT </a:t>
            </a:r>
            <a:r>
              <a:rPr lang="en-GB">
                <a:solidFill>
                  <a:schemeClr val="accent2"/>
                </a:solidFill>
                <a:latin typeface="Calibri" panose="020F0502020204030204" pitchFamily="34" charset="0"/>
                <a:cs typeface="Calibri" panose="020F0502020204030204" pitchFamily="34" charset="0"/>
              </a:rPr>
              <a:t>(video)</a:t>
            </a:r>
          </a:p>
        </p:txBody>
      </p:sp>
      <p:sp>
        <p:nvSpPr>
          <p:cNvPr id="31" name="TextBox 30">
            <a:extLst>
              <a:ext uri="{FF2B5EF4-FFF2-40B4-BE49-F238E27FC236}">
                <a16:creationId xmlns:a16="http://schemas.microsoft.com/office/drawing/2014/main" id="{46A13661-E957-5B7C-B9D9-026244612B3B}"/>
              </a:ext>
            </a:extLst>
          </p:cNvPr>
          <p:cNvSpPr txBox="1"/>
          <p:nvPr/>
        </p:nvSpPr>
        <p:spPr>
          <a:xfrm>
            <a:off x="903772" y="4897524"/>
            <a:ext cx="1753607" cy="369332"/>
          </a:xfrm>
          <a:prstGeom prst="rect">
            <a:avLst/>
          </a:prstGeom>
          <a:noFill/>
        </p:spPr>
        <p:txBody>
          <a:bodyPr wrap="square" rtlCol="0">
            <a:spAutoFit/>
          </a:bodyPr>
          <a:lstStyle/>
          <a:p>
            <a:r>
              <a:rPr lang="en-GB">
                <a:solidFill>
                  <a:schemeClr val="accent2"/>
                </a:solidFill>
                <a:latin typeface="Calibri" panose="020F0502020204030204" pitchFamily="34" charset="0"/>
                <a:cs typeface="Calibri" panose="020F0502020204030204" pitchFamily="34" charset="0"/>
                <a:hlinkClick r:id="rId6"/>
              </a:rPr>
              <a:t>CRAAP</a:t>
            </a:r>
            <a:r>
              <a:rPr lang="en-GB">
                <a:solidFill>
                  <a:schemeClr val="accent2"/>
                </a:solidFill>
                <a:latin typeface="Calibri" panose="020F0502020204030204" pitchFamily="34" charset="0"/>
                <a:cs typeface="Calibri" panose="020F0502020204030204" pitchFamily="34" charset="0"/>
              </a:rPr>
              <a:t> (video)</a:t>
            </a:r>
          </a:p>
        </p:txBody>
      </p:sp>
    </p:spTree>
    <p:extLst>
      <p:ext uri="{BB962C8B-B14F-4D97-AF65-F5344CB8AC3E}">
        <p14:creationId xmlns:p14="http://schemas.microsoft.com/office/powerpoint/2010/main" val="3218979201"/>
      </p:ext>
    </p:extLst>
  </p:cSld>
  <p:clrMapOvr>
    <a:masterClrMapping/>
  </p:clrMapOvr>
  <mc:AlternateContent xmlns:mc="http://schemas.openxmlformats.org/markup-compatibility/2006" xmlns:p14="http://schemas.microsoft.com/office/powerpoint/2010/main">
    <mc:Choice Requires="p14">
      <p:transition spd="med" p14:dur="700" advTm="24600">
        <p:fade/>
      </p:transition>
    </mc:Choice>
    <mc:Fallback xmlns="">
      <p:transition spd="med" advTm="24600">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56424-351B-F77F-0BC7-0FE537205E61}"/>
              </a:ext>
            </a:extLst>
          </p:cNvPr>
          <p:cNvSpPr>
            <a:spLocks noGrp="1"/>
          </p:cNvSpPr>
          <p:nvPr>
            <p:ph type="title"/>
          </p:nvPr>
        </p:nvSpPr>
        <p:spPr>
          <a:xfrm>
            <a:off x="292801" y="148767"/>
            <a:ext cx="10795518" cy="679369"/>
          </a:xfrm>
        </p:spPr>
        <p:txBody>
          <a:bodyPr anchor="b">
            <a:normAutofit fontScale="90000"/>
          </a:bodyPr>
          <a:lstStyle/>
          <a:p>
            <a:r>
              <a:rPr lang="en-GB">
                <a:latin typeface="+mn-lt"/>
              </a:rPr>
              <a:t>AI CRAAP Test</a:t>
            </a:r>
          </a:p>
        </p:txBody>
      </p:sp>
      <p:pic>
        <p:nvPicPr>
          <p:cNvPr id="7" name="Picture Placeholder 6" descr="A diagram of a company's company's company's company's company's company's company's company's company's company's company's company'&#10;&#10;AI-generated content may be incorrect.">
            <a:extLst>
              <a:ext uri="{FF2B5EF4-FFF2-40B4-BE49-F238E27FC236}">
                <a16:creationId xmlns:a16="http://schemas.microsoft.com/office/drawing/2014/main" id="{7993DC1A-3BAF-7D86-8926-F5971297481D}"/>
              </a:ext>
            </a:extLst>
          </p:cNvPr>
          <p:cNvPicPr>
            <a:picLocks noGrp="1" noChangeAspect="1"/>
          </p:cNvPicPr>
          <p:nvPr>
            <p:ph sz="quarter" idx="10"/>
          </p:nvPr>
        </p:nvPicPr>
        <p:blipFill>
          <a:blip r:embed="rId3">
            <a:extLst>
              <a:ext uri="{28A0092B-C50C-407E-A947-70E740481C1C}">
                <a14:useLocalDpi xmlns:a14="http://schemas.microsoft.com/office/drawing/2010/main" val="0"/>
              </a:ext>
            </a:extLst>
          </a:blip>
          <a:srcRect t="809"/>
          <a:stretch>
            <a:fillRect/>
          </a:stretch>
        </p:blipFill>
        <p:spPr>
          <a:xfrm>
            <a:off x="1938068" y="749557"/>
            <a:ext cx="8625474" cy="4616210"/>
          </a:xfrm>
          <a:noFill/>
          <a:ln>
            <a:noFill/>
          </a:ln>
          <a:effectLst/>
        </p:spPr>
      </p:pic>
      <p:sp>
        <p:nvSpPr>
          <p:cNvPr id="8" name="TextBox 7">
            <a:extLst>
              <a:ext uri="{FF2B5EF4-FFF2-40B4-BE49-F238E27FC236}">
                <a16:creationId xmlns:a16="http://schemas.microsoft.com/office/drawing/2014/main" id="{F3EFE270-3905-E6D5-E3A9-88649CFC904D}"/>
              </a:ext>
            </a:extLst>
          </p:cNvPr>
          <p:cNvSpPr txBox="1"/>
          <p:nvPr/>
        </p:nvSpPr>
        <p:spPr>
          <a:xfrm>
            <a:off x="5459220" y="5365767"/>
            <a:ext cx="6589222" cy="338554"/>
          </a:xfrm>
          <a:prstGeom prst="rect">
            <a:avLst/>
          </a:prstGeom>
          <a:noFill/>
        </p:spPr>
        <p:txBody>
          <a:bodyPr wrap="square" rtlCol="0">
            <a:spAutoFit/>
          </a:bodyPr>
          <a:lstStyle/>
          <a:p>
            <a:r>
              <a:rPr lang="en-GB" sz="1600">
                <a:latin typeface="Calibri" panose="020F0502020204030204" pitchFamily="34" charset="0"/>
                <a:ea typeface="Calibri" panose="020F0502020204030204" pitchFamily="34" charset="0"/>
                <a:cs typeface="Calibri" panose="020F0502020204030204" pitchFamily="34" charset="0"/>
              </a:rPr>
              <a:t>Adapted and reproduced with kind permission from </a:t>
            </a:r>
            <a:r>
              <a:rPr lang="en-GB" sz="1600">
                <a:latin typeface="Calibri" panose="020F0502020204030204" pitchFamily="34" charset="0"/>
                <a:ea typeface="Calibri" panose="020F0502020204030204" pitchFamily="34" charset="0"/>
                <a:cs typeface="Calibri" panose="020F0502020204030204" pitchFamily="34" charset="0"/>
                <a:hlinkClick r:id="rId4"/>
              </a:rPr>
              <a:t>Bristol University Library.</a:t>
            </a:r>
            <a:endParaRPr lang="en-US" sz="1600">
              <a:latin typeface="Calibri" panose="020F0502020204030204" pitchFamily="34" charset="0"/>
              <a:ea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62D34101-1C02-A2E4-CDC3-0B50B3F91F5E}"/>
              </a:ext>
            </a:extLst>
          </p:cNvPr>
          <p:cNvSpPr txBox="1"/>
          <p:nvPr/>
        </p:nvSpPr>
        <p:spPr>
          <a:xfrm>
            <a:off x="10191064" y="210948"/>
            <a:ext cx="1794510"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5">
                  <a:extLst>
                    <a:ext uri="{A12FA001-AC4F-418D-AE19-62706E023703}">
                      <ahyp:hlinkClr xmlns:ahyp="http://schemas.microsoft.com/office/drawing/2018/hyperlinkcolor" val="tx"/>
                    </a:ext>
                  </a:extLst>
                </a:hlinkClick>
              </a:rPr>
              <a:t>Generative AI</a:t>
            </a:r>
            <a:endParaRPr lang="en-GB" sz="2000" b="1">
              <a:solidFill>
                <a:schemeClr val="bg1"/>
              </a:solidFill>
              <a:latin typeface="Calibri"/>
              <a:ea typeface="Calibri Light"/>
              <a:cs typeface="Calibri Light"/>
            </a:endParaRPr>
          </a:p>
        </p:txBody>
      </p:sp>
    </p:spTree>
    <p:extLst>
      <p:ext uri="{BB962C8B-B14F-4D97-AF65-F5344CB8AC3E}">
        <p14:creationId xmlns:p14="http://schemas.microsoft.com/office/powerpoint/2010/main" val="1537265908"/>
      </p:ext>
    </p:extLst>
  </p:cSld>
  <p:clrMapOvr>
    <a:masterClrMapping/>
  </p:clrMapOvr>
  <mc:AlternateContent xmlns:mc="http://schemas.openxmlformats.org/markup-compatibility/2006" xmlns:p14="http://schemas.microsoft.com/office/powerpoint/2010/main">
    <mc:Choice Requires="p14">
      <p:transition spd="med" p14:dur="700" advTm="31353">
        <p:fade/>
      </p:transition>
    </mc:Choice>
    <mc:Fallback xmlns="">
      <p:transition spd="med" advTm="31353">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6B81B-1395-212F-9CFB-3DF7960C49A1}"/>
              </a:ext>
            </a:extLst>
          </p:cNvPr>
          <p:cNvSpPr>
            <a:spLocks noGrp="1"/>
          </p:cNvSpPr>
          <p:nvPr>
            <p:ph type="title"/>
          </p:nvPr>
        </p:nvSpPr>
        <p:spPr>
          <a:xfrm>
            <a:off x="358219" y="365125"/>
            <a:ext cx="11481847" cy="657471"/>
          </a:xfrm>
        </p:spPr>
        <p:txBody>
          <a:bodyPr>
            <a:normAutofit fontScale="90000"/>
          </a:bodyPr>
          <a:lstStyle/>
          <a:p>
            <a:r>
              <a:rPr lang="en-GB">
                <a:latin typeface="+mn-lt"/>
              </a:rPr>
              <a:t>Develop your skills</a:t>
            </a:r>
            <a:endParaRPr lang="en-US">
              <a:latin typeface="+mn-lt"/>
            </a:endParaRPr>
          </a:p>
        </p:txBody>
      </p:sp>
      <p:sp>
        <p:nvSpPr>
          <p:cNvPr id="3" name="Content Placeholder 2">
            <a:extLst>
              <a:ext uri="{FF2B5EF4-FFF2-40B4-BE49-F238E27FC236}">
                <a16:creationId xmlns:a16="http://schemas.microsoft.com/office/drawing/2014/main" id="{A83B6855-951E-B6D2-8550-05F570A2A841}"/>
              </a:ext>
            </a:extLst>
          </p:cNvPr>
          <p:cNvSpPr>
            <a:spLocks noGrp="1"/>
          </p:cNvSpPr>
          <p:nvPr>
            <p:ph sz="quarter" idx="10"/>
          </p:nvPr>
        </p:nvSpPr>
        <p:spPr>
          <a:xfrm>
            <a:off x="640068" y="2148277"/>
            <a:ext cx="8271176" cy="3559796"/>
          </a:xfrm>
        </p:spPr>
        <p:txBody>
          <a:bodyPr>
            <a:normAutofit/>
          </a:bodyPr>
          <a:lstStyle/>
          <a:p>
            <a:pPr marL="0" indent="0">
              <a:buNone/>
            </a:pPr>
            <a:r>
              <a:rPr lang="en-GB" sz="2400" b="1">
                <a:latin typeface="Arial" panose="020B0604020202020204" pitchFamily="34" charset="0"/>
                <a:cs typeface="Arial" panose="020B0604020202020204" pitchFamily="34" charset="0"/>
              </a:rPr>
              <a:t>Build your confidence:</a:t>
            </a:r>
          </a:p>
          <a:p>
            <a:pPr>
              <a:buFont typeface="Arial" panose="020B0604020202020204" pitchFamily="34" charset="0"/>
              <a:buChar char="•"/>
            </a:pPr>
            <a:r>
              <a:rPr lang="en-GB" sz="2400">
                <a:latin typeface="Arial" panose="020B0604020202020204" pitchFamily="34" charset="0"/>
                <a:cs typeface="Arial" panose="020B0604020202020204" pitchFamily="34" charset="0"/>
              </a:rPr>
              <a:t>Practice navigating the library webpages and catalogue.</a:t>
            </a:r>
          </a:p>
          <a:p>
            <a:pPr>
              <a:buFont typeface="Arial" panose="020B0604020202020204" pitchFamily="34" charset="0"/>
              <a:buChar char="•"/>
            </a:pPr>
            <a:r>
              <a:rPr lang="en-GB" sz="2400">
                <a:latin typeface="Arial" panose="020B0604020202020204" pitchFamily="34" charset="0"/>
                <a:cs typeface="Arial" panose="020B0604020202020204" pitchFamily="34" charset="0"/>
              </a:rPr>
              <a:t>Find out what you don’t know.</a:t>
            </a:r>
          </a:p>
          <a:p>
            <a:pPr>
              <a:buFont typeface="Arial" panose="020B0604020202020204" pitchFamily="34" charset="0"/>
              <a:buChar char="•"/>
            </a:pPr>
            <a:endParaRPr lang="en-GB" sz="2400">
              <a:latin typeface="Arial" panose="020B0604020202020204" pitchFamily="34" charset="0"/>
              <a:cs typeface="Arial" panose="020B0604020202020204" pitchFamily="34" charset="0"/>
            </a:endParaRPr>
          </a:p>
          <a:p>
            <a:pPr marL="0" indent="0">
              <a:buNone/>
            </a:pPr>
            <a:r>
              <a:rPr lang="en-GB" sz="2400" b="1">
                <a:latin typeface="Arial" panose="020B0604020202020204" pitchFamily="34" charset="0"/>
                <a:cs typeface="Arial" panose="020B0604020202020204" pitchFamily="34" charset="0"/>
              </a:rPr>
              <a:t>Develop your academic skills:</a:t>
            </a:r>
          </a:p>
          <a:p>
            <a:pPr>
              <a:buFont typeface="Arial" panose="020B0604020202020204" pitchFamily="34" charset="0"/>
              <a:buChar char="•"/>
            </a:pPr>
            <a:r>
              <a:rPr lang="en-GB" sz="2400">
                <a:latin typeface="Arial" panose="020B0604020202020204" pitchFamily="34" charset="0"/>
                <a:cs typeface="Arial" panose="020B0604020202020204" pitchFamily="34" charset="0"/>
              </a:rPr>
              <a:t>Explore and complete the infoskills units to help fill gaps in your knowledge and skills.</a:t>
            </a:r>
          </a:p>
          <a:p>
            <a:pPr>
              <a:buFont typeface="Arial" panose="020B0604020202020204" pitchFamily="34" charset="0"/>
              <a:buChar char="•"/>
            </a:pPr>
            <a:endParaRPr lang="en-GB"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BAC4950B-AAD0-D6E1-53E3-A86CF96465B1}"/>
              </a:ext>
            </a:extLst>
          </p:cNvPr>
          <p:cNvSpPr txBox="1"/>
          <p:nvPr/>
        </p:nvSpPr>
        <p:spPr>
          <a:xfrm>
            <a:off x="9360051" y="580475"/>
            <a:ext cx="2383141"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Advanced Searching</a:t>
            </a:r>
            <a:endParaRPr lang="en-US">
              <a:solidFill>
                <a:schemeClr val="bg1"/>
              </a:solidFill>
            </a:endParaRPr>
          </a:p>
        </p:txBody>
      </p:sp>
      <p:pic>
        <p:nvPicPr>
          <p:cNvPr id="6" name="Picture 5" descr="Hiker with arms in air">
            <a:extLst>
              <a:ext uri="{FF2B5EF4-FFF2-40B4-BE49-F238E27FC236}">
                <a16:creationId xmlns:a16="http://schemas.microsoft.com/office/drawing/2014/main" id="{67D94573-B044-FB54-5F35-FD896672C9D1}"/>
              </a:ext>
            </a:extLst>
          </p:cNvPr>
          <p:cNvPicPr>
            <a:picLocks noChangeAspect="1"/>
          </p:cNvPicPr>
          <p:nvPr/>
        </p:nvPicPr>
        <p:blipFill>
          <a:blip r:embed="rId4" cstate="print">
            <a:extLst>
              <a:ext uri="{28A0092B-C50C-407E-A947-70E740481C1C}">
                <a14:useLocalDpi xmlns:a14="http://schemas.microsoft.com/office/drawing/2010/main" val="0"/>
              </a:ext>
            </a:extLst>
          </a:blip>
          <a:srcRect l="57333" t="-313" r="-1185" b="313"/>
          <a:stretch>
            <a:fillRect/>
          </a:stretch>
        </p:blipFill>
        <p:spPr>
          <a:xfrm>
            <a:off x="9429386" y="2060832"/>
            <a:ext cx="2313806" cy="343999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TextBox 7">
            <a:extLst>
              <a:ext uri="{FF2B5EF4-FFF2-40B4-BE49-F238E27FC236}">
                <a16:creationId xmlns:a16="http://schemas.microsoft.com/office/drawing/2014/main" id="{81B27550-A576-0DEF-2E3C-630A002BF9AB}"/>
              </a:ext>
            </a:extLst>
          </p:cNvPr>
          <p:cNvSpPr txBox="1"/>
          <p:nvPr/>
        </p:nvSpPr>
        <p:spPr>
          <a:xfrm>
            <a:off x="310262" y="1354604"/>
            <a:ext cx="11571476" cy="461665"/>
          </a:xfrm>
          <a:prstGeom prst="rect">
            <a:avLst/>
          </a:prstGeom>
          <a:noFill/>
        </p:spPr>
        <p:txBody>
          <a:bodyPr wrap="square">
            <a:spAutoFit/>
          </a:bodyPr>
          <a:lstStyle/>
          <a:p>
            <a:pPr marL="0" indent="0">
              <a:buNone/>
            </a:pPr>
            <a:r>
              <a:rPr lang="en-GB" sz="2400" b="1">
                <a:solidFill>
                  <a:schemeClr val="accent2"/>
                </a:solidFill>
                <a:latin typeface="Arial" panose="020B0604020202020204" pitchFamily="34" charset="0"/>
                <a:cs typeface="Arial" panose="020B0604020202020204" pitchFamily="34" charset="0"/>
              </a:rPr>
              <a:t>Improved familiarity = improved confidence = improved searching and results!</a:t>
            </a:r>
          </a:p>
        </p:txBody>
      </p:sp>
    </p:spTree>
    <p:extLst>
      <p:ext uri="{BB962C8B-B14F-4D97-AF65-F5344CB8AC3E}">
        <p14:creationId xmlns:p14="http://schemas.microsoft.com/office/powerpoint/2010/main" val="1574920691"/>
      </p:ext>
    </p:extLst>
  </p:cSld>
  <p:clrMapOvr>
    <a:masterClrMapping/>
  </p:clrMapOvr>
  <mc:AlternateContent xmlns:mc="http://schemas.openxmlformats.org/markup-compatibility/2006" xmlns:p14="http://schemas.microsoft.com/office/powerpoint/2010/main">
    <mc:Choice Requires="p14">
      <p:transition spd="med" p14:dur="700" advTm="45099">
        <p:fade/>
      </p:transition>
    </mc:Choice>
    <mc:Fallback xmlns="">
      <p:transition spd="med" advTm="45099">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8558DB5-790B-7EB9-7057-7CCEDD737EBB}"/>
              </a:ext>
            </a:extLst>
          </p:cNvPr>
          <p:cNvSpPr>
            <a:spLocks noGrp="1"/>
          </p:cNvSpPr>
          <p:nvPr>
            <p:ph type="title"/>
          </p:nvPr>
        </p:nvSpPr>
        <p:spPr>
          <a:xfrm>
            <a:off x="287465" y="251994"/>
            <a:ext cx="10795518" cy="659960"/>
          </a:xfrm>
        </p:spPr>
        <p:txBody>
          <a:bodyPr>
            <a:normAutofit fontScale="90000"/>
          </a:bodyPr>
          <a:lstStyle/>
          <a:p>
            <a:r>
              <a:rPr lang="en-GB">
                <a:latin typeface="+mn-lt"/>
              </a:rPr>
              <a:t>Contact</a:t>
            </a:r>
          </a:p>
        </p:txBody>
      </p:sp>
      <p:cxnSp>
        <p:nvCxnSpPr>
          <p:cNvPr id="14" name="Straight Connector 13">
            <a:extLst>
              <a:ext uri="{FF2B5EF4-FFF2-40B4-BE49-F238E27FC236}">
                <a16:creationId xmlns:a16="http://schemas.microsoft.com/office/drawing/2014/main" id="{8A702D1B-954C-5D98-BEAE-B40AB4BD77DB}"/>
              </a:ext>
            </a:extLst>
          </p:cNvPr>
          <p:cNvCxnSpPr>
            <a:cxnSpLocks/>
          </p:cNvCxnSpPr>
          <p:nvPr/>
        </p:nvCxnSpPr>
        <p:spPr>
          <a:xfrm>
            <a:off x="6189329" y="5006596"/>
            <a:ext cx="5130943"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881144C6-7DB8-E5EC-6396-4C52E85F1624}"/>
              </a:ext>
            </a:extLst>
          </p:cNvPr>
          <p:cNvSpPr txBox="1"/>
          <p:nvPr/>
        </p:nvSpPr>
        <p:spPr>
          <a:xfrm>
            <a:off x="6004886" y="1357969"/>
            <a:ext cx="6342744" cy="3016210"/>
          </a:xfrm>
          <a:prstGeom prst="rect">
            <a:avLst/>
          </a:prstGeom>
          <a:noFill/>
        </p:spPr>
        <p:txBody>
          <a:bodyPr wrap="square" rtlCol="0">
            <a:spAutoFit/>
          </a:bodyPr>
          <a:lstStyle/>
          <a:p>
            <a:endParaRPr lang="en-GB" sz="24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Library:    </a:t>
            </a:r>
            <a:r>
              <a:rPr lang="en-GB" sz="2800" dirty="0">
                <a:latin typeface="Calibri" panose="020F0502020204030204" pitchFamily="34" charset="0"/>
                <a:cs typeface="Calibri" panose="020F0502020204030204" pitchFamily="34" charset="0"/>
                <a:hlinkClick r:id="rId3"/>
              </a:rPr>
              <a:t>library@uwtsd.ac.uk</a:t>
            </a:r>
            <a:endParaRPr lang="en-GB" sz="2800" dirty="0">
              <a:latin typeface="Calibri" panose="020F0502020204030204" pitchFamily="34" charset="0"/>
              <a:cs typeface="Calibri" panose="020F0502020204030204" pitchFamily="34" charset="0"/>
            </a:endParaRPr>
          </a:p>
          <a:p>
            <a:endParaRPr lang="en-GB" sz="36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Infoskills: </a:t>
            </a:r>
            <a:r>
              <a:rPr lang="en-GB" sz="2800" dirty="0">
                <a:latin typeface="Calibri" panose="020F0502020204030204" pitchFamily="34" charset="0"/>
                <a:cs typeface="Calibri" panose="020F0502020204030204" pitchFamily="34" charset="0"/>
                <a:hlinkClick r:id="rId4"/>
              </a:rPr>
              <a:t>infoskills@uwtsd.ac.uk</a:t>
            </a:r>
            <a:endParaRPr lang="en-GB" sz="2800" dirty="0">
              <a:latin typeface="Calibri" panose="020F0502020204030204" pitchFamily="34" charset="0"/>
              <a:cs typeface="Calibri" panose="020F0502020204030204" pitchFamily="34" charset="0"/>
            </a:endParaRPr>
          </a:p>
          <a:p>
            <a:endParaRPr lang="en-GB" sz="28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Library Chat: </a:t>
            </a:r>
          </a:p>
          <a:p>
            <a:endParaRPr lang="en-GB" dirty="0"/>
          </a:p>
        </p:txBody>
      </p:sp>
      <p:pic>
        <p:nvPicPr>
          <p:cNvPr id="1028" name="Picture 4" descr="A tablet with words on it&#10;&#10;Description automatically generated">
            <a:extLst>
              <a:ext uri="{FF2B5EF4-FFF2-40B4-BE49-F238E27FC236}">
                <a16:creationId xmlns:a16="http://schemas.microsoft.com/office/drawing/2014/main" id="{A39D1D79-D595-B0FC-0819-7778881B5C3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9953" r="-1"/>
          <a:stretch/>
        </p:blipFill>
        <p:spPr bwMode="auto">
          <a:xfrm>
            <a:off x="8962" y="1169316"/>
            <a:ext cx="4748496" cy="4519367"/>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hlinkClick r:id="rId6"/>
            <a:extLst>
              <a:ext uri="{FF2B5EF4-FFF2-40B4-BE49-F238E27FC236}">
                <a16:creationId xmlns:a16="http://schemas.microsoft.com/office/drawing/2014/main" id="{6CE3850F-2918-F351-623C-BFF1CE5C4347}"/>
              </a:ext>
            </a:extLst>
          </p:cNvPr>
          <p:cNvPicPr>
            <a:picLocks noChangeAspect="1"/>
          </p:cNvPicPr>
          <p:nvPr/>
        </p:nvPicPr>
        <p:blipFill>
          <a:blip r:embed="rId7">
            <a:duotone>
              <a:schemeClr val="accent1">
                <a:shade val="45000"/>
                <a:satMod val="135000"/>
              </a:schemeClr>
              <a:prstClr val="white"/>
            </a:duotone>
            <a:extLst>
              <a:ext uri="{BEBA8EAE-BF5A-486C-A8C5-ECC9F3942E4B}">
                <a14:imgProps xmlns:a14="http://schemas.microsoft.com/office/drawing/2010/main">
                  <a14:imgLayer r:embed="rId8">
                    <a14:imgEffect>
                      <a14:sharpenSoften amount="50000"/>
                    </a14:imgEffect>
                  </a14:imgLayer>
                </a14:imgProps>
              </a:ext>
            </a:extLst>
          </a:blip>
          <a:stretch>
            <a:fillRect/>
          </a:stretch>
        </p:blipFill>
        <p:spPr>
          <a:xfrm>
            <a:off x="8500636" y="3428999"/>
            <a:ext cx="1022060" cy="945180"/>
          </a:xfrm>
          <a:prstGeom prst="rect">
            <a:avLst/>
          </a:prstGeom>
        </p:spPr>
      </p:pic>
      <p:sp>
        <p:nvSpPr>
          <p:cNvPr id="8" name="TextBox 7">
            <a:extLst>
              <a:ext uri="{FF2B5EF4-FFF2-40B4-BE49-F238E27FC236}">
                <a16:creationId xmlns:a16="http://schemas.microsoft.com/office/drawing/2014/main" id="{9E492D92-BDFD-AC37-D116-6527E0CE69F9}"/>
              </a:ext>
            </a:extLst>
          </p:cNvPr>
          <p:cNvSpPr txBox="1">
            <a:spLocks/>
          </p:cNvSpPr>
          <p:nvPr/>
        </p:nvSpPr>
        <p:spPr>
          <a:xfrm>
            <a:off x="82296" y="5318459"/>
            <a:ext cx="3265716" cy="369332"/>
          </a:xfrm>
          <a:prstGeom prst="rect">
            <a:avLst/>
          </a:prstGeom>
          <a:noFill/>
        </p:spPr>
        <p:txBody>
          <a:bodyPr wrap="square" rtlCol="0">
            <a:spAutoFit/>
          </a:bodyPr>
          <a:lstStyle/>
          <a:p>
            <a:r>
              <a:rPr lang="en-GB">
                <a:solidFill>
                  <a:schemeClr val="bg1">
                    <a:lumMod val="95000"/>
                  </a:schemeClr>
                </a:solidFill>
              </a:rPr>
              <a:t>Source: </a:t>
            </a:r>
            <a:r>
              <a:rPr lang="en-GB" err="1">
                <a:solidFill>
                  <a:schemeClr val="bg1">
                    <a:lumMod val="95000"/>
                  </a:schemeClr>
                </a:solidFill>
                <a:hlinkClick r:id="rId9">
                  <a:extLst>
                    <a:ext uri="{A12FA001-AC4F-418D-AE19-62706E023703}">
                      <ahyp:hlinkClr xmlns:ahyp="http://schemas.microsoft.com/office/drawing/2018/hyperlinkcolor" val="tx"/>
                    </a:ext>
                  </a:extLst>
                </a:hlinkClick>
              </a:rPr>
              <a:t>Pixabay</a:t>
            </a:r>
            <a:r>
              <a:rPr lang="en-GB">
                <a:solidFill>
                  <a:schemeClr val="bg1">
                    <a:lumMod val="95000"/>
                  </a:schemeClr>
                </a:solidFill>
                <a:hlinkClick r:id="rId9">
                  <a:extLst>
                    <a:ext uri="{A12FA001-AC4F-418D-AE19-62706E023703}">
                      <ahyp:hlinkClr xmlns:ahyp="http://schemas.microsoft.com/office/drawing/2018/hyperlinkcolor" val="tx"/>
                    </a:ext>
                  </a:extLst>
                </a:hlinkClick>
              </a:rPr>
              <a:t>: image by Geralt</a:t>
            </a:r>
            <a:endParaRPr lang="en-GB">
              <a:solidFill>
                <a:schemeClr val="bg1">
                  <a:lumMod val="95000"/>
                </a:schemeClr>
              </a:solidFill>
            </a:endParaRPr>
          </a:p>
        </p:txBody>
      </p:sp>
    </p:spTree>
    <p:extLst>
      <p:ext uri="{BB962C8B-B14F-4D97-AF65-F5344CB8AC3E}">
        <p14:creationId xmlns:p14="http://schemas.microsoft.com/office/powerpoint/2010/main" val="2578780062"/>
      </p:ext>
    </p:extLst>
  </p:cSld>
  <p:clrMapOvr>
    <a:masterClrMapping/>
  </p:clrMapOvr>
  <mc:AlternateContent xmlns:mc="http://schemas.openxmlformats.org/markup-compatibility/2006" xmlns:p14="http://schemas.microsoft.com/office/powerpoint/2010/main">
    <mc:Choice Requires="p14">
      <p:transition spd="med" p14:dur="700" advTm="11702">
        <p:fade/>
      </p:transition>
    </mc:Choice>
    <mc:Fallback xmlns="">
      <p:transition spd="med" advTm="11702">
        <p:fade/>
      </p:transition>
    </mc:Fallback>
  </mc:AlternateContent>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ab2a199a1a827bb2a776a2aab96a8706">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8f65977e4c16e8d6e64cbf3bcd3168e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2.xml><?xml version="1.0" encoding="utf-8"?>
<ds:datastoreItem xmlns:ds="http://schemas.openxmlformats.org/officeDocument/2006/customXml" ds:itemID="{980E6990-2BAD-4C9B-94C1-F2D088B16721}">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5D040630-A62C-4063-B6E2-E8C2D35B5414}">
  <ds:schemaRefs>
    <ds:schemaRef ds:uri="211f9404-bca0-4bcf-9c1d-965ccb6f8d2d"/>
    <ds:schemaRef ds:uri="303dbf9b-b85b-46a0-94f1-894078c07ecd"/>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0</TotalTime>
  <Words>2240</Words>
  <Application>Microsoft Office PowerPoint</Application>
  <PresentationFormat>Widescreen</PresentationFormat>
  <Paragraphs>340</Paragraphs>
  <Slides>32</Slides>
  <Notes>12</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32</vt:i4>
      </vt:variant>
    </vt:vector>
  </HeadingPairs>
  <TitlesOfParts>
    <vt:vector size="42" baseType="lpstr">
      <vt:lpstr>Arial,Sans-Serif</vt:lpstr>
      <vt:lpstr>Calibri </vt:lpstr>
      <vt:lpstr>Aptos</vt:lpstr>
      <vt:lpstr>Arial</vt:lpstr>
      <vt:lpstr>Calibri</vt:lpstr>
      <vt:lpstr>Calibri Light</vt:lpstr>
      <vt:lpstr>Comic Sans MS</vt:lpstr>
      <vt:lpstr>UWTSD Holding Page</vt:lpstr>
      <vt:lpstr>UWTSD Text 2</vt:lpstr>
      <vt:lpstr>UWTSD Logo Variations place image in Background</vt:lpstr>
      <vt:lpstr>PowerPoint Presentation</vt:lpstr>
      <vt:lpstr>PowerPoint Presentation</vt:lpstr>
      <vt:lpstr>Aims of today's session</vt:lpstr>
      <vt:lpstr>Information Skills Librarians</vt:lpstr>
      <vt:lpstr>Links in presentation</vt:lpstr>
      <vt:lpstr>Library Anxiety</vt:lpstr>
      <vt:lpstr>Using the library for research</vt:lpstr>
      <vt:lpstr>Library website: Student HWB</vt:lpstr>
      <vt:lpstr>Services and support </vt:lpstr>
      <vt:lpstr>Sign up to Online Infoskills Tutorials</vt:lpstr>
      <vt:lpstr>Explore your library resources</vt:lpstr>
      <vt:lpstr>Online Resource Lists – your shortcut</vt:lpstr>
      <vt:lpstr>Online Resource List (ORL) demo</vt:lpstr>
      <vt:lpstr>Saving favourites</vt:lpstr>
      <vt:lpstr>Find sources using the library catalogue</vt:lpstr>
      <vt:lpstr>Searching the Library Online</vt:lpstr>
      <vt:lpstr>Improving your search results </vt:lpstr>
      <vt:lpstr>What the item records include</vt:lpstr>
      <vt:lpstr>Library Catalogue – overview.</vt:lpstr>
      <vt:lpstr>Why use individual databases?</vt:lpstr>
      <vt:lpstr>Database Search</vt:lpstr>
      <vt:lpstr>Human Anatomy Atlas </vt:lpstr>
      <vt:lpstr>ScienceDirect</vt:lpstr>
      <vt:lpstr>PubMed</vt:lpstr>
      <vt:lpstr>Database: BoB</vt:lpstr>
      <vt:lpstr>NHS eLibrary</vt:lpstr>
      <vt:lpstr>NHS Hospital library</vt:lpstr>
      <vt:lpstr>Search for journals - Browzine</vt:lpstr>
      <vt:lpstr>Evaluating Information</vt:lpstr>
      <vt:lpstr>AI CRAAP Test</vt:lpstr>
      <vt:lpstr>Develop your skills</vt:lpstr>
      <vt:lpstr>Contact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Lisa Ellis</cp:lastModifiedBy>
  <cp:revision>4</cp:revision>
  <dcterms:created xsi:type="dcterms:W3CDTF">2021-03-09T15:35:42Z</dcterms:created>
  <dcterms:modified xsi:type="dcterms:W3CDTF">2026-09-28T08:09:15Z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