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5" r:id="rId19"/>
    <p:sldId id="273" r:id="rId20"/>
    <p:sldId id="276" r:id="rId21"/>
    <p:sldId id="277" r:id="rId22"/>
    <p:sldId id="278" r:id="rId23"/>
    <p:sldId id="27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1204614-4817-4E6E-BDD5-6B9B4AF1336A}"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3E86BC-6387-4E3C-B658-5342AFBFC7CA}" type="slidenum">
              <a:rPr lang="en-GB" smtClean="0"/>
              <a:t>‹#›</a:t>
            </a:fld>
            <a:endParaRPr lang="en-GB"/>
          </a:p>
        </p:txBody>
      </p:sp>
    </p:spTree>
    <p:extLst>
      <p:ext uri="{BB962C8B-B14F-4D97-AF65-F5344CB8AC3E}">
        <p14:creationId xmlns:p14="http://schemas.microsoft.com/office/powerpoint/2010/main" val="3887787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204614-4817-4E6E-BDD5-6B9B4AF1336A}"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3E86BC-6387-4E3C-B658-5342AFBFC7CA}" type="slidenum">
              <a:rPr lang="en-GB" smtClean="0"/>
              <a:t>‹#›</a:t>
            </a:fld>
            <a:endParaRPr lang="en-GB"/>
          </a:p>
        </p:txBody>
      </p:sp>
    </p:spTree>
    <p:extLst>
      <p:ext uri="{BB962C8B-B14F-4D97-AF65-F5344CB8AC3E}">
        <p14:creationId xmlns:p14="http://schemas.microsoft.com/office/powerpoint/2010/main" val="635213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1204614-4817-4E6E-BDD5-6B9B4AF1336A}"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3E86BC-6387-4E3C-B658-5342AFBFC7CA}" type="slidenum">
              <a:rPr lang="en-GB" smtClean="0"/>
              <a:t>‹#›</a:t>
            </a:fld>
            <a:endParaRPr lang="en-GB"/>
          </a:p>
        </p:txBody>
      </p:sp>
    </p:spTree>
    <p:extLst>
      <p:ext uri="{BB962C8B-B14F-4D97-AF65-F5344CB8AC3E}">
        <p14:creationId xmlns:p14="http://schemas.microsoft.com/office/powerpoint/2010/main" val="3037685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1204614-4817-4E6E-BDD5-6B9B4AF1336A}"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3E86BC-6387-4E3C-B658-5342AFBFC7CA}" type="slidenum">
              <a:rPr lang="en-GB" smtClean="0"/>
              <a:t>‹#›</a:t>
            </a:fld>
            <a:endParaRPr lang="en-GB"/>
          </a:p>
        </p:txBody>
      </p:sp>
    </p:spTree>
    <p:extLst>
      <p:ext uri="{BB962C8B-B14F-4D97-AF65-F5344CB8AC3E}">
        <p14:creationId xmlns:p14="http://schemas.microsoft.com/office/powerpoint/2010/main" val="4067918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1204614-4817-4E6E-BDD5-6B9B4AF1336A}" type="datetimeFigureOut">
              <a:rPr lang="en-GB" smtClean="0"/>
              <a:t>07/11/2016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3E86BC-6387-4E3C-B658-5342AFBFC7CA}" type="slidenum">
              <a:rPr lang="en-GB" smtClean="0"/>
              <a:t>‹#›</a:t>
            </a:fld>
            <a:endParaRPr lang="en-GB"/>
          </a:p>
        </p:txBody>
      </p:sp>
    </p:spTree>
    <p:extLst>
      <p:ext uri="{BB962C8B-B14F-4D97-AF65-F5344CB8AC3E}">
        <p14:creationId xmlns:p14="http://schemas.microsoft.com/office/powerpoint/2010/main" val="33090680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1204614-4817-4E6E-BDD5-6B9B4AF1336A}" type="datetimeFigureOut">
              <a:rPr lang="en-GB" smtClean="0"/>
              <a:t>07/11/2016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3E86BC-6387-4E3C-B658-5342AFBFC7CA}" type="slidenum">
              <a:rPr lang="en-GB" smtClean="0"/>
              <a:t>‹#›</a:t>
            </a:fld>
            <a:endParaRPr lang="en-GB"/>
          </a:p>
        </p:txBody>
      </p:sp>
    </p:spTree>
    <p:extLst>
      <p:ext uri="{BB962C8B-B14F-4D97-AF65-F5344CB8AC3E}">
        <p14:creationId xmlns:p14="http://schemas.microsoft.com/office/powerpoint/2010/main" val="22728308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204614-4817-4E6E-BDD5-6B9B4AF1336A}" type="datetimeFigureOut">
              <a:rPr lang="en-GB" smtClean="0"/>
              <a:t>07/11/2016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73E86BC-6387-4E3C-B658-5342AFBFC7CA}" type="slidenum">
              <a:rPr lang="en-GB" smtClean="0"/>
              <a:t>‹#›</a:t>
            </a:fld>
            <a:endParaRPr lang="en-GB"/>
          </a:p>
        </p:txBody>
      </p:sp>
    </p:spTree>
    <p:extLst>
      <p:ext uri="{BB962C8B-B14F-4D97-AF65-F5344CB8AC3E}">
        <p14:creationId xmlns:p14="http://schemas.microsoft.com/office/powerpoint/2010/main" val="2284701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204614-4817-4E6E-BDD5-6B9B4AF1336A}"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3E86BC-6387-4E3C-B658-5342AFBFC7CA}" type="slidenum">
              <a:rPr lang="en-GB" smtClean="0"/>
              <a:t>‹#›</a:t>
            </a:fld>
            <a:endParaRPr lang="en-GB"/>
          </a:p>
        </p:txBody>
      </p:sp>
    </p:spTree>
    <p:extLst>
      <p:ext uri="{BB962C8B-B14F-4D97-AF65-F5344CB8AC3E}">
        <p14:creationId xmlns:p14="http://schemas.microsoft.com/office/powerpoint/2010/main" val="2553750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204614-4817-4E6E-BDD5-6B9B4AF1336A}"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3E86BC-6387-4E3C-B658-5342AFBFC7CA}" type="slidenum">
              <a:rPr lang="en-GB" smtClean="0"/>
              <a:t>‹#›</a:t>
            </a:fld>
            <a:endParaRPr lang="en-GB"/>
          </a:p>
        </p:txBody>
      </p:sp>
    </p:spTree>
    <p:extLst>
      <p:ext uri="{BB962C8B-B14F-4D97-AF65-F5344CB8AC3E}">
        <p14:creationId xmlns:p14="http://schemas.microsoft.com/office/powerpoint/2010/main" val="3638673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204614-4817-4E6E-BDD5-6B9B4AF1336A}"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3E86BC-6387-4E3C-B658-5342AFBFC7CA}" type="slidenum">
              <a:rPr lang="en-GB" smtClean="0"/>
              <a:t>‹#›</a:t>
            </a:fld>
            <a:endParaRPr lang="en-GB"/>
          </a:p>
        </p:txBody>
      </p:sp>
    </p:spTree>
    <p:extLst>
      <p:ext uri="{BB962C8B-B14F-4D97-AF65-F5344CB8AC3E}">
        <p14:creationId xmlns:p14="http://schemas.microsoft.com/office/powerpoint/2010/main" val="572692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204614-4817-4E6E-BDD5-6B9B4AF1336A}"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3E86BC-6387-4E3C-B658-5342AFBFC7CA}" type="slidenum">
              <a:rPr lang="en-GB" smtClean="0"/>
              <a:t>‹#›</a:t>
            </a:fld>
            <a:endParaRPr lang="en-GB"/>
          </a:p>
        </p:txBody>
      </p:sp>
    </p:spTree>
    <p:extLst>
      <p:ext uri="{BB962C8B-B14F-4D97-AF65-F5344CB8AC3E}">
        <p14:creationId xmlns:p14="http://schemas.microsoft.com/office/powerpoint/2010/main" val="573761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204614-4817-4E6E-BDD5-6B9B4AF1336A}" type="datetimeFigureOut">
              <a:rPr lang="en-GB" smtClean="0"/>
              <a:t>07/11/2016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3E86BC-6387-4E3C-B658-5342AFBFC7CA}" type="slidenum">
              <a:rPr lang="en-GB" smtClean="0"/>
              <a:t>‹#›</a:t>
            </a:fld>
            <a:endParaRPr lang="en-GB"/>
          </a:p>
        </p:txBody>
      </p:sp>
    </p:spTree>
    <p:extLst>
      <p:ext uri="{BB962C8B-B14F-4D97-AF65-F5344CB8AC3E}">
        <p14:creationId xmlns:p14="http://schemas.microsoft.com/office/powerpoint/2010/main" val="33802038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youtube.com/watch?v=trqdYTtx6XI" TargetMode="External"/><Relationship Id="rId2" Type="http://schemas.openxmlformats.org/officeDocument/2006/relationships/hyperlink" Target="http://www.youtube.com/watch?v=kZCbvpJ4O6c"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youtube.com/watch?v=8GVXnyD93qc"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youtube.com/watch?v=giGAEe3_Ft0"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youtube.com/watch?v=pyCLowmiCi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Cultural Orientations</a:t>
            </a:r>
            <a:endParaRPr lang="en-GB" dirty="0"/>
          </a:p>
        </p:txBody>
      </p:sp>
      <p:sp>
        <p:nvSpPr>
          <p:cNvPr id="3" name="Subtitle 2"/>
          <p:cNvSpPr>
            <a:spLocks noGrp="1"/>
          </p:cNvSpPr>
          <p:nvPr>
            <p:ph type="subTitle" idx="1"/>
          </p:nvPr>
        </p:nvSpPr>
        <p:spPr/>
        <p:txBody>
          <a:bodyPr/>
          <a:lstStyle/>
          <a:p>
            <a:r>
              <a:rPr lang="en-GB" dirty="0"/>
              <a:t>International Business Communication SBUS6111</a:t>
            </a:r>
          </a:p>
          <a:p>
            <a:r>
              <a:rPr lang="en-GB" dirty="0"/>
              <a:t> Week </a:t>
            </a:r>
            <a:r>
              <a:rPr lang="en-GB" dirty="0" smtClean="0"/>
              <a:t>3</a:t>
            </a:r>
            <a:endParaRPr lang="en-GB" dirty="0"/>
          </a:p>
        </p:txBody>
      </p:sp>
    </p:spTree>
    <p:extLst>
      <p:ext uri="{BB962C8B-B14F-4D97-AF65-F5344CB8AC3E}">
        <p14:creationId xmlns:p14="http://schemas.microsoft.com/office/powerpoint/2010/main" val="37964455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3"/>
          <p:cNvSpPr>
            <a:spLocks noGrp="1" noChangeArrowheads="1"/>
          </p:cNvSpPr>
          <p:nvPr>
            <p:ph type="body" idx="1"/>
          </p:nvPr>
        </p:nvSpPr>
        <p:spPr>
          <a:xfrm>
            <a:off x="683568" y="1698952"/>
            <a:ext cx="7772400" cy="4572000"/>
          </a:xfrm>
        </p:spPr>
        <p:txBody>
          <a:bodyPr/>
          <a:lstStyle/>
          <a:p>
            <a:pPr eaLnBrk="1" hangingPunct="1"/>
            <a:r>
              <a:rPr lang="en-GB" altLang="en-US" sz="2600" dirty="0" smtClean="0">
                <a:latin typeface="FreightSans Pro Medium" charset="0"/>
                <a:ea typeface="ＭＳ Ｐゴシック" pitchFamily="34" charset="-128"/>
              </a:rPr>
              <a:t>Learning Objectives </a:t>
            </a:r>
          </a:p>
          <a:p>
            <a:pPr eaLnBrk="1" hangingPunct="1"/>
            <a:endParaRPr lang="en-GB" altLang="en-US" sz="2600" dirty="0" smtClean="0">
              <a:latin typeface="FreightSans Pro Medium" charset="0"/>
              <a:ea typeface="ＭＳ Ｐゴシック" pitchFamily="34" charset="-128"/>
            </a:endParaRPr>
          </a:p>
          <a:p>
            <a:pPr eaLnBrk="1" hangingPunct="1"/>
            <a:r>
              <a:rPr lang="en-GB" altLang="en-US" sz="2600" dirty="0" smtClean="0">
                <a:latin typeface="FreightSans Pro Medium" charset="0"/>
                <a:ea typeface="ＭＳ Ｐゴシック" pitchFamily="34" charset="-128"/>
              </a:rPr>
              <a:t>Why </a:t>
            </a:r>
            <a:r>
              <a:rPr lang="en-GB" altLang="en-US" sz="2600" dirty="0" err="1" smtClean="0">
                <a:latin typeface="FreightSans Pro Medium" charset="0"/>
                <a:ea typeface="ＭＳ Ｐゴシック" pitchFamily="34" charset="-128"/>
              </a:rPr>
              <a:t>Hofestede’s</a:t>
            </a:r>
            <a:r>
              <a:rPr lang="en-GB" altLang="en-US" sz="2600" dirty="0" smtClean="0">
                <a:latin typeface="FreightSans Pro Medium" charset="0"/>
                <a:ea typeface="ＭＳ Ｐゴシック" pitchFamily="34" charset="-128"/>
              </a:rPr>
              <a:t> Dimensions of Culture Matters</a:t>
            </a:r>
          </a:p>
          <a:p>
            <a:pPr eaLnBrk="1" hangingPunct="1"/>
            <a:r>
              <a:rPr lang="en-GB" altLang="en-US" sz="2600" dirty="0" smtClean="0">
                <a:latin typeface="FreightSans Pro Medium" charset="0"/>
                <a:ea typeface="ＭＳ Ｐゴシック" pitchFamily="34" charset="-128"/>
              </a:rPr>
              <a:t>Other theories who contributed to cross cultural Studies of Dimensions of </a:t>
            </a:r>
            <a:r>
              <a:rPr lang="en-GB" altLang="en-US" sz="2600" dirty="0" smtClean="0">
                <a:latin typeface="FreightSans Pro Medium" charset="0"/>
                <a:ea typeface="ＭＳ Ｐゴシック" pitchFamily="34" charset="-128"/>
              </a:rPr>
              <a:t>Culture</a:t>
            </a:r>
            <a:endParaRPr lang="en-GB" altLang="en-US" sz="2600" dirty="0" smtClean="0">
              <a:latin typeface="FreightSans Pro Medium" charset="0"/>
              <a:ea typeface="ＭＳ Ｐゴシック" pitchFamily="34" charset="-128"/>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0"/>
            <a:ext cx="7772400" cy="168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97983643"/>
      </p:ext>
    </p:extLst>
  </p:cSld>
  <p:clrMapOvr>
    <a:masterClrMapping/>
  </p:clrMapOvr>
  <p:transition spd="med" advClick="0" advTm="5000">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0" y="914400"/>
            <a:ext cx="7772400" cy="457200"/>
          </a:xfrm>
        </p:spPr>
        <p:txBody>
          <a:bodyPr>
            <a:noAutofit/>
          </a:bodyPr>
          <a:lstStyle/>
          <a:p>
            <a:pPr eaLnBrk="1" hangingPunct="1"/>
            <a:r>
              <a:rPr lang="en-GB" altLang="en-US" sz="4000" dirty="0" smtClean="0">
                <a:latin typeface="+mn-lt"/>
                <a:ea typeface="ＭＳ Ｐゴシック" pitchFamily="34" charset="-128"/>
              </a:rPr>
              <a:t>Integrated Global Communications </a:t>
            </a:r>
          </a:p>
        </p:txBody>
      </p:sp>
      <p:sp>
        <p:nvSpPr>
          <p:cNvPr id="51203" name="Rectangle 3"/>
          <p:cNvSpPr>
            <a:spLocks noGrp="1" noChangeArrowheads="1"/>
          </p:cNvSpPr>
          <p:nvPr>
            <p:ph type="body" idx="1"/>
          </p:nvPr>
        </p:nvSpPr>
        <p:spPr>
          <a:xfrm>
            <a:off x="1043608" y="2302202"/>
            <a:ext cx="7772400" cy="4572000"/>
          </a:xfrm>
        </p:spPr>
        <p:txBody>
          <a:bodyPr/>
          <a:lstStyle/>
          <a:p>
            <a:pPr eaLnBrk="1" hangingPunct="1"/>
            <a:r>
              <a:rPr lang="en-GB" altLang="en-US" sz="2800" dirty="0" smtClean="0">
                <a:ea typeface="ＭＳ Ｐゴシック" pitchFamily="34" charset="-128"/>
              </a:rPr>
              <a:t>These ideas were first based on a large research project into </a:t>
            </a:r>
            <a:r>
              <a:rPr lang="en-GB" altLang="en-US" sz="2800" b="1" dirty="0" smtClean="0">
                <a:ea typeface="ＭＳ Ｐゴシック" pitchFamily="34" charset="-128"/>
              </a:rPr>
              <a:t>national culture differences</a:t>
            </a:r>
            <a:r>
              <a:rPr lang="en-GB" altLang="en-US" sz="2800" dirty="0" smtClean="0">
                <a:ea typeface="ＭＳ Ｐゴシック" pitchFamily="34" charset="-128"/>
              </a:rPr>
              <a:t> across subsidiaries of a multinational corporation (IBM) in 64 countries. </a:t>
            </a:r>
            <a:endParaRPr lang="en-GB" altLang="en-US" sz="2600" dirty="0" smtClean="0">
              <a:ea typeface="ＭＳ Ｐゴシック" pitchFamily="34" charset="-128"/>
            </a:endParaRPr>
          </a:p>
        </p:txBody>
      </p:sp>
    </p:spTree>
    <p:extLst>
      <p:ext uri="{BB962C8B-B14F-4D97-AF65-F5344CB8AC3E}">
        <p14:creationId xmlns:p14="http://schemas.microsoft.com/office/powerpoint/2010/main" val="3165149362"/>
      </p:ext>
    </p:extLst>
  </p:cSld>
  <p:clrMapOvr>
    <a:masterClrMapping/>
  </p:clrMapOvr>
  <p:transition spd="med" advClick="0" advTm="5000">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3"/>
          <p:cNvSpPr>
            <a:spLocks noGrp="1" noChangeArrowheads="1"/>
          </p:cNvSpPr>
          <p:nvPr>
            <p:ph type="body" idx="1"/>
          </p:nvPr>
        </p:nvSpPr>
        <p:spPr>
          <a:xfrm>
            <a:off x="685800" y="1524000"/>
            <a:ext cx="7772400" cy="4572000"/>
          </a:xfrm>
        </p:spPr>
        <p:txBody>
          <a:bodyPr/>
          <a:lstStyle/>
          <a:p>
            <a:pPr marL="0" indent="0">
              <a:buNone/>
            </a:pPr>
            <a:r>
              <a:rPr lang="en-GB" altLang="en-US" sz="2800" b="1" dirty="0" smtClean="0">
                <a:latin typeface="FreightSans Pro Medium" charset="0"/>
                <a:ea typeface="ＭＳ Ｐゴシック" pitchFamily="34" charset="-128"/>
              </a:rPr>
              <a:t> </a:t>
            </a:r>
            <a:endParaRPr lang="en-GB" altLang="en-US" sz="2800" dirty="0" smtClean="0">
              <a:latin typeface="FreightSans Pro Medium" charset="0"/>
              <a:ea typeface="ＭＳ Ｐゴシック" pitchFamily="34" charset="-128"/>
            </a:endParaRPr>
          </a:p>
          <a:p>
            <a:r>
              <a:rPr lang="en-GB" altLang="en-US" sz="2800" dirty="0" smtClean="0">
                <a:ea typeface="ＭＳ Ｐゴシック" pitchFamily="34" charset="-128"/>
              </a:rPr>
              <a:t>Who was Hofstede??? </a:t>
            </a:r>
          </a:p>
          <a:p>
            <a:endParaRPr lang="en-GB" altLang="en-US" sz="2800" dirty="0" smtClean="0">
              <a:ea typeface="ＭＳ Ｐゴシック" pitchFamily="34" charset="-128"/>
            </a:endParaRPr>
          </a:p>
          <a:p>
            <a:r>
              <a:rPr lang="en-GB" altLang="en-US" sz="2800" dirty="0" err="1" smtClean="0">
                <a:ea typeface="ＭＳ Ｐゴシック" pitchFamily="34" charset="-128"/>
              </a:rPr>
              <a:t>Prof.</a:t>
            </a:r>
            <a:r>
              <a:rPr lang="en-GB" altLang="en-US" sz="2800" dirty="0" smtClean="0">
                <a:ea typeface="ＭＳ Ｐゴシック" pitchFamily="34" charset="-128"/>
              </a:rPr>
              <a:t> Of Organisational Anthropology &amp; International Management of Maastricht University D.O.B 1928-</a:t>
            </a:r>
          </a:p>
          <a:p>
            <a:pPr eaLnBrk="1" hangingPunct="1"/>
            <a:endParaRPr lang="en-GB" altLang="en-US" sz="2600" dirty="0" smtClean="0">
              <a:latin typeface="FreightSans Pro Medium" charset="0"/>
              <a:ea typeface="ＭＳ Ｐゴシック" pitchFamily="34" charset="-128"/>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404664"/>
            <a:ext cx="7772400" cy="168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07563307"/>
      </p:ext>
    </p:extLst>
  </p:cSld>
  <p:clrMapOvr>
    <a:masterClrMapping/>
  </p:clrMapOvr>
  <p:transition spd="med" advClick="0" advTm="5000">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0" y="914400"/>
            <a:ext cx="7772400" cy="457200"/>
          </a:xfrm>
        </p:spPr>
        <p:txBody>
          <a:bodyPr>
            <a:noAutofit/>
          </a:bodyPr>
          <a:lstStyle/>
          <a:p>
            <a:pPr eaLnBrk="1" hangingPunct="1"/>
            <a:r>
              <a:rPr lang="en-GB" altLang="en-US" sz="4000" dirty="0" smtClean="0">
                <a:latin typeface="+mn-lt"/>
                <a:ea typeface="ＭＳ Ｐゴシック" pitchFamily="34" charset="-128"/>
              </a:rPr>
              <a:t>International Business Communications</a:t>
            </a:r>
            <a:endParaRPr lang="en-GB" altLang="en-US" sz="4000" dirty="0" smtClean="0">
              <a:latin typeface="+mn-lt"/>
              <a:ea typeface="ＭＳ Ｐゴシック" pitchFamily="34" charset="-128"/>
            </a:endParaRPr>
          </a:p>
        </p:txBody>
      </p:sp>
      <p:sp>
        <p:nvSpPr>
          <p:cNvPr id="53251" name="Rectangle 3"/>
          <p:cNvSpPr>
            <a:spLocks noGrp="1" noChangeArrowheads="1"/>
          </p:cNvSpPr>
          <p:nvPr>
            <p:ph type="body" idx="1"/>
          </p:nvPr>
        </p:nvSpPr>
        <p:spPr>
          <a:xfrm>
            <a:off x="683568" y="1916832"/>
            <a:ext cx="7772400" cy="4572000"/>
          </a:xfrm>
        </p:spPr>
        <p:txBody>
          <a:bodyPr>
            <a:normAutofit lnSpcReduction="10000"/>
          </a:bodyPr>
          <a:lstStyle/>
          <a:p>
            <a:pPr eaLnBrk="1" hangingPunct="1"/>
            <a:r>
              <a:rPr lang="en-GB" altLang="en-US" sz="2800" dirty="0" smtClean="0">
                <a:ea typeface="ＭＳ Ｐゴシック" pitchFamily="34" charset="-128"/>
              </a:rPr>
              <a:t>To compare 2 cultures Geert  distinguished them in accordance with the 5 dimensions and measured them on a scale of 0-100 (index) .. he analysed data collected by IBM to try to find an explanation for the fact that some concepts of motivation did not work in all countries in the same way. </a:t>
            </a:r>
            <a:r>
              <a:rPr lang="en-GB" altLang="en-US" sz="2800" b="1" dirty="0" smtClean="0">
                <a:ea typeface="ＭＳ Ｐゴシック" pitchFamily="34" charset="-128"/>
              </a:rPr>
              <a:t>The model is based on 30 years of quantitative research,</a:t>
            </a:r>
            <a:r>
              <a:rPr lang="en-GB" altLang="en-US" sz="2800" dirty="0" smtClean="0">
                <a:ea typeface="ＭＳ Ｐゴシック" pitchFamily="34" charset="-128"/>
              </a:rPr>
              <a:t> with the original data from an IBM data base between 1967-1973 , 116,00 </a:t>
            </a:r>
            <a:r>
              <a:rPr lang="en-GB" altLang="en-US" sz="2800" dirty="0" err="1" smtClean="0">
                <a:ea typeface="ＭＳ Ｐゴシック" pitchFamily="34" charset="-128"/>
              </a:rPr>
              <a:t>questionnires</a:t>
            </a:r>
            <a:r>
              <a:rPr lang="en-GB" altLang="en-US" sz="2800" dirty="0" smtClean="0">
                <a:ea typeface="ＭＳ Ｐゴシック" pitchFamily="34" charset="-128"/>
              </a:rPr>
              <a:t> were used in 72 countries and 20 languages </a:t>
            </a:r>
            <a:endParaRPr lang="en-GB" altLang="en-US" sz="2600" dirty="0" smtClean="0">
              <a:ea typeface="ＭＳ Ｐゴシック" pitchFamily="34" charset="-128"/>
            </a:endParaRPr>
          </a:p>
        </p:txBody>
      </p:sp>
    </p:spTree>
    <p:extLst>
      <p:ext uri="{BB962C8B-B14F-4D97-AF65-F5344CB8AC3E}">
        <p14:creationId xmlns:p14="http://schemas.microsoft.com/office/powerpoint/2010/main" val="3045461290"/>
      </p:ext>
    </p:extLst>
  </p:cSld>
  <p:clrMapOvr>
    <a:masterClrMapping/>
  </p:clrMapOvr>
  <p:transition spd="med" advClick="0" advTm="5000">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251520" y="476672"/>
            <a:ext cx="7772400" cy="457200"/>
          </a:xfrm>
        </p:spPr>
        <p:txBody>
          <a:bodyPr>
            <a:noAutofit/>
          </a:bodyPr>
          <a:lstStyle/>
          <a:p>
            <a:pPr eaLnBrk="1" hangingPunct="1"/>
            <a:r>
              <a:rPr lang="en-GB" altLang="en-US" sz="4000" dirty="0" smtClean="0">
                <a:latin typeface="+mn-lt"/>
                <a:ea typeface="ＭＳ Ｐゴシック" pitchFamily="34" charset="-128"/>
              </a:rPr>
              <a:t>International Business Communications</a:t>
            </a:r>
            <a:endParaRPr lang="en-GB" altLang="en-US" sz="4000" dirty="0" smtClean="0">
              <a:latin typeface="+mn-lt"/>
              <a:ea typeface="ＭＳ Ｐゴシック" pitchFamily="34" charset="-128"/>
            </a:endParaRPr>
          </a:p>
        </p:txBody>
      </p:sp>
      <p:sp>
        <p:nvSpPr>
          <p:cNvPr id="55299" name="Rectangle 3"/>
          <p:cNvSpPr>
            <a:spLocks noGrp="1" noChangeArrowheads="1"/>
          </p:cNvSpPr>
          <p:nvPr>
            <p:ph type="body" idx="1"/>
          </p:nvPr>
        </p:nvSpPr>
        <p:spPr>
          <a:xfrm>
            <a:off x="685800" y="1524000"/>
            <a:ext cx="7772400" cy="4572000"/>
          </a:xfrm>
        </p:spPr>
        <p:txBody>
          <a:bodyPr/>
          <a:lstStyle/>
          <a:p>
            <a:pPr eaLnBrk="1" hangingPunct="1"/>
            <a:r>
              <a:rPr lang="en-GB" altLang="en-US" sz="2800" u="sng" dirty="0" smtClean="0">
                <a:ea typeface="ＭＳ Ｐゴシック" pitchFamily="34" charset="-128"/>
              </a:rPr>
              <a:t>Power distance</a:t>
            </a:r>
            <a:r>
              <a:rPr lang="en-GB" altLang="en-US" sz="2800" dirty="0" smtClean="0">
                <a:ea typeface="ＭＳ Ｐゴシック" pitchFamily="34" charset="-128"/>
              </a:rPr>
              <a:t>, </a:t>
            </a:r>
          </a:p>
          <a:p>
            <a:pPr eaLnBrk="1" hangingPunct="1"/>
            <a:endParaRPr lang="en-GB" altLang="en-US" sz="2800" dirty="0" smtClean="0">
              <a:ea typeface="ＭＳ Ｐゴシック" pitchFamily="34" charset="-128"/>
            </a:endParaRPr>
          </a:p>
          <a:p>
            <a:pPr eaLnBrk="1" hangingPunct="1"/>
            <a:r>
              <a:rPr lang="en-GB" altLang="en-US" sz="2800" dirty="0" smtClean="0">
                <a:ea typeface="ＭＳ Ｐゴシック" pitchFamily="34" charset="-128"/>
              </a:rPr>
              <a:t>This is the extent to which the less powerful members of organizations and institutions (like the family) accept and expect that power is distributed unequally. </a:t>
            </a:r>
          </a:p>
          <a:p>
            <a:pPr eaLnBrk="1" hangingPunct="1"/>
            <a:endParaRPr lang="en-GB" altLang="en-US" sz="2600" dirty="0" smtClean="0">
              <a:latin typeface="FreightSans Pro Medium" charset="0"/>
              <a:ea typeface="ＭＳ Ｐゴシック" pitchFamily="34" charset="-128"/>
            </a:endParaRPr>
          </a:p>
        </p:txBody>
      </p:sp>
    </p:spTree>
    <p:extLst>
      <p:ext uri="{BB962C8B-B14F-4D97-AF65-F5344CB8AC3E}">
        <p14:creationId xmlns:p14="http://schemas.microsoft.com/office/powerpoint/2010/main" val="2452243577"/>
      </p:ext>
    </p:extLst>
  </p:cSld>
  <p:clrMapOvr>
    <a:masterClrMapping/>
  </p:clrMapOvr>
  <p:transition spd="med" advClick="0" advTm="5000">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251520" y="476672"/>
            <a:ext cx="7772400" cy="457200"/>
          </a:xfrm>
        </p:spPr>
        <p:txBody>
          <a:bodyPr>
            <a:noAutofit/>
          </a:bodyPr>
          <a:lstStyle/>
          <a:p>
            <a:pPr eaLnBrk="1" hangingPunct="1"/>
            <a:r>
              <a:rPr lang="en-GB" altLang="en-US" sz="4000" dirty="0" smtClean="0">
                <a:latin typeface="+mn-lt"/>
                <a:ea typeface="ＭＳ Ｐゴシック" pitchFamily="34" charset="-128"/>
              </a:rPr>
              <a:t>International Business </a:t>
            </a:r>
            <a:r>
              <a:rPr lang="en-GB" altLang="en-US" sz="4000" dirty="0" smtClean="0">
                <a:latin typeface="+mn-lt"/>
                <a:ea typeface="ＭＳ Ｐゴシック" pitchFamily="34" charset="-128"/>
              </a:rPr>
              <a:t>Communications </a:t>
            </a:r>
          </a:p>
        </p:txBody>
      </p:sp>
      <p:sp>
        <p:nvSpPr>
          <p:cNvPr id="56323" name="Rectangle 3"/>
          <p:cNvSpPr>
            <a:spLocks noGrp="1" noChangeArrowheads="1"/>
          </p:cNvSpPr>
          <p:nvPr>
            <p:ph type="body" idx="1"/>
          </p:nvPr>
        </p:nvSpPr>
        <p:spPr>
          <a:xfrm>
            <a:off x="685800" y="1524000"/>
            <a:ext cx="7772400" cy="4572000"/>
          </a:xfrm>
        </p:spPr>
        <p:txBody>
          <a:bodyPr/>
          <a:lstStyle/>
          <a:p>
            <a:pPr eaLnBrk="1" hangingPunct="1"/>
            <a:r>
              <a:rPr lang="en-GB" altLang="en-US" sz="2800" u="sng" dirty="0" smtClean="0">
                <a:ea typeface="ＭＳ Ｐゴシック" pitchFamily="34" charset="-128"/>
              </a:rPr>
              <a:t>Individualism</a:t>
            </a:r>
            <a:r>
              <a:rPr lang="en-GB" altLang="en-US" sz="2800" dirty="0" smtClean="0">
                <a:ea typeface="ＭＳ Ｐゴシック" pitchFamily="34" charset="-128"/>
              </a:rPr>
              <a:t> </a:t>
            </a:r>
          </a:p>
          <a:p>
            <a:pPr eaLnBrk="1" hangingPunct="1"/>
            <a:endParaRPr lang="en-GB" altLang="en-US" sz="2800" dirty="0" smtClean="0">
              <a:ea typeface="ＭＳ Ｐゴシック" pitchFamily="34" charset="-128"/>
            </a:endParaRPr>
          </a:p>
          <a:p>
            <a:pPr eaLnBrk="1" hangingPunct="1"/>
            <a:r>
              <a:rPr lang="en-GB" altLang="en-US" sz="2800" dirty="0" smtClean="0">
                <a:ea typeface="ＭＳ Ｐゴシック" pitchFamily="34" charset="-128"/>
              </a:rPr>
              <a:t>On the one side versus its opposite, collectivism, that is the degree to which individuals are </a:t>
            </a:r>
            <a:r>
              <a:rPr lang="en-GB" altLang="en-US" sz="2800" dirty="0" err="1" smtClean="0">
                <a:ea typeface="ＭＳ Ｐゴシック" pitchFamily="34" charset="-128"/>
              </a:rPr>
              <a:t>inte</a:t>
            </a:r>
            <a:r>
              <a:rPr lang="en-GB" altLang="en-US" sz="2800" dirty="0" smtClean="0">
                <a:ea typeface="ＭＳ Ｐゴシック" pitchFamily="34" charset="-128"/>
              </a:rPr>
              <a:t>-grated into groups. </a:t>
            </a:r>
            <a:endParaRPr lang="en-GB" altLang="en-US" sz="2600" dirty="0" smtClean="0">
              <a:ea typeface="ＭＳ Ｐゴシック" pitchFamily="34" charset="-128"/>
            </a:endParaRPr>
          </a:p>
        </p:txBody>
      </p:sp>
    </p:spTree>
    <p:extLst>
      <p:ext uri="{BB962C8B-B14F-4D97-AF65-F5344CB8AC3E}">
        <p14:creationId xmlns:p14="http://schemas.microsoft.com/office/powerpoint/2010/main" val="1816042387"/>
      </p:ext>
    </p:extLst>
  </p:cSld>
  <p:clrMapOvr>
    <a:masterClrMapping/>
  </p:clrMapOvr>
  <p:transition spd="med" advClick="0" advTm="5000">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9694" y="476672"/>
            <a:ext cx="7772400" cy="457200"/>
          </a:xfrm>
        </p:spPr>
        <p:txBody>
          <a:bodyPr>
            <a:noAutofit/>
          </a:bodyPr>
          <a:lstStyle/>
          <a:p>
            <a:pPr eaLnBrk="1" hangingPunct="1"/>
            <a:r>
              <a:rPr lang="en-GB" altLang="en-US" sz="4000" dirty="0" smtClean="0">
                <a:latin typeface="+mn-lt"/>
                <a:ea typeface="ＭＳ Ｐゴシック" pitchFamily="34" charset="-128"/>
              </a:rPr>
              <a:t>International Busines</a:t>
            </a:r>
            <a:r>
              <a:rPr lang="en-GB" altLang="en-US" sz="4000" dirty="0" smtClean="0">
                <a:latin typeface="+mn-lt"/>
                <a:ea typeface="ＭＳ Ｐゴシック" pitchFamily="34" charset="-128"/>
              </a:rPr>
              <a:t>s </a:t>
            </a:r>
            <a:r>
              <a:rPr lang="en-GB" altLang="en-US" sz="4000" dirty="0" smtClean="0">
                <a:latin typeface="+mn-lt"/>
                <a:ea typeface="ＭＳ Ｐゴシック" pitchFamily="34" charset="-128"/>
              </a:rPr>
              <a:t>Communications </a:t>
            </a:r>
            <a:endParaRPr lang="en-GB" altLang="en-US" sz="4000" dirty="0" smtClean="0">
              <a:latin typeface="+mn-lt"/>
              <a:ea typeface="ＭＳ Ｐゴシック" pitchFamily="34" charset="-128"/>
            </a:endParaRPr>
          </a:p>
        </p:txBody>
      </p:sp>
      <p:sp>
        <p:nvSpPr>
          <p:cNvPr id="57347" name="Rectangle 3"/>
          <p:cNvSpPr>
            <a:spLocks noGrp="1" noChangeArrowheads="1"/>
          </p:cNvSpPr>
          <p:nvPr>
            <p:ph type="body" idx="1"/>
          </p:nvPr>
        </p:nvSpPr>
        <p:spPr>
          <a:xfrm>
            <a:off x="685800" y="1524000"/>
            <a:ext cx="7772400" cy="4572000"/>
          </a:xfrm>
        </p:spPr>
        <p:txBody>
          <a:bodyPr/>
          <a:lstStyle/>
          <a:p>
            <a:pPr eaLnBrk="1" hangingPunct="1"/>
            <a:r>
              <a:rPr lang="en-GB" altLang="en-US" sz="2800" u="sng" dirty="0" smtClean="0">
                <a:ea typeface="ＭＳ Ｐゴシック" pitchFamily="34" charset="-128"/>
              </a:rPr>
              <a:t>Masculinity</a:t>
            </a:r>
            <a:r>
              <a:rPr lang="en-GB" altLang="en-US" sz="2800" dirty="0" smtClean="0">
                <a:ea typeface="ＭＳ Ｐゴシック" pitchFamily="34" charset="-128"/>
              </a:rPr>
              <a:t> versus its opposite, </a:t>
            </a:r>
            <a:r>
              <a:rPr lang="en-GB" altLang="en-US" sz="2800" u="sng" dirty="0" smtClean="0">
                <a:ea typeface="ＭＳ Ｐゴシック" pitchFamily="34" charset="-128"/>
              </a:rPr>
              <a:t>femininity</a:t>
            </a:r>
          </a:p>
          <a:p>
            <a:pPr eaLnBrk="1" hangingPunct="1"/>
            <a:endParaRPr lang="en-GB" altLang="en-US" sz="2800" u="sng" dirty="0" smtClean="0">
              <a:ea typeface="ＭＳ Ｐゴシック" pitchFamily="34" charset="-128"/>
            </a:endParaRPr>
          </a:p>
          <a:p>
            <a:pPr eaLnBrk="1" hangingPunct="1"/>
            <a:endParaRPr lang="en-GB" altLang="en-US" sz="2800" u="sng" dirty="0" smtClean="0">
              <a:ea typeface="ＭＳ Ｐゴシック" pitchFamily="34" charset="-128"/>
            </a:endParaRPr>
          </a:p>
          <a:p>
            <a:pPr eaLnBrk="1" hangingPunct="1"/>
            <a:r>
              <a:rPr lang="en-GB" altLang="en-US" sz="2800" u="sng" dirty="0" smtClean="0">
                <a:ea typeface="ＭＳ Ｐゴシック" pitchFamily="34" charset="-128"/>
              </a:rPr>
              <a:t>This</a:t>
            </a:r>
            <a:r>
              <a:rPr lang="en-GB" altLang="en-US" sz="2800" dirty="0" smtClean="0">
                <a:ea typeface="ＭＳ Ｐゴシック" pitchFamily="34" charset="-128"/>
              </a:rPr>
              <a:t> refers to the distribution of roles between the genders which is another fundamental issue for any society to which a range of solutions are found.  </a:t>
            </a:r>
            <a:endParaRPr lang="en-GB" altLang="en-US" sz="2600" dirty="0" smtClean="0">
              <a:ea typeface="ＭＳ Ｐゴシック" pitchFamily="34" charset="-128"/>
            </a:endParaRPr>
          </a:p>
        </p:txBody>
      </p:sp>
    </p:spTree>
    <p:extLst>
      <p:ext uri="{BB962C8B-B14F-4D97-AF65-F5344CB8AC3E}">
        <p14:creationId xmlns:p14="http://schemas.microsoft.com/office/powerpoint/2010/main" val="3120508832"/>
      </p:ext>
    </p:extLst>
  </p:cSld>
  <p:clrMapOvr>
    <a:masterClrMapping/>
  </p:clrMapOvr>
  <p:transition spd="med" advClick="0" advTm="5000">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0" y="914400"/>
            <a:ext cx="7772400" cy="457200"/>
          </a:xfrm>
        </p:spPr>
        <p:txBody>
          <a:bodyPr>
            <a:noAutofit/>
          </a:bodyPr>
          <a:lstStyle/>
          <a:p>
            <a:pPr eaLnBrk="1" hangingPunct="1"/>
            <a:r>
              <a:rPr lang="en-GB" altLang="en-US" sz="4000" dirty="0" smtClean="0">
                <a:latin typeface="+mn-lt"/>
                <a:ea typeface="ＭＳ Ｐゴシック" pitchFamily="34" charset="-128"/>
              </a:rPr>
              <a:t>International Business </a:t>
            </a:r>
            <a:r>
              <a:rPr lang="en-GB" altLang="en-US" sz="4000" dirty="0" smtClean="0">
                <a:latin typeface="+mn-lt"/>
                <a:ea typeface="ＭＳ Ｐゴシック" pitchFamily="34" charset="-128"/>
              </a:rPr>
              <a:t>Communications </a:t>
            </a:r>
          </a:p>
        </p:txBody>
      </p:sp>
      <p:sp>
        <p:nvSpPr>
          <p:cNvPr id="58371" name="Rectangle 3"/>
          <p:cNvSpPr>
            <a:spLocks noGrp="1" noChangeArrowheads="1"/>
          </p:cNvSpPr>
          <p:nvPr>
            <p:ph type="body" idx="1"/>
          </p:nvPr>
        </p:nvSpPr>
        <p:spPr>
          <a:xfrm>
            <a:off x="755576" y="1916832"/>
            <a:ext cx="7772400" cy="4572000"/>
          </a:xfrm>
        </p:spPr>
        <p:txBody>
          <a:bodyPr>
            <a:noAutofit/>
          </a:bodyPr>
          <a:lstStyle/>
          <a:p>
            <a:pPr eaLnBrk="1" hangingPunct="1"/>
            <a:r>
              <a:rPr lang="en-GB" altLang="en-US" u="sng" dirty="0" smtClean="0">
                <a:ea typeface="ＭＳ Ｐゴシック" pitchFamily="34" charset="-128"/>
              </a:rPr>
              <a:t>Uncertainty avoidance</a:t>
            </a:r>
            <a:r>
              <a:rPr lang="en-GB" altLang="en-US" dirty="0" smtClean="0">
                <a:ea typeface="ＭＳ Ｐゴシック" pitchFamily="34" charset="-128"/>
              </a:rPr>
              <a:t> deals with a society's tolerance for uncertainty and ambiguity; it ultimately refers to man's search for Truth. It indicates to what extent a culture programs its members to feel either uncomfortable or comfortable in unstructured situations </a:t>
            </a:r>
          </a:p>
        </p:txBody>
      </p:sp>
    </p:spTree>
    <p:extLst>
      <p:ext uri="{BB962C8B-B14F-4D97-AF65-F5344CB8AC3E}">
        <p14:creationId xmlns:p14="http://schemas.microsoft.com/office/powerpoint/2010/main" val="207853517"/>
      </p:ext>
    </p:extLst>
  </p:cSld>
  <p:clrMapOvr>
    <a:masterClrMapping/>
  </p:clrMapOvr>
  <p:transition spd="med" advClick="0" advTm="5000">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0" y="914400"/>
            <a:ext cx="7772400" cy="457200"/>
          </a:xfrm>
        </p:spPr>
        <p:txBody>
          <a:bodyPr>
            <a:noAutofit/>
          </a:bodyPr>
          <a:lstStyle/>
          <a:p>
            <a:pPr eaLnBrk="1" hangingPunct="1"/>
            <a:r>
              <a:rPr lang="en-GB" altLang="en-US" sz="4000" dirty="0" smtClean="0">
                <a:ea typeface="ＭＳ Ｐゴシック" pitchFamily="34" charset="-128"/>
              </a:rPr>
              <a:t>International Business Communications </a:t>
            </a:r>
            <a:endParaRPr lang="en-GB" altLang="en-US" sz="4000" dirty="0" smtClean="0">
              <a:ea typeface="ＭＳ Ｐゴシック" pitchFamily="34" charset="-128"/>
            </a:endParaRPr>
          </a:p>
        </p:txBody>
      </p:sp>
      <p:sp>
        <p:nvSpPr>
          <p:cNvPr id="59395" name="Rectangle 3"/>
          <p:cNvSpPr>
            <a:spLocks noGrp="1" noChangeArrowheads="1"/>
          </p:cNvSpPr>
          <p:nvPr>
            <p:ph type="body" idx="1"/>
          </p:nvPr>
        </p:nvSpPr>
        <p:spPr>
          <a:xfrm>
            <a:off x="611560" y="2286000"/>
            <a:ext cx="7772400" cy="4572000"/>
          </a:xfrm>
        </p:spPr>
        <p:txBody>
          <a:bodyPr/>
          <a:lstStyle/>
          <a:p>
            <a:pPr eaLnBrk="1" hangingPunct="1"/>
            <a:r>
              <a:rPr lang="en-GB" altLang="en-US" sz="2800" u="sng" dirty="0" smtClean="0">
                <a:latin typeface="+mj-lt"/>
                <a:ea typeface="ＭＳ Ｐゴシック" pitchFamily="34" charset="-128"/>
              </a:rPr>
              <a:t>Long-term</a:t>
            </a:r>
            <a:r>
              <a:rPr lang="en-GB" altLang="en-US" sz="2800" dirty="0" smtClean="0">
                <a:latin typeface="+mj-lt"/>
                <a:ea typeface="ＭＳ Ｐゴシック" pitchFamily="34" charset="-128"/>
              </a:rPr>
              <a:t> versus </a:t>
            </a:r>
            <a:r>
              <a:rPr lang="en-GB" altLang="en-US" sz="2800" u="sng" dirty="0" smtClean="0">
                <a:latin typeface="+mj-lt"/>
                <a:ea typeface="ＭＳ Ｐゴシック" pitchFamily="34" charset="-128"/>
              </a:rPr>
              <a:t>short-term orientation</a:t>
            </a:r>
            <a:r>
              <a:rPr lang="en-GB" altLang="en-US" sz="2800" dirty="0" smtClean="0">
                <a:latin typeface="+mj-lt"/>
                <a:ea typeface="ＭＳ Ｐゴシック" pitchFamily="34" charset="-128"/>
              </a:rPr>
              <a:t>: </a:t>
            </a:r>
          </a:p>
          <a:p>
            <a:pPr eaLnBrk="1" hangingPunct="1"/>
            <a:endParaRPr lang="en-GB" altLang="en-US" sz="2800" dirty="0" smtClean="0">
              <a:latin typeface="+mj-lt"/>
              <a:ea typeface="ＭＳ Ｐゴシック" pitchFamily="34" charset="-128"/>
            </a:endParaRPr>
          </a:p>
          <a:p>
            <a:pPr eaLnBrk="1" hangingPunct="1"/>
            <a:r>
              <a:rPr lang="en-GB" altLang="en-US" sz="2800" dirty="0" smtClean="0">
                <a:latin typeface="+mj-lt"/>
                <a:ea typeface="ＭＳ Ｐゴシック" pitchFamily="34" charset="-128"/>
              </a:rPr>
              <a:t>Values associated with Long Term Orientation are thrift and perseverance; </a:t>
            </a:r>
          </a:p>
          <a:p>
            <a:pPr eaLnBrk="1" hangingPunct="1"/>
            <a:r>
              <a:rPr lang="en-GB" altLang="en-US" sz="2800" dirty="0" smtClean="0">
                <a:latin typeface="+mj-lt"/>
                <a:ea typeface="ＭＳ Ｐゴシック" pitchFamily="34" charset="-128"/>
              </a:rPr>
              <a:t>Values associated with Short Term Orientation are respect for tradition, fulfilling social obligations, and protecting one's 'face'. </a:t>
            </a:r>
            <a:endParaRPr lang="en-GB" altLang="en-US" sz="2600" dirty="0" smtClean="0">
              <a:latin typeface="+mj-lt"/>
              <a:ea typeface="ＭＳ Ｐゴシック" pitchFamily="34" charset="-128"/>
            </a:endParaRPr>
          </a:p>
        </p:txBody>
      </p:sp>
    </p:spTree>
    <p:extLst>
      <p:ext uri="{BB962C8B-B14F-4D97-AF65-F5344CB8AC3E}">
        <p14:creationId xmlns:p14="http://schemas.microsoft.com/office/powerpoint/2010/main" val="3539899137"/>
      </p:ext>
    </p:extLst>
  </p:cSld>
  <p:clrMapOvr>
    <a:masterClrMapping/>
  </p:clrMapOvr>
  <p:transition spd="med" advClick="0" advTm="5000">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0" y="914400"/>
            <a:ext cx="7772400" cy="457200"/>
          </a:xfrm>
        </p:spPr>
        <p:txBody>
          <a:bodyPr>
            <a:noAutofit/>
          </a:bodyPr>
          <a:lstStyle/>
          <a:p>
            <a:pPr eaLnBrk="1" hangingPunct="1"/>
            <a:r>
              <a:rPr lang="en-GB" altLang="en-US" sz="4000" dirty="0" smtClean="0">
                <a:latin typeface="+mn-lt"/>
                <a:ea typeface="ＭＳ Ｐゴシック" pitchFamily="34" charset="-128"/>
              </a:rPr>
              <a:t>International Business Communications </a:t>
            </a:r>
            <a:endParaRPr lang="en-GB" altLang="en-US" sz="4000" dirty="0" smtClean="0">
              <a:latin typeface="+mn-lt"/>
              <a:ea typeface="ＭＳ Ｐゴシック" pitchFamily="34" charset="-128"/>
            </a:endParaRPr>
          </a:p>
        </p:txBody>
      </p:sp>
      <p:sp>
        <p:nvSpPr>
          <p:cNvPr id="60419" name="Rectangle 3"/>
          <p:cNvSpPr>
            <a:spLocks noGrp="1" noChangeArrowheads="1"/>
          </p:cNvSpPr>
          <p:nvPr>
            <p:ph type="body" idx="1"/>
          </p:nvPr>
        </p:nvSpPr>
        <p:spPr>
          <a:xfrm>
            <a:off x="683568" y="1916832"/>
            <a:ext cx="7772400" cy="4572000"/>
          </a:xfrm>
        </p:spPr>
        <p:txBody>
          <a:bodyPr/>
          <a:lstStyle/>
          <a:p>
            <a:pPr eaLnBrk="1" hangingPunct="1"/>
            <a:r>
              <a:rPr lang="en-GB" altLang="en-US" sz="2600" dirty="0" smtClean="0">
                <a:latin typeface="+mj-lt"/>
                <a:ea typeface="ＭＳ Ｐゴシック" pitchFamily="34" charset="-128"/>
              </a:rPr>
              <a:t>Other  Theorists who have contributed to the Dimensions of Culture debate</a:t>
            </a:r>
          </a:p>
          <a:p>
            <a:pPr eaLnBrk="1" hangingPunct="1"/>
            <a:endParaRPr lang="en-GB" altLang="en-US" sz="2600" dirty="0" smtClean="0">
              <a:latin typeface="+mj-lt"/>
              <a:ea typeface="ＭＳ Ｐゴシック" pitchFamily="34" charset="-128"/>
            </a:endParaRPr>
          </a:p>
          <a:p>
            <a:pPr eaLnBrk="1" hangingPunct="1"/>
            <a:r>
              <a:rPr lang="en-US" altLang="en-US" sz="2800" b="1" dirty="0" err="1" smtClean="0">
                <a:latin typeface="+mj-lt"/>
                <a:ea typeface="ＭＳ Ｐゴシック" pitchFamily="34" charset="-128"/>
              </a:rPr>
              <a:t>Kluckhohn</a:t>
            </a:r>
            <a:r>
              <a:rPr lang="en-US" altLang="en-US" sz="2800" dirty="0" smtClean="0">
                <a:latin typeface="+mj-lt"/>
                <a:ea typeface="ＭＳ Ｐゴシック" pitchFamily="34" charset="-128"/>
              </a:rPr>
              <a:t> &amp; </a:t>
            </a:r>
            <a:r>
              <a:rPr lang="en-US" altLang="en-US" sz="2800" b="1" dirty="0" err="1" smtClean="0">
                <a:latin typeface="+mj-lt"/>
                <a:ea typeface="ＭＳ Ｐゴシック" pitchFamily="34" charset="-128"/>
              </a:rPr>
              <a:t>Strodtbeck</a:t>
            </a:r>
            <a:r>
              <a:rPr lang="en-US" altLang="en-US" sz="2800" dirty="0" smtClean="0">
                <a:latin typeface="+mj-lt"/>
                <a:ea typeface="ＭＳ Ｐゴシック" pitchFamily="34" charset="-128"/>
              </a:rPr>
              <a:t>, (1961)</a:t>
            </a:r>
          </a:p>
          <a:p>
            <a:pPr eaLnBrk="1" hangingPunct="1"/>
            <a:r>
              <a:rPr lang="en-US" altLang="en-US" sz="2800" dirty="0" smtClean="0">
                <a:latin typeface="+mj-lt"/>
                <a:ea typeface="ＭＳ Ｐゴシック" pitchFamily="34" charset="-128"/>
              </a:rPr>
              <a:t>M. </a:t>
            </a:r>
            <a:r>
              <a:rPr lang="en-US" altLang="en-US" sz="2800" dirty="0" err="1" smtClean="0">
                <a:latin typeface="+mj-lt"/>
                <a:ea typeface="ＭＳ Ｐゴシック" pitchFamily="34" charset="-128"/>
              </a:rPr>
              <a:t>Rokeach</a:t>
            </a:r>
            <a:r>
              <a:rPr lang="en-US" altLang="en-US" sz="2800" dirty="0" smtClean="0">
                <a:latin typeface="+mj-lt"/>
                <a:ea typeface="ＭＳ Ｐゴシック" pitchFamily="34" charset="-128"/>
              </a:rPr>
              <a:t> RVS (1968, 1973) </a:t>
            </a:r>
            <a:endParaRPr lang="en-GB" altLang="en-US" sz="2800" dirty="0" smtClean="0">
              <a:latin typeface="+mj-lt"/>
              <a:ea typeface="ＭＳ Ｐゴシック" pitchFamily="34" charset="-128"/>
            </a:endParaRPr>
          </a:p>
          <a:p>
            <a:r>
              <a:rPr lang="en-US" altLang="en-US" sz="2800" dirty="0" smtClean="0">
                <a:latin typeface="+mj-lt"/>
                <a:ea typeface="ＭＳ Ｐゴシック" pitchFamily="34" charset="-128"/>
              </a:rPr>
              <a:t>Schwartz [Schwartz, 1992, 2005]</a:t>
            </a:r>
          </a:p>
          <a:p>
            <a:r>
              <a:rPr lang="en-US" altLang="en-US" sz="2800" b="1" dirty="0" err="1" smtClean="0">
                <a:latin typeface="+mj-lt"/>
                <a:ea typeface="ＭＳ Ｐゴシック" pitchFamily="34" charset="-128"/>
              </a:rPr>
              <a:t>Fons</a:t>
            </a:r>
            <a:r>
              <a:rPr lang="en-US" altLang="en-US" sz="2800" b="1" dirty="0" smtClean="0">
                <a:latin typeface="+mj-lt"/>
                <a:ea typeface="ＭＳ Ｐゴシック" pitchFamily="34" charset="-128"/>
              </a:rPr>
              <a:t> </a:t>
            </a:r>
            <a:r>
              <a:rPr lang="en-US" altLang="en-US" sz="2800" b="1" dirty="0" err="1" smtClean="0">
                <a:latin typeface="+mj-lt"/>
                <a:ea typeface="ＭＳ Ｐゴシック" pitchFamily="34" charset="-128"/>
              </a:rPr>
              <a:t>Trompenaars</a:t>
            </a:r>
            <a:r>
              <a:rPr lang="en-US" altLang="en-US" sz="2800" b="1" dirty="0" smtClean="0">
                <a:latin typeface="+mj-lt"/>
                <a:ea typeface="ＭＳ Ｐゴシック" pitchFamily="34" charset="-128"/>
              </a:rPr>
              <a:t> and Charles Hampden-Turner (1997) </a:t>
            </a:r>
            <a:r>
              <a:rPr lang="en-US" altLang="en-US" sz="2800" dirty="0" smtClean="0">
                <a:latin typeface="+mj-lt"/>
                <a:ea typeface="ＭＳ Ｐゴシック" pitchFamily="34" charset="-128"/>
              </a:rPr>
              <a:t>  </a:t>
            </a:r>
            <a:endParaRPr lang="en-GB" altLang="en-US" sz="2800" dirty="0" smtClean="0">
              <a:latin typeface="+mj-lt"/>
              <a:ea typeface="ＭＳ Ｐゴシック" pitchFamily="34" charset="-128"/>
            </a:endParaRPr>
          </a:p>
          <a:p>
            <a:pPr eaLnBrk="1" hangingPunct="1"/>
            <a:endParaRPr lang="en-GB" altLang="en-US" sz="2600" dirty="0" smtClean="0">
              <a:latin typeface="FreightSans Pro Medium" charset="0"/>
              <a:ea typeface="ＭＳ Ｐゴシック" pitchFamily="34" charset="-128"/>
            </a:endParaRPr>
          </a:p>
        </p:txBody>
      </p:sp>
    </p:spTree>
    <p:extLst>
      <p:ext uri="{BB962C8B-B14F-4D97-AF65-F5344CB8AC3E}">
        <p14:creationId xmlns:p14="http://schemas.microsoft.com/office/powerpoint/2010/main" val="3284967400"/>
      </p:ext>
    </p:extLst>
  </p:cSld>
  <p:clrMapOvr>
    <a:masterClrMapping/>
  </p:clrMapOvr>
  <p:transition spd="med" advClick="0" advTm="5000">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0" y="914400"/>
            <a:ext cx="7772400" cy="457200"/>
          </a:xfrm>
        </p:spPr>
        <p:txBody>
          <a:bodyPr>
            <a:noAutofit/>
          </a:bodyPr>
          <a:lstStyle/>
          <a:p>
            <a:pPr eaLnBrk="1" hangingPunct="1"/>
            <a:r>
              <a:rPr lang="en-GB" altLang="en-US" sz="4000" dirty="0" smtClean="0">
                <a:latin typeface="+mn-lt"/>
                <a:ea typeface="ＭＳ Ｐゴシック" pitchFamily="34" charset="-128"/>
              </a:rPr>
              <a:t>International Business </a:t>
            </a:r>
            <a:r>
              <a:rPr lang="en-GB" altLang="en-US" sz="4000" dirty="0" smtClean="0">
                <a:latin typeface="+mn-lt"/>
                <a:ea typeface="ＭＳ Ｐゴシック" pitchFamily="34" charset="-128"/>
              </a:rPr>
              <a:t>Communications </a:t>
            </a:r>
          </a:p>
        </p:txBody>
      </p:sp>
      <p:sp>
        <p:nvSpPr>
          <p:cNvPr id="61443" name="Rectangle 3"/>
          <p:cNvSpPr>
            <a:spLocks noGrp="1" noChangeArrowheads="1"/>
          </p:cNvSpPr>
          <p:nvPr>
            <p:ph type="body" idx="1"/>
          </p:nvPr>
        </p:nvSpPr>
        <p:spPr>
          <a:xfrm>
            <a:off x="755576" y="1988840"/>
            <a:ext cx="7772400" cy="4572000"/>
          </a:xfrm>
        </p:spPr>
        <p:txBody>
          <a:bodyPr/>
          <a:lstStyle/>
          <a:p>
            <a:pPr eaLnBrk="1" hangingPunct="1"/>
            <a:r>
              <a:rPr lang="en-US" altLang="en-US" sz="2800" b="1" dirty="0" err="1" smtClean="0">
                <a:latin typeface="+mj-lt"/>
                <a:ea typeface="ＭＳ Ｐゴシック" pitchFamily="34" charset="-128"/>
              </a:rPr>
              <a:t>Kluckhohn</a:t>
            </a:r>
            <a:r>
              <a:rPr lang="en-US" altLang="en-US" sz="2800" dirty="0" smtClean="0">
                <a:latin typeface="+mj-lt"/>
                <a:ea typeface="ＭＳ Ｐゴシック" pitchFamily="34" charset="-128"/>
              </a:rPr>
              <a:t> &amp; </a:t>
            </a:r>
            <a:r>
              <a:rPr lang="en-US" altLang="en-US" sz="2800" b="1" dirty="0" err="1" smtClean="0">
                <a:latin typeface="+mj-lt"/>
                <a:ea typeface="ＭＳ Ｐゴシック" pitchFamily="34" charset="-128"/>
              </a:rPr>
              <a:t>Strodtbeck</a:t>
            </a:r>
            <a:r>
              <a:rPr lang="en-US" altLang="en-US" sz="2800" dirty="0" smtClean="0">
                <a:latin typeface="+mj-lt"/>
                <a:ea typeface="ＭＳ Ｐゴシック" pitchFamily="34" charset="-128"/>
              </a:rPr>
              <a:t>, (1961)</a:t>
            </a:r>
          </a:p>
          <a:p>
            <a:pPr eaLnBrk="1" hangingPunct="1"/>
            <a:endParaRPr lang="en-US" altLang="en-US" sz="2800" dirty="0" smtClean="0">
              <a:latin typeface="+mj-lt"/>
              <a:ea typeface="ＭＳ Ｐゴシック" pitchFamily="34" charset="-128"/>
            </a:endParaRPr>
          </a:p>
          <a:p>
            <a:pPr eaLnBrk="1" hangingPunct="1"/>
            <a:r>
              <a:rPr lang="en-US" altLang="en-US" sz="2800" dirty="0" smtClean="0">
                <a:latin typeface="+mj-lt"/>
                <a:ea typeface="ＭＳ Ｐゴシック" pitchFamily="34" charset="-128"/>
              </a:rPr>
              <a:t>The Value Orientations Method: A Tool to Help Understand Cultural Differences</a:t>
            </a:r>
          </a:p>
          <a:p>
            <a:pPr eaLnBrk="1" hangingPunct="1"/>
            <a:endParaRPr lang="en-US" altLang="en-US" sz="2800" dirty="0" smtClean="0">
              <a:latin typeface="FreightSans Pro Medium" charset="0"/>
              <a:ea typeface="ＭＳ Ｐゴシック" pitchFamily="34" charset="-128"/>
            </a:endParaRPr>
          </a:p>
          <a:p>
            <a:pPr eaLnBrk="1" hangingPunct="1"/>
            <a:endParaRPr lang="en-GB" altLang="en-US" sz="2800" dirty="0" smtClean="0">
              <a:latin typeface="FreightSans Pro Medium" charset="0"/>
              <a:ea typeface="ＭＳ Ｐゴシック" pitchFamily="34" charset="-128"/>
            </a:endParaRPr>
          </a:p>
          <a:p>
            <a:pPr eaLnBrk="1" hangingPunct="1"/>
            <a:endParaRPr lang="en-GB" altLang="en-US" sz="2800" dirty="0" smtClean="0">
              <a:latin typeface="FreightSans Pro Medium" charset="0"/>
              <a:ea typeface="ＭＳ Ｐゴシック" pitchFamily="34" charset="-128"/>
            </a:endParaRPr>
          </a:p>
          <a:p>
            <a:pPr eaLnBrk="1" hangingPunct="1"/>
            <a:endParaRPr lang="en-GB" altLang="en-US" sz="2600" dirty="0" smtClean="0">
              <a:latin typeface="FreightSans Pro Medium" charset="0"/>
              <a:ea typeface="ＭＳ Ｐゴシック" pitchFamily="34" charset="-128"/>
            </a:endParaRPr>
          </a:p>
        </p:txBody>
      </p:sp>
    </p:spTree>
    <p:extLst>
      <p:ext uri="{BB962C8B-B14F-4D97-AF65-F5344CB8AC3E}">
        <p14:creationId xmlns:p14="http://schemas.microsoft.com/office/powerpoint/2010/main" val="68123238"/>
      </p:ext>
    </p:extLst>
  </p:cSld>
  <p:clrMapOvr>
    <a:masterClrMapping/>
  </p:clrMapOvr>
  <p:transition spd="med" advClick="0" advTm="5000">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0" y="914400"/>
            <a:ext cx="7772400" cy="457200"/>
          </a:xfrm>
        </p:spPr>
        <p:txBody>
          <a:bodyPr>
            <a:noAutofit/>
          </a:bodyPr>
          <a:lstStyle/>
          <a:p>
            <a:pPr eaLnBrk="1" hangingPunct="1"/>
            <a:r>
              <a:rPr lang="en-GB" altLang="en-US" sz="4000" dirty="0" smtClean="0">
                <a:latin typeface="+mn-lt"/>
                <a:ea typeface="ＭＳ Ｐゴシック" pitchFamily="34" charset="-128"/>
              </a:rPr>
              <a:t>International </a:t>
            </a:r>
            <a:r>
              <a:rPr lang="en-GB" altLang="en-US" sz="4000" dirty="0" err="1" smtClean="0">
                <a:latin typeface="+mn-lt"/>
                <a:ea typeface="ＭＳ Ｐゴシック" pitchFamily="34" charset="-128"/>
              </a:rPr>
              <a:t>Busness</a:t>
            </a:r>
            <a:r>
              <a:rPr lang="en-GB" altLang="en-US" sz="4000" dirty="0" smtClean="0">
                <a:latin typeface="+mn-lt"/>
                <a:ea typeface="ＭＳ Ｐゴシック" pitchFamily="34" charset="-128"/>
              </a:rPr>
              <a:t>  </a:t>
            </a:r>
            <a:r>
              <a:rPr lang="en-GB" altLang="en-US" sz="4000" dirty="0" smtClean="0">
                <a:latin typeface="+mn-lt"/>
                <a:ea typeface="ＭＳ Ｐゴシック" pitchFamily="34" charset="-128"/>
              </a:rPr>
              <a:t>Communications </a:t>
            </a:r>
          </a:p>
        </p:txBody>
      </p:sp>
      <p:sp>
        <p:nvSpPr>
          <p:cNvPr id="62467" name="Rectangle 3"/>
          <p:cNvSpPr>
            <a:spLocks noGrp="1" noChangeArrowheads="1"/>
          </p:cNvSpPr>
          <p:nvPr>
            <p:ph type="body" idx="1"/>
          </p:nvPr>
        </p:nvSpPr>
        <p:spPr>
          <a:xfrm>
            <a:off x="539552" y="1988840"/>
            <a:ext cx="7772400" cy="4572000"/>
          </a:xfrm>
        </p:spPr>
        <p:txBody>
          <a:bodyPr>
            <a:normAutofit lnSpcReduction="10000"/>
          </a:bodyPr>
          <a:lstStyle/>
          <a:p>
            <a:pPr eaLnBrk="1" hangingPunct="1"/>
            <a:r>
              <a:rPr lang="en-US" altLang="en-US" sz="2400" b="1" dirty="0" err="1" smtClean="0">
                <a:ea typeface="ＭＳ Ｐゴシック" pitchFamily="34" charset="-128"/>
              </a:rPr>
              <a:t>Kluckhohn</a:t>
            </a:r>
            <a:r>
              <a:rPr lang="en-US" altLang="en-US" sz="2400" dirty="0" smtClean="0">
                <a:ea typeface="ＭＳ Ｐゴシック" pitchFamily="34" charset="-128"/>
              </a:rPr>
              <a:t> &amp; </a:t>
            </a:r>
            <a:r>
              <a:rPr lang="en-US" altLang="en-US" sz="2400" b="1" dirty="0" err="1" smtClean="0">
                <a:ea typeface="ＭＳ Ｐゴシック" pitchFamily="34" charset="-128"/>
              </a:rPr>
              <a:t>Strodtbeck</a:t>
            </a:r>
            <a:r>
              <a:rPr lang="en-US" altLang="en-US" sz="2400" dirty="0" smtClean="0">
                <a:ea typeface="ＭＳ Ｐゴシック" pitchFamily="34" charset="-128"/>
              </a:rPr>
              <a:t>, (1961)</a:t>
            </a:r>
            <a:endParaRPr lang="en-GB" altLang="en-US" sz="2600" dirty="0" smtClean="0">
              <a:ea typeface="ＭＳ Ｐゴシック" pitchFamily="34" charset="-128"/>
            </a:endParaRPr>
          </a:p>
          <a:p>
            <a:pPr eaLnBrk="1" hangingPunct="1"/>
            <a:endParaRPr lang="en-GB" altLang="en-US" sz="2600" dirty="0" smtClean="0">
              <a:ea typeface="ＭＳ Ｐゴシック" pitchFamily="34" charset="-128"/>
            </a:endParaRPr>
          </a:p>
          <a:p>
            <a:r>
              <a:rPr lang="en-US" altLang="en-US" sz="2800" b="1" dirty="0" smtClean="0">
                <a:ea typeface="ＭＳ Ｐゴシック" pitchFamily="34" charset="-128"/>
              </a:rPr>
              <a:t>1. Human Nature: </a:t>
            </a:r>
            <a:r>
              <a:rPr lang="en-US" altLang="en-US" sz="2800" dirty="0" smtClean="0">
                <a:ea typeface="ＭＳ Ｐゴシック" pitchFamily="34" charset="-128"/>
              </a:rPr>
              <a:t>What is the basic nature of people?</a:t>
            </a:r>
            <a:endParaRPr lang="en-GB" altLang="en-US" sz="2800" dirty="0" smtClean="0">
              <a:ea typeface="ＭＳ Ｐゴシック" pitchFamily="34" charset="-128"/>
            </a:endParaRPr>
          </a:p>
          <a:p>
            <a:r>
              <a:rPr lang="en-US" altLang="en-US" sz="2800" b="1" dirty="0" smtClean="0">
                <a:ea typeface="ＭＳ Ｐゴシック" pitchFamily="34" charset="-128"/>
              </a:rPr>
              <a:t>2. Man-Nature </a:t>
            </a:r>
            <a:r>
              <a:rPr lang="en-US" altLang="en-US" sz="2800" b="1" dirty="0" err="1" smtClean="0">
                <a:ea typeface="ＭＳ Ｐゴシック" pitchFamily="34" charset="-128"/>
              </a:rPr>
              <a:t>Relationship:</a:t>
            </a:r>
            <a:r>
              <a:rPr lang="en-US" altLang="en-US" sz="2800" dirty="0" err="1" smtClean="0">
                <a:ea typeface="ＭＳ Ｐゴシック" pitchFamily="34" charset="-128"/>
              </a:rPr>
              <a:t>What</a:t>
            </a:r>
            <a:r>
              <a:rPr lang="en-US" altLang="en-US" sz="2800" dirty="0" smtClean="0">
                <a:ea typeface="ＭＳ Ｐゴシック" pitchFamily="34" charset="-128"/>
              </a:rPr>
              <a:t> is the appropriate  relationship to nature</a:t>
            </a:r>
            <a:endParaRPr lang="en-GB" altLang="en-US" sz="2800" dirty="0" smtClean="0">
              <a:ea typeface="ＭＳ Ｐゴシック" pitchFamily="34" charset="-128"/>
            </a:endParaRPr>
          </a:p>
          <a:p>
            <a:r>
              <a:rPr lang="en-US" altLang="en-US" sz="2800" b="1" dirty="0" smtClean="0">
                <a:ea typeface="ＭＳ Ｐゴシック" pitchFamily="34" charset="-128"/>
              </a:rPr>
              <a:t>3. Time Sense: </a:t>
            </a:r>
            <a:r>
              <a:rPr lang="en-US" altLang="en-US" sz="2800" dirty="0" smtClean="0">
                <a:ea typeface="ＭＳ Ｐゴシック" pitchFamily="34" charset="-128"/>
              </a:rPr>
              <a:t>How should we </a:t>
            </a:r>
            <a:endParaRPr lang="en-GB" altLang="en-US" sz="2800" dirty="0" smtClean="0">
              <a:ea typeface="ＭＳ Ｐゴシック" pitchFamily="34" charset="-128"/>
            </a:endParaRPr>
          </a:p>
          <a:p>
            <a:r>
              <a:rPr lang="en-US" altLang="en-US" sz="2800" b="1" dirty="0" smtClean="0">
                <a:ea typeface="ＭＳ Ｐゴシック" pitchFamily="34" charset="-128"/>
              </a:rPr>
              <a:t>4. Activity: </a:t>
            </a:r>
            <a:r>
              <a:rPr lang="en-US" altLang="en-US" sz="2800" dirty="0" smtClean="0">
                <a:ea typeface="ＭＳ Ｐゴシック" pitchFamily="34" charset="-128"/>
              </a:rPr>
              <a:t>What is the best mode of activity?</a:t>
            </a:r>
            <a:endParaRPr lang="en-GB" altLang="en-US" sz="2800" dirty="0" smtClean="0">
              <a:ea typeface="ＭＳ Ｐゴシック" pitchFamily="34" charset="-128"/>
            </a:endParaRPr>
          </a:p>
          <a:p>
            <a:r>
              <a:rPr lang="en-US" altLang="en-US" sz="2800" b="1" dirty="0" smtClean="0">
                <a:ea typeface="ＭＳ Ｐゴシック" pitchFamily="34" charset="-128"/>
              </a:rPr>
              <a:t>5. Social Relations: </a:t>
            </a:r>
            <a:r>
              <a:rPr lang="en-US" altLang="en-US" sz="2800" dirty="0" smtClean="0">
                <a:ea typeface="ＭＳ Ｐゴシック" pitchFamily="34" charset="-128"/>
              </a:rPr>
              <a:t>What is the best form of social organization?</a:t>
            </a:r>
            <a:endParaRPr lang="en-GB" altLang="en-US" sz="2800" dirty="0" smtClean="0">
              <a:ea typeface="ＭＳ Ｐゴシック" pitchFamily="34" charset="-128"/>
            </a:endParaRPr>
          </a:p>
          <a:p>
            <a:pPr eaLnBrk="1" hangingPunct="1"/>
            <a:endParaRPr lang="en-GB" altLang="en-US" sz="2600" dirty="0" smtClean="0">
              <a:latin typeface="FreightSans Pro Medium" charset="0"/>
              <a:ea typeface="ＭＳ Ｐゴシック" pitchFamily="34" charset="-128"/>
            </a:endParaRPr>
          </a:p>
        </p:txBody>
      </p:sp>
    </p:spTree>
    <p:extLst>
      <p:ext uri="{BB962C8B-B14F-4D97-AF65-F5344CB8AC3E}">
        <p14:creationId xmlns:p14="http://schemas.microsoft.com/office/powerpoint/2010/main" val="3889905278"/>
      </p:ext>
    </p:extLst>
  </p:cSld>
  <p:clrMapOvr>
    <a:masterClrMapping/>
  </p:clrMapOvr>
  <p:transition spd="med" advClick="0" advTm="5000">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108520" y="548680"/>
            <a:ext cx="7772400" cy="457200"/>
          </a:xfrm>
        </p:spPr>
        <p:txBody>
          <a:bodyPr>
            <a:noAutofit/>
          </a:bodyPr>
          <a:lstStyle/>
          <a:p>
            <a:pPr eaLnBrk="1" hangingPunct="1"/>
            <a:r>
              <a:rPr lang="en-GB" altLang="en-US" sz="4000" dirty="0" smtClean="0">
                <a:latin typeface="FreightSans Pro Semibold" charset="0"/>
                <a:ea typeface="ＭＳ Ｐゴシック" pitchFamily="34" charset="-128"/>
              </a:rPr>
              <a:t>International Business Communications </a:t>
            </a:r>
            <a:endParaRPr lang="en-GB" altLang="en-US" sz="4000" dirty="0" smtClean="0">
              <a:latin typeface="FreightSans Pro Semibold" charset="0"/>
              <a:ea typeface="ＭＳ Ｐゴシック" pitchFamily="34" charset="-128"/>
            </a:endParaRPr>
          </a:p>
        </p:txBody>
      </p:sp>
      <p:sp>
        <p:nvSpPr>
          <p:cNvPr id="63491" name="Rectangle 3"/>
          <p:cNvSpPr>
            <a:spLocks noGrp="1" noChangeArrowheads="1"/>
          </p:cNvSpPr>
          <p:nvPr>
            <p:ph type="body" idx="1"/>
          </p:nvPr>
        </p:nvSpPr>
        <p:spPr>
          <a:xfrm>
            <a:off x="685800" y="1524000"/>
            <a:ext cx="7772400" cy="4572000"/>
          </a:xfrm>
        </p:spPr>
        <p:txBody>
          <a:bodyPr/>
          <a:lstStyle/>
          <a:p>
            <a:pPr eaLnBrk="1" hangingPunct="1"/>
            <a:r>
              <a:rPr lang="en-US" altLang="en-US" sz="2400" dirty="0" smtClean="0">
                <a:ea typeface="ＭＳ Ｐゴシック" pitchFamily="34" charset="-128"/>
              </a:rPr>
              <a:t>M. </a:t>
            </a:r>
            <a:r>
              <a:rPr lang="en-US" altLang="en-US" sz="2400" dirty="0" err="1" smtClean="0">
                <a:ea typeface="ＭＳ Ｐゴシック" pitchFamily="34" charset="-128"/>
              </a:rPr>
              <a:t>Rokeach</a:t>
            </a:r>
            <a:r>
              <a:rPr lang="en-US" altLang="en-US" sz="2400" dirty="0" smtClean="0">
                <a:ea typeface="ＭＳ Ｐゴシック" pitchFamily="34" charset="-128"/>
              </a:rPr>
              <a:t> RVS (1968, 1973)</a:t>
            </a:r>
          </a:p>
          <a:p>
            <a:pPr eaLnBrk="1" hangingPunct="1"/>
            <a:endParaRPr lang="en-US" altLang="en-US" sz="2400" dirty="0" smtClean="0">
              <a:ea typeface="ＭＳ Ｐゴシック" pitchFamily="34" charset="-128"/>
            </a:endParaRPr>
          </a:p>
          <a:p>
            <a:pPr eaLnBrk="1" hangingPunct="1"/>
            <a:r>
              <a:rPr lang="en-US" altLang="en-US" sz="2800" dirty="0" smtClean="0">
                <a:ea typeface="ＭＳ Ｐゴシック" pitchFamily="34" charset="-128"/>
              </a:rPr>
              <a:t>The </a:t>
            </a:r>
            <a:r>
              <a:rPr lang="en-US" altLang="en-US" sz="2800" b="1" dirty="0" err="1" smtClean="0">
                <a:ea typeface="ＭＳ Ｐゴシック" pitchFamily="34" charset="-128"/>
              </a:rPr>
              <a:t>Rokeach</a:t>
            </a:r>
            <a:r>
              <a:rPr lang="en-US" altLang="en-US" sz="2800" b="1" dirty="0" smtClean="0">
                <a:ea typeface="ＭＳ Ｐゴシック" pitchFamily="34" charset="-128"/>
              </a:rPr>
              <a:t> Value Survey</a:t>
            </a:r>
            <a:r>
              <a:rPr lang="en-US" altLang="en-US" sz="2800" dirty="0" smtClean="0">
                <a:ea typeface="ＭＳ Ｐゴシック" pitchFamily="34" charset="-128"/>
              </a:rPr>
              <a:t> (RVS) is a classification system of values</a:t>
            </a:r>
          </a:p>
          <a:p>
            <a:pPr eaLnBrk="1" hangingPunct="1"/>
            <a:r>
              <a:rPr lang="en-US" altLang="en-US" sz="2800" dirty="0" smtClean="0">
                <a:ea typeface="ＭＳ Ｐゴシック" pitchFamily="34" charset="-128"/>
              </a:rPr>
              <a:t>The system consists of two sets of values, 18  in each set </a:t>
            </a:r>
          </a:p>
          <a:p>
            <a:pPr eaLnBrk="1" hangingPunct="1"/>
            <a:r>
              <a:rPr lang="en-US" altLang="en-US" sz="2800" dirty="0" smtClean="0">
                <a:ea typeface="ＭＳ Ｐゴシック" pitchFamily="34" charset="-128"/>
              </a:rPr>
              <a:t>A) </a:t>
            </a:r>
            <a:r>
              <a:rPr lang="en-US" altLang="en-US" sz="2800" i="1" dirty="0" smtClean="0">
                <a:ea typeface="ＭＳ Ｐゴシック" pitchFamily="34" charset="-128"/>
              </a:rPr>
              <a:t>terminal values</a:t>
            </a:r>
            <a:r>
              <a:rPr lang="en-US" altLang="en-US" sz="2800" dirty="0" smtClean="0">
                <a:ea typeface="ＭＳ Ｐゴシック" pitchFamily="34" charset="-128"/>
              </a:rPr>
              <a:t> the other </a:t>
            </a:r>
          </a:p>
          <a:p>
            <a:pPr eaLnBrk="1" hangingPunct="1"/>
            <a:r>
              <a:rPr lang="en-US" altLang="en-US" sz="2800" i="1" dirty="0" smtClean="0">
                <a:ea typeface="ＭＳ Ｐゴシック" pitchFamily="34" charset="-128"/>
              </a:rPr>
              <a:t>B) instrumental values</a:t>
            </a:r>
            <a:endParaRPr lang="en-GB" altLang="en-US" sz="2800" dirty="0" smtClean="0">
              <a:ea typeface="ＭＳ Ｐゴシック" pitchFamily="34" charset="-128"/>
            </a:endParaRPr>
          </a:p>
          <a:p>
            <a:pPr eaLnBrk="1" hangingPunct="1"/>
            <a:endParaRPr lang="en-GB" altLang="en-US" sz="2600" dirty="0" smtClean="0">
              <a:latin typeface="FreightSans Pro Medium" charset="0"/>
              <a:ea typeface="ＭＳ Ｐゴシック" pitchFamily="34" charset="-128"/>
            </a:endParaRPr>
          </a:p>
        </p:txBody>
      </p:sp>
    </p:spTree>
    <p:extLst>
      <p:ext uri="{BB962C8B-B14F-4D97-AF65-F5344CB8AC3E}">
        <p14:creationId xmlns:p14="http://schemas.microsoft.com/office/powerpoint/2010/main" val="2274008344"/>
      </p:ext>
    </p:extLst>
  </p:cSld>
  <p:clrMapOvr>
    <a:masterClrMapping/>
  </p:clrMapOvr>
  <p:transition spd="med" advClick="0" advTm="5000">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180528" y="260648"/>
            <a:ext cx="9214048" cy="930424"/>
          </a:xfrm>
        </p:spPr>
        <p:txBody>
          <a:bodyPr>
            <a:noAutofit/>
          </a:bodyPr>
          <a:lstStyle/>
          <a:p>
            <a:pPr eaLnBrk="1" hangingPunct="1"/>
            <a:r>
              <a:rPr lang="en-GB" altLang="en-US" sz="4000" dirty="0" smtClean="0">
                <a:latin typeface="+mn-lt"/>
                <a:ea typeface="ＭＳ Ｐゴシック" pitchFamily="34" charset="-128"/>
              </a:rPr>
              <a:t>International Business Communications </a:t>
            </a:r>
            <a:endParaRPr lang="en-GB" altLang="en-US" sz="4000" dirty="0" smtClean="0">
              <a:latin typeface="+mn-lt"/>
              <a:ea typeface="ＭＳ Ｐゴシック" pitchFamily="34" charset="-128"/>
            </a:endParaRPr>
          </a:p>
        </p:txBody>
      </p:sp>
      <p:sp>
        <p:nvSpPr>
          <p:cNvPr id="64515" name="Rectangle 3"/>
          <p:cNvSpPr>
            <a:spLocks noGrp="1" noChangeArrowheads="1"/>
          </p:cNvSpPr>
          <p:nvPr>
            <p:ph type="body" idx="1"/>
          </p:nvPr>
        </p:nvSpPr>
        <p:spPr>
          <a:xfrm>
            <a:off x="685800" y="1524000"/>
            <a:ext cx="7772400" cy="4572000"/>
          </a:xfrm>
        </p:spPr>
        <p:txBody>
          <a:bodyPr>
            <a:normAutofit fontScale="92500" lnSpcReduction="10000"/>
          </a:bodyPr>
          <a:lstStyle/>
          <a:p>
            <a:pPr eaLnBrk="1" hangingPunct="1"/>
            <a:r>
              <a:rPr lang="en-US" altLang="en-US" sz="2800" dirty="0" smtClean="0">
                <a:ea typeface="ＭＳ Ｐゴシック" pitchFamily="34" charset="-128"/>
              </a:rPr>
              <a:t>M. </a:t>
            </a:r>
            <a:r>
              <a:rPr lang="en-US" altLang="en-US" sz="2800" dirty="0" err="1" smtClean="0">
                <a:ea typeface="ＭＳ Ｐゴシック" pitchFamily="34" charset="-128"/>
              </a:rPr>
              <a:t>Rokeach</a:t>
            </a:r>
            <a:r>
              <a:rPr lang="en-US" altLang="en-US" sz="2800" dirty="0" smtClean="0">
                <a:ea typeface="ＭＳ Ｐゴシック" pitchFamily="34" charset="-128"/>
              </a:rPr>
              <a:t> RVS (1968, 1973)</a:t>
            </a:r>
          </a:p>
          <a:p>
            <a:pPr eaLnBrk="1" hangingPunct="1"/>
            <a:r>
              <a:rPr lang="en-US" altLang="en-US" sz="2800" dirty="0" smtClean="0">
                <a:ea typeface="ＭＳ Ｐゴシック" pitchFamily="34" charset="-128"/>
              </a:rPr>
              <a:t>Examples of terminal values :</a:t>
            </a:r>
          </a:p>
          <a:p>
            <a:pPr eaLnBrk="1" hangingPunct="1"/>
            <a:endParaRPr lang="en-US" altLang="en-US" sz="2800" dirty="0" smtClean="0">
              <a:ea typeface="ＭＳ Ｐゴシック" pitchFamily="34" charset="-128"/>
            </a:endParaRPr>
          </a:p>
          <a:p>
            <a:r>
              <a:rPr lang="en-US" altLang="en-US" sz="2800" b="1" dirty="0" smtClean="0">
                <a:ea typeface="ＭＳ Ｐゴシック" pitchFamily="34" charset="-128"/>
              </a:rPr>
              <a:t>Mature Love</a:t>
            </a:r>
            <a:endParaRPr lang="en-GB" altLang="en-US" sz="2800" dirty="0" smtClean="0">
              <a:ea typeface="ＭＳ Ｐゴシック" pitchFamily="34" charset="-128"/>
            </a:endParaRPr>
          </a:p>
          <a:p>
            <a:r>
              <a:rPr lang="en-US" altLang="en-US" sz="2800" b="1" dirty="0" smtClean="0">
                <a:ea typeface="ＭＳ Ｐゴシック" pitchFamily="34" charset="-128"/>
              </a:rPr>
              <a:t>Self-Respect</a:t>
            </a:r>
            <a:endParaRPr lang="en-GB" altLang="en-US" sz="2800" dirty="0" smtClean="0">
              <a:ea typeface="ＭＳ Ｐゴシック" pitchFamily="34" charset="-128"/>
            </a:endParaRPr>
          </a:p>
          <a:p>
            <a:r>
              <a:rPr lang="en-US" altLang="en-US" sz="2800" b="1" dirty="0" smtClean="0">
                <a:ea typeface="ＭＳ Ｐゴシック" pitchFamily="34" charset="-128"/>
              </a:rPr>
              <a:t>Happiness</a:t>
            </a:r>
            <a:endParaRPr lang="en-GB" altLang="en-US" sz="2800" dirty="0" smtClean="0">
              <a:ea typeface="ＭＳ Ｐゴシック" pitchFamily="34" charset="-128"/>
            </a:endParaRPr>
          </a:p>
          <a:p>
            <a:r>
              <a:rPr lang="en-US" altLang="en-US" sz="2800" b="1" dirty="0" smtClean="0">
                <a:ea typeface="ＭＳ Ｐゴシック" pitchFamily="34" charset="-128"/>
              </a:rPr>
              <a:t>Inner Harmony</a:t>
            </a:r>
            <a:endParaRPr lang="en-GB" altLang="en-US" sz="2800" dirty="0" smtClean="0">
              <a:ea typeface="ＭＳ Ｐゴシック" pitchFamily="34" charset="-128"/>
            </a:endParaRPr>
          </a:p>
          <a:p>
            <a:r>
              <a:rPr lang="en-US" altLang="en-US" sz="2800" b="1" dirty="0" smtClean="0">
                <a:ea typeface="ＭＳ Ｐゴシック" pitchFamily="34" charset="-128"/>
              </a:rPr>
              <a:t>Equality</a:t>
            </a:r>
            <a:endParaRPr lang="en-GB" altLang="en-US" sz="2800" dirty="0" smtClean="0">
              <a:ea typeface="ＭＳ Ｐゴシック" pitchFamily="34" charset="-128"/>
            </a:endParaRPr>
          </a:p>
          <a:p>
            <a:r>
              <a:rPr lang="en-US" altLang="en-US" sz="2800" b="1" dirty="0" smtClean="0">
                <a:ea typeface="ＭＳ Ｐゴシック" pitchFamily="34" charset="-128"/>
              </a:rPr>
              <a:t>Freedom</a:t>
            </a:r>
            <a:endParaRPr lang="en-GB" altLang="en-US" sz="2800" dirty="0" smtClean="0">
              <a:ea typeface="ＭＳ Ｐゴシック" pitchFamily="34" charset="-128"/>
            </a:endParaRPr>
          </a:p>
          <a:p>
            <a:r>
              <a:rPr lang="en-US" altLang="en-US" sz="2800" b="1" dirty="0" smtClean="0">
                <a:ea typeface="ＭＳ Ｐゴシック" pitchFamily="34" charset="-128"/>
              </a:rPr>
              <a:t>Pleasure</a:t>
            </a:r>
            <a:r>
              <a:rPr lang="en-GB" altLang="en-US" sz="2800" dirty="0" smtClean="0">
                <a:ea typeface="ＭＳ Ｐゴシック" pitchFamily="34" charset="-128"/>
              </a:rPr>
              <a:t> </a:t>
            </a:r>
            <a:endParaRPr lang="en-US" altLang="en-US" sz="2800" dirty="0" smtClean="0">
              <a:ea typeface="ＭＳ Ｐゴシック" pitchFamily="34" charset="-128"/>
            </a:endParaRPr>
          </a:p>
          <a:p>
            <a:pPr eaLnBrk="1" hangingPunct="1"/>
            <a:endParaRPr lang="en-GB" altLang="en-US" sz="2600" dirty="0" smtClean="0">
              <a:latin typeface="FreightSans Pro Medium" charset="0"/>
              <a:ea typeface="ＭＳ Ｐゴシック" pitchFamily="34" charset="-128"/>
            </a:endParaRPr>
          </a:p>
        </p:txBody>
      </p:sp>
    </p:spTree>
    <p:extLst>
      <p:ext uri="{BB962C8B-B14F-4D97-AF65-F5344CB8AC3E}">
        <p14:creationId xmlns:p14="http://schemas.microsoft.com/office/powerpoint/2010/main" val="3120180263"/>
      </p:ext>
    </p:extLst>
  </p:cSld>
  <p:clrMapOvr>
    <a:masterClrMapping/>
  </p:clrMapOvr>
  <p:transition spd="med" advClick="0" advTm="5000">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0" y="548680"/>
            <a:ext cx="7772400" cy="457200"/>
          </a:xfrm>
        </p:spPr>
        <p:txBody>
          <a:bodyPr>
            <a:noAutofit/>
          </a:bodyPr>
          <a:lstStyle/>
          <a:p>
            <a:pPr eaLnBrk="1" hangingPunct="1"/>
            <a:r>
              <a:rPr lang="en-GB" altLang="en-US" sz="4000" dirty="0" smtClean="0">
                <a:latin typeface="FreightSans Pro Semibold" charset="0"/>
                <a:ea typeface="ＭＳ Ｐゴシック" pitchFamily="34" charset="-128"/>
              </a:rPr>
              <a:t>International Business </a:t>
            </a:r>
            <a:r>
              <a:rPr lang="en-GB" altLang="en-US" sz="4000" dirty="0" smtClean="0">
                <a:latin typeface="FreightSans Pro Semibold" charset="0"/>
                <a:ea typeface="ＭＳ Ｐゴシック" pitchFamily="34" charset="-128"/>
              </a:rPr>
              <a:t>Communications </a:t>
            </a:r>
          </a:p>
        </p:txBody>
      </p:sp>
      <p:sp>
        <p:nvSpPr>
          <p:cNvPr id="65539" name="Rectangle 3"/>
          <p:cNvSpPr>
            <a:spLocks noGrp="1" noChangeArrowheads="1"/>
          </p:cNvSpPr>
          <p:nvPr>
            <p:ph type="body" idx="1"/>
          </p:nvPr>
        </p:nvSpPr>
        <p:spPr>
          <a:xfrm>
            <a:off x="685800" y="1524000"/>
            <a:ext cx="7772400" cy="4572000"/>
          </a:xfrm>
        </p:spPr>
        <p:txBody>
          <a:bodyPr>
            <a:normAutofit fontScale="92500" lnSpcReduction="20000"/>
          </a:bodyPr>
          <a:lstStyle/>
          <a:p>
            <a:pPr eaLnBrk="1" hangingPunct="1"/>
            <a:r>
              <a:rPr lang="en-US" altLang="en-US" sz="2400" dirty="0" smtClean="0">
                <a:ea typeface="ＭＳ Ｐゴシック" pitchFamily="34" charset="-128"/>
              </a:rPr>
              <a:t>M. </a:t>
            </a:r>
            <a:r>
              <a:rPr lang="en-US" altLang="en-US" sz="2400" dirty="0" err="1" smtClean="0">
                <a:ea typeface="ＭＳ Ｐゴシック" pitchFamily="34" charset="-128"/>
              </a:rPr>
              <a:t>Rokeach</a:t>
            </a:r>
            <a:r>
              <a:rPr lang="en-US" altLang="en-US" sz="2400" dirty="0" smtClean="0">
                <a:ea typeface="ＭＳ Ｐゴシック" pitchFamily="34" charset="-128"/>
              </a:rPr>
              <a:t> RVS (1968, 1973)</a:t>
            </a:r>
          </a:p>
          <a:p>
            <a:pPr eaLnBrk="1" hangingPunct="1"/>
            <a:r>
              <a:rPr lang="en-US" altLang="en-US" sz="2400" dirty="0" smtClean="0">
                <a:ea typeface="ＭＳ Ｐゴシック" pitchFamily="34" charset="-128"/>
              </a:rPr>
              <a:t>Examples of instrumental values</a:t>
            </a:r>
          </a:p>
          <a:p>
            <a:pPr eaLnBrk="1" hangingPunct="1"/>
            <a:endParaRPr lang="en-US" altLang="en-US" sz="2400" dirty="0" smtClean="0">
              <a:ea typeface="ＭＳ Ｐゴシック" pitchFamily="34" charset="-128"/>
            </a:endParaRPr>
          </a:p>
          <a:p>
            <a:r>
              <a:rPr lang="en-US" altLang="en-US" sz="2400" b="1" dirty="0" smtClean="0">
                <a:ea typeface="ＭＳ Ｐゴシック" pitchFamily="34" charset="-128"/>
              </a:rPr>
              <a:t>Cheerfulness</a:t>
            </a:r>
            <a:endParaRPr lang="en-GB" altLang="en-US" sz="2400" dirty="0" smtClean="0">
              <a:ea typeface="ＭＳ Ｐゴシック" pitchFamily="34" charset="-128"/>
            </a:endParaRPr>
          </a:p>
          <a:p>
            <a:r>
              <a:rPr lang="en-US" altLang="en-US" sz="2400" b="1" dirty="0" smtClean="0">
                <a:ea typeface="ＭＳ Ｐゴシック" pitchFamily="34" charset="-128"/>
              </a:rPr>
              <a:t>Ambition</a:t>
            </a:r>
            <a:endParaRPr lang="en-GB" altLang="en-US" sz="2400" dirty="0" smtClean="0">
              <a:ea typeface="ＭＳ Ｐゴシック" pitchFamily="34" charset="-128"/>
            </a:endParaRPr>
          </a:p>
          <a:p>
            <a:r>
              <a:rPr lang="en-US" altLang="en-US" sz="2400" b="1" dirty="0" smtClean="0">
                <a:ea typeface="ＭＳ Ｐゴシック" pitchFamily="34" charset="-128"/>
              </a:rPr>
              <a:t>Love</a:t>
            </a:r>
            <a:endParaRPr lang="en-GB" altLang="en-US" sz="2400" dirty="0" smtClean="0">
              <a:ea typeface="ＭＳ Ｐゴシック" pitchFamily="34" charset="-128"/>
            </a:endParaRPr>
          </a:p>
          <a:p>
            <a:r>
              <a:rPr lang="en-US" altLang="en-US" sz="2400" b="1" dirty="0" smtClean="0">
                <a:ea typeface="ＭＳ Ｐゴシック" pitchFamily="34" charset="-128"/>
              </a:rPr>
              <a:t>Cleanliness</a:t>
            </a:r>
            <a:endParaRPr lang="en-GB" altLang="en-US" sz="2400" dirty="0" smtClean="0">
              <a:ea typeface="ＭＳ Ｐゴシック" pitchFamily="34" charset="-128"/>
            </a:endParaRPr>
          </a:p>
          <a:p>
            <a:r>
              <a:rPr lang="en-US" altLang="en-US" sz="2400" b="1" dirty="0" smtClean="0">
                <a:ea typeface="ＭＳ Ｐゴシック" pitchFamily="34" charset="-128"/>
              </a:rPr>
              <a:t>Self-Control</a:t>
            </a:r>
            <a:endParaRPr lang="en-GB" altLang="en-US" sz="2400" dirty="0" smtClean="0">
              <a:ea typeface="ＭＳ Ｐゴシック" pitchFamily="34" charset="-128"/>
            </a:endParaRPr>
          </a:p>
          <a:p>
            <a:r>
              <a:rPr lang="en-US" altLang="en-US" sz="2400" b="1" dirty="0" smtClean="0">
                <a:ea typeface="ＭＳ Ｐゴシック" pitchFamily="34" charset="-128"/>
              </a:rPr>
              <a:t>Capability</a:t>
            </a:r>
            <a:endParaRPr lang="en-GB" altLang="en-US" sz="2400" dirty="0" smtClean="0">
              <a:ea typeface="ＭＳ Ｐゴシック" pitchFamily="34" charset="-128"/>
            </a:endParaRPr>
          </a:p>
          <a:p>
            <a:r>
              <a:rPr lang="en-US" altLang="en-US" sz="2400" b="1" dirty="0" smtClean="0">
                <a:ea typeface="ＭＳ Ｐゴシック" pitchFamily="34" charset="-128"/>
              </a:rPr>
              <a:t>Courage</a:t>
            </a:r>
            <a:endParaRPr lang="en-GB" altLang="en-US" sz="2400" dirty="0" smtClean="0">
              <a:ea typeface="ＭＳ Ｐゴシック" pitchFamily="34" charset="-128"/>
            </a:endParaRPr>
          </a:p>
          <a:p>
            <a:r>
              <a:rPr lang="en-US" altLang="en-US" sz="2400" b="1" dirty="0" smtClean="0">
                <a:ea typeface="ＭＳ Ｐゴシック" pitchFamily="34" charset="-128"/>
              </a:rPr>
              <a:t>Politeness</a:t>
            </a:r>
            <a:endParaRPr lang="en-GB" altLang="en-US" sz="2400" dirty="0" smtClean="0">
              <a:ea typeface="ＭＳ Ｐゴシック" pitchFamily="34" charset="-128"/>
            </a:endParaRPr>
          </a:p>
          <a:p>
            <a:r>
              <a:rPr lang="en-US" altLang="en-US" sz="2400" b="1" dirty="0" smtClean="0">
                <a:ea typeface="ＭＳ Ｐゴシック" pitchFamily="34" charset="-128"/>
              </a:rPr>
              <a:t>Honesty</a:t>
            </a:r>
            <a:endParaRPr lang="en-GB" altLang="en-US" sz="2400" dirty="0" smtClean="0">
              <a:ea typeface="ＭＳ Ｐゴシック" pitchFamily="34" charset="-128"/>
            </a:endParaRPr>
          </a:p>
          <a:p>
            <a:pPr eaLnBrk="1" hangingPunct="1"/>
            <a:r>
              <a:rPr lang="en-US" altLang="en-US" sz="2400" dirty="0" smtClean="0">
                <a:latin typeface="FreightSans Pro Medium" charset="0"/>
                <a:ea typeface="ＭＳ Ｐゴシック" pitchFamily="34" charset="-128"/>
              </a:rPr>
              <a:t> </a:t>
            </a:r>
            <a:endParaRPr lang="en-GB" altLang="en-US" sz="2600" dirty="0" smtClean="0">
              <a:latin typeface="FreightSans Pro Medium" charset="0"/>
              <a:ea typeface="ＭＳ Ｐゴシック" pitchFamily="34" charset="-128"/>
            </a:endParaRPr>
          </a:p>
        </p:txBody>
      </p:sp>
    </p:spTree>
    <p:extLst>
      <p:ext uri="{BB962C8B-B14F-4D97-AF65-F5344CB8AC3E}">
        <p14:creationId xmlns:p14="http://schemas.microsoft.com/office/powerpoint/2010/main" val="2375544924"/>
      </p:ext>
    </p:extLst>
  </p:cSld>
  <p:clrMapOvr>
    <a:masterClrMapping/>
  </p:clrMapOvr>
  <p:transition spd="med" advClick="0" advTm="5000">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0" y="914400"/>
            <a:ext cx="7772400" cy="457200"/>
          </a:xfrm>
        </p:spPr>
        <p:txBody>
          <a:bodyPr>
            <a:noAutofit/>
          </a:bodyPr>
          <a:lstStyle/>
          <a:p>
            <a:pPr eaLnBrk="1" hangingPunct="1"/>
            <a:r>
              <a:rPr lang="en-GB" altLang="en-US" sz="4000" dirty="0" smtClean="0">
                <a:latin typeface="+mn-lt"/>
                <a:ea typeface="ＭＳ Ｐゴシック" pitchFamily="34" charset="-128"/>
              </a:rPr>
              <a:t>International Business Communications </a:t>
            </a:r>
            <a:endParaRPr lang="en-GB" altLang="en-US" sz="4000" dirty="0" smtClean="0">
              <a:latin typeface="+mn-lt"/>
              <a:ea typeface="ＭＳ Ｐゴシック" pitchFamily="34" charset="-128"/>
            </a:endParaRPr>
          </a:p>
        </p:txBody>
      </p:sp>
      <p:sp>
        <p:nvSpPr>
          <p:cNvPr id="66563" name="Rectangle 3"/>
          <p:cNvSpPr>
            <a:spLocks noGrp="1" noChangeArrowheads="1"/>
          </p:cNvSpPr>
          <p:nvPr>
            <p:ph type="body" idx="1"/>
          </p:nvPr>
        </p:nvSpPr>
        <p:spPr>
          <a:xfrm>
            <a:off x="685800" y="1524000"/>
            <a:ext cx="7772400" cy="4572000"/>
          </a:xfrm>
        </p:spPr>
        <p:txBody>
          <a:bodyPr>
            <a:noAutofit/>
          </a:bodyPr>
          <a:lstStyle/>
          <a:p>
            <a:pPr eaLnBrk="1" hangingPunct="1"/>
            <a:r>
              <a:rPr lang="en-US" altLang="en-US" sz="2400" dirty="0" smtClean="0">
                <a:latin typeface="+mj-lt"/>
                <a:ea typeface="ＭＳ Ｐゴシック" pitchFamily="34" charset="-128"/>
              </a:rPr>
              <a:t>Schwartz [Schwartz, 1992, 2005]</a:t>
            </a:r>
          </a:p>
          <a:p>
            <a:pPr>
              <a:buFont typeface="Arial" pitchFamily="34" charset="0"/>
              <a:buNone/>
            </a:pPr>
            <a:r>
              <a:rPr lang="en-US" altLang="en-US" sz="2400" dirty="0" smtClean="0">
                <a:latin typeface="+mj-lt"/>
                <a:ea typeface="ＭＳ Ｐゴシック" pitchFamily="34" charset="-128"/>
              </a:rPr>
              <a:t> </a:t>
            </a:r>
            <a:endParaRPr lang="en-GB" altLang="en-US" sz="2400" dirty="0" smtClean="0">
              <a:latin typeface="+mj-lt"/>
              <a:ea typeface="ＭＳ Ｐゴシック" pitchFamily="34" charset="-128"/>
            </a:endParaRPr>
          </a:p>
          <a:p>
            <a:r>
              <a:rPr lang="en-US" altLang="en-US" sz="2400" dirty="0" smtClean="0">
                <a:latin typeface="+mj-lt"/>
                <a:ea typeface="ＭＳ Ｐゴシック" pitchFamily="34" charset="-128"/>
              </a:rPr>
              <a:t>1. </a:t>
            </a:r>
            <a:r>
              <a:rPr lang="en-US" altLang="en-US" sz="2400" b="1" dirty="0" smtClean="0">
                <a:latin typeface="+mj-lt"/>
                <a:ea typeface="ＭＳ Ｐゴシック" pitchFamily="34" charset="-128"/>
              </a:rPr>
              <a:t>Self-Direction.</a:t>
            </a:r>
            <a:r>
              <a:rPr lang="en-US" altLang="en-US" sz="2400" dirty="0" smtClean="0">
                <a:latin typeface="+mj-lt"/>
                <a:ea typeface="ＭＳ Ｐゴシック" pitchFamily="34" charset="-128"/>
              </a:rPr>
              <a:t>.  </a:t>
            </a:r>
            <a:endParaRPr lang="en-GB" altLang="en-US" sz="2400" dirty="0" smtClean="0">
              <a:latin typeface="+mj-lt"/>
              <a:ea typeface="ＭＳ Ｐゴシック" pitchFamily="34" charset="-128"/>
            </a:endParaRPr>
          </a:p>
          <a:p>
            <a:r>
              <a:rPr lang="en-US" altLang="en-US" sz="2400" dirty="0" smtClean="0">
                <a:latin typeface="+mj-lt"/>
                <a:ea typeface="ＭＳ Ｐゴシック" pitchFamily="34" charset="-128"/>
              </a:rPr>
              <a:t>2. </a:t>
            </a:r>
            <a:r>
              <a:rPr lang="en-US" altLang="en-US" sz="2400" b="1" dirty="0" smtClean="0">
                <a:latin typeface="+mj-lt"/>
                <a:ea typeface="ＭＳ Ｐゴシック" pitchFamily="34" charset="-128"/>
              </a:rPr>
              <a:t>Stimulation.</a:t>
            </a:r>
            <a:r>
              <a:rPr lang="en-US" altLang="en-US" sz="2400" dirty="0" smtClean="0">
                <a:latin typeface="+mj-lt"/>
                <a:ea typeface="ＭＳ Ｐゴシック" pitchFamily="34" charset="-128"/>
              </a:rPr>
              <a:t> </a:t>
            </a:r>
            <a:endParaRPr lang="en-GB" altLang="en-US" sz="2400" dirty="0" smtClean="0">
              <a:latin typeface="+mj-lt"/>
              <a:ea typeface="ＭＳ Ｐゴシック" pitchFamily="34" charset="-128"/>
            </a:endParaRPr>
          </a:p>
          <a:p>
            <a:r>
              <a:rPr lang="en-US" altLang="en-US" sz="2400" dirty="0" smtClean="0">
                <a:latin typeface="+mj-lt"/>
                <a:ea typeface="ＭＳ Ｐゴシック" pitchFamily="34" charset="-128"/>
              </a:rPr>
              <a:t>3. </a:t>
            </a:r>
            <a:r>
              <a:rPr lang="en-US" altLang="en-US" sz="2400" b="1" dirty="0" smtClean="0">
                <a:latin typeface="+mj-lt"/>
                <a:ea typeface="ＭＳ Ｐゴシック" pitchFamily="34" charset="-128"/>
              </a:rPr>
              <a:t>Hedonism.</a:t>
            </a:r>
            <a:r>
              <a:rPr lang="en-US" altLang="en-US" sz="2400" dirty="0" smtClean="0">
                <a:latin typeface="+mj-lt"/>
                <a:ea typeface="ＭＳ Ｐゴシック" pitchFamily="34" charset="-128"/>
              </a:rPr>
              <a:t> </a:t>
            </a:r>
            <a:endParaRPr lang="en-GB" altLang="en-US" sz="2400" dirty="0" smtClean="0">
              <a:latin typeface="+mj-lt"/>
              <a:ea typeface="ＭＳ Ｐゴシック" pitchFamily="34" charset="-128"/>
            </a:endParaRPr>
          </a:p>
          <a:p>
            <a:r>
              <a:rPr lang="en-US" altLang="en-US" sz="2400" dirty="0" smtClean="0">
                <a:latin typeface="+mj-lt"/>
                <a:ea typeface="ＭＳ Ｐゴシック" pitchFamily="34" charset="-128"/>
              </a:rPr>
              <a:t>4. </a:t>
            </a:r>
            <a:r>
              <a:rPr lang="en-US" altLang="en-US" sz="2400" b="1" dirty="0" smtClean="0">
                <a:latin typeface="+mj-lt"/>
                <a:ea typeface="ＭＳ Ｐゴシック" pitchFamily="34" charset="-128"/>
              </a:rPr>
              <a:t>Achievement.</a:t>
            </a:r>
          </a:p>
          <a:p>
            <a:r>
              <a:rPr lang="en-US" altLang="en-US" sz="2400" dirty="0" smtClean="0">
                <a:latin typeface="+mj-lt"/>
                <a:ea typeface="ＭＳ Ｐゴシック" pitchFamily="34" charset="-128"/>
              </a:rPr>
              <a:t> 5. </a:t>
            </a:r>
            <a:r>
              <a:rPr lang="en-US" altLang="en-US" sz="2400" b="1" dirty="0" smtClean="0">
                <a:latin typeface="+mj-lt"/>
                <a:ea typeface="ＭＳ Ｐゴシック" pitchFamily="34" charset="-128"/>
              </a:rPr>
              <a:t>Power.</a:t>
            </a:r>
            <a:r>
              <a:rPr lang="en-US" altLang="en-US" sz="2400" dirty="0" smtClean="0">
                <a:latin typeface="+mj-lt"/>
                <a:ea typeface="ＭＳ Ｐゴシック" pitchFamily="34" charset="-128"/>
              </a:rPr>
              <a:t> </a:t>
            </a:r>
            <a:endParaRPr lang="en-GB" altLang="en-US" sz="2400" dirty="0" smtClean="0">
              <a:latin typeface="+mj-lt"/>
              <a:ea typeface="ＭＳ Ｐゴシック" pitchFamily="34" charset="-128"/>
            </a:endParaRPr>
          </a:p>
          <a:p>
            <a:r>
              <a:rPr lang="en-US" altLang="en-US" sz="2400" dirty="0" smtClean="0">
                <a:latin typeface="+mj-lt"/>
                <a:ea typeface="ＭＳ Ｐゴシック" pitchFamily="34" charset="-128"/>
              </a:rPr>
              <a:t>6. </a:t>
            </a:r>
            <a:r>
              <a:rPr lang="en-US" altLang="en-US" sz="2400" b="1" dirty="0" smtClean="0">
                <a:latin typeface="+mj-lt"/>
                <a:ea typeface="ＭＳ Ｐゴシック" pitchFamily="34" charset="-128"/>
              </a:rPr>
              <a:t>Security.</a:t>
            </a:r>
            <a:r>
              <a:rPr lang="en-US" altLang="en-US" sz="2400" dirty="0" smtClean="0">
                <a:latin typeface="+mj-lt"/>
                <a:ea typeface="ＭＳ Ｐゴシック" pitchFamily="34" charset="-128"/>
              </a:rPr>
              <a:t> </a:t>
            </a:r>
            <a:endParaRPr lang="en-GB" altLang="en-US" sz="2400" dirty="0" smtClean="0">
              <a:latin typeface="+mj-lt"/>
              <a:ea typeface="ＭＳ Ｐゴシック" pitchFamily="34" charset="-128"/>
            </a:endParaRPr>
          </a:p>
          <a:p>
            <a:r>
              <a:rPr lang="en-US" altLang="en-US" sz="2400" dirty="0" smtClean="0">
                <a:latin typeface="+mj-lt"/>
                <a:ea typeface="ＭＳ Ｐゴシック" pitchFamily="34" charset="-128"/>
              </a:rPr>
              <a:t>7. </a:t>
            </a:r>
            <a:r>
              <a:rPr lang="en-US" altLang="en-US" sz="2400" b="1" dirty="0" smtClean="0">
                <a:latin typeface="+mj-lt"/>
                <a:ea typeface="ＭＳ Ｐゴシック" pitchFamily="34" charset="-128"/>
              </a:rPr>
              <a:t>Conformity.</a:t>
            </a:r>
            <a:r>
              <a:rPr lang="en-US" altLang="en-US" sz="2400" dirty="0" smtClean="0">
                <a:latin typeface="+mj-lt"/>
                <a:ea typeface="ＭＳ Ｐゴシック" pitchFamily="34" charset="-128"/>
              </a:rPr>
              <a:t> </a:t>
            </a:r>
          </a:p>
          <a:p>
            <a:r>
              <a:rPr lang="en-US" altLang="en-US" sz="2400" dirty="0" smtClean="0">
                <a:latin typeface="+mj-lt"/>
                <a:ea typeface="ＭＳ Ｐゴシック" pitchFamily="34" charset="-128"/>
              </a:rPr>
              <a:t>9. </a:t>
            </a:r>
            <a:r>
              <a:rPr lang="en-US" altLang="en-US" sz="2400" b="1" dirty="0" smtClean="0">
                <a:latin typeface="+mj-lt"/>
                <a:ea typeface="ＭＳ Ｐゴシック" pitchFamily="34" charset="-128"/>
              </a:rPr>
              <a:t>Benevolence.</a:t>
            </a:r>
            <a:r>
              <a:rPr lang="en-US" altLang="en-US" sz="2400" dirty="0" smtClean="0">
                <a:latin typeface="+mj-lt"/>
                <a:ea typeface="ＭＳ Ｐゴシック" pitchFamily="34" charset="-128"/>
              </a:rPr>
              <a:t> </a:t>
            </a:r>
          </a:p>
          <a:p>
            <a:r>
              <a:rPr lang="en-US" altLang="en-US" sz="2400" dirty="0" smtClean="0">
                <a:latin typeface="+mj-lt"/>
                <a:ea typeface="ＭＳ Ｐゴシック" pitchFamily="34" charset="-128"/>
              </a:rPr>
              <a:t>10. </a:t>
            </a:r>
            <a:r>
              <a:rPr lang="en-US" altLang="en-US" sz="2400" b="1" dirty="0" smtClean="0">
                <a:latin typeface="+mj-lt"/>
                <a:ea typeface="ＭＳ Ｐゴシック" pitchFamily="34" charset="-128"/>
              </a:rPr>
              <a:t>Universalism.</a:t>
            </a:r>
            <a:r>
              <a:rPr lang="en-US" altLang="en-US" sz="2400" dirty="0" smtClean="0">
                <a:latin typeface="+mj-lt"/>
                <a:ea typeface="ＭＳ Ｐゴシック" pitchFamily="34" charset="-128"/>
              </a:rPr>
              <a:t> </a:t>
            </a:r>
            <a:endParaRPr lang="en-GB" altLang="en-US" sz="2400" dirty="0" smtClean="0">
              <a:latin typeface="+mj-lt"/>
              <a:ea typeface="ＭＳ Ｐゴシック" pitchFamily="34" charset="-128"/>
            </a:endParaRPr>
          </a:p>
        </p:txBody>
      </p:sp>
    </p:spTree>
    <p:extLst>
      <p:ext uri="{BB962C8B-B14F-4D97-AF65-F5344CB8AC3E}">
        <p14:creationId xmlns:p14="http://schemas.microsoft.com/office/powerpoint/2010/main" val="3499762756"/>
      </p:ext>
    </p:extLst>
  </p:cSld>
  <p:clrMapOvr>
    <a:masterClrMapping/>
  </p:clrMapOvr>
  <p:transition spd="med" advClick="0" advTm="5000">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323528" y="404664"/>
            <a:ext cx="7772400" cy="457200"/>
          </a:xfrm>
        </p:spPr>
        <p:txBody>
          <a:bodyPr>
            <a:noAutofit/>
          </a:bodyPr>
          <a:lstStyle/>
          <a:p>
            <a:pPr eaLnBrk="1" hangingPunct="1"/>
            <a:r>
              <a:rPr lang="en-GB" altLang="en-US" sz="4000" dirty="0" smtClean="0">
                <a:latin typeface="FreightSans Pro Semibold" charset="0"/>
                <a:ea typeface="ＭＳ Ｐゴシック" pitchFamily="34" charset="-128"/>
              </a:rPr>
              <a:t>International Busines</a:t>
            </a:r>
            <a:r>
              <a:rPr lang="en-GB" altLang="en-US" sz="4000" dirty="0">
                <a:latin typeface="FreightSans Pro Semibold" charset="0"/>
                <a:ea typeface="ＭＳ Ｐゴシック" pitchFamily="34" charset="-128"/>
              </a:rPr>
              <a:t>s</a:t>
            </a:r>
            <a:r>
              <a:rPr lang="en-GB" altLang="en-US" sz="4000" dirty="0" smtClean="0">
                <a:latin typeface="FreightSans Pro Semibold" charset="0"/>
                <a:ea typeface="ＭＳ Ｐゴシック" pitchFamily="34" charset="-128"/>
              </a:rPr>
              <a:t> </a:t>
            </a:r>
            <a:r>
              <a:rPr lang="en-GB" altLang="en-US" sz="4000" dirty="0" smtClean="0">
                <a:latin typeface="FreightSans Pro Semibold" charset="0"/>
                <a:ea typeface="ＭＳ Ｐゴシック" pitchFamily="34" charset="-128"/>
              </a:rPr>
              <a:t>Communications </a:t>
            </a:r>
          </a:p>
        </p:txBody>
      </p:sp>
      <p:sp>
        <p:nvSpPr>
          <p:cNvPr id="68611" name="Rectangle 3"/>
          <p:cNvSpPr>
            <a:spLocks noGrp="1" noChangeArrowheads="1"/>
          </p:cNvSpPr>
          <p:nvPr>
            <p:ph type="body" idx="1"/>
          </p:nvPr>
        </p:nvSpPr>
        <p:spPr>
          <a:xfrm>
            <a:off x="685800" y="1524000"/>
            <a:ext cx="7772400" cy="4572000"/>
          </a:xfrm>
        </p:spPr>
        <p:txBody>
          <a:bodyPr>
            <a:normAutofit/>
          </a:bodyPr>
          <a:lstStyle/>
          <a:p>
            <a:pPr eaLnBrk="1" hangingPunct="1"/>
            <a:r>
              <a:rPr lang="en-GB" altLang="en-US" sz="2600" dirty="0" smtClean="0">
                <a:ea typeface="ＭＳ Ｐゴシック" pitchFamily="34" charset="-128"/>
              </a:rPr>
              <a:t>Advertising Styles Reflect the Culture of that Particular Country</a:t>
            </a:r>
          </a:p>
          <a:p>
            <a:pPr eaLnBrk="1" hangingPunct="1"/>
            <a:endParaRPr lang="en-GB" altLang="en-US" sz="2600" dirty="0" smtClean="0">
              <a:ea typeface="ＭＳ Ｐゴシック" pitchFamily="34" charset="-128"/>
            </a:endParaRPr>
          </a:p>
          <a:p>
            <a:pPr eaLnBrk="1" hangingPunct="1"/>
            <a:r>
              <a:rPr lang="en-GB" altLang="en-US" sz="2600" dirty="0" smtClean="0">
                <a:ea typeface="ＭＳ Ｐゴシック" pitchFamily="34" charset="-128"/>
              </a:rPr>
              <a:t>By understanding the basic separate elements such as the appeal, form or execution of an ad, we then get insight on the influence of culture on the advert</a:t>
            </a:r>
          </a:p>
          <a:p>
            <a:pPr eaLnBrk="1" hangingPunct="1"/>
            <a:endParaRPr lang="en-GB" altLang="en-US" sz="2600" dirty="0" smtClean="0">
              <a:ea typeface="ＭＳ Ｐゴシック" pitchFamily="34" charset="-128"/>
            </a:endParaRPr>
          </a:p>
          <a:p>
            <a:pPr eaLnBrk="1" hangingPunct="1"/>
            <a:r>
              <a:rPr lang="en-GB" altLang="en-US" sz="2600" dirty="0" smtClean="0">
                <a:ea typeface="ＭＳ Ｐゴシック" pitchFamily="34" charset="-128"/>
              </a:rPr>
              <a:t>The 5 dimensions of culture (Hofstede) helps us INTERPRET different culture and understand ad. styles</a:t>
            </a:r>
          </a:p>
        </p:txBody>
      </p:sp>
    </p:spTree>
    <p:extLst>
      <p:ext uri="{BB962C8B-B14F-4D97-AF65-F5344CB8AC3E}">
        <p14:creationId xmlns:p14="http://schemas.microsoft.com/office/powerpoint/2010/main" val="2582144886"/>
      </p:ext>
    </p:extLst>
  </p:cSld>
  <p:clrMapOvr>
    <a:masterClrMapping/>
  </p:clrMapOvr>
  <p:transition spd="med" advClick="0" advTm="5000">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3"/>
          <p:cNvSpPr>
            <a:spLocks noGrp="1" noChangeArrowheads="1"/>
          </p:cNvSpPr>
          <p:nvPr>
            <p:ph type="body" idx="1"/>
          </p:nvPr>
        </p:nvSpPr>
        <p:spPr>
          <a:xfrm>
            <a:off x="685800" y="1524000"/>
            <a:ext cx="7772400" cy="4572000"/>
          </a:xfrm>
        </p:spPr>
        <p:txBody>
          <a:bodyPr>
            <a:normAutofit/>
          </a:bodyPr>
          <a:lstStyle/>
          <a:p>
            <a:pPr eaLnBrk="1" hangingPunct="1"/>
            <a:r>
              <a:rPr lang="en-US" altLang="en-US" sz="2400" b="1" dirty="0" err="1" smtClean="0">
                <a:ea typeface="ＭＳ Ｐゴシック" pitchFamily="34" charset="-128"/>
              </a:rPr>
              <a:t>Fons</a:t>
            </a:r>
            <a:r>
              <a:rPr lang="en-US" altLang="en-US" sz="2400" b="1" dirty="0" smtClean="0">
                <a:ea typeface="ＭＳ Ｐゴシック" pitchFamily="34" charset="-128"/>
              </a:rPr>
              <a:t> </a:t>
            </a:r>
            <a:r>
              <a:rPr lang="en-US" altLang="en-US" sz="2400" b="1" dirty="0" err="1" smtClean="0">
                <a:ea typeface="ＭＳ Ｐゴシック" pitchFamily="34" charset="-128"/>
              </a:rPr>
              <a:t>Trompenaars</a:t>
            </a:r>
            <a:r>
              <a:rPr lang="en-US" altLang="en-US" sz="2400" b="1" dirty="0" smtClean="0">
                <a:ea typeface="ＭＳ Ｐゴシック" pitchFamily="34" charset="-128"/>
              </a:rPr>
              <a:t> and Charles Hampden-Turner (1997) </a:t>
            </a:r>
            <a:r>
              <a:rPr lang="en-US" altLang="en-US" sz="2400" dirty="0" smtClean="0">
                <a:ea typeface="ＭＳ Ｐゴシック" pitchFamily="34" charset="-128"/>
              </a:rPr>
              <a:t>  </a:t>
            </a:r>
            <a:endParaRPr lang="en-GB" altLang="en-US" sz="2400" dirty="0" smtClean="0">
              <a:ea typeface="ＭＳ Ｐゴシック" pitchFamily="34" charset="-128"/>
            </a:endParaRPr>
          </a:p>
          <a:p>
            <a:r>
              <a:rPr lang="en-US" altLang="en-US" sz="2800" dirty="0" smtClean="0">
                <a:ea typeface="ＭＳ Ｐゴシック" pitchFamily="34" charset="-128"/>
              </a:rPr>
              <a:t>Universalism versus particularism.</a:t>
            </a:r>
            <a:endParaRPr lang="en-GB" altLang="en-US" sz="2800" dirty="0" smtClean="0">
              <a:ea typeface="ＭＳ Ｐゴシック" pitchFamily="34" charset="-128"/>
            </a:endParaRPr>
          </a:p>
          <a:p>
            <a:r>
              <a:rPr lang="en-US" altLang="en-US" sz="2800" dirty="0" smtClean="0">
                <a:ea typeface="ＭＳ Ｐゴシック" pitchFamily="34" charset="-128"/>
              </a:rPr>
              <a:t>Individualism versus communitarianism.</a:t>
            </a:r>
            <a:endParaRPr lang="en-GB" altLang="en-US" sz="2800" dirty="0" smtClean="0">
              <a:ea typeface="ＭＳ Ｐゴシック" pitchFamily="34" charset="-128"/>
            </a:endParaRPr>
          </a:p>
          <a:p>
            <a:r>
              <a:rPr lang="en-US" altLang="en-US" sz="2800" dirty="0" smtClean="0">
                <a:ea typeface="ＭＳ Ｐゴシック" pitchFamily="34" charset="-128"/>
              </a:rPr>
              <a:t>Specific versus diffuse.</a:t>
            </a:r>
            <a:endParaRPr lang="en-GB" altLang="en-US" sz="2800" dirty="0" smtClean="0">
              <a:ea typeface="ＭＳ Ｐゴシック" pitchFamily="34" charset="-128"/>
            </a:endParaRPr>
          </a:p>
          <a:p>
            <a:r>
              <a:rPr lang="en-US" altLang="en-US" sz="2800" dirty="0" smtClean="0">
                <a:ea typeface="ＭＳ Ｐゴシック" pitchFamily="34" charset="-128"/>
              </a:rPr>
              <a:t>Neutral versus emotional.</a:t>
            </a:r>
            <a:endParaRPr lang="en-GB" altLang="en-US" sz="2800" dirty="0" smtClean="0">
              <a:ea typeface="ＭＳ Ｐゴシック" pitchFamily="34" charset="-128"/>
            </a:endParaRPr>
          </a:p>
          <a:p>
            <a:r>
              <a:rPr lang="en-US" altLang="en-US" sz="2800" dirty="0" smtClean="0">
                <a:ea typeface="ＭＳ Ｐゴシック" pitchFamily="34" charset="-128"/>
              </a:rPr>
              <a:t>Achievement versus ascription.</a:t>
            </a:r>
            <a:endParaRPr lang="en-GB" altLang="en-US" sz="2800" dirty="0" smtClean="0">
              <a:ea typeface="ＭＳ Ｐゴシック" pitchFamily="34" charset="-128"/>
            </a:endParaRPr>
          </a:p>
          <a:p>
            <a:r>
              <a:rPr lang="en-US" altLang="en-US" sz="2800" dirty="0" smtClean="0">
                <a:ea typeface="ＭＳ Ｐゴシック" pitchFamily="34" charset="-128"/>
              </a:rPr>
              <a:t>Sequential time versus synchronous time.</a:t>
            </a:r>
            <a:endParaRPr lang="en-GB" altLang="en-US" sz="2800" dirty="0" smtClean="0">
              <a:ea typeface="ＭＳ Ｐゴシック" pitchFamily="34" charset="-128"/>
            </a:endParaRPr>
          </a:p>
          <a:p>
            <a:r>
              <a:rPr lang="en-US" altLang="en-US" sz="2800" dirty="0" smtClean="0">
                <a:ea typeface="ＭＳ Ｐゴシック" pitchFamily="34" charset="-128"/>
              </a:rPr>
              <a:t>Internal direction versus outer direction.</a:t>
            </a:r>
            <a:endParaRPr lang="en-GB" altLang="en-US" sz="2800" dirty="0" smtClean="0">
              <a:ea typeface="ＭＳ Ｐゴシック" pitchFamily="34" charset="-128"/>
            </a:endParaRPr>
          </a:p>
          <a:p>
            <a:pPr marL="0" indent="0">
              <a:buNone/>
            </a:pPr>
            <a:r>
              <a:rPr lang="en-US" altLang="en-US" sz="2800" dirty="0" smtClean="0">
                <a:ea typeface="ＭＳ Ｐゴシック" pitchFamily="34" charset="-128"/>
              </a:rPr>
              <a:t> </a:t>
            </a:r>
            <a:endParaRPr lang="en-GB" altLang="en-US" sz="2800" dirty="0" smtClean="0">
              <a:ea typeface="ＭＳ Ｐゴシック" pitchFamily="34" charset="-128"/>
            </a:endParaRPr>
          </a:p>
          <a:p>
            <a:pPr eaLnBrk="1" hangingPunct="1"/>
            <a:endParaRPr lang="en-GB" altLang="en-US" sz="2600" dirty="0" smtClean="0">
              <a:latin typeface="FreightSans Pro Medium" charset="0"/>
              <a:ea typeface="ＭＳ Ｐゴシック" pitchFamily="34" charset="-128"/>
            </a:endParaRPr>
          </a:p>
        </p:txBody>
      </p:sp>
      <p:sp>
        <p:nvSpPr>
          <p:cNvPr id="2" name="Title 1"/>
          <p:cNvSpPr>
            <a:spLocks noGrp="1"/>
          </p:cNvSpPr>
          <p:nvPr>
            <p:ph type="title"/>
          </p:nvPr>
        </p:nvSpPr>
        <p:spPr/>
        <p:txBody>
          <a:bodyPr>
            <a:normAutofit fontScale="90000"/>
          </a:bodyPr>
          <a:lstStyle/>
          <a:p>
            <a:r>
              <a:rPr lang="en-GB" dirty="0" smtClean="0"/>
              <a:t>International Business Communication</a:t>
            </a:r>
            <a:endParaRPr lang="en-GB" dirty="0"/>
          </a:p>
        </p:txBody>
      </p:sp>
    </p:spTree>
    <p:extLst>
      <p:ext uri="{BB962C8B-B14F-4D97-AF65-F5344CB8AC3E}">
        <p14:creationId xmlns:p14="http://schemas.microsoft.com/office/powerpoint/2010/main" val="981142814"/>
      </p:ext>
    </p:extLst>
  </p:cSld>
  <p:clrMapOvr>
    <a:masterClrMapping/>
  </p:clrMapOvr>
  <p:transition spd="med" advClick="0" advTm="5000">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3"/>
          <p:cNvSpPr>
            <a:spLocks noGrp="1" noChangeArrowheads="1"/>
          </p:cNvSpPr>
          <p:nvPr>
            <p:ph type="body" idx="1"/>
          </p:nvPr>
        </p:nvSpPr>
        <p:spPr>
          <a:xfrm>
            <a:off x="685800" y="1524000"/>
            <a:ext cx="7772400" cy="4572000"/>
          </a:xfrm>
        </p:spPr>
        <p:txBody>
          <a:bodyPr>
            <a:normAutofit/>
          </a:bodyPr>
          <a:lstStyle/>
          <a:p>
            <a:pPr eaLnBrk="1" hangingPunct="1"/>
            <a:r>
              <a:rPr lang="en-GB" altLang="en-US" sz="2600" dirty="0" smtClean="0">
                <a:ea typeface="ＭＳ Ｐゴシック" pitchFamily="34" charset="-128"/>
              </a:rPr>
              <a:t>American Ad style</a:t>
            </a:r>
          </a:p>
          <a:p>
            <a:pPr eaLnBrk="1" hangingPunct="1"/>
            <a:endParaRPr lang="en-GB" altLang="en-US" sz="2600" dirty="0" smtClean="0">
              <a:ea typeface="ＭＳ Ｐゴシック" pitchFamily="34" charset="-128"/>
            </a:endParaRPr>
          </a:p>
          <a:p>
            <a:r>
              <a:rPr lang="en-US" altLang="en-US" sz="2800" dirty="0" smtClean="0">
                <a:ea typeface="ＭＳ Ｐゴシック" pitchFamily="34" charset="-128"/>
              </a:rPr>
              <a:t>McDonald's "Working Together" - To Make Your Day Better | Commercial | McDonald's</a:t>
            </a:r>
            <a:endParaRPr lang="en-GB" altLang="en-US" sz="2800" dirty="0" smtClean="0">
              <a:ea typeface="ＭＳ Ｐゴシック" pitchFamily="34" charset="-128"/>
            </a:endParaRPr>
          </a:p>
          <a:p>
            <a:r>
              <a:rPr lang="en-US" altLang="en-US" sz="2800" b="1" u="sng" dirty="0" smtClean="0">
                <a:ea typeface="ＭＳ Ｐゴシック" pitchFamily="34" charset="-128"/>
                <a:hlinkClick r:id="rId2"/>
              </a:rPr>
              <a:t>http://www.youtube.com/watch?v=kZCbvpJ4O6c</a:t>
            </a:r>
            <a:endParaRPr lang="en-GB" altLang="en-US" sz="2800" dirty="0" smtClean="0">
              <a:ea typeface="ＭＳ Ｐゴシック" pitchFamily="34" charset="-128"/>
            </a:endParaRPr>
          </a:p>
          <a:p>
            <a:r>
              <a:rPr lang="en-US" altLang="en-US" sz="2800" b="1" dirty="0" smtClean="0">
                <a:ea typeface="ＭＳ Ｐゴシック" pitchFamily="34" charset="-128"/>
              </a:rPr>
              <a:t> </a:t>
            </a:r>
            <a:endParaRPr lang="en-GB" altLang="en-US" sz="2800" dirty="0" smtClean="0">
              <a:ea typeface="ＭＳ Ｐゴシック" pitchFamily="34" charset="-128"/>
            </a:endParaRPr>
          </a:p>
          <a:p>
            <a:r>
              <a:rPr lang="en-US" altLang="en-US" sz="2800" b="1" dirty="0" smtClean="0">
                <a:ea typeface="ＭＳ Ｐゴシック" pitchFamily="34" charset="-128"/>
              </a:rPr>
              <a:t>Macdonald UK</a:t>
            </a:r>
            <a:r>
              <a:rPr lang="en-GB" altLang="en-US" sz="2800" b="1" dirty="0" smtClean="0">
                <a:ea typeface="ＭＳ Ｐゴシック" pitchFamily="34" charset="-128"/>
              </a:rPr>
              <a:t> -</a:t>
            </a:r>
            <a:r>
              <a:rPr lang="en-US" altLang="en-US" sz="2800" b="1" dirty="0" smtClean="0">
                <a:ea typeface="ＭＳ Ｐゴシック" pitchFamily="34" charset="-128"/>
              </a:rPr>
              <a:t>Dave TV</a:t>
            </a:r>
            <a:endParaRPr lang="en-GB" altLang="en-US" sz="2800" dirty="0" smtClean="0">
              <a:ea typeface="ＭＳ Ｐゴシック" pitchFamily="34" charset="-128"/>
            </a:endParaRPr>
          </a:p>
          <a:p>
            <a:r>
              <a:rPr lang="en-US" altLang="en-US" sz="2800" b="1" dirty="0" smtClean="0">
                <a:ea typeface="ＭＳ Ｐゴシック" pitchFamily="34" charset="-128"/>
                <a:hlinkClick r:id="rId3"/>
              </a:rPr>
              <a:t>http://www.youtube.com/watch?v=trqdYTtx6XI</a:t>
            </a:r>
            <a:endParaRPr lang="en-US" altLang="en-US" sz="2800" b="1" dirty="0" smtClean="0">
              <a:ea typeface="ＭＳ Ｐゴシック" pitchFamily="34" charset="-128"/>
            </a:endParaRPr>
          </a:p>
          <a:p>
            <a:endParaRPr lang="en-GB" altLang="en-US" sz="2800" dirty="0" smtClean="0">
              <a:latin typeface="FreightSans Pro Medium" charset="0"/>
              <a:ea typeface="ＭＳ Ｐゴシック" pitchFamily="34" charset="-128"/>
            </a:endParaRPr>
          </a:p>
          <a:p>
            <a:pPr eaLnBrk="1" hangingPunct="1"/>
            <a:endParaRPr lang="en-GB" altLang="en-US" sz="2600" dirty="0" smtClean="0">
              <a:latin typeface="FreightSans Pro Medium" charset="0"/>
              <a:ea typeface="ＭＳ Ｐゴシック" pitchFamily="34" charset="-128"/>
            </a:endParaRPr>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544" y="260648"/>
            <a:ext cx="7772400" cy="168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94553107"/>
      </p:ext>
    </p:extLst>
  </p:cSld>
  <p:clrMapOvr>
    <a:masterClrMapping/>
  </p:clrMapOvr>
  <p:transition spd="med" advClick="0" advTm="5000">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3"/>
          <p:cNvSpPr>
            <a:spLocks noGrp="1" noChangeArrowheads="1"/>
          </p:cNvSpPr>
          <p:nvPr>
            <p:ph type="body" idx="1"/>
          </p:nvPr>
        </p:nvSpPr>
        <p:spPr>
          <a:xfrm>
            <a:off x="685800" y="1524000"/>
            <a:ext cx="7772400" cy="4572000"/>
          </a:xfrm>
        </p:spPr>
        <p:txBody>
          <a:bodyPr/>
          <a:lstStyle/>
          <a:p>
            <a:pPr eaLnBrk="1" hangingPunct="1"/>
            <a:r>
              <a:rPr lang="en-GB" altLang="en-US" sz="2600" dirty="0" smtClean="0">
                <a:ea typeface="ＭＳ Ｐゴシック" pitchFamily="34" charset="-128"/>
              </a:rPr>
              <a:t>British Advertising Style</a:t>
            </a:r>
          </a:p>
          <a:p>
            <a:pPr eaLnBrk="1" hangingPunct="1"/>
            <a:endParaRPr lang="en-GB" altLang="en-US" sz="2600" dirty="0" smtClean="0">
              <a:ea typeface="ＭＳ Ｐゴシック" pitchFamily="34" charset="-128"/>
            </a:endParaRPr>
          </a:p>
          <a:p>
            <a:r>
              <a:rPr lang="en-US" altLang="en-US" sz="2800" dirty="0" err="1" smtClean="0">
                <a:ea typeface="ＭＳ Ｐゴシック" pitchFamily="34" charset="-128"/>
              </a:rPr>
              <a:t>yorkie</a:t>
            </a:r>
            <a:r>
              <a:rPr lang="en-US" altLang="en-US" sz="2800" dirty="0" smtClean="0">
                <a:ea typeface="ＭＳ Ｐゴシック" pitchFamily="34" charset="-128"/>
              </a:rPr>
              <a:t> bar not for girls</a:t>
            </a:r>
            <a:endParaRPr lang="en-GB" altLang="en-US" sz="2800" dirty="0" smtClean="0">
              <a:ea typeface="ＭＳ Ｐゴシック" pitchFamily="34" charset="-128"/>
            </a:endParaRPr>
          </a:p>
          <a:p>
            <a:r>
              <a:rPr lang="en-US" altLang="en-US" sz="2800" dirty="0" smtClean="0">
                <a:ea typeface="ＭＳ Ｐゴシック" pitchFamily="34" charset="-128"/>
              </a:rPr>
              <a:t> </a:t>
            </a:r>
            <a:endParaRPr lang="en-GB" altLang="en-US" sz="2800" dirty="0" smtClean="0">
              <a:ea typeface="ＭＳ Ｐゴシック" pitchFamily="34" charset="-128"/>
            </a:endParaRPr>
          </a:p>
          <a:p>
            <a:r>
              <a:rPr lang="en-US" altLang="en-US" sz="2800" u="sng" dirty="0" smtClean="0">
                <a:ea typeface="ＭＳ Ｐゴシック" pitchFamily="34" charset="-128"/>
                <a:hlinkClick r:id="rId2"/>
              </a:rPr>
              <a:t>http://www.youtube.com/watch?v=8GVXnyD93qc</a:t>
            </a:r>
            <a:endParaRPr lang="en-GB" altLang="en-US" sz="2800" dirty="0" smtClean="0">
              <a:ea typeface="ＭＳ Ｐゴシック" pitchFamily="34" charset="-128"/>
            </a:endParaRPr>
          </a:p>
          <a:p>
            <a:pPr eaLnBrk="1" hangingPunct="1"/>
            <a:endParaRPr lang="en-GB" altLang="en-US" sz="2600" dirty="0" smtClean="0">
              <a:latin typeface="FreightSans Pro Medium" charset="0"/>
              <a:ea typeface="ＭＳ Ｐゴシック" pitchFamily="34" charset="-128"/>
            </a:endParaRPr>
          </a:p>
        </p:txBody>
      </p:sp>
      <p:pic>
        <p:nvPicPr>
          <p:cNvPr id="512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0"/>
            <a:ext cx="7772400" cy="168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74514249"/>
      </p:ext>
    </p:extLst>
  </p:cSld>
  <p:clrMapOvr>
    <a:masterClrMapping/>
  </p:clrMapOvr>
  <p:transition spd="med" advClick="0" advTm="5000">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685800" y="1524000"/>
            <a:ext cx="7772400" cy="4572000"/>
          </a:xfrm>
        </p:spPr>
        <p:txBody>
          <a:bodyPr/>
          <a:lstStyle/>
          <a:p>
            <a:pPr eaLnBrk="1" hangingPunct="1"/>
            <a:r>
              <a:rPr lang="en-GB" altLang="en-US" sz="2600" dirty="0" smtClean="0">
                <a:ea typeface="ＭＳ Ｐゴシック" pitchFamily="34" charset="-128"/>
              </a:rPr>
              <a:t>Japanese Ad Style</a:t>
            </a:r>
          </a:p>
          <a:p>
            <a:pPr eaLnBrk="1" hangingPunct="1"/>
            <a:endParaRPr lang="en-GB" altLang="en-US" sz="2600" dirty="0" smtClean="0">
              <a:ea typeface="ＭＳ Ｐゴシック" pitchFamily="34" charset="-128"/>
            </a:endParaRPr>
          </a:p>
          <a:p>
            <a:pPr>
              <a:buFont typeface="Arial" pitchFamily="34" charset="0"/>
              <a:buNone/>
            </a:pPr>
            <a:r>
              <a:rPr lang="en-US" altLang="en-US" sz="2800" dirty="0" smtClean="0">
                <a:ea typeface="ＭＳ Ｐゴシック" pitchFamily="34" charset="-128"/>
              </a:rPr>
              <a:t> </a:t>
            </a:r>
            <a:endParaRPr lang="en-GB" altLang="en-US" sz="2800" dirty="0" smtClean="0">
              <a:ea typeface="ＭＳ Ｐゴシック" pitchFamily="34" charset="-128"/>
            </a:endParaRPr>
          </a:p>
          <a:p>
            <a:r>
              <a:rPr lang="en-US" altLang="en-US" sz="2800" dirty="0" smtClean="0">
                <a:ea typeface="ＭＳ Ｐゴシック" pitchFamily="34" charset="-128"/>
              </a:rPr>
              <a:t>Ultimate Weird Japanese Commercials Compilation</a:t>
            </a:r>
            <a:endParaRPr lang="en-GB" altLang="en-US" sz="2800" dirty="0" smtClean="0">
              <a:ea typeface="ＭＳ Ｐゴシック" pitchFamily="34" charset="-128"/>
            </a:endParaRPr>
          </a:p>
          <a:p>
            <a:r>
              <a:rPr lang="en-US" altLang="en-US" sz="2800" u="sng" dirty="0" smtClean="0">
                <a:ea typeface="ＭＳ Ｐゴシック" pitchFamily="34" charset="-128"/>
                <a:hlinkClick r:id="rId2"/>
              </a:rPr>
              <a:t>http://www.youtube.com/watch?v=giGAEe3_Ft0</a:t>
            </a:r>
            <a:endParaRPr lang="en-GB" altLang="en-US" sz="2800" dirty="0" smtClean="0">
              <a:ea typeface="ＭＳ Ｐゴシック" pitchFamily="34" charset="-128"/>
            </a:endParaRPr>
          </a:p>
          <a:p>
            <a:pPr eaLnBrk="1" hangingPunct="1"/>
            <a:endParaRPr lang="en-GB" altLang="en-US" sz="2600" dirty="0" smtClean="0">
              <a:latin typeface="FreightSans Pro Medium" charset="0"/>
              <a:ea typeface="ＭＳ Ｐゴシック" pitchFamily="34" charset="-128"/>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260648"/>
            <a:ext cx="7772400" cy="168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92481195"/>
      </p:ext>
    </p:extLst>
  </p:cSld>
  <p:clrMapOvr>
    <a:masterClrMapping/>
  </p:clrMapOvr>
  <p:transition spd="med" advClick="0" advTm="5000">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5" name="Rectangle 3"/>
          <p:cNvSpPr>
            <a:spLocks noGrp="1" noChangeArrowheads="1"/>
          </p:cNvSpPr>
          <p:nvPr>
            <p:ph type="body" idx="1"/>
          </p:nvPr>
        </p:nvSpPr>
        <p:spPr>
          <a:xfrm>
            <a:off x="685800" y="1524000"/>
            <a:ext cx="7772400" cy="4572000"/>
          </a:xfrm>
        </p:spPr>
        <p:txBody>
          <a:bodyPr/>
          <a:lstStyle/>
          <a:p>
            <a:pPr eaLnBrk="1" hangingPunct="1"/>
            <a:r>
              <a:rPr lang="en-GB" altLang="en-US" sz="2600" dirty="0" smtClean="0">
                <a:ea typeface="ＭＳ Ｐゴシック" pitchFamily="34" charset="-128"/>
              </a:rPr>
              <a:t>S. Korean Ad Style</a:t>
            </a:r>
          </a:p>
          <a:p>
            <a:pPr eaLnBrk="1" hangingPunct="1"/>
            <a:endParaRPr lang="en-GB" altLang="en-US" sz="2600" dirty="0" smtClean="0">
              <a:ea typeface="ＭＳ Ｐゴシック" pitchFamily="34" charset="-128"/>
            </a:endParaRPr>
          </a:p>
          <a:p>
            <a:r>
              <a:rPr lang="en-US" altLang="en-US" sz="2800" dirty="0" smtClean="0">
                <a:ea typeface="ＭＳ Ｐゴシック" pitchFamily="34" charset="-128"/>
              </a:rPr>
              <a:t>South Korean Pizza Hut Commercial</a:t>
            </a:r>
            <a:endParaRPr lang="en-GB" altLang="en-US" sz="2800" dirty="0" smtClean="0">
              <a:ea typeface="ＭＳ Ｐゴシック" pitchFamily="34" charset="-128"/>
            </a:endParaRPr>
          </a:p>
          <a:p>
            <a:r>
              <a:rPr lang="en-US" altLang="en-US" sz="2800" u="sng" dirty="0" smtClean="0">
                <a:ea typeface="ＭＳ Ｐゴシック" pitchFamily="34" charset="-128"/>
                <a:hlinkClick r:id="rId2"/>
              </a:rPr>
              <a:t>http://www.youtube.com/watch?v=pyCLowmiCig</a:t>
            </a:r>
            <a:endParaRPr lang="en-GB" altLang="en-US" sz="2800" dirty="0" smtClean="0">
              <a:ea typeface="ＭＳ Ｐゴシック" pitchFamily="34" charset="-128"/>
            </a:endParaRPr>
          </a:p>
          <a:p>
            <a:pPr eaLnBrk="1" hangingPunct="1"/>
            <a:endParaRPr lang="en-GB" altLang="en-US" sz="2600" dirty="0" smtClean="0">
              <a:latin typeface="FreightSans Pro Medium" charset="0"/>
              <a:ea typeface="ＭＳ Ｐゴシック" pitchFamily="34" charset="-128"/>
            </a:endParaRPr>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16632"/>
            <a:ext cx="7772400" cy="1682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11530077"/>
      </p:ext>
    </p:extLst>
  </p:cSld>
  <p:clrMapOvr>
    <a:masterClrMapping/>
  </p:clrMapOvr>
  <p:transition spd="med" advClick="0" advTm="5000">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TotalTime>
  <Words>670</Words>
  <Application>Microsoft Office PowerPoint</Application>
  <PresentationFormat>On-screen Show (4:3)</PresentationFormat>
  <Paragraphs>137</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Cultural Orientations</vt:lpstr>
      <vt:lpstr>PowerPoint Presentation</vt:lpstr>
      <vt:lpstr>Integrated Global Communications </vt:lpstr>
      <vt:lpstr>PowerPoint Presentation</vt:lpstr>
      <vt:lpstr>International Business Communications</vt:lpstr>
      <vt:lpstr>International Business Communications</vt:lpstr>
      <vt:lpstr>International Business Communications </vt:lpstr>
      <vt:lpstr>International Business Communications </vt:lpstr>
      <vt:lpstr>International Business Communications </vt:lpstr>
      <vt:lpstr>International Business Communications </vt:lpstr>
      <vt:lpstr>International Business Communications </vt:lpstr>
      <vt:lpstr>International Business Communications </vt:lpstr>
      <vt:lpstr>International Busness  Communications </vt:lpstr>
      <vt:lpstr>International Business Communications </vt:lpstr>
      <vt:lpstr>International Business Communications </vt:lpstr>
      <vt:lpstr>International Business Communications </vt:lpstr>
      <vt:lpstr>International Business Communications </vt:lpstr>
      <vt:lpstr>International Business Communications </vt:lpstr>
      <vt:lpstr>International Business Communication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IBC Week 1</dc:title>
  <dc:creator>User</dc:creator>
  <cp:lastModifiedBy>User</cp:lastModifiedBy>
  <cp:revision>4</cp:revision>
  <dcterms:created xsi:type="dcterms:W3CDTF">2016-10-20T08:58:06Z</dcterms:created>
  <dcterms:modified xsi:type="dcterms:W3CDTF">2016-11-07T12:10:08Z</dcterms:modified>
</cp:coreProperties>
</file>