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303" r:id="rId5"/>
    <p:sldId id="476" r:id="rId6"/>
    <p:sldId id="395" r:id="rId7"/>
    <p:sldId id="396" r:id="rId8"/>
    <p:sldId id="397" r:id="rId9"/>
    <p:sldId id="400" r:id="rId10"/>
    <p:sldId id="407" r:id="rId11"/>
    <p:sldId id="477" r:id="rId12"/>
    <p:sldId id="478" r:id="rId13"/>
    <p:sldId id="479" r:id="rId14"/>
    <p:sldId id="402" r:id="rId15"/>
    <p:sldId id="483" r:id="rId16"/>
    <p:sldId id="482" r:id="rId17"/>
    <p:sldId id="480" r:id="rId18"/>
    <p:sldId id="481" r:id="rId19"/>
    <p:sldId id="344" r:id="rId20"/>
    <p:sldId id="347" r:id="rId21"/>
    <p:sldId id="484" r:id="rId22"/>
    <p:sldId id="286" r:id="rId23"/>
    <p:sldId id="300" r:id="rId24"/>
    <p:sldId id="377" r:id="rId25"/>
    <p:sldId id="473" r:id="rId26"/>
    <p:sldId id="475"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50411" autoAdjust="0"/>
  </p:normalViewPr>
  <p:slideViewPr>
    <p:cSldViewPr>
      <p:cViewPr varScale="1">
        <p:scale>
          <a:sx n="52" d="100"/>
          <a:sy n="52" d="100"/>
        </p:scale>
        <p:origin x="1929" y="4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F4ED1E9-ED22-4E32-9690-EBCAB050FED0}"/>
    <pc:docChg chg="custSel modSld">
      <pc:chgData name="Rhiannon Akers" userId="fb3c9d12-5c8c-42d7-8dc7-d872d7a3d202" providerId="ADAL" clId="{6F4ED1E9-ED22-4E32-9690-EBCAB050FED0}" dt="2025-09-24T20:07:34.874" v="141" actId="20577"/>
      <pc:docMkLst>
        <pc:docMk/>
      </pc:docMkLst>
      <pc:sldChg chg="modSp mod">
        <pc:chgData name="Rhiannon Akers" userId="fb3c9d12-5c8c-42d7-8dc7-d872d7a3d202" providerId="ADAL" clId="{6F4ED1E9-ED22-4E32-9690-EBCAB050FED0}" dt="2025-09-24T19:58:52.996" v="37" actId="6549"/>
        <pc:sldMkLst>
          <pc:docMk/>
          <pc:sldMk cId="3193330590" sldId="303"/>
        </pc:sldMkLst>
        <pc:spChg chg="mod">
          <ac:chgData name="Rhiannon Akers" userId="fb3c9d12-5c8c-42d7-8dc7-d872d7a3d202" providerId="ADAL" clId="{6F4ED1E9-ED22-4E32-9690-EBCAB050FED0}" dt="2025-09-24T19:58:52.996" v="37" actId="6549"/>
          <ac:spMkLst>
            <pc:docMk/>
            <pc:sldMk cId="3193330590" sldId="303"/>
            <ac:spMk id="2" creationId="{00000000-0000-0000-0000-000000000000}"/>
          </ac:spMkLst>
        </pc:spChg>
      </pc:sldChg>
      <pc:sldChg chg="modNotesTx">
        <pc:chgData name="Rhiannon Akers" userId="fb3c9d12-5c8c-42d7-8dc7-d872d7a3d202" providerId="ADAL" clId="{6F4ED1E9-ED22-4E32-9690-EBCAB050FED0}" dt="2025-09-24T20:07:34.874" v="141" actId="20577"/>
        <pc:sldMkLst>
          <pc:docMk/>
          <pc:sldMk cId="1070082139" sldId="400"/>
        </pc:sldMkLst>
      </pc:sldChg>
      <pc:sldChg chg="modSp mod">
        <pc:chgData name="Rhiannon Akers" userId="fb3c9d12-5c8c-42d7-8dc7-d872d7a3d202" providerId="ADAL" clId="{6F4ED1E9-ED22-4E32-9690-EBCAB050FED0}" dt="2025-09-24T20:06:37.065" v="80" actId="20577"/>
        <pc:sldMkLst>
          <pc:docMk/>
          <pc:sldMk cId="2173702916" sldId="407"/>
        </pc:sldMkLst>
        <pc:spChg chg="mod">
          <ac:chgData name="Rhiannon Akers" userId="fb3c9d12-5c8c-42d7-8dc7-d872d7a3d202" providerId="ADAL" clId="{6F4ED1E9-ED22-4E32-9690-EBCAB050FED0}" dt="2025-09-24T20:06:37.065" v="80" actId="20577"/>
          <ac:spMkLst>
            <pc:docMk/>
            <pc:sldMk cId="2173702916" sldId="407"/>
            <ac:spMk id="3" creationId="{7267F784-4184-4B57-B1E0-CE3C083236A4}"/>
          </ac:spMkLst>
        </pc:spChg>
      </pc:sldChg>
      <pc:sldChg chg="modSp mod">
        <pc:chgData name="Rhiannon Akers" userId="fb3c9d12-5c8c-42d7-8dc7-d872d7a3d202" providerId="ADAL" clId="{6F4ED1E9-ED22-4E32-9690-EBCAB050FED0}" dt="2025-09-24T20:07:01.444" v="92" actId="20577"/>
        <pc:sldMkLst>
          <pc:docMk/>
          <pc:sldMk cId="1687145283" sldId="479"/>
        </pc:sldMkLst>
        <pc:spChg chg="mod">
          <ac:chgData name="Rhiannon Akers" userId="fb3c9d12-5c8c-42d7-8dc7-d872d7a3d202" providerId="ADAL" clId="{6F4ED1E9-ED22-4E32-9690-EBCAB050FED0}" dt="2025-09-24T20:07:01.444" v="92" actId="20577"/>
          <ac:spMkLst>
            <pc:docMk/>
            <pc:sldMk cId="1687145283" sldId="479"/>
            <ac:spMk id="3" creationId="{074DDFC6-EA51-4B89-7E46-F9351DFDD8FE}"/>
          </ac:spMkLst>
        </pc:spChg>
      </pc:sldChg>
    </pc:docChg>
  </pc:docChgLst>
  <pc:docChgLst>
    <pc:chgData name="Julie Thomas" userId="2af13b6d24d29b42" providerId="LiveId" clId="{0CC61BF7-00B8-4618-8A58-E536327BF32E}"/>
    <pc:docChg chg="undo custSel addSld delSld modSld sldOrd">
      <pc:chgData name="Julie Thomas" userId="2af13b6d24d29b42" providerId="LiveId" clId="{0CC61BF7-00B8-4618-8A58-E536327BF32E}" dt="2024-09-27T12:45:41.101" v="1935"/>
      <pc:docMkLst>
        <pc:docMk/>
      </pc:docMkLst>
      <pc:sldChg chg="modSp mod">
        <pc:chgData name="Julie Thomas" userId="2af13b6d24d29b42" providerId="LiveId" clId="{0CC61BF7-00B8-4618-8A58-E536327BF32E}" dt="2024-09-27T10:37:30.240" v="371" actId="20577"/>
        <pc:sldMkLst>
          <pc:docMk/>
          <pc:sldMk cId="3886170143" sldId="286"/>
        </pc:sldMkLst>
      </pc:sldChg>
      <pc:sldChg chg="modSp mod">
        <pc:chgData name="Julie Thomas" userId="2af13b6d24d29b42" providerId="LiveId" clId="{0CC61BF7-00B8-4618-8A58-E536327BF32E}" dt="2024-09-27T10:37:33.474" v="374" actId="20577"/>
        <pc:sldMkLst>
          <pc:docMk/>
          <pc:sldMk cId="1489495944" sldId="300"/>
        </pc:sldMkLst>
      </pc:sldChg>
      <pc:sldChg chg="modSp mod">
        <pc:chgData name="Julie Thomas" userId="2af13b6d24d29b42" providerId="LiveId" clId="{0CC61BF7-00B8-4618-8A58-E536327BF32E}" dt="2024-09-27T10:21:45.227" v="31" actId="20577"/>
        <pc:sldMkLst>
          <pc:docMk/>
          <pc:sldMk cId="3193330590" sldId="303"/>
        </pc:sldMkLst>
      </pc:sldChg>
      <pc:sldChg chg="del">
        <pc:chgData name="Julie Thomas" userId="2af13b6d24d29b42" providerId="LiveId" clId="{0CC61BF7-00B8-4618-8A58-E536327BF32E}" dt="2024-09-27T10:48:54.716" v="800" actId="47"/>
        <pc:sldMkLst>
          <pc:docMk/>
          <pc:sldMk cId="995109292" sldId="336"/>
        </pc:sldMkLst>
      </pc:sldChg>
      <pc:sldChg chg="add del">
        <pc:chgData name="Julie Thomas" userId="2af13b6d24d29b42" providerId="LiveId" clId="{0CC61BF7-00B8-4618-8A58-E536327BF32E}" dt="2024-09-27T11:39:21.754" v="1528" actId="2696"/>
        <pc:sldMkLst>
          <pc:docMk/>
          <pc:sldMk cId="2111795234" sldId="340"/>
        </pc:sldMkLst>
      </pc:sldChg>
      <pc:sldChg chg="del ord">
        <pc:chgData name="Julie Thomas" userId="2af13b6d24d29b42" providerId="LiveId" clId="{0CC61BF7-00B8-4618-8A58-E536327BF32E}" dt="2024-09-27T10:48:34.314" v="799" actId="47"/>
        <pc:sldMkLst>
          <pc:docMk/>
          <pc:sldMk cId="1954703391" sldId="341"/>
        </pc:sldMkLst>
      </pc:sldChg>
      <pc:sldChg chg="del ord">
        <pc:chgData name="Julie Thomas" userId="2af13b6d24d29b42" providerId="LiveId" clId="{0CC61BF7-00B8-4618-8A58-E536327BF32E}" dt="2024-09-27T11:51:18.121" v="1685" actId="2696"/>
        <pc:sldMkLst>
          <pc:docMk/>
          <pc:sldMk cId="2920477418" sldId="342"/>
        </pc:sldMkLst>
      </pc:sldChg>
      <pc:sldChg chg="modSp mod ord">
        <pc:chgData name="Julie Thomas" userId="2af13b6d24d29b42" providerId="LiveId" clId="{0CC61BF7-00B8-4618-8A58-E536327BF32E}" dt="2024-09-27T11:45:05.727" v="1534" actId="20577"/>
        <pc:sldMkLst>
          <pc:docMk/>
          <pc:sldMk cId="1626622288" sldId="344"/>
        </pc:sldMkLst>
      </pc:sldChg>
      <pc:sldChg chg="del ord">
        <pc:chgData name="Julie Thomas" userId="2af13b6d24d29b42" providerId="LiveId" clId="{0CC61BF7-00B8-4618-8A58-E536327BF32E}" dt="2024-09-27T11:51:23.992" v="1686" actId="2696"/>
        <pc:sldMkLst>
          <pc:docMk/>
          <pc:sldMk cId="3158779352" sldId="345"/>
        </pc:sldMkLst>
      </pc:sldChg>
      <pc:sldChg chg="modSp mod">
        <pc:chgData name="Julie Thomas" userId="2af13b6d24d29b42" providerId="LiveId" clId="{0CC61BF7-00B8-4618-8A58-E536327BF32E}" dt="2024-09-27T10:37:26.321" v="368" actId="20577"/>
        <pc:sldMkLst>
          <pc:docMk/>
          <pc:sldMk cId="1506120060" sldId="347"/>
        </pc:sldMkLst>
      </pc:sldChg>
      <pc:sldChg chg="modSp del ord">
        <pc:chgData name="Julie Thomas" userId="2af13b6d24d29b42" providerId="LiveId" clId="{0CC61BF7-00B8-4618-8A58-E536327BF32E}" dt="2024-09-27T10:48:30.042" v="798" actId="47"/>
        <pc:sldMkLst>
          <pc:docMk/>
          <pc:sldMk cId="1087651911" sldId="357"/>
        </pc:sldMkLst>
      </pc:sldChg>
      <pc:sldChg chg="modSp mod">
        <pc:chgData name="Julie Thomas" userId="2af13b6d24d29b42" providerId="LiveId" clId="{0CC61BF7-00B8-4618-8A58-E536327BF32E}" dt="2024-09-27T10:37:36.762" v="377" actId="20577"/>
        <pc:sldMkLst>
          <pc:docMk/>
          <pc:sldMk cId="248801777" sldId="377"/>
        </pc:sldMkLst>
      </pc:sldChg>
      <pc:sldChg chg="modSp modAnim">
        <pc:chgData name="Julie Thomas" userId="2af13b6d24d29b42" providerId="LiveId" clId="{0CC61BF7-00B8-4618-8A58-E536327BF32E}" dt="2024-09-27T10:22:29.716" v="36" actId="122"/>
        <pc:sldMkLst>
          <pc:docMk/>
          <pc:sldMk cId="2151425749" sldId="395"/>
        </pc:sldMkLst>
      </pc:sldChg>
      <pc:sldChg chg="modSp mod modAnim">
        <pc:chgData name="Julie Thomas" userId="2af13b6d24d29b42" providerId="LiveId" clId="{0CC61BF7-00B8-4618-8A58-E536327BF32E}" dt="2024-09-27T10:24:01.310" v="56" actId="255"/>
        <pc:sldMkLst>
          <pc:docMk/>
          <pc:sldMk cId="1920377394" sldId="396"/>
        </pc:sldMkLst>
      </pc:sldChg>
      <pc:sldChg chg="modSp mod modAnim">
        <pc:chgData name="Julie Thomas" userId="2af13b6d24d29b42" providerId="LiveId" clId="{0CC61BF7-00B8-4618-8A58-E536327BF32E}" dt="2024-09-27T10:24:56.968" v="84" actId="14100"/>
        <pc:sldMkLst>
          <pc:docMk/>
          <pc:sldMk cId="1844928061" sldId="397"/>
        </pc:sldMkLst>
      </pc:sldChg>
      <pc:sldChg chg="modSp ord">
        <pc:chgData name="Julie Thomas" userId="2af13b6d24d29b42" providerId="LiveId" clId="{0CC61BF7-00B8-4618-8A58-E536327BF32E}" dt="2024-09-27T10:28:29.711" v="359"/>
        <pc:sldMkLst>
          <pc:docMk/>
          <pc:sldMk cId="1070082139" sldId="400"/>
        </pc:sldMkLst>
      </pc:sldChg>
      <pc:sldChg chg="ord">
        <pc:chgData name="Julie Thomas" userId="2af13b6d24d29b42" providerId="LiveId" clId="{0CC61BF7-00B8-4618-8A58-E536327BF32E}" dt="2024-09-27T11:39:03.260" v="1527"/>
        <pc:sldMkLst>
          <pc:docMk/>
          <pc:sldMk cId="357364767" sldId="402"/>
        </pc:sldMkLst>
      </pc:sldChg>
      <pc:sldChg chg="del">
        <pc:chgData name="Julie Thomas" userId="2af13b6d24d29b42" providerId="LiveId" clId="{0CC61BF7-00B8-4618-8A58-E536327BF32E}" dt="2024-09-27T10:26:11.842" v="87" actId="47"/>
        <pc:sldMkLst>
          <pc:docMk/>
          <pc:sldMk cId="1371485621" sldId="406"/>
        </pc:sldMkLst>
      </pc:sldChg>
      <pc:sldChg chg="modSp mod">
        <pc:chgData name="Julie Thomas" userId="2af13b6d24d29b42" providerId="LiveId" clId="{0CC61BF7-00B8-4618-8A58-E536327BF32E}" dt="2024-09-27T10:39:15.644" v="380" actId="20577"/>
        <pc:sldMkLst>
          <pc:docMk/>
          <pc:sldMk cId="343303749" sldId="473"/>
        </pc:sldMkLst>
      </pc:sldChg>
      <pc:sldChg chg="modSp mod modAnim">
        <pc:chgData name="Julie Thomas" userId="2af13b6d24d29b42" providerId="LiveId" clId="{0CC61BF7-00B8-4618-8A58-E536327BF32E}" dt="2024-09-27T11:06:50.189" v="1233" actId="255"/>
        <pc:sldMkLst>
          <pc:docMk/>
          <pc:sldMk cId="2674717653" sldId="475"/>
        </pc:sldMkLst>
      </pc:sldChg>
      <pc:sldChg chg="modSp new mod ord">
        <pc:chgData name="Julie Thomas" userId="2af13b6d24d29b42" providerId="LiveId" clId="{0CC61BF7-00B8-4618-8A58-E536327BF32E}" dt="2024-09-27T10:39:41.623" v="382"/>
        <pc:sldMkLst>
          <pc:docMk/>
          <pc:sldMk cId="1151530094" sldId="476"/>
        </pc:sldMkLst>
      </pc:sldChg>
      <pc:sldChg chg="modSp new mod ord">
        <pc:chgData name="Julie Thomas" userId="2af13b6d24d29b42" providerId="LiveId" clId="{0CC61BF7-00B8-4618-8A58-E536327BF32E}" dt="2024-09-27T10:41:55.664" v="478"/>
        <pc:sldMkLst>
          <pc:docMk/>
          <pc:sldMk cId="578605687" sldId="477"/>
        </pc:sldMkLst>
      </pc:sldChg>
      <pc:sldChg chg="new del">
        <pc:chgData name="Julie Thomas" userId="2af13b6d24d29b42" providerId="LiveId" clId="{0CC61BF7-00B8-4618-8A58-E536327BF32E}" dt="2024-09-27T10:42:43.915" v="480" actId="2696"/>
        <pc:sldMkLst>
          <pc:docMk/>
          <pc:sldMk cId="2002937" sldId="478"/>
        </pc:sldMkLst>
      </pc:sldChg>
      <pc:sldChg chg="modSp new mod ord">
        <pc:chgData name="Julie Thomas" userId="2af13b6d24d29b42" providerId="LiveId" clId="{0CC61BF7-00B8-4618-8A58-E536327BF32E}" dt="2024-09-27T10:45:02.072" v="796" actId="20577"/>
        <pc:sldMkLst>
          <pc:docMk/>
          <pc:sldMk cId="2034509915" sldId="478"/>
        </pc:sldMkLst>
      </pc:sldChg>
      <pc:sldChg chg="modSp new mod ord">
        <pc:chgData name="Julie Thomas" userId="2af13b6d24d29b42" providerId="LiveId" clId="{0CC61BF7-00B8-4618-8A58-E536327BF32E}" dt="2024-09-27T11:43:38.682" v="1531"/>
        <pc:sldMkLst>
          <pc:docMk/>
          <pc:sldMk cId="1687145283" sldId="479"/>
        </pc:sldMkLst>
      </pc:sldChg>
      <pc:sldChg chg="addSp delSp modSp new mod ord modClrScheme chgLayout modNotesTx">
        <pc:chgData name="Julie Thomas" userId="2af13b6d24d29b42" providerId="LiveId" clId="{0CC61BF7-00B8-4618-8A58-E536327BF32E}" dt="2024-09-27T11:27:10.043" v="1481"/>
        <pc:sldMkLst>
          <pc:docMk/>
          <pc:sldMk cId="3820161047" sldId="480"/>
        </pc:sldMkLst>
      </pc:sldChg>
      <pc:sldChg chg="addSp delSp modSp new mod ord modClrScheme chgLayout">
        <pc:chgData name="Julie Thomas" userId="2af13b6d24d29b42" providerId="LiveId" clId="{0CC61BF7-00B8-4618-8A58-E536327BF32E}" dt="2024-09-27T11:27:11.550" v="1483"/>
        <pc:sldMkLst>
          <pc:docMk/>
          <pc:sldMk cId="783303957" sldId="481"/>
        </pc:sldMkLst>
      </pc:sldChg>
      <pc:sldChg chg="modSp new mod ord">
        <pc:chgData name="Julie Thomas" userId="2af13b6d24d29b42" providerId="LiveId" clId="{0CC61BF7-00B8-4618-8A58-E536327BF32E}" dt="2024-09-27T11:37:01.986" v="1523" actId="20577"/>
        <pc:sldMkLst>
          <pc:docMk/>
          <pc:sldMk cId="2196510534" sldId="482"/>
        </pc:sldMkLst>
      </pc:sldChg>
      <pc:sldChg chg="modSp new mod modNotesTx">
        <pc:chgData name="Julie Thomas" userId="2af13b6d24d29b42" providerId="LiveId" clId="{0CC61BF7-00B8-4618-8A58-E536327BF32E}" dt="2024-09-27T12:42:33.634" v="1709" actId="20577"/>
        <pc:sldMkLst>
          <pc:docMk/>
          <pc:sldMk cId="2025639063" sldId="483"/>
        </pc:sldMkLst>
      </pc:sldChg>
      <pc:sldChg chg="new del">
        <pc:chgData name="Julie Thomas" userId="2af13b6d24d29b42" providerId="LiveId" clId="{0CC61BF7-00B8-4618-8A58-E536327BF32E}" dt="2024-09-27T11:39:24.412" v="1529" actId="2696"/>
        <pc:sldMkLst>
          <pc:docMk/>
          <pc:sldMk cId="4230951231" sldId="483"/>
        </pc:sldMkLst>
      </pc:sldChg>
      <pc:sldChg chg="modSp new mod ord">
        <pc:chgData name="Julie Thomas" userId="2af13b6d24d29b42" providerId="LiveId" clId="{0CC61BF7-00B8-4618-8A58-E536327BF32E}" dt="2024-09-27T12:45:41.101" v="1935"/>
        <pc:sldMkLst>
          <pc:docMk/>
          <pc:sldMk cId="1124043610" sldId="484"/>
        </pc:sldMkLst>
      </pc:sldChg>
    </pc:docChg>
  </pc:docChgLst>
  <pc:docChgLst>
    <pc:chgData name="Rhiannon Akers" userId="fb3c9d12-5c8c-42d7-8dc7-d872d7a3d202" providerId="ADAL" clId="{5B5EA3E4-1D74-4823-A099-D886BAF26C5A}"/>
    <pc:docChg chg="modSld">
      <pc:chgData name="Rhiannon Akers" userId="fb3c9d12-5c8c-42d7-8dc7-d872d7a3d202" providerId="ADAL" clId="{5B5EA3E4-1D74-4823-A099-D886BAF26C5A}" dt="2025-09-08T13:55:19.047" v="17" actId="20577"/>
      <pc:docMkLst>
        <pc:docMk/>
      </pc:docMkLst>
      <pc:sldChg chg="modSp mod">
        <pc:chgData name="Rhiannon Akers" userId="fb3c9d12-5c8c-42d7-8dc7-d872d7a3d202" providerId="ADAL" clId="{5B5EA3E4-1D74-4823-A099-D886BAF26C5A}" dt="2025-09-08T13:55:19.047" v="17" actId="20577"/>
        <pc:sldMkLst>
          <pc:docMk/>
          <pc:sldMk cId="3193330590" sldId="303"/>
        </pc:sldMkLst>
        <pc:spChg chg="mod">
          <ac:chgData name="Rhiannon Akers" userId="fb3c9d12-5c8c-42d7-8dc7-d872d7a3d202" providerId="ADAL" clId="{5B5EA3E4-1D74-4823-A099-D886BAF26C5A}" dt="2025-09-08T13:55:19.047" v="17" actId="20577"/>
          <ac:spMkLst>
            <pc:docMk/>
            <pc:sldMk cId="3193330590" sldId="303"/>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24/09/2025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24/09/2025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79124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Coaching and mentoring can be effective approaches to developing employees. Both have grown in popularity, with many employers using them to enhance the skills, knowledge and performance of their people around specific skills and goals.</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15274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see Scheme of Work for specifics of each week.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973715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brief </a:t>
            </a:r>
            <a:r>
              <a:rPr lang="en-GB"/>
              <a:t>and signpost to Moodle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1249910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421468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000" b="0" i="0" u="none" strike="noStrike" kern="1200" cap="none" spc="0" normalizeH="0" baseline="0" noProof="0" dirty="0">
                <a:ln>
                  <a:noFill/>
                </a:ln>
                <a:solidFill>
                  <a:prstClr val="black"/>
                </a:solidFill>
                <a:effectLst/>
                <a:uLnTx/>
                <a:uFillTx/>
                <a:latin typeface="Myriad Pro"/>
                <a:ea typeface="+mn-ea"/>
                <a:cs typeface="+mn-cs"/>
              </a:rPr>
              <a:t>Coaching and mentoring, despite their differences, share several similarities that make them both valuable tools for personal and professional development in the workplace.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1. Development Focused: Both coaching and mentoring aim to support the development of the individual, whether it be in terms of skills, knowledge, or personal growth.</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2. One-on-One Relationship: Both involve a one-on-one relationship between the coach/mentor and the individual, allowing for personalised guidance and support.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3. Confidentiality: Both relationships are built on trust and confidentiality, ensuring that the individual feels safe to share their challenges and aspirations.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4. Support and Guidance: Both coaches and mentors provide support and guidance to help the individual navigate their career and personal development.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5. Feedback: Both involve giving and receiving feedback to help the individual improve and grow.</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6. Goal-Oriented: While the nature of the goals may differ, both coaching and mentoring involve setting and working towards specific objectives.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7. Empowerment: Both aim to empower the individual to take charge of their own development and make informed decisions about their career and personal growth.</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In summary, coaching and mentoring both play crucial roles in fostering an individual's development through personalised, supportive, and goal-oriented relationships. (CIPD, 2024). </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325288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38326134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0"/>
              </a:spcAft>
              <a:buFont typeface="Wingdings" pitchFamily="2" charset="2"/>
              <a:buChar char="§"/>
            </a:pPr>
            <a:r>
              <a:rPr lang="en-GB" sz="1400" b="1" dirty="0"/>
              <a:t>Short Term – Time Bound</a:t>
            </a:r>
          </a:p>
          <a:p>
            <a:pPr marL="0" indent="0" algn="just">
              <a:lnSpc>
                <a:spcPct val="100000"/>
              </a:lnSpc>
              <a:spcBef>
                <a:spcPts val="0"/>
              </a:spcBef>
              <a:spcAft>
                <a:spcPts val="0"/>
              </a:spcAft>
              <a:buNone/>
            </a:pPr>
            <a:r>
              <a:rPr lang="en-GB" sz="1200" dirty="0"/>
              <a:t>A coach can successfully be involved with a </a:t>
            </a:r>
            <a:r>
              <a:rPr lang="en-GB" sz="1200" dirty="0" err="1"/>
              <a:t>coachee</a:t>
            </a:r>
            <a:r>
              <a:rPr lang="en-GB" sz="1200" dirty="0"/>
              <a:t> for a short period of time, maybe even just a few sessions. The coaching lasts for as long as is needed, depending on the purpose of the coaching relationship.</a:t>
            </a:r>
          </a:p>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marL="0" indent="0" algn="just">
              <a:spcBef>
                <a:spcPts val="0"/>
              </a:spcBef>
              <a:spcAft>
                <a:spcPts val="0"/>
              </a:spcAft>
              <a:buNone/>
            </a:pPr>
            <a:endParaRPr lang="en-GB" sz="1400" dirty="0"/>
          </a:p>
          <a:p>
            <a:pPr marL="0" indent="0" algn="just">
              <a:lnSpc>
                <a:spcPct val="100000"/>
              </a:lnSpc>
              <a:spcBef>
                <a:spcPts val="0"/>
              </a:spcBef>
              <a:spcAft>
                <a:spcPts val="0"/>
              </a:spcAft>
              <a:buNone/>
            </a:pPr>
            <a:endParaRPr lang="en-GB" sz="1400" b="1" dirty="0"/>
          </a:p>
          <a:p>
            <a:pPr>
              <a:lnSpc>
                <a:spcPct val="100000"/>
              </a:lnSpc>
              <a:spcBef>
                <a:spcPts val="0"/>
              </a:spcBef>
              <a:spcAft>
                <a:spcPts val="0"/>
              </a:spcAft>
              <a:buFont typeface="Wingdings" pitchFamily="2" charset="2"/>
              <a:buChar char="§"/>
            </a:pPr>
            <a:r>
              <a:rPr lang="en-GB" sz="1400" b="1" dirty="0"/>
              <a:t> Task Based</a:t>
            </a:r>
          </a:p>
          <a:p>
            <a:pPr marL="0" indent="0" algn="just">
              <a:lnSpc>
                <a:spcPct val="100000"/>
              </a:lnSpc>
              <a:spcBef>
                <a:spcPts val="0"/>
              </a:spcBef>
              <a:spcAft>
                <a:spcPts val="0"/>
              </a:spcAft>
              <a:buNone/>
            </a:pPr>
            <a:r>
              <a:rPr lang="en-GB" sz="1200" dirty="0"/>
              <a:t>The focus is on concrete issues, such as managing more effectively, speaking more articulately, and learning how to think strategically. This requires a content expert (coach) who is capable of teaching the </a:t>
            </a:r>
            <a:r>
              <a:rPr lang="en-GB" sz="1200" dirty="0" err="1"/>
              <a:t>coachee</a:t>
            </a:r>
            <a:r>
              <a:rPr lang="en-GB" sz="1200" dirty="0"/>
              <a:t> how to develop these skills.</a:t>
            </a:r>
          </a:p>
          <a:p>
            <a:pPr>
              <a:spcBef>
                <a:spcPts val="0"/>
              </a:spcBef>
              <a:spcAft>
                <a:spcPts val="0"/>
              </a:spcAft>
              <a:buFont typeface="Wingdings" pitchFamily="2" charset="2"/>
              <a:buChar char="§"/>
            </a:pPr>
            <a:r>
              <a:rPr lang="en-GB" sz="1400" b="1" dirty="0"/>
              <a:t> Relationship Based</a:t>
            </a:r>
          </a:p>
          <a:p>
            <a:pPr marL="0" indent="0" algn="just">
              <a:spcBef>
                <a:spcPts val="0"/>
              </a:spcBef>
              <a:spcAft>
                <a:spcPts val="0"/>
              </a:spcAft>
              <a:buNone/>
            </a:pPr>
            <a:r>
              <a:rPr lang="en-GB" sz="12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marL="0" indent="0" algn="just">
              <a:spcBef>
                <a:spcPts val="0"/>
              </a:spcBef>
              <a:spcAft>
                <a:spcPts val="0"/>
              </a:spcAft>
              <a:buNone/>
            </a:pPr>
            <a:endParaRPr lang="en-GB" sz="1200" dirty="0"/>
          </a:p>
          <a:p>
            <a:pPr algn="just">
              <a:lnSpc>
                <a:spcPct val="100000"/>
              </a:lnSpc>
              <a:spcBef>
                <a:spcPts val="0"/>
              </a:spcBef>
              <a:spcAft>
                <a:spcPts val="0"/>
              </a:spcAft>
            </a:pPr>
            <a:endParaRPr lang="en-GB" sz="1200" dirty="0"/>
          </a:p>
          <a:p>
            <a:pPr>
              <a:lnSpc>
                <a:spcPct val="100000"/>
              </a:lnSpc>
              <a:spcBef>
                <a:spcPts val="0"/>
              </a:spcBef>
              <a:spcAft>
                <a:spcPts val="0"/>
              </a:spcAft>
              <a:buFont typeface="Wingdings" pitchFamily="2" charset="2"/>
              <a:buChar char="§"/>
            </a:pPr>
            <a:r>
              <a:rPr lang="en-GB" sz="1400" b="1" dirty="0"/>
              <a:t>  Performance Driven – Non Directive</a:t>
            </a:r>
          </a:p>
          <a:p>
            <a:pPr marL="0" indent="0" algn="just">
              <a:lnSpc>
                <a:spcPct val="100000"/>
              </a:lnSpc>
              <a:spcBef>
                <a:spcPts val="0"/>
              </a:spcBef>
              <a:spcAft>
                <a:spcPts val="0"/>
              </a:spcAft>
              <a:buNone/>
            </a:pPr>
            <a:r>
              <a:rPr lang="en-GB" sz="1200" dirty="0"/>
              <a:t>The purpose of coaching is to improve the individual's performance on the job. This involves either enhancing current skills or acquiring new skills. Once the </a:t>
            </a:r>
            <a:r>
              <a:rPr lang="en-GB" sz="1200" dirty="0" err="1"/>
              <a:t>coachee</a:t>
            </a:r>
            <a:r>
              <a:rPr lang="en-GB" sz="1200" dirty="0"/>
              <a:t> successfully acquires the skills, the coach is no longer needed.</a:t>
            </a:r>
          </a:p>
          <a:p>
            <a:pPr>
              <a:spcBef>
                <a:spcPts val="0"/>
              </a:spcBef>
              <a:spcAft>
                <a:spcPts val="0"/>
              </a:spcAft>
              <a:buFont typeface="Wingdings" pitchFamily="2" charset="2"/>
              <a:buChar char="§"/>
            </a:pPr>
            <a:r>
              <a:rPr lang="en-GB" sz="1400" b="1" dirty="0"/>
              <a:t> Development Driven - Directive</a:t>
            </a:r>
          </a:p>
          <a:p>
            <a:pPr marL="0" indent="0" algn="just">
              <a:spcBef>
                <a:spcPts val="0"/>
              </a:spcBef>
              <a:spcAft>
                <a:spcPts val="0"/>
              </a:spcAft>
              <a:buNone/>
            </a:pPr>
            <a:r>
              <a:rPr lang="en-GB" sz="1200" dirty="0"/>
              <a:t>Its purpose is to develop the individual not only for the current job, but also for the future. This distinction differentiates the role of the immediate manager and that of the mentor.</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None/>
            </a:pPr>
            <a:r>
              <a:rPr lang="en-GB" baseline="0" dirty="0"/>
              <a:t>Baby boomers – born after second world war. </a:t>
            </a:r>
          </a:p>
          <a:p>
            <a:pPr marL="228600" indent="-22860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17</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External relationships are almost always formal.</a:t>
            </a:r>
          </a:p>
          <a:p>
            <a:pPr>
              <a:spcBef>
                <a:spcPct val="0"/>
              </a:spcBef>
            </a:pPr>
            <a:endParaRPr lang="en-GB" altLang="en-US" dirty="0"/>
          </a:p>
          <a:p>
            <a:pPr marL="0" indent="0">
              <a:buFont typeface="Arial" panose="020B0604020202020204" pitchFamily="34" charset="0"/>
              <a:buNone/>
            </a:pPr>
            <a:r>
              <a:rPr lang="en-GB" baseline="0" dirty="0"/>
              <a:t>External</a:t>
            </a:r>
          </a:p>
          <a:p>
            <a:pPr marL="171450" indent="-171450">
              <a:buFont typeface="Arial" panose="020B0604020202020204" pitchFamily="34" charset="0"/>
              <a:buChar char="•"/>
            </a:pPr>
            <a:r>
              <a:rPr lang="en-GB" baseline="0" dirty="0"/>
              <a:t>The coach or mentor is completely impartial</a:t>
            </a:r>
          </a:p>
          <a:p>
            <a:pPr marL="171450" indent="-171450">
              <a:buFont typeface="Arial" panose="020B0604020202020204" pitchFamily="34" charset="0"/>
              <a:buChar char="•"/>
            </a:pPr>
            <a:r>
              <a:rPr lang="en-GB" baseline="0" dirty="0"/>
              <a:t>The employee may feel more secure about confidentiality</a:t>
            </a:r>
          </a:p>
          <a:p>
            <a:pPr marL="171450" indent="-171450">
              <a:buFont typeface="Arial" panose="020B0604020202020204" pitchFamily="34" charset="0"/>
              <a:buChar char="•"/>
            </a:pPr>
            <a:r>
              <a:rPr lang="en-GB" baseline="0" dirty="0"/>
              <a:t>The coach or mentor will have outside expertise they can share to avoid an insular mindset creeping in</a:t>
            </a:r>
          </a:p>
          <a:p>
            <a:pPr marL="171450" indent="-171450">
              <a:buFont typeface="Arial" panose="020B0604020202020204" pitchFamily="34" charset="0"/>
              <a:buChar char="•"/>
            </a:pPr>
            <a:r>
              <a:rPr lang="en-GB" baseline="0" dirty="0"/>
              <a:t>The coach or mentor will dedicate quality time without internal distractions from day-to-day work pressures</a:t>
            </a:r>
          </a:p>
          <a:p>
            <a:pPr>
              <a:spcBef>
                <a:spcPct val="0"/>
              </a:spcBef>
            </a:pPr>
            <a:endParaRPr lang="en-GB" altLang="en-US" dirty="0"/>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19</a:t>
            </a:fld>
            <a:endParaRPr lang="en-GB" altLang="en-US">
              <a:latin typeface="Calibri" panose="020F0502020204030204" pitchFamily="34" charset="0"/>
            </a:endParaRPr>
          </a:p>
        </p:txBody>
      </p:sp>
    </p:spTree>
    <p:extLst>
      <p:ext uri="{BB962C8B-B14F-4D97-AF65-F5344CB8AC3E}">
        <p14:creationId xmlns:p14="http://schemas.microsoft.com/office/powerpoint/2010/main" val="856921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Can be formal or informal depending on who is doing the coaching.</a:t>
            </a:r>
          </a:p>
          <a:p>
            <a:pPr>
              <a:spcBef>
                <a:spcPct val="0"/>
              </a:spcBef>
            </a:pPr>
            <a:endParaRPr lang="en-GB" altLang="en-US" dirty="0"/>
          </a:p>
          <a:p>
            <a:pPr>
              <a:buFont typeface="Arial" pitchFamily="34" charset="0"/>
              <a:buNone/>
            </a:pPr>
            <a:r>
              <a:rPr lang="en-GB" baseline="0" dirty="0"/>
              <a:t>Internal:</a:t>
            </a:r>
          </a:p>
          <a:p>
            <a:pPr marL="171450" indent="-171450">
              <a:buFont typeface="Arial" panose="020B0604020202020204" pitchFamily="34" charset="0"/>
              <a:buChar char="•"/>
            </a:pPr>
            <a:r>
              <a:rPr lang="en-GB" baseline="0" dirty="0"/>
              <a:t>More cost affective</a:t>
            </a:r>
          </a:p>
          <a:p>
            <a:pPr marL="171450" indent="-171450">
              <a:buFont typeface="Arial" panose="020B0604020202020204" pitchFamily="34" charset="0"/>
              <a:buChar char="•"/>
            </a:pPr>
            <a:r>
              <a:rPr lang="en-GB" baseline="0" dirty="0"/>
              <a:t>Retain the expertise in-house</a:t>
            </a:r>
          </a:p>
          <a:p>
            <a:pPr marL="171450" indent="-171450">
              <a:buFont typeface="Arial" panose="020B0604020202020204" pitchFamily="34" charset="0"/>
              <a:buChar char="•"/>
            </a:pPr>
            <a:r>
              <a:rPr lang="en-GB" baseline="0" dirty="0"/>
              <a:t>Logistics of organising the sessions and training is less problematic and costly</a:t>
            </a:r>
          </a:p>
          <a:p>
            <a:pPr marL="171450" indent="-171450">
              <a:buFont typeface="Arial" panose="020B0604020202020204" pitchFamily="34" charset="0"/>
              <a:buChar char="•"/>
            </a:pPr>
            <a:r>
              <a:rPr lang="en-GB" baseline="0" dirty="0"/>
              <a:t>Information can be more easily fed back to other Departments such as HR/L&amp;D</a:t>
            </a:r>
          </a:p>
          <a:p>
            <a:pPr marL="171450" indent="-171450">
              <a:buFont typeface="Arial" panose="020B0604020202020204" pitchFamily="34" charset="0"/>
              <a:buChar char="•"/>
            </a:pPr>
            <a:r>
              <a:rPr lang="en-GB" baseline="0" dirty="0"/>
              <a:t>The coach/mentor will have a grasp of opportunities and challenges facing the business</a:t>
            </a:r>
          </a:p>
          <a:p>
            <a:pPr marL="171450" indent="-171450">
              <a:buFont typeface="Arial" panose="020B0604020202020204" pitchFamily="34" charset="0"/>
              <a:buChar char="•"/>
            </a:pPr>
            <a:r>
              <a:rPr lang="en-GB" baseline="0" dirty="0"/>
              <a:t>Professional code of practice reviewed and upheld</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a:spcBef>
                <a:spcPct val="0"/>
              </a:spcBef>
            </a:pPr>
            <a:endParaRPr lang="en-GB" altLang="en-US" dirty="0"/>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20</a:t>
            </a:fld>
            <a:endParaRPr lang="en-GB" altLang="en-US">
              <a:latin typeface="Calibri" panose="020F0502020204030204" pitchFamily="34" charset="0"/>
            </a:endParaRPr>
          </a:p>
        </p:txBody>
      </p:sp>
    </p:spTree>
    <p:extLst>
      <p:ext uri="{BB962C8B-B14F-4D97-AF65-F5344CB8AC3E}">
        <p14:creationId xmlns:p14="http://schemas.microsoft.com/office/powerpoint/2010/main" val="11808542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How does each initiative compare to coaching and mentoring?  Can it work alongside or replace coaching or mentoring? </a:t>
            </a:r>
          </a:p>
          <a:p>
            <a:pPr>
              <a:buFont typeface="Arial" pitchFamily="34" charset="0"/>
              <a:buNone/>
            </a:pPr>
            <a:endParaRPr lang="en-GB" baseline="0" dirty="0"/>
          </a:p>
          <a:p>
            <a:pPr>
              <a:buFont typeface="Arial" pitchFamily="34" charset="0"/>
              <a:buNone/>
            </a:pPr>
            <a:r>
              <a:rPr lang="en-GB" baseline="0" dirty="0"/>
              <a:t>What does research tell us? Deloitte report / Google book / HR Report = suggest many of the learning initiatives of the past are falling short of the mark in terms of encouraging application of learning which is directly attributable to business growth.</a:t>
            </a:r>
          </a:p>
          <a:p>
            <a:pPr>
              <a:buFont typeface="Arial" pitchFamily="34" charset="0"/>
              <a:buNone/>
            </a:pPr>
            <a:endParaRPr lang="en-GB" baseline="0" dirty="0"/>
          </a:p>
          <a:p>
            <a:pPr marL="228600" indent="-228600">
              <a:buFont typeface="Arial" pitchFamily="34" charset="0"/>
              <a:buAutoNum type="arabicPeriod"/>
            </a:pPr>
            <a:r>
              <a:rPr lang="en-GB" baseline="0" dirty="0"/>
              <a:t>Counselling – where does this fit with coaching / mentoring? – Knowing when to sign post people to further support.</a:t>
            </a:r>
          </a:p>
          <a:p>
            <a:pPr marL="228600" indent="-228600">
              <a:buFont typeface="Arial" pitchFamily="34" charset="0"/>
              <a:buAutoNum type="arabicPeriod"/>
            </a:pPr>
            <a:r>
              <a:rPr lang="en-GB" baseline="0" dirty="0"/>
              <a:t>Wellbeing  - is a huge area for organisations to consider now – </a:t>
            </a:r>
            <a:r>
              <a:rPr lang="en-GB" baseline="0" dirty="0" err="1"/>
              <a:t>Youtube</a:t>
            </a:r>
            <a:r>
              <a:rPr lang="en-GB" baseline="0" dirty="0"/>
              <a:t> clip on “wokeness”</a:t>
            </a:r>
          </a:p>
          <a:p>
            <a:pPr marL="228600" indent="-228600">
              <a:buFont typeface="Arial" pitchFamily="34" charset="0"/>
              <a:buAutoNum type="arabicPeriod"/>
            </a:pPr>
            <a:r>
              <a:rPr lang="en-GB" baseline="0" dirty="0"/>
              <a:t>Employee engagement programmes – employee voice.  MacLeod’s 4 Enablers, Purcell’s Building Blocks, Guest ….</a:t>
            </a:r>
          </a:p>
          <a:p>
            <a:pPr marL="228600" indent="-228600">
              <a:buFont typeface="Arial" pitchFamily="34" charset="0"/>
              <a:buAutoNum type="arabicPeriod"/>
            </a:pPr>
            <a:r>
              <a:rPr lang="en-GB" baseline="0" dirty="0"/>
              <a:t>E-Learning, what are the pros and cons? </a:t>
            </a:r>
          </a:p>
          <a:p>
            <a:pPr marL="228600" indent="-228600">
              <a:buFont typeface="Arial" pitchFamily="34" charset="0"/>
              <a:buAutoNum type="arabicPeriod"/>
            </a:pPr>
            <a:r>
              <a:rPr lang="en-GB" baseline="0" dirty="0"/>
              <a:t>Self-Directed learning – the responsibility for employees to seek out information from Intranet/Portals/Hubs themselves</a:t>
            </a:r>
          </a:p>
          <a:p>
            <a:pPr marL="228600" indent="-228600">
              <a:buFont typeface="Arial" pitchFamily="34" charset="0"/>
              <a:buAutoNum type="arabicPeriod"/>
            </a:pPr>
            <a:r>
              <a:rPr lang="en-GB" baseline="0" dirty="0"/>
              <a:t>Focus Groups – great for sharing technical &amp; practical experience.</a:t>
            </a:r>
          </a:p>
          <a:p>
            <a:pPr marL="228600" indent="-228600">
              <a:buFont typeface="Arial" pitchFamily="34" charset="0"/>
              <a:buAutoNum type="arabicPeriod"/>
            </a:pPr>
            <a:r>
              <a:rPr lang="en-GB" baseline="0" dirty="0"/>
              <a:t>Peer Support Groups – Google employees can hold internal workshops on topics that they are interested in to share knowledge with peers/subordinates and superiors.</a:t>
            </a:r>
          </a:p>
          <a:p>
            <a:pPr marL="228600" indent="-228600">
              <a:buFont typeface="Arial" pitchFamily="34" charset="0"/>
              <a:buAutoNum type="arabicPeriod"/>
            </a:pPr>
            <a:r>
              <a:rPr lang="en-GB" baseline="0" dirty="0"/>
              <a:t>Something that was always part of the third sector, private companies are now engaging in community work – Tata Steel employees painted the local old people’s home when the Blast Furnace was being re-lined and there was spare capacity </a:t>
            </a:r>
          </a:p>
          <a:p>
            <a:pPr marL="228600" indent="-228600">
              <a:buFont typeface="Arial" pitchFamily="34" charset="0"/>
              <a:buAutoNum type="arabicPeriod"/>
            </a:pPr>
            <a:endParaRPr lang="en-GB" baseline="0" dirty="0"/>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22</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37453721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24/09/2025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24/09/2025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hyperlink" Target="http://esheninger.blogspot.com/2014/04/inquiry-based-constructivist-learning.html"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64633"/>
            <a:ext cx="7772400" cy="1470025"/>
          </a:xfrm>
        </p:spPr>
        <p:txBody>
          <a:bodyPr>
            <a:normAutofit/>
          </a:bodyPr>
          <a:lstStyle/>
          <a:p>
            <a:r>
              <a:rPr lang="en-GB" dirty="0">
                <a:solidFill>
                  <a:schemeClr val="bg1"/>
                </a:solidFill>
              </a:rPr>
              <a:t>Week 1 – September 2025</a:t>
            </a: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dirty="0">
                <a:solidFill>
                  <a:schemeClr val="bg1"/>
                </a:solidFill>
              </a:rPr>
              <a:t>BMSW6007</a:t>
            </a:r>
          </a:p>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E53B-B054-D764-7F30-DB340E42D97E}"/>
              </a:ext>
            </a:extLst>
          </p:cNvPr>
          <p:cNvSpPr>
            <a:spLocks noGrp="1"/>
          </p:cNvSpPr>
          <p:nvPr>
            <p:ph type="title"/>
          </p:nvPr>
        </p:nvSpPr>
        <p:spPr/>
        <p:txBody>
          <a:bodyPr/>
          <a:lstStyle/>
          <a:p>
            <a:r>
              <a:rPr lang="en-GB" b="1" dirty="0"/>
              <a:t>Agenda Today</a:t>
            </a:r>
          </a:p>
        </p:txBody>
      </p:sp>
      <p:sp>
        <p:nvSpPr>
          <p:cNvPr id="3" name="Content Placeholder 2">
            <a:extLst>
              <a:ext uri="{FF2B5EF4-FFF2-40B4-BE49-F238E27FC236}">
                <a16:creationId xmlns:a16="http://schemas.microsoft.com/office/drawing/2014/main" id="{9068D9DF-76AA-9C78-CB2D-22A7CC1E9EA8}"/>
              </a:ext>
            </a:extLst>
          </p:cNvPr>
          <p:cNvSpPr>
            <a:spLocks noGrp="1"/>
          </p:cNvSpPr>
          <p:nvPr>
            <p:ph idx="1"/>
          </p:nvPr>
        </p:nvSpPr>
        <p:spPr/>
        <p:txBody>
          <a:bodyPr/>
          <a:lstStyle/>
          <a:p>
            <a:r>
              <a:rPr lang="en-GB" dirty="0"/>
              <a:t>Overview of module</a:t>
            </a:r>
          </a:p>
          <a:p>
            <a:r>
              <a:rPr lang="en-GB" dirty="0"/>
              <a:t>Details of Assignment</a:t>
            </a:r>
          </a:p>
          <a:p>
            <a:r>
              <a:rPr lang="en-GB" dirty="0"/>
              <a:t>Creating groups for practical</a:t>
            </a:r>
          </a:p>
          <a:p>
            <a:r>
              <a:rPr lang="en-GB" dirty="0"/>
              <a:t>Assignment research skills</a:t>
            </a:r>
          </a:p>
          <a:p>
            <a:r>
              <a:rPr lang="en-GB" dirty="0"/>
              <a:t>Definitions of Coaching and Mentoring</a:t>
            </a:r>
          </a:p>
          <a:p>
            <a:r>
              <a:rPr lang="en-GB" dirty="0"/>
              <a:t>Differences and similarities</a:t>
            </a:r>
          </a:p>
        </p:txBody>
      </p:sp>
    </p:spTree>
    <p:extLst>
      <p:ext uri="{BB962C8B-B14F-4D97-AF65-F5344CB8AC3E}">
        <p14:creationId xmlns:p14="http://schemas.microsoft.com/office/powerpoint/2010/main" val="1151530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A55C-F8C5-45ED-BB2D-D647F93E3400}"/>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BA845A6D-4A04-4901-A41D-B2B611BF6910}"/>
              </a:ext>
            </a:extLst>
          </p:cNvPr>
          <p:cNvSpPr>
            <a:spLocks noGrp="1"/>
          </p:cNvSpPr>
          <p:nvPr>
            <p:ph idx="1"/>
          </p:nvPr>
        </p:nvSpPr>
        <p:spPr>
          <a:xfrm>
            <a:off x="714400" y="1556792"/>
            <a:ext cx="7715200" cy="3917032"/>
          </a:xfrm>
        </p:spPr>
        <p:txBody>
          <a:bodyPr>
            <a:normAutofit/>
          </a:bodyPr>
          <a:lstStyle/>
          <a:p>
            <a:pPr marL="0" indent="0" algn="ctr">
              <a:buNone/>
            </a:pPr>
            <a:r>
              <a:rPr lang="en-GB" sz="3600" dirty="0"/>
              <a:t>To consider the skills, principles and practice of effective coaching and mentoring in an organisational context, and the benefits they bring to the workplace.</a:t>
            </a:r>
          </a:p>
        </p:txBody>
      </p:sp>
    </p:spTree>
    <p:extLst>
      <p:ext uri="{BB962C8B-B14F-4D97-AF65-F5344CB8AC3E}">
        <p14:creationId xmlns:p14="http://schemas.microsoft.com/office/powerpoint/2010/main" val="215142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B9751-349B-4ADC-8F66-C1A4E4C77EC1}"/>
              </a:ext>
            </a:extLst>
          </p:cNvPr>
          <p:cNvSpPr>
            <a:spLocks noGrp="1"/>
          </p:cNvSpPr>
          <p:nvPr>
            <p:ph type="title"/>
          </p:nvPr>
        </p:nvSpPr>
        <p:spPr>
          <a:xfrm>
            <a:off x="611560" y="0"/>
            <a:ext cx="8229600" cy="908720"/>
          </a:xfrm>
        </p:spPr>
        <p:txBody>
          <a:bodyPr/>
          <a:lstStyle/>
          <a:p>
            <a:r>
              <a:rPr lang="en-GB" b="1" dirty="0"/>
              <a:t>Learning Outcomes</a:t>
            </a:r>
          </a:p>
        </p:txBody>
      </p:sp>
      <p:sp>
        <p:nvSpPr>
          <p:cNvPr id="3" name="Content Placeholder 2">
            <a:extLst>
              <a:ext uri="{FF2B5EF4-FFF2-40B4-BE49-F238E27FC236}">
                <a16:creationId xmlns:a16="http://schemas.microsoft.com/office/drawing/2014/main" id="{AED7C52A-8B42-482C-A17A-B0EF52125987}"/>
              </a:ext>
            </a:extLst>
          </p:cNvPr>
          <p:cNvSpPr>
            <a:spLocks noGrp="1"/>
          </p:cNvSpPr>
          <p:nvPr>
            <p:ph idx="1"/>
          </p:nvPr>
        </p:nvSpPr>
        <p:spPr>
          <a:xfrm>
            <a:off x="107504" y="908720"/>
            <a:ext cx="8856984" cy="4608512"/>
          </a:xfrm>
        </p:spPr>
        <p:txBody>
          <a:bodyPr>
            <a:noAutofit/>
          </a:bodyPr>
          <a:lstStyle/>
          <a:p>
            <a:pPr marL="0" indent="0" hangingPunct="0">
              <a:buNone/>
            </a:pPr>
            <a:r>
              <a:rPr lang="en-GB" sz="2800" dirty="0"/>
              <a:t>Upon the successful completion of this module, the student should be able to:</a:t>
            </a:r>
          </a:p>
          <a:p>
            <a:r>
              <a:rPr lang="en-GB" sz="2800" dirty="0"/>
              <a:t>Critically evaluate the role of coaching and mentoring within an organisational context and the effectiveness of relevant coaching and mentoring models; </a:t>
            </a:r>
          </a:p>
          <a:p>
            <a:r>
              <a:rPr lang="en-GB" sz="2800" dirty="0"/>
              <a:t>Critically analyse the skills, behaviours, attitudes, beliefs and values of an effective coach or mentor; </a:t>
            </a:r>
          </a:p>
          <a:p>
            <a:r>
              <a:rPr lang="en-GB" sz="2800" dirty="0"/>
              <a:t>Apply strategies to effectively coach or mentor at an appropriate level</a:t>
            </a:r>
          </a:p>
        </p:txBody>
      </p:sp>
    </p:spTree>
    <p:extLst>
      <p:ext uri="{BB962C8B-B14F-4D97-AF65-F5344CB8AC3E}">
        <p14:creationId xmlns:p14="http://schemas.microsoft.com/office/powerpoint/2010/main" val="192037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E53D3-498D-4818-9266-380EE8111E90}"/>
              </a:ext>
            </a:extLst>
          </p:cNvPr>
          <p:cNvSpPr>
            <a:spLocks noGrp="1"/>
          </p:cNvSpPr>
          <p:nvPr>
            <p:ph type="title"/>
          </p:nvPr>
        </p:nvSpPr>
        <p:spPr>
          <a:xfrm>
            <a:off x="457200" y="0"/>
            <a:ext cx="8229600" cy="836712"/>
          </a:xfrm>
        </p:spPr>
        <p:txBody>
          <a:bodyPr/>
          <a:lstStyle/>
          <a:p>
            <a:r>
              <a:rPr lang="en-GB" b="1" dirty="0"/>
              <a:t>Indicative Content</a:t>
            </a:r>
          </a:p>
        </p:txBody>
      </p:sp>
      <p:sp>
        <p:nvSpPr>
          <p:cNvPr id="3" name="Content Placeholder 2">
            <a:extLst>
              <a:ext uri="{FF2B5EF4-FFF2-40B4-BE49-F238E27FC236}">
                <a16:creationId xmlns:a16="http://schemas.microsoft.com/office/drawing/2014/main" id="{24CFF3EE-D2B9-441D-A45F-2348E0A0F680}"/>
              </a:ext>
            </a:extLst>
          </p:cNvPr>
          <p:cNvSpPr>
            <a:spLocks noGrp="1"/>
          </p:cNvSpPr>
          <p:nvPr>
            <p:ph idx="1"/>
          </p:nvPr>
        </p:nvSpPr>
        <p:spPr>
          <a:xfrm>
            <a:off x="107504" y="980728"/>
            <a:ext cx="8928992" cy="4680520"/>
          </a:xfrm>
        </p:spPr>
        <p:txBody>
          <a:bodyPr>
            <a:normAutofit fontScale="77500" lnSpcReduction="20000"/>
          </a:bodyPr>
          <a:lstStyle/>
          <a:p>
            <a:r>
              <a:rPr lang="en-GB" dirty="0"/>
              <a:t>Introduction to, and definitions, of coaching and mentoring. </a:t>
            </a:r>
          </a:p>
          <a:p>
            <a:r>
              <a:rPr lang="en-GB" dirty="0"/>
              <a:t>Differences and similarities of coaching, mentoring, and other learning interventions. </a:t>
            </a:r>
          </a:p>
          <a:p>
            <a:r>
              <a:rPr lang="en-GB" dirty="0"/>
              <a:t>Individual and organisational benefits of coaching and mentoring. </a:t>
            </a:r>
          </a:p>
          <a:p>
            <a:r>
              <a:rPr lang="en-GB" dirty="0"/>
              <a:t>The contribution of coaching and mentoring to the achievement of organisational objectives. </a:t>
            </a:r>
          </a:p>
          <a:p>
            <a:r>
              <a:rPr lang="en-GB" dirty="0"/>
              <a:t>Associated costs of coaching and mentoring. </a:t>
            </a:r>
          </a:p>
          <a:p>
            <a:r>
              <a:rPr lang="en-GB" dirty="0"/>
              <a:t>Organisational, operational and individual barriers to coaching and mentoring, and strategies to overcome them. </a:t>
            </a:r>
          </a:p>
          <a:p>
            <a:r>
              <a:rPr lang="en-GB" dirty="0"/>
              <a:t>Knowledge, skills and behaviours of an effective coach and/or mentor. </a:t>
            </a:r>
          </a:p>
          <a:p>
            <a:r>
              <a:rPr lang="en-GB" dirty="0"/>
              <a:t>Theoretical models of coaching and mentoring.</a:t>
            </a:r>
          </a:p>
        </p:txBody>
      </p:sp>
    </p:spTree>
    <p:extLst>
      <p:ext uri="{BB962C8B-B14F-4D97-AF65-F5344CB8AC3E}">
        <p14:creationId xmlns:p14="http://schemas.microsoft.com/office/powerpoint/2010/main" val="1844928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3E2FF-53FE-4BE7-8065-C2AFA50B493E}"/>
              </a:ext>
            </a:extLst>
          </p:cNvPr>
          <p:cNvSpPr>
            <a:spLocks noGrp="1"/>
          </p:cNvSpPr>
          <p:nvPr>
            <p:ph type="title"/>
          </p:nvPr>
        </p:nvSpPr>
        <p:spPr>
          <a:xfrm>
            <a:off x="457200" y="0"/>
            <a:ext cx="8229600" cy="1143000"/>
          </a:xfrm>
        </p:spPr>
        <p:txBody>
          <a:bodyPr/>
          <a:lstStyle/>
          <a:p>
            <a:r>
              <a:rPr lang="en-GB" b="1" dirty="0"/>
              <a:t>Assessment</a:t>
            </a:r>
          </a:p>
        </p:txBody>
      </p:sp>
      <p:sp>
        <p:nvSpPr>
          <p:cNvPr id="3" name="Content Placeholder 2">
            <a:extLst>
              <a:ext uri="{FF2B5EF4-FFF2-40B4-BE49-F238E27FC236}">
                <a16:creationId xmlns:a16="http://schemas.microsoft.com/office/drawing/2014/main" id="{42A64B6B-E0EB-40C4-ACDB-D0DC4928837D}"/>
              </a:ext>
            </a:extLst>
          </p:cNvPr>
          <p:cNvSpPr>
            <a:spLocks noGrp="1"/>
          </p:cNvSpPr>
          <p:nvPr>
            <p:ph idx="1"/>
          </p:nvPr>
        </p:nvSpPr>
        <p:spPr>
          <a:xfrm>
            <a:off x="395536" y="1124744"/>
            <a:ext cx="8686800" cy="4320480"/>
          </a:xfrm>
        </p:spPr>
        <p:txBody>
          <a:bodyPr>
            <a:normAutofit lnSpcReduction="10000"/>
          </a:bodyPr>
          <a:lstStyle/>
          <a:p>
            <a:pPr marL="0" indent="0">
              <a:buNone/>
            </a:pPr>
            <a:r>
              <a:rPr lang="en-GB" sz="2800" b="1" dirty="0"/>
              <a:t>Part A: Peer Coaching Exercise (November)</a:t>
            </a:r>
          </a:p>
          <a:p>
            <a:r>
              <a:rPr lang="en-GB" sz="2800" dirty="0"/>
              <a:t>15 mins each</a:t>
            </a:r>
          </a:p>
          <a:p>
            <a:endParaRPr lang="en-GB" sz="2800" dirty="0"/>
          </a:p>
          <a:p>
            <a:endParaRPr lang="en-GB" sz="2800" dirty="0"/>
          </a:p>
          <a:p>
            <a:pPr marL="0" indent="0">
              <a:buNone/>
            </a:pPr>
            <a:r>
              <a:rPr lang="en-GB" sz="2800" b="1" dirty="0"/>
              <a:t>Part B: Written Reflection (Due: December)</a:t>
            </a:r>
          </a:p>
          <a:p>
            <a:r>
              <a:rPr lang="en-GB" sz="2800" dirty="0"/>
              <a:t>2,000 words</a:t>
            </a:r>
          </a:p>
          <a:p>
            <a:endParaRPr lang="en-GB" sz="2800" dirty="0"/>
          </a:p>
          <a:p>
            <a:endParaRPr lang="en-GB" sz="2800" dirty="0"/>
          </a:p>
          <a:p>
            <a:pPr marL="0" indent="0">
              <a:buNone/>
            </a:pPr>
            <a:r>
              <a:rPr lang="en-GB" sz="2800" dirty="0"/>
              <a:t>Holistic marking so only one mark given for module</a:t>
            </a:r>
          </a:p>
        </p:txBody>
      </p:sp>
    </p:spTree>
    <p:extLst>
      <p:ext uri="{BB962C8B-B14F-4D97-AF65-F5344CB8AC3E}">
        <p14:creationId xmlns:p14="http://schemas.microsoft.com/office/powerpoint/2010/main" val="107008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1A43D-F7DA-479E-8203-C7F6E613841D}"/>
              </a:ext>
            </a:extLst>
          </p:cNvPr>
          <p:cNvSpPr>
            <a:spLocks noGrp="1"/>
          </p:cNvSpPr>
          <p:nvPr>
            <p:ph type="title"/>
          </p:nvPr>
        </p:nvSpPr>
        <p:spPr/>
        <p:txBody>
          <a:bodyPr/>
          <a:lstStyle/>
          <a:p>
            <a:r>
              <a:rPr lang="en-GB" b="1" dirty="0"/>
              <a:t>Scheme of Work</a:t>
            </a:r>
          </a:p>
        </p:txBody>
      </p:sp>
      <p:sp>
        <p:nvSpPr>
          <p:cNvPr id="3" name="Content Placeholder 2">
            <a:extLst>
              <a:ext uri="{FF2B5EF4-FFF2-40B4-BE49-F238E27FC236}">
                <a16:creationId xmlns:a16="http://schemas.microsoft.com/office/drawing/2014/main" id="{7267F784-4184-4B57-B1E0-CE3C083236A4}"/>
              </a:ext>
            </a:extLst>
          </p:cNvPr>
          <p:cNvSpPr>
            <a:spLocks noGrp="1"/>
          </p:cNvSpPr>
          <p:nvPr>
            <p:ph idx="1"/>
          </p:nvPr>
        </p:nvSpPr>
        <p:spPr/>
        <p:txBody>
          <a:bodyPr/>
          <a:lstStyle/>
          <a:p>
            <a:r>
              <a:rPr lang="en-GB" dirty="0"/>
              <a:t>On Moodle, outlining what will be covered each week.</a:t>
            </a:r>
          </a:p>
        </p:txBody>
      </p:sp>
    </p:spTree>
    <p:extLst>
      <p:ext uri="{BB962C8B-B14F-4D97-AF65-F5344CB8AC3E}">
        <p14:creationId xmlns:p14="http://schemas.microsoft.com/office/powerpoint/2010/main" val="2173702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A61B6-E755-40B2-A2F5-9421D8EF7098}"/>
              </a:ext>
            </a:extLst>
          </p:cNvPr>
          <p:cNvSpPr>
            <a:spLocks noGrp="1"/>
          </p:cNvSpPr>
          <p:nvPr>
            <p:ph type="title"/>
          </p:nvPr>
        </p:nvSpPr>
        <p:spPr/>
        <p:txBody>
          <a:bodyPr/>
          <a:lstStyle/>
          <a:p>
            <a:r>
              <a:rPr lang="en-GB" b="1" dirty="0"/>
              <a:t>Groups</a:t>
            </a:r>
          </a:p>
        </p:txBody>
      </p:sp>
      <p:sp>
        <p:nvSpPr>
          <p:cNvPr id="3" name="Content Placeholder 2">
            <a:extLst>
              <a:ext uri="{FF2B5EF4-FFF2-40B4-BE49-F238E27FC236}">
                <a16:creationId xmlns:a16="http://schemas.microsoft.com/office/drawing/2014/main" id="{B7EEF215-A0E0-6FB5-7D92-ADDC8DBAE9C0}"/>
              </a:ext>
            </a:extLst>
          </p:cNvPr>
          <p:cNvSpPr>
            <a:spLocks noGrp="1"/>
          </p:cNvSpPr>
          <p:nvPr>
            <p:ph idx="1"/>
          </p:nvPr>
        </p:nvSpPr>
        <p:spPr/>
        <p:txBody>
          <a:bodyPr/>
          <a:lstStyle/>
          <a:p>
            <a:pPr marL="0" indent="0">
              <a:buNone/>
            </a:pPr>
            <a:endParaRPr lang="en-GB" dirty="0"/>
          </a:p>
          <a:p>
            <a:pPr marL="0" indent="0" algn="ctr">
              <a:buNone/>
            </a:pPr>
            <a:r>
              <a:rPr lang="en-GB" sz="4000" dirty="0"/>
              <a:t>Agree on your groups for the practical</a:t>
            </a:r>
          </a:p>
          <a:p>
            <a:pPr marL="0" indent="0">
              <a:buNone/>
            </a:pPr>
            <a:endParaRPr lang="en-GB" dirty="0"/>
          </a:p>
        </p:txBody>
      </p:sp>
    </p:spTree>
    <p:extLst>
      <p:ext uri="{BB962C8B-B14F-4D97-AF65-F5344CB8AC3E}">
        <p14:creationId xmlns:p14="http://schemas.microsoft.com/office/powerpoint/2010/main" val="578605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F326-C330-6BF4-6851-BB0307D9A9B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81DBF79A-FE88-1D7E-8CB8-3D9A3033002F}"/>
              </a:ext>
            </a:extLst>
          </p:cNvPr>
          <p:cNvSpPr>
            <a:spLocks noGrp="1"/>
          </p:cNvSpPr>
          <p:nvPr>
            <p:ph idx="1"/>
          </p:nvPr>
        </p:nvSpPr>
        <p:spPr/>
        <p:txBody>
          <a:bodyPr/>
          <a:lstStyle/>
          <a:p>
            <a:pPr marL="0" indent="0">
              <a:buNone/>
            </a:pPr>
            <a:r>
              <a:rPr lang="en-GB" dirty="0"/>
              <a:t>The assignment requires you to use at least 20 sources, 10 of which should be from 2021 onwards.</a:t>
            </a:r>
          </a:p>
          <a:p>
            <a:r>
              <a:rPr lang="en-GB" dirty="0"/>
              <a:t>Use the library catalogue and find one relevant article each from 2021 onwards</a:t>
            </a:r>
          </a:p>
          <a:p>
            <a:r>
              <a:rPr lang="en-GB" dirty="0"/>
              <a:t>Write down their definition of coaching and/or mentoring</a:t>
            </a:r>
          </a:p>
        </p:txBody>
      </p:sp>
    </p:spTree>
    <p:extLst>
      <p:ext uri="{BB962C8B-B14F-4D97-AF65-F5344CB8AC3E}">
        <p14:creationId xmlns:p14="http://schemas.microsoft.com/office/powerpoint/2010/main" val="2034509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31F72-FAEA-3C30-6809-81F5CB68EF6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074DDFC6-EA51-4B89-7E46-F9351DFDD8FE}"/>
              </a:ext>
            </a:extLst>
          </p:cNvPr>
          <p:cNvSpPr>
            <a:spLocks noGrp="1"/>
          </p:cNvSpPr>
          <p:nvPr>
            <p:ph idx="1"/>
          </p:nvPr>
        </p:nvSpPr>
        <p:spPr/>
        <p:txBody>
          <a:bodyPr>
            <a:normAutofit/>
          </a:bodyPr>
          <a:lstStyle/>
          <a:p>
            <a:pPr marL="0" indent="0" algn="ctr">
              <a:buNone/>
            </a:pPr>
            <a:r>
              <a:rPr lang="en-GB" sz="4000" dirty="0"/>
              <a:t>In your groups discuss the similarities and differences between coaching and mentoring.</a:t>
            </a:r>
          </a:p>
        </p:txBody>
      </p:sp>
    </p:spTree>
    <p:extLst>
      <p:ext uri="{BB962C8B-B14F-4D97-AF65-F5344CB8AC3E}">
        <p14:creationId xmlns:p14="http://schemas.microsoft.com/office/powerpoint/2010/main" val="1687145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FFC04-0F56-4AF6-A724-051F70B4056E}"/>
              </a:ext>
            </a:extLst>
          </p:cNvPr>
          <p:cNvSpPr>
            <a:spLocks noGrp="1"/>
          </p:cNvSpPr>
          <p:nvPr>
            <p:ph type="title"/>
          </p:nvPr>
        </p:nvSpPr>
        <p:spPr/>
        <p:txBody>
          <a:bodyPr/>
          <a:lstStyle/>
          <a:p>
            <a:r>
              <a:rPr lang="en-GB" dirty="0"/>
              <a:t>1. Defining Coaching &amp; Mentoring</a:t>
            </a:r>
          </a:p>
        </p:txBody>
      </p:sp>
      <p:sp>
        <p:nvSpPr>
          <p:cNvPr id="3" name="Vertical Text Placeholder 2">
            <a:extLst>
              <a:ext uri="{FF2B5EF4-FFF2-40B4-BE49-F238E27FC236}">
                <a16:creationId xmlns:a16="http://schemas.microsoft.com/office/drawing/2014/main" id="{1AA4D943-454F-42AB-9ADE-C09A20C140E2}"/>
              </a:ext>
            </a:extLst>
          </p:cNvPr>
          <p:cNvSpPr>
            <a:spLocks noGrp="1"/>
          </p:cNvSpPr>
          <p:nvPr>
            <p:ph type="body" orient="vert" idx="1"/>
          </p:nvPr>
        </p:nvSpPr>
        <p:spPr>
          <a:xfrm>
            <a:off x="179512" y="1442657"/>
            <a:ext cx="8544904" cy="3930559"/>
          </a:xfrm>
        </p:spPr>
        <p:txBody>
          <a:bodyPr>
            <a:noAutofit/>
          </a:bodyPr>
          <a:lstStyle/>
          <a:p>
            <a:pPr algn="just"/>
            <a:r>
              <a:rPr lang="en-GB" sz="2000" dirty="0"/>
              <a:t>Coaching aims to produce </a:t>
            </a:r>
            <a:r>
              <a:rPr lang="en-GB" sz="2000" b="1" dirty="0"/>
              <a:t>optimal performance and improvement at work.</a:t>
            </a:r>
            <a:r>
              <a:rPr lang="en-GB" sz="2000" dirty="0"/>
              <a:t> It focuses on </a:t>
            </a:r>
            <a:r>
              <a:rPr lang="en-GB" sz="2000" b="1" dirty="0"/>
              <a:t>specific skills and goals</a:t>
            </a:r>
            <a:r>
              <a:rPr lang="en-GB" sz="2000" dirty="0"/>
              <a:t>, although it may also have an impact on an individual’s personal attributes such as social interaction or confidence. The process typically lasts for a </a:t>
            </a:r>
            <a:r>
              <a:rPr lang="en-GB" sz="2000" b="1" dirty="0"/>
              <a:t>defined period of time </a:t>
            </a:r>
            <a:r>
              <a:rPr lang="en-GB" sz="2000" dirty="0"/>
              <a:t>or forms the basis of an on-going management style.</a:t>
            </a:r>
          </a:p>
          <a:p>
            <a:pPr marL="0" indent="0" algn="just">
              <a:buNone/>
            </a:pPr>
            <a:endParaRPr lang="en-GB" sz="2000" dirty="0"/>
          </a:p>
          <a:p>
            <a:pPr algn="just"/>
            <a:r>
              <a:rPr lang="en-GB" sz="2000" dirty="0"/>
              <a:t>Mentoring in the workplace tends to </a:t>
            </a:r>
            <a:r>
              <a:rPr lang="en-GB" sz="2000" b="1" dirty="0"/>
              <a:t>describe a relationship </a:t>
            </a:r>
            <a:r>
              <a:rPr lang="en-GB" sz="2000" dirty="0"/>
              <a:t>in which a </a:t>
            </a:r>
            <a:r>
              <a:rPr lang="en-GB" sz="2000" b="1" dirty="0"/>
              <a:t>more experienced colleague shares their greater knowledge </a:t>
            </a:r>
            <a:r>
              <a:rPr lang="en-GB" sz="2000" dirty="0"/>
              <a:t>to support the development of an inexperienced member of staff. It calls on the skills of questioning, listening, clarifying and reframing that are also associated with coaching. One key distinction is that mentoring relationships </a:t>
            </a:r>
            <a:r>
              <a:rPr lang="en-GB" sz="2000" b="1" dirty="0"/>
              <a:t>tend to be longer term </a:t>
            </a:r>
            <a:r>
              <a:rPr lang="en-GB" sz="2000" dirty="0"/>
              <a:t>than coaching.</a:t>
            </a:r>
          </a:p>
        </p:txBody>
      </p:sp>
      <p:sp>
        <p:nvSpPr>
          <p:cNvPr id="4" name="Vertical Text Placeholder 3">
            <a:extLst>
              <a:ext uri="{FF2B5EF4-FFF2-40B4-BE49-F238E27FC236}">
                <a16:creationId xmlns:a16="http://schemas.microsoft.com/office/drawing/2014/main" id="{E057382A-90D2-412C-8837-861EE49D0EFF}"/>
              </a:ext>
            </a:extLst>
          </p:cNvPr>
          <p:cNvSpPr>
            <a:spLocks noGrp="1"/>
          </p:cNvSpPr>
          <p:nvPr>
            <p:ph type="body" orient="vert" idx="13"/>
          </p:nvPr>
        </p:nvSpPr>
        <p:spPr>
          <a:xfrm>
            <a:off x="406146" y="1115043"/>
            <a:ext cx="8317230" cy="369741"/>
          </a:xfrm>
        </p:spPr>
        <p:txBody>
          <a:bodyPr/>
          <a:lstStyle/>
          <a:p>
            <a:pPr marL="0" indent="0">
              <a:buNone/>
            </a:pPr>
            <a:r>
              <a:rPr lang="en-GB" sz="2400" dirty="0"/>
              <a:t>Clarifying the difference</a:t>
            </a:r>
            <a:endParaRPr lang="en-GB" dirty="0"/>
          </a:p>
        </p:txBody>
      </p:sp>
    </p:spTree>
    <p:extLst>
      <p:ext uri="{BB962C8B-B14F-4D97-AF65-F5344CB8AC3E}">
        <p14:creationId xmlns:p14="http://schemas.microsoft.com/office/powerpoint/2010/main" val="35736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776DF-ED64-BEAD-6606-403DD217FFAD}"/>
              </a:ext>
            </a:extLst>
          </p:cNvPr>
          <p:cNvSpPr>
            <a:spLocks noGrp="1"/>
          </p:cNvSpPr>
          <p:nvPr>
            <p:ph type="title"/>
          </p:nvPr>
        </p:nvSpPr>
        <p:spPr>
          <a:xfrm>
            <a:off x="457200" y="274638"/>
            <a:ext cx="8229600" cy="634082"/>
          </a:xfrm>
        </p:spPr>
        <p:txBody>
          <a:bodyPr>
            <a:normAutofit fontScale="90000"/>
          </a:bodyPr>
          <a:lstStyle/>
          <a:p>
            <a:r>
              <a:rPr lang="en-GB" b="1" dirty="0"/>
              <a:t>Similarities</a:t>
            </a:r>
          </a:p>
        </p:txBody>
      </p:sp>
      <p:sp>
        <p:nvSpPr>
          <p:cNvPr id="3" name="Content Placeholder 2">
            <a:extLst>
              <a:ext uri="{FF2B5EF4-FFF2-40B4-BE49-F238E27FC236}">
                <a16:creationId xmlns:a16="http://schemas.microsoft.com/office/drawing/2014/main" id="{608DBC2E-3329-D8D0-9189-C0DBD017C2A5}"/>
              </a:ext>
            </a:extLst>
          </p:cNvPr>
          <p:cNvSpPr>
            <a:spLocks noGrp="1"/>
          </p:cNvSpPr>
          <p:nvPr>
            <p:ph idx="1"/>
          </p:nvPr>
        </p:nvSpPr>
        <p:spPr>
          <a:xfrm>
            <a:off x="457200" y="1124744"/>
            <a:ext cx="8229600" cy="4536504"/>
          </a:xfrm>
        </p:spPr>
        <p:txBody>
          <a:bodyPr>
            <a:normAutofit lnSpcReduction="10000"/>
          </a:bodyPr>
          <a:lstStyle/>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Development Focused</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One-on-One Relationship</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Confidentiality</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Support and Guidance</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Feedback</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Goal-Oriented </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Empowerment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In summary, coaching and mentoring both play crucial roles in fostering an individual's development through personalised, supportive, and goal-oriented relationships.</a:t>
            </a:r>
          </a:p>
          <a:p>
            <a:pPr marL="0" indent="0">
              <a:buNone/>
            </a:pPr>
            <a:endParaRPr lang="en-GB" dirty="0"/>
          </a:p>
        </p:txBody>
      </p:sp>
    </p:spTree>
    <p:extLst>
      <p:ext uri="{BB962C8B-B14F-4D97-AF65-F5344CB8AC3E}">
        <p14:creationId xmlns:p14="http://schemas.microsoft.com/office/powerpoint/2010/main" val="2025639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395D9-FF9E-9DE1-48BD-1737A4218AA2}"/>
              </a:ext>
            </a:extLst>
          </p:cNvPr>
          <p:cNvSpPr>
            <a:spLocks noGrp="1"/>
          </p:cNvSpPr>
          <p:nvPr>
            <p:ph type="title"/>
          </p:nvPr>
        </p:nvSpPr>
        <p:spPr/>
        <p:txBody>
          <a:bodyPr/>
          <a:lstStyle/>
          <a:p>
            <a:r>
              <a:rPr lang="en-GB" b="1" dirty="0"/>
              <a:t>Differences</a:t>
            </a:r>
          </a:p>
        </p:txBody>
      </p:sp>
      <p:sp>
        <p:nvSpPr>
          <p:cNvPr id="3" name="Content Placeholder 2">
            <a:extLst>
              <a:ext uri="{FF2B5EF4-FFF2-40B4-BE49-F238E27FC236}">
                <a16:creationId xmlns:a16="http://schemas.microsoft.com/office/drawing/2014/main" id="{7AD26FCD-23DF-4B3F-E785-596937213BF8}"/>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Coaching and mentoring are both valuable development tools in the workplace, but they have distinct differences in their approach and 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In summary, while coaching is more focused on improving specific skills and achieving short-term goals, mentoring is about long-term personal and professional development.</a:t>
            </a:r>
          </a:p>
          <a:p>
            <a:endParaRPr lang="en-GB" dirty="0"/>
          </a:p>
        </p:txBody>
      </p:sp>
    </p:spTree>
    <p:extLst>
      <p:ext uri="{BB962C8B-B14F-4D97-AF65-F5344CB8AC3E}">
        <p14:creationId xmlns:p14="http://schemas.microsoft.com/office/powerpoint/2010/main" val="2196510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DAA4D1-D9D4-71AF-0276-2E693E09E9B7}"/>
              </a:ext>
            </a:extLst>
          </p:cNvPr>
          <p:cNvSpPr>
            <a:spLocks noGrp="1"/>
          </p:cNvSpPr>
          <p:nvPr>
            <p:ph type="title"/>
          </p:nvPr>
        </p:nvSpPr>
        <p:spPr>
          <a:xfrm>
            <a:off x="179512" y="274638"/>
            <a:ext cx="8784976" cy="1143000"/>
          </a:xfrm>
        </p:spPr>
        <p:txBody>
          <a:bodyPr>
            <a:normAutofit fontScale="90000"/>
          </a:bodyPr>
          <a:lstStyle/>
          <a:p>
            <a:r>
              <a:rPr lang="en-GB" b="1" dirty="0"/>
              <a:t>Differences - Coaching (CIPD, 2024)</a:t>
            </a:r>
          </a:p>
        </p:txBody>
      </p:sp>
      <p:sp>
        <p:nvSpPr>
          <p:cNvPr id="5" name="Content Placeholder 4">
            <a:extLst>
              <a:ext uri="{FF2B5EF4-FFF2-40B4-BE49-F238E27FC236}">
                <a16:creationId xmlns:a16="http://schemas.microsoft.com/office/drawing/2014/main" id="{541664FD-C727-BD5C-3E0B-39E8AD883A42}"/>
              </a:ext>
            </a:extLst>
          </p:cNvPr>
          <p:cNvSpPr>
            <a:spLocks noGrp="1"/>
          </p:cNvSpPr>
          <p:nvPr>
            <p:ph idx="1"/>
          </p:nvPr>
        </p:nvSpPr>
        <p:spPr/>
        <p:txBody>
          <a:bodyPr>
            <a:normAutofit lnSpcReduction="10000"/>
          </a:bodyPr>
          <a:lstStyle/>
          <a:p>
            <a:pPr>
              <a:spcBef>
                <a:spcPts val="0"/>
              </a:spcBef>
              <a:defRPr/>
            </a:pPr>
            <a:r>
              <a:rPr kumimoji="0" lang="en-GB" sz="2400" b="0" i="0" u="none" strike="noStrike" kern="1200" cap="none" spc="0" normalizeH="0" baseline="0" noProof="0" dirty="0">
                <a:ln>
                  <a:noFill/>
                </a:ln>
                <a:solidFill>
                  <a:prstClr val="black"/>
                </a:solidFill>
                <a:effectLst/>
                <a:uLnTx/>
                <a:uFillTx/>
                <a:ea typeface="+mn-ea"/>
                <a:cs typeface="+mn-cs"/>
              </a:rPr>
              <a:t>Focus: Coaching is typically focused on specific skills and goals. It is often short-term and task-oriented.</a:t>
            </a:r>
          </a:p>
          <a:p>
            <a:pPr>
              <a:spcBef>
                <a:spcPts val="0"/>
              </a:spcBef>
              <a:defRPr/>
            </a:pPr>
            <a:r>
              <a:rPr kumimoji="0" lang="en-GB" sz="2400" b="0" i="0" u="none" strike="noStrike" kern="1200" cap="none" spc="0" normalizeH="0" baseline="0" noProof="0" dirty="0">
                <a:ln>
                  <a:noFill/>
                </a:ln>
                <a:solidFill>
                  <a:prstClr val="black"/>
                </a:solidFill>
                <a:effectLst/>
                <a:uLnTx/>
                <a:uFillTx/>
                <a:ea typeface="+mn-ea"/>
                <a:cs typeface="+mn-cs"/>
              </a:rPr>
              <a:t>Structure: It is usually a more structured process with regular, scheduled sessions.</a:t>
            </a:r>
          </a:p>
          <a:p>
            <a:pPr>
              <a:spcBef>
                <a:spcPts val="0"/>
              </a:spcBef>
              <a:defRPr/>
            </a:pPr>
            <a:r>
              <a:rPr kumimoji="0" lang="en-GB" sz="2400" b="0" i="0" u="none" strike="noStrike" kern="1200" cap="none" spc="0" normalizeH="0" baseline="0" noProof="0" dirty="0">
                <a:ln>
                  <a:noFill/>
                </a:ln>
                <a:solidFill>
                  <a:prstClr val="black"/>
                </a:solidFill>
                <a:effectLst/>
                <a:uLnTx/>
                <a:uFillTx/>
                <a:ea typeface="+mn-ea"/>
                <a:cs typeface="+mn-cs"/>
              </a:rPr>
              <a:t>Role of the Coach: The coach is often an expert in a particular area and provides guidance, feedback, and support to help the individual improve their performance.</a:t>
            </a:r>
          </a:p>
          <a:p>
            <a:pPr>
              <a:spcBef>
                <a:spcPts val="0"/>
              </a:spcBef>
              <a:defRPr/>
            </a:pPr>
            <a:r>
              <a:rPr kumimoji="0" lang="en-GB" sz="2400" b="0" i="0" u="none" strike="noStrike" kern="1200" cap="none" spc="0" normalizeH="0" baseline="0" noProof="0" dirty="0">
                <a:ln>
                  <a:noFill/>
                </a:ln>
                <a:solidFill>
                  <a:prstClr val="black"/>
                </a:solidFill>
                <a:effectLst/>
                <a:uLnTx/>
                <a:uFillTx/>
                <a:ea typeface="+mn-ea"/>
                <a:cs typeface="+mn-cs"/>
              </a:rPr>
              <a:t>Objective: The primary aim is to enhance the individual's performance and help them achieve specific objectives or solve particular problems.</a:t>
            </a:r>
          </a:p>
          <a:p>
            <a:endParaRPr lang="en-GB" dirty="0"/>
          </a:p>
        </p:txBody>
      </p:sp>
    </p:spTree>
    <p:extLst>
      <p:ext uri="{BB962C8B-B14F-4D97-AF65-F5344CB8AC3E}">
        <p14:creationId xmlns:p14="http://schemas.microsoft.com/office/powerpoint/2010/main" val="3820161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68EF0F9-0672-2006-32D7-03197D72C2F4}"/>
              </a:ext>
            </a:extLst>
          </p:cNvPr>
          <p:cNvSpPr>
            <a:spLocks noGrp="1"/>
          </p:cNvSpPr>
          <p:nvPr>
            <p:ph type="title"/>
          </p:nvPr>
        </p:nvSpPr>
        <p:spPr>
          <a:xfrm>
            <a:off x="457200" y="274638"/>
            <a:ext cx="8229600" cy="778098"/>
          </a:xfrm>
        </p:spPr>
        <p:txBody>
          <a:bodyPr/>
          <a:lstStyle/>
          <a:p>
            <a:r>
              <a:rPr lang="en-GB" b="1" dirty="0"/>
              <a:t>Mentoring</a:t>
            </a:r>
          </a:p>
        </p:txBody>
      </p:sp>
      <p:sp>
        <p:nvSpPr>
          <p:cNvPr id="8" name="Content Placeholder 7">
            <a:extLst>
              <a:ext uri="{FF2B5EF4-FFF2-40B4-BE49-F238E27FC236}">
                <a16:creationId xmlns:a16="http://schemas.microsoft.com/office/drawing/2014/main" id="{04935233-3458-7111-0BAF-20B0CB8966BB}"/>
              </a:ext>
            </a:extLst>
          </p:cNvPr>
          <p:cNvSpPr>
            <a:spLocks noGrp="1"/>
          </p:cNvSpPr>
          <p:nvPr>
            <p:ph idx="1"/>
          </p:nvPr>
        </p:nvSpPr>
        <p:spPr>
          <a:xfrm>
            <a:off x="457200" y="1196752"/>
            <a:ext cx="8229600" cy="4320481"/>
          </a:xfrm>
        </p:spPr>
        <p:txBody>
          <a:bodyPr>
            <a:normAutofit lnSpcReduction="10000"/>
          </a:bodyPr>
          <a:lstStyle/>
          <a:p>
            <a:pPr>
              <a:spcBef>
                <a:spcPts val="0"/>
              </a:spcBef>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Focus: Mentoring is broader and more holistic, focusing on the overall development of the individual. It often includes career guidance and personal growth.</a:t>
            </a:r>
          </a:p>
          <a:p>
            <a:pPr>
              <a:spcBef>
                <a:spcPts val="0"/>
              </a:spcBef>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Structure: It tends to be less formal and can be a longer-term relationship.</a:t>
            </a:r>
          </a:p>
          <a:p>
            <a:pPr>
              <a:spcBef>
                <a:spcPts val="0"/>
              </a:spcBef>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Role of the Mentor: The mentor is usually a more experienced individual who shares their knowledge, experience, and wisdom to support the mentee's development.</a:t>
            </a:r>
          </a:p>
          <a:p>
            <a:pPr>
              <a:spcBef>
                <a:spcPts val="0"/>
              </a:spcBef>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Objective: The goal is to provide support and guidance to help the mentee navigate their career path and develop professionally and personally.</a:t>
            </a:r>
          </a:p>
          <a:p>
            <a:endParaRPr lang="en-GB" dirty="0"/>
          </a:p>
        </p:txBody>
      </p:sp>
    </p:spTree>
    <p:extLst>
      <p:ext uri="{BB962C8B-B14F-4D97-AF65-F5344CB8AC3E}">
        <p14:creationId xmlns:p14="http://schemas.microsoft.com/office/powerpoint/2010/main" val="783303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Defining Coaching &amp; Mentoring -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77082"/>
            <a:ext cx="4173860" cy="1656184"/>
          </a:xfrm>
          <a:solidFill>
            <a:schemeClr val="bg1"/>
          </a:solidFill>
          <a:ln>
            <a:solidFill>
              <a:schemeClr val="bg1">
                <a:lumMod val="65000"/>
              </a:schemeClr>
            </a:solidFill>
          </a:ln>
        </p:spPr>
        <p:txBody>
          <a:bodyPr>
            <a:normAutofit/>
          </a:bodyPr>
          <a:lstStyle/>
          <a:p>
            <a:pPr>
              <a:spcBef>
                <a:spcPts val="0"/>
              </a:spcBef>
            </a:pPr>
            <a:r>
              <a:rPr lang="en-GB" sz="1600" dirty="0"/>
              <a:t>Short Term – Time Bound</a:t>
            </a:r>
          </a:p>
          <a:p>
            <a:pPr marL="0" indent="0">
              <a:spcBef>
                <a:spcPts val="0"/>
              </a:spcBef>
              <a:buNone/>
            </a:pPr>
            <a:endParaRPr lang="en-GB" sz="1600" dirty="0"/>
          </a:p>
          <a:p>
            <a:pPr>
              <a:spcBef>
                <a:spcPts val="0"/>
              </a:spcBef>
            </a:pPr>
            <a:r>
              <a:rPr lang="en-GB" sz="1600" dirty="0"/>
              <a:t>Task Based</a:t>
            </a:r>
          </a:p>
          <a:p>
            <a:pPr marL="0" indent="0">
              <a:spcBef>
                <a:spcPts val="0"/>
              </a:spcBef>
              <a:buNone/>
            </a:pPr>
            <a:endParaRPr lang="en-GB" sz="1600" dirty="0"/>
          </a:p>
          <a:p>
            <a:pPr>
              <a:spcBef>
                <a:spcPts val="0"/>
              </a:spcBef>
            </a:pPr>
            <a:r>
              <a:rPr lang="en-GB" sz="1600" dirty="0"/>
              <a:t>Performance Driven – Non Directive</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1656184"/>
          </a:xfrm>
          <a:solidFill>
            <a:schemeClr val="bg1"/>
          </a:solidFill>
          <a:ln>
            <a:solidFill>
              <a:schemeClr val="bg1">
                <a:lumMod val="65000"/>
              </a:schemeClr>
            </a:solidFill>
          </a:ln>
        </p:spPr>
        <p:txBody>
          <a:bodyPr>
            <a:noAutofit/>
          </a:bodyPr>
          <a:lstStyle/>
          <a:p>
            <a:pPr>
              <a:spcBef>
                <a:spcPts val="0"/>
              </a:spcBef>
            </a:pPr>
            <a:r>
              <a:rPr lang="en-GB" sz="1600" dirty="0"/>
              <a:t>Long Term</a:t>
            </a:r>
          </a:p>
          <a:p>
            <a:pPr algn="just">
              <a:spcBef>
                <a:spcPts val="0"/>
              </a:spcBef>
            </a:pPr>
            <a:endParaRPr lang="en-GB" sz="1600" dirty="0"/>
          </a:p>
          <a:p>
            <a:pPr>
              <a:spcBef>
                <a:spcPts val="0"/>
              </a:spcBef>
            </a:pPr>
            <a:r>
              <a:rPr lang="en-GB" sz="1600" dirty="0"/>
              <a:t> Relationship Based</a:t>
            </a:r>
          </a:p>
          <a:p>
            <a:pPr>
              <a:spcBef>
                <a:spcPts val="0"/>
              </a:spcBef>
            </a:pPr>
            <a:endParaRPr lang="en-GB" sz="1400" dirty="0"/>
          </a:p>
          <a:p>
            <a:pPr>
              <a:spcBef>
                <a:spcPts val="0"/>
              </a:spcBef>
            </a:pPr>
            <a:r>
              <a:rPr lang="en-GB" sz="1600" dirty="0"/>
              <a:t>Development Driven - Directive</a:t>
            </a:r>
          </a:p>
          <a:p>
            <a:endParaRPr lang="en-GB" sz="1400" dirty="0"/>
          </a:p>
        </p:txBody>
      </p:sp>
    </p:spTree>
    <p:extLst>
      <p:ext uri="{BB962C8B-B14F-4D97-AF65-F5344CB8AC3E}">
        <p14:creationId xmlns:p14="http://schemas.microsoft.com/office/powerpoint/2010/main" val="162662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17</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 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programme</a:t>
            </a:r>
          </a:p>
          <a:p>
            <a:pPr>
              <a:buFont typeface="Wingdings" pitchFamily="2" charset="2"/>
              <a:buChar char="§"/>
            </a:pPr>
            <a:r>
              <a:rPr lang="en-GB" dirty="0"/>
              <a:t> When you have a small group of individuals (5-8) in need of increased competency in specific areas</a:t>
            </a:r>
          </a:p>
          <a:p>
            <a:pPr>
              <a:buFont typeface="Wingdings" pitchFamily="2" charset="2"/>
              <a:buChar char="§"/>
            </a:pPr>
            <a:r>
              <a:rPr lang="en-GB" dirty="0"/>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spTree>
    <p:extLst>
      <p:ext uri="{BB962C8B-B14F-4D97-AF65-F5344CB8AC3E}">
        <p14:creationId xmlns:p14="http://schemas.microsoft.com/office/powerpoint/2010/main"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bg/>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7"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092F-F040-B7FB-4BE4-4C46E14A79C7}"/>
              </a:ext>
            </a:extLst>
          </p:cNvPr>
          <p:cNvSpPr>
            <a:spLocks noGrp="1"/>
          </p:cNvSpPr>
          <p:nvPr>
            <p:ph type="title"/>
          </p:nvPr>
        </p:nvSpPr>
        <p:spPr>
          <a:xfrm>
            <a:off x="457200" y="116632"/>
            <a:ext cx="8229600" cy="850106"/>
          </a:xfrm>
        </p:spPr>
        <p:txBody>
          <a:bodyPr/>
          <a:lstStyle/>
          <a:p>
            <a:r>
              <a:rPr lang="en-GB" b="1" dirty="0"/>
              <a:t>Activity</a:t>
            </a:r>
          </a:p>
        </p:txBody>
      </p:sp>
      <p:sp>
        <p:nvSpPr>
          <p:cNvPr id="3" name="Content Placeholder 2">
            <a:extLst>
              <a:ext uri="{FF2B5EF4-FFF2-40B4-BE49-F238E27FC236}">
                <a16:creationId xmlns:a16="http://schemas.microsoft.com/office/drawing/2014/main" id="{8813FF5D-7F43-CA98-2A5D-92147FA3083F}"/>
              </a:ext>
            </a:extLst>
          </p:cNvPr>
          <p:cNvSpPr>
            <a:spLocks noGrp="1"/>
          </p:cNvSpPr>
          <p:nvPr>
            <p:ph idx="1"/>
          </p:nvPr>
        </p:nvSpPr>
        <p:spPr>
          <a:xfrm>
            <a:off x="457200" y="1391815"/>
            <a:ext cx="8229600" cy="3917032"/>
          </a:xfrm>
        </p:spPr>
        <p:txBody>
          <a:bodyPr>
            <a:normAutofit/>
          </a:bodyPr>
          <a:lstStyle/>
          <a:p>
            <a:pPr marL="0" indent="0">
              <a:buNone/>
            </a:pPr>
            <a:r>
              <a:rPr lang="en-GB" sz="3600" dirty="0"/>
              <a:t>Coaching can be carried out by an internal coach or an external coach/consultant.</a:t>
            </a:r>
          </a:p>
          <a:p>
            <a:pPr marL="0" indent="0">
              <a:buNone/>
            </a:pPr>
            <a:endParaRPr lang="en-GB" sz="3600" dirty="0"/>
          </a:p>
          <a:p>
            <a:r>
              <a:rPr lang="en-GB" sz="3600" dirty="0"/>
              <a:t>What are the advantages and disadvantages of both?</a:t>
            </a:r>
          </a:p>
        </p:txBody>
      </p:sp>
    </p:spTree>
    <p:extLst>
      <p:ext uri="{BB962C8B-B14F-4D97-AF65-F5344CB8AC3E}">
        <p14:creationId xmlns:p14="http://schemas.microsoft.com/office/powerpoint/2010/main" val="1124043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lstStyle/>
          <a:p>
            <a:r>
              <a:rPr lang="en-GB" altLang="en-US" dirty="0"/>
              <a:t> Approaches to Coaching</a:t>
            </a:r>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dirty="0"/>
              <a:t>Internal v’s External coaching</a:t>
            </a:r>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rotWithShape="1">
          <a:blip r:embed="rId3">
            <a:extLst>
              <a:ext uri="{28A0092B-C50C-407E-A947-70E740481C1C}">
                <a14:useLocalDpi xmlns:a14="http://schemas.microsoft.com/office/drawing/2010/main" val="0"/>
              </a:ext>
            </a:extLst>
          </a:blip>
          <a:srcRect l="13233" r="13059"/>
          <a:stretch/>
        </p:blipFill>
        <p:spPr bwMode="auto">
          <a:xfrm>
            <a:off x="179512" y="1772816"/>
            <a:ext cx="3259202" cy="2232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84620" y="1772816"/>
            <a:ext cx="6059380" cy="3908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617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Approaches to Coaching</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Internal v’s External coaching</a:t>
            </a:r>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rotWithShape="1">
          <a:blip r:embed="rId3">
            <a:extLst>
              <a:ext uri="{28A0092B-C50C-407E-A947-70E740481C1C}">
                <a14:useLocalDpi xmlns:a14="http://schemas.microsoft.com/office/drawing/2010/main" val="0"/>
              </a:ext>
            </a:extLst>
          </a:blip>
          <a:srcRect l="15120" r="11172"/>
          <a:stretch/>
        </p:blipFill>
        <p:spPr bwMode="auto">
          <a:xfrm>
            <a:off x="179512" y="1700808"/>
            <a:ext cx="3047949" cy="2088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rotWithShape="1">
          <a:blip r:embed="rId4">
            <a:extLst>
              <a:ext uri="{28A0092B-C50C-407E-A947-70E740481C1C}">
                <a14:useLocalDpi xmlns:a14="http://schemas.microsoft.com/office/drawing/2010/main" val="0"/>
              </a:ext>
            </a:extLst>
          </a:blip>
          <a:srcRect b="4238"/>
          <a:stretch/>
        </p:blipFill>
        <p:spPr bwMode="auto">
          <a:xfrm>
            <a:off x="3214846" y="1406525"/>
            <a:ext cx="5737028" cy="4244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949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Other learning initiatives </a:t>
            </a:r>
          </a:p>
        </p:txBody>
      </p:sp>
      <p:sp>
        <p:nvSpPr>
          <p:cNvPr id="5" name="Vertical Text Placeholder 4"/>
          <p:cNvSpPr>
            <a:spLocks noGrp="1"/>
          </p:cNvSpPr>
          <p:nvPr>
            <p:ph type="body" orient="vert" idx="1"/>
          </p:nvPr>
        </p:nvSpPr>
        <p:spPr>
          <a:xfrm>
            <a:off x="259955" y="1158989"/>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1214" y="11247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146352">
            <a:off x="6004961" y="1863108"/>
            <a:ext cx="3810000" cy="1935834"/>
          </a:xfrm>
          <a:prstGeom prst="rect">
            <a:avLst/>
          </a:prstGeom>
        </p:spPr>
      </p:pic>
    </p:spTree>
    <p:extLst>
      <p:ext uri="{BB962C8B-B14F-4D97-AF65-F5344CB8AC3E}">
        <p14:creationId xmlns:p14="http://schemas.microsoft.com/office/powerpoint/2010/main" val="24880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413792"/>
            <a:ext cx="8229600" cy="1143000"/>
          </a:xfrm>
        </p:spPr>
        <p:txBody>
          <a:bodyPr>
            <a:noAutofit/>
          </a:bodyPr>
          <a:lstStyle/>
          <a:p>
            <a:r>
              <a:rPr lang="en-GB" sz="2800" b="1" dirty="0"/>
              <a:t>Four Basic Styles of Helping</a:t>
            </a:r>
            <a:br>
              <a:rPr lang="en-GB" sz="2800" b="1" dirty="0"/>
            </a:br>
            <a:br>
              <a:rPr lang="en-GB" sz="2000" dirty="0"/>
            </a:br>
            <a:r>
              <a:rPr lang="en-GB" sz="1400" dirty="0">
                <a:solidFill>
                  <a:srgbClr val="0070C0"/>
                </a:solidFill>
              </a:rPr>
              <a:t>Clutterbuck, D. (2014)</a:t>
            </a:r>
            <a:r>
              <a:rPr lang="en-GB" sz="1400" i="1" dirty="0">
                <a:solidFill>
                  <a:srgbClr val="0070C0"/>
                </a:solidFill>
              </a:rPr>
              <a:t> Everyone Needs a Mentor Fostering Talent in Your Organisation </a:t>
            </a:r>
            <a:r>
              <a:rPr lang="en-GB" sz="1400" dirty="0">
                <a:solidFill>
                  <a:srgbClr val="0070C0"/>
                </a:solidFill>
              </a:rPr>
              <a:t>5</a:t>
            </a:r>
            <a:r>
              <a:rPr lang="en-GB" sz="1400" baseline="30000" dirty="0">
                <a:solidFill>
                  <a:srgbClr val="0070C0"/>
                </a:solidFill>
              </a:rPr>
              <a:t>th</a:t>
            </a:r>
            <a:r>
              <a:rPr lang="en-GB" sz="1400" dirty="0">
                <a:solidFill>
                  <a:srgbClr val="0070C0"/>
                </a:solidFill>
              </a:rPr>
              <a:t> </a:t>
            </a:r>
            <a:r>
              <a:rPr lang="en-GB" sz="1400" dirty="0" err="1">
                <a:solidFill>
                  <a:srgbClr val="0070C0"/>
                </a:solidFill>
              </a:rPr>
              <a:t>e.d.</a:t>
            </a:r>
            <a:r>
              <a:rPr lang="en-GB" sz="1400" dirty="0">
                <a:solidFill>
                  <a:srgbClr val="0070C0"/>
                </a:solidFill>
              </a:rPr>
              <a:t> London: Chartered Institute of Personnel and Development.</a:t>
            </a:r>
            <a:br>
              <a:rPr lang="en-GB" sz="14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22</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spTree>
    <p:extLst>
      <p:ext uri="{BB962C8B-B14F-4D97-AF65-F5344CB8AC3E}">
        <p14:creationId xmlns:p14="http://schemas.microsoft.com/office/powerpoint/2010/main" val="343303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8F1B-5509-4804-9420-315D662F52BC}"/>
              </a:ext>
            </a:extLst>
          </p:cNvPr>
          <p:cNvSpPr>
            <a:spLocks noGrp="1"/>
          </p:cNvSpPr>
          <p:nvPr>
            <p:ph type="title"/>
          </p:nvPr>
        </p:nvSpPr>
        <p:spPr>
          <a:xfrm>
            <a:off x="611560" y="0"/>
            <a:ext cx="8229600" cy="1143000"/>
          </a:xfrm>
        </p:spPr>
        <p:txBody>
          <a:bodyPr/>
          <a:lstStyle/>
          <a:p>
            <a:r>
              <a:rPr lang="en-GB" b="1" dirty="0"/>
              <a:t>Summary</a:t>
            </a:r>
          </a:p>
        </p:txBody>
      </p:sp>
      <p:sp>
        <p:nvSpPr>
          <p:cNvPr id="3" name="Content Placeholder 2">
            <a:extLst>
              <a:ext uri="{FF2B5EF4-FFF2-40B4-BE49-F238E27FC236}">
                <a16:creationId xmlns:a16="http://schemas.microsoft.com/office/drawing/2014/main" id="{62F6E117-1820-445A-BEC2-1BECF3644FF8}"/>
              </a:ext>
            </a:extLst>
          </p:cNvPr>
          <p:cNvSpPr>
            <a:spLocks noGrp="1"/>
          </p:cNvSpPr>
          <p:nvPr>
            <p:ph idx="1"/>
          </p:nvPr>
        </p:nvSpPr>
        <p:spPr>
          <a:xfrm>
            <a:off x="457200" y="1160748"/>
            <a:ext cx="7931224" cy="4536504"/>
          </a:xfrm>
        </p:spPr>
        <p:txBody>
          <a:bodyPr>
            <a:noAutofit/>
          </a:bodyPr>
          <a:lstStyle/>
          <a:p>
            <a:pPr algn="just"/>
            <a:r>
              <a:rPr lang="en-GB" dirty="0"/>
              <a:t>Coaching and mentoring are both about change and improvement</a:t>
            </a:r>
          </a:p>
          <a:p>
            <a:pPr algn="just"/>
            <a:r>
              <a:rPr lang="en-GB" dirty="0"/>
              <a:t>They are 2 of many learning interventions</a:t>
            </a:r>
          </a:p>
          <a:p>
            <a:pPr algn="just"/>
            <a:r>
              <a:rPr lang="en-GB" dirty="0"/>
              <a:t>They have similarities and differences</a:t>
            </a:r>
          </a:p>
          <a:p>
            <a:pPr algn="just"/>
            <a:r>
              <a:rPr lang="en-GB" dirty="0"/>
              <a:t>There are pros and cons of internal and external coaching</a:t>
            </a:r>
          </a:p>
          <a:p>
            <a:pPr marL="0" indent="0" algn="just">
              <a:buNone/>
            </a:pPr>
            <a:endParaRPr lang="en-GB" sz="2800" dirty="0"/>
          </a:p>
          <a:p>
            <a:endParaRPr lang="en-GB" sz="3600" dirty="0"/>
          </a:p>
        </p:txBody>
      </p:sp>
    </p:spTree>
    <p:extLst>
      <p:ext uri="{BB962C8B-B14F-4D97-AF65-F5344CB8AC3E}">
        <p14:creationId xmlns:p14="http://schemas.microsoft.com/office/powerpoint/2010/main" val="267471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2035</Words>
  <Application>Microsoft Office PowerPoint</Application>
  <PresentationFormat>On-screen Show (4:3)</PresentationFormat>
  <Paragraphs>228</Paragraphs>
  <Slides>23</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Myriad Pro</vt:lpstr>
      <vt:lpstr>Arial</vt:lpstr>
      <vt:lpstr>Calibri</vt:lpstr>
      <vt:lpstr>Wingdings</vt:lpstr>
      <vt:lpstr>20140311PresentationUWTSDTemplate</vt:lpstr>
      <vt:lpstr>Week 1 – September 2025</vt:lpstr>
      <vt:lpstr>Agenda Today</vt:lpstr>
      <vt:lpstr>Module Aim</vt:lpstr>
      <vt:lpstr>Learning Outcomes</vt:lpstr>
      <vt:lpstr>Indicative Content</vt:lpstr>
      <vt:lpstr>Assessment</vt:lpstr>
      <vt:lpstr>Scheme of Work</vt:lpstr>
      <vt:lpstr>Groups</vt:lpstr>
      <vt:lpstr>Activity</vt:lpstr>
      <vt:lpstr>Activity</vt:lpstr>
      <vt:lpstr>1. Defining Coaching &amp; Mentoring</vt:lpstr>
      <vt:lpstr>Similarities</vt:lpstr>
      <vt:lpstr>Differences</vt:lpstr>
      <vt:lpstr>Differences - Coaching (CIPD, 2024)</vt:lpstr>
      <vt:lpstr>Mentoring</vt:lpstr>
      <vt:lpstr>Defining Coaching &amp; Mentoring - Differences</vt:lpstr>
      <vt:lpstr>Coaching &amp; Mentoring as a Learning Solution</vt:lpstr>
      <vt:lpstr>Activity</vt:lpstr>
      <vt:lpstr> Approaches to Coaching</vt:lpstr>
      <vt:lpstr>Approaches to Coaching</vt:lpstr>
      <vt:lpstr>Other learning initiatives </vt:lpstr>
      <vt:lpstr>Four Basic Styles of Helping  Clutterbuck, D. (2014) Everyone Needs a Mentor Fostering Talent in Your Organisation 5th e.d. London: Chartered Institute of Personnel and Development.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164</cp:revision>
  <cp:lastPrinted>2018-02-09T09:39:01Z</cp:lastPrinted>
  <dcterms:created xsi:type="dcterms:W3CDTF">2015-04-14T15:21:28Z</dcterms:created>
  <dcterms:modified xsi:type="dcterms:W3CDTF">2025-09-24T20:07:37Z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