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82" r:id="rId1"/>
  </p:sldMasterIdLst>
  <p:notesMasterIdLst>
    <p:notesMasterId r:id="rId21"/>
  </p:notesMasterIdLst>
  <p:sldIdLst>
    <p:sldId id="256" r:id="rId2"/>
    <p:sldId id="262" r:id="rId3"/>
    <p:sldId id="263" r:id="rId4"/>
    <p:sldId id="320" r:id="rId5"/>
    <p:sldId id="333" r:id="rId6"/>
    <p:sldId id="321" r:id="rId7"/>
    <p:sldId id="322" r:id="rId8"/>
    <p:sldId id="334" r:id="rId9"/>
    <p:sldId id="323" r:id="rId10"/>
    <p:sldId id="324" r:id="rId11"/>
    <p:sldId id="266" r:id="rId12"/>
    <p:sldId id="325" r:id="rId13"/>
    <p:sldId id="326" r:id="rId14"/>
    <p:sldId id="327" r:id="rId15"/>
    <p:sldId id="328" r:id="rId16"/>
    <p:sldId id="329" r:id="rId17"/>
    <p:sldId id="330" r:id="rId18"/>
    <p:sldId id="331" r:id="rId19"/>
    <p:sldId id="332" r:id="rId20"/>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1B61BAB6-1CCC-442D-B8D7-8C64FF25DF50}">
  <a:tblStyle styleId="{1B61BAB6-1CCC-442D-B8D7-8C64FF25DF50}"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178" autoAdjust="0"/>
  </p:normalViewPr>
  <p:slideViewPr>
    <p:cSldViewPr snapToGrid="0">
      <p:cViewPr varScale="1">
        <p:scale>
          <a:sx n="105" d="100"/>
          <a:sy n="105" d="100"/>
        </p:scale>
        <p:origin x="802"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455414493"/>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92"/>
        <p:cNvGrpSpPr/>
        <p:nvPr/>
      </p:nvGrpSpPr>
      <p:grpSpPr>
        <a:xfrm>
          <a:off x="0" y="0"/>
          <a:ext cx="0" cy="0"/>
          <a:chOff x="0" y="0"/>
          <a:chExt cx="0" cy="0"/>
        </a:xfrm>
      </p:grpSpPr>
      <p:sp>
        <p:nvSpPr>
          <p:cNvPr id="693" name="Google Shape;693;g129635d4b2e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94" name="Google Shape;694;g129635d4b2e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5886800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76"/>
        <p:cNvGrpSpPr/>
        <p:nvPr/>
      </p:nvGrpSpPr>
      <p:grpSpPr>
        <a:xfrm>
          <a:off x="0" y="0"/>
          <a:ext cx="0" cy="0"/>
          <a:chOff x="0" y="0"/>
          <a:chExt cx="0" cy="0"/>
        </a:xfrm>
      </p:grpSpPr>
      <p:sp>
        <p:nvSpPr>
          <p:cNvPr id="777" name="Google Shape;777;g133ed560ed6_0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78" name="Google Shape;778;g133ed560ed6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US" sz="1100" b="0" i="0" u="none" strike="noStrike" cap="none" dirty="0">
                <a:solidFill>
                  <a:srgbClr val="000000"/>
                </a:solidFill>
                <a:effectLst/>
                <a:latin typeface="Arial"/>
                <a:ea typeface="Arial"/>
                <a:cs typeface="Arial"/>
                <a:sym typeface="Arial"/>
              </a:rPr>
              <a:t>Good day, ladies and gentlemen. In our presentation today, we'll be discussing the e-commerce giant, Amazon, and its influence on the way we shop, consume media, and use cloud services.</a:t>
            </a:r>
            <a:r>
              <a:rPr lang="en-US" sz="1100" b="0" i="0" u="none" strike="noStrike" cap="none" baseline="0" dirty="0">
                <a:solidFill>
                  <a:srgbClr val="000000"/>
                </a:solidFill>
                <a:effectLst/>
                <a:latin typeface="Arial"/>
                <a:ea typeface="Arial"/>
                <a:cs typeface="Arial"/>
                <a:sym typeface="Arial"/>
              </a:rPr>
              <a:t> </a:t>
            </a:r>
            <a:r>
              <a:rPr lang="en-US" sz="1100" b="0" i="0" u="none" strike="noStrike" cap="none" dirty="0">
                <a:solidFill>
                  <a:srgbClr val="000000"/>
                </a:solidFill>
                <a:effectLst/>
                <a:latin typeface="Arial"/>
                <a:ea typeface="Arial"/>
                <a:cs typeface="Arial"/>
                <a:sym typeface="Arial"/>
              </a:rPr>
              <a:t>Amazon's role in the e-commerce landscape is pivotal. It's not just a company; it's a global force that touches various aspects of our lives.</a:t>
            </a:r>
            <a:r>
              <a:rPr lang="en-US" sz="1100" b="0" i="0" u="none" strike="noStrike" cap="none" baseline="0" dirty="0">
                <a:solidFill>
                  <a:srgbClr val="000000"/>
                </a:solidFill>
                <a:effectLst/>
                <a:latin typeface="Arial"/>
                <a:ea typeface="Arial"/>
                <a:cs typeface="Arial"/>
                <a:sym typeface="Arial"/>
              </a:rPr>
              <a:t> </a:t>
            </a:r>
            <a:r>
              <a:rPr lang="en-US" sz="1100" b="0" i="0" u="none" strike="noStrike" cap="none" dirty="0">
                <a:solidFill>
                  <a:srgbClr val="000000"/>
                </a:solidFill>
                <a:effectLst/>
                <a:latin typeface="Arial"/>
                <a:ea typeface="Arial"/>
                <a:cs typeface="Arial"/>
                <a:sym typeface="Arial"/>
              </a:rPr>
              <a:t>Our objective in this presentation is to provide you with a comprehensive understanding of how Amazon operates both internally and within the external environment.</a:t>
            </a:r>
            <a:r>
              <a:rPr lang="en-US" sz="1100" b="0" i="0" u="none" strike="noStrike" cap="none" baseline="0" dirty="0">
                <a:solidFill>
                  <a:srgbClr val="000000"/>
                </a:solidFill>
                <a:effectLst/>
                <a:latin typeface="Arial"/>
                <a:ea typeface="Arial"/>
                <a:cs typeface="Arial"/>
                <a:sym typeface="Arial"/>
              </a:rPr>
              <a:t> </a:t>
            </a:r>
            <a:r>
              <a:rPr lang="en-US" sz="1100" b="0" i="0" u="none" strike="noStrike" cap="none" dirty="0">
                <a:solidFill>
                  <a:srgbClr val="000000"/>
                </a:solidFill>
                <a:effectLst/>
                <a:latin typeface="Arial"/>
                <a:ea typeface="Arial"/>
                <a:cs typeface="Arial"/>
                <a:sym typeface="Arial"/>
              </a:rPr>
              <a:t>Over the next 15-20 minutes, we will explore Amazon's journey from its inception to becoming a global giant. We'll also delve into its organizational structure, internal operations, and the external factors that shape its strategies.</a:t>
            </a:r>
            <a:r>
              <a:rPr lang="en-US" sz="1100" b="0" i="0" u="none" strike="noStrike" cap="none" baseline="0" dirty="0">
                <a:solidFill>
                  <a:srgbClr val="000000"/>
                </a:solidFill>
                <a:effectLst/>
                <a:latin typeface="Arial"/>
                <a:ea typeface="Arial"/>
                <a:cs typeface="Arial"/>
                <a:sym typeface="Arial"/>
              </a:rPr>
              <a:t> </a:t>
            </a:r>
            <a:r>
              <a:rPr lang="en-US" sz="1100" b="0" i="0" u="none" strike="noStrike" cap="none" dirty="0">
                <a:solidFill>
                  <a:srgbClr val="000000"/>
                </a:solidFill>
                <a:effectLst/>
                <a:latin typeface="Arial"/>
                <a:ea typeface="Arial"/>
                <a:cs typeface="Arial"/>
                <a:sym typeface="Arial"/>
              </a:rPr>
              <a:t>You can expect us to discuss the SWOT and PESTLE analysis, which will shed light on Amazon's strengths, weaknesses, opportunities, and threats, as well as the political, economic, social, technological, legal, and environmental factors influencing its decisions.</a:t>
            </a:r>
            <a:r>
              <a:rPr lang="en-US" sz="1100" b="0" i="0" u="none" strike="noStrike" cap="none" baseline="0" dirty="0">
                <a:solidFill>
                  <a:srgbClr val="000000"/>
                </a:solidFill>
                <a:effectLst/>
                <a:latin typeface="Arial"/>
                <a:ea typeface="Arial"/>
                <a:cs typeface="Arial"/>
                <a:sym typeface="Arial"/>
              </a:rPr>
              <a:t> </a:t>
            </a:r>
            <a:r>
              <a:rPr lang="en-US" sz="1100" b="0" i="0" u="none" strike="noStrike" cap="none" dirty="0">
                <a:solidFill>
                  <a:srgbClr val="000000"/>
                </a:solidFill>
                <a:effectLst/>
                <a:latin typeface="Arial"/>
                <a:ea typeface="Arial"/>
                <a:cs typeface="Arial"/>
                <a:sym typeface="Arial"/>
              </a:rPr>
              <a:t>Furthermore, we'll examine Amazon's stakeholder ecosystem, highlighting the roles and interests of various parties. Lastly, we'll touch upon Amazon's ethical considerations and its commitment to Corporate Social Responsibility (CSR) initiatives.</a:t>
            </a:r>
            <a:r>
              <a:rPr lang="en-US" sz="1100" b="0" i="0" u="none" strike="noStrike" cap="none" baseline="0" dirty="0">
                <a:solidFill>
                  <a:srgbClr val="000000"/>
                </a:solidFill>
                <a:effectLst/>
                <a:latin typeface="Arial"/>
                <a:ea typeface="Arial"/>
                <a:cs typeface="Arial"/>
                <a:sym typeface="Arial"/>
              </a:rPr>
              <a:t> </a:t>
            </a:r>
            <a:r>
              <a:rPr lang="en-US" sz="1100" b="0" i="0" u="none" strike="noStrike" cap="none" dirty="0">
                <a:solidFill>
                  <a:srgbClr val="000000"/>
                </a:solidFill>
                <a:effectLst/>
                <a:latin typeface="Arial"/>
                <a:ea typeface="Arial"/>
                <a:cs typeface="Arial"/>
                <a:sym typeface="Arial"/>
              </a:rPr>
              <a:t>We hope you find this journey through Amazon's distinctive domain informative and engaging. Please feel free to ask questions at the end of our presentation. Thank you for being here today.</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25801588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91"/>
        <p:cNvGrpSpPr/>
        <p:nvPr/>
      </p:nvGrpSpPr>
      <p:grpSpPr>
        <a:xfrm>
          <a:off x="0" y="0"/>
          <a:ext cx="0" cy="0"/>
          <a:chOff x="0" y="0"/>
          <a:chExt cx="0" cy="0"/>
        </a:xfrm>
      </p:grpSpPr>
      <p:sp>
        <p:nvSpPr>
          <p:cNvPr id="792" name="Google Shape;792;g133ed560ed6_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93" name="Google Shape;793;g133ed560ed6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2622054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r>
              <a:rPr lang="en-US" sz="1100" b="0" i="0" u="none" strike="noStrike" cap="none" dirty="0">
                <a:solidFill>
                  <a:srgbClr val="000000"/>
                </a:solidFill>
                <a:effectLst/>
                <a:latin typeface="Arial"/>
                <a:ea typeface="Arial"/>
                <a:cs typeface="Arial"/>
                <a:sym typeface="Arial"/>
              </a:rPr>
              <a:t>Amazon's journey began as a small online bookstore, founded by Jeff Bezos in 1994. Its initial goal was to make the process of buying books more convenient for customers. Little did we know that this was just the beginning of a remarkable journey. The year 1995 marked a significant milestone as Amazon.com was officially launched, starting with a catalog of over one million book titles. It was the birth of a digital platform that would soon expand its horizons beyond books. In 1997, Amazon went public, and this IPO marked the start of rapid expansion. The company ventured into new product categories beyond books, setting the stage for its transformation into a global e-commerce giant. One of the pivotal moments in Amazon's journey occurred in 2002 with the introduction of Amazon Web Services (AWS). This cloud computing platform revolutionized the tech industry, providing scalable and cost-effective cloud solutions for businesses worldwide. Amazon Prime, introduced in 2005, redefined customer loyalty with unlimited two-day shipping and access to streaming services, setting new standards for customer satisfaction. In 2007, Amazon entered the world of e-readers with the Kindle, transforming the way people read and access digital content. It became a gateway to millions of e-books.</a:t>
            </a:r>
          </a:p>
          <a:p>
            <a:pPr marL="158750" indent="0">
              <a:buNone/>
            </a:pPr>
            <a:endParaRPr lang="en-US" dirty="0"/>
          </a:p>
        </p:txBody>
      </p:sp>
    </p:spTree>
    <p:extLst>
      <p:ext uri="{BB962C8B-B14F-4D97-AF65-F5344CB8AC3E}">
        <p14:creationId xmlns:p14="http://schemas.microsoft.com/office/powerpoint/2010/main" val="18581608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marR="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a:solidFill>
                  <a:srgbClr val="000000"/>
                </a:solidFill>
                <a:effectLst/>
                <a:latin typeface="Arial"/>
                <a:ea typeface="Arial"/>
                <a:cs typeface="Arial"/>
                <a:sym typeface="Arial"/>
              </a:rPr>
              <a:t>The year 2014 saw Amazon's entry into the smart speaker market with Amazon Echo, powered by the voice-activated assistant, Alexa. This device became a household name. In 2017, Amazon acquired Whole Foods Market, marking its entry into the grocery industry. This acquisition brought Amazon's influence to brick-and-mortar retail. The COVID-19 pandemic in 2020 highlighted Amazon's critical role as it experienced unprecedented demand in e-commerce and logistics. More people turned to online shopping during the lockdowns. In 2021, Amazon ventured into space exploration with Blue Origin, successfully launching the New Shepard rocket. This marked the company's expansion into space technology. These milestones reflect Amazon's extraordinary journey from an online bookstore to a global giant that influences various industries. It's a testament to innovation and adaptability that has made Amazon a household name across the globe.</a:t>
            </a:r>
          </a:p>
          <a:p>
            <a:endParaRPr lang="en-US" dirty="0"/>
          </a:p>
        </p:txBody>
      </p:sp>
    </p:spTree>
    <p:extLst>
      <p:ext uri="{BB962C8B-B14F-4D97-AF65-F5344CB8AC3E}">
        <p14:creationId xmlns:p14="http://schemas.microsoft.com/office/powerpoint/2010/main" val="38032325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marR="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a:solidFill>
                  <a:srgbClr val="000000"/>
                </a:solidFill>
                <a:effectLst/>
                <a:latin typeface="Arial"/>
                <a:ea typeface="Arial"/>
                <a:cs typeface="Arial"/>
                <a:sym typeface="Arial"/>
              </a:rPr>
              <a:t>Amazon's organizational structure is complex and designed to support its diverse business operations. The company is divided into various segments, such as e-commerce, Amazon Web Services (AWS), Amazon Prime, and Whole Foods. This decentralized structure allows Amazon to effectively manage its diverse range of services and innovations. When we talk about the scale of Amazon, it's truly staggering. Amazon is one of the largest private employers globally, with a workforce of over 1.5 million people. These employees work in various roles, from warehousing and logistics to software development and cloud services. In terms of revenue, Amazon's financial performance is remarkable. In 2020, the company reported revenue of $386 billion, a testament to its robust business model. Amazon's revenue streams are diverse, encompassing e-commerce sales, AWS cloud services, and subscription services like Amazon Prime. Amazon's global reach is equally impressive. The company serves customers in over 200 countries and territories, making it a truly global enterprise. It operates in 175 fulfillment centers worldwide to meet the demands of its e-commerce business and has data centers for AWS in 24 regions around the world. This expansive global presence is a key driver of Amazon's success and growth.</a:t>
            </a:r>
          </a:p>
          <a:p>
            <a:endParaRPr lang="en-US" dirty="0"/>
          </a:p>
        </p:txBody>
      </p:sp>
    </p:spTree>
    <p:extLst>
      <p:ext uri="{BB962C8B-B14F-4D97-AF65-F5344CB8AC3E}">
        <p14:creationId xmlns:p14="http://schemas.microsoft.com/office/powerpoint/2010/main" val="12230308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marR="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a:solidFill>
                  <a:srgbClr val="000000"/>
                </a:solidFill>
                <a:effectLst/>
                <a:latin typeface="Arial"/>
                <a:ea typeface="Arial"/>
                <a:cs typeface="Arial"/>
                <a:sym typeface="Arial"/>
              </a:rPr>
              <a:t>Amazon's internal operations are a testament to its commitment to excellence. Central to its operations is a unique corporate culture that places the customer at the forefront. Amazon's leadership principles guide the organization's approach to providing unparalleled customer service and fostering a culture of innovation. Resource management is another area where Amazon excels. The company leverages cutting-edge technology, logistics, and data analytics to effectively manage resources. Its extensive fulfillment network ensures timely and efficient deliveries, a critical factor in its success as a global e-commerce leader. Innovation and streamlined processes are embedded in Amazon's DNA. The company continually pushes the boundaries of technology, from the implementation of advanced robotics in its fulfillment centers to data-driven decision-making processes. Efficiency and data play a pivotal role in Amazon's internal operations, ensuring that it can meet the demands of its massive customer base while maintaining a competitive edge in the market.</a:t>
            </a:r>
          </a:p>
          <a:p>
            <a:endParaRPr lang="en-US" dirty="0"/>
          </a:p>
        </p:txBody>
      </p:sp>
    </p:spTree>
    <p:extLst>
      <p:ext uri="{BB962C8B-B14F-4D97-AF65-F5344CB8AC3E}">
        <p14:creationId xmlns:p14="http://schemas.microsoft.com/office/powerpoint/2010/main" val="40292667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marR="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a:solidFill>
                  <a:srgbClr val="000000"/>
                </a:solidFill>
                <a:effectLst/>
                <a:latin typeface="Arial"/>
                <a:ea typeface="Arial"/>
                <a:cs typeface="Arial"/>
                <a:sym typeface="Arial"/>
              </a:rPr>
              <a:t>To truly understand Amazon's strategic decisions, it's essential to recognize the dynamic external environment in which the company operates. Market competition is a significant factor. Amazon competes in a fiercely competitive market alongside giants like Walmart and </a:t>
            </a:r>
            <a:r>
              <a:rPr lang="en-US" sz="1100" b="0" i="0" u="none" strike="noStrike" cap="none" dirty="0" err="1">
                <a:solidFill>
                  <a:srgbClr val="000000"/>
                </a:solidFill>
                <a:effectLst/>
                <a:latin typeface="Arial"/>
                <a:ea typeface="Arial"/>
                <a:cs typeface="Arial"/>
                <a:sym typeface="Arial"/>
              </a:rPr>
              <a:t>Alibaba</a:t>
            </a:r>
            <a:r>
              <a:rPr lang="en-US" sz="1100" b="0" i="0" u="none" strike="noStrike" cap="none" dirty="0">
                <a:solidFill>
                  <a:srgbClr val="000000"/>
                </a:solidFill>
                <a:effectLst/>
                <a:latin typeface="Arial"/>
                <a:ea typeface="Arial"/>
                <a:cs typeface="Arial"/>
                <a:sym typeface="Arial"/>
              </a:rPr>
              <a:t>. This competition acts as a driving force for innovation, pushing Amazon to adopt customer-centric strategies to maintain its competitive edge. Regulatory challenges are another critical external factor. Government regulations, tax laws, and antitrust concerns can significantly impact Amazon's global operations. Adhering to these regulations and addressing concerns often necessitates strategic adjustments. The behavior of consumers plays a pivotal role in shaping Amazon's strategies. As consumers shift their preferences and behaviors, particularly towards increased reliance on e-commerce, Amazon must adapt its service offerings and infrastructure to meet these evolving demands. Technological advancements are both an opportunity and a challenge. Rapid technological changes, including the rise of artificial intelligence and the growth of cloud computing, offer new avenues for growth. However, Amazon needs to stay adaptable to remain competitive in this ever-evolving technological landscape.</a:t>
            </a:r>
          </a:p>
          <a:p>
            <a:pPr marL="158750" indent="0">
              <a:buNone/>
            </a:pPr>
            <a:endParaRPr lang="en-US" dirty="0"/>
          </a:p>
        </p:txBody>
      </p:sp>
    </p:spTree>
    <p:extLst>
      <p:ext uri="{BB962C8B-B14F-4D97-AF65-F5344CB8AC3E}">
        <p14:creationId xmlns:p14="http://schemas.microsoft.com/office/powerpoint/2010/main" val="22803517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7"/>
        <p:cNvGrpSpPr/>
        <p:nvPr/>
      </p:nvGrpSpPr>
      <p:grpSpPr>
        <a:xfrm>
          <a:off x="0" y="0"/>
          <a:ext cx="0" cy="0"/>
          <a:chOff x="0" y="0"/>
          <a:chExt cx="0" cy="0"/>
        </a:xfrm>
      </p:grpSpPr>
      <p:sp>
        <p:nvSpPr>
          <p:cNvPr id="918" name="Google Shape;918;g133ed560ed6_0_9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19" name="Google Shape;919;g133ed560ed6_0_9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0" i="0" u="none" strike="noStrike" cap="none" dirty="0">
                <a:solidFill>
                  <a:srgbClr val="000000"/>
                </a:solidFill>
                <a:effectLst/>
                <a:latin typeface="Arial"/>
                <a:ea typeface="Arial"/>
                <a:cs typeface="Arial"/>
                <a:sym typeface="Arial"/>
              </a:rPr>
              <a:t>The SWOT framework is a valuable tool for analyzing Amazon's internal strengths and weaknesses and the external opportunities and threats.</a:t>
            </a:r>
          </a:p>
          <a:p>
            <a:r>
              <a:rPr lang="en-US" sz="1100" b="0" i="0" u="none" strike="noStrike" cap="none" dirty="0">
                <a:solidFill>
                  <a:srgbClr val="000000"/>
                </a:solidFill>
                <a:effectLst/>
                <a:latin typeface="Arial"/>
                <a:ea typeface="Arial"/>
                <a:cs typeface="Arial"/>
                <a:sym typeface="Arial"/>
              </a:rPr>
              <a:t>Amazon's SWOT analysis reveals:</a:t>
            </a:r>
          </a:p>
          <a:p>
            <a:r>
              <a:rPr lang="en-US" sz="1100" b="0" i="0" u="none" strike="noStrike" cap="none" dirty="0">
                <a:solidFill>
                  <a:srgbClr val="000000"/>
                </a:solidFill>
                <a:effectLst/>
                <a:latin typeface="Arial"/>
                <a:ea typeface="Arial"/>
                <a:cs typeface="Arial"/>
                <a:sym typeface="Arial"/>
              </a:rPr>
              <a:t>Strengths: Amazon's e-commerce leadership with a massive customer base. Dominance in cloud computing through AWS.</a:t>
            </a:r>
          </a:p>
          <a:p>
            <a:r>
              <a:rPr lang="en-US" sz="1100" b="0" i="0" u="none" strike="noStrike" cap="none" dirty="0">
                <a:solidFill>
                  <a:srgbClr val="000000"/>
                </a:solidFill>
                <a:effectLst/>
                <a:latin typeface="Arial"/>
                <a:ea typeface="Arial"/>
                <a:cs typeface="Arial"/>
                <a:sym typeface="Arial"/>
              </a:rPr>
              <a:t>Weaknesses: Labor-related concerns and criticism. Regulatory challenges and antitrust scrutiny. Lower profit margins in some segments.</a:t>
            </a:r>
          </a:p>
          <a:p>
            <a:r>
              <a:rPr lang="en-US" sz="1100" b="0" i="0" u="none" strike="noStrike" cap="none" dirty="0">
                <a:solidFill>
                  <a:srgbClr val="000000"/>
                </a:solidFill>
                <a:effectLst/>
                <a:latin typeface="Arial"/>
                <a:ea typeface="Arial"/>
                <a:cs typeface="Arial"/>
                <a:sym typeface="Arial"/>
              </a:rPr>
              <a:t>Opportunities: Disruption potential in the healthcare sector. Growth opportunities in international markets. Revenue potential in subscription services.</a:t>
            </a:r>
          </a:p>
          <a:p>
            <a:r>
              <a:rPr lang="en-US" sz="1100" b="0" i="0" u="none" strike="noStrike" cap="none" dirty="0">
                <a:solidFill>
                  <a:srgbClr val="000000"/>
                </a:solidFill>
                <a:effectLst/>
                <a:latin typeface="Arial"/>
                <a:ea typeface="Arial"/>
                <a:cs typeface="Arial"/>
                <a:sym typeface="Arial"/>
              </a:rPr>
              <a:t>Threats: Intense competition from rivals like Walmart and </a:t>
            </a:r>
            <a:r>
              <a:rPr lang="en-US" sz="1100" b="0" i="0" u="none" strike="noStrike" cap="none" dirty="0" err="1">
                <a:solidFill>
                  <a:srgbClr val="000000"/>
                </a:solidFill>
                <a:effectLst/>
                <a:latin typeface="Arial"/>
                <a:ea typeface="Arial"/>
                <a:cs typeface="Arial"/>
                <a:sym typeface="Arial"/>
              </a:rPr>
              <a:t>Alibaba</a:t>
            </a:r>
            <a:r>
              <a:rPr lang="en-US" sz="1100" b="0" i="0" u="none" strike="noStrike" cap="none" dirty="0">
                <a:solidFill>
                  <a:srgbClr val="000000"/>
                </a:solidFill>
                <a:effectLst/>
                <a:latin typeface="Arial"/>
                <a:ea typeface="Arial"/>
                <a:cs typeface="Arial"/>
                <a:sym typeface="Arial"/>
              </a:rPr>
              <a:t>. Evolving regulations and legal challenges.</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33516417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r>
              <a:rPr lang="en-US" sz="1100" b="0" i="0" u="none" strike="noStrike" cap="none" dirty="0">
                <a:solidFill>
                  <a:srgbClr val="000000"/>
                </a:solidFill>
                <a:effectLst/>
                <a:latin typeface="Arial"/>
                <a:ea typeface="Arial"/>
                <a:cs typeface="Arial"/>
                <a:sym typeface="Arial"/>
              </a:rPr>
              <a:t>In the dynamic external environment, Amazon is adept at recognizing opportunities and threats that shape its strategies. Amazon sees opportunities in various sectors. In healthcare, it is exploring </a:t>
            </a:r>
            <a:r>
              <a:rPr lang="en-US" sz="1100" b="0" i="0" u="none" strike="noStrike" cap="none" dirty="0" err="1">
                <a:solidFill>
                  <a:srgbClr val="000000"/>
                </a:solidFill>
                <a:effectLst/>
                <a:latin typeface="Arial"/>
                <a:ea typeface="Arial"/>
                <a:cs typeface="Arial"/>
                <a:sym typeface="Arial"/>
              </a:rPr>
              <a:t>telehealth</a:t>
            </a:r>
            <a:r>
              <a:rPr lang="en-US" sz="1100" b="0" i="0" u="none" strike="noStrike" cap="none" dirty="0">
                <a:solidFill>
                  <a:srgbClr val="000000"/>
                </a:solidFill>
                <a:effectLst/>
                <a:latin typeface="Arial"/>
                <a:ea typeface="Arial"/>
                <a:cs typeface="Arial"/>
                <a:sym typeface="Arial"/>
              </a:rPr>
              <a:t> services and pharmacy delivery to disrupt the industry. For global expansion, the company is continuously entering new international markets. Subscription services like Amazon Prime are being enhanced and diversified to seize growth potential. Furthermore, Amazon is committed to sustainability, with initiatives to reduce its carbon footprint and invest in renewable energy. To mitigate threats, Amazon sustains innovation to stay ahead of intense competition. Regulatory challenges are addressed through legal compliance and active advocacy. To withstand economic downturns, the company focuses on building financial resilience and diversifying revenue streams. For data security, robust </a:t>
            </a:r>
            <a:r>
              <a:rPr lang="en-US" sz="1100" b="0" i="0" u="none" strike="noStrike" cap="none" dirty="0" err="1">
                <a:solidFill>
                  <a:srgbClr val="000000"/>
                </a:solidFill>
                <a:effectLst/>
                <a:latin typeface="Arial"/>
                <a:ea typeface="Arial"/>
                <a:cs typeface="Arial"/>
                <a:sym typeface="Arial"/>
              </a:rPr>
              <a:t>cybersecurity</a:t>
            </a:r>
            <a:r>
              <a:rPr lang="en-US" sz="1100" b="0" i="0" u="none" strike="noStrike" cap="none" dirty="0">
                <a:solidFill>
                  <a:srgbClr val="000000"/>
                </a:solidFill>
                <a:effectLst/>
                <a:latin typeface="Arial"/>
                <a:ea typeface="Arial"/>
                <a:cs typeface="Arial"/>
                <a:sym typeface="Arial"/>
              </a:rPr>
              <a:t> measures are implemented to protect customer data and maintain trust. These strategies help Amazon thrive in a competitive and ever-changing landscape.</a:t>
            </a:r>
          </a:p>
        </p:txBody>
      </p:sp>
    </p:spTree>
    <p:extLst>
      <p:ext uri="{BB962C8B-B14F-4D97-AF65-F5344CB8AC3E}">
        <p14:creationId xmlns:p14="http://schemas.microsoft.com/office/powerpoint/2010/main" val="390479587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r>
              <a:rPr lang="en-US" sz="1100" b="0" i="0" u="none" strike="noStrike" cap="none" dirty="0">
                <a:solidFill>
                  <a:srgbClr val="000000"/>
                </a:solidFill>
                <a:effectLst/>
                <a:latin typeface="Arial"/>
                <a:ea typeface="Arial"/>
                <a:cs typeface="Arial"/>
                <a:sym typeface="Arial"/>
              </a:rPr>
              <a:t>The PESTLE framework is a valuable tool to understand the external forces influencing Amazon's choices and future directions. Let's delve into the analysis of these external factors:</a:t>
            </a:r>
            <a:r>
              <a:rPr lang="en-US" sz="1100" b="0" i="0" u="none" strike="noStrike" cap="none" baseline="0" dirty="0">
                <a:solidFill>
                  <a:srgbClr val="000000"/>
                </a:solidFill>
                <a:effectLst/>
                <a:latin typeface="Arial"/>
                <a:ea typeface="Arial"/>
                <a:cs typeface="Arial"/>
                <a:sym typeface="Arial"/>
              </a:rPr>
              <a:t> </a:t>
            </a:r>
            <a:r>
              <a:rPr lang="en-US" sz="1100" b="0" i="0" u="none" strike="noStrike" cap="none" dirty="0">
                <a:solidFill>
                  <a:srgbClr val="000000"/>
                </a:solidFill>
                <a:effectLst/>
                <a:latin typeface="Arial"/>
                <a:ea typeface="Arial"/>
                <a:cs typeface="Arial"/>
                <a:sym typeface="Arial"/>
              </a:rPr>
              <a:t>Political: Amazon operates in various political landscapes worldwide, each impacting its trade, tax policies, and regulatory compliance. This diversity demands a flexible approach to government relations.</a:t>
            </a:r>
            <a:r>
              <a:rPr lang="en-US" sz="1100" b="0" i="0" u="none" strike="noStrike" cap="none" baseline="0" dirty="0">
                <a:solidFill>
                  <a:srgbClr val="000000"/>
                </a:solidFill>
                <a:effectLst/>
                <a:latin typeface="Arial"/>
                <a:ea typeface="Arial"/>
                <a:cs typeface="Arial"/>
                <a:sym typeface="Arial"/>
              </a:rPr>
              <a:t> </a:t>
            </a:r>
            <a:r>
              <a:rPr lang="en-US" sz="1100" b="0" i="0" u="none" strike="noStrike" cap="none" dirty="0">
                <a:solidFill>
                  <a:srgbClr val="000000"/>
                </a:solidFill>
                <a:effectLst/>
                <a:latin typeface="Arial"/>
                <a:ea typeface="Arial"/>
                <a:cs typeface="Arial"/>
                <a:sym typeface="Arial"/>
              </a:rPr>
              <a:t>Economic: Economic conditions, including recessions, can impact consumer spending and global supply chains, influencing Amazon's revenue and operations. Economic stability is crucial for Amazon's growth.</a:t>
            </a:r>
            <a:r>
              <a:rPr lang="en-US" sz="1100" b="0" i="0" u="none" strike="noStrike" cap="none" baseline="0" dirty="0">
                <a:solidFill>
                  <a:srgbClr val="000000"/>
                </a:solidFill>
                <a:effectLst/>
                <a:latin typeface="Arial"/>
                <a:ea typeface="Arial"/>
                <a:cs typeface="Arial"/>
                <a:sym typeface="Arial"/>
              </a:rPr>
              <a:t> </a:t>
            </a:r>
            <a:r>
              <a:rPr lang="en-US" sz="1100" b="0" i="0" u="none" strike="noStrike" cap="none" dirty="0">
                <a:solidFill>
                  <a:srgbClr val="000000"/>
                </a:solidFill>
                <a:effectLst/>
                <a:latin typeface="Arial"/>
                <a:ea typeface="Arial"/>
                <a:cs typeface="Arial"/>
                <a:sym typeface="Arial"/>
              </a:rPr>
              <a:t>Social: Changing consumer preferences, demographics, and cultural factors continually drive Amazon's service and product offerings. These social factors are instrumental in shaping Amazon's strategies.</a:t>
            </a:r>
            <a:r>
              <a:rPr lang="en-US" sz="1100" b="0" i="0" u="none" strike="noStrike" cap="none" baseline="0" dirty="0">
                <a:solidFill>
                  <a:srgbClr val="000000"/>
                </a:solidFill>
                <a:effectLst/>
                <a:latin typeface="Arial"/>
                <a:ea typeface="Arial"/>
                <a:cs typeface="Arial"/>
                <a:sym typeface="Arial"/>
              </a:rPr>
              <a:t> </a:t>
            </a:r>
            <a:r>
              <a:rPr lang="en-US" sz="1100" b="0" i="0" u="none" strike="noStrike" cap="none" dirty="0">
                <a:solidFill>
                  <a:srgbClr val="000000"/>
                </a:solidFill>
                <a:effectLst/>
                <a:latin typeface="Arial"/>
                <a:ea typeface="Arial"/>
                <a:cs typeface="Arial"/>
                <a:sym typeface="Arial"/>
              </a:rPr>
              <a:t>Technological: Rapid technological advancements, especially in AI and data analytics, have been central to Amazon's growth and operational efficiency. Keeping up with these innovations is crucial for the company's future success.</a:t>
            </a:r>
            <a:r>
              <a:rPr lang="en-US" sz="1100" b="0" i="0" u="none" strike="noStrike" cap="none" baseline="0" dirty="0">
                <a:solidFill>
                  <a:srgbClr val="000000"/>
                </a:solidFill>
                <a:effectLst/>
                <a:latin typeface="Arial"/>
                <a:ea typeface="Arial"/>
                <a:cs typeface="Arial"/>
                <a:sym typeface="Arial"/>
              </a:rPr>
              <a:t> </a:t>
            </a:r>
            <a:r>
              <a:rPr lang="en-US" sz="1100" b="0" i="0" u="none" strike="noStrike" cap="none" dirty="0">
                <a:solidFill>
                  <a:srgbClr val="000000"/>
                </a:solidFill>
                <a:effectLst/>
                <a:latin typeface="Arial"/>
                <a:ea typeface="Arial"/>
                <a:cs typeface="Arial"/>
                <a:sym typeface="Arial"/>
              </a:rPr>
              <a:t>Legal: Antitrust regulations, data privacy laws, and labor regulations significantly influence Amazon's business strategies. Legal compliance and advocacy are essential components of its operations.</a:t>
            </a:r>
            <a:r>
              <a:rPr lang="en-US" sz="1100" b="0" i="0" u="none" strike="noStrike" cap="none" baseline="0" dirty="0">
                <a:solidFill>
                  <a:srgbClr val="000000"/>
                </a:solidFill>
                <a:effectLst/>
                <a:latin typeface="Arial"/>
                <a:ea typeface="Arial"/>
                <a:cs typeface="Arial"/>
                <a:sym typeface="Arial"/>
              </a:rPr>
              <a:t> </a:t>
            </a:r>
            <a:r>
              <a:rPr lang="en-US" sz="1100" b="0" i="0" u="none" strike="noStrike" cap="none" dirty="0">
                <a:solidFill>
                  <a:srgbClr val="000000"/>
                </a:solidFill>
                <a:effectLst/>
                <a:latin typeface="Arial"/>
                <a:ea typeface="Arial"/>
                <a:cs typeface="Arial"/>
                <a:sym typeface="Arial"/>
              </a:rPr>
              <a:t>Environmental: With increasing environmental consciousness, Amazon is committed to adopting sustainable practices. Environmental factors are becoming increasingly influential in shaping Amazon's future directions.</a:t>
            </a:r>
          </a:p>
        </p:txBody>
      </p:sp>
    </p:spTree>
    <p:extLst>
      <p:ext uri="{BB962C8B-B14F-4D97-AF65-F5344CB8AC3E}">
        <p14:creationId xmlns:p14="http://schemas.microsoft.com/office/powerpoint/2010/main" val="181629584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r>
              <a:rPr lang="en-US" sz="1100" b="0" i="0" u="none" strike="noStrike" cap="none" dirty="0">
                <a:solidFill>
                  <a:srgbClr val="000000"/>
                </a:solidFill>
                <a:effectLst/>
                <a:latin typeface="Arial"/>
                <a:ea typeface="Arial"/>
                <a:cs typeface="Arial"/>
                <a:sym typeface="Arial"/>
              </a:rPr>
              <a:t>Understanding Amazon's stakeholder ecosystem is essential to grasp the complexities of its operations.</a:t>
            </a:r>
          </a:p>
          <a:p>
            <a:pPr marL="158750" indent="0">
              <a:buNone/>
            </a:pPr>
            <a:r>
              <a:rPr lang="en-US" sz="1100" b="0" i="0" u="none" strike="noStrike" cap="none" dirty="0">
                <a:solidFill>
                  <a:srgbClr val="000000"/>
                </a:solidFill>
                <a:effectLst/>
                <a:latin typeface="Arial"/>
                <a:ea typeface="Arial"/>
                <a:cs typeface="Arial"/>
                <a:sym typeface="Arial"/>
              </a:rPr>
              <a:t>Customers: These are Amazon's most vital stakeholders. Customers demand convenience, a wide range of products, competitive pricing, and efficient delivery. Their satisfaction is at the core of Amazon's success.</a:t>
            </a:r>
          </a:p>
          <a:p>
            <a:pPr marL="158750" indent="0">
              <a:buNone/>
            </a:pPr>
            <a:r>
              <a:rPr lang="en-US" sz="1100" b="0" i="0" u="none" strike="noStrike" cap="none" dirty="0">
                <a:solidFill>
                  <a:srgbClr val="000000"/>
                </a:solidFill>
                <a:effectLst/>
                <a:latin typeface="Arial"/>
                <a:ea typeface="Arial"/>
                <a:cs typeface="Arial"/>
                <a:sym typeface="Arial"/>
              </a:rPr>
              <a:t>Employees: Amazon's workforce plays a pivotal role. They expect job security, fair wages, career development, and a safe work environment. Employee satisfaction is crucial for maintaining the company's operational excellence.</a:t>
            </a:r>
          </a:p>
          <a:p>
            <a:pPr marL="158750" indent="0">
              <a:buNone/>
            </a:pPr>
            <a:r>
              <a:rPr lang="en-US" sz="1100" b="0" i="0" u="none" strike="noStrike" cap="none" dirty="0">
                <a:solidFill>
                  <a:srgbClr val="000000"/>
                </a:solidFill>
                <a:effectLst/>
                <a:latin typeface="Arial"/>
                <a:ea typeface="Arial"/>
                <a:cs typeface="Arial"/>
                <a:sym typeface="Arial"/>
              </a:rPr>
              <a:t>Investors: Investors provide the capital needed for Amazon's growth. They seek financial returns, capital appreciation, and growth in the stock's value. Satisfying investor expectations is vital for the company's access to resources and funding.</a:t>
            </a:r>
          </a:p>
          <a:p>
            <a:pPr marL="158750" indent="0">
              <a:buNone/>
            </a:pPr>
            <a:r>
              <a:rPr lang="en-US" sz="1100" b="0" i="0" u="none" strike="noStrike" cap="none" dirty="0">
                <a:solidFill>
                  <a:srgbClr val="000000"/>
                </a:solidFill>
                <a:effectLst/>
                <a:latin typeface="Arial"/>
                <a:ea typeface="Arial"/>
                <a:cs typeface="Arial"/>
                <a:sym typeface="Arial"/>
              </a:rPr>
              <a:t>Suppliers: Suppliers, from manufacturers to third-party sellers, are essential partners. They aim for reliable partnerships and prompt payment, ensuring they can meet Amazon's demands effectively. Building and sustaining these relationships is crucial for Amazon's operations and product offerings.</a:t>
            </a:r>
          </a:p>
          <a:p>
            <a:pPr marL="158750" indent="0">
              <a:buNone/>
            </a:pPr>
            <a:endParaRPr lang="en-US" dirty="0"/>
          </a:p>
        </p:txBody>
      </p:sp>
    </p:spTree>
    <p:extLst>
      <p:ext uri="{BB962C8B-B14F-4D97-AF65-F5344CB8AC3E}">
        <p14:creationId xmlns:p14="http://schemas.microsoft.com/office/powerpoint/2010/main" val="426224033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sz="1100" b="0" i="0" u="none" strike="noStrike" cap="none" dirty="0">
                <a:solidFill>
                  <a:srgbClr val="000000"/>
                </a:solidFill>
                <a:effectLst/>
                <a:latin typeface="Arial"/>
                <a:ea typeface="Arial"/>
                <a:cs typeface="Arial"/>
                <a:sym typeface="Arial"/>
              </a:rPr>
              <a:t>Amazon's ethical principles and values are embedded in its leadership principles. These include customer obsession, ownership, long-term thinking, and innovation. Ethics and compliance are non-negotiable aspects of Amazon's corporate culture. Amazon takes Corporate Social Responsibility (CSR) seriously. One initiative is "Amazon Smile," which allows customers to donate a portion of their purchase to charities of their choice. Sustainability is a major focus, with Amazon committing to using renewable energy and striving for net-zero carbon emissions by 2040. The "Amazon Future Engineer" program emphasizes providing computer science education to underserved communities, promoting educational equity. Additionally, Amazon has implemented a minimum wage of $15 per hour for its employees, demonstrating its commitment to fair labor practices.</a:t>
            </a:r>
          </a:p>
          <a:p>
            <a:r>
              <a:rPr lang="en-US" sz="1100" b="0" i="0" u="none" strike="noStrike" cap="none" dirty="0">
                <a:solidFill>
                  <a:srgbClr val="000000"/>
                </a:solidFill>
                <a:effectLst/>
                <a:latin typeface="Arial"/>
                <a:ea typeface="Arial"/>
                <a:cs typeface="Arial"/>
                <a:sym typeface="Arial"/>
              </a:rPr>
              <a:t>These CSR initiatives have a tangible impact on the communities and the environment in which Amazon operates, underlining the company's commitment to ethical practices and social responsibility.</a:t>
            </a:r>
          </a:p>
          <a:p>
            <a:pPr marL="158750" indent="0">
              <a:buNone/>
            </a:pPr>
            <a:endParaRPr lang="en-US" dirty="0"/>
          </a:p>
        </p:txBody>
      </p:sp>
    </p:spTree>
    <p:extLst>
      <p:ext uri="{BB962C8B-B14F-4D97-AF65-F5344CB8AC3E}">
        <p14:creationId xmlns:p14="http://schemas.microsoft.com/office/powerpoint/2010/main" val="161810292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r>
              <a:rPr lang="en-US" sz="1100" b="0" i="0" u="none" strike="noStrike" cap="none" dirty="0">
                <a:solidFill>
                  <a:srgbClr val="000000"/>
                </a:solidFill>
                <a:effectLst/>
                <a:latin typeface="Arial"/>
                <a:ea typeface="Arial"/>
                <a:cs typeface="Arial"/>
                <a:sym typeface="Arial"/>
              </a:rPr>
              <a:t>Amazon's distinctive formula for success can be summarized in a few key features of its environment:</a:t>
            </a:r>
          </a:p>
          <a:p>
            <a:r>
              <a:rPr lang="en-US" sz="1100" b="0" i="0" u="none" strike="noStrike" cap="none" dirty="0">
                <a:solidFill>
                  <a:srgbClr val="000000"/>
                </a:solidFill>
                <a:effectLst/>
                <a:latin typeface="Arial"/>
                <a:ea typeface="Arial"/>
                <a:cs typeface="Arial"/>
                <a:sym typeface="Arial"/>
              </a:rPr>
              <a:t>Relentless Customer-Centricity: Amazon's unwavering commitment to satisfying customers is at the core of its operations. This customer-first approach drives innovation, convenience, and a vast product catalog.</a:t>
            </a:r>
          </a:p>
          <a:p>
            <a:r>
              <a:rPr lang="en-US" sz="1100" b="0" i="0" u="none" strike="noStrike" cap="none" dirty="0">
                <a:solidFill>
                  <a:srgbClr val="000000"/>
                </a:solidFill>
                <a:effectLst/>
                <a:latin typeface="Arial"/>
                <a:ea typeface="Arial"/>
                <a:cs typeface="Arial"/>
                <a:sym typeface="Arial"/>
              </a:rPr>
              <a:t>Innovation: Amazon continually pushes the boundaries of technology, implementing innovations like advanced robotics in its fulfillment centers and data-driven decision-making processes.</a:t>
            </a:r>
          </a:p>
          <a:p>
            <a:r>
              <a:rPr lang="en-US" sz="1100" b="0" i="0" u="none" strike="noStrike" cap="none" dirty="0">
                <a:solidFill>
                  <a:srgbClr val="000000"/>
                </a:solidFill>
                <a:effectLst/>
                <a:latin typeface="Arial"/>
                <a:ea typeface="Arial"/>
                <a:cs typeface="Arial"/>
                <a:sym typeface="Arial"/>
              </a:rPr>
              <a:t>Vast Fulfillment Network: Amazon's extensive fulfillment network ensures speedy and efficient deliveries, setting it apart in the e-commerce landscape.</a:t>
            </a:r>
          </a:p>
          <a:p>
            <a:r>
              <a:rPr lang="en-US" sz="1100" b="0" i="0" u="none" strike="noStrike" cap="none" dirty="0">
                <a:solidFill>
                  <a:srgbClr val="000000"/>
                </a:solidFill>
                <a:effectLst/>
                <a:latin typeface="Arial"/>
                <a:ea typeface="Arial"/>
                <a:cs typeface="Arial"/>
                <a:sym typeface="Arial"/>
              </a:rPr>
              <a:t>Focus on Sustainability: Amazon is actively working to reduce its carbon footprint and invest in renewable energy, highlighting its commitment to sustainability and responsible business practices.</a:t>
            </a:r>
          </a:p>
          <a:p>
            <a:pPr marL="158750" indent="0">
              <a:buNone/>
            </a:pPr>
            <a:r>
              <a:rPr lang="en-US" sz="1100" b="0" i="0" u="none" strike="noStrike" cap="none" dirty="0">
                <a:solidFill>
                  <a:srgbClr val="000000"/>
                </a:solidFill>
                <a:effectLst/>
                <a:latin typeface="Arial"/>
                <a:ea typeface="Arial"/>
                <a:cs typeface="Arial"/>
                <a:sym typeface="Arial"/>
              </a:rPr>
              <a:t>However, what truly sets Amazon apart from its competitors is its relentless focus on customer satisfaction. Amazon's ability to meet customer needs quickly, efficiently, and reliably is a distinctive feature that keeps it at the forefront of the e-commerce industry. This commitment to delivering exceptional customer experiences is the foundation of Amazon's success and what truly makes it unique.</a:t>
            </a:r>
          </a:p>
          <a:p>
            <a:pPr marL="158750" indent="0">
              <a:buNone/>
            </a:pPr>
            <a:endParaRPr lang="en-US" dirty="0"/>
          </a:p>
        </p:txBody>
      </p:sp>
    </p:spTree>
    <p:extLst>
      <p:ext uri="{BB962C8B-B14F-4D97-AF65-F5344CB8AC3E}">
        <p14:creationId xmlns:p14="http://schemas.microsoft.com/office/powerpoint/2010/main" val="318797239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r>
              <a:rPr lang="en-US" sz="1100" b="0" i="0" u="none" strike="noStrike" cap="none" dirty="0">
                <a:solidFill>
                  <a:srgbClr val="000000"/>
                </a:solidFill>
                <a:effectLst/>
                <a:latin typeface="Arial"/>
                <a:ea typeface="Arial"/>
                <a:cs typeface="Arial"/>
                <a:sym typeface="Arial"/>
              </a:rPr>
              <a:t>As we look to Amazon's future, it's important to acknowledge both the unique challenges and opportunities that lie ahead. </a:t>
            </a:r>
          </a:p>
          <a:p>
            <a:r>
              <a:rPr lang="en-US" sz="1100" b="0" i="0" u="none" strike="noStrike" cap="none" dirty="0">
                <a:solidFill>
                  <a:srgbClr val="000000"/>
                </a:solidFill>
                <a:effectLst/>
                <a:latin typeface="Arial"/>
                <a:ea typeface="Arial"/>
                <a:cs typeface="Arial"/>
                <a:sym typeface="Arial"/>
              </a:rPr>
              <a:t>Challenges: Amazon will face the ongoing challenge of intense competition, from established giants to emerging startups. Regulatory challenges and antitrust concerns are expected to persist as Amazon expands its reach. Evolving customer expectations, especially in the areas of convenience and sustainability, will continue to shape the landscape.</a:t>
            </a:r>
          </a:p>
          <a:p>
            <a:r>
              <a:rPr lang="en-US" sz="1100" b="0" i="0" u="none" strike="noStrike" cap="none" dirty="0">
                <a:solidFill>
                  <a:srgbClr val="000000"/>
                </a:solidFill>
                <a:effectLst/>
                <a:latin typeface="Arial"/>
                <a:ea typeface="Arial"/>
                <a:cs typeface="Arial"/>
                <a:sym typeface="Arial"/>
              </a:rPr>
              <a:t>Opportunities: Amazon's future holds opportunities in expanding into new markets, further developing its technological capabilities, and maintaining its leadership in sustainability. There's potential for growth in healthcare, international markets, and cloud computing, among others. </a:t>
            </a:r>
          </a:p>
          <a:p>
            <a:r>
              <a:rPr lang="en-US" sz="1100" b="0" i="0" u="none" strike="noStrike" cap="none" dirty="0">
                <a:solidFill>
                  <a:srgbClr val="000000"/>
                </a:solidFill>
                <a:effectLst/>
                <a:latin typeface="Arial"/>
                <a:ea typeface="Arial"/>
                <a:cs typeface="Arial"/>
                <a:sym typeface="Arial"/>
              </a:rPr>
              <a:t>Importantly, Amazon's distinctiveness will remain a guiding force in shaping its future. Its relentless customer-centricity, innovative spirit, and commitment to sustainability will continue to set it apart. Amazon's ability to adapt to changing circumstances while staying true to these distinctive principles will be pivotal in defining its success in the years to come.</a:t>
            </a:r>
          </a:p>
          <a:p>
            <a:pPr marL="158750" indent="0">
              <a:buNone/>
            </a:pPr>
            <a:endParaRPr lang="en-US" dirty="0"/>
          </a:p>
        </p:txBody>
      </p:sp>
    </p:spTree>
    <p:extLst>
      <p:ext uri="{BB962C8B-B14F-4D97-AF65-F5344CB8AC3E}">
        <p14:creationId xmlns:p14="http://schemas.microsoft.com/office/powerpoint/2010/main" val="17690150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p:nvPr/>
        </p:nvSpPr>
        <p:spPr>
          <a:xfrm>
            <a:off x="327000" y="202650"/>
            <a:ext cx="8490000" cy="4738200"/>
          </a:xfrm>
          <a:prstGeom prst="rect">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10;p2"/>
          <p:cNvSpPr txBox="1">
            <a:spLocks noGrp="1"/>
          </p:cNvSpPr>
          <p:nvPr>
            <p:ph type="ctrTitle"/>
          </p:nvPr>
        </p:nvSpPr>
        <p:spPr>
          <a:xfrm>
            <a:off x="713250" y="1733528"/>
            <a:ext cx="7717500" cy="1298400"/>
          </a:xfrm>
          <a:prstGeom prst="rect">
            <a:avLst/>
          </a:prstGeom>
          <a:noFill/>
        </p:spPr>
        <p:txBody>
          <a:bodyPr spcFirstLastPara="1" wrap="square" lIns="91425" tIns="91425" rIns="91425" bIns="91425" anchor="ctr" anchorCtr="0">
            <a:noAutofit/>
          </a:bodyPr>
          <a:lstStyle>
            <a:lvl1pPr lvl="0">
              <a:lnSpc>
                <a:spcPct val="85000"/>
              </a:lnSpc>
              <a:spcBef>
                <a:spcPts val="0"/>
              </a:spcBef>
              <a:spcAft>
                <a:spcPts val="0"/>
              </a:spcAft>
              <a:buSzPts val="4500"/>
              <a:buFont typeface="Loved by the King"/>
              <a:buNone/>
              <a:defRPr sz="5700"/>
            </a:lvl1pPr>
            <a:lvl2pPr lvl="1" algn="ctr">
              <a:spcBef>
                <a:spcPts val="0"/>
              </a:spcBef>
              <a:spcAft>
                <a:spcPts val="0"/>
              </a:spcAft>
              <a:buClr>
                <a:schemeClr val="lt1"/>
              </a:buClr>
              <a:buSzPts val="5200"/>
              <a:buNone/>
              <a:defRPr sz="5200">
                <a:solidFill>
                  <a:schemeClr val="lt1"/>
                </a:solidFill>
              </a:defRPr>
            </a:lvl2pPr>
            <a:lvl3pPr lvl="2" algn="ctr">
              <a:spcBef>
                <a:spcPts val="0"/>
              </a:spcBef>
              <a:spcAft>
                <a:spcPts val="0"/>
              </a:spcAft>
              <a:buClr>
                <a:schemeClr val="lt1"/>
              </a:buClr>
              <a:buSzPts val="5200"/>
              <a:buNone/>
              <a:defRPr sz="5200">
                <a:solidFill>
                  <a:schemeClr val="lt1"/>
                </a:solidFill>
              </a:defRPr>
            </a:lvl3pPr>
            <a:lvl4pPr lvl="3" algn="ctr">
              <a:spcBef>
                <a:spcPts val="0"/>
              </a:spcBef>
              <a:spcAft>
                <a:spcPts val="0"/>
              </a:spcAft>
              <a:buClr>
                <a:schemeClr val="lt1"/>
              </a:buClr>
              <a:buSzPts val="5200"/>
              <a:buNone/>
              <a:defRPr sz="5200">
                <a:solidFill>
                  <a:schemeClr val="lt1"/>
                </a:solidFill>
              </a:defRPr>
            </a:lvl4pPr>
            <a:lvl5pPr lvl="4" algn="ctr">
              <a:spcBef>
                <a:spcPts val="0"/>
              </a:spcBef>
              <a:spcAft>
                <a:spcPts val="0"/>
              </a:spcAft>
              <a:buClr>
                <a:schemeClr val="lt1"/>
              </a:buClr>
              <a:buSzPts val="5200"/>
              <a:buNone/>
              <a:defRPr sz="5200">
                <a:solidFill>
                  <a:schemeClr val="lt1"/>
                </a:solidFill>
              </a:defRPr>
            </a:lvl5pPr>
            <a:lvl6pPr lvl="5" algn="ctr">
              <a:spcBef>
                <a:spcPts val="0"/>
              </a:spcBef>
              <a:spcAft>
                <a:spcPts val="0"/>
              </a:spcAft>
              <a:buClr>
                <a:schemeClr val="lt1"/>
              </a:buClr>
              <a:buSzPts val="5200"/>
              <a:buNone/>
              <a:defRPr sz="5200">
                <a:solidFill>
                  <a:schemeClr val="lt1"/>
                </a:solidFill>
              </a:defRPr>
            </a:lvl6pPr>
            <a:lvl7pPr lvl="6" algn="ctr">
              <a:spcBef>
                <a:spcPts val="0"/>
              </a:spcBef>
              <a:spcAft>
                <a:spcPts val="0"/>
              </a:spcAft>
              <a:buClr>
                <a:schemeClr val="lt1"/>
              </a:buClr>
              <a:buSzPts val="5200"/>
              <a:buNone/>
              <a:defRPr sz="5200">
                <a:solidFill>
                  <a:schemeClr val="lt1"/>
                </a:solidFill>
              </a:defRPr>
            </a:lvl7pPr>
            <a:lvl8pPr lvl="7" algn="ctr">
              <a:spcBef>
                <a:spcPts val="0"/>
              </a:spcBef>
              <a:spcAft>
                <a:spcPts val="0"/>
              </a:spcAft>
              <a:buClr>
                <a:schemeClr val="lt1"/>
              </a:buClr>
              <a:buSzPts val="5200"/>
              <a:buNone/>
              <a:defRPr sz="5200">
                <a:solidFill>
                  <a:schemeClr val="lt1"/>
                </a:solidFill>
              </a:defRPr>
            </a:lvl8pPr>
            <a:lvl9pPr lvl="8" algn="ctr">
              <a:spcBef>
                <a:spcPts val="0"/>
              </a:spcBef>
              <a:spcAft>
                <a:spcPts val="0"/>
              </a:spcAft>
              <a:buClr>
                <a:schemeClr val="lt1"/>
              </a:buClr>
              <a:buSzPts val="5200"/>
              <a:buNone/>
              <a:defRPr sz="5200">
                <a:solidFill>
                  <a:schemeClr val="lt1"/>
                </a:solidFill>
              </a:defRPr>
            </a:lvl9pPr>
          </a:lstStyle>
          <a:p>
            <a:endParaRPr/>
          </a:p>
        </p:txBody>
      </p:sp>
      <p:sp>
        <p:nvSpPr>
          <p:cNvPr id="11" name="Google Shape;11;p2"/>
          <p:cNvSpPr txBox="1">
            <a:spLocks noGrp="1"/>
          </p:cNvSpPr>
          <p:nvPr>
            <p:ph type="subTitle" idx="1"/>
          </p:nvPr>
        </p:nvSpPr>
        <p:spPr>
          <a:xfrm>
            <a:off x="2266050" y="3044272"/>
            <a:ext cx="4611900" cy="365700"/>
          </a:xfrm>
          <a:prstGeom prst="rect">
            <a:avLst/>
          </a:prstGeom>
          <a:solidFill>
            <a:schemeClr val="lt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lvl1pPr lvl="0" algn="ctr">
              <a:spcBef>
                <a:spcPts val="0"/>
              </a:spcBef>
              <a:spcAft>
                <a:spcPts val="0"/>
              </a:spcAft>
              <a:buSzPts val="1500"/>
              <a:buNone/>
              <a:defRPr sz="1700"/>
            </a:lvl1pPr>
            <a:lvl2pPr lvl="1">
              <a:spcBef>
                <a:spcPts val="0"/>
              </a:spcBef>
              <a:spcAft>
                <a:spcPts val="0"/>
              </a:spcAft>
              <a:buSzPts val="1500"/>
              <a:buNone/>
              <a:defRPr/>
            </a:lvl2pPr>
            <a:lvl3pPr lvl="2">
              <a:spcBef>
                <a:spcPts val="0"/>
              </a:spcBef>
              <a:spcAft>
                <a:spcPts val="0"/>
              </a:spcAft>
              <a:buSzPts val="1500"/>
              <a:buNone/>
              <a:defRPr/>
            </a:lvl3pPr>
            <a:lvl4pPr lvl="3">
              <a:spcBef>
                <a:spcPts val="0"/>
              </a:spcBef>
              <a:spcAft>
                <a:spcPts val="0"/>
              </a:spcAft>
              <a:buSzPts val="1500"/>
              <a:buNone/>
              <a:defRPr/>
            </a:lvl4pPr>
            <a:lvl5pPr lvl="4">
              <a:spcBef>
                <a:spcPts val="0"/>
              </a:spcBef>
              <a:spcAft>
                <a:spcPts val="0"/>
              </a:spcAft>
              <a:buSzPts val="1500"/>
              <a:buNone/>
              <a:defRPr/>
            </a:lvl5pPr>
            <a:lvl6pPr lvl="5">
              <a:spcBef>
                <a:spcPts val="0"/>
              </a:spcBef>
              <a:spcAft>
                <a:spcPts val="0"/>
              </a:spcAft>
              <a:buSzPts val="1500"/>
              <a:buNone/>
              <a:defRPr/>
            </a:lvl6pPr>
            <a:lvl7pPr lvl="6">
              <a:spcBef>
                <a:spcPts val="0"/>
              </a:spcBef>
              <a:spcAft>
                <a:spcPts val="0"/>
              </a:spcAft>
              <a:buSzPts val="1500"/>
              <a:buNone/>
              <a:defRPr/>
            </a:lvl7pPr>
            <a:lvl8pPr lvl="7">
              <a:spcBef>
                <a:spcPts val="0"/>
              </a:spcBef>
              <a:spcAft>
                <a:spcPts val="0"/>
              </a:spcAft>
              <a:buSzPts val="1500"/>
              <a:buNone/>
              <a:defRPr/>
            </a:lvl8pPr>
            <a:lvl9pPr lvl="8">
              <a:spcBef>
                <a:spcPts val="0"/>
              </a:spcBef>
              <a:spcAft>
                <a:spcPts val="0"/>
              </a:spcAft>
              <a:buSzPts val="1500"/>
              <a:buNone/>
              <a:defRPr/>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31"/>
        <p:cNvGrpSpPr/>
        <p:nvPr/>
      </p:nvGrpSpPr>
      <p:grpSpPr>
        <a:xfrm>
          <a:off x="0" y="0"/>
          <a:ext cx="0" cy="0"/>
          <a:chOff x="0" y="0"/>
          <a:chExt cx="0" cy="0"/>
        </a:xfrm>
      </p:grpSpPr>
      <p:sp>
        <p:nvSpPr>
          <p:cNvPr id="32" name="Google Shape;32;p4"/>
          <p:cNvSpPr/>
          <p:nvPr/>
        </p:nvSpPr>
        <p:spPr>
          <a:xfrm>
            <a:off x="327000" y="202650"/>
            <a:ext cx="8490000" cy="4738200"/>
          </a:xfrm>
          <a:prstGeom prst="rect">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4"/>
          <p:cNvSpPr txBox="1">
            <a:spLocks noGrp="1"/>
          </p:cNvSpPr>
          <p:nvPr>
            <p:ph type="title"/>
          </p:nvPr>
        </p:nvSpPr>
        <p:spPr>
          <a:xfrm>
            <a:off x="720000" y="539500"/>
            <a:ext cx="7704000" cy="4572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2800"/>
              <a:buNone/>
              <a:defRPr/>
            </a:lvl1pPr>
            <a:lvl2pPr lvl="1" algn="ctr" rtl="0">
              <a:spcBef>
                <a:spcPts val="0"/>
              </a:spcBef>
              <a:spcAft>
                <a:spcPts val="0"/>
              </a:spcAft>
              <a:buClr>
                <a:schemeClr val="lt1"/>
              </a:buClr>
              <a:buSzPts val="3500"/>
              <a:buNone/>
              <a:defRPr>
                <a:solidFill>
                  <a:schemeClr val="lt1"/>
                </a:solidFill>
              </a:defRPr>
            </a:lvl2pPr>
            <a:lvl3pPr lvl="2" algn="ctr" rtl="0">
              <a:spcBef>
                <a:spcPts val="0"/>
              </a:spcBef>
              <a:spcAft>
                <a:spcPts val="0"/>
              </a:spcAft>
              <a:buClr>
                <a:schemeClr val="lt1"/>
              </a:buClr>
              <a:buSzPts val="3500"/>
              <a:buNone/>
              <a:defRPr>
                <a:solidFill>
                  <a:schemeClr val="lt1"/>
                </a:solidFill>
              </a:defRPr>
            </a:lvl3pPr>
            <a:lvl4pPr lvl="3" algn="ctr" rtl="0">
              <a:spcBef>
                <a:spcPts val="0"/>
              </a:spcBef>
              <a:spcAft>
                <a:spcPts val="0"/>
              </a:spcAft>
              <a:buClr>
                <a:schemeClr val="lt1"/>
              </a:buClr>
              <a:buSzPts val="3500"/>
              <a:buNone/>
              <a:defRPr>
                <a:solidFill>
                  <a:schemeClr val="lt1"/>
                </a:solidFill>
              </a:defRPr>
            </a:lvl4pPr>
            <a:lvl5pPr lvl="4" algn="ctr" rtl="0">
              <a:spcBef>
                <a:spcPts val="0"/>
              </a:spcBef>
              <a:spcAft>
                <a:spcPts val="0"/>
              </a:spcAft>
              <a:buClr>
                <a:schemeClr val="lt1"/>
              </a:buClr>
              <a:buSzPts val="3500"/>
              <a:buNone/>
              <a:defRPr>
                <a:solidFill>
                  <a:schemeClr val="lt1"/>
                </a:solidFill>
              </a:defRPr>
            </a:lvl5pPr>
            <a:lvl6pPr lvl="5" algn="ctr" rtl="0">
              <a:spcBef>
                <a:spcPts val="0"/>
              </a:spcBef>
              <a:spcAft>
                <a:spcPts val="0"/>
              </a:spcAft>
              <a:buClr>
                <a:schemeClr val="lt1"/>
              </a:buClr>
              <a:buSzPts val="3500"/>
              <a:buNone/>
              <a:defRPr>
                <a:solidFill>
                  <a:schemeClr val="lt1"/>
                </a:solidFill>
              </a:defRPr>
            </a:lvl6pPr>
            <a:lvl7pPr lvl="6" algn="ctr" rtl="0">
              <a:spcBef>
                <a:spcPts val="0"/>
              </a:spcBef>
              <a:spcAft>
                <a:spcPts val="0"/>
              </a:spcAft>
              <a:buClr>
                <a:schemeClr val="lt1"/>
              </a:buClr>
              <a:buSzPts val="3500"/>
              <a:buNone/>
              <a:defRPr>
                <a:solidFill>
                  <a:schemeClr val="lt1"/>
                </a:solidFill>
              </a:defRPr>
            </a:lvl7pPr>
            <a:lvl8pPr lvl="7" algn="ctr" rtl="0">
              <a:spcBef>
                <a:spcPts val="0"/>
              </a:spcBef>
              <a:spcAft>
                <a:spcPts val="0"/>
              </a:spcAft>
              <a:buClr>
                <a:schemeClr val="lt1"/>
              </a:buClr>
              <a:buSzPts val="3500"/>
              <a:buNone/>
              <a:defRPr>
                <a:solidFill>
                  <a:schemeClr val="lt1"/>
                </a:solidFill>
              </a:defRPr>
            </a:lvl8pPr>
            <a:lvl9pPr lvl="8" algn="ctr" rtl="0">
              <a:spcBef>
                <a:spcPts val="0"/>
              </a:spcBef>
              <a:spcAft>
                <a:spcPts val="0"/>
              </a:spcAft>
              <a:buClr>
                <a:schemeClr val="lt1"/>
              </a:buClr>
              <a:buSzPts val="3500"/>
              <a:buNone/>
              <a:defRPr>
                <a:solidFill>
                  <a:schemeClr val="lt1"/>
                </a:solidFill>
              </a:defRPr>
            </a:lvl9pPr>
          </a:lstStyle>
          <a:p>
            <a:endParaRPr/>
          </a:p>
        </p:txBody>
      </p:sp>
      <p:sp>
        <p:nvSpPr>
          <p:cNvPr id="34" name="Google Shape;34;p4"/>
          <p:cNvSpPr txBox="1">
            <a:spLocks noGrp="1"/>
          </p:cNvSpPr>
          <p:nvPr>
            <p:ph type="body" idx="1"/>
          </p:nvPr>
        </p:nvSpPr>
        <p:spPr>
          <a:xfrm>
            <a:off x="720000" y="1051849"/>
            <a:ext cx="7704000" cy="548700"/>
          </a:xfrm>
          <a:prstGeom prst="rect">
            <a:avLst/>
          </a:prstGeom>
        </p:spPr>
        <p:txBody>
          <a:bodyPr spcFirstLastPara="1" wrap="square" lIns="91425" tIns="91425" rIns="91425" bIns="91425" anchor="ctr" anchorCtr="0">
            <a:noAutofit/>
          </a:bodyPr>
          <a:lstStyle>
            <a:lvl1pPr marL="457200" lvl="0" indent="-330200" algn="ctr" rtl="0">
              <a:lnSpc>
                <a:spcPct val="100000"/>
              </a:lnSpc>
              <a:spcBef>
                <a:spcPts val="0"/>
              </a:spcBef>
              <a:spcAft>
                <a:spcPts val="0"/>
              </a:spcAft>
              <a:buSzPts val="1600"/>
              <a:buFont typeface="Mulish SemiBold"/>
              <a:buAutoNum type="arabicPeriod"/>
              <a:defRPr/>
            </a:lvl1pPr>
            <a:lvl2pPr marL="914400" lvl="1" indent="-330200" rtl="0">
              <a:lnSpc>
                <a:spcPct val="100000"/>
              </a:lnSpc>
              <a:spcBef>
                <a:spcPts val="0"/>
              </a:spcBef>
              <a:spcAft>
                <a:spcPts val="0"/>
              </a:spcAft>
              <a:buSzPts val="1600"/>
              <a:buFont typeface="Roboto Condensed Light"/>
              <a:buAutoNum type="alphaLcPeriod"/>
              <a:defRPr sz="1600"/>
            </a:lvl2pPr>
            <a:lvl3pPr marL="1371600" lvl="2" indent="-330200" rtl="0">
              <a:lnSpc>
                <a:spcPct val="100000"/>
              </a:lnSpc>
              <a:spcBef>
                <a:spcPts val="0"/>
              </a:spcBef>
              <a:spcAft>
                <a:spcPts val="0"/>
              </a:spcAft>
              <a:buSzPts val="1600"/>
              <a:buFont typeface="Roboto Condensed Light"/>
              <a:buAutoNum type="romanLcPeriod"/>
              <a:defRPr sz="1600"/>
            </a:lvl3pPr>
            <a:lvl4pPr marL="1828800" lvl="3" indent="-330200" rtl="0">
              <a:lnSpc>
                <a:spcPct val="100000"/>
              </a:lnSpc>
              <a:spcBef>
                <a:spcPts val="0"/>
              </a:spcBef>
              <a:spcAft>
                <a:spcPts val="0"/>
              </a:spcAft>
              <a:buSzPts val="1600"/>
              <a:buFont typeface="Roboto Condensed Light"/>
              <a:buAutoNum type="arabicPeriod"/>
              <a:defRPr sz="1600"/>
            </a:lvl4pPr>
            <a:lvl5pPr marL="2286000" lvl="4" indent="-330200" rtl="0">
              <a:lnSpc>
                <a:spcPct val="100000"/>
              </a:lnSpc>
              <a:spcBef>
                <a:spcPts val="0"/>
              </a:spcBef>
              <a:spcAft>
                <a:spcPts val="0"/>
              </a:spcAft>
              <a:buSzPts val="1600"/>
              <a:buFont typeface="Roboto Condensed Light"/>
              <a:buAutoNum type="alphaLcPeriod"/>
              <a:defRPr sz="1600"/>
            </a:lvl5pPr>
            <a:lvl6pPr marL="2743200" lvl="5" indent="-330200" rtl="0">
              <a:lnSpc>
                <a:spcPct val="100000"/>
              </a:lnSpc>
              <a:spcBef>
                <a:spcPts val="0"/>
              </a:spcBef>
              <a:spcAft>
                <a:spcPts val="0"/>
              </a:spcAft>
              <a:buSzPts val="1600"/>
              <a:buFont typeface="Roboto Condensed Light"/>
              <a:buAutoNum type="romanLcPeriod"/>
              <a:defRPr sz="1600"/>
            </a:lvl6pPr>
            <a:lvl7pPr marL="3200400" lvl="6" indent="-330200" rtl="0">
              <a:lnSpc>
                <a:spcPct val="100000"/>
              </a:lnSpc>
              <a:spcBef>
                <a:spcPts val="0"/>
              </a:spcBef>
              <a:spcAft>
                <a:spcPts val="0"/>
              </a:spcAft>
              <a:buSzPts val="1600"/>
              <a:buFont typeface="Roboto Condensed Light"/>
              <a:buAutoNum type="arabicPeriod"/>
              <a:defRPr sz="1600"/>
            </a:lvl7pPr>
            <a:lvl8pPr marL="3657600" lvl="7" indent="-330200" rtl="0">
              <a:lnSpc>
                <a:spcPct val="100000"/>
              </a:lnSpc>
              <a:spcBef>
                <a:spcPts val="0"/>
              </a:spcBef>
              <a:spcAft>
                <a:spcPts val="0"/>
              </a:spcAft>
              <a:buSzPts val="1600"/>
              <a:buFont typeface="Roboto Condensed Light"/>
              <a:buAutoNum type="alphaLcPeriod"/>
              <a:defRPr sz="1600"/>
            </a:lvl8pPr>
            <a:lvl9pPr marL="4114800" lvl="8" indent="-330200" rtl="0">
              <a:lnSpc>
                <a:spcPct val="100000"/>
              </a:lnSpc>
              <a:spcBef>
                <a:spcPts val="0"/>
              </a:spcBef>
              <a:spcAft>
                <a:spcPts val="0"/>
              </a:spcAft>
              <a:buSzPts val="1600"/>
              <a:buFont typeface="Roboto Condensed Light"/>
              <a:buAutoNum type="romanLcPeriod"/>
              <a:defRPr sz="1600"/>
            </a:lvl9pPr>
          </a:lstStyle>
          <a:p>
            <a:endParaRPr/>
          </a:p>
        </p:txBody>
      </p:sp>
      <p:grpSp>
        <p:nvGrpSpPr>
          <p:cNvPr id="35" name="Google Shape;35;p4"/>
          <p:cNvGrpSpPr/>
          <p:nvPr/>
        </p:nvGrpSpPr>
        <p:grpSpPr>
          <a:xfrm rot="-5400000">
            <a:off x="7961278" y="1267293"/>
            <a:ext cx="1697273" cy="244200"/>
            <a:chOff x="7293178" y="4774434"/>
            <a:chExt cx="1697273" cy="244200"/>
          </a:xfrm>
        </p:grpSpPr>
        <p:sp>
          <p:nvSpPr>
            <p:cNvPr id="36" name="Google Shape;36;p4"/>
            <p:cNvSpPr/>
            <p:nvPr/>
          </p:nvSpPr>
          <p:spPr>
            <a:xfrm rot="5400000">
              <a:off x="8168352"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4"/>
            <p:cNvSpPr/>
            <p:nvPr/>
          </p:nvSpPr>
          <p:spPr>
            <a:xfrm rot="5400000">
              <a:off x="8465627"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4"/>
            <p:cNvSpPr/>
            <p:nvPr/>
          </p:nvSpPr>
          <p:spPr>
            <a:xfrm rot="5400000">
              <a:off x="8762901"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39;p4"/>
            <p:cNvSpPr/>
            <p:nvPr/>
          </p:nvSpPr>
          <p:spPr>
            <a:xfrm rot="5400000">
              <a:off x="7276528"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40;p4"/>
            <p:cNvSpPr/>
            <p:nvPr/>
          </p:nvSpPr>
          <p:spPr>
            <a:xfrm rot="5400000">
              <a:off x="7573803"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4"/>
            <p:cNvSpPr/>
            <p:nvPr/>
          </p:nvSpPr>
          <p:spPr>
            <a:xfrm rot="5400000">
              <a:off x="7871077"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2" name="Google Shape;42;p4"/>
          <p:cNvGrpSpPr/>
          <p:nvPr/>
        </p:nvGrpSpPr>
        <p:grpSpPr>
          <a:xfrm>
            <a:off x="712053" y="4826456"/>
            <a:ext cx="1697273" cy="244200"/>
            <a:chOff x="7293178" y="4774434"/>
            <a:chExt cx="1697273" cy="244200"/>
          </a:xfrm>
        </p:grpSpPr>
        <p:sp>
          <p:nvSpPr>
            <p:cNvPr id="43" name="Google Shape;43;p4"/>
            <p:cNvSpPr/>
            <p:nvPr/>
          </p:nvSpPr>
          <p:spPr>
            <a:xfrm rot="5400000">
              <a:off x="8168352"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4"/>
            <p:cNvSpPr/>
            <p:nvPr/>
          </p:nvSpPr>
          <p:spPr>
            <a:xfrm rot="5400000">
              <a:off x="8465627"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45;p4"/>
            <p:cNvSpPr/>
            <p:nvPr/>
          </p:nvSpPr>
          <p:spPr>
            <a:xfrm rot="5400000">
              <a:off x="8762901"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4"/>
            <p:cNvSpPr/>
            <p:nvPr/>
          </p:nvSpPr>
          <p:spPr>
            <a:xfrm rot="5400000">
              <a:off x="7276528"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47;p4"/>
            <p:cNvSpPr/>
            <p:nvPr/>
          </p:nvSpPr>
          <p:spPr>
            <a:xfrm rot="5400000">
              <a:off x="7573803"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48;p4"/>
            <p:cNvSpPr/>
            <p:nvPr/>
          </p:nvSpPr>
          <p:spPr>
            <a:xfrm rot="5400000">
              <a:off x="7871077"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89"/>
        <p:cNvGrpSpPr/>
        <p:nvPr/>
      </p:nvGrpSpPr>
      <p:grpSpPr>
        <a:xfrm>
          <a:off x="0" y="0"/>
          <a:ext cx="0" cy="0"/>
          <a:chOff x="0" y="0"/>
          <a:chExt cx="0" cy="0"/>
        </a:xfrm>
      </p:grpSpPr>
      <p:sp>
        <p:nvSpPr>
          <p:cNvPr id="90" name="Google Shape;90;p7"/>
          <p:cNvSpPr/>
          <p:nvPr/>
        </p:nvSpPr>
        <p:spPr>
          <a:xfrm>
            <a:off x="327000" y="202650"/>
            <a:ext cx="8490000" cy="4738200"/>
          </a:xfrm>
          <a:prstGeom prst="rect">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91;p7"/>
          <p:cNvSpPr txBox="1">
            <a:spLocks noGrp="1"/>
          </p:cNvSpPr>
          <p:nvPr>
            <p:ph type="body" idx="1"/>
          </p:nvPr>
        </p:nvSpPr>
        <p:spPr>
          <a:xfrm>
            <a:off x="2316450" y="1517400"/>
            <a:ext cx="4511100" cy="2496600"/>
          </a:xfrm>
          <a:prstGeom prst="rect">
            <a:avLst/>
          </a:prstGeom>
        </p:spPr>
        <p:txBody>
          <a:bodyPr spcFirstLastPara="1" wrap="square" lIns="91425" tIns="91425" rIns="91425" bIns="91425" anchor="ctr" anchorCtr="0">
            <a:noAutofit/>
          </a:bodyPr>
          <a:lstStyle>
            <a:lvl1pPr marL="457200" lvl="0" indent="-330200" rtl="0">
              <a:lnSpc>
                <a:spcPct val="100000"/>
              </a:lnSpc>
              <a:spcBef>
                <a:spcPts val="0"/>
              </a:spcBef>
              <a:spcAft>
                <a:spcPts val="0"/>
              </a:spcAft>
              <a:buClr>
                <a:schemeClr val="lt2"/>
              </a:buClr>
              <a:buSzPts val="1600"/>
              <a:buFont typeface="Nunito Light"/>
              <a:buChar char="●"/>
              <a:defRPr/>
            </a:lvl1pPr>
            <a:lvl2pPr marL="914400" lvl="1" indent="-330200" rtl="0">
              <a:lnSpc>
                <a:spcPct val="100000"/>
              </a:lnSpc>
              <a:spcBef>
                <a:spcPts val="0"/>
              </a:spcBef>
              <a:spcAft>
                <a:spcPts val="0"/>
              </a:spcAft>
              <a:buSzPts val="1600"/>
              <a:buFont typeface="Nunito Light"/>
              <a:buChar char="○"/>
              <a:defRPr/>
            </a:lvl2pPr>
            <a:lvl3pPr marL="1371600" lvl="2" indent="-323850" rtl="0">
              <a:lnSpc>
                <a:spcPct val="100000"/>
              </a:lnSpc>
              <a:spcBef>
                <a:spcPts val="1600"/>
              </a:spcBef>
              <a:spcAft>
                <a:spcPts val="0"/>
              </a:spcAft>
              <a:buSzPts val="1500"/>
              <a:buFont typeface="Nunito Light"/>
              <a:buChar char="■"/>
              <a:defRPr/>
            </a:lvl3pPr>
            <a:lvl4pPr marL="1828800" lvl="3" indent="-323850" rtl="0">
              <a:lnSpc>
                <a:spcPct val="100000"/>
              </a:lnSpc>
              <a:spcBef>
                <a:spcPts val="1600"/>
              </a:spcBef>
              <a:spcAft>
                <a:spcPts val="0"/>
              </a:spcAft>
              <a:buSzPts val="1500"/>
              <a:buFont typeface="Nunito Light"/>
              <a:buChar char="●"/>
              <a:defRPr/>
            </a:lvl4pPr>
            <a:lvl5pPr marL="2286000" lvl="4" indent="-323850" rtl="0">
              <a:lnSpc>
                <a:spcPct val="100000"/>
              </a:lnSpc>
              <a:spcBef>
                <a:spcPts val="1600"/>
              </a:spcBef>
              <a:spcAft>
                <a:spcPts val="0"/>
              </a:spcAft>
              <a:buSzPts val="1500"/>
              <a:buFont typeface="Nunito Light"/>
              <a:buChar char="○"/>
              <a:defRPr/>
            </a:lvl5pPr>
            <a:lvl6pPr marL="2743200" lvl="5" indent="-323850" rtl="0">
              <a:lnSpc>
                <a:spcPct val="100000"/>
              </a:lnSpc>
              <a:spcBef>
                <a:spcPts val="1600"/>
              </a:spcBef>
              <a:spcAft>
                <a:spcPts val="0"/>
              </a:spcAft>
              <a:buSzPts val="1500"/>
              <a:buFont typeface="Nunito Light"/>
              <a:buChar char="■"/>
              <a:defRPr/>
            </a:lvl6pPr>
            <a:lvl7pPr marL="3200400" lvl="6" indent="-311150" rtl="0">
              <a:lnSpc>
                <a:spcPct val="100000"/>
              </a:lnSpc>
              <a:spcBef>
                <a:spcPts val="1600"/>
              </a:spcBef>
              <a:spcAft>
                <a:spcPts val="0"/>
              </a:spcAft>
              <a:buSzPts val="1300"/>
              <a:buFont typeface="Nunito Light"/>
              <a:buChar char="●"/>
              <a:defRPr/>
            </a:lvl7pPr>
            <a:lvl8pPr marL="3657600" lvl="7" indent="-311150" rtl="0">
              <a:lnSpc>
                <a:spcPct val="100000"/>
              </a:lnSpc>
              <a:spcBef>
                <a:spcPts val="1600"/>
              </a:spcBef>
              <a:spcAft>
                <a:spcPts val="0"/>
              </a:spcAft>
              <a:buSzPts val="1300"/>
              <a:buFont typeface="Nunito Light"/>
              <a:buChar char="○"/>
              <a:defRPr/>
            </a:lvl8pPr>
            <a:lvl9pPr marL="4114800" lvl="8" indent="-323850" rtl="0">
              <a:lnSpc>
                <a:spcPct val="100000"/>
              </a:lnSpc>
              <a:spcBef>
                <a:spcPts val="1600"/>
              </a:spcBef>
              <a:spcAft>
                <a:spcPts val="1600"/>
              </a:spcAft>
              <a:buSzPts val="1500"/>
              <a:buFont typeface="Nunito Light"/>
              <a:buChar char="■"/>
              <a:defRPr/>
            </a:lvl9pPr>
          </a:lstStyle>
          <a:p>
            <a:endParaRPr/>
          </a:p>
        </p:txBody>
      </p:sp>
      <p:sp>
        <p:nvSpPr>
          <p:cNvPr id="92" name="Google Shape;92;p7"/>
          <p:cNvSpPr txBox="1">
            <a:spLocks noGrp="1"/>
          </p:cNvSpPr>
          <p:nvPr>
            <p:ph type="title"/>
          </p:nvPr>
        </p:nvSpPr>
        <p:spPr>
          <a:xfrm>
            <a:off x="720000" y="539500"/>
            <a:ext cx="7704000" cy="4572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2800"/>
              <a:buNone/>
              <a:defRPr/>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grpSp>
        <p:nvGrpSpPr>
          <p:cNvPr id="93" name="Google Shape;93;p7"/>
          <p:cNvGrpSpPr/>
          <p:nvPr/>
        </p:nvGrpSpPr>
        <p:grpSpPr>
          <a:xfrm rot="5400000">
            <a:off x="-514567" y="1267301"/>
            <a:ext cx="1697273" cy="244200"/>
            <a:chOff x="7293178" y="4774434"/>
            <a:chExt cx="1697273" cy="244200"/>
          </a:xfrm>
        </p:grpSpPr>
        <p:sp>
          <p:nvSpPr>
            <p:cNvPr id="94" name="Google Shape;94;p7"/>
            <p:cNvSpPr/>
            <p:nvPr/>
          </p:nvSpPr>
          <p:spPr>
            <a:xfrm rot="5400000">
              <a:off x="8168352"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95;p7"/>
            <p:cNvSpPr/>
            <p:nvPr/>
          </p:nvSpPr>
          <p:spPr>
            <a:xfrm rot="5400000">
              <a:off x="8465627"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96;p7"/>
            <p:cNvSpPr/>
            <p:nvPr/>
          </p:nvSpPr>
          <p:spPr>
            <a:xfrm rot="5400000">
              <a:off x="8762901"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97;p7"/>
            <p:cNvSpPr/>
            <p:nvPr/>
          </p:nvSpPr>
          <p:spPr>
            <a:xfrm rot="5400000">
              <a:off x="7276528"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98;p7"/>
            <p:cNvSpPr/>
            <p:nvPr/>
          </p:nvSpPr>
          <p:spPr>
            <a:xfrm rot="5400000">
              <a:off x="7573803"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99;p7"/>
            <p:cNvSpPr/>
            <p:nvPr/>
          </p:nvSpPr>
          <p:spPr>
            <a:xfrm rot="5400000">
              <a:off x="7871077"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0" name="Google Shape;100;p7"/>
          <p:cNvGrpSpPr/>
          <p:nvPr/>
        </p:nvGrpSpPr>
        <p:grpSpPr>
          <a:xfrm rot="-5400000">
            <a:off x="7961278" y="3628706"/>
            <a:ext cx="1697273" cy="244200"/>
            <a:chOff x="7293178" y="4774434"/>
            <a:chExt cx="1697273" cy="244200"/>
          </a:xfrm>
        </p:grpSpPr>
        <p:sp>
          <p:nvSpPr>
            <p:cNvPr id="101" name="Google Shape;101;p7"/>
            <p:cNvSpPr/>
            <p:nvPr/>
          </p:nvSpPr>
          <p:spPr>
            <a:xfrm rot="5400000">
              <a:off x="8168352"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02;p7"/>
            <p:cNvSpPr/>
            <p:nvPr/>
          </p:nvSpPr>
          <p:spPr>
            <a:xfrm rot="5400000">
              <a:off x="8465627"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 name="Google Shape;103;p7"/>
            <p:cNvSpPr/>
            <p:nvPr/>
          </p:nvSpPr>
          <p:spPr>
            <a:xfrm rot="5400000">
              <a:off x="8762901"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 name="Google Shape;104;p7"/>
            <p:cNvSpPr/>
            <p:nvPr/>
          </p:nvSpPr>
          <p:spPr>
            <a:xfrm rot="5400000">
              <a:off x="7276528"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 name="Google Shape;105;p7"/>
            <p:cNvSpPr/>
            <p:nvPr/>
          </p:nvSpPr>
          <p:spPr>
            <a:xfrm rot="5400000">
              <a:off x="7573803"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 name="Google Shape;106;p7"/>
            <p:cNvSpPr/>
            <p:nvPr/>
          </p:nvSpPr>
          <p:spPr>
            <a:xfrm rot="5400000">
              <a:off x="7871077"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7" name="Google Shape;107;p7"/>
          <p:cNvGrpSpPr/>
          <p:nvPr/>
        </p:nvGrpSpPr>
        <p:grpSpPr>
          <a:xfrm>
            <a:off x="3723363" y="4826456"/>
            <a:ext cx="1697273" cy="244200"/>
            <a:chOff x="7293178" y="4774434"/>
            <a:chExt cx="1697273" cy="244200"/>
          </a:xfrm>
        </p:grpSpPr>
        <p:sp>
          <p:nvSpPr>
            <p:cNvPr id="108" name="Google Shape;108;p7"/>
            <p:cNvSpPr/>
            <p:nvPr/>
          </p:nvSpPr>
          <p:spPr>
            <a:xfrm rot="5400000">
              <a:off x="8168352"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 name="Google Shape;109;p7"/>
            <p:cNvSpPr/>
            <p:nvPr/>
          </p:nvSpPr>
          <p:spPr>
            <a:xfrm rot="5400000">
              <a:off x="8465627"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110;p7"/>
            <p:cNvSpPr/>
            <p:nvPr/>
          </p:nvSpPr>
          <p:spPr>
            <a:xfrm rot="5400000">
              <a:off x="8762901"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 name="Google Shape;111;p7"/>
            <p:cNvSpPr/>
            <p:nvPr/>
          </p:nvSpPr>
          <p:spPr>
            <a:xfrm rot="5400000">
              <a:off x="7276528"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112;p7"/>
            <p:cNvSpPr/>
            <p:nvPr/>
          </p:nvSpPr>
          <p:spPr>
            <a:xfrm rot="5400000">
              <a:off x="7573803"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7"/>
            <p:cNvSpPr/>
            <p:nvPr/>
          </p:nvSpPr>
          <p:spPr>
            <a:xfrm rot="5400000">
              <a:off x="7871077"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145"/>
        <p:cNvGrpSpPr/>
        <p:nvPr/>
      </p:nvGrpSpPr>
      <p:grpSpPr>
        <a:xfrm>
          <a:off x="0" y="0"/>
          <a:ext cx="0" cy="0"/>
          <a:chOff x="0" y="0"/>
          <a:chExt cx="0" cy="0"/>
        </a:xfrm>
      </p:grpSpPr>
      <p:sp>
        <p:nvSpPr>
          <p:cNvPr id="146" name="Google Shape;146;p9"/>
          <p:cNvSpPr/>
          <p:nvPr/>
        </p:nvSpPr>
        <p:spPr>
          <a:xfrm>
            <a:off x="327000" y="202650"/>
            <a:ext cx="8490000" cy="4738200"/>
          </a:xfrm>
          <a:prstGeom prst="rect">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 name="Google Shape;147;p9"/>
          <p:cNvSpPr txBox="1">
            <a:spLocks noGrp="1"/>
          </p:cNvSpPr>
          <p:nvPr>
            <p:ph type="title"/>
          </p:nvPr>
        </p:nvSpPr>
        <p:spPr>
          <a:xfrm>
            <a:off x="713100" y="1702501"/>
            <a:ext cx="7717800" cy="8229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000"/>
              <a:buNone/>
              <a:defRPr sz="6500"/>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48" name="Google Shape;148;p9"/>
          <p:cNvSpPr txBox="1">
            <a:spLocks noGrp="1"/>
          </p:cNvSpPr>
          <p:nvPr>
            <p:ph type="subTitle" idx="1"/>
          </p:nvPr>
        </p:nvSpPr>
        <p:spPr>
          <a:xfrm>
            <a:off x="713100" y="2526599"/>
            <a:ext cx="7717800" cy="914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500"/>
              <a:buNone/>
              <a:defRPr sz="1700"/>
            </a:lvl1pPr>
            <a:lvl2pPr lvl="1" algn="ctr" rtl="0">
              <a:lnSpc>
                <a:spcPct val="100000"/>
              </a:lnSpc>
              <a:spcBef>
                <a:spcPts val="0"/>
              </a:spcBef>
              <a:spcAft>
                <a:spcPts val="0"/>
              </a:spcAft>
              <a:buSzPts val="1500"/>
              <a:buNone/>
              <a:defRPr/>
            </a:lvl2pPr>
            <a:lvl3pPr lvl="2" algn="ctr" rtl="0">
              <a:lnSpc>
                <a:spcPct val="100000"/>
              </a:lnSpc>
              <a:spcBef>
                <a:spcPts val="0"/>
              </a:spcBef>
              <a:spcAft>
                <a:spcPts val="0"/>
              </a:spcAft>
              <a:buSzPts val="1500"/>
              <a:buNone/>
              <a:defRPr/>
            </a:lvl3pPr>
            <a:lvl4pPr lvl="3" algn="ctr" rtl="0">
              <a:lnSpc>
                <a:spcPct val="100000"/>
              </a:lnSpc>
              <a:spcBef>
                <a:spcPts val="0"/>
              </a:spcBef>
              <a:spcAft>
                <a:spcPts val="0"/>
              </a:spcAft>
              <a:buSzPts val="1500"/>
              <a:buNone/>
              <a:defRPr/>
            </a:lvl4pPr>
            <a:lvl5pPr lvl="4" algn="ctr" rtl="0">
              <a:lnSpc>
                <a:spcPct val="100000"/>
              </a:lnSpc>
              <a:spcBef>
                <a:spcPts val="0"/>
              </a:spcBef>
              <a:spcAft>
                <a:spcPts val="0"/>
              </a:spcAft>
              <a:buSzPts val="1500"/>
              <a:buNone/>
              <a:defRPr/>
            </a:lvl5pPr>
            <a:lvl6pPr lvl="5" algn="ctr" rtl="0">
              <a:lnSpc>
                <a:spcPct val="100000"/>
              </a:lnSpc>
              <a:spcBef>
                <a:spcPts val="0"/>
              </a:spcBef>
              <a:spcAft>
                <a:spcPts val="0"/>
              </a:spcAft>
              <a:buSzPts val="1500"/>
              <a:buNone/>
              <a:defRPr/>
            </a:lvl6pPr>
            <a:lvl7pPr lvl="6" algn="ctr" rtl="0">
              <a:lnSpc>
                <a:spcPct val="100000"/>
              </a:lnSpc>
              <a:spcBef>
                <a:spcPts val="0"/>
              </a:spcBef>
              <a:spcAft>
                <a:spcPts val="0"/>
              </a:spcAft>
              <a:buSzPts val="1500"/>
              <a:buNone/>
              <a:defRPr/>
            </a:lvl7pPr>
            <a:lvl8pPr lvl="7" algn="ctr" rtl="0">
              <a:lnSpc>
                <a:spcPct val="100000"/>
              </a:lnSpc>
              <a:spcBef>
                <a:spcPts val="0"/>
              </a:spcBef>
              <a:spcAft>
                <a:spcPts val="0"/>
              </a:spcAft>
              <a:buSzPts val="1500"/>
              <a:buNone/>
              <a:defRPr/>
            </a:lvl8pPr>
            <a:lvl9pPr lvl="8" algn="ctr" rtl="0">
              <a:lnSpc>
                <a:spcPct val="100000"/>
              </a:lnSpc>
              <a:spcBef>
                <a:spcPts val="0"/>
              </a:spcBef>
              <a:spcAft>
                <a:spcPts val="0"/>
              </a:spcAft>
              <a:buSzPts val="1500"/>
              <a:buNone/>
              <a:defRPr/>
            </a:lvl9pPr>
          </a:lstStyle>
          <a:p>
            <a:endParaRPr/>
          </a:p>
        </p:txBody>
      </p:sp>
      <p:grpSp>
        <p:nvGrpSpPr>
          <p:cNvPr id="149" name="Google Shape;149;p9"/>
          <p:cNvGrpSpPr/>
          <p:nvPr/>
        </p:nvGrpSpPr>
        <p:grpSpPr>
          <a:xfrm rot="-5400000">
            <a:off x="7961278" y="1267293"/>
            <a:ext cx="1697273" cy="244200"/>
            <a:chOff x="7293178" y="4774434"/>
            <a:chExt cx="1697273" cy="244200"/>
          </a:xfrm>
        </p:grpSpPr>
        <p:sp>
          <p:nvSpPr>
            <p:cNvPr id="150" name="Google Shape;150;p9"/>
            <p:cNvSpPr/>
            <p:nvPr/>
          </p:nvSpPr>
          <p:spPr>
            <a:xfrm rot="5400000">
              <a:off x="8168352"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151;p9"/>
            <p:cNvSpPr/>
            <p:nvPr/>
          </p:nvSpPr>
          <p:spPr>
            <a:xfrm rot="5400000">
              <a:off x="8465627"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 name="Google Shape;152;p9"/>
            <p:cNvSpPr/>
            <p:nvPr/>
          </p:nvSpPr>
          <p:spPr>
            <a:xfrm rot="5400000">
              <a:off x="8762901"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 name="Google Shape;153;p9"/>
            <p:cNvSpPr/>
            <p:nvPr/>
          </p:nvSpPr>
          <p:spPr>
            <a:xfrm rot="5400000">
              <a:off x="7276528"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 name="Google Shape;154;p9"/>
            <p:cNvSpPr/>
            <p:nvPr/>
          </p:nvSpPr>
          <p:spPr>
            <a:xfrm rot="5400000">
              <a:off x="7573803"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 name="Google Shape;155;p9"/>
            <p:cNvSpPr/>
            <p:nvPr/>
          </p:nvSpPr>
          <p:spPr>
            <a:xfrm rot="5400000">
              <a:off x="7871077"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6" name="Google Shape;156;p9"/>
          <p:cNvGrpSpPr/>
          <p:nvPr/>
        </p:nvGrpSpPr>
        <p:grpSpPr>
          <a:xfrm rot="5400000">
            <a:off x="-514567" y="3628701"/>
            <a:ext cx="1697273" cy="244200"/>
            <a:chOff x="7293178" y="4774434"/>
            <a:chExt cx="1697273" cy="244200"/>
          </a:xfrm>
        </p:grpSpPr>
        <p:sp>
          <p:nvSpPr>
            <p:cNvPr id="157" name="Google Shape;157;p9"/>
            <p:cNvSpPr/>
            <p:nvPr/>
          </p:nvSpPr>
          <p:spPr>
            <a:xfrm rot="5400000">
              <a:off x="8168352"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 name="Google Shape;158;p9"/>
            <p:cNvSpPr/>
            <p:nvPr/>
          </p:nvSpPr>
          <p:spPr>
            <a:xfrm rot="5400000">
              <a:off x="8465627"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 name="Google Shape;159;p9"/>
            <p:cNvSpPr/>
            <p:nvPr/>
          </p:nvSpPr>
          <p:spPr>
            <a:xfrm rot="5400000">
              <a:off x="8762901"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 name="Google Shape;160;p9"/>
            <p:cNvSpPr/>
            <p:nvPr/>
          </p:nvSpPr>
          <p:spPr>
            <a:xfrm rot="5400000">
              <a:off x="7276528"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 name="Google Shape;161;p9"/>
            <p:cNvSpPr/>
            <p:nvPr/>
          </p:nvSpPr>
          <p:spPr>
            <a:xfrm rot="5400000">
              <a:off x="7573803"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 name="Google Shape;162;p9"/>
            <p:cNvSpPr/>
            <p:nvPr/>
          </p:nvSpPr>
          <p:spPr>
            <a:xfrm rot="5400000">
              <a:off x="7871077"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chemeClr val="lt1"/>
        </a:solidFill>
        <a:effectLst/>
      </p:bgPr>
    </p:bg>
    <p:spTree>
      <p:nvGrpSpPr>
        <p:cNvPr id="1" name="Shape 198"/>
        <p:cNvGrpSpPr/>
        <p:nvPr/>
      </p:nvGrpSpPr>
      <p:grpSpPr>
        <a:xfrm>
          <a:off x="0" y="0"/>
          <a:ext cx="0" cy="0"/>
          <a:chOff x="0" y="0"/>
          <a:chExt cx="0" cy="0"/>
        </a:xfrm>
      </p:grpSpPr>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Quote">
  <p:cSld name="CUSTOM_24">
    <p:spTree>
      <p:nvGrpSpPr>
        <p:cNvPr id="1" name="Shape 261"/>
        <p:cNvGrpSpPr/>
        <p:nvPr/>
      </p:nvGrpSpPr>
      <p:grpSpPr>
        <a:xfrm>
          <a:off x="0" y="0"/>
          <a:ext cx="0" cy="0"/>
          <a:chOff x="0" y="0"/>
          <a:chExt cx="0" cy="0"/>
        </a:xfrm>
      </p:grpSpPr>
      <p:sp>
        <p:nvSpPr>
          <p:cNvPr id="262" name="Google Shape;262;p15"/>
          <p:cNvSpPr/>
          <p:nvPr/>
        </p:nvSpPr>
        <p:spPr>
          <a:xfrm>
            <a:off x="327000" y="202650"/>
            <a:ext cx="8490000" cy="4738200"/>
          </a:xfrm>
          <a:prstGeom prst="rect">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 name="Google Shape;263;p15"/>
          <p:cNvSpPr txBox="1">
            <a:spLocks noGrp="1"/>
          </p:cNvSpPr>
          <p:nvPr>
            <p:ph type="title"/>
          </p:nvPr>
        </p:nvSpPr>
        <p:spPr>
          <a:xfrm>
            <a:off x="941025" y="3114675"/>
            <a:ext cx="6806100" cy="5487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000"/>
              <a:buNone/>
              <a:defRPr sz="2500"/>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264" name="Google Shape;264;p15"/>
          <p:cNvSpPr txBox="1">
            <a:spLocks noGrp="1"/>
          </p:cNvSpPr>
          <p:nvPr>
            <p:ph type="subTitle" idx="1"/>
          </p:nvPr>
        </p:nvSpPr>
        <p:spPr>
          <a:xfrm>
            <a:off x="942375" y="1480125"/>
            <a:ext cx="7260600" cy="15783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1500"/>
              <a:buNone/>
              <a:defRPr sz="3300"/>
            </a:lvl1pPr>
            <a:lvl2pPr lvl="1" algn="ctr" rtl="0">
              <a:lnSpc>
                <a:spcPct val="100000"/>
              </a:lnSpc>
              <a:spcBef>
                <a:spcPts val="0"/>
              </a:spcBef>
              <a:spcAft>
                <a:spcPts val="0"/>
              </a:spcAft>
              <a:buSzPts val="1500"/>
              <a:buNone/>
              <a:defRPr/>
            </a:lvl2pPr>
            <a:lvl3pPr lvl="2" algn="ctr" rtl="0">
              <a:lnSpc>
                <a:spcPct val="100000"/>
              </a:lnSpc>
              <a:spcBef>
                <a:spcPts val="0"/>
              </a:spcBef>
              <a:spcAft>
                <a:spcPts val="0"/>
              </a:spcAft>
              <a:buSzPts val="1500"/>
              <a:buNone/>
              <a:defRPr/>
            </a:lvl3pPr>
            <a:lvl4pPr lvl="3" algn="ctr" rtl="0">
              <a:lnSpc>
                <a:spcPct val="100000"/>
              </a:lnSpc>
              <a:spcBef>
                <a:spcPts val="0"/>
              </a:spcBef>
              <a:spcAft>
                <a:spcPts val="0"/>
              </a:spcAft>
              <a:buSzPts val="1500"/>
              <a:buNone/>
              <a:defRPr/>
            </a:lvl4pPr>
            <a:lvl5pPr lvl="4" algn="ctr" rtl="0">
              <a:lnSpc>
                <a:spcPct val="100000"/>
              </a:lnSpc>
              <a:spcBef>
                <a:spcPts val="0"/>
              </a:spcBef>
              <a:spcAft>
                <a:spcPts val="0"/>
              </a:spcAft>
              <a:buSzPts val="1500"/>
              <a:buNone/>
              <a:defRPr/>
            </a:lvl5pPr>
            <a:lvl6pPr lvl="5" algn="ctr" rtl="0">
              <a:lnSpc>
                <a:spcPct val="100000"/>
              </a:lnSpc>
              <a:spcBef>
                <a:spcPts val="0"/>
              </a:spcBef>
              <a:spcAft>
                <a:spcPts val="0"/>
              </a:spcAft>
              <a:buSzPts val="1500"/>
              <a:buNone/>
              <a:defRPr/>
            </a:lvl6pPr>
            <a:lvl7pPr lvl="6" algn="ctr" rtl="0">
              <a:lnSpc>
                <a:spcPct val="100000"/>
              </a:lnSpc>
              <a:spcBef>
                <a:spcPts val="0"/>
              </a:spcBef>
              <a:spcAft>
                <a:spcPts val="0"/>
              </a:spcAft>
              <a:buSzPts val="1500"/>
              <a:buNone/>
              <a:defRPr/>
            </a:lvl7pPr>
            <a:lvl8pPr lvl="7" algn="ctr" rtl="0">
              <a:lnSpc>
                <a:spcPct val="100000"/>
              </a:lnSpc>
              <a:spcBef>
                <a:spcPts val="0"/>
              </a:spcBef>
              <a:spcAft>
                <a:spcPts val="0"/>
              </a:spcAft>
              <a:buSzPts val="1500"/>
              <a:buNone/>
              <a:defRPr/>
            </a:lvl8pPr>
            <a:lvl9pPr lvl="8" algn="ctr" rtl="0">
              <a:lnSpc>
                <a:spcPct val="100000"/>
              </a:lnSpc>
              <a:spcBef>
                <a:spcPts val="0"/>
              </a:spcBef>
              <a:spcAft>
                <a:spcPts val="0"/>
              </a:spcAft>
              <a:buSzPts val="1500"/>
              <a:buNone/>
              <a:defRPr/>
            </a:lvl9pPr>
          </a:lstStyle>
          <a:p>
            <a:endParaRPr/>
          </a:p>
        </p:txBody>
      </p:sp>
      <p:grpSp>
        <p:nvGrpSpPr>
          <p:cNvPr id="265" name="Google Shape;265;p15"/>
          <p:cNvGrpSpPr/>
          <p:nvPr/>
        </p:nvGrpSpPr>
        <p:grpSpPr>
          <a:xfrm rot="5400000">
            <a:off x="-514567" y="1267301"/>
            <a:ext cx="1697273" cy="244200"/>
            <a:chOff x="7293178" y="4774434"/>
            <a:chExt cx="1697273" cy="244200"/>
          </a:xfrm>
        </p:grpSpPr>
        <p:sp>
          <p:nvSpPr>
            <p:cNvPr id="266" name="Google Shape;266;p15"/>
            <p:cNvSpPr/>
            <p:nvPr/>
          </p:nvSpPr>
          <p:spPr>
            <a:xfrm rot="5400000">
              <a:off x="8168352"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 name="Google Shape;267;p15"/>
            <p:cNvSpPr/>
            <p:nvPr/>
          </p:nvSpPr>
          <p:spPr>
            <a:xfrm rot="5400000">
              <a:off x="8465627"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 name="Google Shape;268;p15"/>
            <p:cNvSpPr/>
            <p:nvPr/>
          </p:nvSpPr>
          <p:spPr>
            <a:xfrm rot="5400000">
              <a:off x="8762901"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 name="Google Shape;269;p15"/>
            <p:cNvSpPr/>
            <p:nvPr/>
          </p:nvSpPr>
          <p:spPr>
            <a:xfrm rot="5400000">
              <a:off x="7276528"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 name="Google Shape;270;p15"/>
            <p:cNvSpPr/>
            <p:nvPr/>
          </p:nvSpPr>
          <p:spPr>
            <a:xfrm rot="5400000">
              <a:off x="7573803"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 name="Google Shape;271;p15"/>
            <p:cNvSpPr/>
            <p:nvPr/>
          </p:nvSpPr>
          <p:spPr>
            <a:xfrm rot="5400000">
              <a:off x="7871077"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72" name="Google Shape;272;p15"/>
          <p:cNvGrpSpPr/>
          <p:nvPr/>
        </p:nvGrpSpPr>
        <p:grpSpPr>
          <a:xfrm rot="-5400000">
            <a:off x="7961278" y="3628706"/>
            <a:ext cx="1697273" cy="244200"/>
            <a:chOff x="7293178" y="4774434"/>
            <a:chExt cx="1697273" cy="244200"/>
          </a:xfrm>
        </p:grpSpPr>
        <p:sp>
          <p:nvSpPr>
            <p:cNvPr id="273" name="Google Shape;273;p15"/>
            <p:cNvSpPr/>
            <p:nvPr/>
          </p:nvSpPr>
          <p:spPr>
            <a:xfrm rot="5400000">
              <a:off x="8168352"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 name="Google Shape;274;p15"/>
            <p:cNvSpPr/>
            <p:nvPr/>
          </p:nvSpPr>
          <p:spPr>
            <a:xfrm rot="5400000">
              <a:off x="8465627"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 name="Google Shape;275;p15"/>
            <p:cNvSpPr/>
            <p:nvPr/>
          </p:nvSpPr>
          <p:spPr>
            <a:xfrm rot="5400000">
              <a:off x="8762901"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 name="Google Shape;276;p15"/>
            <p:cNvSpPr/>
            <p:nvPr/>
          </p:nvSpPr>
          <p:spPr>
            <a:xfrm rot="5400000">
              <a:off x="7276528"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 name="Google Shape;277;p15"/>
            <p:cNvSpPr/>
            <p:nvPr/>
          </p:nvSpPr>
          <p:spPr>
            <a:xfrm rot="5400000">
              <a:off x="7573803"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 name="Google Shape;278;p15"/>
            <p:cNvSpPr/>
            <p:nvPr/>
          </p:nvSpPr>
          <p:spPr>
            <a:xfrm rot="5400000">
              <a:off x="7871077"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and four columns">
  <p:cSld name="CUSTOM_5">
    <p:spTree>
      <p:nvGrpSpPr>
        <p:cNvPr id="1" name="Shape 474"/>
        <p:cNvGrpSpPr/>
        <p:nvPr/>
      </p:nvGrpSpPr>
      <p:grpSpPr>
        <a:xfrm>
          <a:off x="0" y="0"/>
          <a:ext cx="0" cy="0"/>
          <a:chOff x="0" y="0"/>
          <a:chExt cx="0" cy="0"/>
        </a:xfrm>
      </p:grpSpPr>
      <p:sp>
        <p:nvSpPr>
          <p:cNvPr id="475" name="Google Shape;475;p26"/>
          <p:cNvSpPr/>
          <p:nvPr/>
        </p:nvSpPr>
        <p:spPr>
          <a:xfrm>
            <a:off x="327000" y="202650"/>
            <a:ext cx="8490000" cy="4738200"/>
          </a:xfrm>
          <a:prstGeom prst="rect">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 name="Google Shape;476;p26"/>
          <p:cNvSpPr txBox="1">
            <a:spLocks noGrp="1"/>
          </p:cNvSpPr>
          <p:nvPr>
            <p:ph type="title"/>
          </p:nvPr>
        </p:nvSpPr>
        <p:spPr>
          <a:xfrm>
            <a:off x="2357203" y="1537795"/>
            <a:ext cx="1978200" cy="3657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500"/>
              <a:buNone/>
              <a:defRPr sz="2200" b="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477" name="Google Shape;477;p26"/>
          <p:cNvSpPr txBox="1">
            <a:spLocks noGrp="1"/>
          </p:cNvSpPr>
          <p:nvPr>
            <p:ph type="subTitle" idx="1"/>
          </p:nvPr>
        </p:nvSpPr>
        <p:spPr>
          <a:xfrm>
            <a:off x="2357203" y="1907626"/>
            <a:ext cx="1978200" cy="548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a:lvl1pPr>
            <a:lvl2pPr lvl="1" algn="ctr" rtl="0">
              <a:lnSpc>
                <a:spcPct val="100000"/>
              </a:lnSpc>
              <a:spcBef>
                <a:spcPts val="0"/>
              </a:spcBef>
              <a:spcAft>
                <a:spcPts val="0"/>
              </a:spcAft>
              <a:buSzPts val="1500"/>
              <a:buNone/>
              <a:defRPr/>
            </a:lvl2pPr>
            <a:lvl3pPr lvl="2" algn="ctr" rtl="0">
              <a:lnSpc>
                <a:spcPct val="100000"/>
              </a:lnSpc>
              <a:spcBef>
                <a:spcPts val="0"/>
              </a:spcBef>
              <a:spcAft>
                <a:spcPts val="0"/>
              </a:spcAft>
              <a:buSzPts val="1500"/>
              <a:buNone/>
              <a:defRPr/>
            </a:lvl3pPr>
            <a:lvl4pPr lvl="3" algn="ctr" rtl="0">
              <a:lnSpc>
                <a:spcPct val="100000"/>
              </a:lnSpc>
              <a:spcBef>
                <a:spcPts val="0"/>
              </a:spcBef>
              <a:spcAft>
                <a:spcPts val="0"/>
              </a:spcAft>
              <a:buSzPts val="1500"/>
              <a:buNone/>
              <a:defRPr/>
            </a:lvl4pPr>
            <a:lvl5pPr lvl="4" algn="ctr" rtl="0">
              <a:lnSpc>
                <a:spcPct val="100000"/>
              </a:lnSpc>
              <a:spcBef>
                <a:spcPts val="0"/>
              </a:spcBef>
              <a:spcAft>
                <a:spcPts val="0"/>
              </a:spcAft>
              <a:buSzPts val="1500"/>
              <a:buNone/>
              <a:defRPr/>
            </a:lvl5pPr>
            <a:lvl6pPr lvl="5" algn="ctr" rtl="0">
              <a:lnSpc>
                <a:spcPct val="100000"/>
              </a:lnSpc>
              <a:spcBef>
                <a:spcPts val="0"/>
              </a:spcBef>
              <a:spcAft>
                <a:spcPts val="0"/>
              </a:spcAft>
              <a:buSzPts val="1500"/>
              <a:buNone/>
              <a:defRPr/>
            </a:lvl6pPr>
            <a:lvl7pPr lvl="6" algn="ctr" rtl="0">
              <a:lnSpc>
                <a:spcPct val="100000"/>
              </a:lnSpc>
              <a:spcBef>
                <a:spcPts val="0"/>
              </a:spcBef>
              <a:spcAft>
                <a:spcPts val="0"/>
              </a:spcAft>
              <a:buSzPts val="1500"/>
              <a:buNone/>
              <a:defRPr/>
            </a:lvl7pPr>
            <a:lvl8pPr lvl="7" algn="ctr" rtl="0">
              <a:lnSpc>
                <a:spcPct val="100000"/>
              </a:lnSpc>
              <a:spcBef>
                <a:spcPts val="0"/>
              </a:spcBef>
              <a:spcAft>
                <a:spcPts val="0"/>
              </a:spcAft>
              <a:buSzPts val="1500"/>
              <a:buNone/>
              <a:defRPr/>
            </a:lvl8pPr>
            <a:lvl9pPr lvl="8" algn="ctr" rtl="0">
              <a:lnSpc>
                <a:spcPct val="100000"/>
              </a:lnSpc>
              <a:spcBef>
                <a:spcPts val="0"/>
              </a:spcBef>
              <a:spcAft>
                <a:spcPts val="0"/>
              </a:spcAft>
              <a:buSzPts val="1500"/>
              <a:buNone/>
              <a:defRPr/>
            </a:lvl9pPr>
          </a:lstStyle>
          <a:p>
            <a:endParaRPr/>
          </a:p>
        </p:txBody>
      </p:sp>
      <p:sp>
        <p:nvSpPr>
          <p:cNvPr id="478" name="Google Shape;478;p26"/>
          <p:cNvSpPr txBox="1">
            <a:spLocks noGrp="1"/>
          </p:cNvSpPr>
          <p:nvPr>
            <p:ph type="title" idx="2"/>
          </p:nvPr>
        </p:nvSpPr>
        <p:spPr>
          <a:xfrm>
            <a:off x="5738391" y="1537795"/>
            <a:ext cx="1978200" cy="3657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500"/>
              <a:buNone/>
              <a:defRPr sz="2200" b="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479" name="Google Shape;479;p26"/>
          <p:cNvSpPr txBox="1">
            <a:spLocks noGrp="1"/>
          </p:cNvSpPr>
          <p:nvPr>
            <p:ph type="subTitle" idx="3"/>
          </p:nvPr>
        </p:nvSpPr>
        <p:spPr>
          <a:xfrm>
            <a:off x="5738391" y="1907626"/>
            <a:ext cx="1978200" cy="548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a:lvl1pPr>
            <a:lvl2pPr lvl="1" algn="ctr" rtl="0">
              <a:lnSpc>
                <a:spcPct val="100000"/>
              </a:lnSpc>
              <a:spcBef>
                <a:spcPts val="0"/>
              </a:spcBef>
              <a:spcAft>
                <a:spcPts val="0"/>
              </a:spcAft>
              <a:buSzPts val="1500"/>
              <a:buNone/>
              <a:defRPr/>
            </a:lvl2pPr>
            <a:lvl3pPr lvl="2" algn="ctr" rtl="0">
              <a:lnSpc>
                <a:spcPct val="100000"/>
              </a:lnSpc>
              <a:spcBef>
                <a:spcPts val="0"/>
              </a:spcBef>
              <a:spcAft>
                <a:spcPts val="0"/>
              </a:spcAft>
              <a:buSzPts val="1500"/>
              <a:buNone/>
              <a:defRPr/>
            </a:lvl3pPr>
            <a:lvl4pPr lvl="3" algn="ctr" rtl="0">
              <a:lnSpc>
                <a:spcPct val="100000"/>
              </a:lnSpc>
              <a:spcBef>
                <a:spcPts val="0"/>
              </a:spcBef>
              <a:spcAft>
                <a:spcPts val="0"/>
              </a:spcAft>
              <a:buSzPts val="1500"/>
              <a:buNone/>
              <a:defRPr/>
            </a:lvl4pPr>
            <a:lvl5pPr lvl="4" algn="ctr" rtl="0">
              <a:lnSpc>
                <a:spcPct val="100000"/>
              </a:lnSpc>
              <a:spcBef>
                <a:spcPts val="0"/>
              </a:spcBef>
              <a:spcAft>
                <a:spcPts val="0"/>
              </a:spcAft>
              <a:buSzPts val="1500"/>
              <a:buNone/>
              <a:defRPr/>
            </a:lvl5pPr>
            <a:lvl6pPr lvl="5" algn="ctr" rtl="0">
              <a:lnSpc>
                <a:spcPct val="100000"/>
              </a:lnSpc>
              <a:spcBef>
                <a:spcPts val="0"/>
              </a:spcBef>
              <a:spcAft>
                <a:spcPts val="0"/>
              </a:spcAft>
              <a:buSzPts val="1500"/>
              <a:buNone/>
              <a:defRPr/>
            </a:lvl6pPr>
            <a:lvl7pPr lvl="6" algn="ctr" rtl="0">
              <a:lnSpc>
                <a:spcPct val="100000"/>
              </a:lnSpc>
              <a:spcBef>
                <a:spcPts val="0"/>
              </a:spcBef>
              <a:spcAft>
                <a:spcPts val="0"/>
              </a:spcAft>
              <a:buSzPts val="1500"/>
              <a:buNone/>
              <a:defRPr/>
            </a:lvl7pPr>
            <a:lvl8pPr lvl="7" algn="ctr" rtl="0">
              <a:lnSpc>
                <a:spcPct val="100000"/>
              </a:lnSpc>
              <a:spcBef>
                <a:spcPts val="0"/>
              </a:spcBef>
              <a:spcAft>
                <a:spcPts val="0"/>
              </a:spcAft>
              <a:buSzPts val="1500"/>
              <a:buNone/>
              <a:defRPr/>
            </a:lvl8pPr>
            <a:lvl9pPr lvl="8" algn="ctr" rtl="0">
              <a:lnSpc>
                <a:spcPct val="100000"/>
              </a:lnSpc>
              <a:spcBef>
                <a:spcPts val="0"/>
              </a:spcBef>
              <a:spcAft>
                <a:spcPts val="0"/>
              </a:spcAft>
              <a:buSzPts val="1500"/>
              <a:buNone/>
              <a:defRPr/>
            </a:lvl9pPr>
          </a:lstStyle>
          <a:p>
            <a:endParaRPr/>
          </a:p>
        </p:txBody>
      </p:sp>
      <p:sp>
        <p:nvSpPr>
          <p:cNvPr id="480" name="Google Shape;480;p26"/>
          <p:cNvSpPr txBox="1">
            <a:spLocks noGrp="1"/>
          </p:cNvSpPr>
          <p:nvPr>
            <p:ph type="title" idx="4"/>
          </p:nvPr>
        </p:nvSpPr>
        <p:spPr>
          <a:xfrm>
            <a:off x="2357203" y="3070072"/>
            <a:ext cx="1975200" cy="3657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500"/>
              <a:buNone/>
              <a:defRPr sz="2200" b="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481" name="Google Shape;481;p26"/>
          <p:cNvSpPr txBox="1">
            <a:spLocks noGrp="1"/>
          </p:cNvSpPr>
          <p:nvPr>
            <p:ph type="subTitle" idx="5"/>
          </p:nvPr>
        </p:nvSpPr>
        <p:spPr>
          <a:xfrm>
            <a:off x="2357203" y="3439903"/>
            <a:ext cx="1978200" cy="548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a:lvl1pPr>
            <a:lvl2pPr lvl="1" algn="ctr" rtl="0">
              <a:lnSpc>
                <a:spcPct val="100000"/>
              </a:lnSpc>
              <a:spcBef>
                <a:spcPts val="0"/>
              </a:spcBef>
              <a:spcAft>
                <a:spcPts val="0"/>
              </a:spcAft>
              <a:buSzPts val="1500"/>
              <a:buNone/>
              <a:defRPr/>
            </a:lvl2pPr>
            <a:lvl3pPr lvl="2" algn="ctr" rtl="0">
              <a:lnSpc>
                <a:spcPct val="100000"/>
              </a:lnSpc>
              <a:spcBef>
                <a:spcPts val="0"/>
              </a:spcBef>
              <a:spcAft>
                <a:spcPts val="0"/>
              </a:spcAft>
              <a:buSzPts val="1500"/>
              <a:buNone/>
              <a:defRPr/>
            </a:lvl3pPr>
            <a:lvl4pPr lvl="3" algn="ctr" rtl="0">
              <a:lnSpc>
                <a:spcPct val="100000"/>
              </a:lnSpc>
              <a:spcBef>
                <a:spcPts val="0"/>
              </a:spcBef>
              <a:spcAft>
                <a:spcPts val="0"/>
              </a:spcAft>
              <a:buSzPts val="1500"/>
              <a:buNone/>
              <a:defRPr/>
            </a:lvl4pPr>
            <a:lvl5pPr lvl="4" algn="ctr" rtl="0">
              <a:lnSpc>
                <a:spcPct val="100000"/>
              </a:lnSpc>
              <a:spcBef>
                <a:spcPts val="0"/>
              </a:spcBef>
              <a:spcAft>
                <a:spcPts val="0"/>
              </a:spcAft>
              <a:buSzPts val="1500"/>
              <a:buNone/>
              <a:defRPr/>
            </a:lvl5pPr>
            <a:lvl6pPr lvl="5" algn="ctr" rtl="0">
              <a:lnSpc>
                <a:spcPct val="100000"/>
              </a:lnSpc>
              <a:spcBef>
                <a:spcPts val="0"/>
              </a:spcBef>
              <a:spcAft>
                <a:spcPts val="0"/>
              </a:spcAft>
              <a:buSzPts val="1500"/>
              <a:buNone/>
              <a:defRPr/>
            </a:lvl6pPr>
            <a:lvl7pPr lvl="6" algn="ctr" rtl="0">
              <a:lnSpc>
                <a:spcPct val="100000"/>
              </a:lnSpc>
              <a:spcBef>
                <a:spcPts val="0"/>
              </a:spcBef>
              <a:spcAft>
                <a:spcPts val="0"/>
              </a:spcAft>
              <a:buSzPts val="1500"/>
              <a:buNone/>
              <a:defRPr/>
            </a:lvl7pPr>
            <a:lvl8pPr lvl="7" algn="ctr" rtl="0">
              <a:lnSpc>
                <a:spcPct val="100000"/>
              </a:lnSpc>
              <a:spcBef>
                <a:spcPts val="0"/>
              </a:spcBef>
              <a:spcAft>
                <a:spcPts val="0"/>
              </a:spcAft>
              <a:buSzPts val="1500"/>
              <a:buNone/>
              <a:defRPr/>
            </a:lvl8pPr>
            <a:lvl9pPr lvl="8" algn="ctr" rtl="0">
              <a:lnSpc>
                <a:spcPct val="100000"/>
              </a:lnSpc>
              <a:spcBef>
                <a:spcPts val="0"/>
              </a:spcBef>
              <a:spcAft>
                <a:spcPts val="0"/>
              </a:spcAft>
              <a:buSzPts val="1500"/>
              <a:buNone/>
              <a:defRPr/>
            </a:lvl9pPr>
          </a:lstStyle>
          <a:p>
            <a:endParaRPr/>
          </a:p>
        </p:txBody>
      </p:sp>
      <p:sp>
        <p:nvSpPr>
          <p:cNvPr id="482" name="Google Shape;482;p26"/>
          <p:cNvSpPr txBox="1">
            <a:spLocks noGrp="1"/>
          </p:cNvSpPr>
          <p:nvPr>
            <p:ph type="title" idx="6"/>
          </p:nvPr>
        </p:nvSpPr>
        <p:spPr>
          <a:xfrm>
            <a:off x="5738391" y="3070072"/>
            <a:ext cx="1978200" cy="3657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500"/>
              <a:buNone/>
              <a:defRPr sz="2200" b="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483" name="Google Shape;483;p26"/>
          <p:cNvSpPr txBox="1">
            <a:spLocks noGrp="1"/>
          </p:cNvSpPr>
          <p:nvPr>
            <p:ph type="subTitle" idx="7"/>
          </p:nvPr>
        </p:nvSpPr>
        <p:spPr>
          <a:xfrm>
            <a:off x="5738391" y="3439903"/>
            <a:ext cx="1978200" cy="548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a:lvl1pPr>
            <a:lvl2pPr lvl="1" algn="ctr" rtl="0">
              <a:lnSpc>
                <a:spcPct val="100000"/>
              </a:lnSpc>
              <a:spcBef>
                <a:spcPts val="0"/>
              </a:spcBef>
              <a:spcAft>
                <a:spcPts val="0"/>
              </a:spcAft>
              <a:buSzPts val="1500"/>
              <a:buNone/>
              <a:defRPr/>
            </a:lvl2pPr>
            <a:lvl3pPr lvl="2" algn="ctr" rtl="0">
              <a:lnSpc>
                <a:spcPct val="100000"/>
              </a:lnSpc>
              <a:spcBef>
                <a:spcPts val="0"/>
              </a:spcBef>
              <a:spcAft>
                <a:spcPts val="0"/>
              </a:spcAft>
              <a:buSzPts val="1500"/>
              <a:buNone/>
              <a:defRPr/>
            </a:lvl3pPr>
            <a:lvl4pPr lvl="3" algn="ctr" rtl="0">
              <a:lnSpc>
                <a:spcPct val="100000"/>
              </a:lnSpc>
              <a:spcBef>
                <a:spcPts val="0"/>
              </a:spcBef>
              <a:spcAft>
                <a:spcPts val="0"/>
              </a:spcAft>
              <a:buSzPts val="1500"/>
              <a:buNone/>
              <a:defRPr/>
            </a:lvl4pPr>
            <a:lvl5pPr lvl="4" algn="ctr" rtl="0">
              <a:lnSpc>
                <a:spcPct val="100000"/>
              </a:lnSpc>
              <a:spcBef>
                <a:spcPts val="0"/>
              </a:spcBef>
              <a:spcAft>
                <a:spcPts val="0"/>
              </a:spcAft>
              <a:buSzPts val="1500"/>
              <a:buNone/>
              <a:defRPr/>
            </a:lvl5pPr>
            <a:lvl6pPr lvl="5" algn="ctr" rtl="0">
              <a:lnSpc>
                <a:spcPct val="100000"/>
              </a:lnSpc>
              <a:spcBef>
                <a:spcPts val="0"/>
              </a:spcBef>
              <a:spcAft>
                <a:spcPts val="0"/>
              </a:spcAft>
              <a:buSzPts val="1500"/>
              <a:buNone/>
              <a:defRPr/>
            </a:lvl6pPr>
            <a:lvl7pPr lvl="6" algn="ctr" rtl="0">
              <a:lnSpc>
                <a:spcPct val="100000"/>
              </a:lnSpc>
              <a:spcBef>
                <a:spcPts val="0"/>
              </a:spcBef>
              <a:spcAft>
                <a:spcPts val="0"/>
              </a:spcAft>
              <a:buSzPts val="1500"/>
              <a:buNone/>
              <a:defRPr/>
            </a:lvl7pPr>
            <a:lvl8pPr lvl="7" algn="ctr" rtl="0">
              <a:lnSpc>
                <a:spcPct val="100000"/>
              </a:lnSpc>
              <a:spcBef>
                <a:spcPts val="0"/>
              </a:spcBef>
              <a:spcAft>
                <a:spcPts val="0"/>
              </a:spcAft>
              <a:buSzPts val="1500"/>
              <a:buNone/>
              <a:defRPr/>
            </a:lvl8pPr>
            <a:lvl9pPr lvl="8" algn="ctr" rtl="0">
              <a:lnSpc>
                <a:spcPct val="100000"/>
              </a:lnSpc>
              <a:spcBef>
                <a:spcPts val="0"/>
              </a:spcBef>
              <a:spcAft>
                <a:spcPts val="0"/>
              </a:spcAft>
              <a:buSzPts val="1500"/>
              <a:buNone/>
              <a:defRPr/>
            </a:lvl9pPr>
          </a:lstStyle>
          <a:p>
            <a:endParaRPr/>
          </a:p>
        </p:txBody>
      </p:sp>
      <p:sp>
        <p:nvSpPr>
          <p:cNvPr id="484" name="Google Shape;484;p26"/>
          <p:cNvSpPr txBox="1">
            <a:spLocks noGrp="1"/>
          </p:cNvSpPr>
          <p:nvPr>
            <p:ph type="title" idx="8"/>
          </p:nvPr>
        </p:nvSpPr>
        <p:spPr>
          <a:xfrm>
            <a:off x="720000" y="539500"/>
            <a:ext cx="7704000" cy="4572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2800"/>
              <a:buNone/>
              <a:defRPr/>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grpSp>
        <p:nvGrpSpPr>
          <p:cNvPr id="485" name="Google Shape;485;p26"/>
          <p:cNvGrpSpPr/>
          <p:nvPr/>
        </p:nvGrpSpPr>
        <p:grpSpPr>
          <a:xfrm>
            <a:off x="6734678" y="4826456"/>
            <a:ext cx="1697273" cy="244200"/>
            <a:chOff x="7293178" y="4774434"/>
            <a:chExt cx="1697273" cy="244200"/>
          </a:xfrm>
        </p:grpSpPr>
        <p:sp>
          <p:nvSpPr>
            <p:cNvPr id="486" name="Google Shape;486;p26"/>
            <p:cNvSpPr/>
            <p:nvPr/>
          </p:nvSpPr>
          <p:spPr>
            <a:xfrm rot="5400000">
              <a:off x="8168352"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 name="Google Shape;487;p26"/>
            <p:cNvSpPr/>
            <p:nvPr/>
          </p:nvSpPr>
          <p:spPr>
            <a:xfrm rot="5400000">
              <a:off x="8465627"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 name="Google Shape;488;p26"/>
            <p:cNvSpPr/>
            <p:nvPr/>
          </p:nvSpPr>
          <p:spPr>
            <a:xfrm rot="5400000">
              <a:off x="8762901"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 name="Google Shape;489;p26"/>
            <p:cNvSpPr/>
            <p:nvPr/>
          </p:nvSpPr>
          <p:spPr>
            <a:xfrm rot="5400000">
              <a:off x="7276528"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 name="Google Shape;490;p26"/>
            <p:cNvSpPr/>
            <p:nvPr/>
          </p:nvSpPr>
          <p:spPr>
            <a:xfrm rot="5400000">
              <a:off x="7573803"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 name="Google Shape;491;p26"/>
            <p:cNvSpPr/>
            <p:nvPr/>
          </p:nvSpPr>
          <p:spPr>
            <a:xfrm rot="5400000">
              <a:off x="7871077"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92" name="Google Shape;492;p26"/>
          <p:cNvGrpSpPr/>
          <p:nvPr/>
        </p:nvGrpSpPr>
        <p:grpSpPr>
          <a:xfrm rot="5400000">
            <a:off x="-514567" y="1267301"/>
            <a:ext cx="1697273" cy="244200"/>
            <a:chOff x="7293178" y="4774434"/>
            <a:chExt cx="1697273" cy="244200"/>
          </a:xfrm>
        </p:grpSpPr>
        <p:sp>
          <p:nvSpPr>
            <p:cNvPr id="493" name="Google Shape;493;p26"/>
            <p:cNvSpPr/>
            <p:nvPr/>
          </p:nvSpPr>
          <p:spPr>
            <a:xfrm rot="5400000">
              <a:off x="8168352"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 name="Google Shape;494;p26"/>
            <p:cNvSpPr/>
            <p:nvPr/>
          </p:nvSpPr>
          <p:spPr>
            <a:xfrm rot="5400000">
              <a:off x="8465627"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 name="Google Shape;495;p26"/>
            <p:cNvSpPr/>
            <p:nvPr/>
          </p:nvSpPr>
          <p:spPr>
            <a:xfrm rot="5400000">
              <a:off x="8762901"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 name="Google Shape;496;p26"/>
            <p:cNvSpPr/>
            <p:nvPr/>
          </p:nvSpPr>
          <p:spPr>
            <a:xfrm rot="5400000">
              <a:off x="7276528"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 name="Google Shape;497;p26"/>
            <p:cNvSpPr/>
            <p:nvPr/>
          </p:nvSpPr>
          <p:spPr>
            <a:xfrm rot="5400000">
              <a:off x="7573803"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 name="Google Shape;498;p26"/>
            <p:cNvSpPr/>
            <p:nvPr/>
          </p:nvSpPr>
          <p:spPr>
            <a:xfrm rot="5400000">
              <a:off x="7871077"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ackground">
  <p:cSld name="CUSTOM_9">
    <p:spTree>
      <p:nvGrpSpPr>
        <p:cNvPr id="1" name="Shape 647"/>
        <p:cNvGrpSpPr/>
        <p:nvPr/>
      </p:nvGrpSpPr>
      <p:grpSpPr>
        <a:xfrm>
          <a:off x="0" y="0"/>
          <a:ext cx="0" cy="0"/>
          <a:chOff x="0" y="0"/>
          <a:chExt cx="0" cy="0"/>
        </a:xfrm>
      </p:grpSpPr>
      <p:sp>
        <p:nvSpPr>
          <p:cNvPr id="648" name="Google Shape;648;p32"/>
          <p:cNvSpPr/>
          <p:nvPr/>
        </p:nvSpPr>
        <p:spPr>
          <a:xfrm>
            <a:off x="327000" y="202650"/>
            <a:ext cx="8490000" cy="4738200"/>
          </a:xfrm>
          <a:prstGeom prst="rect">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49" name="Google Shape;649;p32"/>
          <p:cNvGrpSpPr/>
          <p:nvPr/>
        </p:nvGrpSpPr>
        <p:grpSpPr>
          <a:xfrm rot="-5400000">
            <a:off x="7961278" y="1267293"/>
            <a:ext cx="1697273" cy="244200"/>
            <a:chOff x="7293178" y="4774434"/>
            <a:chExt cx="1697273" cy="244200"/>
          </a:xfrm>
        </p:grpSpPr>
        <p:sp>
          <p:nvSpPr>
            <p:cNvPr id="650" name="Google Shape;650;p32"/>
            <p:cNvSpPr/>
            <p:nvPr/>
          </p:nvSpPr>
          <p:spPr>
            <a:xfrm rot="5400000">
              <a:off x="8168352"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1" name="Google Shape;651;p32"/>
            <p:cNvSpPr/>
            <p:nvPr/>
          </p:nvSpPr>
          <p:spPr>
            <a:xfrm rot="5400000">
              <a:off x="8465627"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2" name="Google Shape;652;p32"/>
            <p:cNvSpPr/>
            <p:nvPr/>
          </p:nvSpPr>
          <p:spPr>
            <a:xfrm rot="5400000">
              <a:off x="8762901"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3" name="Google Shape;653;p32"/>
            <p:cNvSpPr/>
            <p:nvPr/>
          </p:nvSpPr>
          <p:spPr>
            <a:xfrm rot="5400000">
              <a:off x="7276528"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4" name="Google Shape;654;p32"/>
            <p:cNvSpPr/>
            <p:nvPr/>
          </p:nvSpPr>
          <p:spPr>
            <a:xfrm rot="5400000">
              <a:off x="7573803"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5" name="Google Shape;655;p32"/>
            <p:cNvSpPr/>
            <p:nvPr/>
          </p:nvSpPr>
          <p:spPr>
            <a:xfrm rot="5400000">
              <a:off x="7871077"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56" name="Google Shape;656;p32"/>
          <p:cNvGrpSpPr/>
          <p:nvPr/>
        </p:nvGrpSpPr>
        <p:grpSpPr>
          <a:xfrm>
            <a:off x="3723363" y="88306"/>
            <a:ext cx="1697273" cy="244200"/>
            <a:chOff x="7293178" y="4774434"/>
            <a:chExt cx="1697273" cy="244200"/>
          </a:xfrm>
        </p:grpSpPr>
        <p:sp>
          <p:nvSpPr>
            <p:cNvPr id="657" name="Google Shape;657;p32"/>
            <p:cNvSpPr/>
            <p:nvPr/>
          </p:nvSpPr>
          <p:spPr>
            <a:xfrm rot="5400000">
              <a:off x="8168352"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8" name="Google Shape;658;p32"/>
            <p:cNvSpPr/>
            <p:nvPr/>
          </p:nvSpPr>
          <p:spPr>
            <a:xfrm rot="5400000">
              <a:off x="8465627"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9" name="Google Shape;659;p32"/>
            <p:cNvSpPr/>
            <p:nvPr/>
          </p:nvSpPr>
          <p:spPr>
            <a:xfrm rot="5400000">
              <a:off x="8762901"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0" name="Google Shape;660;p32"/>
            <p:cNvSpPr/>
            <p:nvPr/>
          </p:nvSpPr>
          <p:spPr>
            <a:xfrm rot="5400000">
              <a:off x="7276528"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1" name="Google Shape;661;p32"/>
            <p:cNvSpPr/>
            <p:nvPr/>
          </p:nvSpPr>
          <p:spPr>
            <a:xfrm rot="5400000">
              <a:off x="7573803"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2" name="Google Shape;662;p32"/>
            <p:cNvSpPr/>
            <p:nvPr/>
          </p:nvSpPr>
          <p:spPr>
            <a:xfrm rot="5400000">
              <a:off x="7871077"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63" name="Google Shape;663;p32"/>
          <p:cNvGrpSpPr/>
          <p:nvPr/>
        </p:nvGrpSpPr>
        <p:grpSpPr>
          <a:xfrm rot="5400000">
            <a:off x="-514567" y="3628701"/>
            <a:ext cx="1697273" cy="244200"/>
            <a:chOff x="7293178" y="4774434"/>
            <a:chExt cx="1697273" cy="244200"/>
          </a:xfrm>
        </p:grpSpPr>
        <p:sp>
          <p:nvSpPr>
            <p:cNvPr id="664" name="Google Shape;664;p32"/>
            <p:cNvSpPr/>
            <p:nvPr/>
          </p:nvSpPr>
          <p:spPr>
            <a:xfrm rot="5400000">
              <a:off x="8168352"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5" name="Google Shape;665;p32"/>
            <p:cNvSpPr/>
            <p:nvPr/>
          </p:nvSpPr>
          <p:spPr>
            <a:xfrm rot="5400000">
              <a:off x="8465627"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6" name="Google Shape;666;p32"/>
            <p:cNvSpPr/>
            <p:nvPr/>
          </p:nvSpPr>
          <p:spPr>
            <a:xfrm rot="5400000">
              <a:off x="8762901"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7" name="Google Shape;667;p32"/>
            <p:cNvSpPr/>
            <p:nvPr/>
          </p:nvSpPr>
          <p:spPr>
            <a:xfrm rot="5400000">
              <a:off x="7276528"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8" name="Google Shape;668;p32"/>
            <p:cNvSpPr/>
            <p:nvPr/>
          </p:nvSpPr>
          <p:spPr>
            <a:xfrm rot="5400000">
              <a:off x="7573803"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9" name="Google Shape;669;p32"/>
            <p:cNvSpPr/>
            <p:nvPr/>
          </p:nvSpPr>
          <p:spPr>
            <a:xfrm rot="5400000">
              <a:off x="7871077"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ackground 1">
  <p:cSld name="CUSTOM_9_1">
    <p:spTree>
      <p:nvGrpSpPr>
        <p:cNvPr id="1" name="Shape 670"/>
        <p:cNvGrpSpPr/>
        <p:nvPr/>
      </p:nvGrpSpPr>
      <p:grpSpPr>
        <a:xfrm>
          <a:off x="0" y="0"/>
          <a:ext cx="0" cy="0"/>
          <a:chOff x="0" y="0"/>
          <a:chExt cx="0" cy="0"/>
        </a:xfrm>
      </p:grpSpPr>
      <p:sp>
        <p:nvSpPr>
          <p:cNvPr id="671" name="Google Shape;671;p33"/>
          <p:cNvSpPr/>
          <p:nvPr/>
        </p:nvSpPr>
        <p:spPr>
          <a:xfrm>
            <a:off x="327000" y="202650"/>
            <a:ext cx="8490000" cy="4738200"/>
          </a:xfrm>
          <a:prstGeom prst="rect">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72" name="Google Shape;672;p33"/>
          <p:cNvGrpSpPr/>
          <p:nvPr/>
        </p:nvGrpSpPr>
        <p:grpSpPr>
          <a:xfrm>
            <a:off x="6734678" y="4826456"/>
            <a:ext cx="1697273" cy="244200"/>
            <a:chOff x="7293178" y="4774434"/>
            <a:chExt cx="1697273" cy="244200"/>
          </a:xfrm>
        </p:grpSpPr>
        <p:sp>
          <p:nvSpPr>
            <p:cNvPr id="673" name="Google Shape;673;p33"/>
            <p:cNvSpPr/>
            <p:nvPr/>
          </p:nvSpPr>
          <p:spPr>
            <a:xfrm rot="5400000">
              <a:off x="8168352"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4" name="Google Shape;674;p33"/>
            <p:cNvSpPr/>
            <p:nvPr/>
          </p:nvSpPr>
          <p:spPr>
            <a:xfrm rot="5400000">
              <a:off x="8465627"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5" name="Google Shape;675;p33"/>
            <p:cNvSpPr/>
            <p:nvPr/>
          </p:nvSpPr>
          <p:spPr>
            <a:xfrm rot="5400000">
              <a:off x="8762901"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6" name="Google Shape;676;p33"/>
            <p:cNvSpPr/>
            <p:nvPr/>
          </p:nvSpPr>
          <p:spPr>
            <a:xfrm rot="5400000">
              <a:off x="7276528"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7" name="Google Shape;677;p33"/>
            <p:cNvSpPr/>
            <p:nvPr/>
          </p:nvSpPr>
          <p:spPr>
            <a:xfrm rot="5400000">
              <a:off x="7573803"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8" name="Google Shape;678;p33"/>
            <p:cNvSpPr/>
            <p:nvPr/>
          </p:nvSpPr>
          <p:spPr>
            <a:xfrm rot="5400000">
              <a:off x="7871077"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79" name="Google Shape;679;p33"/>
          <p:cNvGrpSpPr/>
          <p:nvPr/>
        </p:nvGrpSpPr>
        <p:grpSpPr>
          <a:xfrm rot="5400000">
            <a:off x="-514567" y="1267301"/>
            <a:ext cx="1697273" cy="244200"/>
            <a:chOff x="7293178" y="4774434"/>
            <a:chExt cx="1697273" cy="244200"/>
          </a:xfrm>
        </p:grpSpPr>
        <p:sp>
          <p:nvSpPr>
            <p:cNvPr id="680" name="Google Shape;680;p33"/>
            <p:cNvSpPr/>
            <p:nvPr/>
          </p:nvSpPr>
          <p:spPr>
            <a:xfrm rot="5400000">
              <a:off x="8168352"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1" name="Google Shape;681;p33"/>
            <p:cNvSpPr/>
            <p:nvPr/>
          </p:nvSpPr>
          <p:spPr>
            <a:xfrm rot="5400000">
              <a:off x="8465627"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2" name="Google Shape;682;p33"/>
            <p:cNvSpPr/>
            <p:nvPr/>
          </p:nvSpPr>
          <p:spPr>
            <a:xfrm rot="5400000">
              <a:off x="8762901"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3" name="Google Shape;683;p33"/>
            <p:cNvSpPr/>
            <p:nvPr/>
          </p:nvSpPr>
          <p:spPr>
            <a:xfrm rot="5400000">
              <a:off x="7276528"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4" name="Google Shape;684;p33"/>
            <p:cNvSpPr/>
            <p:nvPr/>
          </p:nvSpPr>
          <p:spPr>
            <a:xfrm rot="5400000">
              <a:off x="7573803"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5" name="Google Shape;685;p33"/>
            <p:cNvSpPr/>
            <p:nvPr/>
          </p:nvSpPr>
          <p:spPr>
            <a:xfrm rot="5400000">
              <a:off x="7871077"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dk2"/>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7750" y="539496"/>
            <a:ext cx="7708500" cy="457200"/>
          </a:xfrm>
          <a:prstGeom prst="rect">
            <a:avLst/>
          </a:prstGeom>
          <a:noFill/>
          <a:ln>
            <a:noFill/>
          </a:ln>
        </p:spPr>
        <p:txBody>
          <a:bodyPr spcFirstLastPara="1" wrap="square" lIns="91425" tIns="91425" rIns="91425" bIns="91425" anchor="ctr" anchorCtr="0">
            <a:noAutofit/>
          </a:bodyPr>
          <a:lstStyle>
            <a:lvl1pPr lvl="0" algn="ctr" rtl="0">
              <a:spcBef>
                <a:spcPts val="0"/>
              </a:spcBef>
              <a:spcAft>
                <a:spcPts val="0"/>
              </a:spcAft>
              <a:buClr>
                <a:schemeClr val="accent1"/>
              </a:buClr>
              <a:buSzPts val="3000"/>
              <a:buFont typeface="Archivo Black"/>
              <a:buNone/>
              <a:defRPr sz="3000">
                <a:solidFill>
                  <a:schemeClr val="accent1"/>
                </a:solidFill>
                <a:latin typeface="Archivo Black"/>
                <a:ea typeface="Archivo Black"/>
                <a:cs typeface="Archivo Black"/>
                <a:sym typeface="Archivo Black"/>
              </a:defRPr>
            </a:lvl1pPr>
            <a:lvl2pPr lvl="1"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2pPr>
            <a:lvl3pPr lvl="2"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3pPr>
            <a:lvl4pPr lvl="3"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4pPr>
            <a:lvl5pPr lvl="4"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5pPr>
            <a:lvl6pPr lvl="5"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6pPr>
            <a:lvl7pPr lvl="6"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7pPr>
            <a:lvl8pPr lvl="7"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8pPr>
            <a:lvl9pPr lvl="8"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9pPr>
          </a:lstStyle>
          <a:p>
            <a:endParaRPr/>
          </a:p>
        </p:txBody>
      </p:sp>
      <p:sp>
        <p:nvSpPr>
          <p:cNvPr id="7" name="Google Shape;7;p1"/>
          <p:cNvSpPr txBox="1">
            <a:spLocks noGrp="1"/>
          </p:cNvSpPr>
          <p:nvPr>
            <p:ph type="body" idx="1"/>
          </p:nvPr>
        </p:nvSpPr>
        <p:spPr>
          <a:xfrm>
            <a:off x="692700" y="1351875"/>
            <a:ext cx="7711800" cy="3247500"/>
          </a:xfrm>
          <a:prstGeom prst="rect">
            <a:avLst/>
          </a:prstGeom>
          <a:noFill/>
          <a:ln>
            <a:noFill/>
          </a:ln>
        </p:spPr>
        <p:txBody>
          <a:bodyPr spcFirstLastPara="1" wrap="square" lIns="91425" tIns="91425" rIns="91425" bIns="91425" anchor="t" anchorCtr="0">
            <a:noAutofit/>
          </a:bodyPr>
          <a:lstStyle>
            <a:lvl1pPr marL="457200" lvl="0" indent="-323850">
              <a:lnSpc>
                <a:spcPct val="100000"/>
              </a:lnSpc>
              <a:spcBef>
                <a:spcPts val="0"/>
              </a:spcBef>
              <a:spcAft>
                <a:spcPts val="0"/>
              </a:spcAft>
              <a:buClr>
                <a:schemeClr val="dk1"/>
              </a:buClr>
              <a:buSzPts val="1500"/>
              <a:buFont typeface="Manjari"/>
              <a:buChar char="●"/>
              <a:defRPr sz="1500">
                <a:solidFill>
                  <a:schemeClr val="dk1"/>
                </a:solidFill>
                <a:latin typeface="Manjari"/>
                <a:ea typeface="Manjari"/>
                <a:cs typeface="Manjari"/>
                <a:sym typeface="Manjari"/>
              </a:defRPr>
            </a:lvl1pPr>
            <a:lvl2pPr marL="914400" lvl="1" indent="-323850">
              <a:lnSpc>
                <a:spcPct val="100000"/>
              </a:lnSpc>
              <a:spcBef>
                <a:spcPts val="0"/>
              </a:spcBef>
              <a:spcAft>
                <a:spcPts val="0"/>
              </a:spcAft>
              <a:buClr>
                <a:schemeClr val="dk1"/>
              </a:buClr>
              <a:buSzPts val="1500"/>
              <a:buFont typeface="Manjari"/>
              <a:buChar char="○"/>
              <a:defRPr sz="1500">
                <a:solidFill>
                  <a:schemeClr val="dk1"/>
                </a:solidFill>
                <a:latin typeface="Manjari"/>
                <a:ea typeface="Manjari"/>
                <a:cs typeface="Manjari"/>
                <a:sym typeface="Manjari"/>
              </a:defRPr>
            </a:lvl2pPr>
            <a:lvl3pPr marL="1371600" lvl="2" indent="-323850">
              <a:lnSpc>
                <a:spcPct val="100000"/>
              </a:lnSpc>
              <a:spcBef>
                <a:spcPts val="0"/>
              </a:spcBef>
              <a:spcAft>
                <a:spcPts val="0"/>
              </a:spcAft>
              <a:buClr>
                <a:schemeClr val="dk1"/>
              </a:buClr>
              <a:buSzPts val="1500"/>
              <a:buFont typeface="Manjari"/>
              <a:buChar char="■"/>
              <a:defRPr sz="1500">
                <a:solidFill>
                  <a:schemeClr val="dk1"/>
                </a:solidFill>
                <a:latin typeface="Manjari"/>
                <a:ea typeface="Manjari"/>
                <a:cs typeface="Manjari"/>
                <a:sym typeface="Manjari"/>
              </a:defRPr>
            </a:lvl3pPr>
            <a:lvl4pPr marL="1828800" lvl="3" indent="-323850">
              <a:lnSpc>
                <a:spcPct val="100000"/>
              </a:lnSpc>
              <a:spcBef>
                <a:spcPts val="0"/>
              </a:spcBef>
              <a:spcAft>
                <a:spcPts val="0"/>
              </a:spcAft>
              <a:buClr>
                <a:schemeClr val="dk1"/>
              </a:buClr>
              <a:buSzPts val="1500"/>
              <a:buFont typeface="Manjari"/>
              <a:buChar char="●"/>
              <a:defRPr sz="1500">
                <a:solidFill>
                  <a:schemeClr val="dk1"/>
                </a:solidFill>
                <a:latin typeface="Manjari"/>
                <a:ea typeface="Manjari"/>
                <a:cs typeface="Manjari"/>
                <a:sym typeface="Manjari"/>
              </a:defRPr>
            </a:lvl4pPr>
            <a:lvl5pPr marL="2286000" lvl="4" indent="-323850">
              <a:lnSpc>
                <a:spcPct val="100000"/>
              </a:lnSpc>
              <a:spcBef>
                <a:spcPts val="0"/>
              </a:spcBef>
              <a:spcAft>
                <a:spcPts val="0"/>
              </a:spcAft>
              <a:buClr>
                <a:schemeClr val="dk1"/>
              </a:buClr>
              <a:buSzPts val="1500"/>
              <a:buFont typeface="Manjari"/>
              <a:buChar char="○"/>
              <a:defRPr sz="1500">
                <a:solidFill>
                  <a:schemeClr val="dk1"/>
                </a:solidFill>
                <a:latin typeface="Manjari"/>
                <a:ea typeface="Manjari"/>
                <a:cs typeface="Manjari"/>
                <a:sym typeface="Manjari"/>
              </a:defRPr>
            </a:lvl5pPr>
            <a:lvl6pPr marL="2743200" lvl="5" indent="-323850">
              <a:lnSpc>
                <a:spcPct val="100000"/>
              </a:lnSpc>
              <a:spcBef>
                <a:spcPts val="0"/>
              </a:spcBef>
              <a:spcAft>
                <a:spcPts val="0"/>
              </a:spcAft>
              <a:buClr>
                <a:schemeClr val="dk1"/>
              </a:buClr>
              <a:buSzPts val="1500"/>
              <a:buFont typeface="Manjari"/>
              <a:buChar char="■"/>
              <a:defRPr sz="1500">
                <a:solidFill>
                  <a:schemeClr val="dk1"/>
                </a:solidFill>
                <a:latin typeface="Manjari"/>
                <a:ea typeface="Manjari"/>
                <a:cs typeface="Manjari"/>
                <a:sym typeface="Manjari"/>
              </a:defRPr>
            </a:lvl6pPr>
            <a:lvl7pPr marL="3200400" lvl="6" indent="-323850">
              <a:lnSpc>
                <a:spcPct val="100000"/>
              </a:lnSpc>
              <a:spcBef>
                <a:spcPts val="0"/>
              </a:spcBef>
              <a:spcAft>
                <a:spcPts val="0"/>
              </a:spcAft>
              <a:buClr>
                <a:schemeClr val="dk1"/>
              </a:buClr>
              <a:buSzPts val="1500"/>
              <a:buFont typeface="Manjari"/>
              <a:buChar char="●"/>
              <a:defRPr sz="1500">
                <a:solidFill>
                  <a:schemeClr val="dk1"/>
                </a:solidFill>
                <a:latin typeface="Manjari"/>
                <a:ea typeface="Manjari"/>
                <a:cs typeface="Manjari"/>
                <a:sym typeface="Manjari"/>
              </a:defRPr>
            </a:lvl7pPr>
            <a:lvl8pPr marL="3657600" lvl="7" indent="-323850">
              <a:lnSpc>
                <a:spcPct val="100000"/>
              </a:lnSpc>
              <a:spcBef>
                <a:spcPts val="0"/>
              </a:spcBef>
              <a:spcAft>
                <a:spcPts val="0"/>
              </a:spcAft>
              <a:buClr>
                <a:schemeClr val="dk1"/>
              </a:buClr>
              <a:buSzPts val="1500"/>
              <a:buFont typeface="Manjari"/>
              <a:buChar char="○"/>
              <a:defRPr sz="1500">
                <a:solidFill>
                  <a:schemeClr val="dk1"/>
                </a:solidFill>
                <a:latin typeface="Manjari"/>
                <a:ea typeface="Manjari"/>
                <a:cs typeface="Manjari"/>
                <a:sym typeface="Manjari"/>
              </a:defRPr>
            </a:lvl8pPr>
            <a:lvl9pPr marL="4114800" lvl="8" indent="-323850">
              <a:lnSpc>
                <a:spcPct val="100000"/>
              </a:lnSpc>
              <a:spcBef>
                <a:spcPts val="0"/>
              </a:spcBef>
              <a:spcAft>
                <a:spcPts val="0"/>
              </a:spcAft>
              <a:buClr>
                <a:schemeClr val="dk1"/>
              </a:buClr>
              <a:buSzPts val="1500"/>
              <a:buFont typeface="Manjari"/>
              <a:buChar char="■"/>
              <a:defRPr sz="1500">
                <a:solidFill>
                  <a:schemeClr val="dk1"/>
                </a:solidFill>
                <a:latin typeface="Manjari"/>
                <a:ea typeface="Manjari"/>
                <a:cs typeface="Manjari"/>
                <a:sym typeface="Manjari"/>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0" r:id="rId2"/>
    <p:sldLayoutId id="2147483653" r:id="rId3"/>
    <p:sldLayoutId id="2147483655" r:id="rId4"/>
    <p:sldLayoutId id="2147483658" r:id="rId5"/>
    <p:sldLayoutId id="2147483661" r:id="rId6"/>
    <p:sldLayoutId id="2147483672" r:id="rId7"/>
    <p:sldLayoutId id="2147483678" r:id="rId8"/>
    <p:sldLayoutId id="2147483679" r:id="rId9"/>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695"/>
        <p:cNvGrpSpPr/>
        <p:nvPr/>
      </p:nvGrpSpPr>
      <p:grpSpPr>
        <a:xfrm>
          <a:off x="0" y="0"/>
          <a:ext cx="0" cy="0"/>
          <a:chOff x="0" y="0"/>
          <a:chExt cx="0" cy="0"/>
        </a:xfrm>
      </p:grpSpPr>
      <p:sp>
        <p:nvSpPr>
          <p:cNvPr id="696" name="Google Shape;696;p37"/>
          <p:cNvSpPr txBox="1">
            <a:spLocks noGrp="1"/>
          </p:cNvSpPr>
          <p:nvPr>
            <p:ph type="ctrTitle"/>
          </p:nvPr>
        </p:nvSpPr>
        <p:spPr>
          <a:xfrm>
            <a:off x="713250" y="1733528"/>
            <a:ext cx="7717500" cy="1298400"/>
          </a:xfrm>
          <a:prstGeom prst="rect">
            <a:avLst/>
          </a:prstGeom>
        </p:spPr>
        <p:txBody>
          <a:bodyPr spcFirstLastPara="1" wrap="square" lIns="91425" tIns="91425" rIns="91425" bIns="91425" anchor="ctr" anchorCtr="0">
            <a:noAutofit/>
          </a:bodyPr>
          <a:lstStyle/>
          <a:p>
            <a:pPr lvl="0"/>
            <a:r>
              <a:rPr lang="en-US" sz="2800" dirty="0"/>
              <a:t>AMAZON: UNRAVELING THE E-COMMERCE GIANT'S DISTINCTIVE OPERATIONS AND DYNAMIC ENVIRONMENT</a:t>
            </a:r>
          </a:p>
        </p:txBody>
      </p:sp>
      <p:sp>
        <p:nvSpPr>
          <p:cNvPr id="697" name="Google Shape;697;p37"/>
          <p:cNvSpPr txBox="1">
            <a:spLocks noGrp="1"/>
          </p:cNvSpPr>
          <p:nvPr>
            <p:ph type="subTitle" idx="1"/>
          </p:nvPr>
        </p:nvSpPr>
        <p:spPr>
          <a:xfrm>
            <a:off x="2266049" y="3127155"/>
            <a:ext cx="4611900" cy="1467466"/>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endParaRPr lang="en-US" dirty="0"/>
          </a:p>
          <a:p>
            <a:pPr marL="0" lvl="0" indent="0" algn="ctr" rtl="0">
              <a:spcBef>
                <a:spcPts val="0"/>
              </a:spcBef>
              <a:spcAft>
                <a:spcPts val="0"/>
              </a:spcAft>
              <a:buNone/>
            </a:pPr>
            <a:r>
              <a:rPr lang="en-US" dirty="0"/>
              <a:t>Presented by</a:t>
            </a:r>
            <a:r>
              <a:rPr lang="en-US"/>
              <a:t>:  </a:t>
            </a:r>
            <a:endParaRPr lang="en-US" dirty="0"/>
          </a:p>
          <a:p>
            <a:pPr marL="0" lvl="0" indent="0" algn="ctr" rtl="0">
              <a:spcBef>
                <a:spcPts val="0"/>
              </a:spcBef>
              <a:spcAft>
                <a:spcPts val="0"/>
              </a:spcAft>
              <a:buNone/>
            </a:pPr>
            <a:r>
              <a:rPr lang="en-US" dirty="0" err="1"/>
              <a:t>Shazima</a:t>
            </a:r>
            <a:r>
              <a:rPr lang="en-US" dirty="0"/>
              <a:t> Ali              2313649</a:t>
            </a:r>
          </a:p>
          <a:p>
            <a:pPr marL="0" lvl="0" indent="0" algn="ctr" rtl="0">
              <a:spcBef>
                <a:spcPts val="0"/>
              </a:spcBef>
              <a:spcAft>
                <a:spcPts val="0"/>
              </a:spcAft>
              <a:buNone/>
            </a:pPr>
            <a:r>
              <a:rPr lang="en-US" dirty="0"/>
              <a:t>Mihai Voinescu       2026918</a:t>
            </a:r>
            <a:endParaRPr lang="en-GB" dirty="0"/>
          </a:p>
          <a:p>
            <a:pPr marL="0" lvl="0" indent="0" algn="ctr" rtl="0">
              <a:spcBef>
                <a:spcPts val="0"/>
              </a:spcBef>
              <a:spcAft>
                <a:spcPts val="0"/>
              </a:spcAft>
              <a:buNone/>
            </a:pPr>
            <a:r>
              <a:rPr lang="en-GB" dirty="0"/>
              <a:t>Michaela </a:t>
            </a:r>
            <a:r>
              <a:rPr lang="en-GB" dirty="0" err="1"/>
              <a:t>Badzova</a:t>
            </a:r>
            <a:r>
              <a:rPr lang="en-GB" dirty="0"/>
              <a:t>  2316614</a:t>
            </a:r>
            <a:endParaRPr lang="en-US" dirty="0"/>
          </a:p>
          <a:p>
            <a:pPr marL="0" lvl="0" indent="0" algn="ctr" rtl="0">
              <a:spcBef>
                <a:spcPts val="0"/>
              </a:spcBef>
              <a:spcAft>
                <a:spcPts val="0"/>
              </a:spcAft>
              <a:buNone/>
            </a:pPr>
            <a:endParaRPr lang="en-US" dirty="0"/>
          </a:p>
          <a:p>
            <a:pPr marL="0" lvl="0" indent="0" algn="ctr" rtl="0">
              <a:spcBef>
                <a:spcPts val="0"/>
              </a:spcBef>
              <a:spcAft>
                <a:spcPts val="0"/>
              </a:spcAft>
              <a:buNone/>
            </a:pPr>
            <a:endParaRPr dirty="0"/>
          </a:p>
        </p:txBody>
      </p:sp>
      <p:sp>
        <p:nvSpPr>
          <p:cNvPr id="698" name="Google Shape;698;p37"/>
          <p:cNvSpPr/>
          <p:nvPr/>
        </p:nvSpPr>
        <p:spPr>
          <a:xfrm>
            <a:off x="1775327" y="2562488"/>
            <a:ext cx="5593345" cy="317075"/>
          </a:xfrm>
          <a:prstGeom prst="rect">
            <a:avLst/>
          </a:prstGeom>
        </p:spPr>
        <p:txBody>
          <a:bodyPr>
            <a:prstTxWarp prst="textPlain">
              <a:avLst/>
            </a:prstTxWarp>
          </a:bodyPr>
          <a:lstStyle/>
          <a:p>
            <a:pPr lvl="0" algn="ctr"/>
            <a:endParaRPr b="0" i="0" dirty="0">
              <a:ln w="9525" cap="flat" cmpd="sng">
                <a:solidFill>
                  <a:schemeClr val="accent1"/>
                </a:solidFill>
                <a:prstDash val="solid"/>
                <a:round/>
                <a:headEnd type="none" w="sm" len="sm"/>
                <a:tailEnd type="none" w="sm" len="sm"/>
              </a:ln>
              <a:solidFill>
                <a:schemeClr val="dk2"/>
              </a:solidFill>
              <a:latin typeface="Archivo Black"/>
            </a:endParaRPr>
          </a:p>
        </p:txBody>
      </p:sp>
      <p:grpSp>
        <p:nvGrpSpPr>
          <p:cNvPr id="699" name="Google Shape;699;p37"/>
          <p:cNvGrpSpPr/>
          <p:nvPr/>
        </p:nvGrpSpPr>
        <p:grpSpPr>
          <a:xfrm rot="-5400000" flipH="1">
            <a:off x="4449902" y="1097935"/>
            <a:ext cx="244200" cy="818048"/>
            <a:chOff x="276850" y="194601"/>
            <a:chExt cx="244200" cy="818048"/>
          </a:xfrm>
        </p:grpSpPr>
        <p:sp>
          <p:nvSpPr>
            <p:cNvPr id="700" name="Google Shape;700;p37"/>
            <p:cNvSpPr/>
            <p:nvPr/>
          </p:nvSpPr>
          <p:spPr>
            <a:xfrm rot="10800000" flipH="1">
              <a:off x="276850" y="194601"/>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1" name="Google Shape;701;p37"/>
            <p:cNvSpPr/>
            <p:nvPr/>
          </p:nvSpPr>
          <p:spPr>
            <a:xfrm rot="10800000" flipH="1">
              <a:off x="276850" y="498175"/>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2" name="Google Shape;702;p37"/>
            <p:cNvSpPr/>
            <p:nvPr/>
          </p:nvSpPr>
          <p:spPr>
            <a:xfrm rot="10800000" flipH="1">
              <a:off x="276850" y="801749"/>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03" name="Google Shape;703;p37"/>
          <p:cNvGrpSpPr/>
          <p:nvPr/>
        </p:nvGrpSpPr>
        <p:grpSpPr>
          <a:xfrm>
            <a:off x="6734678" y="4826456"/>
            <a:ext cx="1697273" cy="244200"/>
            <a:chOff x="7293178" y="4774434"/>
            <a:chExt cx="1697273" cy="244200"/>
          </a:xfrm>
        </p:grpSpPr>
        <p:sp>
          <p:nvSpPr>
            <p:cNvPr id="704" name="Google Shape;704;p37"/>
            <p:cNvSpPr/>
            <p:nvPr/>
          </p:nvSpPr>
          <p:spPr>
            <a:xfrm rot="5400000">
              <a:off x="8168352"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5" name="Google Shape;705;p37"/>
            <p:cNvSpPr/>
            <p:nvPr/>
          </p:nvSpPr>
          <p:spPr>
            <a:xfrm rot="5400000">
              <a:off x="8465627"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6" name="Google Shape;706;p37"/>
            <p:cNvSpPr/>
            <p:nvPr/>
          </p:nvSpPr>
          <p:spPr>
            <a:xfrm rot="5400000">
              <a:off x="8762901"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7" name="Google Shape;707;p37"/>
            <p:cNvSpPr/>
            <p:nvPr/>
          </p:nvSpPr>
          <p:spPr>
            <a:xfrm rot="5400000">
              <a:off x="7276528"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8" name="Google Shape;708;p37"/>
            <p:cNvSpPr/>
            <p:nvPr/>
          </p:nvSpPr>
          <p:spPr>
            <a:xfrm rot="5400000">
              <a:off x="7573803"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9" name="Google Shape;709;p37"/>
            <p:cNvSpPr/>
            <p:nvPr/>
          </p:nvSpPr>
          <p:spPr>
            <a:xfrm rot="5400000">
              <a:off x="7871077"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10" name="Google Shape;710;p37"/>
          <p:cNvGrpSpPr/>
          <p:nvPr/>
        </p:nvGrpSpPr>
        <p:grpSpPr>
          <a:xfrm rot="5400000">
            <a:off x="-514567" y="1267301"/>
            <a:ext cx="1697273" cy="244200"/>
            <a:chOff x="7293178" y="4774434"/>
            <a:chExt cx="1697273" cy="244200"/>
          </a:xfrm>
        </p:grpSpPr>
        <p:sp>
          <p:nvSpPr>
            <p:cNvPr id="711" name="Google Shape;711;p37"/>
            <p:cNvSpPr/>
            <p:nvPr/>
          </p:nvSpPr>
          <p:spPr>
            <a:xfrm rot="5400000">
              <a:off x="8168352"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2" name="Google Shape;712;p37"/>
            <p:cNvSpPr/>
            <p:nvPr/>
          </p:nvSpPr>
          <p:spPr>
            <a:xfrm rot="5400000">
              <a:off x="8465627"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3" name="Google Shape;713;p37"/>
            <p:cNvSpPr/>
            <p:nvPr/>
          </p:nvSpPr>
          <p:spPr>
            <a:xfrm rot="5400000">
              <a:off x="8762901"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4" name="Google Shape;714;p37"/>
            <p:cNvSpPr/>
            <p:nvPr/>
          </p:nvSpPr>
          <p:spPr>
            <a:xfrm rot="5400000">
              <a:off x="7276528"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5" name="Google Shape;715;p37"/>
            <p:cNvSpPr/>
            <p:nvPr/>
          </p:nvSpPr>
          <p:spPr>
            <a:xfrm rot="5400000">
              <a:off x="7573803"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6" name="Google Shape;716;p37"/>
            <p:cNvSpPr/>
            <p:nvPr/>
          </p:nvSpPr>
          <p:spPr>
            <a:xfrm rot="5400000">
              <a:off x="7871077" y="4791084"/>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779"/>
        <p:cNvGrpSpPr/>
        <p:nvPr/>
      </p:nvGrpSpPr>
      <p:grpSpPr>
        <a:xfrm>
          <a:off x="0" y="0"/>
          <a:ext cx="0" cy="0"/>
          <a:chOff x="0" y="0"/>
          <a:chExt cx="0" cy="0"/>
        </a:xfrm>
      </p:grpSpPr>
      <p:sp>
        <p:nvSpPr>
          <p:cNvPr id="780" name="Google Shape;780;p43"/>
          <p:cNvSpPr txBox="1">
            <a:spLocks noGrp="1"/>
          </p:cNvSpPr>
          <p:nvPr>
            <p:ph type="title"/>
          </p:nvPr>
        </p:nvSpPr>
        <p:spPr>
          <a:xfrm>
            <a:off x="713100" y="1555408"/>
            <a:ext cx="7717800" cy="822900"/>
          </a:xfrm>
          <a:prstGeom prst="rect">
            <a:avLst/>
          </a:prstGeom>
        </p:spPr>
        <p:txBody>
          <a:bodyPr spcFirstLastPara="1" wrap="square" lIns="91425" tIns="91425" rIns="91425" bIns="91425" anchor="ctr" anchorCtr="0">
            <a:noAutofit/>
          </a:bodyPr>
          <a:lstStyle/>
          <a:p>
            <a:pPr lvl="0"/>
            <a:r>
              <a:rPr lang="en-US" sz="2800" dirty="0"/>
              <a:t>AMAZON'S PIVOTAL ROLE IN E-COMMERCE</a:t>
            </a:r>
          </a:p>
        </p:txBody>
      </p:sp>
      <p:sp>
        <p:nvSpPr>
          <p:cNvPr id="781" name="Google Shape;781;p43"/>
          <p:cNvSpPr txBox="1">
            <a:spLocks noGrp="1"/>
          </p:cNvSpPr>
          <p:nvPr>
            <p:ph type="subTitle" idx="1"/>
          </p:nvPr>
        </p:nvSpPr>
        <p:spPr>
          <a:xfrm>
            <a:off x="713100" y="2526599"/>
            <a:ext cx="7717800" cy="1598592"/>
          </a:xfrm>
          <a:prstGeom prst="rect">
            <a:avLst/>
          </a:prstGeom>
        </p:spPr>
        <p:txBody>
          <a:bodyPr spcFirstLastPara="1" wrap="square" lIns="91425" tIns="91425" rIns="91425" bIns="91425" anchor="ctr" anchorCtr="0">
            <a:noAutofit/>
          </a:bodyPr>
          <a:lstStyle/>
          <a:p>
            <a:pPr marL="419100" indent="-285750" algn="l">
              <a:buFont typeface="Arial" panose="020B0604020202020204" pitchFamily="34" charset="0"/>
              <a:buChar char="•"/>
            </a:pPr>
            <a:r>
              <a:rPr lang="en-US" sz="1400" dirty="0"/>
              <a:t>Amazon, founded by Jeff Bezos in 1994, has emerged </a:t>
            </a:r>
          </a:p>
          <a:p>
            <a:pPr marL="133350" indent="0" algn="l"/>
            <a:r>
              <a:rPr lang="en-US" sz="1400" dirty="0"/>
              <a:t>as a global leader in e-commerce, revolutionizing </a:t>
            </a:r>
          </a:p>
          <a:p>
            <a:pPr marL="133350" indent="0" algn="l"/>
            <a:r>
              <a:rPr lang="en-US" sz="1400" dirty="0"/>
              <a:t>how we shop, </a:t>
            </a:r>
          </a:p>
          <a:p>
            <a:pPr marL="133350" indent="0" algn="l"/>
            <a:r>
              <a:rPr lang="en-US" sz="1400" dirty="0"/>
              <a:t>consume media, and access cloud services.</a:t>
            </a:r>
          </a:p>
          <a:p>
            <a:pPr marL="419100" indent="-285750" algn="l">
              <a:buFont typeface="Arial" panose="020B0604020202020204" pitchFamily="34" charset="0"/>
              <a:buChar char="•"/>
            </a:pPr>
            <a:r>
              <a:rPr lang="en-US" sz="1400" dirty="0"/>
              <a:t>With its broad range of services, </a:t>
            </a:r>
          </a:p>
          <a:p>
            <a:pPr marL="133350" indent="0" algn="l"/>
            <a:r>
              <a:rPr lang="en-US" sz="1400" dirty="0"/>
              <a:t>including retail, entertainment, and technology, </a:t>
            </a:r>
          </a:p>
          <a:p>
            <a:pPr marL="133350" indent="0" algn="l"/>
            <a:r>
              <a:rPr lang="en-US" sz="1400" dirty="0"/>
              <a:t>Amazon has played a pivotal role in shaping the</a:t>
            </a:r>
          </a:p>
          <a:p>
            <a:pPr marL="133350" indent="0" algn="l"/>
            <a:r>
              <a:rPr lang="en-US" sz="1400" dirty="0"/>
              <a:t>e-commerce landscape (Lai et al., 2022).</a:t>
            </a:r>
          </a:p>
          <a:p>
            <a:pPr marL="285750" lvl="0" indent="-285750" algn="ctr" rtl="0">
              <a:spcBef>
                <a:spcPts val="0"/>
              </a:spcBef>
              <a:spcAft>
                <a:spcPts val="0"/>
              </a:spcAft>
              <a:buFont typeface="Arial" panose="020B0604020202020204" pitchFamily="34" charset="0"/>
              <a:buChar char="•"/>
            </a:pPr>
            <a:endParaRPr sz="1400" dirty="0"/>
          </a:p>
        </p:txBody>
      </p:sp>
      <p:grpSp>
        <p:nvGrpSpPr>
          <p:cNvPr id="782" name="Google Shape;782;p43"/>
          <p:cNvGrpSpPr/>
          <p:nvPr/>
        </p:nvGrpSpPr>
        <p:grpSpPr>
          <a:xfrm rot="-5400000" flipH="1">
            <a:off x="4449902" y="1108635"/>
            <a:ext cx="244200" cy="818048"/>
            <a:chOff x="276850" y="194601"/>
            <a:chExt cx="244200" cy="818048"/>
          </a:xfrm>
        </p:grpSpPr>
        <p:sp>
          <p:nvSpPr>
            <p:cNvPr id="783" name="Google Shape;783;p43"/>
            <p:cNvSpPr/>
            <p:nvPr/>
          </p:nvSpPr>
          <p:spPr>
            <a:xfrm rot="10800000" flipH="1">
              <a:off x="276850" y="194601"/>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4" name="Google Shape;784;p43"/>
            <p:cNvSpPr/>
            <p:nvPr/>
          </p:nvSpPr>
          <p:spPr>
            <a:xfrm rot="10800000" flipH="1">
              <a:off x="276850" y="498175"/>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5" name="Google Shape;785;p43"/>
            <p:cNvSpPr/>
            <p:nvPr/>
          </p:nvSpPr>
          <p:spPr>
            <a:xfrm rot="10800000" flipH="1">
              <a:off x="276850" y="801749"/>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86" name="Google Shape;786;p43"/>
          <p:cNvGrpSpPr/>
          <p:nvPr/>
        </p:nvGrpSpPr>
        <p:grpSpPr>
          <a:xfrm rot="-5400000" flipH="1">
            <a:off x="4456797" y="3912690"/>
            <a:ext cx="230411" cy="818048"/>
            <a:chOff x="276850" y="194601"/>
            <a:chExt cx="244200" cy="818048"/>
          </a:xfrm>
        </p:grpSpPr>
        <p:sp>
          <p:nvSpPr>
            <p:cNvPr id="787" name="Google Shape;787;p43"/>
            <p:cNvSpPr/>
            <p:nvPr/>
          </p:nvSpPr>
          <p:spPr>
            <a:xfrm rot="10800000" flipH="1">
              <a:off x="276850" y="194601"/>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8" name="Google Shape;788;p43"/>
            <p:cNvSpPr/>
            <p:nvPr/>
          </p:nvSpPr>
          <p:spPr>
            <a:xfrm rot="10800000" flipH="1">
              <a:off x="276850" y="498175"/>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9" name="Google Shape;789;p43"/>
            <p:cNvSpPr/>
            <p:nvPr/>
          </p:nvSpPr>
          <p:spPr>
            <a:xfrm rot="10800000" flipH="1">
              <a:off x="276850" y="801749"/>
              <a:ext cx="244200" cy="210900"/>
            </a:xfrm>
            <a:prstGeom prst="triangle">
              <a:avLst>
                <a:gd name="adj" fmla="val 50000"/>
              </a:avLst>
            </a:prstGeom>
            <a:solidFill>
              <a:schemeClr val="dk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94219" y="2445281"/>
            <a:ext cx="2951018" cy="1679909"/>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94"/>
        <p:cNvGrpSpPr/>
        <p:nvPr/>
      </p:nvGrpSpPr>
      <p:grpSpPr>
        <a:xfrm>
          <a:off x="0" y="0"/>
          <a:ext cx="0" cy="0"/>
          <a:chOff x="0" y="0"/>
          <a:chExt cx="0" cy="0"/>
        </a:xfrm>
      </p:grpSpPr>
      <p:sp>
        <p:nvSpPr>
          <p:cNvPr id="795" name="Google Shape;795;p44"/>
          <p:cNvSpPr txBox="1">
            <a:spLocks noGrp="1"/>
          </p:cNvSpPr>
          <p:nvPr>
            <p:ph type="title"/>
          </p:nvPr>
        </p:nvSpPr>
        <p:spPr>
          <a:xfrm>
            <a:off x="720000" y="585220"/>
            <a:ext cx="7704000" cy="903338"/>
          </a:xfrm>
          <a:prstGeom prst="rect">
            <a:avLst/>
          </a:prstGeom>
        </p:spPr>
        <p:txBody>
          <a:bodyPr spcFirstLastPara="1" wrap="square" lIns="91425" tIns="91425" rIns="91425" bIns="91425" anchor="ctr" anchorCtr="0">
            <a:noAutofit/>
          </a:bodyPr>
          <a:lstStyle/>
          <a:p>
            <a:pPr lvl="0" algn="l"/>
            <a:r>
              <a:rPr lang="en-US" sz="2800" dirty="0"/>
              <a:t>AMAZON'S INCEPTION, </a:t>
            </a:r>
            <a:br>
              <a:rPr lang="en-US" sz="2800" dirty="0"/>
            </a:br>
            <a:r>
              <a:rPr lang="en-US" sz="2800" dirty="0"/>
              <a:t>GROWTH,</a:t>
            </a:r>
            <a:br>
              <a:rPr lang="en-US" sz="2800" dirty="0"/>
            </a:br>
            <a:r>
              <a:rPr lang="en-US" sz="2800" dirty="0"/>
              <a:t> AND TRANSFORMATION</a:t>
            </a:r>
          </a:p>
        </p:txBody>
      </p:sp>
      <p:sp>
        <p:nvSpPr>
          <p:cNvPr id="796" name="Google Shape;796;p44"/>
          <p:cNvSpPr txBox="1">
            <a:spLocks noGrp="1"/>
          </p:cNvSpPr>
          <p:nvPr>
            <p:ph type="body" idx="1"/>
          </p:nvPr>
        </p:nvSpPr>
        <p:spPr>
          <a:xfrm>
            <a:off x="720000" y="1345950"/>
            <a:ext cx="8046810" cy="3237480"/>
          </a:xfrm>
          <a:prstGeom prst="rect">
            <a:avLst/>
          </a:prstGeom>
        </p:spPr>
        <p:txBody>
          <a:bodyPr spcFirstLastPara="1" wrap="square" lIns="91425" tIns="91425" rIns="91425" bIns="91425" anchor="ctr" anchorCtr="0">
            <a:noAutofit/>
          </a:bodyPr>
          <a:lstStyle/>
          <a:p>
            <a:pPr>
              <a:buFont typeface="Arial" panose="020B0604020202020204" pitchFamily="34" charset="0"/>
              <a:buChar char="•"/>
            </a:pPr>
            <a:r>
              <a:rPr lang="en-US" dirty="0"/>
              <a:t>Founded in 1994 by Jeff Bezos, Amazon </a:t>
            </a:r>
          </a:p>
          <a:p>
            <a:pPr marL="127000" indent="0">
              <a:buNone/>
            </a:pPr>
            <a:r>
              <a:rPr lang="en-US" dirty="0"/>
              <a:t>began as an online bookstore based in Seattle, </a:t>
            </a:r>
          </a:p>
          <a:p>
            <a:pPr marL="127000" indent="0">
              <a:buNone/>
            </a:pPr>
            <a:r>
              <a:rPr lang="en-US" dirty="0"/>
              <a:t>Washington.</a:t>
            </a:r>
          </a:p>
          <a:p>
            <a:pPr>
              <a:buFont typeface="Arial" panose="020B0604020202020204" pitchFamily="34" charset="0"/>
              <a:buChar char="•"/>
            </a:pPr>
            <a:r>
              <a:rPr lang="en-US" dirty="0"/>
              <a:t>The company's initial vision was to leverage the </a:t>
            </a:r>
          </a:p>
          <a:p>
            <a:pPr marL="127000" indent="0">
              <a:buNone/>
            </a:pPr>
            <a:r>
              <a:rPr lang="en-US" dirty="0"/>
              <a:t>internet's growing potential to make book buying </a:t>
            </a:r>
          </a:p>
          <a:p>
            <a:pPr marL="127000" indent="0">
              <a:buNone/>
            </a:pPr>
            <a:r>
              <a:rPr lang="en-US" dirty="0"/>
              <a:t>more convenient.</a:t>
            </a:r>
          </a:p>
          <a:p>
            <a:pPr marL="0" lvl="0" indent="0" algn="l" rtl="0">
              <a:spcBef>
                <a:spcPts val="0"/>
              </a:spcBef>
              <a:spcAft>
                <a:spcPts val="0"/>
              </a:spcAft>
              <a:buClr>
                <a:schemeClr val="dk1"/>
              </a:buClr>
              <a:buSzPts val="1100"/>
              <a:buFont typeface="Arial"/>
              <a:buNone/>
            </a:pPr>
            <a:endParaRPr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21654" y="207819"/>
            <a:ext cx="3221012" cy="4738254"/>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0782" y="539500"/>
            <a:ext cx="7704000" cy="457200"/>
          </a:xfrm>
        </p:spPr>
        <p:txBody>
          <a:bodyPr/>
          <a:lstStyle/>
          <a:p>
            <a:r>
              <a:rPr lang="en-US" sz="2800" dirty="0"/>
              <a:t>KEY MILESTONES IN AMAZON'S JOURNEY</a:t>
            </a:r>
          </a:p>
        </p:txBody>
      </p:sp>
      <p:sp>
        <p:nvSpPr>
          <p:cNvPr id="3" name="Text Placeholder 2"/>
          <p:cNvSpPr>
            <a:spLocks noGrp="1"/>
          </p:cNvSpPr>
          <p:nvPr>
            <p:ph type="body" idx="1"/>
          </p:nvPr>
        </p:nvSpPr>
        <p:spPr/>
        <p:txBody>
          <a:bodyPr/>
          <a:lstStyle/>
          <a:p>
            <a:endParaRPr lang="en-US" dirty="0"/>
          </a:p>
        </p:txBody>
      </p:sp>
      <p:sp>
        <p:nvSpPr>
          <p:cNvPr id="4" name="Rectangle 3"/>
          <p:cNvSpPr/>
          <p:nvPr/>
        </p:nvSpPr>
        <p:spPr>
          <a:xfrm>
            <a:off x="582840" y="539500"/>
            <a:ext cx="8058240" cy="4528932"/>
          </a:xfrm>
          <a:prstGeom prst="rect">
            <a:avLst/>
          </a:prstGeom>
        </p:spPr>
        <p:txBody>
          <a:bodyPr wrap="square">
            <a:spAutoFit/>
          </a:bodyPr>
          <a:lstStyle/>
          <a:p>
            <a:pPr>
              <a:lnSpc>
                <a:spcPct val="115000"/>
              </a:lnSpc>
              <a:spcAft>
                <a:spcPts val="1000"/>
              </a:spcAft>
            </a:pPr>
            <a:r>
              <a:rPr lang="en-US" dirty="0">
                <a:latin typeface="Calibri" panose="020F0502020204030204" pitchFamily="34" charset="0"/>
                <a:ea typeface="SimSun" panose="02010600030101010101" pitchFamily="2" charset="-122"/>
                <a:cs typeface="Times New Roman" panose="02020603050405020304" pitchFamily="18" charset="0"/>
              </a:rPr>
              <a:t> </a:t>
            </a:r>
          </a:p>
          <a:p>
            <a:pPr marL="342900" indent="-342900">
              <a:lnSpc>
                <a:spcPct val="115000"/>
              </a:lnSpc>
              <a:spcAft>
                <a:spcPts val="1000"/>
              </a:spcAft>
              <a:buFont typeface="Arial" panose="020B0604020202020204" pitchFamily="34" charset="0"/>
              <a:buChar char="•"/>
            </a:pPr>
            <a:endParaRPr lang="en-US" dirty="0">
              <a:latin typeface="Manjari"/>
              <a:ea typeface="SimSun" panose="02010600030101010101" pitchFamily="2" charset="-122"/>
              <a:cs typeface="Times New Roman" panose="02020603050405020304" pitchFamily="18" charset="0"/>
            </a:endParaRPr>
          </a:p>
          <a:p>
            <a:pPr marL="342900" indent="-342900">
              <a:spcAft>
                <a:spcPts val="1000"/>
              </a:spcAft>
              <a:buFont typeface="Arial" panose="020B0604020202020204" pitchFamily="34" charset="0"/>
              <a:buChar char="•"/>
            </a:pPr>
            <a:r>
              <a:rPr lang="en-US" dirty="0">
                <a:latin typeface="Manjari"/>
                <a:ea typeface="SimSun" panose="02010600030101010101" pitchFamily="2" charset="-122"/>
                <a:cs typeface="Times New Roman" panose="02020603050405020304" pitchFamily="18" charset="0"/>
              </a:rPr>
              <a:t>1995 - Online Bookstore: Amazon.com was officially</a:t>
            </a:r>
          </a:p>
          <a:p>
            <a:pPr>
              <a:spcAft>
                <a:spcPts val="1000"/>
              </a:spcAft>
            </a:pPr>
            <a:r>
              <a:rPr lang="en-US" dirty="0">
                <a:latin typeface="Manjari"/>
                <a:ea typeface="SimSun" panose="02010600030101010101" pitchFamily="2" charset="-122"/>
                <a:cs typeface="Times New Roman" panose="02020603050405020304" pitchFamily="18" charset="0"/>
              </a:rPr>
              <a:t> launched as an online bookstore, offering a selection of</a:t>
            </a:r>
          </a:p>
          <a:p>
            <a:pPr>
              <a:spcAft>
                <a:spcPts val="1000"/>
              </a:spcAft>
            </a:pPr>
            <a:r>
              <a:rPr lang="en-US" dirty="0">
                <a:latin typeface="Manjari"/>
                <a:ea typeface="SimSun" panose="02010600030101010101" pitchFamily="2" charset="-122"/>
                <a:cs typeface="Times New Roman" panose="02020603050405020304" pitchFamily="18" charset="0"/>
              </a:rPr>
              <a:t> over one million titles.</a:t>
            </a:r>
          </a:p>
          <a:p>
            <a:pPr marL="342900" indent="-342900">
              <a:spcAft>
                <a:spcPts val="1000"/>
              </a:spcAft>
              <a:buFont typeface="Arial" panose="020B0604020202020204" pitchFamily="34" charset="0"/>
              <a:buChar char="•"/>
            </a:pPr>
            <a:r>
              <a:rPr lang="en-US" dirty="0">
                <a:latin typeface="Manjari"/>
                <a:ea typeface="SimSun" panose="02010600030101010101" pitchFamily="2" charset="-122"/>
                <a:cs typeface="Times New Roman" panose="02020603050405020304" pitchFamily="18" charset="0"/>
              </a:rPr>
              <a:t>1997 - IPO and Expansion: Amazon went public, </a:t>
            </a:r>
          </a:p>
          <a:p>
            <a:pPr>
              <a:spcAft>
                <a:spcPts val="1000"/>
              </a:spcAft>
            </a:pPr>
            <a:r>
              <a:rPr lang="en-US" dirty="0">
                <a:latin typeface="Manjari"/>
                <a:ea typeface="SimSun" panose="02010600030101010101" pitchFamily="2" charset="-122"/>
                <a:cs typeface="Times New Roman" panose="02020603050405020304" pitchFamily="18" charset="0"/>
              </a:rPr>
              <a:t>marking a significant turning point in its history, and it </a:t>
            </a:r>
          </a:p>
          <a:p>
            <a:pPr>
              <a:spcAft>
                <a:spcPts val="1000"/>
              </a:spcAft>
            </a:pPr>
            <a:r>
              <a:rPr lang="en-US" dirty="0">
                <a:latin typeface="Manjari"/>
                <a:ea typeface="SimSun" panose="02010600030101010101" pitchFamily="2" charset="-122"/>
                <a:cs typeface="Times New Roman" panose="02020603050405020304" pitchFamily="18" charset="0"/>
              </a:rPr>
              <a:t>allowed for rapid expansion into new product categories </a:t>
            </a:r>
          </a:p>
          <a:p>
            <a:pPr>
              <a:spcAft>
                <a:spcPts val="1000"/>
              </a:spcAft>
            </a:pPr>
            <a:r>
              <a:rPr lang="en-US" dirty="0">
                <a:latin typeface="Manjari"/>
                <a:ea typeface="SimSun" panose="02010600030101010101" pitchFamily="2" charset="-122"/>
                <a:cs typeface="Times New Roman" panose="02020603050405020304" pitchFamily="18" charset="0"/>
              </a:rPr>
              <a:t>beyond books.</a:t>
            </a:r>
          </a:p>
          <a:p>
            <a:pPr marL="342900" indent="-342900">
              <a:spcAft>
                <a:spcPts val="1000"/>
              </a:spcAft>
              <a:buFont typeface="Arial" panose="020B0604020202020204" pitchFamily="34" charset="0"/>
              <a:buChar char="•"/>
            </a:pPr>
            <a:r>
              <a:rPr lang="en-US" dirty="0">
                <a:latin typeface="Manjari"/>
                <a:ea typeface="SimSun" panose="02010600030101010101" pitchFamily="2" charset="-122"/>
                <a:cs typeface="Times New Roman" panose="02020603050405020304" pitchFamily="18" charset="0"/>
              </a:rPr>
              <a:t>1998 - Amazon's Entry into Music and Videos:  Amazon's</a:t>
            </a:r>
          </a:p>
          <a:p>
            <a:pPr>
              <a:spcAft>
                <a:spcPts val="1000"/>
              </a:spcAft>
            </a:pPr>
            <a:r>
              <a:rPr lang="en-US" dirty="0">
                <a:latin typeface="Manjari"/>
                <a:ea typeface="SimSun" panose="02010600030101010101" pitchFamily="2" charset="-122"/>
                <a:cs typeface="Times New Roman" panose="02020603050405020304" pitchFamily="18" charset="0"/>
              </a:rPr>
              <a:t> acquisition of Internet Movie Database (</a:t>
            </a:r>
            <a:r>
              <a:rPr lang="en-US" dirty="0" err="1">
                <a:latin typeface="Manjari"/>
                <a:ea typeface="SimSun" panose="02010600030101010101" pitchFamily="2" charset="-122"/>
                <a:cs typeface="Times New Roman" panose="02020603050405020304" pitchFamily="18" charset="0"/>
              </a:rPr>
              <a:t>IMDb</a:t>
            </a:r>
            <a:r>
              <a:rPr lang="en-US" dirty="0">
                <a:latin typeface="Manjari"/>
                <a:ea typeface="SimSun" panose="02010600030101010101" pitchFamily="2" charset="-122"/>
                <a:cs typeface="Times New Roman" panose="02020603050405020304" pitchFamily="18" charset="0"/>
              </a:rPr>
              <a:t>) marked its </a:t>
            </a:r>
          </a:p>
          <a:p>
            <a:pPr>
              <a:spcAft>
                <a:spcPts val="1000"/>
              </a:spcAft>
            </a:pPr>
            <a:r>
              <a:rPr lang="en-US" dirty="0">
                <a:latin typeface="Manjari"/>
                <a:ea typeface="SimSun" panose="02010600030101010101" pitchFamily="2" charset="-122"/>
                <a:cs typeface="Times New Roman" panose="02020603050405020304" pitchFamily="18" charset="0"/>
              </a:rPr>
              <a:t>entry into music and videos, diversifying its offerings.</a:t>
            </a:r>
          </a:p>
          <a:p>
            <a:pPr marL="342900" indent="-342900">
              <a:lnSpc>
                <a:spcPct val="115000"/>
              </a:lnSpc>
              <a:spcAft>
                <a:spcPts val="1000"/>
              </a:spcAft>
              <a:buFont typeface="Arial" panose="020B0604020202020204" pitchFamily="34" charset="0"/>
              <a:buChar char="•"/>
            </a:pPr>
            <a:endParaRPr lang="en-US" dirty="0">
              <a:effectLst/>
              <a:latin typeface="Manjari"/>
              <a:ea typeface="SimSun" panose="02010600030101010101" pitchFamily="2" charset="-122"/>
              <a:cs typeface="Times New Roman" panose="02020603050405020304" pitchFamily="18" charset="0"/>
            </a:endParaRP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88973" y="1182157"/>
            <a:ext cx="3287838" cy="1621809"/>
          </a:xfrm>
          <a:prstGeom prst="rect">
            <a:avLst/>
          </a:prstGeom>
        </p:spPr>
      </p:pic>
      <p:pic>
        <p:nvPicPr>
          <p:cNvPr id="18" name="Picture 1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611091" y="2989422"/>
            <a:ext cx="2965720" cy="1628871"/>
          </a:xfrm>
          <a:prstGeom prst="rect">
            <a:avLst/>
          </a:prstGeom>
        </p:spPr>
      </p:pic>
    </p:spTree>
    <p:extLst>
      <p:ext uri="{BB962C8B-B14F-4D97-AF65-F5344CB8AC3E}">
        <p14:creationId xmlns:p14="http://schemas.microsoft.com/office/powerpoint/2010/main" val="40247161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Text Placeholder 2"/>
          <p:cNvSpPr>
            <a:spLocks noGrp="1"/>
          </p:cNvSpPr>
          <p:nvPr>
            <p:ph type="body" idx="1"/>
          </p:nvPr>
        </p:nvSpPr>
        <p:spPr>
          <a:xfrm>
            <a:off x="720000" y="1051848"/>
            <a:ext cx="7704000" cy="3561715"/>
          </a:xfrm>
        </p:spPr>
        <p:txBody>
          <a:bodyPr/>
          <a:lstStyle/>
          <a:p>
            <a:pPr marL="342900" indent="-342900" algn="l">
              <a:spcAft>
                <a:spcPts val="1000"/>
              </a:spcAft>
              <a:buFont typeface="Arial" panose="020B0604020202020204" pitchFamily="34" charset="0"/>
              <a:buChar char="•"/>
            </a:pPr>
            <a:r>
              <a:rPr lang="en-US" dirty="0">
                <a:ea typeface="SimSun" panose="02010600030101010101" pitchFamily="2" charset="-122"/>
                <a:cs typeface="Times New Roman" panose="02020603050405020304" pitchFamily="18" charset="0"/>
              </a:rPr>
              <a:t> 2002 - Amazon Web Services (AWS): </a:t>
            </a:r>
          </a:p>
          <a:p>
            <a:pPr marL="0" indent="0" algn="l">
              <a:spcAft>
                <a:spcPts val="1000"/>
              </a:spcAft>
              <a:buNone/>
            </a:pPr>
            <a:r>
              <a:rPr lang="en-US" dirty="0">
                <a:ea typeface="SimSun" panose="02010600030101010101" pitchFamily="2" charset="-122"/>
                <a:cs typeface="Times New Roman" panose="02020603050405020304" pitchFamily="18" charset="0"/>
              </a:rPr>
              <a:t>Amazon introduced AWS, a groundbreaking cloud </a:t>
            </a:r>
          </a:p>
          <a:p>
            <a:pPr marL="0" indent="0" algn="l">
              <a:spcAft>
                <a:spcPts val="1000"/>
              </a:spcAft>
              <a:buNone/>
            </a:pPr>
            <a:r>
              <a:rPr lang="en-US" dirty="0">
                <a:ea typeface="SimSun" panose="02010600030101010101" pitchFamily="2" charset="-122"/>
                <a:cs typeface="Times New Roman" panose="02020603050405020304" pitchFamily="18" charset="0"/>
              </a:rPr>
              <a:t>computing platform, revolutionizing the tech industry</a:t>
            </a:r>
          </a:p>
          <a:p>
            <a:pPr marL="0" indent="0" algn="l">
              <a:spcAft>
                <a:spcPts val="1000"/>
              </a:spcAft>
              <a:buNone/>
            </a:pPr>
            <a:r>
              <a:rPr lang="en-US" dirty="0">
                <a:ea typeface="SimSun" panose="02010600030101010101" pitchFamily="2" charset="-122"/>
                <a:cs typeface="Times New Roman" panose="02020603050405020304" pitchFamily="18" charset="0"/>
              </a:rPr>
              <a:t> by providing scalable, cost-effective cloud solutions.</a:t>
            </a:r>
          </a:p>
          <a:p>
            <a:pPr marL="342900" indent="-342900" algn="l">
              <a:spcAft>
                <a:spcPts val="1000"/>
              </a:spcAft>
              <a:buFont typeface="Arial" panose="020B0604020202020204" pitchFamily="34" charset="0"/>
              <a:buChar char="•"/>
            </a:pPr>
            <a:r>
              <a:rPr lang="en-US" dirty="0">
                <a:ea typeface="SimSun" panose="02010600030101010101" pitchFamily="2" charset="-122"/>
                <a:cs typeface="Times New Roman" panose="02020603050405020304" pitchFamily="18" charset="0"/>
              </a:rPr>
              <a:t>2005 - Amazon Prime: The introduction of </a:t>
            </a:r>
          </a:p>
          <a:p>
            <a:pPr marL="0" indent="0" algn="l">
              <a:spcAft>
                <a:spcPts val="1000"/>
              </a:spcAft>
              <a:buNone/>
            </a:pPr>
            <a:r>
              <a:rPr lang="en-US" dirty="0">
                <a:ea typeface="SimSun" panose="02010600030101010101" pitchFamily="2" charset="-122"/>
                <a:cs typeface="Times New Roman" panose="02020603050405020304" pitchFamily="18" charset="0"/>
              </a:rPr>
              <a:t>Amazon Prime offered customers unlimited two-day </a:t>
            </a:r>
          </a:p>
          <a:p>
            <a:pPr marL="0" indent="0" algn="l">
              <a:spcAft>
                <a:spcPts val="1000"/>
              </a:spcAft>
              <a:buNone/>
            </a:pPr>
            <a:r>
              <a:rPr lang="en-US" dirty="0">
                <a:ea typeface="SimSun" panose="02010600030101010101" pitchFamily="2" charset="-122"/>
                <a:cs typeface="Times New Roman" panose="02020603050405020304" pitchFamily="18" charset="0"/>
              </a:rPr>
              <a:t>shipping and access to streaming services, setting </a:t>
            </a:r>
          </a:p>
          <a:p>
            <a:pPr marL="0" indent="0" algn="l">
              <a:spcAft>
                <a:spcPts val="1000"/>
              </a:spcAft>
              <a:buNone/>
            </a:pPr>
            <a:r>
              <a:rPr lang="en-US" dirty="0">
                <a:ea typeface="SimSun" panose="02010600030101010101" pitchFamily="2" charset="-122"/>
                <a:cs typeface="Times New Roman" panose="02020603050405020304" pitchFamily="18" charset="0"/>
              </a:rPr>
              <a:t>new standards for customer loyalty and satisfaction.</a:t>
            </a:r>
          </a:p>
          <a:p>
            <a:pPr algn="l"/>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82490" y="996700"/>
            <a:ext cx="3190009" cy="1611418"/>
          </a:xfrm>
          <a:prstGeom prst="rect">
            <a:avLst/>
          </a:prstGeom>
        </p:spPr>
      </p:pic>
      <p:pic>
        <p:nvPicPr>
          <p:cNvPr id="12" name="Picture 1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82490" y="2753591"/>
            <a:ext cx="3190009" cy="1683328"/>
          </a:xfrm>
          <a:prstGeom prst="rect">
            <a:avLst/>
          </a:prstGeom>
        </p:spPr>
      </p:pic>
    </p:spTree>
    <p:extLst>
      <p:ext uri="{BB962C8B-B14F-4D97-AF65-F5344CB8AC3E}">
        <p14:creationId xmlns:p14="http://schemas.microsoft.com/office/powerpoint/2010/main" val="41234384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Text Placeholder 2"/>
          <p:cNvSpPr>
            <a:spLocks noGrp="1"/>
          </p:cNvSpPr>
          <p:nvPr>
            <p:ph type="body" idx="1"/>
          </p:nvPr>
        </p:nvSpPr>
        <p:spPr>
          <a:xfrm>
            <a:off x="320040" y="301336"/>
            <a:ext cx="8103960" cy="1984664"/>
          </a:xfrm>
        </p:spPr>
        <p:txBody>
          <a:bodyPr/>
          <a:lstStyle/>
          <a:p>
            <a:pPr>
              <a:buFont typeface="Arial" panose="020B0604020202020204" pitchFamily="34" charset="0"/>
              <a:buChar char="•"/>
            </a:pPr>
            <a:endParaRPr lang="en-US" dirty="0"/>
          </a:p>
          <a:p>
            <a:pPr>
              <a:buFont typeface="Arial" panose="020B0604020202020204" pitchFamily="34" charset="0"/>
              <a:buChar char="•"/>
            </a:pPr>
            <a:endParaRPr lang="en-US" dirty="0"/>
          </a:p>
          <a:p>
            <a:pPr>
              <a:buFont typeface="Arial" panose="020B0604020202020204" pitchFamily="34" charset="0"/>
              <a:buChar char="•"/>
            </a:pPr>
            <a:endParaRPr lang="en-US" dirty="0"/>
          </a:p>
          <a:p>
            <a:pPr>
              <a:buFont typeface="Arial" panose="020B0604020202020204" pitchFamily="34" charset="0"/>
              <a:buChar char="•"/>
            </a:pPr>
            <a:endParaRPr lang="en-US" dirty="0"/>
          </a:p>
          <a:p>
            <a:pPr>
              <a:buFont typeface="Arial" panose="020B0604020202020204" pitchFamily="34" charset="0"/>
              <a:buChar char="•"/>
            </a:pPr>
            <a:endParaRPr lang="en-US" dirty="0"/>
          </a:p>
          <a:p>
            <a:pPr>
              <a:buFont typeface="Arial" panose="020B0604020202020204" pitchFamily="34" charset="0"/>
              <a:buChar char="•"/>
            </a:pPr>
            <a:endParaRPr lang="en-US" dirty="0"/>
          </a:p>
          <a:p>
            <a:pPr>
              <a:buFont typeface="Arial" panose="020B0604020202020204" pitchFamily="34" charset="0"/>
              <a:buChar char="•"/>
            </a:pPr>
            <a:endParaRPr lang="en-US" dirty="0"/>
          </a:p>
          <a:p>
            <a:pPr>
              <a:buFont typeface="Arial" panose="020B0604020202020204" pitchFamily="34" charset="0"/>
              <a:buChar char="•"/>
            </a:pPr>
            <a:endParaRPr lang="en-US" dirty="0"/>
          </a:p>
          <a:p>
            <a:pPr>
              <a:buFont typeface="Arial" panose="020B0604020202020204" pitchFamily="34" charset="0"/>
              <a:buChar char="•"/>
            </a:pPr>
            <a:endParaRPr lang="en-US" dirty="0"/>
          </a:p>
          <a:p>
            <a:pPr>
              <a:buFont typeface="Arial" panose="020B0604020202020204" pitchFamily="34" charset="0"/>
              <a:buChar char="•"/>
            </a:pPr>
            <a:endParaRPr lang="en-US" dirty="0"/>
          </a:p>
          <a:p>
            <a:pPr>
              <a:buFont typeface="Arial" panose="020B0604020202020204" pitchFamily="34" charset="0"/>
              <a:buChar char="•"/>
            </a:pPr>
            <a:endParaRPr lang="en-US" dirty="0"/>
          </a:p>
          <a:p>
            <a:pPr>
              <a:buFont typeface="Arial" panose="020B0604020202020204" pitchFamily="34" charset="0"/>
              <a:buChar char="•"/>
            </a:pPr>
            <a:endParaRPr lang="en-US" dirty="0"/>
          </a:p>
          <a:p>
            <a:pPr algn="l">
              <a:buFont typeface="Arial" panose="020B0604020202020204" pitchFamily="34" charset="0"/>
              <a:buChar char="•"/>
            </a:pPr>
            <a:r>
              <a:rPr lang="en-US" sz="1600" dirty="0">
                <a:cs typeface="Calibri" panose="020F0502020204030204" pitchFamily="34" charset="0"/>
              </a:rPr>
              <a:t>2007 - Kindle E-Reader: Amazon's launch of the </a:t>
            </a:r>
          </a:p>
          <a:p>
            <a:pPr marL="127000" indent="0" algn="l">
              <a:buNone/>
            </a:pPr>
            <a:r>
              <a:rPr lang="en-US" sz="1600" dirty="0">
                <a:cs typeface="Calibri" panose="020F0502020204030204" pitchFamily="34" charset="0"/>
              </a:rPr>
              <a:t>Kindle e-reader transformed the way people read and </a:t>
            </a:r>
          </a:p>
          <a:p>
            <a:pPr marL="127000" indent="0" algn="l">
              <a:buNone/>
            </a:pPr>
            <a:r>
              <a:rPr lang="en-US" sz="1600" dirty="0">
                <a:cs typeface="Calibri" panose="020F0502020204030204" pitchFamily="34" charset="0"/>
              </a:rPr>
              <a:t>access digital content, with millions of e-books available.</a:t>
            </a:r>
          </a:p>
          <a:p>
            <a:pPr algn="l">
              <a:buFont typeface="Arial" panose="020B0604020202020204" pitchFamily="34" charset="0"/>
              <a:buChar char="•"/>
            </a:pPr>
            <a:r>
              <a:rPr lang="en-US" sz="1600" dirty="0">
                <a:cs typeface="Calibri" panose="020F0502020204030204" pitchFamily="34" charset="0"/>
              </a:rPr>
              <a:t>2014 - Amazon Echo: The introduction of Amazon </a:t>
            </a:r>
          </a:p>
          <a:p>
            <a:pPr marL="127000" indent="0" algn="l">
              <a:buNone/>
            </a:pPr>
            <a:r>
              <a:rPr lang="en-US" sz="1600" dirty="0">
                <a:cs typeface="Calibri" panose="020F0502020204030204" pitchFamily="34" charset="0"/>
              </a:rPr>
              <a:t>Echo marked the company's entry into the smart speaker </a:t>
            </a:r>
          </a:p>
          <a:p>
            <a:pPr marL="127000" indent="0" algn="l">
              <a:buNone/>
            </a:pPr>
            <a:r>
              <a:rPr lang="en-US" sz="1600" dirty="0">
                <a:cs typeface="Calibri" panose="020F0502020204030204" pitchFamily="34" charset="0"/>
              </a:rPr>
              <a:t>market, powered by the voice-activated assistant, Alexa.</a:t>
            </a:r>
          </a:p>
          <a:p>
            <a:pPr algn="l">
              <a:buFont typeface="Arial" panose="020B0604020202020204" pitchFamily="34" charset="0"/>
              <a:buChar char="•"/>
            </a:pPr>
            <a:r>
              <a:rPr lang="en-US" sz="1600" dirty="0">
                <a:cs typeface="Calibri" panose="020F0502020204030204" pitchFamily="34" charset="0"/>
              </a:rPr>
              <a:t>2017 - Whole Foods Acquisition:  Amazon's acquisition </a:t>
            </a:r>
          </a:p>
          <a:p>
            <a:pPr marL="127000" indent="0" algn="l">
              <a:buNone/>
            </a:pPr>
            <a:r>
              <a:rPr lang="en-US" sz="1600" dirty="0">
                <a:cs typeface="Calibri" panose="020F0502020204030204" pitchFamily="34" charset="0"/>
              </a:rPr>
              <a:t>of Whole Foods Market signaled its entry into the grocery </a:t>
            </a:r>
          </a:p>
          <a:p>
            <a:pPr marL="127000" indent="0" algn="l">
              <a:buNone/>
            </a:pPr>
            <a:r>
              <a:rPr lang="en-US" sz="1600" dirty="0">
                <a:cs typeface="Calibri" panose="020F0502020204030204" pitchFamily="34" charset="0"/>
              </a:rPr>
              <a:t>industry and brought Amazon's influence to brick-and-mortar </a:t>
            </a:r>
          </a:p>
          <a:p>
            <a:pPr marL="127000" indent="0" algn="l">
              <a:buNone/>
            </a:pPr>
            <a:r>
              <a:rPr lang="en-US" sz="1600" dirty="0">
                <a:cs typeface="Calibri" panose="020F0502020204030204" pitchFamily="34" charset="0"/>
              </a:rPr>
              <a:t>retail.</a:t>
            </a:r>
          </a:p>
          <a:p>
            <a:pPr algn="l">
              <a:buFont typeface="Arial" panose="020B0604020202020204" pitchFamily="34" charset="0"/>
              <a:buChar char="•"/>
            </a:pPr>
            <a:r>
              <a:rPr lang="en-US" sz="1600" dirty="0">
                <a:cs typeface="Calibri" panose="020F0502020204030204" pitchFamily="34" charset="0"/>
              </a:rPr>
              <a:t>2020 - COVID-19 Pandemic: Amazon experienced </a:t>
            </a:r>
          </a:p>
          <a:p>
            <a:pPr marL="127000" indent="0" algn="l">
              <a:buNone/>
            </a:pPr>
            <a:r>
              <a:rPr lang="en-US" sz="1600" dirty="0">
                <a:cs typeface="Calibri" panose="020F0502020204030204" pitchFamily="34" charset="0"/>
              </a:rPr>
              <a:t>unprecedented demand during the pandemic, highlighting </a:t>
            </a:r>
          </a:p>
          <a:p>
            <a:pPr marL="127000" indent="0" algn="l">
              <a:buNone/>
            </a:pPr>
            <a:r>
              <a:rPr lang="en-US" sz="1600" dirty="0">
                <a:cs typeface="Calibri" panose="020F0502020204030204" pitchFamily="34" charset="0"/>
              </a:rPr>
              <a:t>its crucial role in e-commerce and logistics, as more people </a:t>
            </a:r>
          </a:p>
          <a:p>
            <a:pPr marL="127000" indent="0" algn="l">
              <a:buNone/>
            </a:pPr>
            <a:r>
              <a:rPr lang="en-US" sz="1600" dirty="0">
                <a:cs typeface="Calibri" panose="020F0502020204030204" pitchFamily="34" charset="0"/>
              </a:rPr>
              <a:t>turned to online shopping.</a:t>
            </a:r>
          </a:p>
          <a:p>
            <a:pPr algn="l">
              <a:buFont typeface="Arial" panose="020B0604020202020204" pitchFamily="34" charset="0"/>
              <a:buChar char="•"/>
            </a:pPr>
            <a:r>
              <a:rPr lang="en-US" sz="1600" dirty="0">
                <a:cs typeface="Calibri" panose="020F0502020204030204" pitchFamily="34" charset="0"/>
              </a:rPr>
              <a:t>2021 - Space Exploration: Amazon's Blue Origin, led by </a:t>
            </a:r>
          </a:p>
          <a:p>
            <a:pPr marL="127000" indent="0" algn="l">
              <a:buNone/>
            </a:pPr>
            <a:r>
              <a:rPr lang="en-US" sz="1600" dirty="0">
                <a:cs typeface="Calibri" panose="020F0502020204030204" pitchFamily="34" charset="0"/>
              </a:rPr>
              <a:t>Jeff Bezos, successfully launched the New Shepard rocket, </a:t>
            </a:r>
          </a:p>
          <a:p>
            <a:pPr marL="127000" indent="0" algn="l">
              <a:buNone/>
            </a:pPr>
            <a:r>
              <a:rPr lang="en-US" sz="1600" dirty="0">
                <a:cs typeface="Calibri" panose="020F0502020204030204" pitchFamily="34" charset="0"/>
              </a:rPr>
              <a:t>demonstrating the company's ventures into space exploration </a:t>
            </a:r>
          </a:p>
          <a:p>
            <a:pPr marL="127000" indent="0" algn="l">
              <a:buNone/>
            </a:pPr>
            <a:r>
              <a:rPr lang="en-US" sz="1600" dirty="0">
                <a:cs typeface="Calibri" panose="020F0502020204030204" pitchFamily="34" charset="0"/>
              </a:rPr>
              <a:t>and technology  (Stock Analysis, 2023).</a:t>
            </a:r>
          </a:p>
          <a:p>
            <a:pPr algn="l">
              <a:buFont typeface="Arial" panose="020B0604020202020204" pitchFamily="34" charset="0"/>
              <a:buChar char="•"/>
            </a:pPr>
            <a:endParaRPr lang="en-US" sz="1800" dirty="0">
              <a:latin typeface="Calibri" panose="020F0502020204030204" pitchFamily="34" charset="0"/>
              <a:cs typeface="Calibri" panose="020F0502020204030204" pitchFamily="34" charset="0"/>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82592" y="2743200"/>
            <a:ext cx="2441863" cy="1880755"/>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39196" y="394854"/>
            <a:ext cx="2585259" cy="1995055"/>
          </a:xfrm>
          <a:prstGeom prst="rect">
            <a:avLst/>
          </a:prstGeom>
        </p:spPr>
      </p:pic>
    </p:spTree>
    <p:extLst>
      <p:ext uri="{BB962C8B-B14F-4D97-AF65-F5344CB8AC3E}">
        <p14:creationId xmlns:p14="http://schemas.microsoft.com/office/powerpoint/2010/main" val="17404785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 Structure and Scale</a:t>
            </a:r>
          </a:p>
        </p:txBody>
      </p:sp>
      <p:sp>
        <p:nvSpPr>
          <p:cNvPr id="3" name="Text Placeholder 2"/>
          <p:cNvSpPr>
            <a:spLocks noGrp="1"/>
          </p:cNvSpPr>
          <p:nvPr>
            <p:ph type="body" idx="1"/>
          </p:nvPr>
        </p:nvSpPr>
        <p:spPr>
          <a:xfrm>
            <a:off x="815693" y="93518"/>
            <a:ext cx="7704000" cy="4731677"/>
          </a:xfrm>
        </p:spPr>
        <p:txBody>
          <a:bodyPr/>
          <a:lstStyle/>
          <a:p>
            <a:pPr marL="127000" indent="0">
              <a:buNone/>
            </a:pPr>
            <a:endParaRPr lang="en-US" dirty="0"/>
          </a:p>
          <a:p>
            <a:pPr marL="127000" indent="0">
              <a:buNone/>
            </a:pPr>
            <a:endParaRPr lang="en-US" dirty="0"/>
          </a:p>
          <a:p>
            <a:pPr marL="127000" indent="0">
              <a:buNone/>
            </a:pPr>
            <a:endParaRPr lang="en-US" dirty="0"/>
          </a:p>
          <a:p>
            <a:pPr marL="412750" indent="-285750" algn="l">
              <a:buFont typeface="Arial" panose="020B0604020202020204" pitchFamily="34" charset="0"/>
              <a:buChar char="•"/>
            </a:pPr>
            <a:r>
              <a:rPr lang="en-US" b="1" dirty="0"/>
              <a:t>Amazon's Organizational Structure</a:t>
            </a:r>
          </a:p>
          <a:p>
            <a:pPr marL="127000" indent="0" algn="l">
              <a:buNone/>
            </a:pPr>
            <a:r>
              <a:rPr lang="en-US" dirty="0"/>
              <a:t>Amazon operates with a complex and decentralized </a:t>
            </a:r>
          </a:p>
          <a:p>
            <a:pPr marL="127000" indent="0" algn="l">
              <a:buNone/>
            </a:pPr>
            <a:r>
              <a:rPr lang="en-US" dirty="0"/>
              <a:t>organizational structure. The company is divided into </a:t>
            </a:r>
          </a:p>
          <a:p>
            <a:pPr marL="127000" indent="0" algn="l">
              <a:buNone/>
            </a:pPr>
            <a:r>
              <a:rPr lang="en-US" dirty="0"/>
              <a:t>several business segments, including e-commerce, AWS, </a:t>
            </a:r>
          </a:p>
          <a:p>
            <a:pPr marL="127000" indent="0" algn="l">
              <a:buNone/>
            </a:pPr>
            <a:r>
              <a:rPr lang="en-US" dirty="0"/>
              <a:t>Prime, and Whole Foods.</a:t>
            </a:r>
          </a:p>
          <a:p>
            <a:pPr marL="412750" indent="-285750" algn="l">
              <a:buFont typeface="Arial" panose="020B0604020202020204" pitchFamily="34" charset="0"/>
              <a:buChar char="•"/>
            </a:pPr>
            <a:r>
              <a:rPr lang="en-US" b="1" dirty="0"/>
              <a:t>Workforce</a:t>
            </a:r>
          </a:p>
          <a:p>
            <a:pPr marL="127000" indent="0" algn="l">
              <a:buNone/>
            </a:pPr>
            <a:r>
              <a:rPr lang="en-US" dirty="0"/>
              <a:t>Amazon employs over 1.5 million people worldwide, </a:t>
            </a:r>
          </a:p>
          <a:p>
            <a:pPr marL="127000" indent="0" algn="l">
              <a:buNone/>
            </a:pPr>
            <a:r>
              <a:rPr lang="en-US" dirty="0"/>
              <a:t>making it one of the largest private employers globally. </a:t>
            </a:r>
          </a:p>
          <a:p>
            <a:pPr marL="127000" indent="0" algn="l">
              <a:buNone/>
            </a:pPr>
            <a:r>
              <a:rPr lang="en-US" dirty="0"/>
              <a:t>It provides jobs across various sectors, from warehousing </a:t>
            </a:r>
          </a:p>
          <a:p>
            <a:pPr marL="127000" indent="0" algn="l">
              <a:buNone/>
            </a:pPr>
            <a:r>
              <a:rPr lang="en-US" dirty="0"/>
              <a:t>to software development.</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16351" y="1232816"/>
            <a:ext cx="2699035" cy="3037848"/>
          </a:xfrm>
          <a:prstGeom prst="rect">
            <a:avLst/>
          </a:prstGeom>
        </p:spPr>
      </p:pic>
    </p:spTree>
    <p:extLst>
      <p:ext uri="{BB962C8B-B14F-4D97-AF65-F5344CB8AC3E}">
        <p14:creationId xmlns:p14="http://schemas.microsoft.com/office/powerpoint/2010/main" val="40825536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Text Placeholder 2"/>
          <p:cNvSpPr>
            <a:spLocks noGrp="1"/>
          </p:cNvSpPr>
          <p:nvPr>
            <p:ph type="body" idx="1"/>
          </p:nvPr>
        </p:nvSpPr>
        <p:spPr>
          <a:xfrm>
            <a:off x="720000" y="1051849"/>
            <a:ext cx="7704000" cy="3229206"/>
          </a:xfrm>
        </p:spPr>
        <p:txBody>
          <a:bodyPr/>
          <a:lstStyle/>
          <a:p>
            <a:pPr marL="412750" indent="-285750" algn="l">
              <a:buFont typeface="Arial" panose="020B0604020202020204" pitchFamily="34" charset="0"/>
              <a:buChar char="•"/>
            </a:pPr>
            <a:r>
              <a:rPr lang="en-US" dirty="0"/>
              <a:t> </a:t>
            </a:r>
            <a:r>
              <a:rPr lang="en-US" b="1" dirty="0"/>
              <a:t>Revenue</a:t>
            </a:r>
          </a:p>
          <a:p>
            <a:pPr marL="127000" indent="0" algn="l">
              <a:buNone/>
            </a:pPr>
            <a:r>
              <a:rPr lang="en-US" dirty="0"/>
              <a:t>Amazon's revenue reached $386 billion in 2020, </a:t>
            </a:r>
          </a:p>
          <a:p>
            <a:pPr marL="127000" indent="0" algn="l">
              <a:buNone/>
            </a:pPr>
            <a:r>
              <a:rPr lang="en-US" dirty="0"/>
              <a:t>reflecting the company's robust financial performance. </a:t>
            </a:r>
          </a:p>
          <a:p>
            <a:pPr marL="127000" indent="0" algn="l">
              <a:buNone/>
            </a:pPr>
            <a:r>
              <a:rPr lang="en-US" dirty="0"/>
              <a:t>Its diverse </a:t>
            </a:r>
          </a:p>
          <a:p>
            <a:pPr marL="127000" indent="0" algn="l">
              <a:buNone/>
            </a:pPr>
            <a:r>
              <a:rPr lang="en-US" dirty="0"/>
              <a:t>revenue streams include e-commerce sales, AWS cloud </a:t>
            </a:r>
          </a:p>
          <a:p>
            <a:pPr marL="127000" indent="0" algn="l">
              <a:buNone/>
            </a:pPr>
            <a:r>
              <a:rPr lang="en-US" dirty="0"/>
              <a:t>services, and subscription services like Amazon Prime.</a:t>
            </a:r>
          </a:p>
          <a:p>
            <a:pPr marL="412750" indent="-285750" algn="l">
              <a:buFont typeface="Arial" panose="020B0604020202020204" pitchFamily="34" charset="0"/>
              <a:buChar char="•"/>
            </a:pPr>
            <a:r>
              <a:rPr lang="en-US" b="1" dirty="0"/>
              <a:t>Global Reach</a:t>
            </a:r>
          </a:p>
          <a:p>
            <a:pPr marL="127000" indent="0" algn="l">
              <a:buNone/>
            </a:pPr>
            <a:r>
              <a:rPr lang="en-US" dirty="0"/>
              <a:t>Amazon has a global presence, serving customers in </a:t>
            </a:r>
          </a:p>
          <a:p>
            <a:pPr marL="127000" indent="0" algn="l">
              <a:buNone/>
            </a:pPr>
            <a:r>
              <a:rPr lang="en-US" dirty="0"/>
              <a:t>Over 200 countries and territories. It operates in </a:t>
            </a:r>
          </a:p>
          <a:p>
            <a:pPr marL="127000" indent="0" algn="l">
              <a:buNone/>
            </a:pPr>
            <a:r>
              <a:rPr lang="en-US" dirty="0"/>
              <a:t>175 fulfillment centers worldwide and has data </a:t>
            </a:r>
          </a:p>
          <a:p>
            <a:pPr marL="127000" indent="0" algn="l">
              <a:buNone/>
            </a:pPr>
            <a:r>
              <a:rPr lang="en-US" dirty="0"/>
              <a:t>centers for AWS in 24 regions globally </a:t>
            </a:r>
          </a:p>
          <a:p>
            <a:pPr marL="127000" indent="0" algn="l">
              <a:buNone/>
            </a:pPr>
            <a:r>
              <a:rPr lang="en-US" dirty="0"/>
              <a:t>(Stock Analysis, 2023).</a:t>
            </a:r>
          </a:p>
          <a:p>
            <a:pPr marL="127000" indent="0">
              <a:buNone/>
            </a:pPr>
            <a:endParaRPr lang="en-US" dirty="0"/>
          </a:p>
          <a:p>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15000" y="218209"/>
            <a:ext cx="3106882" cy="4717473"/>
          </a:xfrm>
          <a:prstGeom prst="rect">
            <a:avLst/>
          </a:prstGeom>
        </p:spPr>
      </p:pic>
    </p:spTree>
    <p:extLst>
      <p:ext uri="{BB962C8B-B14F-4D97-AF65-F5344CB8AC3E}">
        <p14:creationId xmlns:p14="http://schemas.microsoft.com/office/powerpoint/2010/main" val="5000187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INTERNAL OPERATIONS</a:t>
            </a:r>
          </a:p>
        </p:txBody>
      </p:sp>
      <p:sp>
        <p:nvSpPr>
          <p:cNvPr id="3" name="Text Placeholder 2"/>
          <p:cNvSpPr>
            <a:spLocks noGrp="1"/>
          </p:cNvSpPr>
          <p:nvPr>
            <p:ph type="body" idx="1"/>
          </p:nvPr>
        </p:nvSpPr>
        <p:spPr>
          <a:xfrm>
            <a:off x="720000" y="1051849"/>
            <a:ext cx="7704000" cy="3314668"/>
          </a:xfrm>
        </p:spPr>
        <p:txBody>
          <a:bodyPr/>
          <a:lstStyle/>
          <a:p>
            <a:pPr algn="l">
              <a:buFont typeface="Arial" panose="020B0604020202020204" pitchFamily="34" charset="0"/>
              <a:buChar char="•"/>
            </a:pPr>
            <a:r>
              <a:rPr lang="en-US" b="1" dirty="0"/>
              <a:t>Corporate Culture: </a:t>
            </a:r>
            <a:r>
              <a:rPr lang="en-US" dirty="0"/>
              <a:t>Amazon is known for its customer-centric culture, where it prioritizes customer needs and innovation. Its leadership principles drive a commitment to excellence.</a:t>
            </a:r>
          </a:p>
          <a:p>
            <a:pPr algn="l">
              <a:buFont typeface="Arial" panose="020B0604020202020204" pitchFamily="34" charset="0"/>
              <a:buChar char="•"/>
            </a:pPr>
            <a:endParaRPr lang="en-US" b="1" dirty="0"/>
          </a:p>
          <a:p>
            <a:pPr algn="l">
              <a:buFont typeface="Arial" panose="020B0604020202020204" pitchFamily="34" charset="0"/>
              <a:buChar char="•"/>
            </a:pPr>
            <a:r>
              <a:rPr lang="en-US" b="1" dirty="0"/>
              <a:t>Resource Management: </a:t>
            </a:r>
            <a:r>
              <a:rPr lang="en-US" dirty="0"/>
              <a:t>Amazon efficiently manages its resources through cutting-edge technology, logistics, and data analytics. Its vast fulfillment network ensures timely deliveries.</a:t>
            </a:r>
          </a:p>
          <a:p>
            <a:pPr algn="l">
              <a:buFont typeface="Arial" panose="020B0604020202020204" pitchFamily="34" charset="0"/>
              <a:buChar char="•"/>
            </a:pPr>
            <a:endParaRPr lang="en-US" b="1" dirty="0"/>
          </a:p>
          <a:p>
            <a:pPr algn="l">
              <a:buFont typeface="Arial" panose="020B0604020202020204" pitchFamily="34" charset="0"/>
              <a:buChar char="•"/>
            </a:pPr>
            <a:r>
              <a:rPr lang="en-US" b="1" dirty="0"/>
              <a:t>Innovation and Processes:</a:t>
            </a:r>
            <a:r>
              <a:rPr lang="en-US" dirty="0"/>
              <a:t> Amazon continually innovates, from its advanced robotics in fulfillment centers to its data-driven decision-making processes. Its emphasis on efficiency and data is a core strength (</a:t>
            </a:r>
            <a:r>
              <a:rPr lang="en-US" dirty="0" err="1"/>
              <a:t>Nikolova</a:t>
            </a:r>
            <a:r>
              <a:rPr lang="en-US" dirty="0"/>
              <a:t>, </a:t>
            </a:r>
            <a:r>
              <a:rPr lang="en-US" dirty="0" err="1"/>
              <a:t>Tabassum</a:t>
            </a:r>
            <a:r>
              <a:rPr lang="en-US" dirty="0"/>
              <a:t> and </a:t>
            </a:r>
            <a:r>
              <a:rPr lang="en-US" dirty="0" err="1"/>
              <a:t>Nayak</a:t>
            </a:r>
            <a:r>
              <a:rPr lang="en-US" dirty="0"/>
              <a:t>, 2022).</a:t>
            </a:r>
          </a:p>
          <a:p>
            <a:pPr marL="412750" indent="-285750" algn="l">
              <a:buFont typeface="Arial" panose="020B0604020202020204" pitchFamily="34" charset="0"/>
              <a:buChar char="•"/>
            </a:pPr>
            <a:endParaRPr lang="en-US" dirty="0"/>
          </a:p>
        </p:txBody>
      </p:sp>
    </p:spTree>
    <p:extLst>
      <p:ext uri="{BB962C8B-B14F-4D97-AF65-F5344CB8AC3E}">
        <p14:creationId xmlns:p14="http://schemas.microsoft.com/office/powerpoint/2010/main" val="13988454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SHAPING FACTORS FROM THE OUTSIDE</a:t>
            </a:r>
          </a:p>
        </p:txBody>
      </p:sp>
      <p:sp>
        <p:nvSpPr>
          <p:cNvPr id="3" name="Text Placeholder 2"/>
          <p:cNvSpPr>
            <a:spLocks noGrp="1"/>
          </p:cNvSpPr>
          <p:nvPr>
            <p:ph type="body" idx="1"/>
          </p:nvPr>
        </p:nvSpPr>
        <p:spPr>
          <a:xfrm>
            <a:off x="720000" y="1051849"/>
            <a:ext cx="7704000" cy="3752626"/>
          </a:xfrm>
        </p:spPr>
        <p:txBody>
          <a:bodyPr/>
          <a:lstStyle/>
          <a:p>
            <a:pPr algn="l">
              <a:buFont typeface="Arial" panose="020B0604020202020204" pitchFamily="34" charset="0"/>
              <a:buChar char="•"/>
            </a:pPr>
            <a:r>
              <a:rPr lang="en-US" b="1" dirty="0"/>
              <a:t>Market Competition: </a:t>
            </a:r>
            <a:r>
              <a:rPr lang="en-US" dirty="0"/>
              <a:t>Amazon operates in a highly competitive market with rivals like Walmart and </a:t>
            </a:r>
            <a:r>
              <a:rPr lang="en-US" dirty="0" err="1"/>
              <a:t>Alibaba</a:t>
            </a:r>
            <a:r>
              <a:rPr lang="en-US" dirty="0"/>
              <a:t>. This competition drives innovation and customer-centric strategies.</a:t>
            </a:r>
          </a:p>
          <a:p>
            <a:pPr algn="l">
              <a:buFont typeface="Arial" panose="020B0604020202020204" pitchFamily="34" charset="0"/>
              <a:buChar char="•"/>
            </a:pPr>
            <a:endParaRPr lang="en-US" b="1" dirty="0"/>
          </a:p>
          <a:p>
            <a:pPr algn="l">
              <a:buFont typeface="Arial" panose="020B0604020202020204" pitchFamily="34" charset="0"/>
              <a:buChar char="•"/>
            </a:pPr>
            <a:r>
              <a:rPr lang="en-US" b="1" dirty="0"/>
              <a:t>Regulatory Challenges: </a:t>
            </a:r>
            <a:r>
              <a:rPr lang="en-US" dirty="0"/>
              <a:t>Government regulations, tax laws, and antitrust concerns impact Amazon's global operations and require strategic adjustments (</a:t>
            </a:r>
            <a:r>
              <a:rPr lang="en-US" dirty="0" err="1"/>
              <a:t>Shtal</a:t>
            </a:r>
            <a:r>
              <a:rPr lang="en-US" dirty="0"/>
              <a:t> et al., 2018).</a:t>
            </a:r>
          </a:p>
          <a:p>
            <a:pPr algn="l">
              <a:buFont typeface="Arial" panose="020B0604020202020204" pitchFamily="34" charset="0"/>
              <a:buChar char="•"/>
            </a:pPr>
            <a:endParaRPr lang="en-US" b="1" dirty="0"/>
          </a:p>
          <a:p>
            <a:pPr algn="l">
              <a:buFont typeface="Arial" panose="020B0604020202020204" pitchFamily="34" charset="0"/>
              <a:buChar char="•"/>
            </a:pPr>
            <a:r>
              <a:rPr lang="en-US" b="1" dirty="0"/>
              <a:t>Consumer Behavior:</a:t>
            </a:r>
            <a:r>
              <a:rPr lang="en-US" dirty="0"/>
              <a:t> Evolving consumer preferences and behaviors, such as the shift towards e-commerce, shape Amazon's service offerings and infrastructure.</a:t>
            </a:r>
          </a:p>
          <a:p>
            <a:pPr algn="l">
              <a:buFont typeface="Arial" panose="020B0604020202020204" pitchFamily="34" charset="0"/>
              <a:buChar char="•"/>
            </a:pPr>
            <a:endParaRPr lang="en-US" b="1" dirty="0"/>
          </a:p>
          <a:p>
            <a:pPr algn="l">
              <a:buFont typeface="Arial" panose="020B0604020202020204" pitchFamily="34" charset="0"/>
              <a:buChar char="•"/>
            </a:pPr>
            <a:r>
              <a:rPr lang="en-US" b="1" dirty="0"/>
              <a:t>Technological Advancements: </a:t>
            </a:r>
            <a:r>
              <a:rPr lang="en-US" dirty="0"/>
              <a:t>Rapid technological changes, like AI and cloud computing, present both opportunities and challenges that Amazon needs to adapt to.</a:t>
            </a:r>
          </a:p>
        </p:txBody>
      </p:sp>
    </p:spTree>
    <p:extLst>
      <p:ext uri="{BB962C8B-B14F-4D97-AF65-F5344CB8AC3E}">
        <p14:creationId xmlns:p14="http://schemas.microsoft.com/office/powerpoint/2010/main" val="234873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920"/>
        <p:cNvGrpSpPr/>
        <p:nvPr/>
      </p:nvGrpSpPr>
      <p:grpSpPr>
        <a:xfrm>
          <a:off x="0" y="0"/>
          <a:ext cx="0" cy="0"/>
          <a:chOff x="0" y="0"/>
          <a:chExt cx="0" cy="0"/>
        </a:xfrm>
      </p:grpSpPr>
      <p:sp>
        <p:nvSpPr>
          <p:cNvPr id="921" name="Google Shape;921;p47"/>
          <p:cNvSpPr txBox="1">
            <a:spLocks noGrp="1"/>
          </p:cNvSpPr>
          <p:nvPr>
            <p:ph type="title" idx="8"/>
          </p:nvPr>
        </p:nvSpPr>
        <p:spPr>
          <a:xfrm>
            <a:off x="689004" y="537468"/>
            <a:ext cx="7704000" cy="457200"/>
          </a:xfrm>
          <a:prstGeom prst="rect">
            <a:avLst/>
          </a:prstGeom>
        </p:spPr>
        <p:txBody>
          <a:bodyPr spcFirstLastPara="1" wrap="square" lIns="91425" tIns="91425" rIns="91425" bIns="91425" anchor="ctr" anchorCtr="0">
            <a:noAutofit/>
          </a:bodyPr>
          <a:lstStyle/>
          <a:p>
            <a:pPr lvl="0"/>
            <a:r>
              <a:rPr lang="en-US" sz="2800" dirty="0"/>
              <a:t>SWOT ANALYSIS: UNVEILING STRENGTHS AND WEAKNESSES</a:t>
            </a:r>
            <a:endParaRPr lang="en-US" sz="2800" dirty="0">
              <a:latin typeface="Calibri" panose="020F0502020204030204" pitchFamily="34" charset="0"/>
              <a:cs typeface="Calibri" panose="020F0502020204030204" pitchFamily="34" charset="0"/>
            </a:endParaRPr>
          </a:p>
        </p:txBody>
      </p:sp>
      <p:sp>
        <p:nvSpPr>
          <p:cNvPr id="922" name="Google Shape;922;p47"/>
          <p:cNvSpPr txBox="1">
            <a:spLocks noGrp="1"/>
          </p:cNvSpPr>
          <p:nvPr>
            <p:ph type="title"/>
          </p:nvPr>
        </p:nvSpPr>
        <p:spPr>
          <a:xfrm>
            <a:off x="2357203" y="1537795"/>
            <a:ext cx="1978200" cy="3657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US" dirty="0"/>
              <a:t>Strengths </a:t>
            </a:r>
            <a:endParaRPr dirty="0"/>
          </a:p>
        </p:txBody>
      </p:sp>
      <p:sp>
        <p:nvSpPr>
          <p:cNvPr id="923" name="Google Shape;923;p47"/>
          <p:cNvSpPr txBox="1">
            <a:spLocks noGrp="1"/>
          </p:cNvSpPr>
          <p:nvPr>
            <p:ph type="subTitle" idx="1"/>
          </p:nvPr>
        </p:nvSpPr>
        <p:spPr>
          <a:xfrm>
            <a:off x="2229594" y="1938083"/>
            <a:ext cx="2048934" cy="766206"/>
          </a:xfrm>
          <a:prstGeom prst="rect">
            <a:avLst/>
          </a:prstGeom>
        </p:spPr>
        <p:txBody>
          <a:bodyPr spcFirstLastPara="1" wrap="square" lIns="91425" tIns="91425" rIns="91425" bIns="91425" anchor="ctr" anchorCtr="0">
            <a:noAutofit/>
          </a:bodyPr>
          <a:lstStyle/>
          <a:p>
            <a:pPr>
              <a:buFont typeface="Arial" panose="020B0604020202020204" pitchFamily="34" charset="0"/>
              <a:buChar char="•"/>
            </a:pPr>
            <a:r>
              <a:rPr lang="en-US" dirty="0"/>
              <a:t>E-commerce Leader</a:t>
            </a:r>
          </a:p>
          <a:p>
            <a:pPr>
              <a:buFont typeface="Arial" panose="020B0604020202020204" pitchFamily="34" charset="0"/>
              <a:buChar char="•"/>
            </a:pPr>
            <a:r>
              <a:rPr lang="en-US" dirty="0"/>
              <a:t>AWS Dominance</a:t>
            </a:r>
            <a:endParaRPr dirty="0"/>
          </a:p>
        </p:txBody>
      </p:sp>
      <p:sp>
        <p:nvSpPr>
          <p:cNvPr id="924" name="Google Shape;924;p47"/>
          <p:cNvSpPr txBox="1">
            <a:spLocks noGrp="1"/>
          </p:cNvSpPr>
          <p:nvPr>
            <p:ph type="title" idx="2"/>
          </p:nvPr>
        </p:nvSpPr>
        <p:spPr>
          <a:xfrm>
            <a:off x="5738391" y="1537795"/>
            <a:ext cx="1978200" cy="365700"/>
          </a:xfrm>
          <a:prstGeom prst="rect">
            <a:avLst/>
          </a:prstGeom>
        </p:spPr>
        <p:txBody>
          <a:bodyPr spcFirstLastPara="1" wrap="square" lIns="91425" tIns="91425" rIns="91425" bIns="91425" anchor="ctr" anchorCtr="0">
            <a:noAutofit/>
          </a:bodyPr>
          <a:lstStyle/>
          <a:p>
            <a:pPr lvl="0"/>
            <a:r>
              <a:rPr lang="en-US" dirty="0"/>
              <a:t>Opportunities</a:t>
            </a:r>
            <a:endParaRPr dirty="0"/>
          </a:p>
        </p:txBody>
      </p:sp>
      <p:sp>
        <p:nvSpPr>
          <p:cNvPr id="925" name="Google Shape;925;p47"/>
          <p:cNvSpPr txBox="1">
            <a:spLocks noGrp="1"/>
          </p:cNvSpPr>
          <p:nvPr>
            <p:ph type="subTitle" idx="3"/>
          </p:nvPr>
        </p:nvSpPr>
        <p:spPr>
          <a:xfrm>
            <a:off x="5814094" y="2082413"/>
            <a:ext cx="1978200" cy="758063"/>
          </a:xfrm>
          <a:prstGeom prst="rect">
            <a:avLst/>
          </a:prstGeom>
        </p:spPr>
        <p:txBody>
          <a:bodyPr spcFirstLastPara="1" wrap="square" lIns="91425" tIns="91425" rIns="91425" bIns="91425" anchor="ctr" anchorCtr="0">
            <a:noAutofit/>
          </a:bodyPr>
          <a:lstStyle/>
          <a:p>
            <a:pPr marL="285750" lvl="0" indent="-285750">
              <a:buFont typeface="Arial" panose="020B0604020202020204" pitchFamily="34" charset="0"/>
              <a:buChar char="•"/>
            </a:pPr>
            <a:r>
              <a:rPr lang="en-US" dirty="0"/>
              <a:t>Healthcare Entry</a:t>
            </a:r>
          </a:p>
          <a:p>
            <a:pPr marL="285750" lvl="0" indent="-285750">
              <a:buFont typeface="Arial" panose="020B0604020202020204" pitchFamily="34" charset="0"/>
              <a:buChar char="•"/>
            </a:pPr>
            <a:r>
              <a:rPr lang="en-US" dirty="0"/>
              <a:t>International Growth</a:t>
            </a:r>
          </a:p>
          <a:p>
            <a:pPr marL="285750" lvl="0" indent="-285750">
              <a:buFont typeface="Arial" panose="020B0604020202020204" pitchFamily="34" charset="0"/>
              <a:buChar char="•"/>
            </a:pPr>
            <a:r>
              <a:rPr lang="en-US" dirty="0"/>
              <a:t>Subscription Services</a:t>
            </a:r>
            <a:endParaRPr dirty="0"/>
          </a:p>
        </p:txBody>
      </p:sp>
      <p:sp>
        <p:nvSpPr>
          <p:cNvPr id="926" name="Google Shape;926;p47"/>
          <p:cNvSpPr txBox="1">
            <a:spLocks noGrp="1"/>
          </p:cNvSpPr>
          <p:nvPr>
            <p:ph type="title" idx="4"/>
          </p:nvPr>
        </p:nvSpPr>
        <p:spPr>
          <a:xfrm>
            <a:off x="2357203" y="3070072"/>
            <a:ext cx="1975200" cy="365700"/>
          </a:xfrm>
          <a:prstGeom prst="rect">
            <a:avLst/>
          </a:prstGeom>
        </p:spPr>
        <p:txBody>
          <a:bodyPr spcFirstLastPara="1" wrap="square" lIns="91425" tIns="91425" rIns="91425" bIns="91425" anchor="ctr" anchorCtr="0">
            <a:noAutofit/>
          </a:bodyPr>
          <a:lstStyle/>
          <a:p>
            <a:pPr lvl="0"/>
            <a:r>
              <a:rPr lang="en-US" dirty="0"/>
              <a:t>Weaknesses</a:t>
            </a:r>
            <a:endParaRPr dirty="0"/>
          </a:p>
        </p:txBody>
      </p:sp>
      <p:sp>
        <p:nvSpPr>
          <p:cNvPr id="927" name="Google Shape;927;p47"/>
          <p:cNvSpPr txBox="1">
            <a:spLocks noGrp="1"/>
          </p:cNvSpPr>
          <p:nvPr>
            <p:ph type="subTitle" idx="5"/>
          </p:nvPr>
        </p:nvSpPr>
        <p:spPr>
          <a:xfrm>
            <a:off x="2357203" y="3439903"/>
            <a:ext cx="1978200" cy="869450"/>
          </a:xfrm>
          <a:prstGeom prst="rect">
            <a:avLst/>
          </a:prstGeom>
        </p:spPr>
        <p:txBody>
          <a:bodyPr spcFirstLastPara="1" wrap="square" lIns="91425" tIns="91425" rIns="91425" bIns="91425" anchor="ctr" anchorCtr="0">
            <a:noAutofit/>
          </a:bodyPr>
          <a:lstStyle/>
          <a:p>
            <a:pPr marL="285750" lvl="0" indent="-285750">
              <a:buFont typeface="Arial" panose="020B0604020202020204" pitchFamily="34" charset="0"/>
              <a:buChar char="•"/>
            </a:pPr>
            <a:r>
              <a:rPr lang="en-US" dirty="0"/>
              <a:t>Labor Issues</a:t>
            </a:r>
          </a:p>
          <a:p>
            <a:pPr marL="285750" lvl="0" indent="-285750">
              <a:buFont typeface="Arial" panose="020B0604020202020204" pitchFamily="34" charset="0"/>
              <a:buChar char="•"/>
            </a:pPr>
            <a:r>
              <a:rPr lang="en-US" dirty="0"/>
              <a:t>Regulatory Challenges</a:t>
            </a:r>
          </a:p>
          <a:p>
            <a:pPr marL="285750" lvl="0" indent="-285750">
              <a:buFont typeface="Arial" panose="020B0604020202020204" pitchFamily="34" charset="0"/>
              <a:buChar char="•"/>
            </a:pPr>
            <a:r>
              <a:rPr lang="en-US" dirty="0"/>
              <a:t>Profit Margins</a:t>
            </a:r>
            <a:endParaRPr dirty="0"/>
          </a:p>
        </p:txBody>
      </p:sp>
      <p:sp>
        <p:nvSpPr>
          <p:cNvPr id="928" name="Google Shape;928;p47"/>
          <p:cNvSpPr txBox="1">
            <a:spLocks noGrp="1"/>
          </p:cNvSpPr>
          <p:nvPr>
            <p:ph type="title" idx="6"/>
          </p:nvPr>
        </p:nvSpPr>
        <p:spPr>
          <a:xfrm>
            <a:off x="5738391" y="3070072"/>
            <a:ext cx="1978200" cy="365700"/>
          </a:xfrm>
          <a:prstGeom prst="rect">
            <a:avLst/>
          </a:prstGeom>
        </p:spPr>
        <p:txBody>
          <a:bodyPr spcFirstLastPara="1" wrap="square" lIns="91425" tIns="91425" rIns="91425" bIns="91425" anchor="ctr" anchorCtr="0">
            <a:noAutofit/>
          </a:bodyPr>
          <a:lstStyle/>
          <a:p>
            <a:pPr lvl="0"/>
            <a:r>
              <a:rPr lang="en-US" dirty="0"/>
              <a:t>Threats</a:t>
            </a:r>
            <a:endParaRPr dirty="0"/>
          </a:p>
        </p:txBody>
      </p:sp>
      <p:sp>
        <p:nvSpPr>
          <p:cNvPr id="929" name="Google Shape;929;p47"/>
          <p:cNvSpPr txBox="1">
            <a:spLocks noGrp="1"/>
          </p:cNvSpPr>
          <p:nvPr>
            <p:ph type="subTitle" idx="7"/>
          </p:nvPr>
        </p:nvSpPr>
        <p:spPr>
          <a:xfrm>
            <a:off x="5738391" y="3439902"/>
            <a:ext cx="1978200" cy="869451"/>
          </a:xfrm>
          <a:prstGeom prst="rect">
            <a:avLst/>
          </a:prstGeom>
        </p:spPr>
        <p:txBody>
          <a:bodyPr spcFirstLastPara="1" wrap="square" lIns="91425" tIns="91425" rIns="91425" bIns="91425" anchor="ctr" anchorCtr="0">
            <a:noAutofit/>
          </a:bodyPr>
          <a:lstStyle/>
          <a:p>
            <a:pPr marL="285750" lvl="0" indent="-285750">
              <a:buFont typeface="Arial" panose="020B0604020202020204" pitchFamily="34" charset="0"/>
              <a:buChar char="•"/>
            </a:pPr>
            <a:r>
              <a:rPr lang="en-US" dirty="0"/>
              <a:t>Intense Competition</a:t>
            </a:r>
          </a:p>
          <a:p>
            <a:pPr marL="285750" lvl="0" indent="-285750">
              <a:buFont typeface="Arial" panose="020B0604020202020204" pitchFamily="34" charset="0"/>
              <a:buChar char="•"/>
            </a:pPr>
            <a:r>
              <a:rPr lang="en-US" dirty="0"/>
              <a:t>Regulatory Challenges</a:t>
            </a:r>
            <a:endParaRPr dirty="0"/>
          </a:p>
        </p:txBody>
      </p:sp>
      <p:sp>
        <p:nvSpPr>
          <p:cNvPr id="930" name="Google Shape;930;p47"/>
          <p:cNvSpPr/>
          <p:nvPr/>
        </p:nvSpPr>
        <p:spPr>
          <a:xfrm>
            <a:off x="1427409" y="1608414"/>
            <a:ext cx="779700" cy="777300"/>
          </a:xfrm>
          <a:prstGeom prst="rect">
            <a:avLst/>
          </a:prstGeom>
          <a:solidFill>
            <a:schemeClr val="lt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1" name="Google Shape;931;p47"/>
          <p:cNvSpPr/>
          <p:nvPr/>
        </p:nvSpPr>
        <p:spPr>
          <a:xfrm>
            <a:off x="4811032" y="1609014"/>
            <a:ext cx="778500" cy="776100"/>
          </a:xfrm>
          <a:prstGeom prst="ellipse">
            <a:avLst/>
          </a:prstGeom>
          <a:solidFill>
            <a:schemeClr val="accent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2" name="Google Shape;932;p47"/>
          <p:cNvSpPr/>
          <p:nvPr/>
        </p:nvSpPr>
        <p:spPr>
          <a:xfrm>
            <a:off x="4810434" y="3140689"/>
            <a:ext cx="779700" cy="777300"/>
          </a:xfrm>
          <a:prstGeom prst="rect">
            <a:avLst/>
          </a:prstGeom>
          <a:solidFill>
            <a:schemeClr val="lt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3" name="Google Shape;933;p47"/>
          <p:cNvSpPr/>
          <p:nvPr/>
        </p:nvSpPr>
        <p:spPr>
          <a:xfrm>
            <a:off x="1428009" y="3141289"/>
            <a:ext cx="778500" cy="776100"/>
          </a:xfrm>
          <a:prstGeom prst="ellipse">
            <a:avLst/>
          </a:prstGeom>
          <a:solidFill>
            <a:schemeClr val="accent3"/>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34" name="Google Shape;934;p47"/>
          <p:cNvGrpSpPr/>
          <p:nvPr/>
        </p:nvGrpSpPr>
        <p:grpSpPr>
          <a:xfrm>
            <a:off x="5025950" y="3393185"/>
            <a:ext cx="348647" cy="272323"/>
            <a:chOff x="3183587" y="1347952"/>
            <a:chExt cx="348647" cy="272323"/>
          </a:xfrm>
        </p:grpSpPr>
        <p:sp>
          <p:nvSpPr>
            <p:cNvPr id="935" name="Google Shape;935;p47"/>
            <p:cNvSpPr/>
            <p:nvPr/>
          </p:nvSpPr>
          <p:spPr>
            <a:xfrm>
              <a:off x="3183587" y="1347952"/>
              <a:ext cx="348647" cy="272323"/>
            </a:xfrm>
            <a:custGeom>
              <a:avLst/>
              <a:gdLst/>
              <a:ahLst/>
              <a:cxnLst/>
              <a:rect l="l" t="t" r="r" b="b"/>
              <a:pathLst>
                <a:path w="12932" h="10101" extrusionOk="0">
                  <a:moveTo>
                    <a:pt x="4232" y="2682"/>
                  </a:moveTo>
                  <a:lnTo>
                    <a:pt x="4202" y="2890"/>
                  </a:lnTo>
                  <a:lnTo>
                    <a:pt x="4232" y="3099"/>
                  </a:lnTo>
                  <a:lnTo>
                    <a:pt x="3427" y="3099"/>
                  </a:lnTo>
                  <a:lnTo>
                    <a:pt x="3427" y="2682"/>
                  </a:lnTo>
                  <a:close/>
                  <a:moveTo>
                    <a:pt x="7122" y="358"/>
                  </a:moveTo>
                  <a:lnTo>
                    <a:pt x="7390" y="387"/>
                  </a:lnTo>
                  <a:lnTo>
                    <a:pt x="7628" y="417"/>
                  </a:lnTo>
                  <a:lnTo>
                    <a:pt x="7866" y="477"/>
                  </a:lnTo>
                  <a:lnTo>
                    <a:pt x="8105" y="566"/>
                  </a:lnTo>
                  <a:lnTo>
                    <a:pt x="8343" y="685"/>
                  </a:lnTo>
                  <a:lnTo>
                    <a:pt x="8552" y="805"/>
                  </a:lnTo>
                  <a:lnTo>
                    <a:pt x="8730" y="953"/>
                  </a:lnTo>
                  <a:lnTo>
                    <a:pt x="8909" y="1102"/>
                  </a:lnTo>
                  <a:lnTo>
                    <a:pt x="9088" y="1281"/>
                  </a:lnTo>
                  <a:lnTo>
                    <a:pt x="9237" y="1490"/>
                  </a:lnTo>
                  <a:lnTo>
                    <a:pt x="9356" y="1698"/>
                  </a:lnTo>
                  <a:lnTo>
                    <a:pt x="9445" y="1907"/>
                  </a:lnTo>
                  <a:lnTo>
                    <a:pt x="9535" y="2145"/>
                  </a:lnTo>
                  <a:lnTo>
                    <a:pt x="9594" y="2384"/>
                  </a:lnTo>
                  <a:lnTo>
                    <a:pt x="9654" y="2652"/>
                  </a:lnTo>
                  <a:lnTo>
                    <a:pt x="9654" y="2890"/>
                  </a:lnTo>
                  <a:lnTo>
                    <a:pt x="9654" y="3158"/>
                  </a:lnTo>
                  <a:lnTo>
                    <a:pt x="9594" y="3426"/>
                  </a:lnTo>
                  <a:lnTo>
                    <a:pt x="9535" y="3665"/>
                  </a:lnTo>
                  <a:lnTo>
                    <a:pt x="9445" y="3873"/>
                  </a:lnTo>
                  <a:lnTo>
                    <a:pt x="9356" y="4112"/>
                  </a:lnTo>
                  <a:lnTo>
                    <a:pt x="9237" y="4320"/>
                  </a:lnTo>
                  <a:lnTo>
                    <a:pt x="9088" y="4499"/>
                  </a:lnTo>
                  <a:lnTo>
                    <a:pt x="8909" y="4707"/>
                  </a:lnTo>
                  <a:lnTo>
                    <a:pt x="8730" y="4856"/>
                  </a:lnTo>
                  <a:lnTo>
                    <a:pt x="8552" y="5005"/>
                  </a:lnTo>
                  <a:lnTo>
                    <a:pt x="8343" y="5125"/>
                  </a:lnTo>
                  <a:lnTo>
                    <a:pt x="8105" y="5244"/>
                  </a:lnTo>
                  <a:lnTo>
                    <a:pt x="7866" y="5333"/>
                  </a:lnTo>
                  <a:lnTo>
                    <a:pt x="7628" y="5393"/>
                  </a:lnTo>
                  <a:lnTo>
                    <a:pt x="7390" y="5423"/>
                  </a:lnTo>
                  <a:lnTo>
                    <a:pt x="6883" y="5423"/>
                  </a:lnTo>
                  <a:lnTo>
                    <a:pt x="6615" y="5393"/>
                  </a:lnTo>
                  <a:lnTo>
                    <a:pt x="6377" y="5333"/>
                  </a:lnTo>
                  <a:lnTo>
                    <a:pt x="6138" y="5244"/>
                  </a:lnTo>
                  <a:lnTo>
                    <a:pt x="5930" y="5125"/>
                  </a:lnTo>
                  <a:lnTo>
                    <a:pt x="5721" y="5005"/>
                  </a:lnTo>
                  <a:lnTo>
                    <a:pt x="5513" y="4856"/>
                  </a:lnTo>
                  <a:lnTo>
                    <a:pt x="5334" y="4707"/>
                  </a:lnTo>
                  <a:lnTo>
                    <a:pt x="5185" y="4499"/>
                  </a:lnTo>
                  <a:lnTo>
                    <a:pt x="5036" y="4320"/>
                  </a:lnTo>
                  <a:lnTo>
                    <a:pt x="4887" y="4112"/>
                  </a:lnTo>
                  <a:lnTo>
                    <a:pt x="4798" y="3873"/>
                  </a:lnTo>
                  <a:lnTo>
                    <a:pt x="4708" y="3665"/>
                  </a:lnTo>
                  <a:lnTo>
                    <a:pt x="4649" y="3426"/>
                  </a:lnTo>
                  <a:lnTo>
                    <a:pt x="4619" y="3158"/>
                  </a:lnTo>
                  <a:lnTo>
                    <a:pt x="4589" y="2890"/>
                  </a:lnTo>
                  <a:lnTo>
                    <a:pt x="4619" y="2652"/>
                  </a:lnTo>
                  <a:lnTo>
                    <a:pt x="4649" y="2384"/>
                  </a:lnTo>
                  <a:lnTo>
                    <a:pt x="4708" y="2145"/>
                  </a:lnTo>
                  <a:lnTo>
                    <a:pt x="4798" y="1907"/>
                  </a:lnTo>
                  <a:lnTo>
                    <a:pt x="4887" y="1698"/>
                  </a:lnTo>
                  <a:lnTo>
                    <a:pt x="5036" y="1490"/>
                  </a:lnTo>
                  <a:lnTo>
                    <a:pt x="5185" y="1281"/>
                  </a:lnTo>
                  <a:lnTo>
                    <a:pt x="5334" y="1102"/>
                  </a:lnTo>
                  <a:lnTo>
                    <a:pt x="5513" y="953"/>
                  </a:lnTo>
                  <a:lnTo>
                    <a:pt x="5721" y="805"/>
                  </a:lnTo>
                  <a:lnTo>
                    <a:pt x="5930" y="685"/>
                  </a:lnTo>
                  <a:lnTo>
                    <a:pt x="6138" y="566"/>
                  </a:lnTo>
                  <a:lnTo>
                    <a:pt x="6377" y="477"/>
                  </a:lnTo>
                  <a:lnTo>
                    <a:pt x="6615" y="417"/>
                  </a:lnTo>
                  <a:lnTo>
                    <a:pt x="6883" y="387"/>
                  </a:lnTo>
                  <a:lnTo>
                    <a:pt x="7122" y="358"/>
                  </a:lnTo>
                  <a:close/>
                  <a:moveTo>
                    <a:pt x="3219" y="6555"/>
                  </a:moveTo>
                  <a:lnTo>
                    <a:pt x="3219" y="9713"/>
                  </a:lnTo>
                  <a:lnTo>
                    <a:pt x="2384" y="9713"/>
                  </a:lnTo>
                  <a:lnTo>
                    <a:pt x="2384" y="6555"/>
                  </a:lnTo>
                  <a:close/>
                  <a:moveTo>
                    <a:pt x="5066" y="4946"/>
                  </a:moveTo>
                  <a:lnTo>
                    <a:pt x="5364" y="5214"/>
                  </a:lnTo>
                  <a:lnTo>
                    <a:pt x="5364" y="9713"/>
                  </a:lnTo>
                  <a:lnTo>
                    <a:pt x="4529" y="9713"/>
                  </a:lnTo>
                  <a:lnTo>
                    <a:pt x="4529" y="4946"/>
                  </a:lnTo>
                  <a:close/>
                  <a:moveTo>
                    <a:pt x="7509" y="6704"/>
                  </a:moveTo>
                  <a:lnTo>
                    <a:pt x="7509" y="9713"/>
                  </a:lnTo>
                  <a:lnTo>
                    <a:pt x="6645" y="9713"/>
                  </a:lnTo>
                  <a:lnTo>
                    <a:pt x="6645" y="6704"/>
                  </a:lnTo>
                  <a:close/>
                  <a:moveTo>
                    <a:pt x="5751" y="5452"/>
                  </a:moveTo>
                  <a:lnTo>
                    <a:pt x="6079" y="5601"/>
                  </a:lnTo>
                  <a:lnTo>
                    <a:pt x="6406" y="5720"/>
                  </a:lnTo>
                  <a:lnTo>
                    <a:pt x="6764" y="5780"/>
                  </a:lnTo>
                  <a:lnTo>
                    <a:pt x="7122" y="5810"/>
                  </a:lnTo>
                  <a:lnTo>
                    <a:pt x="7479" y="5780"/>
                  </a:lnTo>
                  <a:lnTo>
                    <a:pt x="7807" y="5750"/>
                  </a:lnTo>
                  <a:lnTo>
                    <a:pt x="8105" y="5631"/>
                  </a:lnTo>
                  <a:lnTo>
                    <a:pt x="8403" y="5512"/>
                  </a:lnTo>
                  <a:lnTo>
                    <a:pt x="8403" y="9713"/>
                  </a:lnTo>
                  <a:lnTo>
                    <a:pt x="7866" y="9713"/>
                  </a:lnTo>
                  <a:lnTo>
                    <a:pt x="7866" y="6614"/>
                  </a:lnTo>
                  <a:lnTo>
                    <a:pt x="7866" y="6495"/>
                  </a:lnTo>
                  <a:lnTo>
                    <a:pt x="7777" y="6406"/>
                  </a:lnTo>
                  <a:lnTo>
                    <a:pt x="7688" y="6346"/>
                  </a:lnTo>
                  <a:lnTo>
                    <a:pt x="7568" y="6316"/>
                  </a:lnTo>
                  <a:lnTo>
                    <a:pt x="6585" y="6316"/>
                  </a:lnTo>
                  <a:lnTo>
                    <a:pt x="6466" y="6346"/>
                  </a:lnTo>
                  <a:lnTo>
                    <a:pt x="6377" y="6406"/>
                  </a:lnTo>
                  <a:lnTo>
                    <a:pt x="6287" y="6495"/>
                  </a:lnTo>
                  <a:lnTo>
                    <a:pt x="6287" y="6614"/>
                  </a:lnTo>
                  <a:lnTo>
                    <a:pt x="6287" y="9713"/>
                  </a:lnTo>
                  <a:lnTo>
                    <a:pt x="5751" y="9713"/>
                  </a:lnTo>
                  <a:lnTo>
                    <a:pt x="5751" y="5452"/>
                  </a:lnTo>
                  <a:close/>
                  <a:moveTo>
                    <a:pt x="9624" y="4946"/>
                  </a:moveTo>
                  <a:lnTo>
                    <a:pt x="9624" y="9713"/>
                  </a:lnTo>
                  <a:lnTo>
                    <a:pt x="8790" y="9713"/>
                  </a:lnTo>
                  <a:lnTo>
                    <a:pt x="8790" y="5303"/>
                  </a:lnTo>
                  <a:lnTo>
                    <a:pt x="8998" y="5125"/>
                  </a:lnTo>
                  <a:lnTo>
                    <a:pt x="9177" y="4946"/>
                  </a:lnTo>
                  <a:close/>
                  <a:moveTo>
                    <a:pt x="6853" y="0"/>
                  </a:moveTo>
                  <a:lnTo>
                    <a:pt x="6615" y="30"/>
                  </a:lnTo>
                  <a:lnTo>
                    <a:pt x="6377" y="89"/>
                  </a:lnTo>
                  <a:lnTo>
                    <a:pt x="6138" y="179"/>
                  </a:lnTo>
                  <a:lnTo>
                    <a:pt x="5900" y="268"/>
                  </a:lnTo>
                  <a:lnTo>
                    <a:pt x="5691" y="387"/>
                  </a:lnTo>
                  <a:lnTo>
                    <a:pt x="5483" y="507"/>
                  </a:lnTo>
                  <a:lnTo>
                    <a:pt x="5274" y="656"/>
                  </a:lnTo>
                  <a:lnTo>
                    <a:pt x="5096" y="834"/>
                  </a:lnTo>
                  <a:lnTo>
                    <a:pt x="4917" y="983"/>
                  </a:lnTo>
                  <a:lnTo>
                    <a:pt x="4768" y="1192"/>
                  </a:lnTo>
                  <a:lnTo>
                    <a:pt x="4649" y="1400"/>
                  </a:lnTo>
                  <a:lnTo>
                    <a:pt x="4529" y="1609"/>
                  </a:lnTo>
                  <a:lnTo>
                    <a:pt x="4410" y="1847"/>
                  </a:lnTo>
                  <a:lnTo>
                    <a:pt x="4351" y="2056"/>
                  </a:lnTo>
                  <a:lnTo>
                    <a:pt x="4261" y="2324"/>
                  </a:lnTo>
                  <a:lnTo>
                    <a:pt x="3368" y="2324"/>
                  </a:lnTo>
                  <a:lnTo>
                    <a:pt x="3308" y="2205"/>
                  </a:lnTo>
                  <a:lnTo>
                    <a:pt x="3219" y="2145"/>
                  </a:lnTo>
                  <a:lnTo>
                    <a:pt x="3099" y="2086"/>
                  </a:lnTo>
                  <a:lnTo>
                    <a:pt x="2980" y="2056"/>
                  </a:lnTo>
                  <a:lnTo>
                    <a:pt x="835" y="2056"/>
                  </a:lnTo>
                  <a:lnTo>
                    <a:pt x="656" y="2086"/>
                  </a:lnTo>
                  <a:lnTo>
                    <a:pt x="507" y="2145"/>
                  </a:lnTo>
                  <a:lnTo>
                    <a:pt x="358" y="2205"/>
                  </a:lnTo>
                  <a:lnTo>
                    <a:pt x="239" y="2294"/>
                  </a:lnTo>
                  <a:lnTo>
                    <a:pt x="150" y="2443"/>
                  </a:lnTo>
                  <a:lnTo>
                    <a:pt x="60" y="2562"/>
                  </a:lnTo>
                  <a:lnTo>
                    <a:pt x="31" y="2711"/>
                  </a:lnTo>
                  <a:lnTo>
                    <a:pt x="1" y="2890"/>
                  </a:lnTo>
                  <a:lnTo>
                    <a:pt x="31" y="3069"/>
                  </a:lnTo>
                  <a:lnTo>
                    <a:pt x="60" y="3218"/>
                  </a:lnTo>
                  <a:lnTo>
                    <a:pt x="150" y="3367"/>
                  </a:lnTo>
                  <a:lnTo>
                    <a:pt x="239" y="3486"/>
                  </a:lnTo>
                  <a:lnTo>
                    <a:pt x="358" y="3575"/>
                  </a:lnTo>
                  <a:lnTo>
                    <a:pt x="507" y="3665"/>
                  </a:lnTo>
                  <a:lnTo>
                    <a:pt x="656" y="3694"/>
                  </a:lnTo>
                  <a:lnTo>
                    <a:pt x="835" y="3724"/>
                  </a:lnTo>
                  <a:lnTo>
                    <a:pt x="1580" y="3724"/>
                  </a:lnTo>
                  <a:lnTo>
                    <a:pt x="1639" y="3694"/>
                  </a:lnTo>
                  <a:lnTo>
                    <a:pt x="1699" y="3665"/>
                  </a:lnTo>
                  <a:lnTo>
                    <a:pt x="1759" y="3605"/>
                  </a:lnTo>
                  <a:lnTo>
                    <a:pt x="1759" y="3516"/>
                  </a:lnTo>
                  <a:lnTo>
                    <a:pt x="1759" y="3456"/>
                  </a:lnTo>
                  <a:lnTo>
                    <a:pt x="1699" y="3397"/>
                  </a:lnTo>
                  <a:lnTo>
                    <a:pt x="1639" y="3367"/>
                  </a:lnTo>
                  <a:lnTo>
                    <a:pt x="1580" y="3337"/>
                  </a:lnTo>
                  <a:lnTo>
                    <a:pt x="746" y="3337"/>
                  </a:lnTo>
                  <a:lnTo>
                    <a:pt x="656" y="3307"/>
                  </a:lnTo>
                  <a:lnTo>
                    <a:pt x="507" y="3218"/>
                  </a:lnTo>
                  <a:lnTo>
                    <a:pt x="418" y="3069"/>
                  </a:lnTo>
                  <a:lnTo>
                    <a:pt x="388" y="2979"/>
                  </a:lnTo>
                  <a:lnTo>
                    <a:pt x="388" y="2890"/>
                  </a:lnTo>
                  <a:lnTo>
                    <a:pt x="388" y="2801"/>
                  </a:lnTo>
                  <a:lnTo>
                    <a:pt x="418" y="2711"/>
                  </a:lnTo>
                  <a:lnTo>
                    <a:pt x="507" y="2562"/>
                  </a:lnTo>
                  <a:lnTo>
                    <a:pt x="656" y="2473"/>
                  </a:lnTo>
                  <a:lnTo>
                    <a:pt x="746" y="2443"/>
                  </a:lnTo>
                  <a:lnTo>
                    <a:pt x="2980" y="2443"/>
                  </a:lnTo>
                  <a:lnTo>
                    <a:pt x="3040" y="2473"/>
                  </a:lnTo>
                  <a:lnTo>
                    <a:pt x="3040" y="2503"/>
                  </a:lnTo>
                  <a:lnTo>
                    <a:pt x="3040" y="3277"/>
                  </a:lnTo>
                  <a:lnTo>
                    <a:pt x="3040" y="3307"/>
                  </a:lnTo>
                  <a:lnTo>
                    <a:pt x="2980" y="3337"/>
                  </a:lnTo>
                  <a:lnTo>
                    <a:pt x="2444" y="3337"/>
                  </a:lnTo>
                  <a:lnTo>
                    <a:pt x="2384" y="3367"/>
                  </a:lnTo>
                  <a:lnTo>
                    <a:pt x="2325" y="3397"/>
                  </a:lnTo>
                  <a:lnTo>
                    <a:pt x="2295" y="3456"/>
                  </a:lnTo>
                  <a:lnTo>
                    <a:pt x="2265" y="3516"/>
                  </a:lnTo>
                  <a:lnTo>
                    <a:pt x="2295" y="3605"/>
                  </a:lnTo>
                  <a:lnTo>
                    <a:pt x="2325" y="3665"/>
                  </a:lnTo>
                  <a:lnTo>
                    <a:pt x="2384" y="3694"/>
                  </a:lnTo>
                  <a:lnTo>
                    <a:pt x="2444" y="3724"/>
                  </a:lnTo>
                  <a:lnTo>
                    <a:pt x="2980" y="3724"/>
                  </a:lnTo>
                  <a:lnTo>
                    <a:pt x="3099" y="3694"/>
                  </a:lnTo>
                  <a:lnTo>
                    <a:pt x="3219" y="3665"/>
                  </a:lnTo>
                  <a:lnTo>
                    <a:pt x="3308" y="3575"/>
                  </a:lnTo>
                  <a:lnTo>
                    <a:pt x="3368" y="3486"/>
                  </a:lnTo>
                  <a:lnTo>
                    <a:pt x="4261" y="3486"/>
                  </a:lnTo>
                  <a:lnTo>
                    <a:pt x="4351" y="3784"/>
                  </a:lnTo>
                  <a:lnTo>
                    <a:pt x="4440" y="4052"/>
                  </a:lnTo>
                  <a:lnTo>
                    <a:pt x="4589" y="4320"/>
                  </a:lnTo>
                  <a:lnTo>
                    <a:pt x="4738" y="4588"/>
                  </a:lnTo>
                  <a:lnTo>
                    <a:pt x="4470" y="4588"/>
                  </a:lnTo>
                  <a:lnTo>
                    <a:pt x="4321" y="4618"/>
                  </a:lnTo>
                  <a:lnTo>
                    <a:pt x="4232" y="4678"/>
                  </a:lnTo>
                  <a:lnTo>
                    <a:pt x="4172" y="4767"/>
                  </a:lnTo>
                  <a:lnTo>
                    <a:pt x="4142" y="4886"/>
                  </a:lnTo>
                  <a:lnTo>
                    <a:pt x="4142" y="9713"/>
                  </a:lnTo>
                  <a:lnTo>
                    <a:pt x="3606" y="9713"/>
                  </a:lnTo>
                  <a:lnTo>
                    <a:pt x="3606" y="6495"/>
                  </a:lnTo>
                  <a:lnTo>
                    <a:pt x="3576" y="6376"/>
                  </a:lnTo>
                  <a:lnTo>
                    <a:pt x="3516" y="6287"/>
                  </a:lnTo>
                  <a:lnTo>
                    <a:pt x="3427" y="6197"/>
                  </a:lnTo>
                  <a:lnTo>
                    <a:pt x="2206" y="6197"/>
                  </a:lnTo>
                  <a:lnTo>
                    <a:pt x="2086" y="6287"/>
                  </a:lnTo>
                  <a:lnTo>
                    <a:pt x="2027" y="6376"/>
                  </a:lnTo>
                  <a:lnTo>
                    <a:pt x="1997" y="6495"/>
                  </a:lnTo>
                  <a:lnTo>
                    <a:pt x="1997" y="9713"/>
                  </a:lnTo>
                  <a:lnTo>
                    <a:pt x="120" y="9713"/>
                  </a:lnTo>
                  <a:lnTo>
                    <a:pt x="60" y="9772"/>
                  </a:lnTo>
                  <a:lnTo>
                    <a:pt x="31" y="9832"/>
                  </a:lnTo>
                  <a:lnTo>
                    <a:pt x="1" y="9892"/>
                  </a:lnTo>
                  <a:lnTo>
                    <a:pt x="31" y="9981"/>
                  </a:lnTo>
                  <a:lnTo>
                    <a:pt x="60" y="10041"/>
                  </a:lnTo>
                  <a:lnTo>
                    <a:pt x="120" y="10070"/>
                  </a:lnTo>
                  <a:lnTo>
                    <a:pt x="209" y="10100"/>
                  </a:lnTo>
                  <a:lnTo>
                    <a:pt x="12752" y="10100"/>
                  </a:lnTo>
                  <a:lnTo>
                    <a:pt x="12812" y="10070"/>
                  </a:lnTo>
                  <a:lnTo>
                    <a:pt x="12872" y="10041"/>
                  </a:lnTo>
                  <a:lnTo>
                    <a:pt x="12931" y="9981"/>
                  </a:lnTo>
                  <a:lnTo>
                    <a:pt x="12931" y="9892"/>
                  </a:lnTo>
                  <a:lnTo>
                    <a:pt x="12931" y="9832"/>
                  </a:lnTo>
                  <a:lnTo>
                    <a:pt x="12872" y="9772"/>
                  </a:lnTo>
                  <a:lnTo>
                    <a:pt x="12812" y="9713"/>
                  </a:lnTo>
                  <a:lnTo>
                    <a:pt x="12157" y="9713"/>
                  </a:lnTo>
                  <a:lnTo>
                    <a:pt x="12157" y="8044"/>
                  </a:lnTo>
                  <a:lnTo>
                    <a:pt x="12127" y="7985"/>
                  </a:lnTo>
                  <a:lnTo>
                    <a:pt x="12097" y="7925"/>
                  </a:lnTo>
                  <a:lnTo>
                    <a:pt x="12037" y="7866"/>
                  </a:lnTo>
                  <a:lnTo>
                    <a:pt x="11888" y="7866"/>
                  </a:lnTo>
                  <a:lnTo>
                    <a:pt x="11829" y="7925"/>
                  </a:lnTo>
                  <a:lnTo>
                    <a:pt x="11799" y="7985"/>
                  </a:lnTo>
                  <a:lnTo>
                    <a:pt x="11769" y="8044"/>
                  </a:lnTo>
                  <a:lnTo>
                    <a:pt x="11769" y="9713"/>
                  </a:lnTo>
                  <a:lnTo>
                    <a:pt x="10935" y="9713"/>
                  </a:lnTo>
                  <a:lnTo>
                    <a:pt x="10935" y="3009"/>
                  </a:lnTo>
                  <a:lnTo>
                    <a:pt x="11769" y="3009"/>
                  </a:lnTo>
                  <a:lnTo>
                    <a:pt x="11769" y="7151"/>
                  </a:lnTo>
                  <a:lnTo>
                    <a:pt x="11799" y="7240"/>
                  </a:lnTo>
                  <a:lnTo>
                    <a:pt x="11829" y="7300"/>
                  </a:lnTo>
                  <a:lnTo>
                    <a:pt x="11888" y="7329"/>
                  </a:lnTo>
                  <a:lnTo>
                    <a:pt x="11948" y="7359"/>
                  </a:lnTo>
                  <a:lnTo>
                    <a:pt x="12037" y="7329"/>
                  </a:lnTo>
                  <a:lnTo>
                    <a:pt x="12097" y="7300"/>
                  </a:lnTo>
                  <a:lnTo>
                    <a:pt x="12127" y="7240"/>
                  </a:lnTo>
                  <a:lnTo>
                    <a:pt x="12157" y="7151"/>
                  </a:lnTo>
                  <a:lnTo>
                    <a:pt x="12157" y="2920"/>
                  </a:lnTo>
                  <a:lnTo>
                    <a:pt x="12127" y="2801"/>
                  </a:lnTo>
                  <a:lnTo>
                    <a:pt x="12067" y="2711"/>
                  </a:lnTo>
                  <a:lnTo>
                    <a:pt x="11948" y="2652"/>
                  </a:lnTo>
                  <a:lnTo>
                    <a:pt x="11829" y="2622"/>
                  </a:lnTo>
                  <a:lnTo>
                    <a:pt x="10875" y="2622"/>
                  </a:lnTo>
                  <a:lnTo>
                    <a:pt x="10727" y="2652"/>
                  </a:lnTo>
                  <a:lnTo>
                    <a:pt x="10637" y="2711"/>
                  </a:lnTo>
                  <a:lnTo>
                    <a:pt x="10578" y="2801"/>
                  </a:lnTo>
                  <a:lnTo>
                    <a:pt x="10548" y="2920"/>
                  </a:lnTo>
                  <a:lnTo>
                    <a:pt x="10548" y="9713"/>
                  </a:lnTo>
                  <a:lnTo>
                    <a:pt x="10011" y="9713"/>
                  </a:lnTo>
                  <a:lnTo>
                    <a:pt x="10011" y="4886"/>
                  </a:lnTo>
                  <a:lnTo>
                    <a:pt x="9982" y="4767"/>
                  </a:lnTo>
                  <a:lnTo>
                    <a:pt x="9922" y="4678"/>
                  </a:lnTo>
                  <a:lnTo>
                    <a:pt x="9833" y="4618"/>
                  </a:lnTo>
                  <a:lnTo>
                    <a:pt x="9714" y="4588"/>
                  </a:lnTo>
                  <a:lnTo>
                    <a:pt x="9505" y="4588"/>
                  </a:lnTo>
                  <a:lnTo>
                    <a:pt x="9743" y="4201"/>
                  </a:lnTo>
                  <a:lnTo>
                    <a:pt x="9892" y="3784"/>
                  </a:lnTo>
                  <a:lnTo>
                    <a:pt x="10011" y="3367"/>
                  </a:lnTo>
                  <a:lnTo>
                    <a:pt x="10041" y="3128"/>
                  </a:lnTo>
                  <a:lnTo>
                    <a:pt x="10041" y="2890"/>
                  </a:lnTo>
                  <a:lnTo>
                    <a:pt x="10011" y="2592"/>
                  </a:lnTo>
                  <a:lnTo>
                    <a:pt x="9982" y="2324"/>
                  </a:lnTo>
                  <a:lnTo>
                    <a:pt x="9892" y="2026"/>
                  </a:lnTo>
                  <a:lnTo>
                    <a:pt x="9803" y="1758"/>
                  </a:lnTo>
                  <a:lnTo>
                    <a:pt x="9684" y="1520"/>
                  </a:lnTo>
                  <a:lnTo>
                    <a:pt x="9535" y="1281"/>
                  </a:lnTo>
                  <a:lnTo>
                    <a:pt x="9386" y="1043"/>
                  </a:lnTo>
                  <a:lnTo>
                    <a:pt x="9177" y="834"/>
                  </a:lnTo>
                  <a:lnTo>
                    <a:pt x="8969" y="656"/>
                  </a:lnTo>
                  <a:lnTo>
                    <a:pt x="8760" y="477"/>
                  </a:lnTo>
                  <a:lnTo>
                    <a:pt x="8522" y="358"/>
                  </a:lnTo>
                  <a:lnTo>
                    <a:pt x="8254" y="209"/>
                  </a:lnTo>
                  <a:lnTo>
                    <a:pt x="7986" y="119"/>
                  </a:lnTo>
                  <a:lnTo>
                    <a:pt x="7717" y="60"/>
                  </a:lnTo>
                  <a:lnTo>
                    <a:pt x="741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6" name="Google Shape;936;p47"/>
            <p:cNvSpPr/>
            <p:nvPr/>
          </p:nvSpPr>
          <p:spPr>
            <a:xfrm>
              <a:off x="3319331" y="1369628"/>
              <a:ext cx="112504" cy="113286"/>
            </a:xfrm>
            <a:custGeom>
              <a:avLst/>
              <a:gdLst/>
              <a:ahLst/>
              <a:cxnLst/>
              <a:rect l="l" t="t" r="r" b="b"/>
              <a:pathLst>
                <a:path w="4173" h="4202" extrusionOk="0">
                  <a:moveTo>
                    <a:pt x="2087" y="1"/>
                  </a:moveTo>
                  <a:lnTo>
                    <a:pt x="1878" y="30"/>
                  </a:lnTo>
                  <a:lnTo>
                    <a:pt x="1669" y="60"/>
                  </a:lnTo>
                  <a:lnTo>
                    <a:pt x="1461" y="90"/>
                  </a:lnTo>
                  <a:lnTo>
                    <a:pt x="1282" y="179"/>
                  </a:lnTo>
                  <a:lnTo>
                    <a:pt x="1103" y="269"/>
                  </a:lnTo>
                  <a:lnTo>
                    <a:pt x="925" y="358"/>
                  </a:lnTo>
                  <a:lnTo>
                    <a:pt x="776" y="477"/>
                  </a:lnTo>
                  <a:lnTo>
                    <a:pt x="627" y="626"/>
                  </a:lnTo>
                  <a:lnTo>
                    <a:pt x="478" y="775"/>
                  </a:lnTo>
                  <a:lnTo>
                    <a:pt x="358" y="924"/>
                  </a:lnTo>
                  <a:lnTo>
                    <a:pt x="239" y="1103"/>
                  </a:lnTo>
                  <a:lnTo>
                    <a:pt x="150" y="1282"/>
                  </a:lnTo>
                  <a:lnTo>
                    <a:pt x="90" y="1490"/>
                  </a:lnTo>
                  <a:lnTo>
                    <a:pt x="31" y="1669"/>
                  </a:lnTo>
                  <a:lnTo>
                    <a:pt x="1" y="1878"/>
                  </a:lnTo>
                  <a:lnTo>
                    <a:pt x="1" y="2086"/>
                  </a:lnTo>
                  <a:lnTo>
                    <a:pt x="1" y="2324"/>
                  </a:lnTo>
                  <a:lnTo>
                    <a:pt x="31" y="2533"/>
                  </a:lnTo>
                  <a:lnTo>
                    <a:pt x="90" y="2712"/>
                  </a:lnTo>
                  <a:lnTo>
                    <a:pt x="150" y="2920"/>
                  </a:lnTo>
                  <a:lnTo>
                    <a:pt x="239" y="3099"/>
                  </a:lnTo>
                  <a:lnTo>
                    <a:pt x="358" y="3278"/>
                  </a:lnTo>
                  <a:lnTo>
                    <a:pt x="478" y="3427"/>
                  </a:lnTo>
                  <a:lnTo>
                    <a:pt x="627" y="3576"/>
                  </a:lnTo>
                  <a:lnTo>
                    <a:pt x="776" y="3725"/>
                  </a:lnTo>
                  <a:lnTo>
                    <a:pt x="925" y="3844"/>
                  </a:lnTo>
                  <a:lnTo>
                    <a:pt x="1103" y="3933"/>
                  </a:lnTo>
                  <a:lnTo>
                    <a:pt x="1282" y="4023"/>
                  </a:lnTo>
                  <a:lnTo>
                    <a:pt x="1461" y="4112"/>
                  </a:lnTo>
                  <a:lnTo>
                    <a:pt x="1669" y="4142"/>
                  </a:lnTo>
                  <a:lnTo>
                    <a:pt x="1878" y="4172"/>
                  </a:lnTo>
                  <a:lnTo>
                    <a:pt x="2087" y="4201"/>
                  </a:lnTo>
                  <a:lnTo>
                    <a:pt x="2355" y="4172"/>
                  </a:lnTo>
                  <a:lnTo>
                    <a:pt x="2623" y="4112"/>
                  </a:lnTo>
                  <a:lnTo>
                    <a:pt x="2861" y="4052"/>
                  </a:lnTo>
                  <a:lnTo>
                    <a:pt x="3129" y="3933"/>
                  </a:lnTo>
                  <a:lnTo>
                    <a:pt x="3159" y="3874"/>
                  </a:lnTo>
                  <a:lnTo>
                    <a:pt x="3219" y="3814"/>
                  </a:lnTo>
                  <a:lnTo>
                    <a:pt x="3219" y="3725"/>
                  </a:lnTo>
                  <a:lnTo>
                    <a:pt x="3189" y="3665"/>
                  </a:lnTo>
                  <a:lnTo>
                    <a:pt x="3129" y="3606"/>
                  </a:lnTo>
                  <a:lnTo>
                    <a:pt x="3070" y="3576"/>
                  </a:lnTo>
                  <a:lnTo>
                    <a:pt x="3010" y="3576"/>
                  </a:lnTo>
                  <a:lnTo>
                    <a:pt x="2921" y="3606"/>
                  </a:lnTo>
                  <a:lnTo>
                    <a:pt x="2742" y="3695"/>
                  </a:lnTo>
                  <a:lnTo>
                    <a:pt x="2533" y="3755"/>
                  </a:lnTo>
                  <a:lnTo>
                    <a:pt x="2325" y="3814"/>
                  </a:lnTo>
                  <a:lnTo>
                    <a:pt x="2087" y="3814"/>
                  </a:lnTo>
                  <a:lnTo>
                    <a:pt x="1759" y="3784"/>
                  </a:lnTo>
                  <a:lnTo>
                    <a:pt x="1431" y="3665"/>
                  </a:lnTo>
                  <a:lnTo>
                    <a:pt x="1133" y="3516"/>
                  </a:lnTo>
                  <a:lnTo>
                    <a:pt x="895" y="3308"/>
                  </a:lnTo>
                  <a:lnTo>
                    <a:pt x="656" y="3069"/>
                  </a:lnTo>
                  <a:lnTo>
                    <a:pt x="507" y="2771"/>
                  </a:lnTo>
                  <a:lnTo>
                    <a:pt x="418" y="2444"/>
                  </a:lnTo>
                  <a:lnTo>
                    <a:pt x="388" y="2086"/>
                  </a:lnTo>
                  <a:lnTo>
                    <a:pt x="418" y="1758"/>
                  </a:lnTo>
                  <a:lnTo>
                    <a:pt x="507" y="1431"/>
                  </a:lnTo>
                  <a:lnTo>
                    <a:pt x="656" y="1133"/>
                  </a:lnTo>
                  <a:lnTo>
                    <a:pt x="895" y="894"/>
                  </a:lnTo>
                  <a:lnTo>
                    <a:pt x="1133" y="686"/>
                  </a:lnTo>
                  <a:lnTo>
                    <a:pt x="1431" y="507"/>
                  </a:lnTo>
                  <a:lnTo>
                    <a:pt x="1759" y="418"/>
                  </a:lnTo>
                  <a:lnTo>
                    <a:pt x="2087" y="388"/>
                  </a:lnTo>
                  <a:lnTo>
                    <a:pt x="2444" y="418"/>
                  </a:lnTo>
                  <a:lnTo>
                    <a:pt x="2772" y="507"/>
                  </a:lnTo>
                  <a:lnTo>
                    <a:pt x="3040" y="686"/>
                  </a:lnTo>
                  <a:lnTo>
                    <a:pt x="3308" y="894"/>
                  </a:lnTo>
                  <a:lnTo>
                    <a:pt x="3517" y="1133"/>
                  </a:lnTo>
                  <a:lnTo>
                    <a:pt x="3666" y="1431"/>
                  </a:lnTo>
                  <a:lnTo>
                    <a:pt x="3785" y="1758"/>
                  </a:lnTo>
                  <a:lnTo>
                    <a:pt x="3815" y="2086"/>
                  </a:lnTo>
                  <a:lnTo>
                    <a:pt x="3785" y="2354"/>
                  </a:lnTo>
                  <a:lnTo>
                    <a:pt x="3725" y="2593"/>
                  </a:lnTo>
                  <a:lnTo>
                    <a:pt x="3636" y="2831"/>
                  </a:lnTo>
                  <a:lnTo>
                    <a:pt x="3517" y="3039"/>
                  </a:lnTo>
                  <a:lnTo>
                    <a:pt x="3487" y="3129"/>
                  </a:lnTo>
                  <a:lnTo>
                    <a:pt x="3487" y="3188"/>
                  </a:lnTo>
                  <a:lnTo>
                    <a:pt x="3517" y="3248"/>
                  </a:lnTo>
                  <a:lnTo>
                    <a:pt x="3576" y="3308"/>
                  </a:lnTo>
                  <a:lnTo>
                    <a:pt x="3636" y="3337"/>
                  </a:lnTo>
                  <a:lnTo>
                    <a:pt x="3695" y="3337"/>
                  </a:lnTo>
                  <a:lnTo>
                    <a:pt x="3785" y="3308"/>
                  </a:lnTo>
                  <a:lnTo>
                    <a:pt x="3844" y="3278"/>
                  </a:lnTo>
                  <a:lnTo>
                    <a:pt x="3993" y="3010"/>
                  </a:lnTo>
                  <a:lnTo>
                    <a:pt x="4083" y="2712"/>
                  </a:lnTo>
                  <a:lnTo>
                    <a:pt x="4172" y="2414"/>
                  </a:lnTo>
                  <a:lnTo>
                    <a:pt x="4172" y="2086"/>
                  </a:lnTo>
                  <a:lnTo>
                    <a:pt x="4172" y="1878"/>
                  </a:lnTo>
                  <a:lnTo>
                    <a:pt x="4142" y="1669"/>
                  </a:lnTo>
                  <a:lnTo>
                    <a:pt x="4083" y="1490"/>
                  </a:lnTo>
                  <a:lnTo>
                    <a:pt x="4023" y="1282"/>
                  </a:lnTo>
                  <a:lnTo>
                    <a:pt x="3934" y="1103"/>
                  </a:lnTo>
                  <a:lnTo>
                    <a:pt x="3815" y="924"/>
                  </a:lnTo>
                  <a:lnTo>
                    <a:pt x="3695" y="775"/>
                  </a:lnTo>
                  <a:lnTo>
                    <a:pt x="3576" y="626"/>
                  </a:lnTo>
                  <a:lnTo>
                    <a:pt x="3427" y="477"/>
                  </a:lnTo>
                  <a:lnTo>
                    <a:pt x="3248" y="358"/>
                  </a:lnTo>
                  <a:lnTo>
                    <a:pt x="3099" y="269"/>
                  </a:lnTo>
                  <a:lnTo>
                    <a:pt x="2921" y="179"/>
                  </a:lnTo>
                  <a:lnTo>
                    <a:pt x="2712" y="90"/>
                  </a:lnTo>
                  <a:lnTo>
                    <a:pt x="2504" y="60"/>
                  </a:lnTo>
                  <a:lnTo>
                    <a:pt x="2295" y="30"/>
                  </a:lnTo>
                  <a:lnTo>
                    <a:pt x="208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7" name="Google Shape;937;p47"/>
            <p:cNvSpPr/>
            <p:nvPr/>
          </p:nvSpPr>
          <p:spPr>
            <a:xfrm>
              <a:off x="3353084" y="1390522"/>
              <a:ext cx="44996" cy="55430"/>
            </a:xfrm>
            <a:custGeom>
              <a:avLst/>
              <a:gdLst/>
              <a:ahLst/>
              <a:cxnLst/>
              <a:rect l="l" t="t" r="r" b="b"/>
              <a:pathLst>
                <a:path w="1669" h="2056" extrusionOk="0">
                  <a:moveTo>
                    <a:pt x="894" y="0"/>
                  </a:moveTo>
                  <a:lnTo>
                    <a:pt x="715" y="30"/>
                  </a:lnTo>
                  <a:lnTo>
                    <a:pt x="566" y="60"/>
                  </a:lnTo>
                  <a:lnTo>
                    <a:pt x="417" y="119"/>
                  </a:lnTo>
                  <a:lnTo>
                    <a:pt x="268" y="238"/>
                  </a:lnTo>
                  <a:lnTo>
                    <a:pt x="179" y="358"/>
                  </a:lnTo>
                  <a:lnTo>
                    <a:pt x="90" y="507"/>
                  </a:lnTo>
                  <a:lnTo>
                    <a:pt x="30" y="656"/>
                  </a:lnTo>
                  <a:lnTo>
                    <a:pt x="0" y="834"/>
                  </a:lnTo>
                  <a:lnTo>
                    <a:pt x="30" y="924"/>
                  </a:lnTo>
                  <a:lnTo>
                    <a:pt x="60" y="983"/>
                  </a:lnTo>
                  <a:lnTo>
                    <a:pt x="119" y="1013"/>
                  </a:lnTo>
                  <a:lnTo>
                    <a:pt x="268" y="1013"/>
                  </a:lnTo>
                  <a:lnTo>
                    <a:pt x="328" y="983"/>
                  </a:lnTo>
                  <a:lnTo>
                    <a:pt x="388" y="924"/>
                  </a:lnTo>
                  <a:lnTo>
                    <a:pt x="388" y="834"/>
                  </a:lnTo>
                  <a:lnTo>
                    <a:pt x="417" y="745"/>
                  </a:lnTo>
                  <a:lnTo>
                    <a:pt x="417" y="656"/>
                  </a:lnTo>
                  <a:lnTo>
                    <a:pt x="477" y="596"/>
                  </a:lnTo>
                  <a:lnTo>
                    <a:pt x="537" y="507"/>
                  </a:lnTo>
                  <a:lnTo>
                    <a:pt x="596" y="447"/>
                  </a:lnTo>
                  <a:lnTo>
                    <a:pt x="686" y="417"/>
                  </a:lnTo>
                  <a:lnTo>
                    <a:pt x="775" y="387"/>
                  </a:lnTo>
                  <a:lnTo>
                    <a:pt x="864" y="387"/>
                  </a:lnTo>
                  <a:lnTo>
                    <a:pt x="1013" y="447"/>
                  </a:lnTo>
                  <a:lnTo>
                    <a:pt x="1162" y="536"/>
                  </a:lnTo>
                  <a:lnTo>
                    <a:pt x="1252" y="656"/>
                  </a:lnTo>
                  <a:lnTo>
                    <a:pt x="1281" y="805"/>
                  </a:lnTo>
                  <a:lnTo>
                    <a:pt x="1281" y="954"/>
                  </a:lnTo>
                  <a:lnTo>
                    <a:pt x="1222" y="1103"/>
                  </a:lnTo>
                  <a:lnTo>
                    <a:pt x="1103" y="1192"/>
                  </a:lnTo>
                  <a:lnTo>
                    <a:pt x="983" y="1251"/>
                  </a:lnTo>
                  <a:lnTo>
                    <a:pt x="835" y="1341"/>
                  </a:lnTo>
                  <a:lnTo>
                    <a:pt x="745" y="1430"/>
                  </a:lnTo>
                  <a:lnTo>
                    <a:pt x="686" y="1549"/>
                  </a:lnTo>
                  <a:lnTo>
                    <a:pt x="656" y="1698"/>
                  </a:lnTo>
                  <a:lnTo>
                    <a:pt x="656" y="1847"/>
                  </a:lnTo>
                  <a:lnTo>
                    <a:pt x="656" y="1937"/>
                  </a:lnTo>
                  <a:lnTo>
                    <a:pt x="715" y="1996"/>
                  </a:lnTo>
                  <a:lnTo>
                    <a:pt x="775" y="2026"/>
                  </a:lnTo>
                  <a:lnTo>
                    <a:pt x="835" y="2056"/>
                  </a:lnTo>
                  <a:lnTo>
                    <a:pt x="924" y="2026"/>
                  </a:lnTo>
                  <a:lnTo>
                    <a:pt x="983" y="1996"/>
                  </a:lnTo>
                  <a:lnTo>
                    <a:pt x="1013" y="1937"/>
                  </a:lnTo>
                  <a:lnTo>
                    <a:pt x="1043" y="1847"/>
                  </a:lnTo>
                  <a:lnTo>
                    <a:pt x="1043" y="1698"/>
                  </a:lnTo>
                  <a:lnTo>
                    <a:pt x="1043" y="1669"/>
                  </a:lnTo>
                  <a:lnTo>
                    <a:pt x="1103" y="1639"/>
                  </a:lnTo>
                  <a:lnTo>
                    <a:pt x="1222" y="1579"/>
                  </a:lnTo>
                  <a:lnTo>
                    <a:pt x="1341" y="1490"/>
                  </a:lnTo>
                  <a:lnTo>
                    <a:pt x="1430" y="1400"/>
                  </a:lnTo>
                  <a:lnTo>
                    <a:pt x="1520" y="1311"/>
                  </a:lnTo>
                  <a:lnTo>
                    <a:pt x="1579" y="1192"/>
                  </a:lnTo>
                  <a:lnTo>
                    <a:pt x="1639" y="1073"/>
                  </a:lnTo>
                  <a:lnTo>
                    <a:pt x="1669" y="924"/>
                  </a:lnTo>
                  <a:lnTo>
                    <a:pt x="1669" y="775"/>
                  </a:lnTo>
                  <a:lnTo>
                    <a:pt x="1639" y="626"/>
                  </a:lnTo>
                  <a:lnTo>
                    <a:pt x="1579" y="507"/>
                  </a:lnTo>
                  <a:lnTo>
                    <a:pt x="1520" y="358"/>
                  </a:lnTo>
                  <a:lnTo>
                    <a:pt x="1430" y="268"/>
                  </a:lnTo>
                  <a:lnTo>
                    <a:pt x="1311" y="149"/>
                  </a:lnTo>
                  <a:lnTo>
                    <a:pt x="1192" y="90"/>
                  </a:lnTo>
                  <a:lnTo>
                    <a:pt x="1043" y="30"/>
                  </a:lnTo>
                  <a:lnTo>
                    <a:pt x="894"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8" name="Google Shape;938;p47"/>
            <p:cNvSpPr/>
            <p:nvPr/>
          </p:nvSpPr>
          <p:spPr>
            <a:xfrm>
              <a:off x="3370743" y="1450750"/>
              <a:ext cx="10487" cy="10460"/>
            </a:xfrm>
            <a:custGeom>
              <a:avLst/>
              <a:gdLst/>
              <a:ahLst/>
              <a:cxnLst/>
              <a:rect l="l" t="t" r="r" b="b"/>
              <a:pathLst>
                <a:path w="389" h="388" extrusionOk="0">
                  <a:moveTo>
                    <a:pt x="120" y="1"/>
                  </a:moveTo>
                  <a:lnTo>
                    <a:pt x="60" y="60"/>
                  </a:lnTo>
                  <a:lnTo>
                    <a:pt x="1" y="120"/>
                  </a:lnTo>
                  <a:lnTo>
                    <a:pt x="1" y="179"/>
                  </a:lnTo>
                  <a:lnTo>
                    <a:pt x="1" y="209"/>
                  </a:lnTo>
                  <a:lnTo>
                    <a:pt x="1" y="299"/>
                  </a:lnTo>
                  <a:lnTo>
                    <a:pt x="60" y="358"/>
                  </a:lnTo>
                  <a:lnTo>
                    <a:pt x="120" y="388"/>
                  </a:lnTo>
                  <a:lnTo>
                    <a:pt x="269" y="388"/>
                  </a:lnTo>
                  <a:lnTo>
                    <a:pt x="328" y="358"/>
                  </a:lnTo>
                  <a:lnTo>
                    <a:pt x="358" y="299"/>
                  </a:lnTo>
                  <a:lnTo>
                    <a:pt x="388" y="209"/>
                  </a:lnTo>
                  <a:lnTo>
                    <a:pt x="388" y="179"/>
                  </a:lnTo>
                  <a:lnTo>
                    <a:pt x="358" y="120"/>
                  </a:lnTo>
                  <a:lnTo>
                    <a:pt x="328" y="60"/>
                  </a:lnTo>
                  <a:lnTo>
                    <a:pt x="269"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9" name="Google Shape;939;p47"/>
            <p:cNvSpPr/>
            <p:nvPr/>
          </p:nvSpPr>
          <p:spPr>
            <a:xfrm>
              <a:off x="3183587" y="1457976"/>
              <a:ext cx="95627" cy="46614"/>
            </a:xfrm>
            <a:custGeom>
              <a:avLst/>
              <a:gdLst/>
              <a:ahLst/>
              <a:cxnLst/>
              <a:rect l="l" t="t" r="r" b="b"/>
              <a:pathLst>
                <a:path w="3547" h="1729" extrusionOk="0">
                  <a:moveTo>
                    <a:pt x="3159" y="388"/>
                  </a:moveTo>
                  <a:lnTo>
                    <a:pt x="3159" y="1342"/>
                  </a:lnTo>
                  <a:lnTo>
                    <a:pt x="388" y="1342"/>
                  </a:lnTo>
                  <a:lnTo>
                    <a:pt x="388" y="388"/>
                  </a:lnTo>
                  <a:close/>
                  <a:moveTo>
                    <a:pt x="329" y="1"/>
                  </a:moveTo>
                  <a:lnTo>
                    <a:pt x="209" y="31"/>
                  </a:lnTo>
                  <a:lnTo>
                    <a:pt x="90" y="90"/>
                  </a:lnTo>
                  <a:lnTo>
                    <a:pt x="31" y="180"/>
                  </a:lnTo>
                  <a:lnTo>
                    <a:pt x="1" y="329"/>
                  </a:lnTo>
                  <a:lnTo>
                    <a:pt x="1" y="1401"/>
                  </a:lnTo>
                  <a:lnTo>
                    <a:pt x="31" y="1550"/>
                  </a:lnTo>
                  <a:lnTo>
                    <a:pt x="90" y="1639"/>
                  </a:lnTo>
                  <a:lnTo>
                    <a:pt x="209" y="1699"/>
                  </a:lnTo>
                  <a:lnTo>
                    <a:pt x="329" y="1729"/>
                  </a:lnTo>
                  <a:lnTo>
                    <a:pt x="3219" y="1729"/>
                  </a:lnTo>
                  <a:lnTo>
                    <a:pt x="3368" y="1699"/>
                  </a:lnTo>
                  <a:lnTo>
                    <a:pt x="3457" y="1639"/>
                  </a:lnTo>
                  <a:lnTo>
                    <a:pt x="3516" y="1550"/>
                  </a:lnTo>
                  <a:lnTo>
                    <a:pt x="3546" y="1401"/>
                  </a:lnTo>
                  <a:lnTo>
                    <a:pt x="3546" y="329"/>
                  </a:lnTo>
                  <a:lnTo>
                    <a:pt x="3516" y="180"/>
                  </a:lnTo>
                  <a:lnTo>
                    <a:pt x="3457" y="90"/>
                  </a:lnTo>
                  <a:lnTo>
                    <a:pt x="3368" y="31"/>
                  </a:lnTo>
                  <a:lnTo>
                    <a:pt x="3219"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0" name="Google Shape;940;p47"/>
            <p:cNvSpPr/>
            <p:nvPr/>
          </p:nvSpPr>
          <p:spPr>
            <a:xfrm>
              <a:off x="3199655" y="1476470"/>
              <a:ext cx="21730" cy="9652"/>
            </a:xfrm>
            <a:custGeom>
              <a:avLst/>
              <a:gdLst/>
              <a:ahLst/>
              <a:cxnLst/>
              <a:rect l="l" t="t" r="r" b="b"/>
              <a:pathLst>
                <a:path w="806" h="358" extrusionOk="0">
                  <a:moveTo>
                    <a:pt x="120" y="0"/>
                  </a:moveTo>
                  <a:lnTo>
                    <a:pt x="60" y="30"/>
                  </a:lnTo>
                  <a:lnTo>
                    <a:pt x="31" y="119"/>
                  </a:lnTo>
                  <a:lnTo>
                    <a:pt x="1" y="179"/>
                  </a:lnTo>
                  <a:lnTo>
                    <a:pt x="31" y="238"/>
                  </a:lnTo>
                  <a:lnTo>
                    <a:pt x="60" y="298"/>
                  </a:lnTo>
                  <a:lnTo>
                    <a:pt x="120" y="358"/>
                  </a:lnTo>
                  <a:lnTo>
                    <a:pt x="686" y="358"/>
                  </a:lnTo>
                  <a:lnTo>
                    <a:pt x="746" y="298"/>
                  </a:lnTo>
                  <a:lnTo>
                    <a:pt x="775" y="238"/>
                  </a:lnTo>
                  <a:lnTo>
                    <a:pt x="805" y="179"/>
                  </a:lnTo>
                  <a:lnTo>
                    <a:pt x="775" y="119"/>
                  </a:lnTo>
                  <a:lnTo>
                    <a:pt x="746" y="30"/>
                  </a:lnTo>
                  <a:lnTo>
                    <a:pt x="68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1" name="Google Shape;941;p47"/>
            <p:cNvSpPr/>
            <p:nvPr/>
          </p:nvSpPr>
          <p:spPr>
            <a:xfrm>
              <a:off x="3225375" y="1476470"/>
              <a:ext cx="37771" cy="9652"/>
            </a:xfrm>
            <a:custGeom>
              <a:avLst/>
              <a:gdLst/>
              <a:ahLst/>
              <a:cxnLst/>
              <a:rect l="l" t="t" r="r" b="b"/>
              <a:pathLst>
                <a:path w="1401" h="358" extrusionOk="0">
                  <a:moveTo>
                    <a:pt x="119" y="0"/>
                  </a:moveTo>
                  <a:lnTo>
                    <a:pt x="60" y="30"/>
                  </a:lnTo>
                  <a:lnTo>
                    <a:pt x="0" y="119"/>
                  </a:lnTo>
                  <a:lnTo>
                    <a:pt x="0" y="179"/>
                  </a:lnTo>
                  <a:lnTo>
                    <a:pt x="0" y="238"/>
                  </a:lnTo>
                  <a:lnTo>
                    <a:pt x="60" y="298"/>
                  </a:lnTo>
                  <a:lnTo>
                    <a:pt x="119" y="358"/>
                  </a:lnTo>
                  <a:lnTo>
                    <a:pt x="1281" y="358"/>
                  </a:lnTo>
                  <a:lnTo>
                    <a:pt x="1341" y="298"/>
                  </a:lnTo>
                  <a:lnTo>
                    <a:pt x="1400" y="238"/>
                  </a:lnTo>
                  <a:lnTo>
                    <a:pt x="1400" y="179"/>
                  </a:lnTo>
                  <a:lnTo>
                    <a:pt x="1400" y="119"/>
                  </a:lnTo>
                  <a:lnTo>
                    <a:pt x="1341" y="30"/>
                  </a:lnTo>
                  <a:lnTo>
                    <a:pt x="1281"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2" name="Google Shape;942;p47"/>
            <p:cNvSpPr/>
            <p:nvPr/>
          </p:nvSpPr>
          <p:spPr>
            <a:xfrm>
              <a:off x="3190030" y="1531873"/>
              <a:ext cx="40170" cy="10487"/>
            </a:xfrm>
            <a:custGeom>
              <a:avLst/>
              <a:gdLst/>
              <a:ahLst/>
              <a:cxnLst/>
              <a:rect l="l" t="t" r="r" b="b"/>
              <a:pathLst>
                <a:path w="1490" h="389" extrusionOk="0">
                  <a:moveTo>
                    <a:pt x="119" y="1"/>
                  </a:moveTo>
                  <a:lnTo>
                    <a:pt x="60" y="60"/>
                  </a:lnTo>
                  <a:lnTo>
                    <a:pt x="30" y="120"/>
                  </a:lnTo>
                  <a:lnTo>
                    <a:pt x="0" y="180"/>
                  </a:lnTo>
                  <a:lnTo>
                    <a:pt x="30" y="269"/>
                  </a:lnTo>
                  <a:lnTo>
                    <a:pt x="60" y="329"/>
                  </a:lnTo>
                  <a:lnTo>
                    <a:pt x="119" y="358"/>
                  </a:lnTo>
                  <a:lnTo>
                    <a:pt x="209" y="388"/>
                  </a:lnTo>
                  <a:lnTo>
                    <a:pt x="1311" y="388"/>
                  </a:lnTo>
                  <a:lnTo>
                    <a:pt x="1371" y="358"/>
                  </a:lnTo>
                  <a:lnTo>
                    <a:pt x="1430" y="329"/>
                  </a:lnTo>
                  <a:lnTo>
                    <a:pt x="1490" y="269"/>
                  </a:lnTo>
                  <a:lnTo>
                    <a:pt x="1490" y="180"/>
                  </a:lnTo>
                  <a:lnTo>
                    <a:pt x="1490" y="120"/>
                  </a:lnTo>
                  <a:lnTo>
                    <a:pt x="1430" y="60"/>
                  </a:lnTo>
                  <a:lnTo>
                    <a:pt x="137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3" name="Google Shape;943;p47"/>
            <p:cNvSpPr/>
            <p:nvPr/>
          </p:nvSpPr>
          <p:spPr>
            <a:xfrm>
              <a:off x="3190030" y="1548750"/>
              <a:ext cx="40170" cy="10460"/>
            </a:xfrm>
            <a:custGeom>
              <a:avLst/>
              <a:gdLst/>
              <a:ahLst/>
              <a:cxnLst/>
              <a:rect l="l" t="t" r="r" b="b"/>
              <a:pathLst>
                <a:path w="1490" h="388" extrusionOk="0">
                  <a:moveTo>
                    <a:pt x="209" y="0"/>
                  </a:moveTo>
                  <a:lnTo>
                    <a:pt x="119" y="30"/>
                  </a:lnTo>
                  <a:lnTo>
                    <a:pt x="60" y="60"/>
                  </a:lnTo>
                  <a:lnTo>
                    <a:pt x="30" y="120"/>
                  </a:lnTo>
                  <a:lnTo>
                    <a:pt x="0" y="209"/>
                  </a:lnTo>
                  <a:lnTo>
                    <a:pt x="30" y="269"/>
                  </a:lnTo>
                  <a:lnTo>
                    <a:pt x="60" y="328"/>
                  </a:lnTo>
                  <a:lnTo>
                    <a:pt x="119" y="358"/>
                  </a:lnTo>
                  <a:lnTo>
                    <a:pt x="209" y="388"/>
                  </a:lnTo>
                  <a:lnTo>
                    <a:pt x="1311" y="388"/>
                  </a:lnTo>
                  <a:lnTo>
                    <a:pt x="1371" y="358"/>
                  </a:lnTo>
                  <a:lnTo>
                    <a:pt x="1430" y="328"/>
                  </a:lnTo>
                  <a:lnTo>
                    <a:pt x="1490" y="269"/>
                  </a:lnTo>
                  <a:lnTo>
                    <a:pt x="1490" y="209"/>
                  </a:lnTo>
                  <a:lnTo>
                    <a:pt x="1490" y="120"/>
                  </a:lnTo>
                  <a:lnTo>
                    <a:pt x="1430" y="60"/>
                  </a:lnTo>
                  <a:lnTo>
                    <a:pt x="1371" y="30"/>
                  </a:lnTo>
                  <a:lnTo>
                    <a:pt x="1311"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4" name="Google Shape;944;p47"/>
            <p:cNvSpPr/>
            <p:nvPr/>
          </p:nvSpPr>
          <p:spPr>
            <a:xfrm>
              <a:off x="3190030" y="1566409"/>
              <a:ext cx="40170" cy="10487"/>
            </a:xfrm>
            <a:custGeom>
              <a:avLst/>
              <a:gdLst/>
              <a:ahLst/>
              <a:cxnLst/>
              <a:rect l="l" t="t" r="r" b="b"/>
              <a:pathLst>
                <a:path w="1490" h="389" extrusionOk="0">
                  <a:moveTo>
                    <a:pt x="119" y="1"/>
                  </a:moveTo>
                  <a:lnTo>
                    <a:pt x="60" y="61"/>
                  </a:lnTo>
                  <a:lnTo>
                    <a:pt x="30" y="120"/>
                  </a:lnTo>
                  <a:lnTo>
                    <a:pt x="0" y="180"/>
                  </a:lnTo>
                  <a:lnTo>
                    <a:pt x="30" y="269"/>
                  </a:lnTo>
                  <a:lnTo>
                    <a:pt x="60" y="329"/>
                  </a:lnTo>
                  <a:lnTo>
                    <a:pt x="119" y="358"/>
                  </a:lnTo>
                  <a:lnTo>
                    <a:pt x="209" y="388"/>
                  </a:lnTo>
                  <a:lnTo>
                    <a:pt x="1311" y="388"/>
                  </a:lnTo>
                  <a:lnTo>
                    <a:pt x="1371" y="358"/>
                  </a:lnTo>
                  <a:lnTo>
                    <a:pt x="1430" y="329"/>
                  </a:lnTo>
                  <a:lnTo>
                    <a:pt x="1490" y="269"/>
                  </a:lnTo>
                  <a:lnTo>
                    <a:pt x="1490" y="180"/>
                  </a:lnTo>
                  <a:lnTo>
                    <a:pt x="1490" y="120"/>
                  </a:lnTo>
                  <a:lnTo>
                    <a:pt x="1430" y="61"/>
                  </a:lnTo>
                  <a:lnTo>
                    <a:pt x="137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5" name="Google Shape;945;p47"/>
            <p:cNvSpPr/>
            <p:nvPr/>
          </p:nvSpPr>
          <p:spPr>
            <a:xfrm>
              <a:off x="3190030" y="1583286"/>
              <a:ext cx="24102" cy="10460"/>
            </a:xfrm>
            <a:custGeom>
              <a:avLst/>
              <a:gdLst/>
              <a:ahLst/>
              <a:cxnLst/>
              <a:rect l="l" t="t" r="r" b="b"/>
              <a:pathLst>
                <a:path w="894" h="388" extrusionOk="0">
                  <a:moveTo>
                    <a:pt x="209" y="1"/>
                  </a:moveTo>
                  <a:lnTo>
                    <a:pt x="119" y="30"/>
                  </a:lnTo>
                  <a:lnTo>
                    <a:pt x="60" y="60"/>
                  </a:lnTo>
                  <a:lnTo>
                    <a:pt x="30" y="120"/>
                  </a:lnTo>
                  <a:lnTo>
                    <a:pt x="0" y="209"/>
                  </a:lnTo>
                  <a:lnTo>
                    <a:pt x="30" y="269"/>
                  </a:lnTo>
                  <a:lnTo>
                    <a:pt x="60" y="328"/>
                  </a:lnTo>
                  <a:lnTo>
                    <a:pt x="119" y="388"/>
                  </a:lnTo>
                  <a:lnTo>
                    <a:pt x="775" y="388"/>
                  </a:lnTo>
                  <a:lnTo>
                    <a:pt x="834" y="328"/>
                  </a:lnTo>
                  <a:lnTo>
                    <a:pt x="864" y="269"/>
                  </a:lnTo>
                  <a:lnTo>
                    <a:pt x="894" y="209"/>
                  </a:lnTo>
                  <a:lnTo>
                    <a:pt x="864" y="120"/>
                  </a:lnTo>
                  <a:lnTo>
                    <a:pt x="834" y="60"/>
                  </a:lnTo>
                  <a:lnTo>
                    <a:pt x="775" y="30"/>
                  </a:lnTo>
                  <a:lnTo>
                    <a:pt x="68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46" name="Google Shape;946;p47"/>
          <p:cNvGrpSpPr/>
          <p:nvPr/>
        </p:nvGrpSpPr>
        <p:grpSpPr>
          <a:xfrm>
            <a:off x="5035594" y="1822762"/>
            <a:ext cx="329370" cy="348620"/>
            <a:chOff x="4008509" y="1309399"/>
            <a:chExt cx="329370" cy="348620"/>
          </a:xfrm>
        </p:grpSpPr>
        <p:sp>
          <p:nvSpPr>
            <p:cNvPr id="947" name="Google Shape;947;p47"/>
            <p:cNvSpPr/>
            <p:nvPr/>
          </p:nvSpPr>
          <p:spPr>
            <a:xfrm>
              <a:off x="4008509" y="1309399"/>
              <a:ext cx="329370" cy="348620"/>
            </a:xfrm>
            <a:custGeom>
              <a:avLst/>
              <a:gdLst/>
              <a:ahLst/>
              <a:cxnLst/>
              <a:rect l="l" t="t" r="r" b="b"/>
              <a:pathLst>
                <a:path w="12217" h="12931" extrusionOk="0">
                  <a:moveTo>
                    <a:pt x="6496" y="387"/>
                  </a:moveTo>
                  <a:lnTo>
                    <a:pt x="6496" y="1222"/>
                  </a:lnTo>
                  <a:lnTo>
                    <a:pt x="5364" y="1222"/>
                  </a:lnTo>
                  <a:lnTo>
                    <a:pt x="5364" y="447"/>
                  </a:lnTo>
                  <a:lnTo>
                    <a:pt x="5393" y="417"/>
                  </a:lnTo>
                  <a:lnTo>
                    <a:pt x="5423" y="387"/>
                  </a:lnTo>
                  <a:close/>
                  <a:moveTo>
                    <a:pt x="11769" y="387"/>
                  </a:moveTo>
                  <a:lnTo>
                    <a:pt x="11829" y="417"/>
                  </a:lnTo>
                  <a:lnTo>
                    <a:pt x="11859" y="447"/>
                  </a:lnTo>
                  <a:lnTo>
                    <a:pt x="11859" y="1222"/>
                  </a:lnTo>
                  <a:lnTo>
                    <a:pt x="6883" y="1222"/>
                  </a:lnTo>
                  <a:lnTo>
                    <a:pt x="6883" y="387"/>
                  </a:lnTo>
                  <a:close/>
                  <a:moveTo>
                    <a:pt x="7092" y="7508"/>
                  </a:moveTo>
                  <a:lnTo>
                    <a:pt x="7092" y="8104"/>
                  </a:lnTo>
                  <a:lnTo>
                    <a:pt x="6913" y="8104"/>
                  </a:lnTo>
                  <a:lnTo>
                    <a:pt x="6734" y="7806"/>
                  </a:lnTo>
                  <a:lnTo>
                    <a:pt x="6496" y="7538"/>
                  </a:lnTo>
                  <a:lnTo>
                    <a:pt x="6496" y="7508"/>
                  </a:lnTo>
                  <a:close/>
                  <a:moveTo>
                    <a:pt x="1818" y="5661"/>
                  </a:moveTo>
                  <a:lnTo>
                    <a:pt x="2116" y="5691"/>
                  </a:lnTo>
                  <a:lnTo>
                    <a:pt x="2384" y="5780"/>
                  </a:lnTo>
                  <a:lnTo>
                    <a:pt x="2623" y="5899"/>
                  </a:lnTo>
                  <a:lnTo>
                    <a:pt x="2831" y="6078"/>
                  </a:lnTo>
                  <a:lnTo>
                    <a:pt x="3010" y="6286"/>
                  </a:lnTo>
                  <a:lnTo>
                    <a:pt x="3129" y="6555"/>
                  </a:lnTo>
                  <a:lnTo>
                    <a:pt x="3219" y="6823"/>
                  </a:lnTo>
                  <a:lnTo>
                    <a:pt x="3248" y="7091"/>
                  </a:lnTo>
                  <a:lnTo>
                    <a:pt x="3219" y="7389"/>
                  </a:lnTo>
                  <a:lnTo>
                    <a:pt x="3129" y="7657"/>
                  </a:lnTo>
                  <a:lnTo>
                    <a:pt x="3010" y="7895"/>
                  </a:lnTo>
                  <a:lnTo>
                    <a:pt x="2831" y="8134"/>
                  </a:lnTo>
                  <a:lnTo>
                    <a:pt x="2623" y="8312"/>
                  </a:lnTo>
                  <a:lnTo>
                    <a:pt x="2384" y="8432"/>
                  </a:lnTo>
                  <a:lnTo>
                    <a:pt x="2116" y="8521"/>
                  </a:lnTo>
                  <a:lnTo>
                    <a:pt x="1818" y="8551"/>
                  </a:lnTo>
                  <a:lnTo>
                    <a:pt x="1520" y="8521"/>
                  </a:lnTo>
                  <a:lnTo>
                    <a:pt x="1252" y="8432"/>
                  </a:lnTo>
                  <a:lnTo>
                    <a:pt x="1014" y="8312"/>
                  </a:lnTo>
                  <a:lnTo>
                    <a:pt x="805" y="8134"/>
                  </a:lnTo>
                  <a:lnTo>
                    <a:pt x="626" y="7895"/>
                  </a:lnTo>
                  <a:lnTo>
                    <a:pt x="478" y="7657"/>
                  </a:lnTo>
                  <a:lnTo>
                    <a:pt x="388" y="7389"/>
                  </a:lnTo>
                  <a:lnTo>
                    <a:pt x="358" y="7091"/>
                  </a:lnTo>
                  <a:lnTo>
                    <a:pt x="388" y="6823"/>
                  </a:lnTo>
                  <a:lnTo>
                    <a:pt x="478" y="6555"/>
                  </a:lnTo>
                  <a:lnTo>
                    <a:pt x="626" y="6286"/>
                  </a:lnTo>
                  <a:lnTo>
                    <a:pt x="805" y="6078"/>
                  </a:lnTo>
                  <a:lnTo>
                    <a:pt x="1014" y="5899"/>
                  </a:lnTo>
                  <a:lnTo>
                    <a:pt x="1252" y="5780"/>
                  </a:lnTo>
                  <a:lnTo>
                    <a:pt x="1520" y="5691"/>
                  </a:lnTo>
                  <a:lnTo>
                    <a:pt x="1818" y="5661"/>
                  </a:lnTo>
                  <a:close/>
                  <a:moveTo>
                    <a:pt x="4023" y="6763"/>
                  </a:moveTo>
                  <a:lnTo>
                    <a:pt x="4321" y="6793"/>
                  </a:lnTo>
                  <a:lnTo>
                    <a:pt x="4589" y="6823"/>
                  </a:lnTo>
                  <a:lnTo>
                    <a:pt x="4857" y="6882"/>
                  </a:lnTo>
                  <a:lnTo>
                    <a:pt x="5125" y="6972"/>
                  </a:lnTo>
                  <a:lnTo>
                    <a:pt x="5364" y="7091"/>
                  </a:lnTo>
                  <a:lnTo>
                    <a:pt x="5602" y="7240"/>
                  </a:lnTo>
                  <a:lnTo>
                    <a:pt x="5811" y="7389"/>
                  </a:lnTo>
                  <a:lnTo>
                    <a:pt x="6019" y="7568"/>
                  </a:lnTo>
                  <a:lnTo>
                    <a:pt x="6198" y="7746"/>
                  </a:lnTo>
                  <a:lnTo>
                    <a:pt x="6377" y="7955"/>
                  </a:lnTo>
                  <a:lnTo>
                    <a:pt x="6496" y="8193"/>
                  </a:lnTo>
                  <a:lnTo>
                    <a:pt x="6645" y="8432"/>
                  </a:lnTo>
                  <a:lnTo>
                    <a:pt x="6734" y="8670"/>
                  </a:lnTo>
                  <a:lnTo>
                    <a:pt x="6824" y="8938"/>
                  </a:lnTo>
                  <a:lnTo>
                    <a:pt x="6883" y="9206"/>
                  </a:lnTo>
                  <a:lnTo>
                    <a:pt x="6913" y="9474"/>
                  </a:lnTo>
                  <a:lnTo>
                    <a:pt x="6287" y="9474"/>
                  </a:lnTo>
                  <a:lnTo>
                    <a:pt x="6257" y="9266"/>
                  </a:lnTo>
                  <a:lnTo>
                    <a:pt x="6228" y="9057"/>
                  </a:lnTo>
                  <a:lnTo>
                    <a:pt x="6138" y="8849"/>
                  </a:lnTo>
                  <a:lnTo>
                    <a:pt x="6079" y="8670"/>
                  </a:lnTo>
                  <a:lnTo>
                    <a:pt x="5960" y="8491"/>
                  </a:lnTo>
                  <a:lnTo>
                    <a:pt x="5840" y="8312"/>
                  </a:lnTo>
                  <a:lnTo>
                    <a:pt x="5721" y="8134"/>
                  </a:lnTo>
                  <a:lnTo>
                    <a:pt x="5572" y="7985"/>
                  </a:lnTo>
                  <a:lnTo>
                    <a:pt x="5423" y="7865"/>
                  </a:lnTo>
                  <a:lnTo>
                    <a:pt x="5244" y="7746"/>
                  </a:lnTo>
                  <a:lnTo>
                    <a:pt x="5066" y="7657"/>
                  </a:lnTo>
                  <a:lnTo>
                    <a:pt x="4857" y="7568"/>
                  </a:lnTo>
                  <a:lnTo>
                    <a:pt x="4678" y="7478"/>
                  </a:lnTo>
                  <a:lnTo>
                    <a:pt x="4470" y="7448"/>
                  </a:lnTo>
                  <a:lnTo>
                    <a:pt x="4261" y="7419"/>
                  </a:lnTo>
                  <a:lnTo>
                    <a:pt x="4023" y="7389"/>
                  </a:lnTo>
                  <a:lnTo>
                    <a:pt x="3814" y="7419"/>
                  </a:lnTo>
                  <a:lnTo>
                    <a:pt x="3606" y="7448"/>
                  </a:lnTo>
                  <a:lnTo>
                    <a:pt x="3636" y="7091"/>
                  </a:lnTo>
                  <a:lnTo>
                    <a:pt x="3606" y="6793"/>
                  </a:lnTo>
                  <a:lnTo>
                    <a:pt x="4023" y="6763"/>
                  </a:lnTo>
                  <a:close/>
                  <a:moveTo>
                    <a:pt x="9684" y="9147"/>
                  </a:moveTo>
                  <a:lnTo>
                    <a:pt x="9445" y="9474"/>
                  </a:lnTo>
                  <a:lnTo>
                    <a:pt x="8254" y="9474"/>
                  </a:lnTo>
                  <a:lnTo>
                    <a:pt x="8492" y="9147"/>
                  </a:lnTo>
                  <a:close/>
                  <a:moveTo>
                    <a:pt x="9445" y="9862"/>
                  </a:moveTo>
                  <a:lnTo>
                    <a:pt x="9684" y="10189"/>
                  </a:lnTo>
                  <a:lnTo>
                    <a:pt x="8492" y="10189"/>
                  </a:lnTo>
                  <a:lnTo>
                    <a:pt x="8254" y="9862"/>
                  </a:lnTo>
                  <a:close/>
                  <a:moveTo>
                    <a:pt x="4023" y="8759"/>
                  </a:moveTo>
                  <a:lnTo>
                    <a:pt x="4172" y="8789"/>
                  </a:lnTo>
                  <a:lnTo>
                    <a:pt x="4321" y="8819"/>
                  </a:lnTo>
                  <a:lnTo>
                    <a:pt x="4470" y="8878"/>
                  </a:lnTo>
                  <a:lnTo>
                    <a:pt x="4589" y="8968"/>
                  </a:lnTo>
                  <a:lnTo>
                    <a:pt x="4708" y="9087"/>
                  </a:lnTo>
                  <a:lnTo>
                    <a:pt x="4798" y="9206"/>
                  </a:lnTo>
                  <a:lnTo>
                    <a:pt x="4857" y="9325"/>
                  </a:lnTo>
                  <a:lnTo>
                    <a:pt x="4887" y="9474"/>
                  </a:lnTo>
                  <a:lnTo>
                    <a:pt x="4023" y="9474"/>
                  </a:lnTo>
                  <a:lnTo>
                    <a:pt x="3963" y="9504"/>
                  </a:lnTo>
                  <a:lnTo>
                    <a:pt x="3904" y="9534"/>
                  </a:lnTo>
                  <a:lnTo>
                    <a:pt x="3844" y="9594"/>
                  </a:lnTo>
                  <a:lnTo>
                    <a:pt x="3844" y="9653"/>
                  </a:lnTo>
                  <a:lnTo>
                    <a:pt x="3844" y="9742"/>
                  </a:lnTo>
                  <a:lnTo>
                    <a:pt x="3904" y="9802"/>
                  </a:lnTo>
                  <a:lnTo>
                    <a:pt x="3963" y="9832"/>
                  </a:lnTo>
                  <a:lnTo>
                    <a:pt x="4023" y="9862"/>
                  </a:lnTo>
                  <a:lnTo>
                    <a:pt x="4887" y="9862"/>
                  </a:lnTo>
                  <a:lnTo>
                    <a:pt x="4857" y="10011"/>
                  </a:lnTo>
                  <a:lnTo>
                    <a:pt x="4798" y="10130"/>
                  </a:lnTo>
                  <a:lnTo>
                    <a:pt x="4708" y="10249"/>
                  </a:lnTo>
                  <a:lnTo>
                    <a:pt x="4589" y="10368"/>
                  </a:lnTo>
                  <a:lnTo>
                    <a:pt x="4470" y="10428"/>
                  </a:lnTo>
                  <a:lnTo>
                    <a:pt x="4321" y="10487"/>
                  </a:lnTo>
                  <a:lnTo>
                    <a:pt x="4172" y="10547"/>
                  </a:lnTo>
                  <a:lnTo>
                    <a:pt x="3844" y="10547"/>
                  </a:lnTo>
                  <a:lnTo>
                    <a:pt x="3695" y="10487"/>
                  </a:lnTo>
                  <a:lnTo>
                    <a:pt x="3546" y="10398"/>
                  </a:lnTo>
                  <a:lnTo>
                    <a:pt x="3397" y="10279"/>
                  </a:lnTo>
                  <a:lnTo>
                    <a:pt x="3278" y="10160"/>
                  </a:lnTo>
                  <a:lnTo>
                    <a:pt x="3219" y="10011"/>
                  </a:lnTo>
                  <a:lnTo>
                    <a:pt x="3159" y="9832"/>
                  </a:lnTo>
                  <a:lnTo>
                    <a:pt x="3129" y="9653"/>
                  </a:lnTo>
                  <a:lnTo>
                    <a:pt x="3159" y="9474"/>
                  </a:lnTo>
                  <a:lnTo>
                    <a:pt x="3219" y="9325"/>
                  </a:lnTo>
                  <a:lnTo>
                    <a:pt x="3278" y="9176"/>
                  </a:lnTo>
                  <a:lnTo>
                    <a:pt x="3397" y="9027"/>
                  </a:lnTo>
                  <a:lnTo>
                    <a:pt x="3546" y="8938"/>
                  </a:lnTo>
                  <a:lnTo>
                    <a:pt x="3695" y="8849"/>
                  </a:lnTo>
                  <a:lnTo>
                    <a:pt x="3844" y="8789"/>
                  </a:lnTo>
                  <a:lnTo>
                    <a:pt x="4023" y="8759"/>
                  </a:lnTo>
                  <a:close/>
                  <a:moveTo>
                    <a:pt x="4023" y="7776"/>
                  </a:moveTo>
                  <a:lnTo>
                    <a:pt x="4380" y="7806"/>
                  </a:lnTo>
                  <a:lnTo>
                    <a:pt x="4738" y="7895"/>
                  </a:lnTo>
                  <a:lnTo>
                    <a:pt x="5036" y="8074"/>
                  </a:lnTo>
                  <a:lnTo>
                    <a:pt x="5304" y="8253"/>
                  </a:lnTo>
                  <a:lnTo>
                    <a:pt x="5542" y="8521"/>
                  </a:lnTo>
                  <a:lnTo>
                    <a:pt x="5721" y="8819"/>
                  </a:lnTo>
                  <a:lnTo>
                    <a:pt x="5840" y="9117"/>
                  </a:lnTo>
                  <a:lnTo>
                    <a:pt x="5900" y="9474"/>
                  </a:lnTo>
                  <a:lnTo>
                    <a:pt x="5274" y="9474"/>
                  </a:lnTo>
                  <a:lnTo>
                    <a:pt x="5244" y="9266"/>
                  </a:lnTo>
                  <a:lnTo>
                    <a:pt x="5125" y="9057"/>
                  </a:lnTo>
                  <a:lnTo>
                    <a:pt x="5006" y="8878"/>
                  </a:lnTo>
                  <a:lnTo>
                    <a:pt x="4857" y="8700"/>
                  </a:lnTo>
                  <a:lnTo>
                    <a:pt x="4678" y="8581"/>
                  </a:lnTo>
                  <a:lnTo>
                    <a:pt x="4470" y="8491"/>
                  </a:lnTo>
                  <a:lnTo>
                    <a:pt x="4261" y="8402"/>
                  </a:lnTo>
                  <a:lnTo>
                    <a:pt x="4023" y="8402"/>
                  </a:lnTo>
                  <a:lnTo>
                    <a:pt x="3785" y="8432"/>
                  </a:lnTo>
                  <a:lnTo>
                    <a:pt x="3546" y="8491"/>
                  </a:lnTo>
                  <a:lnTo>
                    <a:pt x="3308" y="8610"/>
                  </a:lnTo>
                  <a:lnTo>
                    <a:pt x="3129" y="8759"/>
                  </a:lnTo>
                  <a:lnTo>
                    <a:pt x="2980" y="8968"/>
                  </a:lnTo>
                  <a:lnTo>
                    <a:pt x="2861" y="9176"/>
                  </a:lnTo>
                  <a:lnTo>
                    <a:pt x="2772" y="9415"/>
                  </a:lnTo>
                  <a:lnTo>
                    <a:pt x="2772" y="9653"/>
                  </a:lnTo>
                  <a:lnTo>
                    <a:pt x="2772" y="9921"/>
                  </a:lnTo>
                  <a:lnTo>
                    <a:pt x="2861" y="10160"/>
                  </a:lnTo>
                  <a:lnTo>
                    <a:pt x="2980" y="10368"/>
                  </a:lnTo>
                  <a:lnTo>
                    <a:pt x="3129" y="10547"/>
                  </a:lnTo>
                  <a:lnTo>
                    <a:pt x="3308" y="10726"/>
                  </a:lnTo>
                  <a:lnTo>
                    <a:pt x="3546" y="10845"/>
                  </a:lnTo>
                  <a:lnTo>
                    <a:pt x="3785" y="10904"/>
                  </a:lnTo>
                  <a:lnTo>
                    <a:pt x="4023" y="10934"/>
                  </a:lnTo>
                  <a:lnTo>
                    <a:pt x="4261" y="10904"/>
                  </a:lnTo>
                  <a:lnTo>
                    <a:pt x="4470" y="10845"/>
                  </a:lnTo>
                  <a:lnTo>
                    <a:pt x="4678" y="10755"/>
                  </a:lnTo>
                  <a:lnTo>
                    <a:pt x="4857" y="10636"/>
                  </a:lnTo>
                  <a:lnTo>
                    <a:pt x="5006" y="10458"/>
                  </a:lnTo>
                  <a:lnTo>
                    <a:pt x="5125" y="10279"/>
                  </a:lnTo>
                  <a:lnTo>
                    <a:pt x="5244" y="10070"/>
                  </a:lnTo>
                  <a:lnTo>
                    <a:pt x="5274" y="9862"/>
                  </a:lnTo>
                  <a:lnTo>
                    <a:pt x="5900" y="9862"/>
                  </a:lnTo>
                  <a:lnTo>
                    <a:pt x="5870" y="10070"/>
                  </a:lnTo>
                  <a:lnTo>
                    <a:pt x="5811" y="10279"/>
                  </a:lnTo>
                  <a:lnTo>
                    <a:pt x="5721" y="10487"/>
                  </a:lnTo>
                  <a:lnTo>
                    <a:pt x="5632" y="10666"/>
                  </a:lnTo>
                  <a:lnTo>
                    <a:pt x="5602" y="10755"/>
                  </a:lnTo>
                  <a:lnTo>
                    <a:pt x="5602" y="10815"/>
                  </a:lnTo>
                  <a:lnTo>
                    <a:pt x="5632" y="10875"/>
                  </a:lnTo>
                  <a:lnTo>
                    <a:pt x="5691" y="10934"/>
                  </a:lnTo>
                  <a:lnTo>
                    <a:pt x="5751" y="10964"/>
                  </a:lnTo>
                  <a:lnTo>
                    <a:pt x="5840" y="10964"/>
                  </a:lnTo>
                  <a:lnTo>
                    <a:pt x="5900" y="10934"/>
                  </a:lnTo>
                  <a:lnTo>
                    <a:pt x="5960" y="10875"/>
                  </a:lnTo>
                  <a:lnTo>
                    <a:pt x="6079" y="10636"/>
                  </a:lnTo>
                  <a:lnTo>
                    <a:pt x="6168" y="10398"/>
                  </a:lnTo>
                  <a:lnTo>
                    <a:pt x="6257" y="10130"/>
                  </a:lnTo>
                  <a:lnTo>
                    <a:pt x="6287" y="9862"/>
                  </a:lnTo>
                  <a:lnTo>
                    <a:pt x="6913" y="9862"/>
                  </a:lnTo>
                  <a:lnTo>
                    <a:pt x="6883" y="10130"/>
                  </a:lnTo>
                  <a:lnTo>
                    <a:pt x="6824" y="10398"/>
                  </a:lnTo>
                  <a:lnTo>
                    <a:pt x="6734" y="10666"/>
                  </a:lnTo>
                  <a:lnTo>
                    <a:pt x="6645" y="10904"/>
                  </a:lnTo>
                  <a:lnTo>
                    <a:pt x="6496" y="11143"/>
                  </a:lnTo>
                  <a:lnTo>
                    <a:pt x="6377" y="11381"/>
                  </a:lnTo>
                  <a:lnTo>
                    <a:pt x="6198" y="11590"/>
                  </a:lnTo>
                  <a:lnTo>
                    <a:pt x="6019" y="11768"/>
                  </a:lnTo>
                  <a:lnTo>
                    <a:pt x="5811" y="11947"/>
                  </a:lnTo>
                  <a:lnTo>
                    <a:pt x="5602" y="12096"/>
                  </a:lnTo>
                  <a:lnTo>
                    <a:pt x="5364" y="12245"/>
                  </a:lnTo>
                  <a:lnTo>
                    <a:pt x="5125" y="12335"/>
                  </a:lnTo>
                  <a:lnTo>
                    <a:pt x="4857" y="12424"/>
                  </a:lnTo>
                  <a:lnTo>
                    <a:pt x="4589" y="12513"/>
                  </a:lnTo>
                  <a:lnTo>
                    <a:pt x="4321" y="12543"/>
                  </a:lnTo>
                  <a:lnTo>
                    <a:pt x="3725" y="12543"/>
                  </a:lnTo>
                  <a:lnTo>
                    <a:pt x="3457" y="12483"/>
                  </a:lnTo>
                  <a:lnTo>
                    <a:pt x="3159" y="12424"/>
                  </a:lnTo>
                  <a:lnTo>
                    <a:pt x="2921" y="12335"/>
                  </a:lnTo>
                  <a:lnTo>
                    <a:pt x="2652" y="12215"/>
                  </a:lnTo>
                  <a:lnTo>
                    <a:pt x="2414" y="12066"/>
                  </a:lnTo>
                  <a:lnTo>
                    <a:pt x="2206" y="11888"/>
                  </a:lnTo>
                  <a:lnTo>
                    <a:pt x="1997" y="11709"/>
                  </a:lnTo>
                  <a:lnTo>
                    <a:pt x="1788" y="11500"/>
                  </a:lnTo>
                  <a:lnTo>
                    <a:pt x="1639" y="11292"/>
                  </a:lnTo>
                  <a:lnTo>
                    <a:pt x="1491" y="11053"/>
                  </a:lnTo>
                  <a:lnTo>
                    <a:pt x="1371" y="10785"/>
                  </a:lnTo>
                  <a:lnTo>
                    <a:pt x="1282" y="10517"/>
                  </a:lnTo>
                  <a:lnTo>
                    <a:pt x="1193" y="10249"/>
                  </a:lnTo>
                  <a:lnTo>
                    <a:pt x="1163" y="9951"/>
                  </a:lnTo>
                  <a:lnTo>
                    <a:pt x="1133" y="9653"/>
                  </a:lnTo>
                  <a:lnTo>
                    <a:pt x="1163" y="9236"/>
                  </a:lnTo>
                  <a:lnTo>
                    <a:pt x="1252" y="8849"/>
                  </a:lnTo>
                  <a:lnTo>
                    <a:pt x="1520" y="8908"/>
                  </a:lnTo>
                  <a:lnTo>
                    <a:pt x="1818" y="8938"/>
                  </a:lnTo>
                  <a:lnTo>
                    <a:pt x="1878" y="8908"/>
                  </a:lnTo>
                  <a:lnTo>
                    <a:pt x="1788" y="9296"/>
                  </a:lnTo>
                  <a:lnTo>
                    <a:pt x="1759" y="9653"/>
                  </a:lnTo>
                  <a:lnTo>
                    <a:pt x="1759" y="9891"/>
                  </a:lnTo>
                  <a:lnTo>
                    <a:pt x="1818" y="10130"/>
                  </a:lnTo>
                  <a:lnTo>
                    <a:pt x="1848" y="10338"/>
                  </a:lnTo>
                  <a:lnTo>
                    <a:pt x="1937" y="10547"/>
                  </a:lnTo>
                  <a:lnTo>
                    <a:pt x="2027" y="10755"/>
                  </a:lnTo>
                  <a:lnTo>
                    <a:pt x="2146" y="10934"/>
                  </a:lnTo>
                  <a:lnTo>
                    <a:pt x="2265" y="11113"/>
                  </a:lnTo>
                  <a:lnTo>
                    <a:pt x="2414" y="11262"/>
                  </a:lnTo>
                  <a:lnTo>
                    <a:pt x="2593" y="11411"/>
                  </a:lnTo>
                  <a:lnTo>
                    <a:pt x="2772" y="11560"/>
                  </a:lnTo>
                  <a:lnTo>
                    <a:pt x="2950" y="11649"/>
                  </a:lnTo>
                  <a:lnTo>
                    <a:pt x="3159" y="11768"/>
                  </a:lnTo>
                  <a:lnTo>
                    <a:pt x="3367" y="11828"/>
                  </a:lnTo>
                  <a:lnTo>
                    <a:pt x="3576" y="11888"/>
                  </a:lnTo>
                  <a:lnTo>
                    <a:pt x="3785" y="11917"/>
                  </a:lnTo>
                  <a:lnTo>
                    <a:pt x="4023" y="11947"/>
                  </a:lnTo>
                  <a:lnTo>
                    <a:pt x="4351" y="11917"/>
                  </a:lnTo>
                  <a:lnTo>
                    <a:pt x="4678" y="11828"/>
                  </a:lnTo>
                  <a:lnTo>
                    <a:pt x="4976" y="11709"/>
                  </a:lnTo>
                  <a:lnTo>
                    <a:pt x="5274" y="11560"/>
                  </a:lnTo>
                  <a:lnTo>
                    <a:pt x="5334" y="11500"/>
                  </a:lnTo>
                  <a:lnTo>
                    <a:pt x="5364" y="11441"/>
                  </a:lnTo>
                  <a:lnTo>
                    <a:pt x="5364" y="11381"/>
                  </a:lnTo>
                  <a:lnTo>
                    <a:pt x="5334" y="11292"/>
                  </a:lnTo>
                  <a:lnTo>
                    <a:pt x="5274" y="11262"/>
                  </a:lnTo>
                  <a:lnTo>
                    <a:pt x="5215" y="11232"/>
                  </a:lnTo>
                  <a:lnTo>
                    <a:pt x="5066" y="11232"/>
                  </a:lnTo>
                  <a:lnTo>
                    <a:pt x="4827" y="11381"/>
                  </a:lnTo>
                  <a:lnTo>
                    <a:pt x="4559" y="11471"/>
                  </a:lnTo>
                  <a:lnTo>
                    <a:pt x="4291" y="11530"/>
                  </a:lnTo>
                  <a:lnTo>
                    <a:pt x="4023" y="11560"/>
                  </a:lnTo>
                  <a:lnTo>
                    <a:pt x="3844" y="11560"/>
                  </a:lnTo>
                  <a:lnTo>
                    <a:pt x="3636" y="11530"/>
                  </a:lnTo>
                  <a:lnTo>
                    <a:pt x="3457" y="11471"/>
                  </a:lnTo>
                  <a:lnTo>
                    <a:pt x="3308" y="11411"/>
                  </a:lnTo>
                  <a:lnTo>
                    <a:pt x="2980" y="11232"/>
                  </a:lnTo>
                  <a:lnTo>
                    <a:pt x="2682" y="10994"/>
                  </a:lnTo>
                  <a:lnTo>
                    <a:pt x="2474" y="10726"/>
                  </a:lnTo>
                  <a:lnTo>
                    <a:pt x="2295" y="10398"/>
                  </a:lnTo>
                  <a:lnTo>
                    <a:pt x="2235" y="10219"/>
                  </a:lnTo>
                  <a:lnTo>
                    <a:pt x="2176" y="10040"/>
                  </a:lnTo>
                  <a:lnTo>
                    <a:pt x="2146" y="9862"/>
                  </a:lnTo>
                  <a:lnTo>
                    <a:pt x="2146" y="9653"/>
                  </a:lnTo>
                  <a:lnTo>
                    <a:pt x="2146" y="9445"/>
                  </a:lnTo>
                  <a:lnTo>
                    <a:pt x="2176" y="9236"/>
                  </a:lnTo>
                  <a:lnTo>
                    <a:pt x="2235" y="9027"/>
                  </a:lnTo>
                  <a:lnTo>
                    <a:pt x="2325" y="8849"/>
                  </a:lnTo>
                  <a:lnTo>
                    <a:pt x="2503" y="8789"/>
                  </a:lnTo>
                  <a:lnTo>
                    <a:pt x="2682" y="8700"/>
                  </a:lnTo>
                  <a:lnTo>
                    <a:pt x="2861" y="8610"/>
                  </a:lnTo>
                  <a:lnTo>
                    <a:pt x="3010" y="8491"/>
                  </a:lnTo>
                  <a:lnTo>
                    <a:pt x="3159" y="8342"/>
                  </a:lnTo>
                  <a:lnTo>
                    <a:pt x="3278" y="8193"/>
                  </a:lnTo>
                  <a:lnTo>
                    <a:pt x="3367" y="8044"/>
                  </a:lnTo>
                  <a:lnTo>
                    <a:pt x="3457" y="7865"/>
                  </a:lnTo>
                  <a:lnTo>
                    <a:pt x="3755" y="7806"/>
                  </a:lnTo>
                  <a:lnTo>
                    <a:pt x="4023" y="7776"/>
                  </a:lnTo>
                  <a:close/>
                  <a:moveTo>
                    <a:pt x="5423" y="0"/>
                  </a:moveTo>
                  <a:lnTo>
                    <a:pt x="5334" y="30"/>
                  </a:lnTo>
                  <a:lnTo>
                    <a:pt x="5244" y="30"/>
                  </a:lnTo>
                  <a:lnTo>
                    <a:pt x="5125" y="149"/>
                  </a:lnTo>
                  <a:lnTo>
                    <a:pt x="5036" y="268"/>
                  </a:lnTo>
                  <a:lnTo>
                    <a:pt x="5006" y="358"/>
                  </a:lnTo>
                  <a:lnTo>
                    <a:pt x="4976" y="447"/>
                  </a:lnTo>
                  <a:lnTo>
                    <a:pt x="4976" y="6525"/>
                  </a:lnTo>
                  <a:lnTo>
                    <a:pt x="4529" y="6435"/>
                  </a:lnTo>
                  <a:lnTo>
                    <a:pt x="4291" y="6406"/>
                  </a:lnTo>
                  <a:lnTo>
                    <a:pt x="3755" y="6406"/>
                  </a:lnTo>
                  <a:lnTo>
                    <a:pt x="3516" y="6435"/>
                  </a:lnTo>
                  <a:lnTo>
                    <a:pt x="3397" y="6197"/>
                  </a:lnTo>
                  <a:lnTo>
                    <a:pt x="3248" y="5959"/>
                  </a:lnTo>
                  <a:lnTo>
                    <a:pt x="3070" y="5780"/>
                  </a:lnTo>
                  <a:lnTo>
                    <a:pt x="2861" y="5601"/>
                  </a:lnTo>
                  <a:lnTo>
                    <a:pt x="2623" y="5482"/>
                  </a:lnTo>
                  <a:lnTo>
                    <a:pt x="2355" y="5363"/>
                  </a:lnTo>
                  <a:lnTo>
                    <a:pt x="2086" y="5303"/>
                  </a:lnTo>
                  <a:lnTo>
                    <a:pt x="1818" y="5273"/>
                  </a:lnTo>
                  <a:lnTo>
                    <a:pt x="1639" y="5303"/>
                  </a:lnTo>
                  <a:lnTo>
                    <a:pt x="1461" y="5333"/>
                  </a:lnTo>
                  <a:lnTo>
                    <a:pt x="1282" y="5363"/>
                  </a:lnTo>
                  <a:lnTo>
                    <a:pt x="1103" y="5422"/>
                  </a:lnTo>
                  <a:lnTo>
                    <a:pt x="805" y="5601"/>
                  </a:lnTo>
                  <a:lnTo>
                    <a:pt x="537" y="5810"/>
                  </a:lnTo>
                  <a:lnTo>
                    <a:pt x="299" y="6078"/>
                  </a:lnTo>
                  <a:lnTo>
                    <a:pt x="150" y="6406"/>
                  </a:lnTo>
                  <a:lnTo>
                    <a:pt x="90" y="6555"/>
                  </a:lnTo>
                  <a:lnTo>
                    <a:pt x="31" y="6733"/>
                  </a:lnTo>
                  <a:lnTo>
                    <a:pt x="1" y="6912"/>
                  </a:lnTo>
                  <a:lnTo>
                    <a:pt x="1" y="7091"/>
                  </a:lnTo>
                  <a:lnTo>
                    <a:pt x="1" y="7359"/>
                  </a:lnTo>
                  <a:lnTo>
                    <a:pt x="60" y="7597"/>
                  </a:lnTo>
                  <a:lnTo>
                    <a:pt x="150" y="7806"/>
                  </a:lnTo>
                  <a:lnTo>
                    <a:pt x="239" y="8014"/>
                  </a:lnTo>
                  <a:lnTo>
                    <a:pt x="388" y="8223"/>
                  </a:lnTo>
                  <a:lnTo>
                    <a:pt x="537" y="8402"/>
                  </a:lnTo>
                  <a:lnTo>
                    <a:pt x="716" y="8551"/>
                  </a:lnTo>
                  <a:lnTo>
                    <a:pt x="924" y="8670"/>
                  </a:lnTo>
                  <a:lnTo>
                    <a:pt x="835" y="8908"/>
                  </a:lnTo>
                  <a:lnTo>
                    <a:pt x="805" y="9147"/>
                  </a:lnTo>
                  <a:lnTo>
                    <a:pt x="775" y="9415"/>
                  </a:lnTo>
                  <a:lnTo>
                    <a:pt x="746" y="9653"/>
                  </a:lnTo>
                  <a:lnTo>
                    <a:pt x="775" y="10011"/>
                  </a:lnTo>
                  <a:lnTo>
                    <a:pt x="835" y="10309"/>
                  </a:lnTo>
                  <a:lnTo>
                    <a:pt x="895" y="10636"/>
                  </a:lnTo>
                  <a:lnTo>
                    <a:pt x="1014" y="10934"/>
                  </a:lnTo>
                  <a:lnTo>
                    <a:pt x="1163" y="11232"/>
                  </a:lnTo>
                  <a:lnTo>
                    <a:pt x="1312" y="11500"/>
                  </a:lnTo>
                  <a:lnTo>
                    <a:pt x="1520" y="11739"/>
                  </a:lnTo>
                  <a:lnTo>
                    <a:pt x="1729" y="11977"/>
                  </a:lnTo>
                  <a:lnTo>
                    <a:pt x="1937" y="12186"/>
                  </a:lnTo>
                  <a:lnTo>
                    <a:pt x="2206" y="12364"/>
                  </a:lnTo>
                  <a:lnTo>
                    <a:pt x="2474" y="12543"/>
                  </a:lnTo>
                  <a:lnTo>
                    <a:pt x="2772" y="12662"/>
                  </a:lnTo>
                  <a:lnTo>
                    <a:pt x="3070" y="12781"/>
                  </a:lnTo>
                  <a:lnTo>
                    <a:pt x="3367" y="12871"/>
                  </a:lnTo>
                  <a:lnTo>
                    <a:pt x="3695" y="12930"/>
                  </a:lnTo>
                  <a:lnTo>
                    <a:pt x="4023" y="12930"/>
                  </a:lnTo>
                  <a:lnTo>
                    <a:pt x="4500" y="12901"/>
                  </a:lnTo>
                  <a:lnTo>
                    <a:pt x="4917" y="12811"/>
                  </a:lnTo>
                  <a:lnTo>
                    <a:pt x="5334" y="12662"/>
                  </a:lnTo>
                  <a:lnTo>
                    <a:pt x="5721" y="12454"/>
                  </a:lnTo>
                  <a:lnTo>
                    <a:pt x="6079" y="12215"/>
                  </a:lnTo>
                  <a:lnTo>
                    <a:pt x="6377" y="11917"/>
                  </a:lnTo>
                  <a:lnTo>
                    <a:pt x="6675" y="11590"/>
                  </a:lnTo>
                  <a:lnTo>
                    <a:pt x="6913" y="11232"/>
                  </a:lnTo>
                  <a:lnTo>
                    <a:pt x="11918" y="11232"/>
                  </a:lnTo>
                  <a:lnTo>
                    <a:pt x="12037" y="11202"/>
                  </a:lnTo>
                  <a:lnTo>
                    <a:pt x="12127" y="11143"/>
                  </a:lnTo>
                  <a:lnTo>
                    <a:pt x="12186" y="11053"/>
                  </a:lnTo>
                  <a:lnTo>
                    <a:pt x="12216" y="10904"/>
                  </a:lnTo>
                  <a:lnTo>
                    <a:pt x="12216" y="6525"/>
                  </a:lnTo>
                  <a:lnTo>
                    <a:pt x="12216" y="6435"/>
                  </a:lnTo>
                  <a:lnTo>
                    <a:pt x="12157" y="6376"/>
                  </a:lnTo>
                  <a:lnTo>
                    <a:pt x="12097" y="6346"/>
                  </a:lnTo>
                  <a:lnTo>
                    <a:pt x="11948" y="6346"/>
                  </a:lnTo>
                  <a:lnTo>
                    <a:pt x="11888" y="6376"/>
                  </a:lnTo>
                  <a:lnTo>
                    <a:pt x="11859" y="6435"/>
                  </a:lnTo>
                  <a:lnTo>
                    <a:pt x="11859" y="6525"/>
                  </a:lnTo>
                  <a:lnTo>
                    <a:pt x="11859" y="10845"/>
                  </a:lnTo>
                  <a:lnTo>
                    <a:pt x="7092" y="10845"/>
                  </a:lnTo>
                  <a:lnTo>
                    <a:pt x="7151" y="10607"/>
                  </a:lnTo>
                  <a:lnTo>
                    <a:pt x="7211" y="10368"/>
                  </a:lnTo>
                  <a:lnTo>
                    <a:pt x="7270" y="10100"/>
                  </a:lnTo>
                  <a:lnTo>
                    <a:pt x="7300" y="9862"/>
                  </a:lnTo>
                  <a:lnTo>
                    <a:pt x="7777" y="9862"/>
                  </a:lnTo>
                  <a:lnTo>
                    <a:pt x="8194" y="10458"/>
                  </a:lnTo>
                  <a:lnTo>
                    <a:pt x="8283" y="10547"/>
                  </a:lnTo>
                  <a:lnTo>
                    <a:pt x="8432" y="10577"/>
                  </a:lnTo>
                  <a:lnTo>
                    <a:pt x="9982" y="10577"/>
                  </a:lnTo>
                  <a:lnTo>
                    <a:pt x="10041" y="10547"/>
                  </a:lnTo>
                  <a:lnTo>
                    <a:pt x="10101" y="10487"/>
                  </a:lnTo>
                  <a:lnTo>
                    <a:pt x="10160" y="10428"/>
                  </a:lnTo>
                  <a:lnTo>
                    <a:pt x="10160" y="10368"/>
                  </a:lnTo>
                  <a:lnTo>
                    <a:pt x="10190" y="10279"/>
                  </a:lnTo>
                  <a:lnTo>
                    <a:pt x="10160" y="10219"/>
                  </a:lnTo>
                  <a:lnTo>
                    <a:pt x="10131" y="10160"/>
                  </a:lnTo>
                  <a:lnTo>
                    <a:pt x="9922" y="9862"/>
                  </a:lnTo>
                  <a:lnTo>
                    <a:pt x="9982" y="9832"/>
                  </a:lnTo>
                  <a:lnTo>
                    <a:pt x="10041" y="9802"/>
                  </a:lnTo>
                  <a:lnTo>
                    <a:pt x="10101" y="9742"/>
                  </a:lnTo>
                  <a:lnTo>
                    <a:pt x="10101" y="9653"/>
                  </a:lnTo>
                  <a:lnTo>
                    <a:pt x="10101" y="9594"/>
                  </a:lnTo>
                  <a:lnTo>
                    <a:pt x="10041" y="9534"/>
                  </a:lnTo>
                  <a:lnTo>
                    <a:pt x="9982" y="9504"/>
                  </a:lnTo>
                  <a:lnTo>
                    <a:pt x="9922" y="9474"/>
                  </a:lnTo>
                  <a:lnTo>
                    <a:pt x="10131" y="9176"/>
                  </a:lnTo>
                  <a:lnTo>
                    <a:pt x="10160" y="9117"/>
                  </a:lnTo>
                  <a:lnTo>
                    <a:pt x="10190" y="9027"/>
                  </a:lnTo>
                  <a:lnTo>
                    <a:pt x="10160" y="8968"/>
                  </a:lnTo>
                  <a:lnTo>
                    <a:pt x="10160" y="8908"/>
                  </a:lnTo>
                  <a:lnTo>
                    <a:pt x="10101" y="8849"/>
                  </a:lnTo>
                  <a:lnTo>
                    <a:pt x="10041" y="8789"/>
                  </a:lnTo>
                  <a:lnTo>
                    <a:pt x="9982" y="8759"/>
                  </a:lnTo>
                  <a:lnTo>
                    <a:pt x="8432" y="8759"/>
                  </a:lnTo>
                  <a:lnTo>
                    <a:pt x="8283" y="8789"/>
                  </a:lnTo>
                  <a:lnTo>
                    <a:pt x="8194" y="8878"/>
                  </a:lnTo>
                  <a:lnTo>
                    <a:pt x="7777" y="9474"/>
                  </a:lnTo>
                  <a:lnTo>
                    <a:pt x="7300" y="9474"/>
                  </a:lnTo>
                  <a:lnTo>
                    <a:pt x="7270" y="9206"/>
                  </a:lnTo>
                  <a:lnTo>
                    <a:pt x="7211" y="8968"/>
                  </a:lnTo>
                  <a:lnTo>
                    <a:pt x="7151" y="8730"/>
                  </a:lnTo>
                  <a:lnTo>
                    <a:pt x="7092" y="8491"/>
                  </a:lnTo>
                  <a:lnTo>
                    <a:pt x="7211" y="8491"/>
                  </a:lnTo>
                  <a:lnTo>
                    <a:pt x="7300" y="8461"/>
                  </a:lnTo>
                  <a:lnTo>
                    <a:pt x="7390" y="8402"/>
                  </a:lnTo>
                  <a:lnTo>
                    <a:pt x="7449" y="8312"/>
                  </a:lnTo>
                  <a:lnTo>
                    <a:pt x="7479" y="8223"/>
                  </a:lnTo>
                  <a:lnTo>
                    <a:pt x="7479" y="7419"/>
                  </a:lnTo>
                  <a:lnTo>
                    <a:pt x="7449" y="7299"/>
                  </a:lnTo>
                  <a:lnTo>
                    <a:pt x="7390" y="7210"/>
                  </a:lnTo>
                  <a:lnTo>
                    <a:pt x="7300" y="7150"/>
                  </a:lnTo>
                  <a:lnTo>
                    <a:pt x="6287" y="7150"/>
                  </a:lnTo>
                  <a:lnTo>
                    <a:pt x="6198" y="7210"/>
                  </a:lnTo>
                  <a:lnTo>
                    <a:pt x="6019" y="7061"/>
                  </a:lnTo>
                  <a:lnTo>
                    <a:pt x="5811" y="6912"/>
                  </a:lnTo>
                  <a:lnTo>
                    <a:pt x="5602" y="6793"/>
                  </a:lnTo>
                  <a:lnTo>
                    <a:pt x="5364" y="6674"/>
                  </a:lnTo>
                  <a:lnTo>
                    <a:pt x="5364" y="1609"/>
                  </a:lnTo>
                  <a:lnTo>
                    <a:pt x="11859" y="1609"/>
                  </a:lnTo>
                  <a:lnTo>
                    <a:pt x="11859" y="5631"/>
                  </a:lnTo>
                  <a:lnTo>
                    <a:pt x="11859" y="5720"/>
                  </a:lnTo>
                  <a:lnTo>
                    <a:pt x="11888" y="5780"/>
                  </a:lnTo>
                  <a:lnTo>
                    <a:pt x="11948" y="5810"/>
                  </a:lnTo>
                  <a:lnTo>
                    <a:pt x="12037" y="5840"/>
                  </a:lnTo>
                  <a:lnTo>
                    <a:pt x="12097" y="5810"/>
                  </a:lnTo>
                  <a:lnTo>
                    <a:pt x="12157" y="5780"/>
                  </a:lnTo>
                  <a:lnTo>
                    <a:pt x="12216" y="5720"/>
                  </a:lnTo>
                  <a:lnTo>
                    <a:pt x="12216" y="5631"/>
                  </a:lnTo>
                  <a:lnTo>
                    <a:pt x="12216" y="447"/>
                  </a:lnTo>
                  <a:lnTo>
                    <a:pt x="12216" y="358"/>
                  </a:lnTo>
                  <a:lnTo>
                    <a:pt x="12186" y="268"/>
                  </a:lnTo>
                  <a:lnTo>
                    <a:pt x="12097" y="149"/>
                  </a:lnTo>
                  <a:lnTo>
                    <a:pt x="11948" y="30"/>
                  </a:lnTo>
                  <a:lnTo>
                    <a:pt x="11859" y="30"/>
                  </a:lnTo>
                  <a:lnTo>
                    <a:pt x="11769"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8" name="Google Shape;948;p47"/>
            <p:cNvSpPr/>
            <p:nvPr/>
          </p:nvSpPr>
          <p:spPr>
            <a:xfrm>
              <a:off x="4217368" y="1368819"/>
              <a:ext cx="89992" cy="10487"/>
            </a:xfrm>
            <a:custGeom>
              <a:avLst/>
              <a:gdLst/>
              <a:ahLst/>
              <a:cxnLst/>
              <a:rect l="l" t="t" r="r" b="b"/>
              <a:pathLst>
                <a:path w="3338" h="389" extrusionOk="0">
                  <a:moveTo>
                    <a:pt x="179" y="1"/>
                  </a:moveTo>
                  <a:lnTo>
                    <a:pt x="119" y="31"/>
                  </a:lnTo>
                  <a:lnTo>
                    <a:pt x="60" y="60"/>
                  </a:lnTo>
                  <a:lnTo>
                    <a:pt x="30" y="120"/>
                  </a:lnTo>
                  <a:lnTo>
                    <a:pt x="0" y="179"/>
                  </a:lnTo>
                  <a:lnTo>
                    <a:pt x="30" y="269"/>
                  </a:lnTo>
                  <a:lnTo>
                    <a:pt x="60" y="328"/>
                  </a:lnTo>
                  <a:lnTo>
                    <a:pt x="119" y="358"/>
                  </a:lnTo>
                  <a:lnTo>
                    <a:pt x="179" y="388"/>
                  </a:lnTo>
                  <a:lnTo>
                    <a:pt x="3158" y="388"/>
                  </a:lnTo>
                  <a:lnTo>
                    <a:pt x="3218" y="358"/>
                  </a:lnTo>
                  <a:lnTo>
                    <a:pt x="3277" y="328"/>
                  </a:lnTo>
                  <a:lnTo>
                    <a:pt x="3307" y="269"/>
                  </a:lnTo>
                  <a:lnTo>
                    <a:pt x="3337" y="179"/>
                  </a:lnTo>
                  <a:lnTo>
                    <a:pt x="3307" y="120"/>
                  </a:lnTo>
                  <a:lnTo>
                    <a:pt x="3277" y="60"/>
                  </a:lnTo>
                  <a:lnTo>
                    <a:pt x="3218" y="31"/>
                  </a:lnTo>
                  <a:lnTo>
                    <a:pt x="315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9" name="Google Shape;949;p47"/>
            <p:cNvSpPr/>
            <p:nvPr/>
          </p:nvSpPr>
          <p:spPr>
            <a:xfrm>
              <a:off x="4217368" y="1386505"/>
              <a:ext cx="57856" cy="10460"/>
            </a:xfrm>
            <a:custGeom>
              <a:avLst/>
              <a:gdLst/>
              <a:ahLst/>
              <a:cxnLst/>
              <a:rect l="l" t="t" r="r" b="b"/>
              <a:pathLst>
                <a:path w="2146" h="388" extrusionOk="0">
                  <a:moveTo>
                    <a:pt x="179" y="0"/>
                  </a:moveTo>
                  <a:lnTo>
                    <a:pt x="119" y="30"/>
                  </a:lnTo>
                  <a:lnTo>
                    <a:pt x="60" y="60"/>
                  </a:lnTo>
                  <a:lnTo>
                    <a:pt x="30" y="119"/>
                  </a:lnTo>
                  <a:lnTo>
                    <a:pt x="0" y="209"/>
                  </a:lnTo>
                  <a:lnTo>
                    <a:pt x="30" y="268"/>
                  </a:lnTo>
                  <a:lnTo>
                    <a:pt x="60" y="328"/>
                  </a:lnTo>
                  <a:lnTo>
                    <a:pt x="119" y="387"/>
                  </a:lnTo>
                  <a:lnTo>
                    <a:pt x="2026" y="387"/>
                  </a:lnTo>
                  <a:lnTo>
                    <a:pt x="2086" y="328"/>
                  </a:lnTo>
                  <a:lnTo>
                    <a:pt x="2115" y="268"/>
                  </a:lnTo>
                  <a:lnTo>
                    <a:pt x="2145" y="209"/>
                  </a:lnTo>
                  <a:lnTo>
                    <a:pt x="2115" y="119"/>
                  </a:lnTo>
                  <a:lnTo>
                    <a:pt x="2086" y="60"/>
                  </a:lnTo>
                  <a:lnTo>
                    <a:pt x="2026" y="30"/>
                  </a:lnTo>
                  <a:lnTo>
                    <a:pt x="193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0" name="Google Shape;950;p47"/>
            <p:cNvSpPr/>
            <p:nvPr/>
          </p:nvSpPr>
          <p:spPr>
            <a:xfrm>
              <a:off x="4217368" y="1414597"/>
              <a:ext cx="89992" cy="10487"/>
            </a:xfrm>
            <a:custGeom>
              <a:avLst/>
              <a:gdLst/>
              <a:ahLst/>
              <a:cxnLst/>
              <a:rect l="l" t="t" r="r" b="b"/>
              <a:pathLst>
                <a:path w="3338" h="389" extrusionOk="0">
                  <a:moveTo>
                    <a:pt x="119" y="1"/>
                  </a:moveTo>
                  <a:lnTo>
                    <a:pt x="60" y="61"/>
                  </a:lnTo>
                  <a:lnTo>
                    <a:pt x="30" y="120"/>
                  </a:lnTo>
                  <a:lnTo>
                    <a:pt x="0" y="180"/>
                  </a:lnTo>
                  <a:lnTo>
                    <a:pt x="30" y="269"/>
                  </a:lnTo>
                  <a:lnTo>
                    <a:pt x="60" y="329"/>
                  </a:lnTo>
                  <a:lnTo>
                    <a:pt x="119" y="358"/>
                  </a:lnTo>
                  <a:lnTo>
                    <a:pt x="179" y="388"/>
                  </a:lnTo>
                  <a:lnTo>
                    <a:pt x="3158" y="388"/>
                  </a:lnTo>
                  <a:lnTo>
                    <a:pt x="3218" y="358"/>
                  </a:lnTo>
                  <a:lnTo>
                    <a:pt x="3277" y="329"/>
                  </a:lnTo>
                  <a:lnTo>
                    <a:pt x="3307" y="269"/>
                  </a:lnTo>
                  <a:lnTo>
                    <a:pt x="3337" y="180"/>
                  </a:lnTo>
                  <a:lnTo>
                    <a:pt x="3307" y="120"/>
                  </a:lnTo>
                  <a:lnTo>
                    <a:pt x="3277" y="61"/>
                  </a:lnTo>
                  <a:lnTo>
                    <a:pt x="321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1" name="Google Shape;951;p47"/>
            <p:cNvSpPr/>
            <p:nvPr/>
          </p:nvSpPr>
          <p:spPr>
            <a:xfrm>
              <a:off x="4217368" y="1432283"/>
              <a:ext cx="57856" cy="10460"/>
            </a:xfrm>
            <a:custGeom>
              <a:avLst/>
              <a:gdLst/>
              <a:ahLst/>
              <a:cxnLst/>
              <a:rect l="l" t="t" r="r" b="b"/>
              <a:pathLst>
                <a:path w="2146" h="388" extrusionOk="0">
                  <a:moveTo>
                    <a:pt x="179" y="0"/>
                  </a:moveTo>
                  <a:lnTo>
                    <a:pt x="119" y="30"/>
                  </a:lnTo>
                  <a:lnTo>
                    <a:pt x="60" y="60"/>
                  </a:lnTo>
                  <a:lnTo>
                    <a:pt x="30" y="120"/>
                  </a:lnTo>
                  <a:lnTo>
                    <a:pt x="0" y="209"/>
                  </a:lnTo>
                  <a:lnTo>
                    <a:pt x="30" y="269"/>
                  </a:lnTo>
                  <a:lnTo>
                    <a:pt x="60" y="328"/>
                  </a:lnTo>
                  <a:lnTo>
                    <a:pt x="119" y="358"/>
                  </a:lnTo>
                  <a:lnTo>
                    <a:pt x="179" y="388"/>
                  </a:lnTo>
                  <a:lnTo>
                    <a:pt x="1937" y="388"/>
                  </a:lnTo>
                  <a:lnTo>
                    <a:pt x="2026" y="358"/>
                  </a:lnTo>
                  <a:lnTo>
                    <a:pt x="2086" y="328"/>
                  </a:lnTo>
                  <a:lnTo>
                    <a:pt x="2115" y="269"/>
                  </a:lnTo>
                  <a:lnTo>
                    <a:pt x="2145" y="209"/>
                  </a:lnTo>
                  <a:lnTo>
                    <a:pt x="2115" y="120"/>
                  </a:lnTo>
                  <a:lnTo>
                    <a:pt x="2086" y="60"/>
                  </a:lnTo>
                  <a:lnTo>
                    <a:pt x="2026" y="30"/>
                  </a:lnTo>
                  <a:lnTo>
                    <a:pt x="193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2" name="Google Shape;952;p47"/>
            <p:cNvSpPr/>
            <p:nvPr/>
          </p:nvSpPr>
          <p:spPr>
            <a:xfrm>
              <a:off x="4217368" y="1460402"/>
              <a:ext cx="89992" cy="10460"/>
            </a:xfrm>
            <a:custGeom>
              <a:avLst/>
              <a:gdLst/>
              <a:ahLst/>
              <a:cxnLst/>
              <a:rect l="l" t="t" r="r" b="b"/>
              <a:pathLst>
                <a:path w="3338" h="388" extrusionOk="0">
                  <a:moveTo>
                    <a:pt x="119" y="0"/>
                  </a:moveTo>
                  <a:lnTo>
                    <a:pt x="60" y="60"/>
                  </a:lnTo>
                  <a:lnTo>
                    <a:pt x="30" y="119"/>
                  </a:lnTo>
                  <a:lnTo>
                    <a:pt x="0" y="179"/>
                  </a:lnTo>
                  <a:lnTo>
                    <a:pt x="30" y="268"/>
                  </a:lnTo>
                  <a:lnTo>
                    <a:pt x="60" y="328"/>
                  </a:lnTo>
                  <a:lnTo>
                    <a:pt x="119" y="358"/>
                  </a:lnTo>
                  <a:lnTo>
                    <a:pt x="179" y="388"/>
                  </a:lnTo>
                  <a:lnTo>
                    <a:pt x="3158" y="388"/>
                  </a:lnTo>
                  <a:lnTo>
                    <a:pt x="3218" y="358"/>
                  </a:lnTo>
                  <a:lnTo>
                    <a:pt x="3277" y="328"/>
                  </a:lnTo>
                  <a:lnTo>
                    <a:pt x="3307" y="268"/>
                  </a:lnTo>
                  <a:lnTo>
                    <a:pt x="3337" y="179"/>
                  </a:lnTo>
                  <a:lnTo>
                    <a:pt x="3307" y="119"/>
                  </a:lnTo>
                  <a:lnTo>
                    <a:pt x="3277" y="60"/>
                  </a:lnTo>
                  <a:lnTo>
                    <a:pt x="3218"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3" name="Google Shape;953;p47"/>
            <p:cNvSpPr/>
            <p:nvPr/>
          </p:nvSpPr>
          <p:spPr>
            <a:xfrm>
              <a:off x="4217368" y="1478061"/>
              <a:ext cx="57856" cy="10460"/>
            </a:xfrm>
            <a:custGeom>
              <a:avLst/>
              <a:gdLst/>
              <a:ahLst/>
              <a:cxnLst/>
              <a:rect l="l" t="t" r="r" b="b"/>
              <a:pathLst>
                <a:path w="2146" h="388" extrusionOk="0">
                  <a:moveTo>
                    <a:pt x="179" y="1"/>
                  </a:moveTo>
                  <a:lnTo>
                    <a:pt x="119" y="30"/>
                  </a:lnTo>
                  <a:lnTo>
                    <a:pt x="60" y="60"/>
                  </a:lnTo>
                  <a:lnTo>
                    <a:pt x="30" y="120"/>
                  </a:lnTo>
                  <a:lnTo>
                    <a:pt x="0" y="179"/>
                  </a:lnTo>
                  <a:lnTo>
                    <a:pt x="30" y="269"/>
                  </a:lnTo>
                  <a:lnTo>
                    <a:pt x="60" y="328"/>
                  </a:lnTo>
                  <a:lnTo>
                    <a:pt x="119" y="358"/>
                  </a:lnTo>
                  <a:lnTo>
                    <a:pt x="179" y="388"/>
                  </a:lnTo>
                  <a:lnTo>
                    <a:pt x="1937" y="388"/>
                  </a:lnTo>
                  <a:lnTo>
                    <a:pt x="2026" y="358"/>
                  </a:lnTo>
                  <a:lnTo>
                    <a:pt x="2086" y="328"/>
                  </a:lnTo>
                  <a:lnTo>
                    <a:pt x="2115" y="269"/>
                  </a:lnTo>
                  <a:lnTo>
                    <a:pt x="2145" y="179"/>
                  </a:lnTo>
                  <a:lnTo>
                    <a:pt x="2115" y="120"/>
                  </a:lnTo>
                  <a:lnTo>
                    <a:pt x="2086" y="60"/>
                  </a:lnTo>
                  <a:lnTo>
                    <a:pt x="2026" y="30"/>
                  </a:lnTo>
                  <a:lnTo>
                    <a:pt x="193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4" name="Google Shape;954;p47"/>
            <p:cNvSpPr/>
            <p:nvPr/>
          </p:nvSpPr>
          <p:spPr>
            <a:xfrm>
              <a:off x="4173990" y="1364802"/>
              <a:ext cx="36153" cy="36180"/>
            </a:xfrm>
            <a:custGeom>
              <a:avLst/>
              <a:gdLst/>
              <a:ahLst/>
              <a:cxnLst/>
              <a:rect l="l" t="t" r="r" b="b"/>
              <a:pathLst>
                <a:path w="1341" h="1342" extrusionOk="0">
                  <a:moveTo>
                    <a:pt x="954" y="388"/>
                  </a:moveTo>
                  <a:lnTo>
                    <a:pt x="954" y="954"/>
                  </a:lnTo>
                  <a:lnTo>
                    <a:pt x="358" y="954"/>
                  </a:lnTo>
                  <a:lnTo>
                    <a:pt x="358" y="388"/>
                  </a:lnTo>
                  <a:close/>
                  <a:moveTo>
                    <a:pt x="268" y="1"/>
                  </a:moveTo>
                  <a:lnTo>
                    <a:pt x="149" y="31"/>
                  </a:lnTo>
                  <a:lnTo>
                    <a:pt x="60" y="90"/>
                  </a:lnTo>
                  <a:lnTo>
                    <a:pt x="0" y="180"/>
                  </a:lnTo>
                  <a:lnTo>
                    <a:pt x="0" y="269"/>
                  </a:lnTo>
                  <a:lnTo>
                    <a:pt x="0" y="1073"/>
                  </a:lnTo>
                  <a:lnTo>
                    <a:pt x="0" y="1192"/>
                  </a:lnTo>
                  <a:lnTo>
                    <a:pt x="60" y="1252"/>
                  </a:lnTo>
                  <a:lnTo>
                    <a:pt x="149" y="1312"/>
                  </a:lnTo>
                  <a:lnTo>
                    <a:pt x="268" y="1341"/>
                  </a:lnTo>
                  <a:lnTo>
                    <a:pt x="1073" y="1341"/>
                  </a:lnTo>
                  <a:lnTo>
                    <a:pt x="1162" y="1312"/>
                  </a:lnTo>
                  <a:lnTo>
                    <a:pt x="1252" y="1252"/>
                  </a:lnTo>
                  <a:lnTo>
                    <a:pt x="1311" y="1192"/>
                  </a:lnTo>
                  <a:lnTo>
                    <a:pt x="1341" y="1073"/>
                  </a:lnTo>
                  <a:lnTo>
                    <a:pt x="1341" y="269"/>
                  </a:lnTo>
                  <a:lnTo>
                    <a:pt x="1311" y="180"/>
                  </a:lnTo>
                  <a:lnTo>
                    <a:pt x="1252" y="90"/>
                  </a:lnTo>
                  <a:lnTo>
                    <a:pt x="1162" y="31"/>
                  </a:lnTo>
                  <a:lnTo>
                    <a:pt x="107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5" name="Google Shape;955;p47"/>
            <p:cNvSpPr/>
            <p:nvPr/>
          </p:nvSpPr>
          <p:spPr>
            <a:xfrm>
              <a:off x="4173990" y="1410580"/>
              <a:ext cx="36153" cy="36180"/>
            </a:xfrm>
            <a:custGeom>
              <a:avLst/>
              <a:gdLst/>
              <a:ahLst/>
              <a:cxnLst/>
              <a:rect l="l" t="t" r="r" b="b"/>
              <a:pathLst>
                <a:path w="1341" h="1342" extrusionOk="0">
                  <a:moveTo>
                    <a:pt x="954" y="388"/>
                  </a:moveTo>
                  <a:lnTo>
                    <a:pt x="954" y="954"/>
                  </a:lnTo>
                  <a:lnTo>
                    <a:pt x="358" y="954"/>
                  </a:lnTo>
                  <a:lnTo>
                    <a:pt x="358" y="388"/>
                  </a:lnTo>
                  <a:close/>
                  <a:moveTo>
                    <a:pt x="268" y="1"/>
                  </a:moveTo>
                  <a:lnTo>
                    <a:pt x="149" y="31"/>
                  </a:lnTo>
                  <a:lnTo>
                    <a:pt x="60" y="90"/>
                  </a:lnTo>
                  <a:lnTo>
                    <a:pt x="0" y="150"/>
                  </a:lnTo>
                  <a:lnTo>
                    <a:pt x="0" y="269"/>
                  </a:lnTo>
                  <a:lnTo>
                    <a:pt x="0" y="1074"/>
                  </a:lnTo>
                  <a:lnTo>
                    <a:pt x="0" y="1163"/>
                  </a:lnTo>
                  <a:lnTo>
                    <a:pt x="60" y="1252"/>
                  </a:lnTo>
                  <a:lnTo>
                    <a:pt x="149" y="1312"/>
                  </a:lnTo>
                  <a:lnTo>
                    <a:pt x="268" y="1342"/>
                  </a:lnTo>
                  <a:lnTo>
                    <a:pt x="1073" y="1342"/>
                  </a:lnTo>
                  <a:lnTo>
                    <a:pt x="1162" y="1312"/>
                  </a:lnTo>
                  <a:lnTo>
                    <a:pt x="1252" y="1252"/>
                  </a:lnTo>
                  <a:lnTo>
                    <a:pt x="1311" y="1163"/>
                  </a:lnTo>
                  <a:lnTo>
                    <a:pt x="1341" y="1074"/>
                  </a:lnTo>
                  <a:lnTo>
                    <a:pt x="1341" y="269"/>
                  </a:lnTo>
                  <a:lnTo>
                    <a:pt x="1311" y="150"/>
                  </a:lnTo>
                  <a:lnTo>
                    <a:pt x="1252" y="90"/>
                  </a:lnTo>
                  <a:lnTo>
                    <a:pt x="1162" y="31"/>
                  </a:lnTo>
                  <a:lnTo>
                    <a:pt x="107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6" name="Google Shape;956;p47"/>
            <p:cNvSpPr/>
            <p:nvPr/>
          </p:nvSpPr>
          <p:spPr>
            <a:xfrm>
              <a:off x="4173990" y="1456385"/>
              <a:ext cx="36153" cy="36153"/>
            </a:xfrm>
            <a:custGeom>
              <a:avLst/>
              <a:gdLst/>
              <a:ahLst/>
              <a:cxnLst/>
              <a:rect l="l" t="t" r="r" b="b"/>
              <a:pathLst>
                <a:path w="1341" h="1341" extrusionOk="0">
                  <a:moveTo>
                    <a:pt x="954" y="388"/>
                  </a:moveTo>
                  <a:lnTo>
                    <a:pt x="954" y="954"/>
                  </a:lnTo>
                  <a:lnTo>
                    <a:pt x="358" y="954"/>
                  </a:lnTo>
                  <a:lnTo>
                    <a:pt x="358" y="388"/>
                  </a:lnTo>
                  <a:close/>
                  <a:moveTo>
                    <a:pt x="268" y="0"/>
                  </a:moveTo>
                  <a:lnTo>
                    <a:pt x="149" y="30"/>
                  </a:lnTo>
                  <a:lnTo>
                    <a:pt x="60" y="60"/>
                  </a:lnTo>
                  <a:lnTo>
                    <a:pt x="0" y="149"/>
                  </a:lnTo>
                  <a:lnTo>
                    <a:pt x="0" y="268"/>
                  </a:lnTo>
                  <a:lnTo>
                    <a:pt x="0" y="1073"/>
                  </a:lnTo>
                  <a:lnTo>
                    <a:pt x="0" y="1162"/>
                  </a:lnTo>
                  <a:lnTo>
                    <a:pt x="60" y="1252"/>
                  </a:lnTo>
                  <a:lnTo>
                    <a:pt x="149" y="1311"/>
                  </a:lnTo>
                  <a:lnTo>
                    <a:pt x="268" y="1341"/>
                  </a:lnTo>
                  <a:lnTo>
                    <a:pt x="1073" y="1341"/>
                  </a:lnTo>
                  <a:lnTo>
                    <a:pt x="1162" y="1311"/>
                  </a:lnTo>
                  <a:lnTo>
                    <a:pt x="1252" y="1252"/>
                  </a:lnTo>
                  <a:lnTo>
                    <a:pt x="1311" y="1162"/>
                  </a:lnTo>
                  <a:lnTo>
                    <a:pt x="1341" y="1073"/>
                  </a:lnTo>
                  <a:lnTo>
                    <a:pt x="1341" y="268"/>
                  </a:lnTo>
                  <a:lnTo>
                    <a:pt x="1311" y="149"/>
                  </a:lnTo>
                  <a:lnTo>
                    <a:pt x="1252" y="60"/>
                  </a:lnTo>
                  <a:lnTo>
                    <a:pt x="1162" y="30"/>
                  </a:lnTo>
                  <a:lnTo>
                    <a:pt x="1073"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7" name="Google Shape;957;p47"/>
            <p:cNvSpPr/>
            <p:nvPr/>
          </p:nvSpPr>
          <p:spPr>
            <a:xfrm>
              <a:off x="4217368" y="1506180"/>
              <a:ext cx="89992" cy="9652"/>
            </a:xfrm>
            <a:custGeom>
              <a:avLst/>
              <a:gdLst/>
              <a:ahLst/>
              <a:cxnLst/>
              <a:rect l="l" t="t" r="r" b="b"/>
              <a:pathLst>
                <a:path w="3338" h="358" extrusionOk="0">
                  <a:moveTo>
                    <a:pt x="119" y="0"/>
                  </a:moveTo>
                  <a:lnTo>
                    <a:pt x="60" y="60"/>
                  </a:lnTo>
                  <a:lnTo>
                    <a:pt x="30" y="120"/>
                  </a:lnTo>
                  <a:lnTo>
                    <a:pt x="0" y="179"/>
                  </a:lnTo>
                  <a:lnTo>
                    <a:pt x="30" y="239"/>
                  </a:lnTo>
                  <a:lnTo>
                    <a:pt x="60" y="328"/>
                  </a:lnTo>
                  <a:lnTo>
                    <a:pt x="119" y="358"/>
                  </a:lnTo>
                  <a:lnTo>
                    <a:pt x="3218" y="358"/>
                  </a:lnTo>
                  <a:lnTo>
                    <a:pt x="3277" y="328"/>
                  </a:lnTo>
                  <a:lnTo>
                    <a:pt x="3307" y="239"/>
                  </a:lnTo>
                  <a:lnTo>
                    <a:pt x="3337" y="179"/>
                  </a:lnTo>
                  <a:lnTo>
                    <a:pt x="3307" y="120"/>
                  </a:lnTo>
                  <a:lnTo>
                    <a:pt x="3277" y="60"/>
                  </a:lnTo>
                  <a:lnTo>
                    <a:pt x="3218"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8" name="Google Shape;958;p47"/>
            <p:cNvSpPr/>
            <p:nvPr/>
          </p:nvSpPr>
          <p:spPr>
            <a:xfrm>
              <a:off x="4217368" y="1523839"/>
              <a:ext cx="57856" cy="10487"/>
            </a:xfrm>
            <a:custGeom>
              <a:avLst/>
              <a:gdLst/>
              <a:ahLst/>
              <a:cxnLst/>
              <a:rect l="l" t="t" r="r" b="b"/>
              <a:pathLst>
                <a:path w="2146" h="389" extrusionOk="0">
                  <a:moveTo>
                    <a:pt x="119" y="1"/>
                  </a:moveTo>
                  <a:lnTo>
                    <a:pt x="60" y="60"/>
                  </a:lnTo>
                  <a:lnTo>
                    <a:pt x="30" y="120"/>
                  </a:lnTo>
                  <a:lnTo>
                    <a:pt x="0" y="180"/>
                  </a:lnTo>
                  <a:lnTo>
                    <a:pt x="30" y="269"/>
                  </a:lnTo>
                  <a:lnTo>
                    <a:pt x="60" y="329"/>
                  </a:lnTo>
                  <a:lnTo>
                    <a:pt x="119" y="358"/>
                  </a:lnTo>
                  <a:lnTo>
                    <a:pt x="179" y="388"/>
                  </a:lnTo>
                  <a:lnTo>
                    <a:pt x="1937" y="388"/>
                  </a:lnTo>
                  <a:lnTo>
                    <a:pt x="2026" y="358"/>
                  </a:lnTo>
                  <a:lnTo>
                    <a:pt x="2086" y="329"/>
                  </a:lnTo>
                  <a:lnTo>
                    <a:pt x="2115" y="269"/>
                  </a:lnTo>
                  <a:lnTo>
                    <a:pt x="2145" y="180"/>
                  </a:lnTo>
                  <a:lnTo>
                    <a:pt x="2115" y="120"/>
                  </a:lnTo>
                  <a:lnTo>
                    <a:pt x="2086" y="60"/>
                  </a:lnTo>
                  <a:lnTo>
                    <a:pt x="2026"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9" name="Google Shape;959;p47"/>
            <p:cNvSpPr/>
            <p:nvPr/>
          </p:nvSpPr>
          <p:spPr>
            <a:xfrm>
              <a:off x="4039028" y="1470027"/>
              <a:ext cx="36989" cy="61873"/>
            </a:xfrm>
            <a:custGeom>
              <a:avLst/>
              <a:gdLst/>
              <a:ahLst/>
              <a:cxnLst/>
              <a:rect l="l" t="t" r="r" b="b"/>
              <a:pathLst>
                <a:path w="1372" h="2295" extrusionOk="0">
                  <a:moveTo>
                    <a:pt x="597" y="1"/>
                  </a:moveTo>
                  <a:lnTo>
                    <a:pt x="537" y="60"/>
                  </a:lnTo>
                  <a:lnTo>
                    <a:pt x="507" y="120"/>
                  </a:lnTo>
                  <a:lnTo>
                    <a:pt x="507" y="179"/>
                  </a:lnTo>
                  <a:lnTo>
                    <a:pt x="507" y="328"/>
                  </a:lnTo>
                  <a:lnTo>
                    <a:pt x="388" y="328"/>
                  </a:lnTo>
                  <a:lnTo>
                    <a:pt x="299" y="358"/>
                  </a:lnTo>
                  <a:lnTo>
                    <a:pt x="210" y="418"/>
                  </a:lnTo>
                  <a:lnTo>
                    <a:pt x="150" y="477"/>
                  </a:lnTo>
                  <a:lnTo>
                    <a:pt x="90" y="537"/>
                  </a:lnTo>
                  <a:lnTo>
                    <a:pt x="31" y="626"/>
                  </a:lnTo>
                  <a:lnTo>
                    <a:pt x="1" y="716"/>
                  </a:lnTo>
                  <a:lnTo>
                    <a:pt x="1" y="835"/>
                  </a:lnTo>
                  <a:lnTo>
                    <a:pt x="1" y="924"/>
                  </a:lnTo>
                  <a:lnTo>
                    <a:pt x="31" y="1014"/>
                  </a:lnTo>
                  <a:lnTo>
                    <a:pt x="90" y="1103"/>
                  </a:lnTo>
                  <a:lnTo>
                    <a:pt x="150" y="1192"/>
                  </a:lnTo>
                  <a:lnTo>
                    <a:pt x="210" y="1252"/>
                  </a:lnTo>
                  <a:lnTo>
                    <a:pt x="299" y="1282"/>
                  </a:lnTo>
                  <a:lnTo>
                    <a:pt x="418" y="1312"/>
                  </a:lnTo>
                  <a:lnTo>
                    <a:pt x="507" y="1341"/>
                  </a:lnTo>
                  <a:lnTo>
                    <a:pt x="895" y="1341"/>
                  </a:lnTo>
                  <a:lnTo>
                    <a:pt x="954" y="1371"/>
                  </a:lnTo>
                  <a:lnTo>
                    <a:pt x="984" y="1401"/>
                  </a:lnTo>
                  <a:lnTo>
                    <a:pt x="984" y="1461"/>
                  </a:lnTo>
                  <a:lnTo>
                    <a:pt x="984" y="1520"/>
                  </a:lnTo>
                  <a:lnTo>
                    <a:pt x="954" y="1550"/>
                  </a:lnTo>
                  <a:lnTo>
                    <a:pt x="895" y="1580"/>
                  </a:lnTo>
                  <a:lnTo>
                    <a:pt x="239" y="1580"/>
                  </a:lnTo>
                  <a:lnTo>
                    <a:pt x="180" y="1610"/>
                  </a:lnTo>
                  <a:lnTo>
                    <a:pt x="120" y="1639"/>
                  </a:lnTo>
                  <a:lnTo>
                    <a:pt x="61" y="1699"/>
                  </a:lnTo>
                  <a:lnTo>
                    <a:pt x="61" y="1788"/>
                  </a:lnTo>
                  <a:lnTo>
                    <a:pt x="61" y="1848"/>
                  </a:lnTo>
                  <a:lnTo>
                    <a:pt x="120" y="1907"/>
                  </a:lnTo>
                  <a:lnTo>
                    <a:pt x="180" y="1967"/>
                  </a:lnTo>
                  <a:lnTo>
                    <a:pt x="507" y="1967"/>
                  </a:lnTo>
                  <a:lnTo>
                    <a:pt x="507" y="2116"/>
                  </a:lnTo>
                  <a:lnTo>
                    <a:pt x="507" y="2176"/>
                  </a:lnTo>
                  <a:lnTo>
                    <a:pt x="537" y="2235"/>
                  </a:lnTo>
                  <a:lnTo>
                    <a:pt x="597" y="2265"/>
                  </a:lnTo>
                  <a:lnTo>
                    <a:pt x="686" y="2295"/>
                  </a:lnTo>
                  <a:lnTo>
                    <a:pt x="746" y="2265"/>
                  </a:lnTo>
                  <a:lnTo>
                    <a:pt x="805" y="2235"/>
                  </a:lnTo>
                  <a:lnTo>
                    <a:pt x="865" y="2176"/>
                  </a:lnTo>
                  <a:lnTo>
                    <a:pt x="865" y="2116"/>
                  </a:lnTo>
                  <a:lnTo>
                    <a:pt x="865" y="1967"/>
                  </a:lnTo>
                  <a:lnTo>
                    <a:pt x="984" y="1967"/>
                  </a:lnTo>
                  <a:lnTo>
                    <a:pt x="1074" y="1937"/>
                  </a:lnTo>
                  <a:lnTo>
                    <a:pt x="1133" y="1878"/>
                  </a:lnTo>
                  <a:lnTo>
                    <a:pt x="1223" y="1818"/>
                  </a:lnTo>
                  <a:lnTo>
                    <a:pt x="1282" y="1729"/>
                  </a:lnTo>
                  <a:lnTo>
                    <a:pt x="1312" y="1669"/>
                  </a:lnTo>
                  <a:lnTo>
                    <a:pt x="1342" y="1550"/>
                  </a:lnTo>
                  <a:lnTo>
                    <a:pt x="1371" y="1461"/>
                  </a:lnTo>
                  <a:lnTo>
                    <a:pt x="1342" y="1371"/>
                  </a:lnTo>
                  <a:lnTo>
                    <a:pt x="1312" y="1252"/>
                  </a:lnTo>
                  <a:lnTo>
                    <a:pt x="1282" y="1192"/>
                  </a:lnTo>
                  <a:lnTo>
                    <a:pt x="1223" y="1103"/>
                  </a:lnTo>
                  <a:lnTo>
                    <a:pt x="1133" y="1043"/>
                  </a:lnTo>
                  <a:lnTo>
                    <a:pt x="1044" y="984"/>
                  </a:lnTo>
                  <a:lnTo>
                    <a:pt x="954" y="954"/>
                  </a:lnTo>
                  <a:lnTo>
                    <a:pt x="448" y="954"/>
                  </a:lnTo>
                  <a:lnTo>
                    <a:pt x="418" y="924"/>
                  </a:lnTo>
                  <a:lnTo>
                    <a:pt x="388" y="865"/>
                  </a:lnTo>
                  <a:lnTo>
                    <a:pt x="388" y="835"/>
                  </a:lnTo>
                  <a:lnTo>
                    <a:pt x="388" y="775"/>
                  </a:lnTo>
                  <a:lnTo>
                    <a:pt x="418" y="746"/>
                  </a:lnTo>
                  <a:lnTo>
                    <a:pt x="448" y="716"/>
                  </a:lnTo>
                  <a:lnTo>
                    <a:pt x="507" y="686"/>
                  </a:lnTo>
                  <a:lnTo>
                    <a:pt x="1193" y="686"/>
                  </a:lnTo>
                  <a:lnTo>
                    <a:pt x="1252" y="656"/>
                  </a:lnTo>
                  <a:lnTo>
                    <a:pt x="1312" y="597"/>
                  </a:lnTo>
                  <a:lnTo>
                    <a:pt x="1312" y="507"/>
                  </a:lnTo>
                  <a:lnTo>
                    <a:pt x="1312" y="448"/>
                  </a:lnTo>
                  <a:lnTo>
                    <a:pt x="1252" y="388"/>
                  </a:lnTo>
                  <a:lnTo>
                    <a:pt x="1193" y="328"/>
                  </a:lnTo>
                  <a:lnTo>
                    <a:pt x="865" y="328"/>
                  </a:lnTo>
                  <a:lnTo>
                    <a:pt x="865" y="179"/>
                  </a:lnTo>
                  <a:lnTo>
                    <a:pt x="865" y="120"/>
                  </a:lnTo>
                  <a:lnTo>
                    <a:pt x="805" y="60"/>
                  </a:lnTo>
                  <a:lnTo>
                    <a:pt x="746"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0" name="Google Shape;960;p47"/>
            <p:cNvSpPr/>
            <p:nvPr/>
          </p:nvSpPr>
          <p:spPr>
            <a:xfrm>
              <a:off x="4046280" y="1337492"/>
              <a:ext cx="86757" cy="106869"/>
            </a:xfrm>
            <a:custGeom>
              <a:avLst/>
              <a:gdLst/>
              <a:ahLst/>
              <a:cxnLst/>
              <a:rect l="l" t="t" r="r" b="b"/>
              <a:pathLst>
                <a:path w="3218" h="3964" extrusionOk="0">
                  <a:moveTo>
                    <a:pt x="805" y="1"/>
                  </a:moveTo>
                  <a:lnTo>
                    <a:pt x="685" y="31"/>
                  </a:lnTo>
                  <a:lnTo>
                    <a:pt x="596" y="90"/>
                  </a:lnTo>
                  <a:lnTo>
                    <a:pt x="90" y="626"/>
                  </a:lnTo>
                  <a:lnTo>
                    <a:pt x="30" y="716"/>
                  </a:lnTo>
                  <a:lnTo>
                    <a:pt x="0" y="805"/>
                  </a:lnTo>
                  <a:lnTo>
                    <a:pt x="0" y="3695"/>
                  </a:lnTo>
                  <a:lnTo>
                    <a:pt x="30" y="3785"/>
                  </a:lnTo>
                  <a:lnTo>
                    <a:pt x="90" y="3874"/>
                  </a:lnTo>
                  <a:lnTo>
                    <a:pt x="179" y="3934"/>
                  </a:lnTo>
                  <a:lnTo>
                    <a:pt x="268" y="3963"/>
                  </a:lnTo>
                  <a:lnTo>
                    <a:pt x="2950" y="3963"/>
                  </a:lnTo>
                  <a:lnTo>
                    <a:pt x="3069" y="3934"/>
                  </a:lnTo>
                  <a:lnTo>
                    <a:pt x="3158" y="3874"/>
                  </a:lnTo>
                  <a:lnTo>
                    <a:pt x="3218" y="3785"/>
                  </a:lnTo>
                  <a:lnTo>
                    <a:pt x="3218" y="3695"/>
                  </a:lnTo>
                  <a:lnTo>
                    <a:pt x="3218" y="2384"/>
                  </a:lnTo>
                  <a:lnTo>
                    <a:pt x="3218" y="2325"/>
                  </a:lnTo>
                  <a:lnTo>
                    <a:pt x="3188" y="2265"/>
                  </a:lnTo>
                  <a:lnTo>
                    <a:pt x="3128" y="2235"/>
                  </a:lnTo>
                  <a:lnTo>
                    <a:pt x="3039" y="2205"/>
                  </a:lnTo>
                  <a:lnTo>
                    <a:pt x="2979" y="2235"/>
                  </a:lnTo>
                  <a:lnTo>
                    <a:pt x="2920" y="2265"/>
                  </a:lnTo>
                  <a:lnTo>
                    <a:pt x="2860" y="2325"/>
                  </a:lnTo>
                  <a:lnTo>
                    <a:pt x="2860" y="2384"/>
                  </a:lnTo>
                  <a:lnTo>
                    <a:pt x="2860" y="3576"/>
                  </a:lnTo>
                  <a:lnTo>
                    <a:pt x="387" y="3576"/>
                  </a:lnTo>
                  <a:lnTo>
                    <a:pt x="387" y="865"/>
                  </a:lnTo>
                  <a:lnTo>
                    <a:pt x="834" y="388"/>
                  </a:lnTo>
                  <a:lnTo>
                    <a:pt x="2860" y="388"/>
                  </a:lnTo>
                  <a:lnTo>
                    <a:pt x="2860" y="1520"/>
                  </a:lnTo>
                  <a:lnTo>
                    <a:pt x="2860" y="1580"/>
                  </a:lnTo>
                  <a:lnTo>
                    <a:pt x="2920" y="1639"/>
                  </a:lnTo>
                  <a:lnTo>
                    <a:pt x="2979" y="1699"/>
                  </a:lnTo>
                  <a:lnTo>
                    <a:pt x="3128" y="1699"/>
                  </a:lnTo>
                  <a:lnTo>
                    <a:pt x="3188" y="1639"/>
                  </a:lnTo>
                  <a:lnTo>
                    <a:pt x="3218" y="1580"/>
                  </a:lnTo>
                  <a:lnTo>
                    <a:pt x="3218" y="1520"/>
                  </a:lnTo>
                  <a:lnTo>
                    <a:pt x="3218" y="299"/>
                  </a:lnTo>
                  <a:lnTo>
                    <a:pt x="3218" y="180"/>
                  </a:lnTo>
                  <a:lnTo>
                    <a:pt x="3158" y="90"/>
                  </a:lnTo>
                  <a:lnTo>
                    <a:pt x="3069" y="31"/>
                  </a:lnTo>
                  <a:lnTo>
                    <a:pt x="295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1" name="Google Shape;961;p47"/>
            <p:cNvSpPr/>
            <p:nvPr/>
          </p:nvSpPr>
          <p:spPr>
            <a:xfrm>
              <a:off x="4068765" y="1359976"/>
              <a:ext cx="42597" cy="10487"/>
            </a:xfrm>
            <a:custGeom>
              <a:avLst/>
              <a:gdLst/>
              <a:ahLst/>
              <a:cxnLst/>
              <a:rect l="l" t="t" r="r" b="b"/>
              <a:pathLst>
                <a:path w="1580" h="389" extrusionOk="0">
                  <a:moveTo>
                    <a:pt x="179" y="1"/>
                  </a:moveTo>
                  <a:lnTo>
                    <a:pt x="120" y="31"/>
                  </a:lnTo>
                  <a:lnTo>
                    <a:pt x="60" y="61"/>
                  </a:lnTo>
                  <a:lnTo>
                    <a:pt x="0" y="120"/>
                  </a:lnTo>
                  <a:lnTo>
                    <a:pt x="0" y="180"/>
                  </a:lnTo>
                  <a:lnTo>
                    <a:pt x="0" y="269"/>
                  </a:lnTo>
                  <a:lnTo>
                    <a:pt x="60" y="329"/>
                  </a:lnTo>
                  <a:lnTo>
                    <a:pt x="120" y="359"/>
                  </a:lnTo>
                  <a:lnTo>
                    <a:pt x="179" y="388"/>
                  </a:lnTo>
                  <a:lnTo>
                    <a:pt x="1371" y="388"/>
                  </a:lnTo>
                  <a:lnTo>
                    <a:pt x="1460" y="359"/>
                  </a:lnTo>
                  <a:lnTo>
                    <a:pt x="1520" y="329"/>
                  </a:lnTo>
                  <a:lnTo>
                    <a:pt x="1550" y="269"/>
                  </a:lnTo>
                  <a:lnTo>
                    <a:pt x="1579" y="180"/>
                  </a:lnTo>
                  <a:lnTo>
                    <a:pt x="1550" y="120"/>
                  </a:lnTo>
                  <a:lnTo>
                    <a:pt x="1520" y="61"/>
                  </a:lnTo>
                  <a:lnTo>
                    <a:pt x="1460" y="31"/>
                  </a:lnTo>
                  <a:lnTo>
                    <a:pt x="1371"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2" name="Google Shape;962;p47"/>
            <p:cNvSpPr/>
            <p:nvPr/>
          </p:nvSpPr>
          <p:spPr>
            <a:xfrm>
              <a:off x="4068765" y="1376853"/>
              <a:ext cx="42597" cy="10460"/>
            </a:xfrm>
            <a:custGeom>
              <a:avLst/>
              <a:gdLst/>
              <a:ahLst/>
              <a:cxnLst/>
              <a:rect l="l" t="t" r="r" b="b"/>
              <a:pathLst>
                <a:path w="1580" h="388" extrusionOk="0">
                  <a:moveTo>
                    <a:pt x="179" y="1"/>
                  </a:moveTo>
                  <a:lnTo>
                    <a:pt x="120" y="30"/>
                  </a:lnTo>
                  <a:lnTo>
                    <a:pt x="60" y="60"/>
                  </a:lnTo>
                  <a:lnTo>
                    <a:pt x="0" y="120"/>
                  </a:lnTo>
                  <a:lnTo>
                    <a:pt x="0" y="209"/>
                  </a:lnTo>
                  <a:lnTo>
                    <a:pt x="0" y="269"/>
                  </a:lnTo>
                  <a:lnTo>
                    <a:pt x="60" y="328"/>
                  </a:lnTo>
                  <a:lnTo>
                    <a:pt x="120" y="388"/>
                  </a:lnTo>
                  <a:lnTo>
                    <a:pt x="1460" y="388"/>
                  </a:lnTo>
                  <a:lnTo>
                    <a:pt x="1520" y="328"/>
                  </a:lnTo>
                  <a:lnTo>
                    <a:pt x="1550" y="269"/>
                  </a:lnTo>
                  <a:lnTo>
                    <a:pt x="1579" y="209"/>
                  </a:lnTo>
                  <a:lnTo>
                    <a:pt x="1550" y="120"/>
                  </a:lnTo>
                  <a:lnTo>
                    <a:pt x="1520" y="60"/>
                  </a:lnTo>
                  <a:lnTo>
                    <a:pt x="1460" y="30"/>
                  </a:lnTo>
                  <a:lnTo>
                    <a:pt x="1371"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3" name="Google Shape;963;p47"/>
            <p:cNvSpPr/>
            <p:nvPr/>
          </p:nvSpPr>
          <p:spPr>
            <a:xfrm>
              <a:off x="4068765" y="1394539"/>
              <a:ext cx="42597" cy="10460"/>
            </a:xfrm>
            <a:custGeom>
              <a:avLst/>
              <a:gdLst/>
              <a:ahLst/>
              <a:cxnLst/>
              <a:rect l="l" t="t" r="r" b="b"/>
              <a:pathLst>
                <a:path w="1580" h="388" extrusionOk="0">
                  <a:moveTo>
                    <a:pt x="179" y="0"/>
                  </a:moveTo>
                  <a:lnTo>
                    <a:pt x="120" y="30"/>
                  </a:lnTo>
                  <a:lnTo>
                    <a:pt x="60" y="60"/>
                  </a:lnTo>
                  <a:lnTo>
                    <a:pt x="0" y="119"/>
                  </a:lnTo>
                  <a:lnTo>
                    <a:pt x="0" y="179"/>
                  </a:lnTo>
                  <a:lnTo>
                    <a:pt x="0" y="268"/>
                  </a:lnTo>
                  <a:lnTo>
                    <a:pt x="60" y="328"/>
                  </a:lnTo>
                  <a:lnTo>
                    <a:pt x="120" y="358"/>
                  </a:lnTo>
                  <a:lnTo>
                    <a:pt x="179" y="387"/>
                  </a:lnTo>
                  <a:lnTo>
                    <a:pt x="1371" y="387"/>
                  </a:lnTo>
                  <a:lnTo>
                    <a:pt x="1460" y="358"/>
                  </a:lnTo>
                  <a:lnTo>
                    <a:pt x="1520" y="328"/>
                  </a:lnTo>
                  <a:lnTo>
                    <a:pt x="1550" y="268"/>
                  </a:lnTo>
                  <a:lnTo>
                    <a:pt x="1579" y="179"/>
                  </a:lnTo>
                  <a:lnTo>
                    <a:pt x="1550" y="119"/>
                  </a:lnTo>
                  <a:lnTo>
                    <a:pt x="1520" y="60"/>
                  </a:lnTo>
                  <a:lnTo>
                    <a:pt x="1460" y="30"/>
                  </a:lnTo>
                  <a:lnTo>
                    <a:pt x="137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4" name="Google Shape;964;p47"/>
            <p:cNvSpPr/>
            <p:nvPr/>
          </p:nvSpPr>
          <p:spPr>
            <a:xfrm>
              <a:off x="4068765" y="1412198"/>
              <a:ext cx="24129" cy="9679"/>
            </a:xfrm>
            <a:custGeom>
              <a:avLst/>
              <a:gdLst/>
              <a:ahLst/>
              <a:cxnLst/>
              <a:rect l="l" t="t" r="r" b="b"/>
              <a:pathLst>
                <a:path w="895" h="359" extrusionOk="0">
                  <a:moveTo>
                    <a:pt x="120" y="1"/>
                  </a:moveTo>
                  <a:lnTo>
                    <a:pt x="60" y="30"/>
                  </a:lnTo>
                  <a:lnTo>
                    <a:pt x="0" y="90"/>
                  </a:lnTo>
                  <a:lnTo>
                    <a:pt x="0" y="179"/>
                  </a:lnTo>
                  <a:lnTo>
                    <a:pt x="0" y="239"/>
                  </a:lnTo>
                  <a:lnTo>
                    <a:pt x="60" y="299"/>
                  </a:lnTo>
                  <a:lnTo>
                    <a:pt x="120" y="358"/>
                  </a:lnTo>
                  <a:lnTo>
                    <a:pt x="805" y="358"/>
                  </a:lnTo>
                  <a:lnTo>
                    <a:pt x="864" y="299"/>
                  </a:lnTo>
                  <a:lnTo>
                    <a:pt x="894" y="239"/>
                  </a:lnTo>
                  <a:lnTo>
                    <a:pt x="894" y="179"/>
                  </a:lnTo>
                  <a:lnTo>
                    <a:pt x="894" y="90"/>
                  </a:lnTo>
                  <a:lnTo>
                    <a:pt x="864" y="30"/>
                  </a:lnTo>
                  <a:lnTo>
                    <a:pt x="80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65" name="Google Shape;965;p47"/>
          <p:cNvGrpSpPr/>
          <p:nvPr/>
        </p:nvGrpSpPr>
        <p:grpSpPr>
          <a:xfrm>
            <a:off x="1675872" y="3355037"/>
            <a:ext cx="282756" cy="348620"/>
            <a:chOff x="4847100" y="1309399"/>
            <a:chExt cx="282756" cy="348620"/>
          </a:xfrm>
        </p:grpSpPr>
        <p:sp>
          <p:nvSpPr>
            <p:cNvPr id="966" name="Google Shape;966;p47"/>
            <p:cNvSpPr/>
            <p:nvPr/>
          </p:nvSpPr>
          <p:spPr>
            <a:xfrm>
              <a:off x="4865567" y="1537508"/>
              <a:ext cx="22512" cy="10460"/>
            </a:xfrm>
            <a:custGeom>
              <a:avLst/>
              <a:gdLst/>
              <a:ahLst/>
              <a:cxnLst/>
              <a:rect l="l" t="t" r="r" b="b"/>
              <a:pathLst>
                <a:path w="835" h="388" extrusionOk="0">
                  <a:moveTo>
                    <a:pt x="120" y="0"/>
                  </a:moveTo>
                  <a:lnTo>
                    <a:pt x="60" y="60"/>
                  </a:lnTo>
                  <a:lnTo>
                    <a:pt x="1" y="120"/>
                  </a:lnTo>
                  <a:lnTo>
                    <a:pt x="1" y="179"/>
                  </a:lnTo>
                  <a:lnTo>
                    <a:pt x="1" y="269"/>
                  </a:lnTo>
                  <a:lnTo>
                    <a:pt x="60" y="328"/>
                  </a:lnTo>
                  <a:lnTo>
                    <a:pt x="120" y="358"/>
                  </a:lnTo>
                  <a:lnTo>
                    <a:pt x="179" y="388"/>
                  </a:lnTo>
                  <a:lnTo>
                    <a:pt x="656" y="388"/>
                  </a:lnTo>
                  <a:lnTo>
                    <a:pt x="716" y="358"/>
                  </a:lnTo>
                  <a:lnTo>
                    <a:pt x="775" y="328"/>
                  </a:lnTo>
                  <a:lnTo>
                    <a:pt x="835" y="269"/>
                  </a:lnTo>
                  <a:lnTo>
                    <a:pt x="835" y="179"/>
                  </a:lnTo>
                  <a:lnTo>
                    <a:pt x="835" y="120"/>
                  </a:lnTo>
                  <a:lnTo>
                    <a:pt x="775" y="60"/>
                  </a:lnTo>
                  <a:lnTo>
                    <a:pt x="71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7" name="Google Shape;967;p47"/>
            <p:cNvSpPr/>
            <p:nvPr/>
          </p:nvSpPr>
          <p:spPr>
            <a:xfrm>
              <a:off x="4894496" y="1537508"/>
              <a:ext cx="41788" cy="10460"/>
            </a:xfrm>
            <a:custGeom>
              <a:avLst/>
              <a:gdLst/>
              <a:ahLst/>
              <a:cxnLst/>
              <a:rect l="l" t="t" r="r" b="b"/>
              <a:pathLst>
                <a:path w="1550" h="388" extrusionOk="0">
                  <a:moveTo>
                    <a:pt x="119" y="0"/>
                  </a:moveTo>
                  <a:lnTo>
                    <a:pt x="60" y="60"/>
                  </a:lnTo>
                  <a:lnTo>
                    <a:pt x="30" y="120"/>
                  </a:lnTo>
                  <a:lnTo>
                    <a:pt x="0" y="179"/>
                  </a:lnTo>
                  <a:lnTo>
                    <a:pt x="30" y="269"/>
                  </a:lnTo>
                  <a:lnTo>
                    <a:pt x="60" y="328"/>
                  </a:lnTo>
                  <a:lnTo>
                    <a:pt x="119" y="358"/>
                  </a:lnTo>
                  <a:lnTo>
                    <a:pt x="209" y="388"/>
                  </a:lnTo>
                  <a:lnTo>
                    <a:pt x="1371" y="388"/>
                  </a:lnTo>
                  <a:lnTo>
                    <a:pt x="1430" y="358"/>
                  </a:lnTo>
                  <a:lnTo>
                    <a:pt x="1490" y="328"/>
                  </a:lnTo>
                  <a:lnTo>
                    <a:pt x="1549" y="269"/>
                  </a:lnTo>
                  <a:lnTo>
                    <a:pt x="1549" y="179"/>
                  </a:lnTo>
                  <a:lnTo>
                    <a:pt x="1549" y="120"/>
                  </a:lnTo>
                  <a:lnTo>
                    <a:pt x="1490" y="60"/>
                  </a:lnTo>
                  <a:lnTo>
                    <a:pt x="143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8" name="Google Shape;968;p47"/>
            <p:cNvSpPr/>
            <p:nvPr/>
          </p:nvSpPr>
          <p:spPr>
            <a:xfrm>
              <a:off x="4847100" y="1309399"/>
              <a:ext cx="282756" cy="348620"/>
            </a:xfrm>
            <a:custGeom>
              <a:avLst/>
              <a:gdLst/>
              <a:ahLst/>
              <a:cxnLst/>
              <a:rect l="l" t="t" r="r" b="b"/>
              <a:pathLst>
                <a:path w="10488" h="12931" extrusionOk="0">
                  <a:moveTo>
                    <a:pt x="3724" y="1877"/>
                  </a:moveTo>
                  <a:lnTo>
                    <a:pt x="3844" y="1907"/>
                  </a:lnTo>
                  <a:lnTo>
                    <a:pt x="3933" y="1996"/>
                  </a:lnTo>
                  <a:lnTo>
                    <a:pt x="4022" y="2086"/>
                  </a:lnTo>
                  <a:lnTo>
                    <a:pt x="4022" y="2205"/>
                  </a:lnTo>
                  <a:lnTo>
                    <a:pt x="4022" y="2324"/>
                  </a:lnTo>
                  <a:lnTo>
                    <a:pt x="3933" y="2443"/>
                  </a:lnTo>
                  <a:lnTo>
                    <a:pt x="3844" y="2503"/>
                  </a:lnTo>
                  <a:lnTo>
                    <a:pt x="3724" y="2532"/>
                  </a:lnTo>
                  <a:lnTo>
                    <a:pt x="3605" y="2503"/>
                  </a:lnTo>
                  <a:lnTo>
                    <a:pt x="3486" y="2443"/>
                  </a:lnTo>
                  <a:lnTo>
                    <a:pt x="3427" y="2324"/>
                  </a:lnTo>
                  <a:lnTo>
                    <a:pt x="3397" y="2205"/>
                  </a:lnTo>
                  <a:lnTo>
                    <a:pt x="3427" y="2086"/>
                  </a:lnTo>
                  <a:lnTo>
                    <a:pt x="3486" y="1996"/>
                  </a:lnTo>
                  <a:lnTo>
                    <a:pt x="3605" y="1907"/>
                  </a:lnTo>
                  <a:lnTo>
                    <a:pt x="3724" y="1877"/>
                  </a:lnTo>
                  <a:close/>
                  <a:moveTo>
                    <a:pt x="5840" y="2771"/>
                  </a:moveTo>
                  <a:lnTo>
                    <a:pt x="6287" y="2860"/>
                  </a:lnTo>
                  <a:lnTo>
                    <a:pt x="6734" y="3009"/>
                  </a:lnTo>
                  <a:lnTo>
                    <a:pt x="7121" y="3218"/>
                  </a:lnTo>
                  <a:lnTo>
                    <a:pt x="7508" y="3486"/>
                  </a:lnTo>
                  <a:lnTo>
                    <a:pt x="6793" y="3486"/>
                  </a:lnTo>
                  <a:lnTo>
                    <a:pt x="6674" y="3516"/>
                  </a:lnTo>
                  <a:lnTo>
                    <a:pt x="6585" y="3575"/>
                  </a:lnTo>
                  <a:lnTo>
                    <a:pt x="6495" y="3665"/>
                  </a:lnTo>
                  <a:lnTo>
                    <a:pt x="6466" y="3814"/>
                  </a:lnTo>
                  <a:lnTo>
                    <a:pt x="6466" y="3873"/>
                  </a:lnTo>
                  <a:lnTo>
                    <a:pt x="6227" y="3784"/>
                  </a:lnTo>
                  <a:lnTo>
                    <a:pt x="5989" y="3694"/>
                  </a:lnTo>
                  <a:lnTo>
                    <a:pt x="5721" y="3605"/>
                  </a:lnTo>
                  <a:lnTo>
                    <a:pt x="5453" y="3575"/>
                  </a:lnTo>
                  <a:lnTo>
                    <a:pt x="5572" y="3396"/>
                  </a:lnTo>
                  <a:lnTo>
                    <a:pt x="5691" y="3188"/>
                  </a:lnTo>
                  <a:lnTo>
                    <a:pt x="5780" y="2979"/>
                  </a:lnTo>
                  <a:lnTo>
                    <a:pt x="5840" y="2771"/>
                  </a:lnTo>
                  <a:close/>
                  <a:moveTo>
                    <a:pt x="3724" y="387"/>
                  </a:moveTo>
                  <a:lnTo>
                    <a:pt x="4082" y="417"/>
                  </a:lnTo>
                  <a:lnTo>
                    <a:pt x="4410" y="506"/>
                  </a:lnTo>
                  <a:lnTo>
                    <a:pt x="4708" y="685"/>
                  </a:lnTo>
                  <a:lnTo>
                    <a:pt x="5006" y="924"/>
                  </a:lnTo>
                  <a:lnTo>
                    <a:pt x="5125" y="1043"/>
                  </a:lnTo>
                  <a:lnTo>
                    <a:pt x="5214" y="1192"/>
                  </a:lnTo>
                  <a:lnTo>
                    <a:pt x="5393" y="1490"/>
                  </a:lnTo>
                  <a:lnTo>
                    <a:pt x="5453" y="1668"/>
                  </a:lnTo>
                  <a:lnTo>
                    <a:pt x="5512" y="1847"/>
                  </a:lnTo>
                  <a:lnTo>
                    <a:pt x="5542" y="2026"/>
                  </a:lnTo>
                  <a:lnTo>
                    <a:pt x="5542" y="2205"/>
                  </a:lnTo>
                  <a:lnTo>
                    <a:pt x="5542" y="2413"/>
                  </a:lnTo>
                  <a:lnTo>
                    <a:pt x="5482" y="2622"/>
                  </a:lnTo>
                  <a:lnTo>
                    <a:pt x="5423" y="2830"/>
                  </a:lnTo>
                  <a:lnTo>
                    <a:pt x="5363" y="3009"/>
                  </a:lnTo>
                  <a:lnTo>
                    <a:pt x="5244" y="3188"/>
                  </a:lnTo>
                  <a:lnTo>
                    <a:pt x="5125" y="3367"/>
                  </a:lnTo>
                  <a:lnTo>
                    <a:pt x="5006" y="3516"/>
                  </a:lnTo>
                  <a:lnTo>
                    <a:pt x="4827" y="3635"/>
                  </a:lnTo>
                  <a:lnTo>
                    <a:pt x="4708" y="3754"/>
                  </a:lnTo>
                  <a:lnTo>
                    <a:pt x="4618" y="3873"/>
                  </a:lnTo>
                  <a:lnTo>
                    <a:pt x="4529" y="4022"/>
                  </a:lnTo>
                  <a:lnTo>
                    <a:pt x="4469" y="4171"/>
                  </a:lnTo>
                  <a:lnTo>
                    <a:pt x="4410" y="4409"/>
                  </a:lnTo>
                  <a:lnTo>
                    <a:pt x="3903" y="4409"/>
                  </a:lnTo>
                  <a:lnTo>
                    <a:pt x="3903" y="3545"/>
                  </a:lnTo>
                  <a:lnTo>
                    <a:pt x="4142" y="3486"/>
                  </a:lnTo>
                  <a:lnTo>
                    <a:pt x="4350" y="3396"/>
                  </a:lnTo>
                  <a:lnTo>
                    <a:pt x="4559" y="3277"/>
                  </a:lnTo>
                  <a:lnTo>
                    <a:pt x="4737" y="3099"/>
                  </a:lnTo>
                  <a:lnTo>
                    <a:pt x="4886" y="2920"/>
                  </a:lnTo>
                  <a:lnTo>
                    <a:pt x="4976" y="2681"/>
                  </a:lnTo>
                  <a:lnTo>
                    <a:pt x="5035" y="2473"/>
                  </a:lnTo>
                  <a:lnTo>
                    <a:pt x="5065" y="2205"/>
                  </a:lnTo>
                  <a:lnTo>
                    <a:pt x="5065" y="1966"/>
                  </a:lnTo>
                  <a:lnTo>
                    <a:pt x="4976" y="1728"/>
                  </a:lnTo>
                  <a:lnTo>
                    <a:pt x="4946" y="1668"/>
                  </a:lnTo>
                  <a:lnTo>
                    <a:pt x="4886" y="1639"/>
                  </a:lnTo>
                  <a:lnTo>
                    <a:pt x="4827" y="1609"/>
                  </a:lnTo>
                  <a:lnTo>
                    <a:pt x="4737" y="1639"/>
                  </a:lnTo>
                  <a:lnTo>
                    <a:pt x="4678" y="1668"/>
                  </a:lnTo>
                  <a:lnTo>
                    <a:pt x="4648" y="1728"/>
                  </a:lnTo>
                  <a:lnTo>
                    <a:pt x="4618" y="1788"/>
                  </a:lnTo>
                  <a:lnTo>
                    <a:pt x="4648" y="1877"/>
                  </a:lnTo>
                  <a:lnTo>
                    <a:pt x="4678" y="2026"/>
                  </a:lnTo>
                  <a:lnTo>
                    <a:pt x="4708" y="2205"/>
                  </a:lnTo>
                  <a:lnTo>
                    <a:pt x="4678" y="2383"/>
                  </a:lnTo>
                  <a:lnTo>
                    <a:pt x="4618" y="2532"/>
                  </a:lnTo>
                  <a:lnTo>
                    <a:pt x="4559" y="2711"/>
                  </a:lnTo>
                  <a:lnTo>
                    <a:pt x="4469" y="2830"/>
                  </a:lnTo>
                  <a:lnTo>
                    <a:pt x="4350" y="2950"/>
                  </a:lnTo>
                  <a:lnTo>
                    <a:pt x="4231" y="3039"/>
                  </a:lnTo>
                  <a:lnTo>
                    <a:pt x="4082" y="3128"/>
                  </a:lnTo>
                  <a:lnTo>
                    <a:pt x="3903" y="3158"/>
                  </a:lnTo>
                  <a:lnTo>
                    <a:pt x="3903" y="2890"/>
                  </a:lnTo>
                  <a:lnTo>
                    <a:pt x="4022" y="2830"/>
                  </a:lnTo>
                  <a:lnTo>
                    <a:pt x="4112" y="2771"/>
                  </a:lnTo>
                  <a:lnTo>
                    <a:pt x="4261" y="2622"/>
                  </a:lnTo>
                  <a:lnTo>
                    <a:pt x="4320" y="2532"/>
                  </a:lnTo>
                  <a:lnTo>
                    <a:pt x="4380" y="2443"/>
                  </a:lnTo>
                  <a:lnTo>
                    <a:pt x="4410" y="2324"/>
                  </a:lnTo>
                  <a:lnTo>
                    <a:pt x="4410" y="2205"/>
                  </a:lnTo>
                  <a:lnTo>
                    <a:pt x="4410" y="2056"/>
                  </a:lnTo>
                  <a:lnTo>
                    <a:pt x="4350" y="1937"/>
                  </a:lnTo>
                  <a:lnTo>
                    <a:pt x="4291" y="1817"/>
                  </a:lnTo>
                  <a:lnTo>
                    <a:pt x="4201" y="1728"/>
                  </a:lnTo>
                  <a:lnTo>
                    <a:pt x="4112" y="1639"/>
                  </a:lnTo>
                  <a:lnTo>
                    <a:pt x="3993" y="1579"/>
                  </a:lnTo>
                  <a:lnTo>
                    <a:pt x="3844" y="1519"/>
                  </a:lnTo>
                  <a:lnTo>
                    <a:pt x="3576" y="1519"/>
                  </a:lnTo>
                  <a:lnTo>
                    <a:pt x="3456" y="1579"/>
                  </a:lnTo>
                  <a:lnTo>
                    <a:pt x="3337" y="1639"/>
                  </a:lnTo>
                  <a:lnTo>
                    <a:pt x="3218" y="1728"/>
                  </a:lnTo>
                  <a:lnTo>
                    <a:pt x="3129" y="1817"/>
                  </a:lnTo>
                  <a:lnTo>
                    <a:pt x="3069" y="1937"/>
                  </a:lnTo>
                  <a:lnTo>
                    <a:pt x="3039" y="2056"/>
                  </a:lnTo>
                  <a:lnTo>
                    <a:pt x="3009" y="2205"/>
                  </a:lnTo>
                  <a:lnTo>
                    <a:pt x="3039" y="2324"/>
                  </a:lnTo>
                  <a:lnTo>
                    <a:pt x="3069" y="2443"/>
                  </a:lnTo>
                  <a:lnTo>
                    <a:pt x="3099" y="2532"/>
                  </a:lnTo>
                  <a:lnTo>
                    <a:pt x="3158" y="2622"/>
                  </a:lnTo>
                  <a:lnTo>
                    <a:pt x="3337" y="2771"/>
                  </a:lnTo>
                  <a:lnTo>
                    <a:pt x="3427" y="2830"/>
                  </a:lnTo>
                  <a:lnTo>
                    <a:pt x="3516" y="2890"/>
                  </a:lnTo>
                  <a:lnTo>
                    <a:pt x="3516" y="3158"/>
                  </a:lnTo>
                  <a:lnTo>
                    <a:pt x="3367" y="3128"/>
                  </a:lnTo>
                  <a:lnTo>
                    <a:pt x="3218" y="3039"/>
                  </a:lnTo>
                  <a:lnTo>
                    <a:pt x="3069" y="2950"/>
                  </a:lnTo>
                  <a:lnTo>
                    <a:pt x="2950" y="2830"/>
                  </a:lnTo>
                  <a:lnTo>
                    <a:pt x="2860" y="2711"/>
                  </a:lnTo>
                  <a:lnTo>
                    <a:pt x="2801" y="2532"/>
                  </a:lnTo>
                  <a:lnTo>
                    <a:pt x="2741" y="2383"/>
                  </a:lnTo>
                  <a:lnTo>
                    <a:pt x="2741" y="2205"/>
                  </a:lnTo>
                  <a:lnTo>
                    <a:pt x="2771" y="2026"/>
                  </a:lnTo>
                  <a:lnTo>
                    <a:pt x="2801" y="1817"/>
                  </a:lnTo>
                  <a:lnTo>
                    <a:pt x="2890" y="1668"/>
                  </a:lnTo>
                  <a:lnTo>
                    <a:pt x="3039" y="1519"/>
                  </a:lnTo>
                  <a:lnTo>
                    <a:pt x="3158" y="1400"/>
                  </a:lnTo>
                  <a:lnTo>
                    <a:pt x="3337" y="1311"/>
                  </a:lnTo>
                  <a:lnTo>
                    <a:pt x="3516" y="1251"/>
                  </a:lnTo>
                  <a:lnTo>
                    <a:pt x="3724" y="1222"/>
                  </a:lnTo>
                  <a:lnTo>
                    <a:pt x="3933" y="1251"/>
                  </a:lnTo>
                  <a:lnTo>
                    <a:pt x="4142" y="1311"/>
                  </a:lnTo>
                  <a:lnTo>
                    <a:pt x="4201" y="1341"/>
                  </a:lnTo>
                  <a:lnTo>
                    <a:pt x="4291" y="1341"/>
                  </a:lnTo>
                  <a:lnTo>
                    <a:pt x="4350" y="1281"/>
                  </a:lnTo>
                  <a:lnTo>
                    <a:pt x="4380" y="1222"/>
                  </a:lnTo>
                  <a:lnTo>
                    <a:pt x="4410" y="1162"/>
                  </a:lnTo>
                  <a:lnTo>
                    <a:pt x="4380" y="1102"/>
                  </a:lnTo>
                  <a:lnTo>
                    <a:pt x="4350" y="1013"/>
                  </a:lnTo>
                  <a:lnTo>
                    <a:pt x="4291" y="983"/>
                  </a:lnTo>
                  <a:lnTo>
                    <a:pt x="4022" y="894"/>
                  </a:lnTo>
                  <a:lnTo>
                    <a:pt x="3724" y="864"/>
                  </a:lnTo>
                  <a:lnTo>
                    <a:pt x="3456" y="894"/>
                  </a:lnTo>
                  <a:lnTo>
                    <a:pt x="3188" y="953"/>
                  </a:lnTo>
                  <a:lnTo>
                    <a:pt x="2950" y="1073"/>
                  </a:lnTo>
                  <a:lnTo>
                    <a:pt x="2771" y="1251"/>
                  </a:lnTo>
                  <a:lnTo>
                    <a:pt x="2592" y="1460"/>
                  </a:lnTo>
                  <a:lnTo>
                    <a:pt x="2473" y="1668"/>
                  </a:lnTo>
                  <a:lnTo>
                    <a:pt x="2384" y="1937"/>
                  </a:lnTo>
                  <a:lnTo>
                    <a:pt x="2354" y="2205"/>
                  </a:lnTo>
                  <a:lnTo>
                    <a:pt x="2384" y="2473"/>
                  </a:lnTo>
                  <a:lnTo>
                    <a:pt x="2443" y="2681"/>
                  </a:lnTo>
                  <a:lnTo>
                    <a:pt x="2563" y="2920"/>
                  </a:lnTo>
                  <a:lnTo>
                    <a:pt x="2682" y="3099"/>
                  </a:lnTo>
                  <a:lnTo>
                    <a:pt x="2860" y="3277"/>
                  </a:lnTo>
                  <a:lnTo>
                    <a:pt x="3069" y="3396"/>
                  </a:lnTo>
                  <a:lnTo>
                    <a:pt x="3278" y="3486"/>
                  </a:lnTo>
                  <a:lnTo>
                    <a:pt x="3516" y="3545"/>
                  </a:lnTo>
                  <a:lnTo>
                    <a:pt x="3516" y="4409"/>
                  </a:lnTo>
                  <a:lnTo>
                    <a:pt x="3039" y="4409"/>
                  </a:lnTo>
                  <a:lnTo>
                    <a:pt x="2950" y="4171"/>
                  </a:lnTo>
                  <a:lnTo>
                    <a:pt x="2890" y="4022"/>
                  </a:lnTo>
                  <a:lnTo>
                    <a:pt x="2831" y="3873"/>
                  </a:lnTo>
                  <a:lnTo>
                    <a:pt x="2712" y="3754"/>
                  </a:lnTo>
                  <a:lnTo>
                    <a:pt x="2592" y="3665"/>
                  </a:lnTo>
                  <a:lnTo>
                    <a:pt x="2443" y="3516"/>
                  </a:lnTo>
                  <a:lnTo>
                    <a:pt x="2294" y="3337"/>
                  </a:lnTo>
                  <a:lnTo>
                    <a:pt x="2175" y="3188"/>
                  </a:lnTo>
                  <a:lnTo>
                    <a:pt x="2056" y="2979"/>
                  </a:lnTo>
                  <a:lnTo>
                    <a:pt x="1996" y="2801"/>
                  </a:lnTo>
                  <a:lnTo>
                    <a:pt x="1937" y="2592"/>
                  </a:lnTo>
                  <a:lnTo>
                    <a:pt x="1907" y="2383"/>
                  </a:lnTo>
                  <a:lnTo>
                    <a:pt x="1907" y="2145"/>
                  </a:lnTo>
                  <a:lnTo>
                    <a:pt x="1937" y="1817"/>
                  </a:lnTo>
                  <a:lnTo>
                    <a:pt x="2056" y="1490"/>
                  </a:lnTo>
                  <a:lnTo>
                    <a:pt x="2205" y="1192"/>
                  </a:lnTo>
                  <a:lnTo>
                    <a:pt x="2443" y="924"/>
                  </a:lnTo>
                  <a:lnTo>
                    <a:pt x="2712" y="685"/>
                  </a:lnTo>
                  <a:lnTo>
                    <a:pt x="3009" y="536"/>
                  </a:lnTo>
                  <a:lnTo>
                    <a:pt x="3337" y="417"/>
                  </a:lnTo>
                  <a:lnTo>
                    <a:pt x="3695" y="387"/>
                  </a:lnTo>
                  <a:close/>
                  <a:moveTo>
                    <a:pt x="10100" y="3873"/>
                  </a:moveTo>
                  <a:lnTo>
                    <a:pt x="10100" y="5035"/>
                  </a:lnTo>
                  <a:lnTo>
                    <a:pt x="6853" y="5035"/>
                  </a:lnTo>
                  <a:lnTo>
                    <a:pt x="6853" y="3873"/>
                  </a:lnTo>
                  <a:close/>
                  <a:moveTo>
                    <a:pt x="4440" y="4767"/>
                  </a:moveTo>
                  <a:lnTo>
                    <a:pt x="4529" y="4797"/>
                  </a:lnTo>
                  <a:lnTo>
                    <a:pt x="4559" y="4827"/>
                  </a:lnTo>
                  <a:lnTo>
                    <a:pt x="4618" y="4886"/>
                  </a:lnTo>
                  <a:lnTo>
                    <a:pt x="4618" y="4946"/>
                  </a:lnTo>
                  <a:lnTo>
                    <a:pt x="4618" y="5005"/>
                  </a:lnTo>
                  <a:lnTo>
                    <a:pt x="4559" y="5065"/>
                  </a:lnTo>
                  <a:lnTo>
                    <a:pt x="4529" y="5095"/>
                  </a:lnTo>
                  <a:lnTo>
                    <a:pt x="4440" y="5124"/>
                  </a:lnTo>
                  <a:lnTo>
                    <a:pt x="2980" y="5124"/>
                  </a:lnTo>
                  <a:lnTo>
                    <a:pt x="2920" y="5095"/>
                  </a:lnTo>
                  <a:lnTo>
                    <a:pt x="2860" y="5065"/>
                  </a:lnTo>
                  <a:lnTo>
                    <a:pt x="2831" y="5005"/>
                  </a:lnTo>
                  <a:lnTo>
                    <a:pt x="2801" y="4946"/>
                  </a:lnTo>
                  <a:lnTo>
                    <a:pt x="2831" y="4886"/>
                  </a:lnTo>
                  <a:lnTo>
                    <a:pt x="2860" y="4827"/>
                  </a:lnTo>
                  <a:lnTo>
                    <a:pt x="2920" y="4797"/>
                  </a:lnTo>
                  <a:lnTo>
                    <a:pt x="2980" y="4767"/>
                  </a:lnTo>
                  <a:close/>
                  <a:moveTo>
                    <a:pt x="4440" y="5482"/>
                  </a:moveTo>
                  <a:lnTo>
                    <a:pt x="4529" y="5512"/>
                  </a:lnTo>
                  <a:lnTo>
                    <a:pt x="4559" y="5542"/>
                  </a:lnTo>
                  <a:lnTo>
                    <a:pt x="4618" y="5601"/>
                  </a:lnTo>
                  <a:lnTo>
                    <a:pt x="4618" y="5661"/>
                  </a:lnTo>
                  <a:lnTo>
                    <a:pt x="4618" y="5720"/>
                  </a:lnTo>
                  <a:lnTo>
                    <a:pt x="4559" y="5780"/>
                  </a:lnTo>
                  <a:lnTo>
                    <a:pt x="4529" y="5810"/>
                  </a:lnTo>
                  <a:lnTo>
                    <a:pt x="4440" y="5840"/>
                  </a:lnTo>
                  <a:lnTo>
                    <a:pt x="2980" y="5840"/>
                  </a:lnTo>
                  <a:lnTo>
                    <a:pt x="2920" y="5810"/>
                  </a:lnTo>
                  <a:lnTo>
                    <a:pt x="2860" y="5780"/>
                  </a:lnTo>
                  <a:lnTo>
                    <a:pt x="2831" y="5720"/>
                  </a:lnTo>
                  <a:lnTo>
                    <a:pt x="2801" y="5661"/>
                  </a:lnTo>
                  <a:lnTo>
                    <a:pt x="2831" y="5601"/>
                  </a:lnTo>
                  <a:lnTo>
                    <a:pt x="2860" y="5542"/>
                  </a:lnTo>
                  <a:lnTo>
                    <a:pt x="2920" y="5512"/>
                  </a:lnTo>
                  <a:lnTo>
                    <a:pt x="2980" y="5482"/>
                  </a:lnTo>
                  <a:close/>
                  <a:moveTo>
                    <a:pt x="4082" y="6227"/>
                  </a:moveTo>
                  <a:lnTo>
                    <a:pt x="4022" y="6525"/>
                  </a:lnTo>
                  <a:lnTo>
                    <a:pt x="3993" y="6584"/>
                  </a:lnTo>
                  <a:lnTo>
                    <a:pt x="3903" y="6614"/>
                  </a:lnTo>
                  <a:lnTo>
                    <a:pt x="3516" y="6614"/>
                  </a:lnTo>
                  <a:lnTo>
                    <a:pt x="3456" y="6584"/>
                  </a:lnTo>
                  <a:lnTo>
                    <a:pt x="3397" y="6525"/>
                  </a:lnTo>
                  <a:lnTo>
                    <a:pt x="3337" y="6227"/>
                  </a:lnTo>
                  <a:close/>
                  <a:moveTo>
                    <a:pt x="2384" y="3963"/>
                  </a:moveTo>
                  <a:lnTo>
                    <a:pt x="2503" y="4112"/>
                  </a:lnTo>
                  <a:lnTo>
                    <a:pt x="2592" y="4290"/>
                  </a:lnTo>
                  <a:lnTo>
                    <a:pt x="2652" y="4499"/>
                  </a:lnTo>
                  <a:lnTo>
                    <a:pt x="2563" y="4588"/>
                  </a:lnTo>
                  <a:lnTo>
                    <a:pt x="2503" y="4678"/>
                  </a:lnTo>
                  <a:lnTo>
                    <a:pt x="2443" y="4797"/>
                  </a:lnTo>
                  <a:lnTo>
                    <a:pt x="2443" y="4946"/>
                  </a:lnTo>
                  <a:lnTo>
                    <a:pt x="2473" y="5124"/>
                  </a:lnTo>
                  <a:lnTo>
                    <a:pt x="2533" y="5273"/>
                  </a:lnTo>
                  <a:lnTo>
                    <a:pt x="2473" y="5422"/>
                  </a:lnTo>
                  <a:lnTo>
                    <a:pt x="2443" y="5542"/>
                  </a:lnTo>
                  <a:lnTo>
                    <a:pt x="2384" y="5750"/>
                  </a:lnTo>
                  <a:lnTo>
                    <a:pt x="2324" y="5989"/>
                  </a:lnTo>
                  <a:lnTo>
                    <a:pt x="2294" y="6197"/>
                  </a:lnTo>
                  <a:lnTo>
                    <a:pt x="2294" y="6465"/>
                  </a:lnTo>
                  <a:lnTo>
                    <a:pt x="2324" y="6763"/>
                  </a:lnTo>
                  <a:lnTo>
                    <a:pt x="2384" y="7091"/>
                  </a:lnTo>
                  <a:lnTo>
                    <a:pt x="2443" y="7389"/>
                  </a:lnTo>
                  <a:lnTo>
                    <a:pt x="2563" y="7687"/>
                  </a:lnTo>
                  <a:lnTo>
                    <a:pt x="1639" y="7687"/>
                  </a:lnTo>
                  <a:lnTo>
                    <a:pt x="1550" y="7359"/>
                  </a:lnTo>
                  <a:lnTo>
                    <a:pt x="1490" y="7061"/>
                  </a:lnTo>
                  <a:lnTo>
                    <a:pt x="1430" y="6733"/>
                  </a:lnTo>
                  <a:lnTo>
                    <a:pt x="1430" y="6406"/>
                  </a:lnTo>
                  <a:lnTo>
                    <a:pt x="1460" y="6078"/>
                  </a:lnTo>
                  <a:lnTo>
                    <a:pt x="1520" y="5720"/>
                  </a:lnTo>
                  <a:lnTo>
                    <a:pt x="1579" y="5422"/>
                  </a:lnTo>
                  <a:lnTo>
                    <a:pt x="1699" y="5095"/>
                  </a:lnTo>
                  <a:lnTo>
                    <a:pt x="1818" y="4797"/>
                  </a:lnTo>
                  <a:lnTo>
                    <a:pt x="1996" y="4499"/>
                  </a:lnTo>
                  <a:lnTo>
                    <a:pt x="2175" y="4231"/>
                  </a:lnTo>
                  <a:lnTo>
                    <a:pt x="2384" y="3963"/>
                  </a:lnTo>
                  <a:close/>
                  <a:moveTo>
                    <a:pt x="5542" y="3963"/>
                  </a:moveTo>
                  <a:lnTo>
                    <a:pt x="5870" y="4052"/>
                  </a:lnTo>
                  <a:lnTo>
                    <a:pt x="6168" y="4171"/>
                  </a:lnTo>
                  <a:lnTo>
                    <a:pt x="6466" y="4320"/>
                  </a:lnTo>
                  <a:lnTo>
                    <a:pt x="6466" y="5095"/>
                  </a:lnTo>
                  <a:lnTo>
                    <a:pt x="6495" y="5214"/>
                  </a:lnTo>
                  <a:lnTo>
                    <a:pt x="6585" y="5333"/>
                  </a:lnTo>
                  <a:lnTo>
                    <a:pt x="6674" y="5393"/>
                  </a:lnTo>
                  <a:lnTo>
                    <a:pt x="6793" y="5422"/>
                  </a:lnTo>
                  <a:lnTo>
                    <a:pt x="7449" y="5422"/>
                  </a:lnTo>
                  <a:lnTo>
                    <a:pt x="7538" y="5661"/>
                  </a:lnTo>
                  <a:lnTo>
                    <a:pt x="7627" y="5899"/>
                  </a:lnTo>
                  <a:lnTo>
                    <a:pt x="7657" y="6167"/>
                  </a:lnTo>
                  <a:lnTo>
                    <a:pt x="7687" y="6465"/>
                  </a:lnTo>
                  <a:lnTo>
                    <a:pt x="7657" y="6704"/>
                  </a:lnTo>
                  <a:lnTo>
                    <a:pt x="7627" y="6942"/>
                  </a:lnTo>
                  <a:lnTo>
                    <a:pt x="7568" y="7180"/>
                  </a:lnTo>
                  <a:lnTo>
                    <a:pt x="7478" y="7419"/>
                  </a:lnTo>
                  <a:lnTo>
                    <a:pt x="7389" y="7657"/>
                  </a:lnTo>
                  <a:lnTo>
                    <a:pt x="7240" y="7836"/>
                  </a:lnTo>
                  <a:lnTo>
                    <a:pt x="7121" y="8044"/>
                  </a:lnTo>
                  <a:lnTo>
                    <a:pt x="6942" y="8223"/>
                  </a:lnTo>
                  <a:lnTo>
                    <a:pt x="6763" y="8372"/>
                  </a:lnTo>
                  <a:lnTo>
                    <a:pt x="6585" y="8521"/>
                  </a:lnTo>
                  <a:lnTo>
                    <a:pt x="6376" y="8640"/>
                  </a:lnTo>
                  <a:lnTo>
                    <a:pt x="6138" y="8759"/>
                  </a:lnTo>
                  <a:lnTo>
                    <a:pt x="5929" y="8849"/>
                  </a:lnTo>
                  <a:lnTo>
                    <a:pt x="5691" y="8908"/>
                  </a:lnTo>
                  <a:lnTo>
                    <a:pt x="5423" y="8938"/>
                  </a:lnTo>
                  <a:lnTo>
                    <a:pt x="5184" y="8968"/>
                  </a:lnTo>
                  <a:lnTo>
                    <a:pt x="4857" y="8938"/>
                  </a:lnTo>
                  <a:lnTo>
                    <a:pt x="4559" y="8878"/>
                  </a:lnTo>
                  <a:lnTo>
                    <a:pt x="4261" y="8789"/>
                  </a:lnTo>
                  <a:lnTo>
                    <a:pt x="3993" y="8670"/>
                  </a:lnTo>
                  <a:lnTo>
                    <a:pt x="3993" y="8014"/>
                  </a:lnTo>
                  <a:lnTo>
                    <a:pt x="3963" y="7865"/>
                  </a:lnTo>
                  <a:lnTo>
                    <a:pt x="3903" y="7776"/>
                  </a:lnTo>
                  <a:lnTo>
                    <a:pt x="3814" y="7717"/>
                  </a:lnTo>
                  <a:lnTo>
                    <a:pt x="3695" y="7687"/>
                  </a:lnTo>
                  <a:lnTo>
                    <a:pt x="3009" y="7687"/>
                  </a:lnTo>
                  <a:lnTo>
                    <a:pt x="2860" y="7389"/>
                  </a:lnTo>
                  <a:lnTo>
                    <a:pt x="2771" y="7091"/>
                  </a:lnTo>
                  <a:lnTo>
                    <a:pt x="2712" y="6793"/>
                  </a:lnTo>
                  <a:lnTo>
                    <a:pt x="2682" y="6465"/>
                  </a:lnTo>
                  <a:lnTo>
                    <a:pt x="2682" y="6137"/>
                  </a:lnTo>
                  <a:lnTo>
                    <a:pt x="2831" y="6197"/>
                  </a:lnTo>
                  <a:lnTo>
                    <a:pt x="2950" y="6227"/>
                  </a:lnTo>
                  <a:lnTo>
                    <a:pt x="3039" y="6614"/>
                  </a:lnTo>
                  <a:lnTo>
                    <a:pt x="3099" y="6763"/>
                  </a:lnTo>
                  <a:lnTo>
                    <a:pt x="3218" y="6882"/>
                  </a:lnTo>
                  <a:lnTo>
                    <a:pt x="3367" y="6972"/>
                  </a:lnTo>
                  <a:lnTo>
                    <a:pt x="3516" y="7001"/>
                  </a:lnTo>
                  <a:lnTo>
                    <a:pt x="3754" y="7001"/>
                  </a:lnTo>
                  <a:lnTo>
                    <a:pt x="3873" y="7210"/>
                  </a:lnTo>
                  <a:lnTo>
                    <a:pt x="3993" y="7389"/>
                  </a:lnTo>
                  <a:lnTo>
                    <a:pt x="4142" y="7568"/>
                  </a:lnTo>
                  <a:lnTo>
                    <a:pt x="4320" y="7687"/>
                  </a:lnTo>
                  <a:lnTo>
                    <a:pt x="4499" y="7806"/>
                  </a:lnTo>
                  <a:lnTo>
                    <a:pt x="4708" y="7895"/>
                  </a:lnTo>
                  <a:lnTo>
                    <a:pt x="4946" y="7955"/>
                  </a:lnTo>
                  <a:lnTo>
                    <a:pt x="5453" y="7955"/>
                  </a:lnTo>
                  <a:lnTo>
                    <a:pt x="5721" y="7865"/>
                  </a:lnTo>
                  <a:lnTo>
                    <a:pt x="5780" y="7836"/>
                  </a:lnTo>
                  <a:lnTo>
                    <a:pt x="5810" y="7776"/>
                  </a:lnTo>
                  <a:lnTo>
                    <a:pt x="5840" y="7687"/>
                  </a:lnTo>
                  <a:lnTo>
                    <a:pt x="5810" y="7627"/>
                  </a:lnTo>
                  <a:lnTo>
                    <a:pt x="5780" y="7568"/>
                  </a:lnTo>
                  <a:lnTo>
                    <a:pt x="5721" y="7508"/>
                  </a:lnTo>
                  <a:lnTo>
                    <a:pt x="5572" y="7508"/>
                  </a:lnTo>
                  <a:lnTo>
                    <a:pt x="5393" y="7568"/>
                  </a:lnTo>
                  <a:lnTo>
                    <a:pt x="5184" y="7597"/>
                  </a:lnTo>
                  <a:lnTo>
                    <a:pt x="5006" y="7568"/>
                  </a:lnTo>
                  <a:lnTo>
                    <a:pt x="4857" y="7538"/>
                  </a:lnTo>
                  <a:lnTo>
                    <a:pt x="4708" y="7478"/>
                  </a:lnTo>
                  <a:lnTo>
                    <a:pt x="4559" y="7419"/>
                  </a:lnTo>
                  <a:lnTo>
                    <a:pt x="4440" y="7299"/>
                  </a:lnTo>
                  <a:lnTo>
                    <a:pt x="4320" y="7210"/>
                  </a:lnTo>
                  <a:lnTo>
                    <a:pt x="4231" y="7091"/>
                  </a:lnTo>
                  <a:lnTo>
                    <a:pt x="4142" y="6942"/>
                  </a:lnTo>
                  <a:lnTo>
                    <a:pt x="4231" y="6882"/>
                  </a:lnTo>
                  <a:lnTo>
                    <a:pt x="4320" y="6793"/>
                  </a:lnTo>
                  <a:lnTo>
                    <a:pt x="4380" y="6704"/>
                  </a:lnTo>
                  <a:lnTo>
                    <a:pt x="4410" y="6614"/>
                  </a:lnTo>
                  <a:lnTo>
                    <a:pt x="4469" y="6227"/>
                  </a:lnTo>
                  <a:lnTo>
                    <a:pt x="4589" y="6197"/>
                  </a:lnTo>
                  <a:lnTo>
                    <a:pt x="4678" y="6167"/>
                  </a:lnTo>
                  <a:lnTo>
                    <a:pt x="4767" y="6108"/>
                  </a:lnTo>
                  <a:lnTo>
                    <a:pt x="4857" y="6048"/>
                  </a:lnTo>
                  <a:lnTo>
                    <a:pt x="4916" y="5959"/>
                  </a:lnTo>
                  <a:lnTo>
                    <a:pt x="4946" y="5869"/>
                  </a:lnTo>
                  <a:lnTo>
                    <a:pt x="4976" y="5780"/>
                  </a:lnTo>
                  <a:lnTo>
                    <a:pt x="5006" y="5661"/>
                  </a:lnTo>
                  <a:lnTo>
                    <a:pt x="4976" y="5482"/>
                  </a:lnTo>
                  <a:lnTo>
                    <a:pt x="4886" y="5363"/>
                  </a:lnTo>
                  <a:lnTo>
                    <a:pt x="5035" y="5333"/>
                  </a:lnTo>
                  <a:lnTo>
                    <a:pt x="5184" y="5303"/>
                  </a:lnTo>
                  <a:lnTo>
                    <a:pt x="5393" y="5333"/>
                  </a:lnTo>
                  <a:lnTo>
                    <a:pt x="5631" y="5393"/>
                  </a:lnTo>
                  <a:lnTo>
                    <a:pt x="5810" y="5512"/>
                  </a:lnTo>
                  <a:lnTo>
                    <a:pt x="5989" y="5661"/>
                  </a:lnTo>
                  <a:lnTo>
                    <a:pt x="6108" y="5810"/>
                  </a:lnTo>
                  <a:lnTo>
                    <a:pt x="6227" y="6018"/>
                  </a:lnTo>
                  <a:lnTo>
                    <a:pt x="6287" y="6227"/>
                  </a:lnTo>
                  <a:lnTo>
                    <a:pt x="6317" y="6465"/>
                  </a:lnTo>
                  <a:lnTo>
                    <a:pt x="6317" y="6614"/>
                  </a:lnTo>
                  <a:lnTo>
                    <a:pt x="6287" y="6733"/>
                  </a:lnTo>
                  <a:lnTo>
                    <a:pt x="6227" y="6882"/>
                  </a:lnTo>
                  <a:lnTo>
                    <a:pt x="6168" y="7031"/>
                  </a:lnTo>
                  <a:lnTo>
                    <a:pt x="6138" y="7091"/>
                  </a:lnTo>
                  <a:lnTo>
                    <a:pt x="6138" y="7180"/>
                  </a:lnTo>
                  <a:lnTo>
                    <a:pt x="6168" y="7240"/>
                  </a:lnTo>
                  <a:lnTo>
                    <a:pt x="6227" y="7270"/>
                  </a:lnTo>
                  <a:lnTo>
                    <a:pt x="6287" y="7299"/>
                  </a:lnTo>
                  <a:lnTo>
                    <a:pt x="6376" y="7299"/>
                  </a:lnTo>
                  <a:lnTo>
                    <a:pt x="6436" y="7270"/>
                  </a:lnTo>
                  <a:lnTo>
                    <a:pt x="6495" y="7210"/>
                  </a:lnTo>
                  <a:lnTo>
                    <a:pt x="6585" y="7031"/>
                  </a:lnTo>
                  <a:lnTo>
                    <a:pt x="6644" y="6853"/>
                  </a:lnTo>
                  <a:lnTo>
                    <a:pt x="6674" y="6644"/>
                  </a:lnTo>
                  <a:lnTo>
                    <a:pt x="6704" y="6465"/>
                  </a:lnTo>
                  <a:lnTo>
                    <a:pt x="6674" y="6137"/>
                  </a:lnTo>
                  <a:lnTo>
                    <a:pt x="6585" y="5869"/>
                  </a:lnTo>
                  <a:lnTo>
                    <a:pt x="6436" y="5601"/>
                  </a:lnTo>
                  <a:lnTo>
                    <a:pt x="6257" y="5393"/>
                  </a:lnTo>
                  <a:lnTo>
                    <a:pt x="6019" y="5184"/>
                  </a:lnTo>
                  <a:lnTo>
                    <a:pt x="5780" y="5065"/>
                  </a:lnTo>
                  <a:lnTo>
                    <a:pt x="5482" y="4976"/>
                  </a:lnTo>
                  <a:lnTo>
                    <a:pt x="5184" y="4946"/>
                  </a:lnTo>
                  <a:lnTo>
                    <a:pt x="5006" y="4946"/>
                  </a:lnTo>
                  <a:lnTo>
                    <a:pt x="4976" y="4797"/>
                  </a:lnTo>
                  <a:lnTo>
                    <a:pt x="4946" y="4678"/>
                  </a:lnTo>
                  <a:lnTo>
                    <a:pt x="4857" y="4588"/>
                  </a:lnTo>
                  <a:lnTo>
                    <a:pt x="4767" y="4499"/>
                  </a:lnTo>
                  <a:lnTo>
                    <a:pt x="4827" y="4290"/>
                  </a:lnTo>
                  <a:lnTo>
                    <a:pt x="4916" y="4112"/>
                  </a:lnTo>
                  <a:lnTo>
                    <a:pt x="5065" y="3963"/>
                  </a:lnTo>
                  <a:close/>
                  <a:moveTo>
                    <a:pt x="3635" y="8074"/>
                  </a:moveTo>
                  <a:lnTo>
                    <a:pt x="3635" y="9236"/>
                  </a:lnTo>
                  <a:lnTo>
                    <a:pt x="388" y="9236"/>
                  </a:lnTo>
                  <a:lnTo>
                    <a:pt x="388" y="8074"/>
                  </a:lnTo>
                  <a:close/>
                  <a:moveTo>
                    <a:pt x="3695" y="0"/>
                  </a:moveTo>
                  <a:lnTo>
                    <a:pt x="3486" y="30"/>
                  </a:lnTo>
                  <a:lnTo>
                    <a:pt x="3278" y="60"/>
                  </a:lnTo>
                  <a:lnTo>
                    <a:pt x="3069" y="119"/>
                  </a:lnTo>
                  <a:lnTo>
                    <a:pt x="2860" y="179"/>
                  </a:lnTo>
                  <a:lnTo>
                    <a:pt x="2682" y="268"/>
                  </a:lnTo>
                  <a:lnTo>
                    <a:pt x="2503" y="387"/>
                  </a:lnTo>
                  <a:lnTo>
                    <a:pt x="2324" y="506"/>
                  </a:lnTo>
                  <a:lnTo>
                    <a:pt x="2175" y="655"/>
                  </a:lnTo>
                  <a:lnTo>
                    <a:pt x="2026" y="804"/>
                  </a:lnTo>
                  <a:lnTo>
                    <a:pt x="1907" y="983"/>
                  </a:lnTo>
                  <a:lnTo>
                    <a:pt x="1788" y="1162"/>
                  </a:lnTo>
                  <a:lnTo>
                    <a:pt x="1699" y="1341"/>
                  </a:lnTo>
                  <a:lnTo>
                    <a:pt x="1609" y="1519"/>
                  </a:lnTo>
                  <a:lnTo>
                    <a:pt x="1579" y="1728"/>
                  </a:lnTo>
                  <a:lnTo>
                    <a:pt x="1520" y="1937"/>
                  </a:lnTo>
                  <a:lnTo>
                    <a:pt x="1520" y="2145"/>
                  </a:lnTo>
                  <a:lnTo>
                    <a:pt x="1520" y="2354"/>
                  </a:lnTo>
                  <a:lnTo>
                    <a:pt x="1550" y="2592"/>
                  </a:lnTo>
                  <a:lnTo>
                    <a:pt x="1579" y="2801"/>
                  </a:lnTo>
                  <a:lnTo>
                    <a:pt x="1669" y="2979"/>
                  </a:lnTo>
                  <a:lnTo>
                    <a:pt x="1758" y="3188"/>
                  </a:lnTo>
                  <a:lnTo>
                    <a:pt x="1848" y="3367"/>
                  </a:lnTo>
                  <a:lnTo>
                    <a:pt x="1967" y="3545"/>
                  </a:lnTo>
                  <a:lnTo>
                    <a:pt x="2116" y="3724"/>
                  </a:lnTo>
                  <a:lnTo>
                    <a:pt x="1877" y="3992"/>
                  </a:lnTo>
                  <a:lnTo>
                    <a:pt x="1669" y="4320"/>
                  </a:lnTo>
                  <a:lnTo>
                    <a:pt x="1490" y="4618"/>
                  </a:lnTo>
                  <a:lnTo>
                    <a:pt x="1341" y="4946"/>
                  </a:lnTo>
                  <a:lnTo>
                    <a:pt x="1222" y="5303"/>
                  </a:lnTo>
                  <a:lnTo>
                    <a:pt x="1132" y="5661"/>
                  </a:lnTo>
                  <a:lnTo>
                    <a:pt x="1073" y="6018"/>
                  </a:lnTo>
                  <a:lnTo>
                    <a:pt x="1043" y="6406"/>
                  </a:lnTo>
                  <a:lnTo>
                    <a:pt x="1073" y="6733"/>
                  </a:lnTo>
                  <a:lnTo>
                    <a:pt x="1103" y="7061"/>
                  </a:lnTo>
                  <a:lnTo>
                    <a:pt x="1162" y="7359"/>
                  </a:lnTo>
                  <a:lnTo>
                    <a:pt x="1252" y="7687"/>
                  </a:lnTo>
                  <a:lnTo>
                    <a:pt x="298" y="7687"/>
                  </a:lnTo>
                  <a:lnTo>
                    <a:pt x="179" y="7717"/>
                  </a:lnTo>
                  <a:lnTo>
                    <a:pt x="90" y="7776"/>
                  </a:lnTo>
                  <a:lnTo>
                    <a:pt x="30" y="7865"/>
                  </a:lnTo>
                  <a:lnTo>
                    <a:pt x="0" y="8014"/>
                  </a:lnTo>
                  <a:lnTo>
                    <a:pt x="0" y="9296"/>
                  </a:lnTo>
                  <a:lnTo>
                    <a:pt x="30" y="9415"/>
                  </a:lnTo>
                  <a:lnTo>
                    <a:pt x="90" y="9534"/>
                  </a:lnTo>
                  <a:lnTo>
                    <a:pt x="179" y="9594"/>
                  </a:lnTo>
                  <a:lnTo>
                    <a:pt x="298" y="9623"/>
                  </a:lnTo>
                  <a:lnTo>
                    <a:pt x="2503" y="9623"/>
                  </a:lnTo>
                  <a:lnTo>
                    <a:pt x="2741" y="9802"/>
                  </a:lnTo>
                  <a:lnTo>
                    <a:pt x="2860" y="9951"/>
                  </a:lnTo>
                  <a:lnTo>
                    <a:pt x="2980" y="10100"/>
                  </a:lnTo>
                  <a:lnTo>
                    <a:pt x="3039" y="10279"/>
                  </a:lnTo>
                  <a:lnTo>
                    <a:pt x="3069" y="10458"/>
                  </a:lnTo>
                  <a:lnTo>
                    <a:pt x="3069" y="12483"/>
                  </a:lnTo>
                  <a:lnTo>
                    <a:pt x="3069" y="12573"/>
                  </a:lnTo>
                  <a:lnTo>
                    <a:pt x="3099" y="12662"/>
                  </a:lnTo>
                  <a:lnTo>
                    <a:pt x="3188" y="12811"/>
                  </a:lnTo>
                  <a:lnTo>
                    <a:pt x="3337" y="12901"/>
                  </a:lnTo>
                  <a:lnTo>
                    <a:pt x="3427" y="12930"/>
                  </a:lnTo>
                  <a:lnTo>
                    <a:pt x="6525" y="12930"/>
                  </a:lnTo>
                  <a:lnTo>
                    <a:pt x="6585" y="12901"/>
                  </a:lnTo>
                  <a:lnTo>
                    <a:pt x="6734" y="12811"/>
                  </a:lnTo>
                  <a:lnTo>
                    <a:pt x="6823" y="12662"/>
                  </a:lnTo>
                  <a:lnTo>
                    <a:pt x="6853" y="12573"/>
                  </a:lnTo>
                  <a:lnTo>
                    <a:pt x="6853" y="12483"/>
                  </a:lnTo>
                  <a:lnTo>
                    <a:pt x="6853" y="12215"/>
                  </a:lnTo>
                  <a:lnTo>
                    <a:pt x="6853" y="12126"/>
                  </a:lnTo>
                  <a:lnTo>
                    <a:pt x="6823" y="12066"/>
                  </a:lnTo>
                  <a:lnTo>
                    <a:pt x="6763" y="12037"/>
                  </a:lnTo>
                  <a:lnTo>
                    <a:pt x="6674" y="12007"/>
                  </a:lnTo>
                  <a:lnTo>
                    <a:pt x="6614" y="12037"/>
                  </a:lnTo>
                  <a:lnTo>
                    <a:pt x="6555" y="12066"/>
                  </a:lnTo>
                  <a:lnTo>
                    <a:pt x="6495" y="12126"/>
                  </a:lnTo>
                  <a:lnTo>
                    <a:pt x="6495" y="12215"/>
                  </a:lnTo>
                  <a:lnTo>
                    <a:pt x="6495" y="12483"/>
                  </a:lnTo>
                  <a:lnTo>
                    <a:pt x="6466" y="12543"/>
                  </a:lnTo>
                  <a:lnTo>
                    <a:pt x="3456" y="12543"/>
                  </a:lnTo>
                  <a:lnTo>
                    <a:pt x="3456" y="12483"/>
                  </a:lnTo>
                  <a:lnTo>
                    <a:pt x="3456" y="10458"/>
                  </a:lnTo>
                  <a:lnTo>
                    <a:pt x="3427" y="10219"/>
                  </a:lnTo>
                  <a:lnTo>
                    <a:pt x="3337" y="10011"/>
                  </a:lnTo>
                  <a:lnTo>
                    <a:pt x="3248" y="9802"/>
                  </a:lnTo>
                  <a:lnTo>
                    <a:pt x="3099" y="9623"/>
                  </a:lnTo>
                  <a:lnTo>
                    <a:pt x="3695" y="9623"/>
                  </a:lnTo>
                  <a:lnTo>
                    <a:pt x="3814" y="9594"/>
                  </a:lnTo>
                  <a:lnTo>
                    <a:pt x="3903" y="9534"/>
                  </a:lnTo>
                  <a:lnTo>
                    <a:pt x="3963" y="9415"/>
                  </a:lnTo>
                  <a:lnTo>
                    <a:pt x="3993" y="9296"/>
                  </a:lnTo>
                  <a:lnTo>
                    <a:pt x="3993" y="9087"/>
                  </a:lnTo>
                  <a:lnTo>
                    <a:pt x="4291" y="9176"/>
                  </a:lnTo>
                  <a:lnTo>
                    <a:pt x="4559" y="9266"/>
                  </a:lnTo>
                  <a:lnTo>
                    <a:pt x="4857" y="9325"/>
                  </a:lnTo>
                  <a:lnTo>
                    <a:pt x="5482" y="9325"/>
                  </a:lnTo>
                  <a:lnTo>
                    <a:pt x="5750" y="9266"/>
                  </a:lnTo>
                  <a:lnTo>
                    <a:pt x="6048" y="9206"/>
                  </a:lnTo>
                  <a:lnTo>
                    <a:pt x="6287" y="9117"/>
                  </a:lnTo>
                  <a:lnTo>
                    <a:pt x="6555" y="8998"/>
                  </a:lnTo>
                  <a:lnTo>
                    <a:pt x="6793" y="8849"/>
                  </a:lnTo>
                  <a:lnTo>
                    <a:pt x="7002" y="8670"/>
                  </a:lnTo>
                  <a:lnTo>
                    <a:pt x="7210" y="8491"/>
                  </a:lnTo>
                  <a:lnTo>
                    <a:pt x="7389" y="8283"/>
                  </a:lnTo>
                  <a:lnTo>
                    <a:pt x="7568" y="8074"/>
                  </a:lnTo>
                  <a:lnTo>
                    <a:pt x="7717" y="7836"/>
                  </a:lnTo>
                  <a:lnTo>
                    <a:pt x="7836" y="7568"/>
                  </a:lnTo>
                  <a:lnTo>
                    <a:pt x="7925" y="7299"/>
                  </a:lnTo>
                  <a:lnTo>
                    <a:pt x="8015" y="7031"/>
                  </a:lnTo>
                  <a:lnTo>
                    <a:pt x="8045" y="6733"/>
                  </a:lnTo>
                  <a:lnTo>
                    <a:pt x="8074" y="6465"/>
                  </a:lnTo>
                  <a:lnTo>
                    <a:pt x="8045" y="6167"/>
                  </a:lnTo>
                  <a:lnTo>
                    <a:pt x="8015" y="5929"/>
                  </a:lnTo>
                  <a:lnTo>
                    <a:pt x="7955" y="5661"/>
                  </a:lnTo>
                  <a:lnTo>
                    <a:pt x="7866" y="5422"/>
                  </a:lnTo>
                  <a:lnTo>
                    <a:pt x="8819" y="5422"/>
                  </a:lnTo>
                  <a:lnTo>
                    <a:pt x="8938" y="5899"/>
                  </a:lnTo>
                  <a:lnTo>
                    <a:pt x="8968" y="6406"/>
                  </a:lnTo>
                  <a:lnTo>
                    <a:pt x="8998" y="6525"/>
                  </a:lnTo>
                  <a:lnTo>
                    <a:pt x="9028" y="6614"/>
                  </a:lnTo>
                  <a:lnTo>
                    <a:pt x="9892" y="8134"/>
                  </a:lnTo>
                  <a:lnTo>
                    <a:pt x="9922" y="8253"/>
                  </a:lnTo>
                  <a:lnTo>
                    <a:pt x="9892" y="8312"/>
                  </a:lnTo>
                  <a:lnTo>
                    <a:pt x="9832" y="8402"/>
                  </a:lnTo>
                  <a:lnTo>
                    <a:pt x="9773" y="8432"/>
                  </a:lnTo>
                  <a:lnTo>
                    <a:pt x="9683" y="8461"/>
                  </a:lnTo>
                  <a:lnTo>
                    <a:pt x="8968" y="8461"/>
                  </a:lnTo>
                  <a:lnTo>
                    <a:pt x="8879" y="8491"/>
                  </a:lnTo>
                  <a:lnTo>
                    <a:pt x="8730" y="8581"/>
                  </a:lnTo>
                  <a:lnTo>
                    <a:pt x="8640" y="8730"/>
                  </a:lnTo>
                  <a:lnTo>
                    <a:pt x="8611" y="8819"/>
                  </a:lnTo>
                  <a:lnTo>
                    <a:pt x="8611" y="8908"/>
                  </a:lnTo>
                  <a:lnTo>
                    <a:pt x="8611" y="9713"/>
                  </a:lnTo>
                  <a:lnTo>
                    <a:pt x="8581" y="9891"/>
                  </a:lnTo>
                  <a:lnTo>
                    <a:pt x="8551" y="10070"/>
                  </a:lnTo>
                  <a:lnTo>
                    <a:pt x="8462" y="10219"/>
                  </a:lnTo>
                  <a:lnTo>
                    <a:pt x="8342" y="10368"/>
                  </a:lnTo>
                  <a:lnTo>
                    <a:pt x="8223" y="10458"/>
                  </a:lnTo>
                  <a:lnTo>
                    <a:pt x="8045" y="10547"/>
                  </a:lnTo>
                  <a:lnTo>
                    <a:pt x="7896" y="10607"/>
                  </a:lnTo>
                  <a:lnTo>
                    <a:pt x="6942" y="10607"/>
                  </a:lnTo>
                  <a:lnTo>
                    <a:pt x="6853" y="10636"/>
                  </a:lnTo>
                  <a:lnTo>
                    <a:pt x="6763" y="10666"/>
                  </a:lnTo>
                  <a:lnTo>
                    <a:pt x="6614" y="10755"/>
                  </a:lnTo>
                  <a:lnTo>
                    <a:pt x="6525" y="10904"/>
                  </a:lnTo>
                  <a:lnTo>
                    <a:pt x="6495" y="10964"/>
                  </a:lnTo>
                  <a:lnTo>
                    <a:pt x="6495" y="11053"/>
                  </a:lnTo>
                  <a:lnTo>
                    <a:pt x="6495" y="11322"/>
                  </a:lnTo>
                  <a:lnTo>
                    <a:pt x="6495" y="11381"/>
                  </a:lnTo>
                  <a:lnTo>
                    <a:pt x="6555" y="11441"/>
                  </a:lnTo>
                  <a:lnTo>
                    <a:pt x="6614" y="11500"/>
                  </a:lnTo>
                  <a:lnTo>
                    <a:pt x="6763" y="11500"/>
                  </a:lnTo>
                  <a:lnTo>
                    <a:pt x="6823" y="11441"/>
                  </a:lnTo>
                  <a:lnTo>
                    <a:pt x="6853" y="11381"/>
                  </a:lnTo>
                  <a:lnTo>
                    <a:pt x="6853" y="11322"/>
                  </a:lnTo>
                  <a:lnTo>
                    <a:pt x="6853" y="11053"/>
                  </a:lnTo>
                  <a:lnTo>
                    <a:pt x="6883" y="11024"/>
                  </a:lnTo>
                  <a:lnTo>
                    <a:pt x="6942" y="10994"/>
                  </a:lnTo>
                  <a:lnTo>
                    <a:pt x="7687" y="10994"/>
                  </a:lnTo>
                  <a:lnTo>
                    <a:pt x="7955" y="10964"/>
                  </a:lnTo>
                  <a:lnTo>
                    <a:pt x="8194" y="10904"/>
                  </a:lnTo>
                  <a:lnTo>
                    <a:pt x="8432" y="10785"/>
                  </a:lnTo>
                  <a:lnTo>
                    <a:pt x="8611" y="10636"/>
                  </a:lnTo>
                  <a:lnTo>
                    <a:pt x="8760" y="10428"/>
                  </a:lnTo>
                  <a:lnTo>
                    <a:pt x="8879" y="10219"/>
                  </a:lnTo>
                  <a:lnTo>
                    <a:pt x="8968" y="9981"/>
                  </a:lnTo>
                  <a:lnTo>
                    <a:pt x="8998" y="9713"/>
                  </a:lnTo>
                  <a:lnTo>
                    <a:pt x="8998" y="8908"/>
                  </a:lnTo>
                  <a:lnTo>
                    <a:pt x="8998" y="8849"/>
                  </a:lnTo>
                  <a:lnTo>
                    <a:pt x="9683" y="8849"/>
                  </a:lnTo>
                  <a:lnTo>
                    <a:pt x="9802" y="8819"/>
                  </a:lnTo>
                  <a:lnTo>
                    <a:pt x="9922" y="8789"/>
                  </a:lnTo>
                  <a:lnTo>
                    <a:pt x="10011" y="8730"/>
                  </a:lnTo>
                  <a:lnTo>
                    <a:pt x="10100" y="8670"/>
                  </a:lnTo>
                  <a:lnTo>
                    <a:pt x="10190" y="8581"/>
                  </a:lnTo>
                  <a:lnTo>
                    <a:pt x="10249" y="8461"/>
                  </a:lnTo>
                  <a:lnTo>
                    <a:pt x="10279" y="8372"/>
                  </a:lnTo>
                  <a:lnTo>
                    <a:pt x="10279" y="8253"/>
                  </a:lnTo>
                  <a:lnTo>
                    <a:pt x="10279" y="8074"/>
                  </a:lnTo>
                  <a:lnTo>
                    <a:pt x="10219" y="7955"/>
                  </a:lnTo>
                  <a:lnTo>
                    <a:pt x="9355" y="6435"/>
                  </a:lnTo>
                  <a:lnTo>
                    <a:pt x="9355" y="6406"/>
                  </a:lnTo>
                  <a:lnTo>
                    <a:pt x="9326" y="5899"/>
                  </a:lnTo>
                  <a:lnTo>
                    <a:pt x="9236" y="5422"/>
                  </a:lnTo>
                  <a:lnTo>
                    <a:pt x="10160" y="5422"/>
                  </a:lnTo>
                  <a:lnTo>
                    <a:pt x="10279" y="5393"/>
                  </a:lnTo>
                  <a:lnTo>
                    <a:pt x="10398" y="5333"/>
                  </a:lnTo>
                  <a:lnTo>
                    <a:pt x="10458" y="5214"/>
                  </a:lnTo>
                  <a:lnTo>
                    <a:pt x="10488" y="5095"/>
                  </a:lnTo>
                  <a:lnTo>
                    <a:pt x="10488" y="3814"/>
                  </a:lnTo>
                  <a:lnTo>
                    <a:pt x="10458" y="3665"/>
                  </a:lnTo>
                  <a:lnTo>
                    <a:pt x="10398" y="3575"/>
                  </a:lnTo>
                  <a:lnTo>
                    <a:pt x="10279" y="3516"/>
                  </a:lnTo>
                  <a:lnTo>
                    <a:pt x="10160" y="3486"/>
                  </a:lnTo>
                  <a:lnTo>
                    <a:pt x="8104" y="3486"/>
                  </a:lnTo>
                  <a:lnTo>
                    <a:pt x="7866" y="3277"/>
                  </a:lnTo>
                  <a:lnTo>
                    <a:pt x="7598" y="3099"/>
                  </a:lnTo>
                  <a:lnTo>
                    <a:pt x="7359" y="2920"/>
                  </a:lnTo>
                  <a:lnTo>
                    <a:pt x="7091" y="2771"/>
                  </a:lnTo>
                  <a:lnTo>
                    <a:pt x="6793" y="2652"/>
                  </a:lnTo>
                  <a:lnTo>
                    <a:pt x="6495" y="2532"/>
                  </a:lnTo>
                  <a:lnTo>
                    <a:pt x="6227" y="2443"/>
                  </a:lnTo>
                  <a:lnTo>
                    <a:pt x="5899" y="2383"/>
                  </a:lnTo>
                  <a:lnTo>
                    <a:pt x="5929" y="2205"/>
                  </a:lnTo>
                  <a:lnTo>
                    <a:pt x="5899" y="1996"/>
                  </a:lnTo>
                  <a:lnTo>
                    <a:pt x="5870" y="1758"/>
                  </a:lnTo>
                  <a:lnTo>
                    <a:pt x="5810" y="1549"/>
                  </a:lnTo>
                  <a:lnTo>
                    <a:pt x="5750" y="1371"/>
                  </a:lnTo>
                  <a:lnTo>
                    <a:pt x="5661" y="1162"/>
                  </a:lnTo>
                  <a:lnTo>
                    <a:pt x="5542" y="983"/>
                  </a:lnTo>
                  <a:lnTo>
                    <a:pt x="5423" y="804"/>
                  </a:lnTo>
                  <a:lnTo>
                    <a:pt x="5274" y="626"/>
                  </a:lnTo>
                  <a:lnTo>
                    <a:pt x="5095" y="506"/>
                  </a:lnTo>
                  <a:lnTo>
                    <a:pt x="4916" y="358"/>
                  </a:lnTo>
                  <a:lnTo>
                    <a:pt x="4737" y="268"/>
                  </a:lnTo>
                  <a:lnTo>
                    <a:pt x="4529" y="149"/>
                  </a:lnTo>
                  <a:lnTo>
                    <a:pt x="4320" y="89"/>
                  </a:lnTo>
                  <a:lnTo>
                    <a:pt x="4112" y="30"/>
                  </a:lnTo>
                  <a:lnTo>
                    <a:pt x="3903"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9" name="Google Shape;969;p47"/>
            <p:cNvSpPr/>
            <p:nvPr/>
          </p:nvSpPr>
          <p:spPr>
            <a:xfrm>
              <a:off x="5039864" y="1424249"/>
              <a:ext cx="23320" cy="10460"/>
            </a:xfrm>
            <a:custGeom>
              <a:avLst/>
              <a:gdLst/>
              <a:ahLst/>
              <a:cxnLst/>
              <a:rect l="l" t="t" r="r" b="b"/>
              <a:pathLst>
                <a:path w="865" h="388" extrusionOk="0">
                  <a:moveTo>
                    <a:pt x="209" y="0"/>
                  </a:moveTo>
                  <a:lnTo>
                    <a:pt x="120" y="30"/>
                  </a:lnTo>
                  <a:lnTo>
                    <a:pt x="60" y="60"/>
                  </a:lnTo>
                  <a:lnTo>
                    <a:pt x="31" y="120"/>
                  </a:lnTo>
                  <a:lnTo>
                    <a:pt x="1" y="179"/>
                  </a:lnTo>
                  <a:lnTo>
                    <a:pt x="31" y="269"/>
                  </a:lnTo>
                  <a:lnTo>
                    <a:pt x="60" y="328"/>
                  </a:lnTo>
                  <a:lnTo>
                    <a:pt x="120" y="358"/>
                  </a:lnTo>
                  <a:lnTo>
                    <a:pt x="209" y="388"/>
                  </a:lnTo>
                  <a:lnTo>
                    <a:pt x="686" y="388"/>
                  </a:lnTo>
                  <a:lnTo>
                    <a:pt x="746" y="358"/>
                  </a:lnTo>
                  <a:lnTo>
                    <a:pt x="805" y="328"/>
                  </a:lnTo>
                  <a:lnTo>
                    <a:pt x="835" y="269"/>
                  </a:lnTo>
                  <a:lnTo>
                    <a:pt x="865" y="179"/>
                  </a:lnTo>
                  <a:lnTo>
                    <a:pt x="835" y="120"/>
                  </a:lnTo>
                  <a:lnTo>
                    <a:pt x="805" y="60"/>
                  </a:lnTo>
                  <a:lnTo>
                    <a:pt x="746" y="30"/>
                  </a:lnTo>
                  <a:lnTo>
                    <a:pt x="68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0" name="Google Shape;970;p47"/>
            <p:cNvSpPr/>
            <p:nvPr/>
          </p:nvSpPr>
          <p:spPr>
            <a:xfrm>
              <a:off x="5069601" y="1424249"/>
              <a:ext cx="41788" cy="10460"/>
            </a:xfrm>
            <a:custGeom>
              <a:avLst/>
              <a:gdLst/>
              <a:ahLst/>
              <a:cxnLst/>
              <a:rect l="l" t="t" r="r" b="b"/>
              <a:pathLst>
                <a:path w="1550" h="388" extrusionOk="0">
                  <a:moveTo>
                    <a:pt x="179" y="0"/>
                  </a:moveTo>
                  <a:lnTo>
                    <a:pt x="119" y="30"/>
                  </a:lnTo>
                  <a:lnTo>
                    <a:pt x="60" y="60"/>
                  </a:lnTo>
                  <a:lnTo>
                    <a:pt x="0" y="120"/>
                  </a:lnTo>
                  <a:lnTo>
                    <a:pt x="0" y="179"/>
                  </a:lnTo>
                  <a:lnTo>
                    <a:pt x="0" y="269"/>
                  </a:lnTo>
                  <a:lnTo>
                    <a:pt x="60" y="328"/>
                  </a:lnTo>
                  <a:lnTo>
                    <a:pt x="119" y="358"/>
                  </a:lnTo>
                  <a:lnTo>
                    <a:pt x="179" y="388"/>
                  </a:lnTo>
                  <a:lnTo>
                    <a:pt x="1371" y="388"/>
                  </a:lnTo>
                  <a:lnTo>
                    <a:pt x="1430" y="358"/>
                  </a:lnTo>
                  <a:lnTo>
                    <a:pt x="1490" y="328"/>
                  </a:lnTo>
                  <a:lnTo>
                    <a:pt x="1520" y="269"/>
                  </a:lnTo>
                  <a:lnTo>
                    <a:pt x="1549" y="179"/>
                  </a:lnTo>
                  <a:lnTo>
                    <a:pt x="1520" y="120"/>
                  </a:lnTo>
                  <a:lnTo>
                    <a:pt x="1490" y="60"/>
                  </a:lnTo>
                  <a:lnTo>
                    <a:pt x="1430" y="30"/>
                  </a:lnTo>
                  <a:lnTo>
                    <a:pt x="1371"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71" name="Google Shape;971;p47"/>
          <p:cNvGrpSpPr/>
          <p:nvPr/>
        </p:nvGrpSpPr>
        <p:grpSpPr>
          <a:xfrm>
            <a:off x="1642942" y="1832794"/>
            <a:ext cx="348620" cy="328562"/>
            <a:chOff x="738558" y="2062015"/>
            <a:chExt cx="348620" cy="328562"/>
          </a:xfrm>
        </p:grpSpPr>
        <p:sp>
          <p:nvSpPr>
            <p:cNvPr id="972" name="Google Shape;972;p47"/>
            <p:cNvSpPr/>
            <p:nvPr/>
          </p:nvSpPr>
          <p:spPr>
            <a:xfrm>
              <a:off x="907219" y="2062015"/>
              <a:ext cx="10487" cy="35372"/>
            </a:xfrm>
            <a:custGeom>
              <a:avLst/>
              <a:gdLst/>
              <a:ahLst/>
              <a:cxnLst/>
              <a:rect l="l" t="t" r="r" b="b"/>
              <a:pathLst>
                <a:path w="389" h="1312" extrusionOk="0">
                  <a:moveTo>
                    <a:pt x="209" y="1"/>
                  </a:moveTo>
                  <a:lnTo>
                    <a:pt x="120" y="30"/>
                  </a:lnTo>
                  <a:lnTo>
                    <a:pt x="60" y="60"/>
                  </a:lnTo>
                  <a:lnTo>
                    <a:pt x="31" y="120"/>
                  </a:lnTo>
                  <a:lnTo>
                    <a:pt x="1" y="179"/>
                  </a:lnTo>
                  <a:lnTo>
                    <a:pt x="1" y="1133"/>
                  </a:lnTo>
                  <a:lnTo>
                    <a:pt x="31" y="1192"/>
                  </a:lnTo>
                  <a:lnTo>
                    <a:pt x="60" y="1252"/>
                  </a:lnTo>
                  <a:lnTo>
                    <a:pt x="120" y="1282"/>
                  </a:lnTo>
                  <a:lnTo>
                    <a:pt x="209" y="1311"/>
                  </a:lnTo>
                  <a:lnTo>
                    <a:pt x="269" y="1282"/>
                  </a:lnTo>
                  <a:lnTo>
                    <a:pt x="329" y="1252"/>
                  </a:lnTo>
                  <a:lnTo>
                    <a:pt x="358" y="1192"/>
                  </a:lnTo>
                  <a:lnTo>
                    <a:pt x="388" y="1133"/>
                  </a:lnTo>
                  <a:lnTo>
                    <a:pt x="388" y="179"/>
                  </a:lnTo>
                  <a:lnTo>
                    <a:pt x="358" y="120"/>
                  </a:lnTo>
                  <a:lnTo>
                    <a:pt x="329" y="60"/>
                  </a:lnTo>
                  <a:lnTo>
                    <a:pt x="269" y="30"/>
                  </a:lnTo>
                  <a:lnTo>
                    <a:pt x="209"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3" name="Google Shape;973;p47"/>
            <p:cNvSpPr/>
            <p:nvPr/>
          </p:nvSpPr>
          <p:spPr>
            <a:xfrm>
              <a:off x="789162" y="2180099"/>
              <a:ext cx="35372" cy="10460"/>
            </a:xfrm>
            <a:custGeom>
              <a:avLst/>
              <a:gdLst/>
              <a:ahLst/>
              <a:cxnLst/>
              <a:rect l="l" t="t" r="r" b="b"/>
              <a:pathLst>
                <a:path w="1312" h="388" extrusionOk="0">
                  <a:moveTo>
                    <a:pt x="179" y="0"/>
                  </a:moveTo>
                  <a:lnTo>
                    <a:pt x="119" y="30"/>
                  </a:lnTo>
                  <a:lnTo>
                    <a:pt x="60" y="60"/>
                  </a:lnTo>
                  <a:lnTo>
                    <a:pt x="30" y="119"/>
                  </a:lnTo>
                  <a:lnTo>
                    <a:pt x="0" y="209"/>
                  </a:lnTo>
                  <a:lnTo>
                    <a:pt x="30" y="268"/>
                  </a:lnTo>
                  <a:lnTo>
                    <a:pt x="60" y="328"/>
                  </a:lnTo>
                  <a:lnTo>
                    <a:pt x="119" y="358"/>
                  </a:lnTo>
                  <a:lnTo>
                    <a:pt x="179" y="388"/>
                  </a:lnTo>
                  <a:lnTo>
                    <a:pt x="1132" y="388"/>
                  </a:lnTo>
                  <a:lnTo>
                    <a:pt x="1192" y="358"/>
                  </a:lnTo>
                  <a:lnTo>
                    <a:pt x="1252" y="328"/>
                  </a:lnTo>
                  <a:lnTo>
                    <a:pt x="1281" y="268"/>
                  </a:lnTo>
                  <a:lnTo>
                    <a:pt x="1311" y="209"/>
                  </a:lnTo>
                  <a:lnTo>
                    <a:pt x="1281" y="119"/>
                  </a:lnTo>
                  <a:lnTo>
                    <a:pt x="1252" y="60"/>
                  </a:lnTo>
                  <a:lnTo>
                    <a:pt x="1192" y="30"/>
                  </a:lnTo>
                  <a:lnTo>
                    <a:pt x="113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4" name="Google Shape;974;p47"/>
            <p:cNvSpPr/>
            <p:nvPr/>
          </p:nvSpPr>
          <p:spPr>
            <a:xfrm>
              <a:off x="1000393" y="2180099"/>
              <a:ext cx="35372" cy="10460"/>
            </a:xfrm>
            <a:custGeom>
              <a:avLst/>
              <a:gdLst/>
              <a:ahLst/>
              <a:cxnLst/>
              <a:rect l="l" t="t" r="r" b="b"/>
              <a:pathLst>
                <a:path w="1312" h="388" extrusionOk="0">
                  <a:moveTo>
                    <a:pt x="210" y="0"/>
                  </a:moveTo>
                  <a:lnTo>
                    <a:pt x="120" y="30"/>
                  </a:lnTo>
                  <a:lnTo>
                    <a:pt x="61" y="60"/>
                  </a:lnTo>
                  <a:lnTo>
                    <a:pt x="31" y="119"/>
                  </a:lnTo>
                  <a:lnTo>
                    <a:pt x="1" y="209"/>
                  </a:lnTo>
                  <a:lnTo>
                    <a:pt x="31" y="268"/>
                  </a:lnTo>
                  <a:lnTo>
                    <a:pt x="61" y="328"/>
                  </a:lnTo>
                  <a:lnTo>
                    <a:pt x="120" y="358"/>
                  </a:lnTo>
                  <a:lnTo>
                    <a:pt x="210" y="388"/>
                  </a:lnTo>
                  <a:lnTo>
                    <a:pt x="1133" y="388"/>
                  </a:lnTo>
                  <a:lnTo>
                    <a:pt x="1193" y="358"/>
                  </a:lnTo>
                  <a:lnTo>
                    <a:pt x="1252" y="328"/>
                  </a:lnTo>
                  <a:lnTo>
                    <a:pt x="1312" y="268"/>
                  </a:lnTo>
                  <a:lnTo>
                    <a:pt x="1312" y="209"/>
                  </a:lnTo>
                  <a:lnTo>
                    <a:pt x="1312" y="119"/>
                  </a:lnTo>
                  <a:lnTo>
                    <a:pt x="1252" y="60"/>
                  </a:lnTo>
                  <a:lnTo>
                    <a:pt x="1193" y="30"/>
                  </a:lnTo>
                  <a:lnTo>
                    <a:pt x="1133"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5" name="Google Shape;975;p47"/>
            <p:cNvSpPr/>
            <p:nvPr/>
          </p:nvSpPr>
          <p:spPr>
            <a:xfrm>
              <a:off x="973083" y="2096550"/>
              <a:ext cx="28146" cy="28146"/>
            </a:xfrm>
            <a:custGeom>
              <a:avLst/>
              <a:gdLst/>
              <a:ahLst/>
              <a:cxnLst/>
              <a:rect l="l" t="t" r="r" b="b"/>
              <a:pathLst>
                <a:path w="1044" h="1044" extrusionOk="0">
                  <a:moveTo>
                    <a:pt x="865" y="1"/>
                  </a:moveTo>
                  <a:lnTo>
                    <a:pt x="776" y="30"/>
                  </a:lnTo>
                  <a:lnTo>
                    <a:pt x="716" y="60"/>
                  </a:lnTo>
                  <a:lnTo>
                    <a:pt x="61" y="716"/>
                  </a:lnTo>
                  <a:lnTo>
                    <a:pt x="31" y="775"/>
                  </a:lnTo>
                  <a:lnTo>
                    <a:pt x="1" y="865"/>
                  </a:lnTo>
                  <a:lnTo>
                    <a:pt x="31" y="924"/>
                  </a:lnTo>
                  <a:lnTo>
                    <a:pt x="61" y="984"/>
                  </a:lnTo>
                  <a:lnTo>
                    <a:pt x="120" y="1014"/>
                  </a:lnTo>
                  <a:lnTo>
                    <a:pt x="210" y="1043"/>
                  </a:lnTo>
                  <a:lnTo>
                    <a:pt x="269" y="1014"/>
                  </a:lnTo>
                  <a:lnTo>
                    <a:pt x="329" y="984"/>
                  </a:lnTo>
                  <a:lnTo>
                    <a:pt x="984" y="328"/>
                  </a:lnTo>
                  <a:lnTo>
                    <a:pt x="1044" y="269"/>
                  </a:lnTo>
                  <a:lnTo>
                    <a:pt x="1044" y="209"/>
                  </a:lnTo>
                  <a:lnTo>
                    <a:pt x="1044" y="120"/>
                  </a:lnTo>
                  <a:lnTo>
                    <a:pt x="984" y="60"/>
                  </a:lnTo>
                  <a:lnTo>
                    <a:pt x="925" y="30"/>
                  </a:lnTo>
                  <a:lnTo>
                    <a:pt x="86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6" name="Google Shape;976;p47"/>
            <p:cNvSpPr/>
            <p:nvPr/>
          </p:nvSpPr>
          <p:spPr>
            <a:xfrm>
              <a:off x="823697" y="2096550"/>
              <a:ext cx="28146" cy="28146"/>
            </a:xfrm>
            <a:custGeom>
              <a:avLst/>
              <a:gdLst/>
              <a:ahLst/>
              <a:cxnLst/>
              <a:rect l="l" t="t" r="r" b="b"/>
              <a:pathLst>
                <a:path w="1044" h="1044" extrusionOk="0">
                  <a:moveTo>
                    <a:pt x="209" y="1"/>
                  </a:moveTo>
                  <a:lnTo>
                    <a:pt x="120" y="30"/>
                  </a:lnTo>
                  <a:lnTo>
                    <a:pt x="60" y="60"/>
                  </a:lnTo>
                  <a:lnTo>
                    <a:pt x="30" y="120"/>
                  </a:lnTo>
                  <a:lnTo>
                    <a:pt x="0" y="209"/>
                  </a:lnTo>
                  <a:lnTo>
                    <a:pt x="30" y="269"/>
                  </a:lnTo>
                  <a:lnTo>
                    <a:pt x="60" y="328"/>
                  </a:lnTo>
                  <a:lnTo>
                    <a:pt x="715" y="984"/>
                  </a:lnTo>
                  <a:lnTo>
                    <a:pt x="775" y="1014"/>
                  </a:lnTo>
                  <a:lnTo>
                    <a:pt x="864" y="1043"/>
                  </a:lnTo>
                  <a:lnTo>
                    <a:pt x="924" y="1014"/>
                  </a:lnTo>
                  <a:lnTo>
                    <a:pt x="984" y="984"/>
                  </a:lnTo>
                  <a:lnTo>
                    <a:pt x="1013" y="924"/>
                  </a:lnTo>
                  <a:lnTo>
                    <a:pt x="1043" y="865"/>
                  </a:lnTo>
                  <a:lnTo>
                    <a:pt x="1013" y="775"/>
                  </a:lnTo>
                  <a:lnTo>
                    <a:pt x="984" y="716"/>
                  </a:lnTo>
                  <a:lnTo>
                    <a:pt x="328" y="60"/>
                  </a:lnTo>
                  <a:lnTo>
                    <a:pt x="269" y="30"/>
                  </a:lnTo>
                  <a:lnTo>
                    <a:pt x="209"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7" name="Google Shape;977;p47"/>
            <p:cNvSpPr/>
            <p:nvPr/>
          </p:nvSpPr>
          <p:spPr>
            <a:xfrm>
              <a:off x="793987" y="2323068"/>
              <a:ext cx="63464" cy="9652"/>
            </a:xfrm>
            <a:custGeom>
              <a:avLst/>
              <a:gdLst/>
              <a:ahLst/>
              <a:cxnLst/>
              <a:rect l="l" t="t" r="r" b="b"/>
              <a:pathLst>
                <a:path w="2354" h="358" extrusionOk="0">
                  <a:moveTo>
                    <a:pt x="119" y="0"/>
                  </a:moveTo>
                  <a:lnTo>
                    <a:pt x="60" y="60"/>
                  </a:lnTo>
                  <a:lnTo>
                    <a:pt x="0" y="120"/>
                  </a:lnTo>
                  <a:lnTo>
                    <a:pt x="0" y="179"/>
                  </a:lnTo>
                  <a:lnTo>
                    <a:pt x="0" y="269"/>
                  </a:lnTo>
                  <a:lnTo>
                    <a:pt x="60" y="328"/>
                  </a:lnTo>
                  <a:lnTo>
                    <a:pt x="119" y="358"/>
                  </a:lnTo>
                  <a:lnTo>
                    <a:pt x="2235" y="358"/>
                  </a:lnTo>
                  <a:lnTo>
                    <a:pt x="2294" y="328"/>
                  </a:lnTo>
                  <a:lnTo>
                    <a:pt x="2324" y="269"/>
                  </a:lnTo>
                  <a:lnTo>
                    <a:pt x="2354" y="179"/>
                  </a:lnTo>
                  <a:lnTo>
                    <a:pt x="2324" y="120"/>
                  </a:lnTo>
                  <a:lnTo>
                    <a:pt x="2294" y="60"/>
                  </a:lnTo>
                  <a:lnTo>
                    <a:pt x="2235"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8" name="Google Shape;978;p47"/>
            <p:cNvSpPr/>
            <p:nvPr/>
          </p:nvSpPr>
          <p:spPr>
            <a:xfrm>
              <a:off x="793987" y="2340727"/>
              <a:ext cx="63464" cy="9679"/>
            </a:xfrm>
            <a:custGeom>
              <a:avLst/>
              <a:gdLst/>
              <a:ahLst/>
              <a:cxnLst/>
              <a:rect l="l" t="t" r="r" b="b"/>
              <a:pathLst>
                <a:path w="2354" h="359" extrusionOk="0">
                  <a:moveTo>
                    <a:pt x="119" y="1"/>
                  </a:moveTo>
                  <a:lnTo>
                    <a:pt x="60" y="60"/>
                  </a:lnTo>
                  <a:lnTo>
                    <a:pt x="0" y="120"/>
                  </a:lnTo>
                  <a:lnTo>
                    <a:pt x="0" y="180"/>
                  </a:lnTo>
                  <a:lnTo>
                    <a:pt x="0" y="269"/>
                  </a:lnTo>
                  <a:lnTo>
                    <a:pt x="60" y="329"/>
                  </a:lnTo>
                  <a:lnTo>
                    <a:pt x="119" y="358"/>
                  </a:lnTo>
                  <a:lnTo>
                    <a:pt x="2235" y="358"/>
                  </a:lnTo>
                  <a:lnTo>
                    <a:pt x="2294" y="329"/>
                  </a:lnTo>
                  <a:lnTo>
                    <a:pt x="2324" y="269"/>
                  </a:lnTo>
                  <a:lnTo>
                    <a:pt x="2354" y="180"/>
                  </a:lnTo>
                  <a:lnTo>
                    <a:pt x="2324" y="120"/>
                  </a:lnTo>
                  <a:lnTo>
                    <a:pt x="2294" y="60"/>
                  </a:lnTo>
                  <a:lnTo>
                    <a:pt x="223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9" name="Google Shape;979;p47"/>
            <p:cNvSpPr/>
            <p:nvPr/>
          </p:nvSpPr>
          <p:spPr>
            <a:xfrm>
              <a:off x="738558" y="2110219"/>
              <a:ext cx="348620" cy="280357"/>
            </a:xfrm>
            <a:custGeom>
              <a:avLst/>
              <a:gdLst/>
              <a:ahLst/>
              <a:cxnLst/>
              <a:rect l="l" t="t" r="r" b="b"/>
              <a:pathLst>
                <a:path w="12931" h="10399" extrusionOk="0">
                  <a:moveTo>
                    <a:pt x="6555" y="2294"/>
                  </a:moveTo>
                  <a:lnTo>
                    <a:pt x="6644" y="2324"/>
                  </a:lnTo>
                  <a:lnTo>
                    <a:pt x="6793" y="2443"/>
                  </a:lnTo>
                  <a:lnTo>
                    <a:pt x="6883" y="2592"/>
                  </a:lnTo>
                  <a:lnTo>
                    <a:pt x="6912" y="2682"/>
                  </a:lnTo>
                  <a:lnTo>
                    <a:pt x="6912" y="2771"/>
                  </a:lnTo>
                  <a:lnTo>
                    <a:pt x="6912" y="2860"/>
                  </a:lnTo>
                  <a:lnTo>
                    <a:pt x="6883" y="2950"/>
                  </a:lnTo>
                  <a:lnTo>
                    <a:pt x="6793" y="3099"/>
                  </a:lnTo>
                  <a:lnTo>
                    <a:pt x="6644" y="3188"/>
                  </a:lnTo>
                  <a:lnTo>
                    <a:pt x="6555" y="3218"/>
                  </a:lnTo>
                  <a:lnTo>
                    <a:pt x="6346" y="3218"/>
                  </a:lnTo>
                  <a:lnTo>
                    <a:pt x="6287" y="3188"/>
                  </a:lnTo>
                  <a:lnTo>
                    <a:pt x="6138" y="3099"/>
                  </a:lnTo>
                  <a:lnTo>
                    <a:pt x="6019" y="2950"/>
                  </a:lnTo>
                  <a:lnTo>
                    <a:pt x="5989" y="2860"/>
                  </a:lnTo>
                  <a:lnTo>
                    <a:pt x="5989" y="2771"/>
                  </a:lnTo>
                  <a:lnTo>
                    <a:pt x="5989" y="2682"/>
                  </a:lnTo>
                  <a:lnTo>
                    <a:pt x="6019" y="2592"/>
                  </a:lnTo>
                  <a:lnTo>
                    <a:pt x="6138" y="2443"/>
                  </a:lnTo>
                  <a:lnTo>
                    <a:pt x="6287" y="2324"/>
                  </a:lnTo>
                  <a:lnTo>
                    <a:pt x="6346" y="2294"/>
                  </a:lnTo>
                  <a:close/>
                  <a:moveTo>
                    <a:pt x="6465" y="1460"/>
                  </a:moveTo>
                  <a:lnTo>
                    <a:pt x="6704" y="1490"/>
                  </a:lnTo>
                  <a:lnTo>
                    <a:pt x="6972" y="1549"/>
                  </a:lnTo>
                  <a:lnTo>
                    <a:pt x="7180" y="1669"/>
                  </a:lnTo>
                  <a:lnTo>
                    <a:pt x="7389" y="1847"/>
                  </a:lnTo>
                  <a:lnTo>
                    <a:pt x="7538" y="2026"/>
                  </a:lnTo>
                  <a:lnTo>
                    <a:pt x="7657" y="2264"/>
                  </a:lnTo>
                  <a:lnTo>
                    <a:pt x="7747" y="2503"/>
                  </a:lnTo>
                  <a:lnTo>
                    <a:pt x="7776" y="2771"/>
                  </a:lnTo>
                  <a:lnTo>
                    <a:pt x="7747" y="3009"/>
                  </a:lnTo>
                  <a:lnTo>
                    <a:pt x="7687" y="3218"/>
                  </a:lnTo>
                  <a:lnTo>
                    <a:pt x="7568" y="3426"/>
                  </a:lnTo>
                  <a:lnTo>
                    <a:pt x="7449" y="3635"/>
                  </a:lnTo>
                  <a:lnTo>
                    <a:pt x="7270" y="3784"/>
                  </a:lnTo>
                  <a:lnTo>
                    <a:pt x="7091" y="3903"/>
                  </a:lnTo>
                  <a:lnTo>
                    <a:pt x="6883" y="3992"/>
                  </a:lnTo>
                  <a:lnTo>
                    <a:pt x="6644" y="4052"/>
                  </a:lnTo>
                  <a:lnTo>
                    <a:pt x="6644" y="3575"/>
                  </a:lnTo>
                  <a:lnTo>
                    <a:pt x="6763" y="3546"/>
                  </a:lnTo>
                  <a:lnTo>
                    <a:pt x="6912" y="3486"/>
                  </a:lnTo>
                  <a:lnTo>
                    <a:pt x="7002" y="3397"/>
                  </a:lnTo>
                  <a:lnTo>
                    <a:pt x="7121" y="3277"/>
                  </a:lnTo>
                  <a:lnTo>
                    <a:pt x="7180" y="3188"/>
                  </a:lnTo>
                  <a:lnTo>
                    <a:pt x="7240" y="3039"/>
                  </a:lnTo>
                  <a:lnTo>
                    <a:pt x="7270" y="2920"/>
                  </a:lnTo>
                  <a:lnTo>
                    <a:pt x="7300" y="2771"/>
                  </a:lnTo>
                  <a:lnTo>
                    <a:pt x="7270" y="2592"/>
                  </a:lnTo>
                  <a:lnTo>
                    <a:pt x="7240" y="2443"/>
                  </a:lnTo>
                  <a:lnTo>
                    <a:pt x="7151" y="2294"/>
                  </a:lnTo>
                  <a:lnTo>
                    <a:pt x="7061" y="2175"/>
                  </a:lnTo>
                  <a:lnTo>
                    <a:pt x="6912" y="2056"/>
                  </a:lnTo>
                  <a:lnTo>
                    <a:pt x="6793" y="1996"/>
                  </a:lnTo>
                  <a:lnTo>
                    <a:pt x="6614" y="1937"/>
                  </a:lnTo>
                  <a:lnTo>
                    <a:pt x="6465" y="1907"/>
                  </a:lnTo>
                  <a:lnTo>
                    <a:pt x="6287" y="1937"/>
                  </a:lnTo>
                  <a:lnTo>
                    <a:pt x="6138" y="1996"/>
                  </a:lnTo>
                  <a:lnTo>
                    <a:pt x="5989" y="2056"/>
                  </a:lnTo>
                  <a:lnTo>
                    <a:pt x="5870" y="2175"/>
                  </a:lnTo>
                  <a:lnTo>
                    <a:pt x="5750" y="2294"/>
                  </a:lnTo>
                  <a:lnTo>
                    <a:pt x="5691" y="2443"/>
                  </a:lnTo>
                  <a:lnTo>
                    <a:pt x="5631" y="2592"/>
                  </a:lnTo>
                  <a:lnTo>
                    <a:pt x="5601" y="2771"/>
                  </a:lnTo>
                  <a:lnTo>
                    <a:pt x="5631" y="2920"/>
                  </a:lnTo>
                  <a:lnTo>
                    <a:pt x="5661" y="3039"/>
                  </a:lnTo>
                  <a:lnTo>
                    <a:pt x="5721" y="3188"/>
                  </a:lnTo>
                  <a:lnTo>
                    <a:pt x="5810" y="3277"/>
                  </a:lnTo>
                  <a:lnTo>
                    <a:pt x="5899" y="3397"/>
                  </a:lnTo>
                  <a:lnTo>
                    <a:pt x="6019" y="3486"/>
                  </a:lnTo>
                  <a:lnTo>
                    <a:pt x="6138" y="3546"/>
                  </a:lnTo>
                  <a:lnTo>
                    <a:pt x="6257" y="3575"/>
                  </a:lnTo>
                  <a:lnTo>
                    <a:pt x="6257" y="4052"/>
                  </a:lnTo>
                  <a:lnTo>
                    <a:pt x="6048" y="3992"/>
                  </a:lnTo>
                  <a:lnTo>
                    <a:pt x="5810" y="3903"/>
                  </a:lnTo>
                  <a:lnTo>
                    <a:pt x="5631" y="3784"/>
                  </a:lnTo>
                  <a:lnTo>
                    <a:pt x="5482" y="3635"/>
                  </a:lnTo>
                  <a:lnTo>
                    <a:pt x="5333" y="3426"/>
                  </a:lnTo>
                  <a:lnTo>
                    <a:pt x="5244" y="3218"/>
                  </a:lnTo>
                  <a:lnTo>
                    <a:pt x="5155" y="3009"/>
                  </a:lnTo>
                  <a:lnTo>
                    <a:pt x="5155" y="2771"/>
                  </a:lnTo>
                  <a:lnTo>
                    <a:pt x="5184" y="2503"/>
                  </a:lnTo>
                  <a:lnTo>
                    <a:pt x="5244" y="2264"/>
                  </a:lnTo>
                  <a:lnTo>
                    <a:pt x="5363" y="2026"/>
                  </a:lnTo>
                  <a:lnTo>
                    <a:pt x="5542" y="1847"/>
                  </a:lnTo>
                  <a:lnTo>
                    <a:pt x="5721" y="1669"/>
                  </a:lnTo>
                  <a:lnTo>
                    <a:pt x="5959" y="1549"/>
                  </a:lnTo>
                  <a:lnTo>
                    <a:pt x="6197" y="1490"/>
                  </a:lnTo>
                  <a:lnTo>
                    <a:pt x="6465" y="1460"/>
                  </a:lnTo>
                  <a:close/>
                  <a:moveTo>
                    <a:pt x="7508" y="6018"/>
                  </a:moveTo>
                  <a:lnTo>
                    <a:pt x="7568" y="6078"/>
                  </a:lnTo>
                  <a:lnTo>
                    <a:pt x="7627" y="6138"/>
                  </a:lnTo>
                  <a:lnTo>
                    <a:pt x="7657" y="6227"/>
                  </a:lnTo>
                  <a:lnTo>
                    <a:pt x="7419" y="6376"/>
                  </a:lnTo>
                  <a:lnTo>
                    <a:pt x="7180" y="6555"/>
                  </a:lnTo>
                  <a:lnTo>
                    <a:pt x="5512" y="6555"/>
                  </a:lnTo>
                  <a:lnTo>
                    <a:pt x="5393" y="6525"/>
                  </a:lnTo>
                  <a:lnTo>
                    <a:pt x="5304" y="6465"/>
                  </a:lnTo>
                  <a:lnTo>
                    <a:pt x="5244" y="6376"/>
                  </a:lnTo>
                  <a:lnTo>
                    <a:pt x="5244" y="6287"/>
                  </a:lnTo>
                  <a:lnTo>
                    <a:pt x="5244" y="6167"/>
                  </a:lnTo>
                  <a:lnTo>
                    <a:pt x="5304" y="6078"/>
                  </a:lnTo>
                  <a:lnTo>
                    <a:pt x="5393" y="6018"/>
                  </a:lnTo>
                  <a:close/>
                  <a:moveTo>
                    <a:pt x="6883" y="6912"/>
                  </a:moveTo>
                  <a:lnTo>
                    <a:pt x="6763" y="7180"/>
                  </a:lnTo>
                  <a:lnTo>
                    <a:pt x="6674" y="7478"/>
                  </a:lnTo>
                  <a:lnTo>
                    <a:pt x="5512" y="7478"/>
                  </a:lnTo>
                  <a:lnTo>
                    <a:pt x="5393" y="7449"/>
                  </a:lnTo>
                  <a:lnTo>
                    <a:pt x="5304" y="7389"/>
                  </a:lnTo>
                  <a:lnTo>
                    <a:pt x="5244" y="7300"/>
                  </a:lnTo>
                  <a:lnTo>
                    <a:pt x="5244" y="7210"/>
                  </a:lnTo>
                  <a:lnTo>
                    <a:pt x="5244" y="7091"/>
                  </a:lnTo>
                  <a:lnTo>
                    <a:pt x="5304" y="7002"/>
                  </a:lnTo>
                  <a:lnTo>
                    <a:pt x="5393" y="6942"/>
                  </a:lnTo>
                  <a:lnTo>
                    <a:pt x="5512" y="6912"/>
                  </a:lnTo>
                  <a:close/>
                  <a:moveTo>
                    <a:pt x="6674" y="7836"/>
                  </a:moveTo>
                  <a:lnTo>
                    <a:pt x="6704" y="8164"/>
                  </a:lnTo>
                  <a:lnTo>
                    <a:pt x="6793" y="8432"/>
                  </a:lnTo>
                  <a:lnTo>
                    <a:pt x="6644" y="8521"/>
                  </a:lnTo>
                  <a:lnTo>
                    <a:pt x="6465" y="8551"/>
                  </a:lnTo>
                  <a:lnTo>
                    <a:pt x="6257" y="8521"/>
                  </a:lnTo>
                  <a:lnTo>
                    <a:pt x="6108" y="8402"/>
                  </a:lnTo>
                  <a:lnTo>
                    <a:pt x="5959" y="8283"/>
                  </a:lnTo>
                  <a:lnTo>
                    <a:pt x="5899" y="8104"/>
                  </a:lnTo>
                  <a:lnTo>
                    <a:pt x="5840" y="7836"/>
                  </a:lnTo>
                  <a:close/>
                  <a:moveTo>
                    <a:pt x="6108" y="0"/>
                  </a:moveTo>
                  <a:lnTo>
                    <a:pt x="5870" y="60"/>
                  </a:lnTo>
                  <a:lnTo>
                    <a:pt x="5601" y="119"/>
                  </a:lnTo>
                  <a:lnTo>
                    <a:pt x="5363" y="209"/>
                  </a:lnTo>
                  <a:lnTo>
                    <a:pt x="5125" y="328"/>
                  </a:lnTo>
                  <a:lnTo>
                    <a:pt x="4916" y="477"/>
                  </a:lnTo>
                  <a:lnTo>
                    <a:pt x="4708" y="626"/>
                  </a:lnTo>
                  <a:lnTo>
                    <a:pt x="4499" y="805"/>
                  </a:lnTo>
                  <a:lnTo>
                    <a:pt x="4320" y="1013"/>
                  </a:lnTo>
                  <a:lnTo>
                    <a:pt x="4171" y="1222"/>
                  </a:lnTo>
                  <a:lnTo>
                    <a:pt x="4022" y="1430"/>
                  </a:lnTo>
                  <a:lnTo>
                    <a:pt x="3903" y="1669"/>
                  </a:lnTo>
                  <a:lnTo>
                    <a:pt x="3814" y="1907"/>
                  </a:lnTo>
                  <a:lnTo>
                    <a:pt x="3754" y="2175"/>
                  </a:lnTo>
                  <a:lnTo>
                    <a:pt x="3695" y="2413"/>
                  </a:lnTo>
                  <a:lnTo>
                    <a:pt x="3695" y="2682"/>
                  </a:lnTo>
                  <a:lnTo>
                    <a:pt x="3695" y="2950"/>
                  </a:lnTo>
                  <a:lnTo>
                    <a:pt x="3724" y="3188"/>
                  </a:lnTo>
                  <a:lnTo>
                    <a:pt x="3754" y="3426"/>
                  </a:lnTo>
                  <a:lnTo>
                    <a:pt x="3844" y="3665"/>
                  </a:lnTo>
                  <a:lnTo>
                    <a:pt x="3486" y="3814"/>
                  </a:lnTo>
                  <a:lnTo>
                    <a:pt x="3188" y="3992"/>
                  </a:lnTo>
                  <a:lnTo>
                    <a:pt x="2920" y="4231"/>
                  </a:lnTo>
                  <a:lnTo>
                    <a:pt x="2682" y="4529"/>
                  </a:lnTo>
                  <a:lnTo>
                    <a:pt x="2473" y="4827"/>
                  </a:lnTo>
                  <a:lnTo>
                    <a:pt x="2354" y="5154"/>
                  </a:lnTo>
                  <a:lnTo>
                    <a:pt x="2265" y="5542"/>
                  </a:lnTo>
                  <a:lnTo>
                    <a:pt x="2235" y="5899"/>
                  </a:lnTo>
                  <a:lnTo>
                    <a:pt x="2235" y="6197"/>
                  </a:lnTo>
                  <a:lnTo>
                    <a:pt x="2294" y="6436"/>
                  </a:lnTo>
                  <a:lnTo>
                    <a:pt x="1967" y="6436"/>
                  </a:lnTo>
                  <a:lnTo>
                    <a:pt x="1758" y="6465"/>
                  </a:lnTo>
                  <a:lnTo>
                    <a:pt x="1579" y="6495"/>
                  </a:lnTo>
                  <a:lnTo>
                    <a:pt x="1371" y="6525"/>
                  </a:lnTo>
                  <a:lnTo>
                    <a:pt x="1192" y="6614"/>
                  </a:lnTo>
                  <a:lnTo>
                    <a:pt x="1013" y="6674"/>
                  </a:lnTo>
                  <a:lnTo>
                    <a:pt x="864" y="6793"/>
                  </a:lnTo>
                  <a:lnTo>
                    <a:pt x="715" y="6912"/>
                  </a:lnTo>
                  <a:lnTo>
                    <a:pt x="566" y="7031"/>
                  </a:lnTo>
                  <a:lnTo>
                    <a:pt x="447" y="7180"/>
                  </a:lnTo>
                  <a:lnTo>
                    <a:pt x="328" y="7329"/>
                  </a:lnTo>
                  <a:lnTo>
                    <a:pt x="239" y="7478"/>
                  </a:lnTo>
                  <a:lnTo>
                    <a:pt x="149" y="7657"/>
                  </a:lnTo>
                  <a:lnTo>
                    <a:pt x="90" y="7836"/>
                  </a:lnTo>
                  <a:lnTo>
                    <a:pt x="30" y="8044"/>
                  </a:lnTo>
                  <a:lnTo>
                    <a:pt x="0" y="8223"/>
                  </a:lnTo>
                  <a:lnTo>
                    <a:pt x="0" y="8432"/>
                  </a:lnTo>
                  <a:lnTo>
                    <a:pt x="0" y="8640"/>
                  </a:lnTo>
                  <a:lnTo>
                    <a:pt x="30" y="8819"/>
                  </a:lnTo>
                  <a:lnTo>
                    <a:pt x="90" y="9028"/>
                  </a:lnTo>
                  <a:lnTo>
                    <a:pt x="149" y="9206"/>
                  </a:lnTo>
                  <a:lnTo>
                    <a:pt x="239" y="9385"/>
                  </a:lnTo>
                  <a:lnTo>
                    <a:pt x="328" y="9534"/>
                  </a:lnTo>
                  <a:lnTo>
                    <a:pt x="447" y="9683"/>
                  </a:lnTo>
                  <a:lnTo>
                    <a:pt x="566" y="9832"/>
                  </a:lnTo>
                  <a:lnTo>
                    <a:pt x="715" y="9951"/>
                  </a:lnTo>
                  <a:lnTo>
                    <a:pt x="864" y="10070"/>
                  </a:lnTo>
                  <a:lnTo>
                    <a:pt x="1013" y="10160"/>
                  </a:lnTo>
                  <a:lnTo>
                    <a:pt x="1192" y="10249"/>
                  </a:lnTo>
                  <a:lnTo>
                    <a:pt x="1371" y="10309"/>
                  </a:lnTo>
                  <a:lnTo>
                    <a:pt x="1579" y="10368"/>
                  </a:lnTo>
                  <a:lnTo>
                    <a:pt x="1758" y="10398"/>
                  </a:lnTo>
                  <a:lnTo>
                    <a:pt x="3546" y="10398"/>
                  </a:lnTo>
                  <a:lnTo>
                    <a:pt x="3605" y="10368"/>
                  </a:lnTo>
                  <a:lnTo>
                    <a:pt x="3665" y="10309"/>
                  </a:lnTo>
                  <a:lnTo>
                    <a:pt x="3665" y="10219"/>
                  </a:lnTo>
                  <a:lnTo>
                    <a:pt x="3665" y="10160"/>
                  </a:lnTo>
                  <a:lnTo>
                    <a:pt x="3605" y="10100"/>
                  </a:lnTo>
                  <a:lnTo>
                    <a:pt x="3546" y="10041"/>
                  </a:lnTo>
                  <a:lnTo>
                    <a:pt x="1967" y="10041"/>
                  </a:lnTo>
                  <a:lnTo>
                    <a:pt x="1639" y="10011"/>
                  </a:lnTo>
                  <a:lnTo>
                    <a:pt x="1341" y="9921"/>
                  </a:lnTo>
                  <a:lnTo>
                    <a:pt x="1073" y="9772"/>
                  </a:lnTo>
                  <a:lnTo>
                    <a:pt x="834" y="9564"/>
                  </a:lnTo>
                  <a:lnTo>
                    <a:pt x="656" y="9326"/>
                  </a:lnTo>
                  <a:lnTo>
                    <a:pt x="507" y="9057"/>
                  </a:lnTo>
                  <a:lnTo>
                    <a:pt x="388" y="8759"/>
                  </a:lnTo>
                  <a:lnTo>
                    <a:pt x="358" y="8432"/>
                  </a:lnTo>
                  <a:lnTo>
                    <a:pt x="388" y="8104"/>
                  </a:lnTo>
                  <a:lnTo>
                    <a:pt x="507" y="7806"/>
                  </a:lnTo>
                  <a:lnTo>
                    <a:pt x="656" y="7538"/>
                  </a:lnTo>
                  <a:lnTo>
                    <a:pt x="834" y="7300"/>
                  </a:lnTo>
                  <a:lnTo>
                    <a:pt x="1073" y="7091"/>
                  </a:lnTo>
                  <a:lnTo>
                    <a:pt x="1341" y="6942"/>
                  </a:lnTo>
                  <a:lnTo>
                    <a:pt x="1639" y="6853"/>
                  </a:lnTo>
                  <a:lnTo>
                    <a:pt x="1967" y="6823"/>
                  </a:lnTo>
                  <a:lnTo>
                    <a:pt x="2533" y="6823"/>
                  </a:lnTo>
                  <a:lnTo>
                    <a:pt x="2622" y="6793"/>
                  </a:lnTo>
                  <a:lnTo>
                    <a:pt x="2682" y="6733"/>
                  </a:lnTo>
                  <a:lnTo>
                    <a:pt x="2711" y="6674"/>
                  </a:lnTo>
                  <a:lnTo>
                    <a:pt x="2711" y="6585"/>
                  </a:lnTo>
                  <a:lnTo>
                    <a:pt x="2622" y="6257"/>
                  </a:lnTo>
                  <a:lnTo>
                    <a:pt x="2592" y="5899"/>
                  </a:lnTo>
                  <a:lnTo>
                    <a:pt x="2622" y="5601"/>
                  </a:lnTo>
                  <a:lnTo>
                    <a:pt x="2711" y="5274"/>
                  </a:lnTo>
                  <a:lnTo>
                    <a:pt x="2831" y="5005"/>
                  </a:lnTo>
                  <a:lnTo>
                    <a:pt x="2980" y="4737"/>
                  </a:lnTo>
                  <a:lnTo>
                    <a:pt x="3188" y="4499"/>
                  </a:lnTo>
                  <a:lnTo>
                    <a:pt x="3427" y="4290"/>
                  </a:lnTo>
                  <a:lnTo>
                    <a:pt x="3695" y="4141"/>
                  </a:lnTo>
                  <a:lnTo>
                    <a:pt x="3993" y="4022"/>
                  </a:lnTo>
                  <a:lnTo>
                    <a:pt x="4201" y="4380"/>
                  </a:lnTo>
                  <a:lnTo>
                    <a:pt x="4499" y="4737"/>
                  </a:lnTo>
                  <a:lnTo>
                    <a:pt x="4708" y="4946"/>
                  </a:lnTo>
                  <a:lnTo>
                    <a:pt x="4886" y="5184"/>
                  </a:lnTo>
                  <a:lnTo>
                    <a:pt x="5035" y="5452"/>
                  </a:lnTo>
                  <a:lnTo>
                    <a:pt x="5155" y="5721"/>
                  </a:lnTo>
                  <a:lnTo>
                    <a:pt x="5035" y="5840"/>
                  </a:lnTo>
                  <a:lnTo>
                    <a:pt x="4946" y="5959"/>
                  </a:lnTo>
                  <a:lnTo>
                    <a:pt x="4886" y="6108"/>
                  </a:lnTo>
                  <a:lnTo>
                    <a:pt x="4857" y="6287"/>
                  </a:lnTo>
                  <a:lnTo>
                    <a:pt x="4886" y="6406"/>
                  </a:lnTo>
                  <a:lnTo>
                    <a:pt x="4916" y="6525"/>
                  </a:lnTo>
                  <a:lnTo>
                    <a:pt x="4976" y="6644"/>
                  </a:lnTo>
                  <a:lnTo>
                    <a:pt x="5065" y="6733"/>
                  </a:lnTo>
                  <a:lnTo>
                    <a:pt x="4976" y="6823"/>
                  </a:lnTo>
                  <a:lnTo>
                    <a:pt x="4916" y="6942"/>
                  </a:lnTo>
                  <a:lnTo>
                    <a:pt x="4886" y="7061"/>
                  </a:lnTo>
                  <a:lnTo>
                    <a:pt x="4857" y="7210"/>
                  </a:lnTo>
                  <a:lnTo>
                    <a:pt x="4857" y="7329"/>
                  </a:lnTo>
                  <a:lnTo>
                    <a:pt x="4916" y="7449"/>
                  </a:lnTo>
                  <a:lnTo>
                    <a:pt x="4946" y="7538"/>
                  </a:lnTo>
                  <a:lnTo>
                    <a:pt x="5035" y="7627"/>
                  </a:lnTo>
                  <a:lnTo>
                    <a:pt x="5125" y="7717"/>
                  </a:lnTo>
                  <a:lnTo>
                    <a:pt x="5214" y="7776"/>
                  </a:lnTo>
                  <a:lnTo>
                    <a:pt x="5333" y="7836"/>
                  </a:lnTo>
                  <a:lnTo>
                    <a:pt x="5452" y="7836"/>
                  </a:lnTo>
                  <a:lnTo>
                    <a:pt x="5542" y="8164"/>
                  </a:lnTo>
                  <a:lnTo>
                    <a:pt x="5572" y="8342"/>
                  </a:lnTo>
                  <a:lnTo>
                    <a:pt x="5661" y="8462"/>
                  </a:lnTo>
                  <a:lnTo>
                    <a:pt x="5750" y="8610"/>
                  </a:lnTo>
                  <a:lnTo>
                    <a:pt x="5870" y="8700"/>
                  </a:lnTo>
                  <a:lnTo>
                    <a:pt x="5989" y="8789"/>
                  </a:lnTo>
                  <a:lnTo>
                    <a:pt x="6138" y="8879"/>
                  </a:lnTo>
                  <a:lnTo>
                    <a:pt x="6287" y="8908"/>
                  </a:lnTo>
                  <a:lnTo>
                    <a:pt x="6585" y="8908"/>
                  </a:lnTo>
                  <a:lnTo>
                    <a:pt x="6734" y="8879"/>
                  </a:lnTo>
                  <a:lnTo>
                    <a:pt x="6853" y="8819"/>
                  </a:lnTo>
                  <a:lnTo>
                    <a:pt x="6972" y="8759"/>
                  </a:lnTo>
                  <a:lnTo>
                    <a:pt x="7091" y="8908"/>
                  </a:lnTo>
                  <a:lnTo>
                    <a:pt x="7240" y="9057"/>
                  </a:lnTo>
                  <a:lnTo>
                    <a:pt x="7389" y="9177"/>
                  </a:lnTo>
                  <a:lnTo>
                    <a:pt x="7568" y="9266"/>
                  </a:lnTo>
                  <a:lnTo>
                    <a:pt x="7747" y="9355"/>
                  </a:lnTo>
                  <a:lnTo>
                    <a:pt x="7925" y="9415"/>
                  </a:lnTo>
                  <a:lnTo>
                    <a:pt x="8134" y="9445"/>
                  </a:lnTo>
                  <a:lnTo>
                    <a:pt x="8342" y="9445"/>
                  </a:lnTo>
                  <a:lnTo>
                    <a:pt x="8611" y="9415"/>
                  </a:lnTo>
                  <a:lnTo>
                    <a:pt x="8879" y="9355"/>
                  </a:lnTo>
                  <a:lnTo>
                    <a:pt x="9117" y="9266"/>
                  </a:lnTo>
                  <a:lnTo>
                    <a:pt x="9355" y="9117"/>
                  </a:lnTo>
                  <a:lnTo>
                    <a:pt x="9534" y="8938"/>
                  </a:lnTo>
                  <a:lnTo>
                    <a:pt x="9713" y="8730"/>
                  </a:lnTo>
                  <a:lnTo>
                    <a:pt x="9862" y="8491"/>
                  </a:lnTo>
                  <a:lnTo>
                    <a:pt x="9951" y="8223"/>
                  </a:lnTo>
                  <a:lnTo>
                    <a:pt x="9951" y="8164"/>
                  </a:lnTo>
                  <a:lnTo>
                    <a:pt x="9922" y="8074"/>
                  </a:lnTo>
                  <a:lnTo>
                    <a:pt x="9892" y="8015"/>
                  </a:lnTo>
                  <a:lnTo>
                    <a:pt x="9802" y="7985"/>
                  </a:lnTo>
                  <a:lnTo>
                    <a:pt x="9743" y="7985"/>
                  </a:lnTo>
                  <a:lnTo>
                    <a:pt x="9683" y="8015"/>
                  </a:lnTo>
                  <a:lnTo>
                    <a:pt x="9624" y="8044"/>
                  </a:lnTo>
                  <a:lnTo>
                    <a:pt x="9594" y="8134"/>
                  </a:lnTo>
                  <a:lnTo>
                    <a:pt x="9504" y="8313"/>
                  </a:lnTo>
                  <a:lnTo>
                    <a:pt x="9415" y="8521"/>
                  </a:lnTo>
                  <a:lnTo>
                    <a:pt x="9266" y="8670"/>
                  </a:lnTo>
                  <a:lnTo>
                    <a:pt x="9117" y="8819"/>
                  </a:lnTo>
                  <a:lnTo>
                    <a:pt x="8938" y="8908"/>
                  </a:lnTo>
                  <a:lnTo>
                    <a:pt x="8760" y="8998"/>
                  </a:lnTo>
                  <a:lnTo>
                    <a:pt x="8551" y="9057"/>
                  </a:lnTo>
                  <a:lnTo>
                    <a:pt x="8342" y="9087"/>
                  </a:lnTo>
                  <a:lnTo>
                    <a:pt x="8074" y="9057"/>
                  </a:lnTo>
                  <a:lnTo>
                    <a:pt x="7836" y="8968"/>
                  </a:lnTo>
                  <a:lnTo>
                    <a:pt x="7598" y="8849"/>
                  </a:lnTo>
                  <a:lnTo>
                    <a:pt x="7419" y="8700"/>
                  </a:lnTo>
                  <a:lnTo>
                    <a:pt x="7270" y="8491"/>
                  </a:lnTo>
                  <a:lnTo>
                    <a:pt x="7151" y="8283"/>
                  </a:lnTo>
                  <a:lnTo>
                    <a:pt x="7061" y="8044"/>
                  </a:lnTo>
                  <a:lnTo>
                    <a:pt x="7032" y="7776"/>
                  </a:lnTo>
                  <a:lnTo>
                    <a:pt x="7061" y="7508"/>
                  </a:lnTo>
                  <a:lnTo>
                    <a:pt x="7151" y="7270"/>
                  </a:lnTo>
                  <a:lnTo>
                    <a:pt x="7270" y="7061"/>
                  </a:lnTo>
                  <a:lnTo>
                    <a:pt x="7419" y="6853"/>
                  </a:lnTo>
                  <a:lnTo>
                    <a:pt x="7598" y="6704"/>
                  </a:lnTo>
                  <a:lnTo>
                    <a:pt x="7836" y="6585"/>
                  </a:lnTo>
                  <a:lnTo>
                    <a:pt x="8074" y="6495"/>
                  </a:lnTo>
                  <a:lnTo>
                    <a:pt x="8342" y="6465"/>
                  </a:lnTo>
                  <a:lnTo>
                    <a:pt x="8551" y="6495"/>
                  </a:lnTo>
                  <a:lnTo>
                    <a:pt x="8730" y="6555"/>
                  </a:lnTo>
                  <a:lnTo>
                    <a:pt x="8909" y="6614"/>
                  </a:lnTo>
                  <a:lnTo>
                    <a:pt x="9087" y="6733"/>
                  </a:lnTo>
                  <a:lnTo>
                    <a:pt x="9236" y="6853"/>
                  </a:lnTo>
                  <a:lnTo>
                    <a:pt x="9355" y="7002"/>
                  </a:lnTo>
                  <a:lnTo>
                    <a:pt x="9475" y="7180"/>
                  </a:lnTo>
                  <a:lnTo>
                    <a:pt x="9564" y="7359"/>
                  </a:lnTo>
                  <a:lnTo>
                    <a:pt x="9594" y="7419"/>
                  </a:lnTo>
                  <a:lnTo>
                    <a:pt x="9653" y="7449"/>
                  </a:lnTo>
                  <a:lnTo>
                    <a:pt x="9713" y="7478"/>
                  </a:lnTo>
                  <a:lnTo>
                    <a:pt x="9802" y="7478"/>
                  </a:lnTo>
                  <a:lnTo>
                    <a:pt x="9862" y="7449"/>
                  </a:lnTo>
                  <a:lnTo>
                    <a:pt x="9922" y="7389"/>
                  </a:lnTo>
                  <a:lnTo>
                    <a:pt x="9922" y="7300"/>
                  </a:lnTo>
                  <a:lnTo>
                    <a:pt x="9922" y="7240"/>
                  </a:lnTo>
                  <a:lnTo>
                    <a:pt x="9802" y="7002"/>
                  </a:lnTo>
                  <a:lnTo>
                    <a:pt x="9683" y="6763"/>
                  </a:lnTo>
                  <a:lnTo>
                    <a:pt x="9504" y="6585"/>
                  </a:lnTo>
                  <a:lnTo>
                    <a:pt x="9296" y="6406"/>
                  </a:lnTo>
                  <a:lnTo>
                    <a:pt x="9087" y="6287"/>
                  </a:lnTo>
                  <a:lnTo>
                    <a:pt x="8849" y="6167"/>
                  </a:lnTo>
                  <a:lnTo>
                    <a:pt x="8611" y="6108"/>
                  </a:lnTo>
                  <a:lnTo>
                    <a:pt x="8342" y="6108"/>
                  </a:lnTo>
                  <a:lnTo>
                    <a:pt x="8045" y="6138"/>
                  </a:lnTo>
                  <a:lnTo>
                    <a:pt x="7985" y="6018"/>
                  </a:lnTo>
                  <a:lnTo>
                    <a:pt x="7925" y="5899"/>
                  </a:lnTo>
                  <a:lnTo>
                    <a:pt x="7836" y="5810"/>
                  </a:lnTo>
                  <a:lnTo>
                    <a:pt x="7747" y="5721"/>
                  </a:lnTo>
                  <a:lnTo>
                    <a:pt x="7866" y="5452"/>
                  </a:lnTo>
                  <a:lnTo>
                    <a:pt x="8045" y="5184"/>
                  </a:lnTo>
                  <a:lnTo>
                    <a:pt x="8223" y="4946"/>
                  </a:lnTo>
                  <a:lnTo>
                    <a:pt x="8432" y="4708"/>
                  </a:lnTo>
                  <a:lnTo>
                    <a:pt x="8670" y="4439"/>
                  </a:lnTo>
                  <a:lnTo>
                    <a:pt x="8849" y="4141"/>
                  </a:lnTo>
                  <a:lnTo>
                    <a:pt x="8998" y="3844"/>
                  </a:lnTo>
                  <a:lnTo>
                    <a:pt x="9117" y="3516"/>
                  </a:lnTo>
                  <a:lnTo>
                    <a:pt x="9385" y="3695"/>
                  </a:lnTo>
                  <a:lnTo>
                    <a:pt x="9594" y="3903"/>
                  </a:lnTo>
                  <a:lnTo>
                    <a:pt x="9802" y="4141"/>
                  </a:lnTo>
                  <a:lnTo>
                    <a:pt x="9981" y="4410"/>
                  </a:lnTo>
                  <a:lnTo>
                    <a:pt x="10130" y="4678"/>
                  </a:lnTo>
                  <a:lnTo>
                    <a:pt x="10219" y="4976"/>
                  </a:lnTo>
                  <a:lnTo>
                    <a:pt x="10279" y="5303"/>
                  </a:lnTo>
                  <a:lnTo>
                    <a:pt x="10309" y="5631"/>
                  </a:lnTo>
                  <a:lnTo>
                    <a:pt x="10309" y="5869"/>
                  </a:lnTo>
                  <a:lnTo>
                    <a:pt x="10249" y="6108"/>
                  </a:lnTo>
                  <a:lnTo>
                    <a:pt x="10190" y="6346"/>
                  </a:lnTo>
                  <a:lnTo>
                    <a:pt x="10130" y="6555"/>
                  </a:lnTo>
                  <a:lnTo>
                    <a:pt x="10100" y="6644"/>
                  </a:lnTo>
                  <a:lnTo>
                    <a:pt x="10130" y="6733"/>
                  </a:lnTo>
                  <a:lnTo>
                    <a:pt x="10219" y="6793"/>
                  </a:lnTo>
                  <a:lnTo>
                    <a:pt x="10309" y="6823"/>
                  </a:lnTo>
                  <a:lnTo>
                    <a:pt x="10934" y="6823"/>
                  </a:lnTo>
                  <a:lnTo>
                    <a:pt x="11262" y="6853"/>
                  </a:lnTo>
                  <a:lnTo>
                    <a:pt x="11560" y="6942"/>
                  </a:lnTo>
                  <a:lnTo>
                    <a:pt x="11828" y="7091"/>
                  </a:lnTo>
                  <a:lnTo>
                    <a:pt x="12067" y="7300"/>
                  </a:lnTo>
                  <a:lnTo>
                    <a:pt x="12275" y="7538"/>
                  </a:lnTo>
                  <a:lnTo>
                    <a:pt x="12424" y="7806"/>
                  </a:lnTo>
                  <a:lnTo>
                    <a:pt x="12514" y="8104"/>
                  </a:lnTo>
                  <a:lnTo>
                    <a:pt x="12543" y="8432"/>
                  </a:lnTo>
                  <a:lnTo>
                    <a:pt x="12514" y="8759"/>
                  </a:lnTo>
                  <a:lnTo>
                    <a:pt x="12424" y="9057"/>
                  </a:lnTo>
                  <a:lnTo>
                    <a:pt x="12275" y="9326"/>
                  </a:lnTo>
                  <a:lnTo>
                    <a:pt x="12067" y="9564"/>
                  </a:lnTo>
                  <a:lnTo>
                    <a:pt x="11828" y="9772"/>
                  </a:lnTo>
                  <a:lnTo>
                    <a:pt x="11560" y="9921"/>
                  </a:lnTo>
                  <a:lnTo>
                    <a:pt x="11262" y="10011"/>
                  </a:lnTo>
                  <a:lnTo>
                    <a:pt x="10934" y="10041"/>
                  </a:lnTo>
                  <a:lnTo>
                    <a:pt x="4291" y="10041"/>
                  </a:lnTo>
                  <a:lnTo>
                    <a:pt x="4231" y="10100"/>
                  </a:lnTo>
                  <a:lnTo>
                    <a:pt x="4171" y="10160"/>
                  </a:lnTo>
                  <a:lnTo>
                    <a:pt x="4171" y="10219"/>
                  </a:lnTo>
                  <a:lnTo>
                    <a:pt x="4171" y="10309"/>
                  </a:lnTo>
                  <a:lnTo>
                    <a:pt x="4231" y="10368"/>
                  </a:lnTo>
                  <a:lnTo>
                    <a:pt x="4291" y="10398"/>
                  </a:lnTo>
                  <a:lnTo>
                    <a:pt x="11143" y="10398"/>
                  </a:lnTo>
                  <a:lnTo>
                    <a:pt x="11322" y="10368"/>
                  </a:lnTo>
                  <a:lnTo>
                    <a:pt x="11530" y="10309"/>
                  </a:lnTo>
                  <a:lnTo>
                    <a:pt x="11709" y="10249"/>
                  </a:lnTo>
                  <a:lnTo>
                    <a:pt x="11888" y="10160"/>
                  </a:lnTo>
                  <a:lnTo>
                    <a:pt x="12037" y="10070"/>
                  </a:lnTo>
                  <a:lnTo>
                    <a:pt x="12186" y="9951"/>
                  </a:lnTo>
                  <a:lnTo>
                    <a:pt x="12335" y="9832"/>
                  </a:lnTo>
                  <a:lnTo>
                    <a:pt x="12454" y="9683"/>
                  </a:lnTo>
                  <a:lnTo>
                    <a:pt x="12573" y="9534"/>
                  </a:lnTo>
                  <a:lnTo>
                    <a:pt x="12692" y="9385"/>
                  </a:lnTo>
                  <a:lnTo>
                    <a:pt x="12752" y="9206"/>
                  </a:lnTo>
                  <a:lnTo>
                    <a:pt x="12841" y="9028"/>
                  </a:lnTo>
                  <a:lnTo>
                    <a:pt x="12871" y="8819"/>
                  </a:lnTo>
                  <a:lnTo>
                    <a:pt x="12901" y="8640"/>
                  </a:lnTo>
                  <a:lnTo>
                    <a:pt x="12931" y="8432"/>
                  </a:lnTo>
                  <a:lnTo>
                    <a:pt x="12901" y="8223"/>
                  </a:lnTo>
                  <a:lnTo>
                    <a:pt x="12871" y="8044"/>
                  </a:lnTo>
                  <a:lnTo>
                    <a:pt x="12841" y="7836"/>
                  </a:lnTo>
                  <a:lnTo>
                    <a:pt x="12752" y="7657"/>
                  </a:lnTo>
                  <a:lnTo>
                    <a:pt x="12692" y="7478"/>
                  </a:lnTo>
                  <a:lnTo>
                    <a:pt x="12573" y="7329"/>
                  </a:lnTo>
                  <a:lnTo>
                    <a:pt x="12454" y="7180"/>
                  </a:lnTo>
                  <a:lnTo>
                    <a:pt x="12335" y="7031"/>
                  </a:lnTo>
                  <a:lnTo>
                    <a:pt x="12186" y="6912"/>
                  </a:lnTo>
                  <a:lnTo>
                    <a:pt x="12037" y="6793"/>
                  </a:lnTo>
                  <a:lnTo>
                    <a:pt x="11888" y="6674"/>
                  </a:lnTo>
                  <a:lnTo>
                    <a:pt x="11709" y="6614"/>
                  </a:lnTo>
                  <a:lnTo>
                    <a:pt x="11530" y="6525"/>
                  </a:lnTo>
                  <a:lnTo>
                    <a:pt x="11322" y="6495"/>
                  </a:lnTo>
                  <a:lnTo>
                    <a:pt x="11143" y="6465"/>
                  </a:lnTo>
                  <a:lnTo>
                    <a:pt x="10934" y="6436"/>
                  </a:lnTo>
                  <a:lnTo>
                    <a:pt x="10577" y="6436"/>
                  </a:lnTo>
                  <a:lnTo>
                    <a:pt x="10666" y="6048"/>
                  </a:lnTo>
                  <a:lnTo>
                    <a:pt x="10696" y="5631"/>
                  </a:lnTo>
                  <a:lnTo>
                    <a:pt x="10666" y="5214"/>
                  </a:lnTo>
                  <a:lnTo>
                    <a:pt x="10577" y="4857"/>
                  </a:lnTo>
                  <a:lnTo>
                    <a:pt x="10458" y="4499"/>
                  </a:lnTo>
                  <a:lnTo>
                    <a:pt x="10279" y="4141"/>
                  </a:lnTo>
                  <a:lnTo>
                    <a:pt x="10070" y="3844"/>
                  </a:lnTo>
                  <a:lnTo>
                    <a:pt x="9802" y="3575"/>
                  </a:lnTo>
                  <a:lnTo>
                    <a:pt x="9534" y="3337"/>
                  </a:lnTo>
                  <a:lnTo>
                    <a:pt x="9206" y="3128"/>
                  </a:lnTo>
                  <a:lnTo>
                    <a:pt x="9236" y="2771"/>
                  </a:lnTo>
                  <a:lnTo>
                    <a:pt x="9206" y="2354"/>
                  </a:lnTo>
                  <a:lnTo>
                    <a:pt x="9117" y="1937"/>
                  </a:lnTo>
                  <a:lnTo>
                    <a:pt x="8968" y="1549"/>
                  </a:lnTo>
                  <a:lnTo>
                    <a:pt x="8760" y="1192"/>
                  </a:lnTo>
                  <a:lnTo>
                    <a:pt x="8700" y="1162"/>
                  </a:lnTo>
                  <a:lnTo>
                    <a:pt x="8640" y="1132"/>
                  </a:lnTo>
                  <a:lnTo>
                    <a:pt x="8551" y="1132"/>
                  </a:lnTo>
                  <a:lnTo>
                    <a:pt x="8491" y="1162"/>
                  </a:lnTo>
                  <a:lnTo>
                    <a:pt x="8432" y="1222"/>
                  </a:lnTo>
                  <a:lnTo>
                    <a:pt x="8402" y="1281"/>
                  </a:lnTo>
                  <a:lnTo>
                    <a:pt x="8402" y="1341"/>
                  </a:lnTo>
                  <a:lnTo>
                    <a:pt x="8432" y="1430"/>
                  </a:lnTo>
                  <a:lnTo>
                    <a:pt x="8611" y="1728"/>
                  </a:lnTo>
                  <a:lnTo>
                    <a:pt x="8730" y="2056"/>
                  </a:lnTo>
                  <a:lnTo>
                    <a:pt x="8819" y="2413"/>
                  </a:lnTo>
                  <a:lnTo>
                    <a:pt x="8849" y="2771"/>
                  </a:lnTo>
                  <a:lnTo>
                    <a:pt x="8849" y="3009"/>
                  </a:lnTo>
                  <a:lnTo>
                    <a:pt x="8789" y="3218"/>
                  </a:lnTo>
                  <a:lnTo>
                    <a:pt x="8760" y="3456"/>
                  </a:lnTo>
                  <a:lnTo>
                    <a:pt x="8670" y="3665"/>
                  </a:lnTo>
                  <a:lnTo>
                    <a:pt x="8581" y="3873"/>
                  </a:lnTo>
                  <a:lnTo>
                    <a:pt x="8462" y="4082"/>
                  </a:lnTo>
                  <a:lnTo>
                    <a:pt x="8313" y="4261"/>
                  </a:lnTo>
                  <a:lnTo>
                    <a:pt x="8164" y="4439"/>
                  </a:lnTo>
                  <a:lnTo>
                    <a:pt x="7925" y="4708"/>
                  </a:lnTo>
                  <a:lnTo>
                    <a:pt x="7717" y="5005"/>
                  </a:lnTo>
                  <a:lnTo>
                    <a:pt x="7538" y="5303"/>
                  </a:lnTo>
                  <a:lnTo>
                    <a:pt x="7389" y="5631"/>
                  </a:lnTo>
                  <a:lnTo>
                    <a:pt x="6644" y="5631"/>
                  </a:lnTo>
                  <a:lnTo>
                    <a:pt x="6644" y="4439"/>
                  </a:lnTo>
                  <a:lnTo>
                    <a:pt x="6942" y="4380"/>
                  </a:lnTo>
                  <a:lnTo>
                    <a:pt x="7240" y="4261"/>
                  </a:lnTo>
                  <a:lnTo>
                    <a:pt x="7478" y="4082"/>
                  </a:lnTo>
                  <a:lnTo>
                    <a:pt x="7717" y="3903"/>
                  </a:lnTo>
                  <a:lnTo>
                    <a:pt x="7896" y="3635"/>
                  </a:lnTo>
                  <a:lnTo>
                    <a:pt x="8015" y="3367"/>
                  </a:lnTo>
                  <a:lnTo>
                    <a:pt x="8104" y="3069"/>
                  </a:lnTo>
                  <a:lnTo>
                    <a:pt x="8134" y="2771"/>
                  </a:lnTo>
                  <a:lnTo>
                    <a:pt x="8104" y="2413"/>
                  </a:lnTo>
                  <a:lnTo>
                    <a:pt x="8015" y="2115"/>
                  </a:lnTo>
                  <a:lnTo>
                    <a:pt x="7866" y="1818"/>
                  </a:lnTo>
                  <a:lnTo>
                    <a:pt x="7657" y="1579"/>
                  </a:lnTo>
                  <a:lnTo>
                    <a:pt x="7389" y="1371"/>
                  </a:lnTo>
                  <a:lnTo>
                    <a:pt x="7121" y="1222"/>
                  </a:lnTo>
                  <a:lnTo>
                    <a:pt x="6793" y="1103"/>
                  </a:lnTo>
                  <a:lnTo>
                    <a:pt x="6465" y="1073"/>
                  </a:lnTo>
                  <a:lnTo>
                    <a:pt x="6108" y="1103"/>
                  </a:lnTo>
                  <a:lnTo>
                    <a:pt x="5810" y="1222"/>
                  </a:lnTo>
                  <a:lnTo>
                    <a:pt x="5512" y="1371"/>
                  </a:lnTo>
                  <a:lnTo>
                    <a:pt x="5274" y="1579"/>
                  </a:lnTo>
                  <a:lnTo>
                    <a:pt x="5065" y="1818"/>
                  </a:lnTo>
                  <a:lnTo>
                    <a:pt x="4886" y="2115"/>
                  </a:lnTo>
                  <a:lnTo>
                    <a:pt x="4797" y="2413"/>
                  </a:lnTo>
                  <a:lnTo>
                    <a:pt x="4767" y="2771"/>
                  </a:lnTo>
                  <a:lnTo>
                    <a:pt x="4797" y="3069"/>
                  </a:lnTo>
                  <a:lnTo>
                    <a:pt x="4886" y="3367"/>
                  </a:lnTo>
                  <a:lnTo>
                    <a:pt x="5006" y="3635"/>
                  </a:lnTo>
                  <a:lnTo>
                    <a:pt x="5214" y="3903"/>
                  </a:lnTo>
                  <a:lnTo>
                    <a:pt x="5423" y="4082"/>
                  </a:lnTo>
                  <a:lnTo>
                    <a:pt x="5661" y="4261"/>
                  </a:lnTo>
                  <a:lnTo>
                    <a:pt x="5959" y="4380"/>
                  </a:lnTo>
                  <a:lnTo>
                    <a:pt x="6257" y="4439"/>
                  </a:lnTo>
                  <a:lnTo>
                    <a:pt x="6257" y="5631"/>
                  </a:lnTo>
                  <a:lnTo>
                    <a:pt x="5512" y="5631"/>
                  </a:lnTo>
                  <a:lnTo>
                    <a:pt x="5393" y="5303"/>
                  </a:lnTo>
                  <a:lnTo>
                    <a:pt x="5214" y="5005"/>
                  </a:lnTo>
                  <a:lnTo>
                    <a:pt x="5006" y="4708"/>
                  </a:lnTo>
                  <a:lnTo>
                    <a:pt x="4767" y="4469"/>
                  </a:lnTo>
                  <a:lnTo>
                    <a:pt x="4588" y="4290"/>
                  </a:lnTo>
                  <a:lnTo>
                    <a:pt x="4439" y="4082"/>
                  </a:lnTo>
                  <a:lnTo>
                    <a:pt x="4320" y="3873"/>
                  </a:lnTo>
                  <a:lnTo>
                    <a:pt x="4231" y="3665"/>
                  </a:lnTo>
                  <a:lnTo>
                    <a:pt x="4142" y="3426"/>
                  </a:lnTo>
                  <a:lnTo>
                    <a:pt x="4082" y="3188"/>
                  </a:lnTo>
                  <a:lnTo>
                    <a:pt x="4052" y="2950"/>
                  </a:lnTo>
                  <a:lnTo>
                    <a:pt x="4052" y="2711"/>
                  </a:lnTo>
                  <a:lnTo>
                    <a:pt x="4082" y="2473"/>
                  </a:lnTo>
                  <a:lnTo>
                    <a:pt x="4112" y="2235"/>
                  </a:lnTo>
                  <a:lnTo>
                    <a:pt x="4171" y="2026"/>
                  </a:lnTo>
                  <a:lnTo>
                    <a:pt x="4261" y="1818"/>
                  </a:lnTo>
                  <a:lnTo>
                    <a:pt x="4350" y="1609"/>
                  </a:lnTo>
                  <a:lnTo>
                    <a:pt x="4469" y="1430"/>
                  </a:lnTo>
                  <a:lnTo>
                    <a:pt x="4618" y="1251"/>
                  </a:lnTo>
                  <a:lnTo>
                    <a:pt x="4767" y="1073"/>
                  </a:lnTo>
                  <a:lnTo>
                    <a:pt x="4946" y="924"/>
                  </a:lnTo>
                  <a:lnTo>
                    <a:pt x="5125" y="775"/>
                  </a:lnTo>
                  <a:lnTo>
                    <a:pt x="5304" y="656"/>
                  </a:lnTo>
                  <a:lnTo>
                    <a:pt x="5512" y="566"/>
                  </a:lnTo>
                  <a:lnTo>
                    <a:pt x="5721" y="477"/>
                  </a:lnTo>
                  <a:lnTo>
                    <a:pt x="5929" y="417"/>
                  </a:lnTo>
                  <a:lnTo>
                    <a:pt x="6168" y="387"/>
                  </a:lnTo>
                  <a:lnTo>
                    <a:pt x="6406" y="358"/>
                  </a:lnTo>
                  <a:lnTo>
                    <a:pt x="6793" y="387"/>
                  </a:lnTo>
                  <a:lnTo>
                    <a:pt x="7180" y="477"/>
                  </a:lnTo>
                  <a:lnTo>
                    <a:pt x="7538" y="626"/>
                  </a:lnTo>
                  <a:lnTo>
                    <a:pt x="7866" y="834"/>
                  </a:lnTo>
                  <a:lnTo>
                    <a:pt x="7925" y="864"/>
                  </a:lnTo>
                  <a:lnTo>
                    <a:pt x="8015" y="864"/>
                  </a:lnTo>
                  <a:lnTo>
                    <a:pt x="8074" y="834"/>
                  </a:lnTo>
                  <a:lnTo>
                    <a:pt x="8134" y="775"/>
                  </a:lnTo>
                  <a:lnTo>
                    <a:pt x="8164" y="715"/>
                  </a:lnTo>
                  <a:lnTo>
                    <a:pt x="8164" y="656"/>
                  </a:lnTo>
                  <a:lnTo>
                    <a:pt x="8134" y="566"/>
                  </a:lnTo>
                  <a:lnTo>
                    <a:pt x="8074" y="536"/>
                  </a:lnTo>
                  <a:lnTo>
                    <a:pt x="7896" y="387"/>
                  </a:lnTo>
                  <a:lnTo>
                    <a:pt x="7687" y="298"/>
                  </a:lnTo>
                  <a:lnTo>
                    <a:pt x="7508" y="179"/>
                  </a:lnTo>
                  <a:lnTo>
                    <a:pt x="7270" y="119"/>
                  </a:lnTo>
                  <a:lnTo>
                    <a:pt x="7061" y="60"/>
                  </a:lnTo>
                  <a:lnTo>
                    <a:pt x="6853" y="30"/>
                  </a:lnTo>
                  <a:lnTo>
                    <a:pt x="6614"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0" name="Google Shape;980;p47"/>
            <p:cNvSpPr/>
            <p:nvPr/>
          </p:nvSpPr>
          <p:spPr>
            <a:xfrm>
              <a:off x="940164" y="2305382"/>
              <a:ext cx="46614" cy="30573"/>
            </a:xfrm>
            <a:custGeom>
              <a:avLst/>
              <a:gdLst/>
              <a:ahLst/>
              <a:cxnLst/>
              <a:rect l="l" t="t" r="r" b="b"/>
              <a:pathLst>
                <a:path w="1729" h="1134" extrusionOk="0">
                  <a:moveTo>
                    <a:pt x="1520" y="1"/>
                  </a:moveTo>
                  <a:lnTo>
                    <a:pt x="1460" y="31"/>
                  </a:lnTo>
                  <a:lnTo>
                    <a:pt x="1401" y="61"/>
                  </a:lnTo>
                  <a:lnTo>
                    <a:pt x="775" y="686"/>
                  </a:lnTo>
                  <a:lnTo>
                    <a:pt x="328" y="239"/>
                  </a:lnTo>
                  <a:lnTo>
                    <a:pt x="269" y="210"/>
                  </a:lnTo>
                  <a:lnTo>
                    <a:pt x="179" y="180"/>
                  </a:lnTo>
                  <a:lnTo>
                    <a:pt x="120" y="210"/>
                  </a:lnTo>
                  <a:lnTo>
                    <a:pt x="60" y="239"/>
                  </a:lnTo>
                  <a:lnTo>
                    <a:pt x="0" y="299"/>
                  </a:lnTo>
                  <a:lnTo>
                    <a:pt x="0" y="388"/>
                  </a:lnTo>
                  <a:lnTo>
                    <a:pt x="0" y="448"/>
                  </a:lnTo>
                  <a:lnTo>
                    <a:pt x="60" y="507"/>
                  </a:lnTo>
                  <a:lnTo>
                    <a:pt x="626" y="1103"/>
                  </a:lnTo>
                  <a:lnTo>
                    <a:pt x="686" y="1133"/>
                  </a:lnTo>
                  <a:lnTo>
                    <a:pt x="835" y="1133"/>
                  </a:lnTo>
                  <a:lnTo>
                    <a:pt x="894" y="1103"/>
                  </a:lnTo>
                  <a:lnTo>
                    <a:pt x="1669" y="329"/>
                  </a:lnTo>
                  <a:lnTo>
                    <a:pt x="1699" y="269"/>
                  </a:lnTo>
                  <a:lnTo>
                    <a:pt x="1728" y="180"/>
                  </a:lnTo>
                  <a:lnTo>
                    <a:pt x="1699" y="120"/>
                  </a:lnTo>
                  <a:lnTo>
                    <a:pt x="1669" y="61"/>
                  </a:lnTo>
                  <a:lnTo>
                    <a:pt x="1609" y="31"/>
                  </a:lnTo>
                  <a:lnTo>
                    <a:pt x="152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SEIZING OPPORTUNITIES, MITIGATING THREATS</a:t>
            </a:r>
          </a:p>
        </p:txBody>
      </p:sp>
      <p:sp>
        <p:nvSpPr>
          <p:cNvPr id="3" name="Text Placeholder 2"/>
          <p:cNvSpPr>
            <a:spLocks noGrp="1"/>
          </p:cNvSpPr>
          <p:nvPr>
            <p:ph type="body" idx="1"/>
          </p:nvPr>
        </p:nvSpPr>
        <p:spPr>
          <a:xfrm>
            <a:off x="720000" y="1051849"/>
            <a:ext cx="7704000" cy="3948168"/>
          </a:xfrm>
        </p:spPr>
        <p:txBody>
          <a:bodyPr/>
          <a:lstStyle/>
          <a:p>
            <a:pPr marL="127000" indent="0" algn="l">
              <a:buNone/>
            </a:pPr>
            <a:r>
              <a:rPr lang="en-US" sz="1350" b="1" dirty="0"/>
              <a:t>Recognizing Opportunities and Threats</a:t>
            </a:r>
          </a:p>
          <a:p>
            <a:pPr marL="127000" indent="0" algn="l">
              <a:buNone/>
            </a:pPr>
            <a:r>
              <a:rPr lang="en-US" sz="1350" dirty="0"/>
              <a:t>Amazon recognizes opportunities in sectors like healthcare, global expansion, and sustainability.</a:t>
            </a:r>
          </a:p>
          <a:p>
            <a:pPr marL="127000" indent="0" algn="l">
              <a:buNone/>
            </a:pPr>
            <a:r>
              <a:rPr lang="en-US" sz="1350" dirty="0"/>
              <a:t>The company acknowledges threats from intense competition, regulatory challenges, economic downturns, and data security risks.</a:t>
            </a:r>
          </a:p>
          <a:p>
            <a:pPr marL="127000" indent="0" algn="l">
              <a:buNone/>
            </a:pPr>
            <a:r>
              <a:rPr lang="en-US" sz="1350" b="1" dirty="0"/>
              <a:t>Amazon's Strategies</a:t>
            </a:r>
          </a:p>
          <a:p>
            <a:pPr marL="412750" indent="-285750" algn="l">
              <a:buFont typeface="Arial" panose="020B0604020202020204" pitchFamily="34" charset="0"/>
              <a:buChar char="•"/>
            </a:pPr>
            <a:r>
              <a:rPr lang="en-US" sz="1350" b="1" dirty="0"/>
              <a:t>Seizing Opportunities</a:t>
            </a:r>
          </a:p>
          <a:p>
            <a:pPr marL="127000" indent="0" algn="l">
              <a:buNone/>
            </a:pPr>
            <a:r>
              <a:rPr lang="en-US" sz="1350" dirty="0"/>
              <a:t>Healthcare: Amazon is exploring </a:t>
            </a:r>
            <a:r>
              <a:rPr lang="en-US" sz="1350" dirty="0" err="1"/>
              <a:t>telehealth</a:t>
            </a:r>
            <a:r>
              <a:rPr lang="en-US" sz="1350" dirty="0"/>
              <a:t> services and pharmacy delivery.</a:t>
            </a:r>
          </a:p>
          <a:p>
            <a:pPr marL="127000" indent="0" algn="l">
              <a:buNone/>
            </a:pPr>
            <a:r>
              <a:rPr lang="en-US" sz="1350" dirty="0"/>
              <a:t>Global Expansion: Continual expansion into new international markets.</a:t>
            </a:r>
          </a:p>
          <a:p>
            <a:pPr marL="127000" indent="0" algn="l">
              <a:buNone/>
            </a:pPr>
            <a:r>
              <a:rPr lang="en-US" sz="1350" dirty="0"/>
              <a:t>Subscription Services: Enhancing and diversifying Amazon Prime and other subscription offerings.</a:t>
            </a:r>
          </a:p>
          <a:p>
            <a:pPr marL="127000" indent="0" algn="l">
              <a:buNone/>
            </a:pPr>
            <a:r>
              <a:rPr lang="en-US" sz="1350" dirty="0"/>
              <a:t>Sustainability: Commitment to reducing carbon footprint and investing in renewable energy.</a:t>
            </a:r>
          </a:p>
          <a:p>
            <a:pPr marL="412750" indent="-285750" algn="l">
              <a:buFont typeface="Arial" panose="020B0604020202020204" pitchFamily="34" charset="0"/>
              <a:buChar char="•"/>
            </a:pPr>
            <a:r>
              <a:rPr lang="en-US" sz="1350" b="1" dirty="0"/>
              <a:t>Mitigating Threats</a:t>
            </a:r>
          </a:p>
          <a:p>
            <a:pPr marL="127000" indent="0" algn="l">
              <a:buNone/>
            </a:pPr>
            <a:r>
              <a:rPr lang="en-US" sz="1350" dirty="0"/>
              <a:t>Competition: Sustaining innovation to maintain a competitive edge.</a:t>
            </a:r>
          </a:p>
          <a:p>
            <a:pPr marL="127000" indent="0" algn="l">
              <a:buNone/>
            </a:pPr>
            <a:r>
              <a:rPr lang="en-US" sz="1350" dirty="0"/>
              <a:t>Regulatory Challenges: Engaging in legal compliance and advocacy.</a:t>
            </a:r>
          </a:p>
          <a:p>
            <a:pPr marL="127000" indent="0" algn="l">
              <a:buNone/>
            </a:pPr>
            <a:r>
              <a:rPr lang="en-US" sz="1350" dirty="0"/>
              <a:t>Economic Downturns: Building financial resilience and diversifying revenue streams.</a:t>
            </a:r>
          </a:p>
          <a:p>
            <a:pPr marL="127000" indent="0" algn="l">
              <a:buNone/>
            </a:pPr>
            <a:r>
              <a:rPr lang="en-US" sz="1350" dirty="0"/>
              <a:t>Data Security: Implementing robust </a:t>
            </a:r>
            <a:r>
              <a:rPr lang="en-US" sz="1350" dirty="0" err="1"/>
              <a:t>cybersecurity</a:t>
            </a:r>
            <a:r>
              <a:rPr lang="en-US" sz="1350" dirty="0"/>
              <a:t> measures and protecting customer data.</a:t>
            </a:r>
          </a:p>
          <a:p>
            <a:pPr marL="127000" indent="0">
              <a:buNone/>
            </a:pPr>
            <a:endParaRPr lang="en-US" sz="1400" dirty="0"/>
          </a:p>
        </p:txBody>
      </p:sp>
    </p:spTree>
    <p:extLst>
      <p:ext uri="{BB962C8B-B14F-4D97-AF65-F5344CB8AC3E}">
        <p14:creationId xmlns:p14="http://schemas.microsoft.com/office/powerpoint/2010/main" val="19966364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PESTLE: THE EXTERNAL FORCES AT PLAY</a:t>
            </a:r>
          </a:p>
        </p:txBody>
      </p:sp>
      <p:sp>
        <p:nvSpPr>
          <p:cNvPr id="3" name="Text Placeholder 2"/>
          <p:cNvSpPr>
            <a:spLocks noGrp="1"/>
          </p:cNvSpPr>
          <p:nvPr>
            <p:ph type="body" idx="1"/>
          </p:nvPr>
        </p:nvSpPr>
        <p:spPr>
          <a:xfrm>
            <a:off x="720000" y="1051848"/>
            <a:ext cx="7704000" cy="3860619"/>
          </a:xfrm>
        </p:spPr>
        <p:txBody>
          <a:bodyPr/>
          <a:lstStyle/>
          <a:p>
            <a:pPr marL="412750" indent="-285750" algn="l">
              <a:buFont typeface="Arial" panose="020B0604020202020204" pitchFamily="34" charset="0"/>
              <a:buChar char="•"/>
            </a:pPr>
            <a:r>
              <a:rPr lang="en-US" b="1" dirty="0"/>
              <a:t>Political: </a:t>
            </a:r>
            <a:r>
              <a:rPr lang="en-US" dirty="0"/>
              <a:t>Amazon faces varying political landscapes globally, impacting trade, tax policies, and regulatory compliance.</a:t>
            </a:r>
          </a:p>
          <a:p>
            <a:pPr marL="412750" indent="-285750" algn="l">
              <a:buFont typeface="Arial" panose="020B0604020202020204" pitchFamily="34" charset="0"/>
              <a:buChar char="•"/>
            </a:pPr>
            <a:r>
              <a:rPr lang="en-US" b="1" dirty="0"/>
              <a:t>Economic:</a:t>
            </a:r>
            <a:r>
              <a:rPr lang="en-US" dirty="0"/>
              <a:t> Economic conditions affect consumer spending and global supply chains, impacting Amazon's revenue and operations.</a:t>
            </a:r>
          </a:p>
          <a:p>
            <a:pPr marL="412750" indent="-285750" algn="l">
              <a:buFont typeface="Arial" panose="020B0604020202020204" pitchFamily="34" charset="0"/>
              <a:buChar char="•"/>
            </a:pPr>
            <a:r>
              <a:rPr lang="en-US" b="1" dirty="0"/>
              <a:t>Social:</a:t>
            </a:r>
            <a:r>
              <a:rPr lang="en-US" dirty="0"/>
              <a:t> Changing consumer preferences, demographics, and cultural factors drive Amazon's service and product offerings.</a:t>
            </a:r>
          </a:p>
          <a:p>
            <a:pPr marL="412750" indent="-285750" algn="l">
              <a:buFont typeface="Arial" panose="020B0604020202020204" pitchFamily="34" charset="0"/>
              <a:buChar char="•"/>
            </a:pPr>
            <a:r>
              <a:rPr lang="en-US" b="1" dirty="0"/>
              <a:t>Technological: </a:t>
            </a:r>
            <a:r>
              <a:rPr lang="en-US" dirty="0"/>
              <a:t>Rapid tech advancements, AI, and data analytics are instrumental in Amazon's growth and operations.</a:t>
            </a:r>
          </a:p>
          <a:p>
            <a:pPr marL="412750" indent="-285750" algn="l">
              <a:buFont typeface="Arial" panose="020B0604020202020204" pitchFamily="34" charset="0"/>
              <a:buChar char="•"/>
            </a:pPr>
            <a:r>
              <a:rPr lang="en-US" b="1" dirty="0"/>
              <a:t>Legal:</a:t>
            </a:r>
            <a:r>
              <a:rPr lang="en-US" dirty="0"/>
              <a:t> Antitrust regulations, data privacy, and labor laws influence Amazon's business strategies (Pan, Chen and Zhan, 2019).</a:t>
            </a:r>
          </a:p>
          <a:p>
            <a:pPr marL="412750" indent="-285750" algn="l">
              <a:buFont typeface="Arial" panose="020B0604020202020204" pitchFamily="34" charset="0"/>
              <a:buChar char="•"/>
            </a:pPr>
            <a:r>
              <a:rPr lang="en-US" b="1" dirty="0"/>
              <a:t>Environmental:</a:t>
            </a:r>
            <a:r>
              <a:rPr lang="en-US" dirty="0"/>
              <a:t> Increasing environmental consciousness requires Amazon to adopt sustainable practices.</a:t>
            </a:r>
          </a:p>
          <a:p>
            <a:pPr marL="127000" indent="0">
              <a:buNone/>
            </a:pPr>
            <a:endParaRPr lang="en-US" dirty="0"/>
          </a:p>
        </p:txBody>
      </p:sp>
    </p:spTree>
    <p:extLst>
      <p:ext uri="{BB962C8B-B14F-4D97-AF65-F5344CB8AC3E}">
        <p14:creationId xmlns:p14="http://schemas.microsoft.com/office/powerpoint/2010/main" val="14030110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STAKEHOLDER ECOSYSTEM</a:t>
            </a:r>
          </a:p>
        </p:txBody>
      </p:sp>
      <p:sp>
        <p:nvSpPr>
          <p:cNvPr id="3" name="Text Placeholder 2"/>
          <p:cNvSpPr>
            <a:spLocks noGrp="1"/>
          </p:cNvSpPr>
          <p:nvPr>
            <p:ph type="body" idx="1"/>
          </p:nvPr>
        </p:nvSpPr>
        <p:spPr>
          <a:xfrm>
            <a:off x="720000" y="1051848"/>
            <a:ext cx="7704000" cy="3329651"/>
          </a:xfrm>
        </p:spPr>
        <p:txBody>
          <a:bodyPr/>
          <a:lstStyle/>
          <a:p>
            <a:pPr marL="412750" indent="-285750" algn="l">
              <a:buFont typeface="Arial" panose="020B0604020202020204" pitchFamily="34" charset="0"/>
              <a:buChar char="•"/>
            </a:pPr>
            <a:r>
              <a:rPr lang="en-US" b="1" dirty="0"/>
              <a:t>Customers:</a:t>
            </a:r>
            <a:r>
              <a:rPr lang="en-US" dirty="0"/>
              <a:t> Amazon's primary stakeholders. They seek convenience, variety, and cost-effective shopping.</a:t>
            </a:r>
          </a:p>
          <a:p>
            <a:pPr marL="412750" indent="-285750" algn="l">
              <a:buFont typeface="Arial" panose="020B0604020202020204" pitchFamily="34" charset="0"/>
              <a:buChar char="•"/>
            </a:pPr>
            <a:endParaRPr lang="en-US" b="1" dirty="0"/>
          </a:p>
          <a:p>
            <a:pPr marL="412750" indent="-285750" algn="l">
              <a:buFont typeface="Arial" panose="020B0604020202020204" pitchFamily="34" charset="0"/>
              <a:buChar char="•"/>
            </a:pPr>
            <a:r>
              <a:rPr lang="en-US" b="1" dirty="0"/>
              <a:t>Employees: </a:t>
            </a:r>
            <a:r>
              <a:rPr lang="en-US" dirty="0"/>
              <a:t>Critical for Amazon's operations. They seek job security, fair wages, and career growth opportunities.</a:t>
            </a:r>
          </a:p>
          <a:p>
            <a:pPr marL="412750" indent="-285750" algn="l">
              <a:buFont typeface="Arial" panose="020B0604020202020204" pitchFamily="34" charset="0"/>
              <a:buChar char="•"/>
            </a:pPr>
            <a:endParaRPr lang="en-US" b="1" dirty="0"/>
          </a:p>
          <a:p>
            <a:pPr marL="412750" indent="-285750" algn="l">
              <a:buFont typeface="Arial" panose="020B0604020202020204" pitchFamily="34" charset="0"/>
              <a:buChar char="•"/>
            </a:pPr>
            <a:r>
              <a:rPr lang="en-US" b="1" dirty="0"/>
              <a:t>Investors: </a:t>
            </a:r>
            <a:r>
              <a:rPr lang="en-US" dirty="0"/>
              <a:t>Invest capital and seek financial returns and growth in Amazon's stock value.</a:t>
            </a:r>
          </a:p>
          <a:p>
            <a:pPr marL="412750" indent="-285750" algn="l">
              <a:buFont typeface="Arial" panose="020B0604020202020204" pitchFamily="34" charset="0"/>
              <a:buChar char="•"/>
            </a:pPr>
            <a:endParaRPr lang="en-US" b="1" dirty="0"/>
          </a:p>
          <a:p>
            <a:pPr marL="412750" indent="-285750" algn="l">
              <a:buFont typeface="Arial" panose="020B0604020202020204" pitchFamily="34" charset="0"/>
              <a:buChar char="•"/>
            </a:pPr>
            <a:r>
              <a:rPr lang="en-US" b="1" dirty="0"/>
              <a:t>Suppliers:</a:t>
            </a:r>
            <a:r>
              <a:rPr lang="en-US" dirty="0"/>
              <a:t> Provide products and services. They aim for reliable partnerships and prompt payment.</a:t>
            </a:r>
          </a:p>
          <a:p>
            <a:pPr marL="127000" indent="0" algn="l">
              <a:buNone/>
            </a:pPr>
            <a:endParaRPr lang="en-US" dirty="0"/>
          </a:p>
        </p:txBody>
      </p:sp>
    </p:spTree>
    <p:extLst>
      <p:ext uri="{BB962C8B-B14F-4D97-AF65-F5344CB8AC3E}">
        <p14:creationId xmlns:p14="http://schemas.microsoft.com/office/powerpoint/2010/main" val="3971875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VALUES, ETHICS, AND SOCIAL RESPONSIBILITY</a:t>
            </a:r>
          </a:p>
        </p:txBody>
      </p:sp>
      <p:sp>
        <p:nvSpPr>
          <p:cNvPr id="3" name="Text Placeholder 2"/>
          <p:cNvSpPr>
            <a:spLocks noGrp="1"/>
          </p:cNvSpPr>
          <p:nvPr>
            <p:ph type="body" idx="1"/>
          </p:nvPr>
        </p:nvSpPr>
        <p:spPr>
          <a:xfrm>
            <a:off x="720000" y="1051848"/>
            <a:ext cx="7704000" cy="3990052"/>
          </a:xfrm>
        </p:spPr>
        <p:txBody>
          <a:bodyPr/>
          <a:lstStyle/>
          <a:p>
            <a:pPr marL="127000" indent="0" algn="l">
              <a:buNone/>
            </a:pPr>
            <a:r>
              <a:rPr lang="en-US" dirty="0"/>
              <a:t>Amazon emphasizes customer obsession, ownership, long-term thinking, and innovation in its leadership principles. The company places ethics and compliance at the core of its operations.</a:t>
            </a:r>
          </a:p>
          <a:p>
            <a:pPr marL="127000" indent="0" algn="l">
              <a:buNone/>
            </a:pPr>
            <a:r>
              <a:rPr lang="en-US" dirty="0"/>
              <a:t> </a:t>
            </a:r>
          </a:p>
          <a:p>
            <a:pPr marL="412750" indent="-285750" algn="l">
              <a:buFont typeface="Arial" panose="020B0604020202020204" pitchFamily="34" charset="0"/>
              <a:buChar char="•"/>
            </a:pPr>
            <a:r>
              <a:rPr lang="en-US" b="1" dirty="0"/>
              <a:t>Corporate Social Responsibility (CSR) Initiatives</a:t>
            </a:r>
          </a:p>
          <a:p>
            <a:pPr marL="127000" indent="0" algn="l">
              <a:buNone/>
            </a:pPr>
            <a:endParaRPr lang="en-US" dirty="0"/>
          </a:p>
          <a:p>
            <a:pPr marL="127000" indent="0" algn="l">
              <a:buNone/>
            </a:pPr>
            <a:r>
              <a:rPr lang="en-US" dirty="0"/>
              <a:t>Amazon Smile: Allows customers to donate to charities (Srivastava and Singh, 2020).</a:t>
            </a:r>
          </a:p>
          <a:p>
            <a:pPr marL="127000" indent="0" algn="l">
              <a:buNone/>
            </a:pPr>
            <a:endParaRPr lang="en-US" dirty="0"/>
          </a:p>
          <a:p>
            <a:pPr marL="127000" indent="0" algn="l">
              <a:buNone/>
            </a:pPr>
            <a:r>
              <a:rPr lang="en-US" dirty="0"/>
              <a:t>Sustainability: Amazon's commitment to using renewable energy and achieving net-zero carbon by 2040.</a:t>
            </a:r>
          </a:p>
          <a:p>
            <a:pPr marL="127000" indent="0" algn="l">
              <a:buNone/>
            </a:pPr>
            <a:endParaRPr lang="en-US" dirty="0"/>
          </a:p>
          <a:p>
            <a:pPr marL="127000" indent="0" algn="l">
              <a:buNone/>
            </a:pPr>
            <a:r>
              <a:rPr lang="en-US" dirty="0"/>
              <a:t>Amazon Future Engineer: A program focused on providing computer science education to underserved communities.</a:t>
            </a:r>
          </a:p>
          <a:p>
            <a:pPr marL="127000" indent="0" algn="l">
              <a:buNone/>
            </a:pPr>
            <a:endParaRPr lang="en-US" dirty="0"/>
          </a:p>
          <a:p>
            <a:pPr marL="127000" indent="0" algn="l">
              <a:buNone/>
            </a:pPr>
            <a:r>
              <a:rPr lang="en-US" dirty="0"/>
              <a:t>$15 Minimum Wage: Commitment to pay employees a minimum wage of $15 per hour.</a:t>
            </a:r>
          </a:p>
          <a:p>
            <a:pPr marL="412750" indent="-285750">
              <a:buFont typeface="Arial" panose="020B0604020202020204" pitchFamily="34" charset="0"/>
              <a:buChar char="•"/>
            </a:pPr>
            <a:endParaRPr lang="en-US" dirty="0"/>
          </a:p>
        </p:txBody>
      </p:sp>
    </p:spTree>
    <p:extLst>
      <p:ext uri="{BB962C8B-B14F-4D97-AF65-F5344CB8AC3E}">
        <p14:creationId xmlns:p14="http://schemas.microsoft.com/office/powerpoint/2010/main" val="30675163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DISTINCTIVE AMAZON FORMULA</a:t>
            </a:r>
          </a:p>
        </p:txBody>
      </p:sp>
      <p:sp>
        <p:nvSpPr>
          <p:cNvPr id="3" name="Text Placeholder 2"/>
          <p:cNvSpPr>
            <a:spLocks noGrp="1"/>
          </p:cNvSpPr>
          <p:nvPr>
            <p:ph type="body" idx="1"/>
          </p:nvPr>
        </p:nvSpPr>
        <p:spPr>
          <a:xfrm>
            <a:off x="720000" y="1558476"/>
            <a:ext cx="7704000" cy="2734124"/>
          </a:xfrm>
        </p:spPr>
        <p:txBody>
          <a:bodyPr/>
          <a:lstStyle/>
          <a:p>
            <a:pPr marL="412750" indent="-285750" algn="l">
              <a:buFont typeface="Arial" panose="020B0604020202020204" pitchFamily="34" charset="0"/>
              <a:buChar char="•"/>
            </a:pPr>
            <a:r>
              <a:rPr lang="en-US" b="1" dirty="0"/>
              <a:t>Distinctive Features of Amazon's Environment</a:t>
            </a:r>
          </a:p>
          <a:p>
            <a:pPr marL="127000" indent="0" algn="l">
              <a:buNone/>
            </a:pPr>
            <a:endParaRPr lang="en-US" dirty="0"/>
          </a:p>
          <a:p>
            <a:pPr marL="127000" indent="0" algn="l">
              <a:buNone/>
            </a:pPr>
            <a:r>
              <a:rPr lang="en-US" dirty="0"/>
              <a:t>Amazon's environment is characterized by relentless customer-centricity, innovation, a vast fulfillment network, and a focus on sustainability.</a:t>
            </a:r>
          </a:p>
          <a:p>
            <a:pPr marL="412750" indent="-285750" algn="l">
              <a:buFont typeface="Arial" panose="020B0604020202020204" pitchFamily="34" charset="0"/>
              <a:buChar char="•"/>
            </a:pPr>
            <a:endParaRPr lang="en-US" b="1" dirty="0"/>
          </a:p>
          <a:p>
            <a:pPr marL="412750" indent="-285750" algn="l">
              <a:buFont typeface="Arial" panose="020B0604020202020204" pitchFamily="34" charset="0"/>
              <a:buChar char="•"/>
            </a:pPr>
            <a:r>
              <a:rPr lang="en-US" b="1" dirty="0"/>
              <a:t>Setting Amazon Apart</a:t>
            </a:r>
          </a:p>
          <a:p>
            <a:pPr marL="127000" indent="0" algn="l">
              <a:buNone/>
            </a:pPr>
            <a:endParaRPr lang="en-US" dirty="0"/>
          </a:p>
          <a:p>
            <a:pPr marL="127000" indent="0" algn="l">
              <a:buNone/>
            </a:pPr>
            <a:r>
              <a:rPr lang="en-US" dirty="0"/>
              <a:t>What truly sets Amazon apart from competitors is its relentless focus on customer satisfaction. From its extensive product catalog to fast and reliable deliveries, Amazon has excelled in customer-centric strategies.</a:t>
            </a:r>
          </a:p>
          <a:p>
            <a:pPr marL="127000" indent="0" algn="l">
              <a:buNone/>
            </a:pPr>
            <a:endParaRPr lang="en-US" dirty="0"/>
          </a:p>
        </p:txBody>
      </p:sp>
    </p:spTree>
    <p:extLst>
      <p:ext uri="{BB962C8B-B14F-4D97-AF65-F5344CB8AC3E}">
        <p14:creationId xmlns:p14="http://schemas.microsoft.com/office/powerpoint/2010/main" val="31710428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LOOKING TO THE FUTURE</a:t>
            </a:r>
          </a:p>
        </p:txBody>
      </p:sp>
      <p:sp>
        <p:nvSpPr>
          <p:cNvPr id="3" name="Text Placeholder 2"/>
          <p:cNvSpPr>
            <a:spLocks noGrp="1"/>
          </p:cNvSpPr>
          <p:nvPr>
            <p:ph type="body" idx="1"/>
          </p:nvPr>
        </p:nvSpPr>
        <p:spPr>
          <a:xfrm>
            <a:off x="720000" y="1051848"/>
            <a:ext cx="7704000" cy="3396584"/>
          </a:xfrm>
        </p:spPr>
        <p:txBody>
          <a:bodyPr/>
          <a:lstStyle/>
          <a:p>
            <a:pPr marL="412750" indent="-285750" algn="l">
              <a:buFont typeface="Arial" panose="020B0604020202020204" pitchFamily="34" charset="0"/>
              <a:buChar char="•"/>
            </a:pPr>
            <a:r>
              <a:rPr lang="en-US" b="1" dirty="0"/>
              <a:t>Challenges and Opportunities Ahead:</a:t>
            </a:r>
          </a:p>
          <a:p>
            <a:pPr marL="127000" indent="0" algn="l">
              <a:buNone/>
            </a:pPr>
            <a:r>
              <a:rPr lang="en-US" dirty="0"/>
              <a:t> </a:t>
            </a:r>
          </a:p>
          <a:p>
            <a:pPr marL="127000" indent="0" algn="l">
              <a:buNone/>
            </a:pPr>
            <a:r>
              <a:rPr lang="en-US" dirty="0"/>
              <a:t>Amazon will continue to face intense competition, regulatory challenges, and evolving customer expectations. Opportunities lie in expanding into new markets, further developing its tech capabilities, and leading in sustainability.</a:t>
            </a:r>
          </a:p>
          <a:p>
            <a:pPr marL="127000" indent="0" algn="l">
              <a:buNone/>
            </a:pPr>
            <a:endParaRPr lang="en-US" dirty="0"/>
          </a:p>
          <a:p>
            <a:pPr marL="412750" indent="-285750" algn="l">
              <a:buFont typeface="Arial" panose="020B0604020202020204" pitchFamily="34" charset="0"/>
              <a:buChar char="•"/>
            </a:pPr>
            <a:r>
              <a:rPr lang="en-US" b="1" dirty="0"/>
              <a:t>The Continuing Influence of Distinctiveness:</a:t>
            </a:r>
          </a:p>
          <a:p>
            <a:pPr marL="127000" indent="0" algn="l">
              <a:buNone/>
            </a:pPr>
            <a:endParaRPr lang="en-US" dirty="0"/>
          </a:p>
          <a:p>
            <a:pPr marL="127000" indent="0" algn="l">
              <a:buNone/>
            </a:pPr>
            <a:r>
              <a:rPr lang="en-US" dirty="0"/>
              <a:t>Amazon's commitment to customer-centricity, innovation, and sustainability will remain central to its success. Its ability to adapt to changing circumstances and maintain a distinctive approach will shape its future.</a:t>
            </a:r>
          </a:p>
          <a:p>
            <a:pPr marL="127000" indent="0" algn="l">
              <a:buNone/>
            </a:pPr>
            <a:endParaRPr lang="en-US" dirty="0"/>
          </a:p>
        </p:txBody>
      </p:sp>
    </p:spTree>
    <p:extLst>
      <p:ext uri="{BB962C8B-B14F-4D97-AF65-F5344CB8AC3E}">
        <p14:creationId xmlns:p14="http://schemas.microsoft.com/office/powerpoint/2010/main" val="31651599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br>
              <a:rPr lang="en-US" dirty="0"/>
            </a:br>
            <a:endParaRPr lang="en-US" dirty="0"/>
          </a:p>
        </p:txBody>
      </p:sp>
      <p:sp>
        <p:nvSpPr>
          <p:cNvPr id="3" name="Text Placeholder 2"/>
          <p:cNvSpPr>
            <a:spLocks noGrp="1"/>
          </p:cNvSpPr>
          <p:nvPr>
            <p:ph type="body" idx="1"/>
          </p:nvPr>
        </p:nvSpPr>
        <p:spPr>
          <a:xfrm>
            <a:off x="720000" y="1051849"/>
            <a:ext cx="7704000" cy="3831878"/>
          </a:xfrm>
        </p:spPr>
        <p:txBody>
          <a:bodyPr/>
          <a:lstStyle/>
          <a:p>
            <a:pPr algn="l"/>
            <a:r>
              <a:rPr lang="en-US" sz="1200" dirty="0"/>
              <a:t>Lai, G. et al. (2022) '“Fulfilled by Amazon”: A Strategic Perspective of competition at the e-Commerce platform,' Manufacturing &amp; Service Operations Management, 24(3), pp. 1406–1420. https://doi.org/10.1287/msom.2022.1078.</a:t>
            </a:r>
          </a:p>
          <a:p>
            <a:pPr algn="l"/>
            <a:r>
              <a:rPr lang="en-US" sz="1200" dirty="0"/>
              <a:t>Stock Analysis (2023) '</a:t>
            </a:r>
            <a:r>
              <a:rPr lang="en-US" sz="1200" dirty="0" err="1"/>
              <a:t>Amazon.com,Inc</a:t>
            </a:r>
            <a:r>
              <a:rPr lang="en-US" sz="1200" dirty="0"/>
              <a:t>.,' Stock Analysis. https://stockanalysis.com/stocks/amzn/revenue/.</a:t>
            </a:r>
          </a:p>
          <a:p>
            <a:pPr algn="l"/>
            <a:r>
              <a:rPr lang="en-US" sz="1200" dirty="0" err="1"/>
              <a:t>Nikolova</a:t>
            </a:r>
            <a:r>
              <a:rPr lang="en-US" sz="1200" dirty="0"/>
              <a:t>, M., </a:t>
            </a:r>
            <a:r>
              <a:rPr lang="en-US" sz="1200" dirty="0" err="1"/>
              <a:t>Tabassum</a:t>
            </a:r>
            <a:r>
              <a:rPr lang="en-US" sz="1200" dirty="0"/>
              <a:t>, N. and </a:t>
            </a:r>
            <a:r>
              <a:rPr lang="en-US" sz="1200" dirty="0" err="1"/>
              <a:t>Nayak</a:t>
            </a:r>
            <a:r>
              <a:rPr lang="en-US" sz="1200" dirty="0"/>
              <a:t>, B.S. (2022) 'The Internal </a:t>
            </a:r>
            <a:r>
              <a:rPr lang="en-US" sz="1200" dirty="0" err="1"/>
              <a:t>Organisational</a:t>
            </a:r>
            <a:r>
              <a:rPr lang="en-US" sz="1200" dirty="0"/>
              <a:t> Environment in Amazon,' in Modern Corporations and Strategies at Work, pp. 35–71. https://doi.org/10.1007/978-981-19-4648-6_3.</a:t>
            </a:r>
          </a:p>
          <a:p>
            <a:pPr algn="l"/>
            <a:r>
              <a:rPr lang="en-US" sz="1200" dirty="0" err="1"/>
              <a:t>Shtal</a:t>
            </a:r>
            <a:r>
              <a:rPr lang="en-US" sz="1200" dirty="0"/>
              <a:t>, T.V. et al. (2018) 'Methods of analysis of the external environment of business activities,' </a:t>
            </a:r>
            <a:r>
              <a:rPr lang="en-US" sz="1200" dirty="0" err="1"/>
              <a:t>Revista</a:t>
            </a:r>
            <a:r>
              <a:rPr lang="en-US" sz="1200" dirty="0"/>
              <a:t> ESPACIOS, 39(12). http://repository.hneu.edu.ua/bitstream/123456789/19872/1/Methods%20of%20analysis%20of%20the%20external%20environment%20of%20business%20activities.pdf.</a:t>
            </a:r>
          </a:p>
          <a:p>
            <a:pPr algn="l"/>
            <a:r>
              <a:rPr lang="en-US" sz="1200" dirty="0" err="1"/>
              <a:t>Gürel</a:t>
            </a:r>
            <a:r>
              <a:rPr lang="en-US" sz="1200" dirty="0"/>
              <a:t>, Ş. and Tat, M. (2017c) 'SWOT ANALYSIS: a THEORETICAL REVIEW,' The Journal of International Social Research, 10(51), pp. 994–1006. https://doi.org/10.17719/jisr.2017.1832.</a:t>
            </a:r>
          </a:p>
          <a:p>
            <a:pPr algn="l"/>
            <a:r>
              <a:rPr lang="en-US" sz="1200" dirty="0"/>
              <a:t>Pan, W., Chen, L. and Zhan, W. (2019) 'PESTEL Analysis of Construction Productivity Enhancement Strategies: a case study of three economies,' Journal of Management in Engineering, 35(1). https://doi.org/10.1061/(asce)me.1943-5479.0000662.</a:t>
            </a:r>
          </a:p>
          <a:p>
            <a:pPr algn="l"/>
            <a:r>
              <a:rPr lang="en-US" sz="1200" dirty="0"/>
              <a:t>Srivastava, S. and Singh, N. (2020) 'Do Corporate Social Responsibility (CSR) initiatives boost customer retention in the hotel industry? A moderation-mediation approach,' Journal of Hospitality Marketing &amp; Management, 30(4), pp. 459–485. https://doi.org/10.1080/19368623.2021.1841705.</a:t>
            </a:r>
          </a:p>
          <a:p>
            <a:pPr marL="127000" indent="0" algn="l">
              <a:buNone/>
            </a:pPr>
            <a:endParaRPr lang="en-US" dirty="0"/>
          </a:p>
          <a:p>
            <a:pPr marL="127000" indent="0">
              <a:buNone/>
            </a:pPr>
            <a:endParaRPr lang="en-US" dirty="0"/>
          </a:p>
        </p:txBody>
      </p:sp>
    </p:spTree>
    <p:extLst>
      <p:ext uri="{BB962C8B-B14F-4D97-AF65-F5344CB8AC3E}">
        <p14:creationId xmlns:p14="http://schemas.microsoft.com/office/powerpoint/2010/main" val="41985642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63143" y="3058425"/>
            <a:ext cx="6806100" cy="548700"/>
          </a:xfrm>
        </p:spPr>
        <p:txBody>
          <a:bodyPr/>
          <a:lstStyle/>
          <a:p>
            <a:pPr lvl="0"/>
            <a:r>
              <a:rPr lang="en-US" dirty="0"/>
              <a:t>Does anyone have any questions?</a:t>
            </a:r>
            <a:br>
              <a:rPr lang="en-US" dirty="0"/>
            </a:br>
            <a:endParaRPr lang="en-US" dirty="0"/>
          </a:p>
        </p:txBody>
      </p:sp>
      <p:sp>
        <p:nvSpPr>
          <p:cNvPr id="3" name="Subtitle 2"/>
          <p:cNvSpPr>
            <a:spLocks noGrp="1"/>
          </p:cNvSpPr>
          <p:nvPr>
            <p:ph type="subTitle" idx="1"/>
          </p:nvPr>
        </p:nvSpPr>
        <p:spPr/>
        <p:txBody>
          <a:bodyPr/>
          <a:lstStyle/>
          <a:p>
            <a:r>
              <a:rPr lang="en" sz="7200" dirty="0"/>
              <a:t>THANKS!</a:t>
            </a:r>
            <a:endParaRPr lang="en-US" sz="7200" dirty="0"/>
          </a:p>
        </p:txBody>
      </p:sp>
    </p:spTree>
    <p:extLst>
      <p:ext uri="{BB962C8B-B14F-4D97-AF65-F5344CB8AC3E}">
        <p14:creationId xmlns:p14="http://schemas.microsoft.com/office/powerpoint/2010/main" val="1814683279"/>
      </p:ext>
    </p:extLst>
  </p:cSld>
  <p:clrMapOvr>
    <a:masterClrMapping/>
  </p:clrMapOvr>
</p:sld>
</file>

<file path=ppt/theme/theme1.xml><?xml version="1.0" encoding="utf-8"?>
<a:theme xmlns:a="http://schemas.openxmlformats.org/drawingml/2006/main" name="SWOT Analysis Slides for Business by Slidesgo">
  <a:themeElements>
    <a:clrScheme name="Simple Light">
      <a:dk1>
        <a:srgbClr val="000000"/>
      </a:dk1>
      <a:lt1>
        <a:srgbClr val="FFFFFF"/>
      </a:lt1>
      <a:dk2>
        <a:srgbClr val="F1F1F1"/>
      </a:dk2>
      <a:lt2>
        <a:srgbClr val="FF9696"/>
      </a:lt2>
      <a:accent1>
        <a:srgbClr val="1C386D"/>
      </a:accent1>
      <a:accent2>
        <a:srgbClr val="DBDBDB"/>
      </a:accent2>
      <a:accent3>
        <a:srgbClr val="FFE49D"/>
      </a:accent3>
      <a:accent4>
        <a:srgbClr val="FFFFFF"/>
      </a:accent4>
      <a:accent5>
        <a:srgbClr val="FFFFFF"/>
      </a:accent5>
      <a:accent6>
        <a:srgbClr val="FFFFFF"/>
      </a:accent6>
      <a:hlink>
        <a:srgbClr val="000000"/>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217</TotalTime>
  <Words>4134</Words>
  <Application>Microsoft Office PowerPoint</Application>
  <PresentationFormat>Expunere pe ecran (16:9)</PresentationFormat>
  <Paragraphs>227</Paragraphs>
  <Slides>19</Slides>
  <Notes>15</Notes>
  <HiddenSlides>0</HiddenSlides>
  <MMClips>0</MMClips>
  <ScaleCrop>false</ScaleCrop>
  <HeadingPairs>
    <vt:vector size="4" baseType="variant">
      <vt:variant>
        <vt:lpstr>Temă</vt:lpstr>
      </vt:variant>
      <vt:variant>
        <vt:i4>1</vt:i4>
      </vt:variant>
      <vt:variant>
        <vt:lpstr>Titluri diapozitive</vt:lpstr>
      </vt:variant>
      <vt:variant>
        <vt:i4>19</vt:i4>
      </vt:variant>
    </vt:vector>
  </HeadingPairs>
  <TitlesOfParts>
    <vt:vector size="20" baseType="lpstr">
      <vt:lpstr>SWOT Analysis Slides for Business by Slidesgo</vt:lpstr>
      <vt:lpstr>AMAZON: UNRAVELING THE E-COMMERCE GIANT'S DISTINCTIVE OPERATIONS AND DYNAMIC ENVIRONMENT</vt:lpstr>
      <vt:lpstr>AMAZON'S PIVOTAL ROLE IN E-COMMERCE</vt:lpstr>
      <vt:lpstr>AMAZON'S INCEPTION,  GROWTH,  AND TRANSFORMATION</vt:lpstr>
      <vt:lpstr>KEY MILESTONES IN AMAZON'S JOURNEY</vt:lpstr>
      <vt:lpstr>Prezentare PowerPoint</vt:lpstr>
      <vt:lpstr>Prezentare PowerPoint</vt:lpstr>
      <vt:lpstr> Structure and Scale</vt:lpstr>
      <vt:lpstr>Prezentare PowerPoint</vt:lpstr>
      <vt:lpstr>INTERNAL OPERATIONS</vt:lpstr>
      <vt:lpstr>SHAPING FACTORS FROM THE OUTSIDE</vt:lpstr>
      <vt:lpstr>SWOT ANALYSIS: UNVEILING STRENGTHS AND WEAKNESSES</vt:lpstr>
      <vt:lpstr>SEIZING OPPORTUNITIES, MITIGATING THREATS</vt:lpstr>
      <vt:lpstr>PESTLE: THE EXTERNAL FORCES AT PLAY</vt:lpstr>
      <vt:lpstr>STAKEHOLDER ECOSYSTEM</vt:lpstr>
      <vt:lpstr>VALUES, ETHICS, AND SOCIAL RESPONSIBILITY</vt:lpstr>
      <vt:lpstr>THE DISTINCTIVE AMAZON FORMULA</vt:lpstr>
      <vt:lpstr>LOOKING TO THE FUTURE</vt:lpstr>
      <vt:lpstr>REFERENCES </vt:lpstr>
      <vt:lpstr>Does anyone have any questions?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AMAZON: UNRAVELING THE E-COMMERCE GIANT'S DISTINCTIVE OPERATIONS AND DYNAMIC ENVIRONMENT</dc:title>
  <dc:creator>Laiba Ansar</dc:creator>
  <cp:lastModifiedBy>Mihai Voinescu</cp:lastModifiedBy>
  <cp:revision>22</cp:revision>
  <dcterms:modified xsi:type="dcterms:W3CDTF">2023-11-16T07:14:36Z</dcterms:modified>
</cp:coreProperties>
</file>