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8"/>
  </p:notesMasterIdLst>
  <p:sldIdLst>
    <p:sldId id="364" r:id="rId5"/>
    <p:sldId id="383" r:id="rId6"/>
    <p:sldId id="387" r:id="rId7"/>
    <p:sldId id="394" r:id="rId8"/>
    <p:sldId id="406" r:id="rId9"/>
    <p:sldId id="395" r:id="rId10"/>
    <p:sldId id="405" r:id="rId11"/>
    <p:sldId id="404" r:id="rId12"/>
    <p:sldId id="396" r:id="rId13"/>
    <p:sldId id="402" r:id="rId14"/>
    <p:sldId id="398" r:id="rId15"/>
    <p:sldId id="399" r:id="rId16"/>
    <p:sldId id="40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34E1B93-5E5B-4EA6-914B-9E9334B7D810}">
          <p14:sldIdLst>
            <p14:sldId id="364"/>
            <p14:sldId id="383"/>
            <p14:sldId id="387"/>
            <p14:sldId id="394"/>
            <p14:sldId id="406"/>
            <p14:sldId id="395"/>
            <p14:sldId id="405"/>
            <p14:sldId id="404"/>
            <p14:sldId id="396"/>
            <p14:sldId id="402"/>
          </p14:sldIdLst>
        </p14:section>
        <p14:section name="Untitled Section" id="{58B669C0-4D8A-431F-BC1E-333C1A9F1CD9}">
          <p14:sldIdLst>
            <p14:sldId id="398"/>
            <p14:sldId id="399"/>
            <p14:sldId id="40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A696BD-D118-46A7-A6E2-99231A1E57B3}" v="3304" dt="2026-07-19T14:46:22.5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54" autoAdjust="0"/>
    <p:restoredTop sz="94689"/>
  </p:normalViewPr>
  <p:slideViewPr>
    <p:cSldViewPr snapToGrid="0" showGuides="1">
      <p:cViewPr varScale="1">
        <p:scale>
          <a:sx n="59" d="100"/>
          <a:sy n="59" d="100"/>
        </p:scale>
        <p:origin x="776"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elyn Dipadua Flores (2515007)" userId="42ab485f-f7da-4743-a038-cb6ceb1d57ba" providerId="ADAL" clId="{618EE2F5-4C22-4C7C-B959-43111A65D7F3}"/>
    <pc:docChg chg="undo custSel addSld delSld modSld sldOrd addSection modSection">
      <pc:chgData name="Emelyn Dipadua Flores (2515007)" userId="42ab485f-f7da-4743-a038-cb6ceb1d57ba" providerId="ADAL" clId="{618EE2F5-4C22-4C7C-B959-43111A65D7F3}" dt="2026-07-19T14:46:34.412" v="25473" actId="1076"/>
      <pc:docMkLst>
        <pc:docMk/>
      </pc:docMkLst>
      <pc:sldChg chg="modSp">
        <pc:chgData name="Emelyn Dipadua Flores (2515007)" userId="42ab485f-f7da-4743-a038-cb6ceb1d57ba" providerId="ADAL" clId="{618EE2F5-4C22-4C7C-B959-43111A65D7F3}" dt="2026-07-19T14:21:02.028" v="25434"/>
        <pc:sldMkLst>
          <pc:docMk/>
          <pc:sldMk cId="0" sldId="364"/>
        </pc:sldMkLst>
        <pc:spChg chg="mod">
          <ac:chgData name="Emelyn Dipadua Flores (2515007)" userId="42ab485f-f7da-4743-a038-cb6ceb1d57ba" providerId="ADAL" clId="{618EE2F5-4C22-4C7C-B959-43111A65D7F3}" dt="2026-07-19T14:21:02.028" v="25434"/>
          <ac:spMkLst>
            <pc:docMk/>
            <pc:sldMk cId="0" sldId="364"/>
            <ac:spMk id="6148" creationId="{CE5AE962-C88D-3F0C-B15E-30348E09C8AE}"/>
          </ac:spMkLst>
        </pc:spChg>
      </pc:sldChg>
      <pc:sldChg chg="addSp delSp modSp mod modClrScheme chgLayout">
        <pc:chgData name="Emelyn Dipadua Flores (2515007)" userId="42ab485f-f7da-4743-a038-cb6ceb1d57ba" providerId="ADAL" clId="{618EE2F5-4C22-4C7C-B959-43111A65D7F3}" dt="2026-07-19T14:22:59.025" v="25444" actId="255"/>
        <pc:sldMkLst>
          <pc:docMk/>
          <pc:sldMk cId="1287151132" sldId="383"/>
        </pc:sldMkLst>
        <pc:spChg chg="mod">
          <ac:chgData name="Emelyn Dipadua Flores (2515007)" userId="42ab485f-f7da-4743-a038-cb6ceb1d57ba" providerId="ADAL" clId="{618EE2F5-4C22-4C7C-B959-43111A65D7F3}" dt="2026-07-13T22:31:51.475" v="22509" actId="26606"/>
          <ac:spMkLst>
            <pc:docMk/>
            <pc:sldMk cId="1287151132" sldId="383"/>
            <ac:spMk id="2" creationId="{7A5DAAE8-78AF-37D0-1EA1-6BE7641CF449}"/>
          </ac:spMkLst>
        </pc:spChg>
        <pc:spChg chg="mod">
          <ac:chgData name="Emelyn Dipadua Flores (2515007)" userId="42ab485f-f7da-4743-a038-cb6ceb1d57ba" providerId="ADAL" clId="{618EE2F5-4C22-4C7C-B959-43111A65D7F3}" dt="2026-07-19T14:22:59.025" v="25444" actId="255"/>
          <ac:spMkLst>
            <pc:docMk/>
            <pc:sldMk cId="1287151132" sldId="383"/>
            <ac:spMk id="3" creationId="{327D09FF-04AE-863D-9637-E0C72C8D8B8E}"/>
          </ac:spMkLst>
        </pc:spChg>
        <pc:spChg chg="mod">
          <ac:chgData name="Emelyn Dipadua Flores (2515007)" userId="42ab485f-f7da-4743-a038-cb6ceb1d57ba" providerId="ADAL" clId="{618EE2F5-4C22-4C7C-B959-43111A65D7F3}" dt="2026-07-13T22:31:51.475" v="22509" actId="26606"/>
          <ac:spMkLst>
            <pc:docMk/>
            <pc:sldMk cId="1287151132" sldId="383"/>
            <ac:spMk id="4" creationId="{6E6D42E4-AC46-C008-2447-7CBA08E08782}"/>
          </ac:spMkLst>
        </pc:spChg>
        <pc:spChg chg="mod">
          <ac:chgData name="Emelyn Dipadua Flores (2515007)" userId="42ab485f-f7da-4743-a038-cb6ceb1d57ba" providerId="ADAL" clId="{618EE2F5-4C22-4C7C-B959-43111A65D7F3}" dt="2026-07-13T22:31:51.475" v="22509" actId="26606"/>
          <ac:spMkLst>
            <pc:docMk/>
            <pc:sldMk cId="1287151132" sldId="383"/>
            <ac:spMk id="5" creationId="{E8171439-ACFD-5D74-0A8F-A1BDCC81D859}"/>
          </ac:spMkLst>
        </pc:spChg>
        <pc:spChg chg="add del mod">
          <ac:chgData name="Emelyn Dipadua Flores (2515007)" userId="42ab485f-f7da-4743-a038-cb6ceb1d57ba" providerId="ADAL" clId="{618EE2F5-4C22-4C7C-B959-43111A65D7F3}" dt="2026-07-18T22:21:48.386" v="24093" actId="478"/>
          <ac:spMkLst>
            <pc:docMk/>
            <pc:sldMk cId="1287151132" sldId="383"/>
            <ac:spMk id="8" creationId="{8D3EF585-1232-247D-D46B-848C61948BB0}"/>
          </ac:spMkLst>
        </pc:spChg>
        <pc:picChg chg="add del mod">
          <ac:chgData name="Emelyn Dipadua Flores (2515007)" userId="42ab485f-f7da-4743-a038-cb6ceb1d57ba" providerId="ADAL" clId="{618EE2F5-4C22-4C7C-B959-43111A65D7F3}" dt="2026-07-18T22:21:48.386" v="24093" actId="478"/>
          <ac:picMkLst>
            <pc:docMk/>
            <pc:sldMk cId="1287151132" sldId="383"/>
            <ac:picMk id="7" creationId="{923307A8-B0A2-5387-F3EE-F941E4497D1E}"/>
          </ac:picMkLst>
        </pc:picChg>
        <pc:picChg chg="add mod ord">
          <ac:chgData name="Emelyn Dipadua Flores (2515007)" userId="42ab485f-f7da-4743-a038-cb6ceb1d57ba" providerId="ADAL" clId="{618EE2F5-4C22-4C7C-B959-43111A65D7F3}" dt="2026-07-13T22:32:31.294" v="22510" actId="26606"/>
          <ac:picMkLst>
            <pc:docMk/>
            <pc:sldMk cId="1287151132" sldId="383"/>
            <ac:picMk id="9" creationId="{B6D7F5A8-E66D-F5EF-7526-4C5360579D0B}"/>
          </ac:picMkLst>
        </pc:picChg>
      </pc:sldChg>
      <pc:sldChg chg="addSp delSp modSp mod">
        <pc:chgData name="Emelyn Dipadua Flores (2515007)" userId="42ab485f-f7da-4743-a038-cb6ceb1d57ba" providerId="ADAL" clId="{618EE2F5-4C22-4C7C-B959-43111A65D7F3}" dt="2026-07-19T14:24:41.848" v="25448" actId="255"/>
        <pc:sldMkLst>
          <pc:docMk/>
          <pc:sldMk cId="0" sldId="387"/>
        </pc:sldMkLst>
        <pc:spChg chg="mod">
          <ac:chgData name="Emelyn Dipadua Flores (2515007)" userId="42ab485f-f7da-4743-a038-cb6ceb1d57ba" providerId="ADAL" clId="{618EE2F5-4C22-4C7C-B959-43111A65D7F3}" dt="2026-07-19T14:24:41.848" v="25448" actId="255"/>
          <ac:spMkLst>
            <pc:docMk/>
            <pc:sldMk cId="0" sldId="387"/>
            <ac:spMk id="2" creationId="{A2FCF950-4012-15F0-B279-1361A6BD7D3F}"/>
          </ac:spMkLst>
        </pc:spChg>
        <pc:spChg chg="mod">
          <ac:chgData name="Emelyn Dipadua Flores (2515007)" userId="42ab485f-f7da-4743-a038-cb6ceb1d57ba" providerId="ADAL" clId="{618EE2F5-4C22-4C7C-B959-43111A65D7F3}" dt="2026-07-06T00:05:00.227" v="14282" actId="14100"/>
          <ac:spMkLst>
            <pc:docMk/>
            <pc:sldMk cId="0" sldId="387"/>
            <ac:spMk id="18434" creationId="{6E993329-62CA-9A49-62A4-7E50E4557350}"/>
          </ac:spMkLst>
        </pc:spChg>
      </pc:sldChg>
      <pc:sldChg chg="addSp delSp modSp mod ord">
        <pc:chgData name="Emelyn Dipadua Flores (2515007)" userId="42ab485f-f7da-4743-a038-cb6ceb1d57ba" providerId="ADAL" clId="{618EE2F5-4C22-4C7C-B959-43111A65D7F3}" dt="2026-07-19T13:33:52.688" v="24933" actId="20577"/>
        <pc:sldMkLst>
          <pc:docMk/>
          <pc:sldMk cId="0" sldId="394"/>
        </pc:sldMkLst>
        <pc:spChg chg="add del mod">
          <ac:chgData name="Emelyn Dipadua Flores (2515007)" userId="42ab485f-f7da-4743-a038-cb6ceb1d57ba" providerId="ADAL" clId="{618EE2F5-4C22-4C7C-B959-43111A65D7F3}" dt="2026-07-19T13:33:52.688" v="24933" actId="20577"/>
          <ac:spMkLst>
            <pc:docMk/>
            <pc:sldMk cId="0" sldId="394"/>
            <ac:spMk id="5" creationId="{028FA0CD-6774-EDEB-7901-7CC84D67FB82}"/>
          </ac:spMkLst>
        </pc:spChg>
      </pc:sldChg>
      <pc:sldChg chg="addSp delSp modSp add del mod ord chgLayout">
        <pc:chgData name="Emelyn Dipadua Flores (2515007)" userId="42ab485f-f7da-4743-a038-cb6ceb1d57ba" providerId="ADAL" clId="{618EE2F5-4C22-4C7C-B959-43111A65D7F3}" dt="2026-07-19T14:20:23.132" v="25433" actId="20577"/>
        <pc:sldMkLst>
          <pc:docMk/>
          <pc:sldMk cId="0" sldId="395"/>
        </pc:sldMkLst>
        <pc:spChg chg="mod ord">
          <ac:chgData name="Emelyn Dipadua Flores (2515007)" userId="42ab485f-f7da-4743-a038-cb6ceb1d57ba" providerId="ADAL" clId="{618EE2F5-4C22-4C7C-B959-43111A65D7F3}" dt="2026-07-12T23:41:38.210" v="18357" actId="14100"/>
          <ac:spMkLst>
            <pc:docMk/>
            <pc:sldMk cId="0" sldId="395"/>
            <ac:spMk id="2" creationId="{1FE8F138-5F23-B989-7BFD-71F5C33065F6}"/>
          </ac:spMkLst>
        </pc:spChg>
        <pc:spChg chg="mod ord">
          <ac:chgData name="Emelyn Dipadua Flores (2515007)" userId="42ab485f-f7da-4743-a038-cb6ceb1d57ba" providerId="ADAL" clId="{618EE2F5-4C22-4C7C-B959-43111A65D7F3}" dt="2026-07-05T15:29:34.666" v="12319" actId="6264"/>
          <ac:spMkLst>
            <pc:docMk/>
            <pc:sldMk cId="0" sldId="395"/>
            <ac:spMk id="4" creationId="{EE708A69-4880-E756-CF1A-621EA0BA900A}"/>
          </ac:spMkLst>
        </pc:spChg>
        <pc:spChg chg="add del mod">
          <ac:chgData name="Emelyn Dipadua Flores (2515007)" userId="42ab485f-f7da-4743-a038-cb6ceb1d57ba" providerId="ADAL" clId="{618EE2F5-4C22-4C7C-B959-43111A65D7F3}" dt="2026-07-19T14:20:23.132" v="25433" actId="20577"/>
          <ac:spMkLst>
            <pc:docMk/>
            <pc:sldMk cId="0" sldId="395"/>
            <ac:spMk id="10" creationId="{E32E3400-4CF7-D76F-91E6-1E97593C4D9A}"/>
          </ac:spMkLst>
        </pc:spChg>
        <pc:spChg chg="mod ord">
          <ac:chgData name="Emelyn Dipadua Flores (2515007)" userId="42ab485f-f7da-4743-a038-cb6ceb1d57ba" providerId="ADAL" clId="{618EE2F5-4C22-4C7C-B959-43111A65D7F3}" dt="2026-07-05T15:29:34.666" v="12319" actId="6264"/>
          <ac:spMkLst>
            <pc:docMk/>
            <pc:sldMk cId="0" sldId="395"/>
            <ac:spMk id="11269" creationId="{7A954980-4467-DBA0-058E-E82D5CD11E0E}"/>
          </ac:spMkLst>
        </pc:spChg>
      </pc:sldChg>
      <pc:sldChg chg="addSp delSp modSp add del mod ord modClrScheme chgLayout">
        <pc:chgData name="Emelyn Dipadua Flores (2515007)" userId="42ab485f-f7da-4743-a038-cb6ceb1d57ba" providerId="ADAL" clId="{618EE2F5-4C22-4C7C-B959-43111A65D7F3}" dt="2026-07-19T14:46:34.412" v="25473" actId="1076"/>
        <pc:sldMkLst>
          <pc:docMk/>
          <pc:sldMk cId="1663974967" sldId="396"/>
        </pc:sldMkLst>
        <pc:spChg chg="mod">
          <ac:chgData name="Emelyn Dipadua Flores (2515007)" userId="42ab485f-f7da-4743-a038-cb6ceb1d57ba" providerId="ADAL" clId="{618EE2F5-4C22-4C7C-B959-43111A65D7F3}" dt="2026-07-13T21:47:02.870" v="21831" actId="27636"/>
          <ac:spMkLst>
            <pc:docMk/>
            <pc:sldMk cId="1663974967" sldId="396"/>
            <ac:spMk id="2" creationId="{F7A33847-0493-6DAA-A30C-328C54DCD8B6}"/>
          </ac:spMkLst>
        </pc:spChg>
        <pc:spChg chg="mod">
          <ac:chgData name="Emelyn Dipadua Flores (2515007)" userId="42ab485f-f7da-4743-a038-cb6ceb1d57ba" providerId="ADAL" clId="{618EE2F5-4C22-4C7C-B959-43111A65D7F3}" dt="2026-06-28T22:21:22.788" v="4870" actId="26606"/>
          <ac:spMkLst>
            <pc:docMk/>
            <pc:sldMk cId="1663974967" sldId="396"/>
            <ac:spMk id="4" creationId="{394D8B0A-6FA0-E26A-E62C-349A3F6B6F73}"/>
          </ac:spMkLst>
        </pc:spChg>
        <pc:spChg chg="mod">
          <ac:chgData name="Emelyn Dipadua Flores (2515007)" userId="42ab485f-f7da-4743-a038-cb6ceb1d57ba" providerId="ADAL" clId="{618EE2F5-4C22-4C7C-B959-43111A65D7F3}" dt="2026-06-28T22:21:22.788" v="4870" actId="26606"/>
          <ac:spMkLst>
            <pc:docMk/>
            <pc:sldMk cId="1663974967" sldId="396"/>
            <ac:spMk id="5" creationId="{2D480500-54FD-83EA-2C4B-B1193A4970F2}"/>
          </ac:spMkLst>
        </pc:spChg>
        <pc:spChg chg="add del mod">
          <ac:chgData name="Emelyn Dipadua Flores (2515007)" userId="42ab485f-f7da-4743-a038-cb6ceb1d57ba" providerId="ADAL" clId="{618EE2F5-4C22-4C7C-B959-43111A65D7F3}" dt="2026-07-12T14:45:30.794" v="17033" actId="47"/>
          <ac:spMkLst>
            <pc:docMk/>
            <pc:sldMk cId="1663974967" sldId="396"/>
            <ac:spMk id="6" creationId="{6634EC66-B14C-9384-416D-5BEA95DAD1EE}"/>
          </ac:spMkLst>
        </pc:spChg>
        <pc:spChg chg="add del mod">
          <ac:chgData name="Emelyn Dipadua Flores (2515007)" userId="42ab485f-f7da-4743-a038-cb6ceb1d57ba" providerId="ADAL" clId="{618EE2F5-4C22-4C7C-B959-43111A65D7F3}" dt="2026-07-19T14:46:30.836" v="25472" actId="1076"/>
          <ac:spMkLst>
            <pc:docMk/>
            <pc:sldMk cId="1663974967" sldId="396"/>
            <ac:spMk id="7" creationId="{03C371DE-E0BE-637E-6C7E-AC6E601A08A6}"/>
          </ac:spMkLst>
        </pc:spChg>
        <pc:spChg chg="add mod">
          <ac:chgData name="Emelyn Dipadua Flores (2515007)" userId="42ab485f-f7da-4743-a038-cb6ceb1d57ba" providerId="ADAL" clId="{618EE2F5-4C22-4C7C-B959-43111A65D7F3}" dt="2026-07-13T21:32:15.145" v="21324" actId="20577"/>
          <ac:spMkLst>
            <pc:docMk/>
            <pc:sldMk cId="1663974967" sldId="396"/>
            <ac:spMk id="8" creationId="{3189B18D-AD32-CC61-FDC8-B1D352C1E22F}"/>
          </ac:spMkLst>
        </pc:spChg>
        <pc:spChg chg="add del mod">
          <ac:chgData name="Emelyn Dipadua Flores (2515007)" userId="42ab485f-f7da-4743-a038-cb6ceb1d57ba" providerId="ADAL" clId="{618EE2F5-4C22-4C7C-B959-43111A65D7F3}" dt="2026-07-19T14:46:34.412" v="25473" actId="1076"/>
          <ac:spMkLst>
            <pc:docMk/>
            <pc:sldMk cId="1663974967" sldId="396"/>
            <ac:spMk id="9" creationId="{DB01DAE7-5F96-A26F-C69B-67E8C10EAA15}"/>
          </ac:spMkLst>
        </pc:spChg>
        <pc:spChg chg="add mod">
          <ac:chgData name="Emelyn Dipadua Flores (2515007)" userId="42ab485f-f7da-4743-a038-cb6ceb1d57ba" providerId="ADAL" clId="{618EE2F5-4C22-4C7C-B959-43111A65D7F3}" dt="2026-07-13T21:32:40.257" v="21724" actId="20577"/>
          <ac:spMkLst>
            <pc:docMk/>
            <pc:sldMk cId="1663974967" sldId="396"/>
            <ac:spMk id="10" creationId="{3A89C672-710A-03BD-7CC7-62BFF8B77866}"/>
          </ac:spMkLst>
        </pc:spChg>
        <pc:spChg chg="add mod">
          <ac:chgData name="Emelyn Dipadua Flores (2515007)" userId="42ab485f-f7da-4743-a038-cb6ceb1d57ba" providerId="ADAL" clId="{618EE2F5-4C22-4C7C-B959-43111A65D7F3}" dt="2026-07-05T23:28:43.741" v="13520" actId="1076"/>
          <ac:spMkLst>
            <pc:docMk/>
            <pc:sldMk cId="1663974967" sldId="396"/>
            <ac:spMk id="13" creationId="{330DB9F9-8C45-CBBB-C3F4-A5C9BF7F22D2}"/>
          </ac:spMkLst>
        </pc:spChg>
        <pc:picChg chg="add mod">
          <ac:chgData name="Emelyn Dipadua Flores (2515007)" userId="42ab485f-f7da-4743-a038-cb6ceb1d57ba" providerId="ADAL" clId="{618EE2F5-4C22-4C7C-B959-43111A65D7F3}" dt="2026-07-05T23:28:21.047" v="13519" actId="1076"/>
          <ac:picMkLst>
            <pc:docMk/>
            <pc:sldMk cId="1663974967" sldId="396"/>
            <ac:picMk id="12" creationId="{4A5509C0-BB7A-17EA-C26F-72CB2F1EDCF5}"/>
          </ac:picMkLst>
        </pc:picChg>
      </pc:sldChg>
      <pc:sldChg chg="modSp add del mod ord">
        <pc:chgData name="Emelyn Dipadua Flores (2515007)" userId="42ab485f-f7da-4743-a038-cb6ceb1d57ba" providerId="ADAL" clId="{618EE2F5-4C22-4C7C-B959-43111A65D7F3}" dt="2026-07-18T22:33:10.932" v="24385" actId="255"/>
        <pc:sldMkLst>
          <pc:docMk/>
          <pc:sldMk cId="0" sldId="398"/>
        </pc:sldMkLst>
        <pc:spChg chg="mod">
          <ac:chgData name="Emelyn Dipadua Flores (2515007)" userId="42ab485f-f7da-4743-a038-cb6ceb1d57ba" providerId="ADAL" clId="{618EE2F5-4C22-4C7C-B959-43111A65D7F3}" dt="2026-07-12T15:16:52.182" v="17455" actId="1076"/>
          <ac:spMkLst>
            <pc:docMk/>
            <pc:sldMk cId="0" sldId="398"/>
            <ac:spMk id="4" creationId="{54C78844-55BE-72BC-2BDC-95FC6762D9C7}"/>
          </ac:spMkLst>
        </pc:spChg>
        <pc:spChg chg="mod">
          <ac:chgData name="Emelyn Dipadua Flores (2515007)" userId="42ab485f-f7da-4743-a038-cb6ceb1d57ba" providerId="ADAL" clId="{618EE2F5-4C22-4C7C-B959-43111A65D7F3}" dt="2026-07-12T15:33:14.973" v="17459" actId="2711"/>
          <ac:spMkLst>
            <pc:docMk/>
            <pc:sldMk cId="0" sldId="398"/>
            <ac:spMk id="12290" creationId="{0BAAAF84-50A1-E0F8-EF89-8F44E2FA1ACC}"/>
          </ac:spMkLst>
        </pc:spChg>
        <pc:spChg chg="mod">
          <ac:chgData name="Emelyn Dipadua Flores (2515007)" userId="42ab485f-f7da-4743-a038-cb6ceb1d57ba" providerId="ADAL" clId="{618EE2F5-4C22-4C7C-B959-43111A65D7F3}" dt="2026-07-18T22:33:10.932" v="24385" actId="255"/>
          <ac:spMkLst>
            <pc:docMk/>
            <pc:sldMk cId="0" sldId="398"/>
            <ac:spMk id="12291" creationId="{DA8DF68F-34C4-285F-B4A1-B6E08AE08A8B}"/>
          </ac:spMkLst>
        </pc:spChg>
      </pc:sldChg>
      <pc:sldChg chg="modSp">
        <pc:chgData name="Emelyn Dipadua Flores (2515007)" userId="42ab485f-f7da-4743-a038-cb6ceb1d57ba" providerId="ADAL" clId="{618EE2F5-4C22-4C7C-B959-43111A65D7F3}" dt="2026-07-19T14:28:23.315" v="25449" actId="1076"/>
        <pc:sldMkLst>
          <pc:docMk/>
          <pc:sldMk cId="0" sldId="399"/>
        </pc:sldMkLst>
        <pc:spChg chg="mod">
          <ac:chgData name="Emelyn Dipadua Flores (2515007)" userId="42ab485f-f7da-4743-a038-cb6ceb1d57ba" providerId="ADAL" clId="{618EE2F5-4C22-4C7C-B959-43111A65D7F3}" dt="2026-07-19T14:28:23.315" v="25449" actId="1076"/>
          <ac:spMkLst>
            <pc:docMk/>
            <pc:sldMk cId="0" sldId="399"/>
            <ac:spMk id="12291" creationId="{DA8DF68F-34C4-285F-B4A1-B6E08AE08A8B}"/>
          </ac:spMkLst>
        </pc:spChg>
      </pc:sldChg>
      <pc:sldChg chg="addSp delSp modSp add del mod ord">
        <pc:chgData name="Emelyn Dipadua Flores (2515007)" userId="42ab485f-f7da-4743-a038-cb6ceb1d57ba" providerId="ADAL" clId="{618EE2F5-4C22-4C7C-B959-43111A65D7F3}" dt="2026-07-18T22:53:37.025" v="24417" actId="20577"/>
        <pc:sldMkLst>
          <pc:docMk/>
          <pc:sldMk cId="0" sldId="400"/>
        </pc:sldMkLst>
        <pc:spChg chg="add mod">
          <ac:chgData name="Emelyn Dipadua Flores (2515007)" userId="42ab485f-f7da-4743-a038-cb6ceb1d57ba" providerId="ADAL" clId="{618EE2F5-4C22-4C7C-B959-43111A65D7F3}" dt="2026-07-18T22:53:37.025" v="24417" actId="20577"/>
          <ac:spMkLst>
            <pc:docMk/>
            <pc:sldMk cId="0" sldId="400"/>
            <ac:spMk id="3" creationId="{FFCABDB5-C372-2588-D12A-9B43B9D8082E}"/>
          </ac:spMkLst>
        </pc:spChg>
        <pc:spChg chg="add mod">
          <ac:chgData name="Emelyn Dipadua Flores (2515007)" userId="42ab485f-f7da-4743-a038-cb6ceb1d57ba" providerId="ADAL" clId="{618EE2F5-4C22-4C7C-B959-43111A65D7F3}" dt="2026-07-11T02:34:59.610" v="16505" actId="1076"/>
          <ac:spMkLst>
            <pc:docMk/>
            <pc:sldMk cId="0" sldId="400"/>
            <ac:spMk id="7" creationId="{B199784F-55FC-D511-51B8-88A25F10667E}"/>
          </ac:spMkLst>
        </pc:spChg>
        <pc:spChg chg="mod">
          <ac:chgData name="Emelyn Dipadua Flores (2515007)" userId="42ab485f-f7da-4743-a038-cb6ceb1d57ba" providerId="ADAL" clId="{618EE2F5-4C22-4C7C-B959-43111A65D7F3}" dt="2026-07-11T02:28:59.102" v="16432" actId="20577"/>
          <ac:spMkLst>
            <pc:docMk/>
            <pc:sldMk cId="0" sldId="400"/>
            <ac:spMk id="13314" creationId="{3D80977B-0105-4BDE-DF54-D9B0E773C891}"/>
          </ac:spMkLst>
        </pc:spChg>
      </pc:sldChg>
      <pc:sldChg chg="modSp add del mod ord">
        <pc:chgData name="Emelyn Dipadua Flores (2515007)" userId="42ab485f-f7da-4743-a038-cb6ceb1d57ba" providerId="ADAL" clId="{618EE2F5-4C22-4C7C-B959-43111A65D7F3}" dt="2026-07-19T14:05:21.790" v="25337" actId="20577"/>
        <pc:sldMkLst>
          <pc:docMk/>
          <pc:sldMk cId="1557286457" sldId="402"/>
        </pc:sldMkLst>
        <pc:spChg chg="mod">
          <ac:chgData name="Emelyn Dipadua Flores (2515007)" userId="42ab485f-f7da-4743-a038-cb6ceb1d57ba" providerId="ADAL" clId="{618EE2F5-4C22-4C7C-B959-43111A65D7F3}" dt="2026-07-19T14:05:21.790" v="25337" actId="20577"/>
          <ac:spMkLst>
            <pc:docMk/>
            <pc:sldMk cId="1557286457" sldId="402"/>
            <ac:spMk id="2" creationId="{C2E158EF-D71F-2BDF-B057-3B59AB77B65C}"/>
          </ac:spMkLst>
        </pc:spChg>
        <pc:spChg chg="mod">
          <ac:chgData name="Emelyn Dipadua Flores (2515007)" userId="42ab485f-f7da-4743-a038-cb6ceb1d57ba" providerId="ADAL" clId="{618EE2F5-4C22-4C7C-B959-43111A65D7F3}" dt="2026-07-19T13:54:47.086" v="25318" actId="255"/>
          <ac:spMkLst>
            <pc:docMk/>
            <pc:sldMk cId="1557286457" sldId="402"/>
            <ac:spMk id="3" creationId="{D269A12E-089F-65A6-1AAB-F01DB5F08F07}"/>
          </ac:spMkLst>
        </pc:spChg>
      </pc:sldChg>
      <pc:sldChg chg="addSp delSp modSp new mod">
        <pc:chgData name="Emelyn Dipadua Flores (2515007)" userId="42ab485f-f7da-4743-a038-cb6ceb1d57ba" providerId="ADAL" clId="{618EE2F5-4C22-4C7C-B959-43111A65D7F3}" dt="2026-07-13T21:13:41.285" v="21254" actId="113"/>
        <pc:sldMkLst>
          <pc:docMk/>
          <pc:sldMk cId="3288244473" sldId="404"/>
        </pc:sldMkLst>
        <pc:spChg chg="mod">
          <ac:chgData name="Emelyn Dipadua Flores (2515007)" userId="42ab485f-f7da-4743-a038-cb6ceb1d57ba" providerId="ADAL" clId="{618EE2F5-4C22-4C7C-B959-43111A65D7F3}" dt="2026-07-13T21:13:41.285" v="21254" actId="113"/>
          <ac:spMkLst>
            <pc:docMk/>
            <pc:sldMk cId="3288244473" sldId="404"/>
            <ac:spMk id="3" creationId="{7163BFF0-44D6-F18A-C443-6456F5415CA4}"/>
          </ac:spMkLst>
        </pc:spChg>
        <pc:spChg chg="add mod">
          <ac:chgData name="Emelyn Dipadua Flores (2515007)" userId="42ab485f-f7da-4743-a038-cb6ceb1d57ba" providerId="ADAL" clId="{618EE2F5-4C22-4C7C-B959-43111A65D7F3}" dt="2026-07-05T23:07:13.627" v="13099" actId="20577"/>
          <ac:spMkLst>
            <pc:docMk/>
            <pc:sldMk cId="3288244473" sldId="404"/>
            <ac:spMk id="11" creationId="{13C0A1C8-F952-F013-207A-CED8D48A3DAB}"/>
          </ac:spMkLst>
        </pc:spChg>
        <pc:spChg chg="add mod">
          <ac:chgData name="Emelyn Dipadua Flores (2515007)" userId="42ab485f-f7da-4743-a038-cb6ceb1d57ba" providerId="ADAL" clId="{618EE2F5-4C22-4C7C-B959-43111A65D7F3}" dt="2026-07-05T23:15:55.723" v="13508" actId="20577"/>
          <ac:spMkLst>
            <pc:docMk/>
            <pc:sldMk cId="3288244473" sldId="404"/>
            <ac:spMk id="13" creationId="{2297838C-BCBD-063F-22FB-D9C433D8EB52}"/>
          </ac:spMkLst>
        </pc:spChg>
      </pc:sldChg>
      <pc:sldChg chg="modSp new mod ord">
        <pc:chgData name="Emelyn Dipadua Flores (2515007)" userId="42ab485f-f7da-4743-a038-cb6ceb1d57ba" providerId="ADAL" clId="{618EE2F5-4C22-4C7C-B959-43111A65D7F3}" dt="2026-07-19T14:46:22.546" v="25471" actId="1076"/>
        <pc:sldMkLst>
          <pc:docMk/>
          <pc:sldMk cId="2582331436" sldId="405"/>
        </pc:sldMkLst>
        <pc:spChg chg="mod">
          <ac:chgData name="Emelyn Dipadua Flores (2515007)" userId="42ab485f-f7da-4743-a038-cb6ceb1d57ba" providerId="ADAL" clId="{618EE2F5-4C22-4C7C-B959-43111A65D7F3}" dt="2026-07-19T14:19:03.686" v="25383" actId="1076"/>
          <ac:spMkLst>
            <pc:docMk/>
            <pc:sldMk cId="2582331436" sldId="405"/>
            <ac:spMk id="2" creationId="{69857853-3889-8D70-7B47-1AB5CD8676C2}"/>
          </ac:spMkLst>
        </pc:spChg>
        <pc:spChg chg="mod">
          <ac:chgData name="Emelyn Dipadua Flores (2515007)" userId="42ab485f-f7da-4743-a038-cb6ceb1d57ba" providerId="ADAL" clId="{618EE2F5-4C22-4C7C-B959-43111A65D7F3}" dt="2026-07-19T14:46:22.546" v="25471" actId="1076"/>
          <ac:spMkLst>
            <pc:docMk/>
            <pc:sldMk cId="2582331436" sldId="405"/>
            <ac:spMk id="3" creationId="{73D7D003-9EE6-2C37-01B8-029D20102D97}"/>
          </ac:spMkLst>
        </pc:spChg>
      </pc:sldChg>
      <pc:sldChg chg="addSp delSp modSp new mod ord modClrScheme chgLayout">
        <pc:chgData name="Emelyn Dipadua Flores (2515007)" userId="42ab485f-f7da-4743-a038-cb6ceb1d57ba" providerId="ADAL" clId="{618EE2F5-4C22-4C7C-B959-43111A65D7F3}" dt="2026-07-19T14:46:08.854" v="25470" actId="20577"/>
        <pc:sldMkLst>
          <pc:docMk/>
          <pc:sldMk cId="501981179" sldId="406"/>
        </pc:sldMkLst>
        <pc:spChg chg="mod">
          <ac:chgData name="Emelyn Dipadua Flores (2515007)" userId="42ab485f-f7da-4743-a038-cb6ceb1d57ba" providerId="ADAL" clId="{618EE2F5-4C22-4C7C-B959-43111A65D7F3}" dt="2026-07-13T22:40:57.091" v="22518" actId="26606"/>
          <ac:spMkLst>
            <pc:docMk/>
            <pc:sldMk cId="501981179" sldId="406"/>
            <ac:spMk id="2" creationId="{34AEC4E5-D796-0C4F-C186-5025655853E2}"/>
          </ac:spMkLst>
        </pc:spChg>
        <pc:spChg chg="mod">
          <ac:chgData name="Emelyn Dipadua Flores (2515007)" userId="42ab485f-f7da-4743-a038-cb6ceb1d57ba" providerId="ADAL" clId="{618EE2F5-4C22-4C7C-B959-43111A65D7F3}" dt="2026-07-19T14:46:08.854" v="25470" actId="20577"/>
          <ac:spMkLst>
            <pc:docMk/>
            <pc:sldMk cId="501981179" sldId="406"/>
            <ac:spMk id="3" creationId="{E8F96AB7-447F-81DE-6CE7-B608486BE4E5}"/>
          </ac:spMkLst>
        </pc:spChg>
        <pc:spChg chg="mod">
          <ac:chgData name="Emelyn Dipadua Flores (2515007)" userId="42ab485f-f7da-4743-a038-cb6ceb1d57ba" providerId="ADAL" clId="{618EE2F5-4C22-4C7C-B959-43111A65D7F3}" dt="2026-07-13T22:40:57.091" v="22518" actId="26606"/>
          <ac:spMkLst>
            <pc:docMk/>
            <pc:sldMk cId="501981179" sldId="406"/>
            <ac:spMk id="4" creationId="{89AD27E8-339A-B078-36D3-022C5F971F76}"/>
          </ac:spMkLst>
        </pc:spChg>
        <pc:spChg chg="mod">
          <ac:chgData name="Emelyn Dipadua Flores (2515007)" userId="42ab485f-f7da-4743-a038-cb6ceb1d57ba" providerId="ADAL" clId="{618EE2F5-4C22-4C7C-B959-43111A65D7F3}" dt="2026-07-13T22:40:57.091" v="22518" actId="26606"/>
          <ac:spMkLst>
            <pc:docMk/>
            <pc:sldMk cId="501981179" sldId="406"/>
            <ac:spMk id="5" creationId="{DC57BE11-E2ED-9434-8098-B868777BD54A}"/>
          </ac:spMkLst>
        </pc:spChg>
        <pc:picChg chg="add mod ord">
          <ac:chgData name="Emelyn Dipadua Flores (2515007)" userId="42ab485f-f7da-4743-a038-cb6ceb1d57ba" providerId="ADAL" clId="{618EE2F5-4C22-4C7C-B959-43111A65D7F3}" dt="2026-07-13T22:40:57.091" v="22518" actId="26606"/>
          <ac:picMkLst>
            <pc:docMk/>
            <pc:sldMk cId="501981179" sldId="406"/>
            <ac:picMk id="16" creationId="{9F017225-3B04-82A4-B8DA-4B4F95D2093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0114A0-F9EF-4173-A8F7-AC1A66E87A0B}" type="datetimeFigureOut">
              <a:rPr lang="en-GB" smtClean="0"/>
              <a:t>19/07/2026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371C99-53B8-4B66-AA4C-E25070155602}" type="slidenum">
              <a:rPr lang="en-GB" smtClean="0"/>
              <a:t>‹#›</a:t>
            </a:fld>
            <a:endParaRPr lang="en-GB"/>
          </a:p>
        </p:txBody>
      </p:sp>
    </p:spTree>
    <p:extLst>
      <p:ext uri="{BB962C8B-B14F-4D97-AF65-F5344CB8AC3E}">
        <p14:creationId xmlns:p14="http://schemas.microsoft.com/office/powerpoint/2010/main" val="25703541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8371C99-53B8-4B66-AA4C-E25070155602}" type="slidenum">
              <a:rPr lang="en-GB" smtClean="0"/>
              <a:t>3</a:t>
            </a:fld>
            <a:endParaRPr lang="en-GB"/>
          </a:p>
        </p:txBody>
      </p:sp>
    </p:spTree>
    <p:extLst>
      <p:ext uri="{BB962C8B-B14F-4D97-AF65-F5344CB8AC3E}">
        <p14:creationId xmlns:p14="http://schemas.microsoft.com/office/powerpoint/2010/main" val="2044902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8371C99-53B8-4B66-AA4C-E25070155602}" type="slidenum">
              <a:rPr lang="en-GB" smtClean="0"/>
              <a:t>6</a:t>
            </a:fld>
            <a:endParaRPr lang="en-GB"/>
          </a:p>
        </p:txBody>
      </p:sp>
    </p:spTree>
    <p:extLst>
      <p:ext uri="{BB962C8B-B14F-4D97-AF65-F5344CB8AC3E}">
        <p14:creationId xmlns:p14="http://schemas.microsoft.com/office/powerpoint/2010/main" val="11046164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19/07/2026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19/07/2026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19/07/2026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genesys.com/ai-contact-center" TargetMode="External"/><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coursera.org/articles/engaging-group-discussion-questions" TargetMode="External"/><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usq.pressbooks.pub/academicsuccess/chapter/types-of-assignments/" TargetMode="External"/><Relationship Id="rId2" Type="http://schemas.openxmlformats.org/officeDocument/2006/relationships/image" Target="../media/image5.jp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Emelyn Dipadua Flores</a:t>
            </a:r>
          </a:p>
          <a:p>
            <a:r>
              <a:rPr lang="en-GB" altLang="en-US" u="sng" dirty="0"/>
              <a:t>Student ID: </a:t>
            </a:r>
            <a:r>
              <a:rPr lang="en-GB" altLang="en-US" b="1" u="sng" dirty="0"/>
              <a:t>2515007</a:t>
            </a:r>
            <a:endParaRPr lang="en-GB" altLang="en-US" b="1" i="1" dirty="0"/>
          </a:p>
          <a:p>
            <a:r>
              <a:rPr lang="en-GB" altLang="en-US" u="sng" dirty="0"/>
              <a:t>Lecturer’s Name</a:t>
            </a:r>
            <a:r>
              <a:rPr lang="en-GB" altLang="en-US" b="1" i="1" dirty="0"/>
              <a:t>: Soban Sadiq</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a:xfrm>
            <a:off x="609600" y="274638"/>
            <a:ext cx="10972800" cy="1143000"/>
          </a:xfrm>
        </p:spPr>
        <p:txBody>
          <a:bodyPr wrap="square" anchor="ctr">
            <a:normAutofit/>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sz="half" idx="1"/>
          </p:nvPr>
        </p:nvSpPr>
        <p:spPr>
          <a:xfrm>
            <a:off x="356204" y="1417638"/>
            <a:ext cx="5384800" cy="3989040"/>
          </a:xfrm>
        </p:spPr>
        <p:txBody>
          <a:bodyPr wrap="square" anchor="t">
            <a:normAutofit/>
          </a:bodyPr>
          <a:lstStyle/>
          <a:p>
            <a:pPr marL="0" indent="0">
              <a:buNone/>
            </a:pPr>
            <a:endParaRPr lang="en-GB" dirty="0"/>
          </a:p>
          <a:p>
            <a:pPr marL="400050" lvl="1" indent="0">
              <a:lnSpc>
                <a:spcPct val="150000"/>
              </a:lnSpc>
              <a:buNone/>
            </a:pPr>
            <a:r>
              <a:rPr lang="en-GB" sz="2000" dirty="0">
                <a:latin typeface="Arial" panose="020B0604020202020204" pitchFamily="34" charset="0"/>
                <a:cs typeface="Arial" panose="020B0604020202020204" pitchFamily="34" charset="0"/>
              </a:rPr>
              <a:t>In   order to support the development of ideas, review information, and prepare this presentation for this research project, I used AI-assisted tools and educational websites pertinent to the module. I reviewed and edited every piece of final content.</a:t>
            </a:r>
          </a:p>
        </p:txBody>
      </p:sp>
      <p:pic>
        <p:nvPicPr>
          <p:cNvPr id="9" name="Picture 8">
            <a:extLst>
              <a:ext uri="{FF2B5EF4-FFF2-40B4-BE49-F238E27FC236}">
                <a16:creationId xmlns:a16="http://schemas.microsoft.com/office/drawing/2014/main" id="{B6D7F5A8-E66D-F5EF-7526-4C5360579D0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97600" y="2086977"/>
            <a:ext cx="5384800" cy="3015488"/>
          </a:xfrm>
          <a:prstGeom prst="rect">
            <a:avLst/>
          </a:prstGeom>
          <a:noFill/>
        </p:spPr>
      </p:pic>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4889863" cy="777875"/>
          </a:xfrm>
        </p:spPr>
        <p:txBody>
          <a:bodyPr/>
          <a:lstStyle/>
          <a:p>
            <a:pPr algn="r"/>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19/07/2026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1857103" y="1182190"/>
            <a:ext cx="8477794" cy="6211388"/>
          </a:xfrm>
        </p:spPr>
        <p:txBody>
          <a:bodyPr/>
          <a:lstStyle/>
          <a:p>
            <a:pPr marL="0" indent="0">
              <a:buNone/>
              <a:defRPr/>
            </a:pPr>
            <a:r>
              <a:rPr lang="en-GB" sz="2800" b="1" i="1" dirty="0"/>
              <a:t>Briefly</a:t>
            </a:r>
          </a:p>
          <a:p>
            <a:pPr algn="just">
              <a:lnSpc>
                <a:spcPct val="150000"/>
              </a:lnSpc>
              <a:defRPr/>
            </a:pPr>
            <a:r>
              <a:rPr lang="en-GB" sz="1800" dirty="0">
                <a:latin typeface="Arial" panose="020B0604020202020204" pitchFamily="34" charset="0"/>
                <a:cs typeface="Arial" panose="020B0604020202020204" pitchFamily="34" charset="0"/>
              </a:rPr>
              <a:t>I am Emelyn Dipadua Flores, currently studying HE Certificate in Health and Social Care at the University of Wales, Trinity Saint David, London. </a:t>
            </a:r>
            <a:endParaRPr lang="en-GB" altLang="en-US" sz="1800" dirty="0">
              <a:latin typeface="Arial" panose="020B0604020202020204" pitchFamily="34" charset="0"/>
              <a:cs typeface="Arial" panose="020B0604020202020204" pitchFamily="34" charset="0"/>
            </a:endParaRPr>
          </a:p>
          <a:p>
            <a:pPr algn="just">
              <a:lnSpc>
                <a:spcPct val="150000"/>
              </a:lnSpc>
              <a:defRPr/>
            </a:pPr>
            <a:r>
              <a:rPr lang="en-GB" altLang="en-US" sz="1800" b="1" dirty="0">
                <a:latin typeface="Arial" panose="020B0604020202020204" pitchFamily="34" charset="0"/>
                <a:cs typeface="Arial" panose="020B0604020202020204" pitchFamily="34" charset="0"/>
              </a:rPr>
              <a:t>Objectives of presentation:</a:t>
            </a:r>
          </a:p>
          <a:p>
            <a:pPr marL="0" indent="0" algn="just">
              <a:lnSpc>
                <a:spcPct val="150000"/>
              </a:lnSpc>
              <a:buNone/>
              <a:defRPr/>
            </a:pPr>
            <a:r>
              <a:rPr lang="en-GB" sz="1800" b="1" dirty="0">
                <a:latin typeface="Arial" panose="020B0604020202020204" pitchFamily="34" charset="0"/>
                <a:cs typeface="Arial" panose="020B0604020202020204" pitchFamily="34" charset="0"/>
              </a:rPr>
              <a:t>   - </a:t>
            </a:r>
            <a:r>
              <a:rPr lang="en-GB" sz="1800" dirty="0">
                <a:latin typeface="Arial" panose="020B0604020202020204" pitchFamily="34" charset="0"/>
                <a:cs typeface="Arial" panose="020B0604020202020204" pitchFamily="34" charset="0"/>
              </a:rPr>
              <a:t>Introduce the skill of communication	  </a:t>
            </a:r>
          </a:p>
          <a:p>
            <a:pPr marL="0" indent="0" algn="just">
              <a:lnSpc>
                <a:spcPct val="150000"/>
              </a:lnSpc>
              <a:buNone/>
              <a:defRPr/>
            </a:pPr>
            <a:r>
              <a:rPr lang="en-GB" sz="1800" dirty="0">
                <a:latin typeface="Arial" panose="020B0604020202020204" pitchFamily="34" charset="0"/>
                <a:cs typeface="Arial" panose="020B0604020202020204" pitchFamily="34" charset="0"/>
              </a:rPr>
              <a:t>   - Explain its importance in professional practice</a:t>
            </a:r>
          </a:p>
          <a:p>
            <a:pPr marL="0" indent="0" algn="just">
              <a:lnSpc>
                <a:spcPct val="150000"/>
              </a:lnSpc>
              <a:buNone/>
              <a:defRPr/>
            </a:pPr>
            <a:r>
              <a:rPr lang="en-GB" sz="1800" dirty="0">
                <a:latin typeface="Arial" panose="020B0604020202020204" pitchFamily="34" charset="0"/>
                <a:cs typeface="Arial" panose="020B0604020202020204" pitchFamily="34" charset="0"/>
              </a:rPr>
              <a:t>   - To demonstrate how it applies to real care situations</a:t>
            </a:r>
          </a:p>
          <a:p>
            <a:pPr marL="0" indent="0" algn="just">
              <a:lnSpc>
                <a:spcPct val="150000"/>
              </a:lnSpc>
              <a:buNone/>
              <a:defRPr/>
            </a:pPr>
            <a:r>
              <a:rPr lang="en-GB" sz="1800" dirty="0">
                <a:latin typeface="Arial" panose="020B0604020202020204" pitchFamily="34" charset="0"/>
                <a:cs typeface="Arial" panose="020B0604020202020204" pitchFamily="34" charset="0"/>
              </a:rPr>
              <a:t>   - Link it to Gibbs’ Reflective Cycle</a:t>
            </a:r>
          </a:p>
          <a:p>
            <a:pPr marL="0" indent="0" algn="just">
              <a:lnSpc>
                <a:spcPct val="150000"/>
              </a:lnSpc>
              <a:buNone/>
              <a:defRPr/>
            </a:pPr>
            <a:r>
              <a:rPr lang="en-GB" sz="1800" dirty="0">
                <a:latin typeface="Arial" panose="020B0604020202020204" pitchFamily="34" charset="0"/>
                <a:cs typeface="Arial" panose="020B0604020202020204" pitchFamily="34" charset="0"/>
              </a:rPr>
              <a:t>   - Discuss how it supports in my future career</a:t>
            </a:r>
          </a:p>
          <a:p>
            <a:pPr marL="0" indent="0" algn="just">
              <a:buNone/>
              <a:defRPr/>
            </a:pPr>
            <a:r>
              <a:rPr lang="en-GB" sz="2000" dirty="0">
                <a:latin typeface="Arial" panose="020B0604020202020204" pitchFamily="34" charset="0"/>
                <a:cs typeface="Arial" panose="020B0604020202020204" pitchFamily="34" charset="0"/>
              </a:rPr>
              <a:t>  						</a:t>
            </a:r>
            <a:r>
              <a:rPr lang="en-GB" dirty="0"/>
              <a:t>          			    			</a:t>
            </a:r>
            <a:endParaRPr lang="en-GB" b="1" dirty="0"/>
          </a:p>
          <a:p>
            <a:pPr>
              <a:defRPr/>
            </a:pP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2800" b="1" dirty="0"/>
              <a:t>What is your chosen skill? </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34433" y="928315"/>
            <a:ext cx="11342915" cy="9187130"/>
          </a:xfrm>
          <a:prstGeom prst="rect">
            <a:avLst/>
          </a:prstGeom>
          <a:noFill/>
        </p:spPr>
        <p:txBody>
          <a:bodyPr wrap="square">
            <a:spAutoFit/>
          </a:bodyPr>
          <a:lstStyle/>
          <a:p>
            <a:pPr lvl="1"/>
            <a:r>
              <a:rPr lang="en-GB" sz="2000" dirty="0">
                <a:latin typeface="Arial" panose="020B0604020202020204" pitchFamily="34" charset="0"/>
                <a:cs typeface="Arial" panose="020B0604020202020204" pitchFamily="34" charset="0"/>
              </a:rPr>
              <a:t>COMMMUNICATION</a:t>
            </a:r>
          </a:p>
          <a:p>
            <a:pPr marL="742950" lvl="1"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algn="just">
              <a:lnSpc>
                <a:spcPct val="150000"/>
              </a:lnSpc>
            </a:pP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Communication</a:t>
            </a:r>
            <a:r>
              <a:rPr lang="en-GB" sz="2000" dirty="0">
                <a:latin typeface="Arial" panose="020B0604020202020204" pitchFamily="34" charset="0"/>
                <a:cs typeface="Arial" panose="020B0604020202020204" pitchFamily="34" charset="0"/>
              </a:rPr>
              <a:t> is the two- way exchange of information, ideas, feelings, and thoughts. To make sure messages are understood clearly and effectively, it entails speaking, listening and observing body language.</a:t>
            </a:r>
          </a:p>
          <a:p>
            <a:pPr marL="800100" lvl="1" indent="-342900" algn="just">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lvl="1" algn="just">
              <a:lnSpc>
                <a:spcPct val="150000"/>
              </a:lnSpc>
            </a:pPr>
            <a:r>
              <a:rPr lang="en-GB" sz="2000" b="1" dirty="0">
                <a:latin typeface="Arial" panose="020B0604020202020204" pitchFamily="34" charset="0"/>
                <a:cs typeface="Arial" panose="020B0604020202020204" pitchFamily="34" charset="0"/>
              </a:rPr>
              <a:t>	In practice: </a:t>
            </a:r>
            <a:r>
              <a:rPr lang="en-GB" sz="2000" dirty="0">
                <a:latin typeface="Arial" panose="020B0604020202020204" pitchFamily="34" charset="0"/>
                <a:cs typeface="Arial" panose="020B0604020202020204" pitchFamily="34" charset="0"/>
              </a:rPr>
              <a:t>Actively listen to the person. Observe nonverbal cues such as facial expressions and body language. Speak clearly, calmly and courteously. Ask questions or encourage comments to gauge understanding</a:t>
            </a:r>
            <a:r>
              <a:rPr lang="en-GB" sz="2000" dirty="0"/>
              <a:t>.</a:t>
            </a:r>
          </a:p>
          <a:p>
            <a:pPr lvl="1" algn="just">
              <a:lnSpc>
                <a:spcPct val="150000"/>
              </a:lnSpc>
            </a:pPr>
            <a:endParaRPr lang="en-GB" sz="2000" dirty="0"/>
          </a:p>
          <a:p>
            <a:pPr lvl="1" algn="just">
              <a:lnSpc>
                <a:spcPct val="150000"/>
              </a:lnSpc>
            </a:pPr>
            <a:r>
              <a:rPr lang="en-GB" sz="1200" dirty="0"/>
              <a:t>                                                                                                                                              (Nursing and Midwifery Council [NMC], 2018; Skills for Care, 2023).</a:t>
            </a:r>
          </a:p>
          <a:p>
            <a:pPr lvl="1" algn="just">
              <a:lnSpc>
                <a:spcPct val="150000"/>
              </a:lnSpc>
            </a:pPr>
            <a:endParaRPr lang="en-GB" sz="2000" dirty="0"/>
          </a:p>
          <a:p>
            <a:pPr algn="just">
              <a:lnSpc>
                <a:spcPct val="150000"/>
              </a:lnSpc>
            </a:pPr>
            <a:r>
              <a:rPr lang="en-GB" sz="2000" b="1" dirty="0"/>
              <a:t>      </a:t>
            </a:r>
            <a:r>
              <a:rPr lang="en-GB" sz="2000" dirty="0"/>
              <a:t> </a:t>
            </a:r>
          </a:p>
          <a:p>
            <a:pPr algn="just">
              <a:lnSpc>
                <a:spcPct val="150000"/>
              </a:lnSpc>
            </a:pPr>
            <a:r>
              <a:rPr lang="en-GB" sz="2000" dirty="0"/>
              <a:t>                   	</a:t>
            </a:r>
          </a:p>
          <a:p>
            <a:pPr lvl="1" algn="just">
              <a:lnSpc>
                <a:spcPct val="150000"/>
              </a:lnSpc>
            </a:pPr>
            <a:r>
              <a:rPr lang="en-GB" sz="2000" dirty="0"/>
              <a:t>							 </a:t>
            </a:r>
            <a:endParaRPr lang="en-GB" sz="1200" dirty="0"/>
          </a:p>
          <a:p>
            <a:pPr lvl="1" algn="just">
              <a:lnSpc>
                <a:spcPct val="150000"/>
              </a:lnSpc>
            </a:pPr>
            <a:endParaRPr lang="en-GB" sz="1200" dirty="0"/>
          </a:p>
          <a:p>
            <a:pPr lvl="1" algn="just">
              <a:lnSpc>
                <a:spcPct val="150000"/>
              </a:lnSpc>
            </a:pPr>
            <a:endParaRPr lang="en-GB" sz="1200" dirty="0"/>
          </a:p>
          <a:p>
            <a:pPr lvl="1" algn="just">
              <a:lnSpc>
                <a:spcPct val="150000"/>
              </a:lnSpc>
            </a:pPr>
            <a:r>
              <a:rPr lang="en-GB" sz="1200" dirty="0"/>
              <a:t>, 2023</a:t>
            </a:r>
            <a:r>
              <a:rPr lang="en-GB" sz="2000" dirty="0"/>
              <a:t>)</a:t>
            </a:r>
          </a:p>
          <a:p>
            <a:pPr marL="800100" lvl="1" indent="-342900" algn="just">
              <a:lnSpc>
                <a:spcPct val="150000"/>
              </a:lnSpc>
              <a:buFont typeface="Arial" panose="020B0604020202020204" pitchFamily="34" charset="0"/>
              <a:buChar char="•"/>
            </a:pPr>
            <a:endParaRPr lang="en-GB" sz="2000" dirty="0"/>
          </a:p>
          <a:p>
            <a:pPr marL="742950" lvl="1" indent="-285750" algn="just">
              <a:lnSpc>
                <a:spcPct val="150000"/>
              </a:lnSpc>
              <a:buFont typeface="Arial" panose="020B0604020202020204" pitchFamily="34" charset="0"/>
              <a:buChar char="•"/>
            </a:pPr>
            <a:endParaRPr lang="en-GB" sz="2000" b="1" dirty="0"/>
          </a:p>
          <a:p>
            <a:endParaRPr lang="en-GB" sz="1100" b="1" i="1" dirty="0"/>
          </a:p>
          <a:p>
            <a:pPr>
              <a:buNone/>
            </a:pPr>
            <a:r>
              <a:rPr lang="en-GB" sz="2400" i="1" dirty="0"/>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EC4E5-D796-0C4F-C186-5025655853E2}"/>
              </a:ext>
            </a:extLst>
          </p:cNvPr>
          <p:cNvSpPr>
            <a:spLocks noGrp="1"/>
          </p:cNvSpPr>
          <p:nvPr>
            <p:ph type="title"/>
          </p:nvPr>
        </p:nvSpPr>
        <p:spPr>
          <a:xfrm>
            <a:off x="609600" y="274638"/>
            <a:ext cx="10972800" cy="1143000"/>
          </a:xfrm>
        </p:spPr>
        <p:txBody>
          <a:bodyPr wrap="square" anchor="ctr">
            <a:normAutofit/>
          </a:bodyPr>
          <a:lstStyle/>
          <a:p>
            <a:r>
              <a:rPr lang="en-GB" dirty="0"/>
              <a:t>Cont.</a:t>
            </a:r>
          </a:p>
        </p:txBody>
      </p:sp>
      <p:sp>
        <p:nvSpPr>
          <p:cNvPr id="3" name="Content Placeholder 2">
            <a:extLst>
              <a:ext uri="{FF2B5EF4-FFF2-40B4-BE49-F238E27FC236}">
                <a16:creationId xmlns:a16="http://schemas.microsoft.com/office/drawing/2014/main" id="{E8F96AB7-447F-81DE-6CE7-B608486BE4E5}"/>
              </a:ext>
            </a:extLst>
          </p:cNvPr>
          <p:cNvSpPr>
            <a:spLocks noGrp="1"/>
          </p:cNvSpPr>
          <p:nvPr>
            <p:ph sz="half" idx="1"/>
          </p:nvPr>
        </p:nvSpPr>
        <p:spPr>
          <a:xfrm>
            <a:off x="334433" y="1192561"/>
            <a:ext cx="5526314" cy="3989040"/>
          </a:xfrm>
        </p:spPr>
        <p:txBody>
          <a:bodyPr wrap="square" anchor="t">
            <a:normAutofit/>
          </a:bodyPr>
          <a:lstStyle/>
          <a:p>
            <a:pPr marL="0" indent="0">
              <a:lnSpc>
                <a:spcPct val="160000"/>
              </a:lnSpc>
              <a:buNone/>
            </a:pPr>
            <a:r>
              <a:rPr lang="en-GB" sz="2200" b="1" dirty="0">
                <a:latin typeface="Arial" panose="020B0604020202020204" pitchFamily="34" charset="0"/>
                <a:cs typeface="Arial" panose="020B0604020202020204" pitchFamily="34" charset="0"/>
              </a:rPr>
              <a:t>How and where developed: </a:t>
            </a:r>
            <a:r>
              <a:rPr lang="en-GB" sz="2200" dirty="0">
                <a:latin typeface="Arial" panose="020B0604020202020204" pitchFamily="34" charset="0"/>
                <a:cs typeface="Arial" panose="020B0604020202020204" pitchFamily="34" charset="0"/>
              </a:rPr>
              <a:t>Through volunteering, taking part in group projects, interacting with people on a daily basis, and participating in workplace and class discussions</a:t>
            </a:r>
            <a:r>
              <a:rPr lang="en-GB" sz="2200" dirty="0"/>
              <a:t>.</a:t>
            </a:r>
            <a:endParaRPr lang="en-GB" sz="2000" b="1" dirty="0"/>
          </a:p>
          <a:p>
            <a:pPr marL="0" indent="0">
              <a:lnSpc>
                <a:spcPct val="90000"/>
              </a:lnSpc>
              <a:buNone/>
            </a:pPr>
            <a:endParaRPr lang="en-GB" sz="2000" b="1" dirty="0">
              <a:latin typeface="Arial" panose="020B0604020202020204" pitchFamily="34" charset="0"/>
              <a:cs typeface="Arial" panose="020B0604020202020204" pitchFamily="34" charset="0"/>
            </a:endParaRPr>
          </a:p>
          <a:p>
            <a:pPr marL="0" indent="0">
              <a:lnSpc>
                <a:spcPct val="90000"/>
              </a:lnSpc>
              <a:buNone/>
            </a:pPr>
            <a:r>
              <a:rPr lang="en-GB" sz="1200" dirty="0">
                <a:latin typeface="Arial" panose="020B0604020202020204" pitchFamily="34" charset="0"/>
                <a:cs typeface="Arial" panose="020B0604020202020204" pitchFamily="34" charset="0"/>
              </a:rPr>
              <a:t>(Nursing and Midwifery</a:t>
            </a: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Council (NMC), 2018; Skills for Care, 2023).</a:t>
            </a:r>
            <a:endParaRPr lang="en-GB" sz="1200" b="1" dirty="0">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9F017225-3B04-82A4-B8DA-4B4F95D2093E}"/>
              </a:ext>
            </a:extLst>
          </p:cNvPr>
          <p:cNvPicPr>
            <a:picLocks noChangeAspect="1"/>
          </p:cNvPicPr>
          <p:nvPr/>
        </p:nvPicPr>
        <p:blipFill>
          <a:blip r:embed="rId2">
            <a:extLst>
              <a:ext uri="{837473B0-CC2E-450A-ABE3-18F120FF3D39}">
                <a1611:picAttrSrcUrl xmlns:a1611="http://schemas.microsoft.com/office/drawing/2016/11/main" r:id="rId3"/>
              </a:ext>
            </a:extLst>
          </a:blip>
          <a:srcRect l="30748" r="8170"/>
          <a:stretch>
            <a:fillRect/>
          </a:stretch>
        </p:blipFill>
        <p:spPr>
          <a:xfrm>
            <a:off x="6197600" y="1600201"/>
            <a:ext cx="5384800" cy="3989040"/>
          </a:xfrm>
          <a:prstGeom prst="rect">
            <a:avLst/>
          </a:prstGeom>
          <a:noFill/>
        </p:spPr>
      </p:pic>
      <p:sp>
        <p:nvSpPr>
          <p:cNvPr id="4" name="Date Placeholder 3">
            <a:extLst>
              <a:ext uri="{FF2B5EF4-FFF2-40B4-BE49-F238E27FC236}">
                <a16:creationId xmlns:a16="http://schemas.microsoft.com/office/drawing/2014/main" id="{89AD27E8-339A-B078-36D3-022C5F971F76}"/>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DC57BE11-E2ED-9434-8098-B868777BD54A}"/>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501981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461676" y="767723"/>
            <a:ext cx="10848581" cy="967516"/>
          </a:xfrm>
        </p:spPr>
        <p:txBody>
          <a:bodyPr/>
          <a:lstStyle/>
          <a:p>
            <a:pPr>
              <a:lnSpc>
                <a:spcPct val="150000"/>
              </a:lnSpc>
            </a:pPr>
            <a:r>
              <a:rPr lang="en-GB" sz="2800" b="1" dirty="0"/>
              <a:t> Communication’s Significance in professional practice</a:t>
            </a:r>
            <a:br>
              <a:rPr lang="en-GB" sz="2800" b="1" dirty="0"/>
            </a:br>
            <a:r>
              <a:rPr lang="en-GB" sz="2000" dirty="0">
                <a:latin typeface="Arial" panose="020B0604020202020204" pitchFamily="34" charset="0"/>
                <a:cs typeface="Arial" panose="020B0604020202020204" pitchFamily="34" charset="0"/>
              </a:rPr>
              <a:t>Because they support safe, efficient and person-centred care</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E708A69-4880-E756-CF1A-621EA0BA900A}"/>
              </a:ext>
            </a:extLst>
          </p:cNvPr>
          <p:cNvSpPr>
            <a:spLocks noGrp="1"/>
          </p:cNvSpPr>
          <p:nvPr>
            <p:ph type="dt" sz="half" idx="10"/>
          </p:nvPr>
        </p:nvSpPr>
        <p:spPr>
          <a:xfrm>
            <a:off x="334433" y="6524626"/>
            <a:ext cx="1295400" cy="219075"/>
          </a:xfrm>
        </p:spPr>
        <p:txBody>
          <a:bodyPr/>
          <a:lstStyle/>
          <a:p>
            <a:fld id="{9F458A58-9170-4293-9FCB-97B777C99F2B}" type="datetime1">
              <a:rPr lang="en-GB" altLang="en-US"/>
              <a:pPr/>
              <a:t>19/07/2026</a:t>
            </a:fld>
            <a:endParaRPr lang="en-GB" altLang="en-US"/>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xfrm>
            <a:off x="10608733" y="6381751"/>
            <a:ext cx="973667"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fld id="{04BA63B0-57B7-4749-A8AB-75E15FE4EF80}" type="slidenum">
              <a:rPr lang="en-GB" altLang="en-US"/>
              <a:pPr/>
              <a:t>6</a:t>
            </a:fld>
            <a:endParaRPr lang="en-GB" altLang="en-US"/>
          </a:p>
        </p:txBody>
      </p:sp>
      <p:sp>
        <p:nvSpPr>
          <p:cNvPr id="10" name="TextBox 9">
            <a:extLst>
              <a:ext uri="{FF2B5EF4-FFF2-40B4-BE49-F238E27FC236}">
                <a16:creationId xmlns:a16="http://schemas.microsoft.com/office/drawing/2014/main" id="{E32E3400-4CF7-D76F-91E6-1E97593C4D9A}"/>
              </a:ext>
            </a:extLst>
          </p:cNvPr>
          <p:cNvSpPr txBox="1"/>
          <p:nvPr/>
        </p:nvSpPr>
        <p:spPr>
          <a:xfrm>
            <a:off x="122707" y="1419311"/>
            <a:ext cx="11437922" cy="5278368"/>
          </a:xfrm>
          <a:prstGeom prst="rect">
            <a:avLst/>
          </a:prstGeom>
          <a:noFill/>
        </p:spPr>
        <p:txBody>
          <a:bodyPr wrap="square">
            <a:spAutoFit/>
          </a:bodyPr>
          <a:lstStyle/>
          <a:p>
            <a:pPr>
              <a:lnSpc>
                <a:spcPct val="150000"/>
              </a:lnSpc>
            </a:pPr>
            <a:r>
              <a:rPr lang="en-GB" sz="2000" b="1" dirty="0">
                <a:latin typeface="Arial" panose="020B0604020202020204" pitchFamily="34" charset="0"/>
                <a:cs typeface="Arial" panose="020B0604020202020204" pitchFamily="34" charset="0"/>
              </a:rPr>
              <a:t>Communication Skills </a:t>
            </a:r>
            <a:r>
              <a:rPr lang="en-GB" sz="2000" dirty="0">
                <a:latin typeface="Arial" panose="020B0604020202020204" pitchFamily="34" charset="0"/>
                <a:cs typeface="Arial" panose="020B0604020202020204" pitchFamily="34" charset="0"/>
              </a:rPr>
              <a:t>are crucial in the health and social care sectors. Professionals who communicate well are better able to share accurate information, foster trust, and give people</a:t>
            </a:r>
          </a:p>
          <a:p>
            <a:pPr>
              <a:lnSpc>
                <a:spcPct val="150000"/>
              </a:lnSpc>
            </a:pPr>
            <a:r>
              <a:rPr lang="en-GB" sz="2000" dirty="0">
                <a:latin typeface="Arial" panose="020B0604020202020204" pitchFamily="34" charset="0"/>
                <a:cs typeface="Arial" panose="020B0604020202020204" pitchFamily="34" charset="0"/>
              </a:rPr>
              <a:t> the support they need.</a:t>
            </a:r>
          </a:p>
          <a:p>
            <a:pPr marL="342900" indent="-342900">
              <a:lnSpc>
                <a:spcPct val="150000"/>
              </a:lnSpc>
              <a:buFont typeface="Arial" panose="020B0604020202020204" pitchFamily="34" charset="0"/>
              <a:buChar char="•"/>
            </a:pPr>
            <a:r>
              <a:rPr lang="en-GB" sz="2000" b="1" dirty="0">
                <a:latin typeface="Arial" panose="020B0604020202020204" pitchFamily="34" charset="0"/>
                <a:cs typeface="Arial" panose="020B0604020202020204" pitchFamily="34" charset="0"/>
              </a:rPr>
              <a:t>How does it support</a:t>
            </a:r>
          </a:p>
          <a:p>
            <a:pPr>
              <a:lnSpc>
                <a:spcPct val="150000"/>
              </a:lnSpc>
            </a:pP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Safe and effective care</a:t>
            </a:r>
            <a:r>
              <a:rPr lang="en-GB" sz="2000" dirty="0">
                <a:latin typeface="Arial" panose="020B0604020202020204" pitchFamily="34" charset="0"/>
                <a:cs typeface="Arial" panose="020B0604020202020204" pitchFamily="34" charset="0"/>
              </a:rPr>
              <a:t>:  Lowers the possibility of mistakes and miscommunication. Ensures that the health information is shared accurately.		</a:t>
            </a:r>
          </a:p>
          <a:p>
            <a:pPr>
              <a:lnSpc>
                <a:spcPct val="150000"/>
              </a:lnSpc>
            </a:pP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Better outcomes</a:t>
            </a:r>
            <a:r>
              <a:rPr lang="en-GB" sz="2000" dirty="0">
                <a:latin typeface="Arial" panose="020B0604020202020204" pitchFamily="34" charset="0"/>
                <a:cs typeface="Arial" panose="020B0604020202020204" pitchFamily="34" charset="0"/>
              </a:rPr>
              <a:t>:</a:t>
            </a:r>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Establish trust, rights, respects, supports person-centred care and improves overall wellbeing.</a:t>
            </a:r>
          </a:p>
          <a:p>
            <a:pPr>
              <a:lnSpc>
                <a:spcPct val="150000"/>
              </a:lnSpc>
            </a:pPr>
            <a:r>
              <a:rPr lang="en-GB" sz="20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(Stanley and Manthorpe, 2020)</a:t>
            </a:r>
          </a:p>
          <a:p>
            <a:pPr>
              <a:lnSpc>
                <a:spcPct val="150000"/>
              </a:lnSpc>
            </a:pPr>
            <a:endParaRPr lang="en-GB" dirty="0"/>
          </a:p>
          <a:p>
            <a:r>
              <a:rPr lang="en-GB" sz="2000" i="1" dirty="0"/>
              <a:t>  </a:t>
            </a:r>
          </a:p>
          <a:p>
            <a:endParaRPr lang="en-GB" sz="2000" i="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57853-3889-8D70-7B47-1AB5CD8676C2}"/>
              </a:ext>
            </a:extLst>
          </p:cNvPr>
          <p:cNvSpPr>
            <a:spLocks noGrp="1"/>
          </p:cNvSpPr>
          <p:nvPr>
            <p:ph type="title"/>
          </p:nvPr>
        </p:nvSpPr>
        <p:spPr>
          <a:xfrm>
            <a:off x="468086" y="0"/>
            <a:ext cx="10972800" cy="639762"/>
          </a:xfrm>
        </p:spPr>
        <p:txBody>
          <a:bodyPr/>
          <a:lstStyle/>
          <a:p>
            <a:r>
              <a:rPr lang="en-GB" sz="3200" dirty="0">
                <a:latin typeface="Arial" panose="020B0604020202020204" pitchFamily="34" charset="0"/>
                <a:cs typeface="Arial" panose="020B0604020202020204" pitchFamily="34" charset="0"/>
              </a:rPr>
              <a:t>Cont.</a:t>
            </a:r>
          </a:p>
        </p:txBody>
      </p:sp>
      <p:sp>
        <p:nvSpPr>
          <p:cNvPr id="3" name="Content Placeholder 2">
            <a:extLst>
              <a:ext uri="{FF2B5EF4-FFF2-40B4-BE49-F238E27FC236}">
                <a16:creationId xmlns:a16="http://schemas.microsoft.com/office/drawing/2014/main" id="{73D7D003-9EE6-2C37-01B8-029D20102D97}"/>
              </a:ext>
            </a:extLst>
          </p:cNvPr>
          <p:cNvSpPr>
            <a:spLocks noGrp="1"/>
          </p:cNvSpPr>
          <p:nvPr>
            <p:ph idx="1"/>
          </p:nvPr>
        </p:nvSpPr>
        <p:spPr>
          <a:xfrm>
            <a:off x="334433" y="892629"/>
            <a:ext cx="10831286" cy="4253130"/>
          </a:xfrm>
        </p:spPr>
        <p:txBody>
          <a:bodyPr/>
          <a:lstStyle/>
          <a:p>
            <a:r>
              <a:rPr lang="en-GB" sz="2000" b="1" dirty="0">
                <a:latin typeface="Arial" panose="020B0604020202020204" pitchFamily="34" charset="0"/>
                <a:cs typeface="Arial" panose="020B0604020202020204" pitchFamily="34" charset="0"/>
              </a:rPr>
              <a:t>Benefits to the following:</a:t>
            </a:r>
          </a:p>
          <a:p>
            <a:pPr lvl="1"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Service users and Patients</a:t>
            </a:r>
            <a:r>
              <a:rPr lang="en-GB" sz="2000" dirty="0">
                <a:latin typeface="Arial" panose="020B0604020202020204" pitchFamily="34" charset="0"/>
                <a:cs typeface="Arial" panose="020B0604020202020204" pitchFamily="34" charset="0"/>
              </a:rPr>
              <a:t>: both feels valued, improve their confidence, express their needs and concerns, and to strengthen their satisfaction and overall quality of care.</a:t>
            </a:r>
          </a:p>
          <a:p>
            <a:pPr lvl="1" indent="-342900">
              <a:lnSpc>
                <a:spcPct val="150000"/>
              </a:lnSpc>
              <a:buFont typeface="Arial" panose="020B0604020202020204" pitchFamily="34" charset="0"/>
              <a:buChar char="•"/>
            </a:pPr>
            <a:r>
              <a:rPr lang="en-GB" sz="2000" b="1" dirty="0">
                <a:latin typeface="Arial" panose="020B0604020202020204" pitchFamily="34" charset="0"/>
                <a:cs typeface="Arial" panose="020B0604020202020204" pitchFamily="34" charset="0"/>
              </a:rPr>
              <a:t>Staff  members and colleagues</a:t>
            </a:r>
            <a:r>
              <a:rPr lang="en-GB" sz="2000" dirty="0">
                <a:latin typeface="Arial" panose="020B0604020202020204" pitchFamily="34" charset="0"/>
                <a:cs typeface="Arial" panose="020B0604020202020204" pitchFamily="34" charset="0"/>
              </a:rPr>
              <a:t>: promotes teamwork, helps to enhance quality of work in the organization.</a:t>
            </a:r>
          </a:p>
          <a:p>
            <a:pPr lvl="1" indent="-342900">
              <a:lnSpc>
                <a:spcPct val="150000"/>
              </a:lnSpc>
              <a:buFont typeface="Arial" panose="020B0604020202020204" pitchFamily="34" charset="0"/>
              <a:buChar char="•"/>
            </a:pPr>
            <a:r>
              <a:rPr lang="en-GB" sz="2000" b="1" dirty="0">
                <a:latin typeface="Arial" panose="020B0604020202020204" pitchFamily="34" charset="0"/>
                <a:cs typeface="Arial" panose="020B0604020202020204" pitchFamily="34" charset="0"/>
              </a:rPr>
              <a:t>Organization: </a:t>
            </a:r>
            <a:r>
              <a:rPr lang="en-GB" sz="2000" dirty="0">
                <a:latin typeface="Arial" panose="020B0604020202020204" pitchFamily="34" charset="0"/>
                <a:cs typeface="Arial" panose="020B0604020202020204" pitchFamily="34" charset="0"/>
              </a:rPr>
              <a:t>effective communication enhances collaboration, lower mistakes, and boosts organizational output. </a:t>
            </a:r>
          </a:p>
          <a:p>
            <a:pPr lvl="1" indent="-342900">
              <a:lnSpc>
                <a:spcPct val="150000"/>
              </a:lnSpc>
              <a:buFont typeface="Arial" panose="020B0604020202020204" pitchFamily="34" charset="0"/>
              <a:buChar char="•"/>
            </a:pPr>
            <a:r>
              <a:rPr lang="en-GB" sz="2000" b="1" dirty="0">
                <a:latin typeface="Arial" panose="020B0604020202020204" pitchFamily="34" charset="0"/>
                <a:cs typeface="Arial" panose="020B0604020202020204" pitchFamily="34" charset="0"/>
              </a:rPr>
              <a:t>Problem occur when communication not used effectively: (Patients) </a:t>
            </a:r>
            <a:r>
              <a:rPr lang="en-GB" sz="2000" dirty="0">
                <a:latin typeface="Arial" panose="020B0604020202020204" pitchFamily="34" charset="0"/>
                <a:cs typeface="Arial" panose="020B0604020202020204" pitchFamily="34" charset="0"/>
              </a:rPr>
              <a:t>miscommunication during patient’s handover may result to missed treatment or delayed care.                                                                     	                    </a:t>
            </a:r>
            <a:r>
              <a:rPr lang="en-GB" sz="1200" dirty="0">
                <a:latin typeface="Arial" panose="020B0604020202020204" pitchFamily="34" charset="0"/>
                <a:cs typeface="Arial" panose="020B0604020202020204" pitchFamily="34" charset="0"/>
              </a:rPr>
              <a:t>(Stanley and Manthorpe, 2020).                                                                                          </a:t>
            </a:r>
            <a:endParaRPr lang="en-GB" sz="1200" b="1" dirty="0">
              <a:latin typeface="Arial" panose="020B0604020202020204" pitchFamily="34" charset="0"/>
              <a:cs typeface="Arial" panose="020B0604020202020204" pitchFamily="34" charset="0"/>
            </a:endParaRPr>
          </a:p>
          <a:p>
            <a:pPr marL="400050" lvl="1" indent="0">
              <a:lnSpc>
                <a:spcPct val="150000"/>
              </a:lnSpc>
              <a:buNone/>
            </a:pPr>
            <a:endParaRPr lang="en-GB" sz="2000" dirty="0">
              <a:latin typeface="Arial" panose="020B0604020202020204" pitchFamily="34" charset="0"/>
              <a:cs typeface="Arial" panose="020B0604020202020204" pitchFamily="34" charset="0"/>
            </a:endParaRPr>
          </a:p>
          <a:p>
            <a:pPr marL="400050" lvl="1" indent="0">
              <a:lnSpc>
                <a:spcPct val="150000"/>
              </a:lnSpc>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(Bovee and Thill, 2021)</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400" dirty="0"/>
          </a:p>
          <a:p>
            <a:pPr marL="0" indent="0">
              <a:buNone/>
            </a:pPr>
            <a:endParaRPr lang="en-GB" sz="2400" dirty="0"/>
          </a:p>
          <a:p>
            <a:pPr marL="0" indent="0">
              <a:buNone/>
            </a:pPr>
            <a:endParaRPr lang="en-GB" sz="2400" dirty="0"/>
          </a:p>
          <a:p>
            <a:pPr marL="0" indent="0">
              <a:buNone/>
            </a:pPr>
            <a:r>
              <a:rPr lang="en-GB" sz="2400" dirty="0"/>
              <a:t>									</a:t>
            </a:r>
          </a:p>
          <a:p>
            <a:pPr marL="0" indent="0">
              <a:buNone/>
            </a:pPr>
            <a:endParaRPr lang="en-GB" sz="2400" dirty="0"/>
          </a:p>
          <a:p>
            <a:pPr marL="0" indent="0">
              <a:buNone/>
            </a:pPr>
            <a:r>
              <a:rPr lang="en-GB" sz="2400" dirty="0"/>
              <a:t>	</a:t>
            </a:r>
            <a:endParaRPr lang="en-GB" sz="12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3E9236D-C175-10BB-92CA-6EDDAB8ED8F0}"/>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11AD2BB2-7DAD-72EF-03A3-1FE2F580482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2582331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63BFF0-44D6-F18A-C443-6456F5415CA4}"/>
              </a:ext>
            </a:extLst>
          </p:cNvPr>
          <p:cNvSpPr>
            <a:spLocks noGrp="1"/>
          </p:cNvSpPr>
          <p:nvPr>
            <p:ph idx="1"/>
          </p:nvPr>
        </p:nvSpPr>
        <p:spPr>
          <a:xfrm>
            <a:off x="515983" y="322217"/>
            <a:ext cx="10990217" cy="5099222"/>
          </a:xfrm>
        </p:spPr>
        <p:txBody>
          <a:bodyPr/>
          <a:lstStyle/>
          <a:p>
            <a:pPr marL="0" indent="0">
              <a:lnSpc>
                <a:spcPct val="150000"/>
              </a:lnSpc>
              <a:buNone/>
            </a:pPr>
            <a:r>
              <a:rPr lang="en-GB" sz="2000" b="1" dirty="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a:p>
            <a:pPr marL="0" indent="0">
              <a:lnSpc>
                <a:spcPct val="150000"/>
              </a:lnSpc>
              <a:buNone/>
            </a:pPr>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Incorrect or incomplete information can lead to medication errors and decreased 	standard of care.</a:t>
            </a:r>
          </a:p>
          <a:p>
            <a:pPr marL="0" indent="0">
              <a:lnSpc>
                <a:spcPct val="150000"/>
              </a:lnSpc>
              <a:buNone/>
            </a:pPr>
            <a:r>
              <a:rPr lang="en-GB" sz="2000" dirty="0">
                <a:latin typeface="Arial" panose="020B0604020202020204" pitchFamily="34" charset="0"/>
                <a:cs typeface="Arial" panose="020B0604020202020204" pitchFamily="34" charset="0"/>
              </a:rPr>
              <a:t>Example:</a:t>
            </a:r>
          </a:p>
          <a:p>
            <a:pPr marL="0" indent="0">
              <a:lnSpc>
                <a:spcPct val="150000"/>
              </a:lnSpc>
              <a:buNone/>
            </a:pPr>
            <a:r>
              <a:rPr lang="en-GB" sz="2000" b="1" dirty="0">
                <a:latin typeface="Arial" panose="020B0604020202020204" pitchFamily="34" charset="0"/>
                <a:cs typeface="Arial" panose="020B0604020202020204" pitchFamily="34" charset="0"/>
              </a:rPr>
              <a:t>	Patient’s safety</a:t>
            </a:r>
            <a:r>
              <a:rPr lang="en-GB" sz="2000" dirty="0">
                <a:latin typeface="Arial" panose="020B0604020202020204" pitchFamily="34" charset="0"/>
                <a:cs typeface="Arial" panose="020B0604020202020204" pitchFamily="34" charset="0"/>
              </a:rPr>
              <a:t>: Inadequate communication during shift handover may prevent a nurse 	from learning that a patient has a serious allergy, which could lead incorrect medication 	administration that could endanger the patient or even kill them. Consequently, accurate 	patient  information is transferred when there is effective communication.</a:t>
            </a:r>
          </a:p>
          <a:p>
            <a:pPr marL="0" indent="0">
              <a:lnSpc>
                <a:spcPct val="150000"/>
              </a:lnSpc>
              <a:buNone/>
            </a:pPr>
            <a:endParaRPr lang="en-GB" sz="2000" dirty="0">
              <a:latin typeface="Arial" panose="020B0604020202020204" pitchFamily="34" charset="0"/>
              <a:cs typeface="Arial" panose="020B0604020202020204" pitchFamily="34" charset="0"/>
            </a:endParaRPr>
          </a:p>
          <a:p>
            <a:pPr marL="0" indent="0">
              <a:lnSpc>
                <a:spcPct val="150000"/>
              </a:lnSpc>
              <a:buNone/>
            </a:pP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(NMC, 2018).</a:t>
            </a:r>
            <a:endParaRPr lang="en-GB" sz="1200" b="1" dirty="0">
              <a:latin typeface="Arial" panose="020B0604020202020204" pitchFamily="34" charset="0"/>
              <a:cs typeface="Arial" panose="020B0604020202020204" pitchFamily="34" charset="0"/>
            </a:endParaRPr>
          </a:p>
          <a:p>
            <a:pPr marL="0" indent="0">
              <a:lnSpc>
                <a:spcPct val="150000"/>
              </a:lnSpc>
              <a:buNone/>
            </a:pPr>
            <a:endParaRPr lang="en-GB" sz="2000" b="1" dirty="0">
              <a:latin typeface="Arial" panose="020B0604020202020204" pitchFamily="34" charset="0"/>
              <a:cs typeface="Arial" panose="020B0604020202020204" pitchFamily="34" charset="0"/>
            </a:endParaRPr>
          </a:p>
          <a:p>
            <a:pPr marL="0" indent="0">
              <a:buNone/>
            </a:pPr>
            <a:endParaRPr lang="en-GB" sz="2000" b="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b="1" dirty="0"/>
          </a:p>
          <a:p>
            <a:pPr lvl="2"/>
            <a:endParaRPr lang="en-GB" dirty="0"/>
          </a:p>
          <a:p>
            <a:pPr marL="0" indent="0">
              <a:buNone/>
            </a:pPr>
            <a:endParaRPr lang="en-GB" dirty="0"/>
          </a:p>
          <a:p>
            <a:endParaRPr lang="en-GB" dirty="0"/>
          </a:p>
        </p:txBody>
      </p:sp>
      <p:sp>
        <p:nvSpPr>
          <p:cNvPr id="4" name="Date Placeholder 3">
            <a:extLst>
              <a:ext uri="{FF2B5EF4-FFF2-40B4-BE49-F238E27FC236}">
                <a16:creationId xmlns:a16="http://schemas.microsoft.com/office/drawing/2014/main" id="{37E93468-E8C1-644C-B2C6-084F28D7249C}"/>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9096567E-52A8-58F5-3584-CCA7F4913A08}"/>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
        <p:nvSpPr>
          <p:cNvPr id="11" name="TextBox 10">
            <a:extLst>
              <a:ext uri="{FF2B5EF4-FFF2-40B4-BE49-F238E27FC236}">
                <a16:creationId xmlns:a16="http://schemas.microsoft.com/office/drawing/2014/main" id="{13C0A1C8-F952-F013-207A-CED8D48A3DAB}"/>
              </a:ext>
            </a:extLst>
          </p:cNvPr>
          <p:cNvSpPr txBox="1"/>
          <p:nvPr/>
        </p:nvSpPr>
        <p:spPr>
          <a:xfrm>
            <a:off x="8926286" y="1733006"/>
            <a:ext cx="184731" cy="646331"/>
          </a:xfrm>
          <a:prstGeom prst="rect">
            <a:avLst/>
          </a:prstGeom>
          <a:noFill/>
        </p:spPr>
        <p:txBody>
          <a:bodyPr wrap="none" rtlCol="0">
            <a:spAutoFit/>
          </a:bodyPr>
          <a:lstStyle/>
          <a:p>
            <a:endParaRPr lang="en-GB" dirty="0"/>
          </a:p>
          <a:p>
            <a:endParaRPr lang="en-GB" dirty="0"/>
          </a:p>
        </p:txBody>
      </p:sp>
      <p:sp>
        <p:nvSpPr>
          <p:cNvPr id="13" name="TextBox 12">
            <a:extLst>
              <a:ext uri="{FF2B5EF4-FFF2-40B4-BE49-F238E27FC236}">
                <a16:creationId xmlns:a16="http://schemas.microsoft.com/office/drawing/2014/main" id="{2297838C-BCBD-063F-22FB-D9C433D8EB52}"/>
              </a:ext>
            </a:extLst>
          </p:cNvPr>
          <p:cNvSpPr txBox="1"/>
          <p:nvPr/>
        </p:nvSpPr>
        <p:spPr>
          <a:xfrm>
            <a:off x="2586446" y="322217"/>
            <a:ext cx="184731" cy="923330"/>
          </a:xfrm>
          <a:prstGeom prst="rect">
            <a:avLst/>
          </a:prstGeom>
          <a:noFill/>
        </p:spPr>
        <p:txBody>
          <a:bodyPr wrap="none" rtlCol="0">
            <a:spAutoFit/>
          </a:bodyPr>
          <a:lstStyle/>
          <a:p>
            <a:endParaRPr lang="en-GB" dirty="0"/>
          </a:p>
          <a:p>
            <a:endParaRPr lang="en-GB" dirty="0"/>
          </a:p>
          <a:p>
            <a:endParaRPr lang="en-GB" dirty="0"/>
          </a:p>
        </p:txBody>
      </p:sp>
    </p:spTree>
    <p:extLst>
      <p:ext uri="{BB962C8B-B14F-4D97-AF65-F5344CB8AC3E}">
        <p14:creationId xmlns:p14="http://schemas.microsoft.com/office/powerpoint/2010/main" val="3288244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609600" y="274638"/>
            <a:ext cx="10972800" cy="683305"/>
          </a:xfrm>
        </p:spPr>
        <p:txBody>
          <a:bodyPr wrap="square" anchor="ctr">
            <a:normAutofit/>
          </a:bodyPr>
          <a:lstStyle/>
          <a:p>
            <a:pPr>
              <a:lnSpc>
                <a:spcPct val="90000"/>
              </a:lnSpc>
            </a:pPr>
            <a:r>
              <a:rPr lang="en-GB" sz="3700" b="1" dirty="0"/>
              <a:t>Model: Gibbs’ Reflective Cycle</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9</a:t>
            </a:fld>
            <a:endParaRPr lang="en-GB" altLang="en-US"/>
          </a:p>
        </p:txBody>
      </p:sp>
      <p:pic>
        <p:nvPicPr>
          <p:cNvPr id="12" name="Picture 11">
            <a:extLst>
              <a:ext uri="{FF2B5EF4-FFF2-40B4-BE49-F238E27FC236}">
                <a16:creationId xmlns:a16="http://schemas.microsoft.com/office/drawing/2014/main" id="{4A5509C0-BB7A-17EA-C26F-72CB2F1EDCF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416165" y="1593849"/>
            <a:ext cx="3333750" cy="3305175"/>
          </a:xfrm>
          <a:prstGeom prst="rect">
            <a:avLst/>
          </a:prstGeom>
        </p:spPr>
      </p:pic>
      <p:sp>
        <p:nvSpPr>
          <p:cNvPr id="13" name="TextBox 12">
            <a:extLst>
              <a:ext uri="{FF2B5EF4-FFF2-40B4-BE49-F238E27FC236}">
                <a16:creationId xmlns:a16="http://schemas.microsoft.com/office/drawing/2014/main" id="{330DB9F9-8C45-CBBB-C3F4-A5C9BF7F22D2}"/>
              </a:ext>
            </a:extLst>
          </p:cNvPr>
          <p:cNvSpPr txBox="1"/>
          <p:nvPr/>
        </p:nvSpPr>
        <p:spPr>
          <a:xfrm>
            <a:off x="7761816" y="4968376"/>
            <a:ext cx="3333750" cy="369332"/>
          </a:xfrm>
          <a:prstGeom prst="rect">
            <a:avLst/>
          </a:prstGeom>
          <a:noFill/>
        </p:spPr>
        <p:txBody>
          <a:bodyPr wrap="square" rtlCol="0">
            <a:spAutoFit/>
          </a:bodyPr>
          <a:lstStyle/>
          <a:p>
            <a:r>
              <a:rPr lang="en-GB" sz="900" dirty="0">
                <a:hlinkClick r:id="rId3" tooltip="https://usq.pressbooks.pub/academicsuccess/chapter/types-of-assignments/"/>
              </a:rPr>
              <a:t>This Photo</a:t>
            </a:r>
            <a:r>
              <a:rPr lang="en-GB" sz="900" dirty="0"/>
              <a:t> by Unknown Author is licensed under </a:t>
            </a:r>
            <a:r>
              <a:rPr lang="en-GB" sz="900" dirty="0">
                <a:hlinkClick r:id="rId4" tooltip="https://creativecommons.org/licenses/by-nc-sa/3.0/"/>
              </a:rPr>
              <a:t>CC BY-SA-NC</a:t>
            </a:r>
            <a:endParaRPr lang="en-GB" sz="900" dirty="0"/>
          </a:p>
        </p:txBody>
      </p:sp>
      <p:sp>
        <p:nvSpPr>
          <p:cNvPr id="6" name="TextBox 5">
            <a:extLst>
              <a:ext uri="{FF2B5EF4-FFF2-40B4-BE49-F238E27FC236}">
                <a16:creationId xmlns:a16="http://schemas.microsoft.com/office/drawing/2014/main" id="{6634EC66-B14C-9384-416D-5BEA95DAD1EE}"/>
              </a:ext>
            </a:extLst>
          </p:cNvPr>
          <p:cNvSpPr txBox="1"/>
          <p:nvPr/>
        </p:nvSpPr>
        <p:spPr>
          <a:xfrm flipH="1">
            <a:off x="1629833" y="4016829"/>
            <a:ext cx="3530322" cy="532618"/>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3189B18D-AD32-CC61-FDC8-B1D352C1E22F}"/>
              </a:ext>
            </a:extLst>
          </p:cNvPr>
          <p:cNvSpPr txBox="1"/>
          <p:nvPr/>
        </p:nvSpPr>
        <p:spPr>
          <a:xfrm>
            <a:off x="3265714" y="5153042"/>
            <a:ext cx="231154" cy="276999"/>
          </a:xfrm>
          <a:prstGeom prst="rect">
            <a:avLst/>
          </a:prstGeom>
          <a:noFill/>
        </p:spPr>
        <p:txBody>
          <a:bodyPr wrap="none" rtlCol="0">
            <a:spAutoFit/>
          </a:bodyPr>
          <a:lstStyle/>
          <a:p>
            <a:r>
              <a:rPr lang="en-GB" sz="1200" dirty="0"/>
              <a:t>)</a:t>
            </a:r>
          </a:p>
        </p:txBody>
      </p:sp>
      <p:sp>
        <p:nvSpPr>
          <p:cNvPr id="10" name="TextBox 9">
            <a:extLst>
              <a:ext uri="{FF2B5EF4-FFF2-40B4-BE49-F238E27FC236}">
                <a16:creationId xmlns:a16="http://schemas.microsoft.com/office/drawing/2014/main" id="{3A89C672-710A-03BD-7CC7-62BFF8B77866}"/>
              </a:ext>
            </a:extLst>
          </p:cNvPr>
          <p:cNvSpPr txBox="1"/>
          <p:nvPr/>
        </p:nvSpPr>
        <p:spPr>
          <a:xfrm>
            <a:off x="446314" y="1876125"/>
            <a:ext cx="6803572" cy="871521"/>
          </a:xfrm>
          <a:prstGeom prst="rect">
            <a:avLst/>
          </a:prstGeom>
          <a:noFill/>
        </p:spPr>
        <p:txBody>
          <a:bodyPr wrap="square">
            <a:spAutoFit/>
          </a:bodyPr>
          <a:lstStyle/>
          <a:p>
            <a:pPr>
              <a:lnSpc>
                <a:spcPct val="170000"/>
              </a:lnSpc>
            </a:pPr>
            <a:endParaRPr lang="en-GB" sz="1600" dirty="0">
              <a:latin typeface="Arial" panose="020B0604020202020204" pitchFamily="34" charset="0"/>
              <a:cs typeface="Arial" panose="020B0604020202020204" pitchFamily="34" charset="0"/>
            </a:endParaRPr>
          </a:p>
          <a:p>
            <a:pPr marL="285750" indent="-285750">
              <a:lnSpc>
                <a:spcPct val="170000"/>
              </a:lnSpc>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3C371DE-E0BE-637E-6C7E-AC6E601A08A6}"/>
              </a:ext>
            </a:extLst>
          </p:cNvPr>
          <p:cNvSpPr txBox="1"/>
          <p:nvPr/>
        </p:nvSpPr>
        <p:spPr>
          <a:xfrm>
            <a:off x="334433" y="1106296"/>
            <a:ext cx="6969850" cy="1420325"/>
          </a:xfrm>
          <a:prstGeom prst="rect">
            <a:avLst/>
          </a:prstGeom>
          <a:noFill/>
        </p:spPr>
        <p:txBody>
          <a:bodyPr wrap="square" rtlCol="0">
            <a:spAutoFit/>
          </a:bodyPr>
          <a:lstStyle/>
          <a:p>
            <a:pPr>
              <a:lnSpc>
                <a:spcPct val="150000"/>
              </a:lnSpc>
            </a:pPr>
            <a:r>
              <a:rPr lang="en-GB" sz="2000" dirty="0">
                <a:latin typeface="Arial" panose="020B0604020202020204" pitchFamily="34" charset="0"/>
                <a:cs typeface="Arial" panose="020B0604020202020204" pitchFamily="34" charset="0"/>
              </a:rPr>
              <a:t>Gibbs’ Reflective cycle framework created  in 1988 by Graham Gibbs to assist people in learning from their  experiences through methodical introspection.</a:t>
            </a:r>
          </a:p>
        </p:txBody>
      </p:sp>
      <p:sp>
        <p:nvSpPr>
          <p:cNvPr id="9" name="TextBox 8">
            <a:extLst>
              <a:ext uri="{FF2B5EF4-FFF2-40B4-BE49-F238E27FC236}">
                <a16:creationId xmlns:a16="http://schemas.microsoft.com/office/drawing/2014/main" id="{DB01DAE7-5F96-A26F-C69B-67E8C10EAA15}"/>
              </a:ext>
            </a:extLst>
          </p:cNvPr>
          <p:cNvSpPr txBox="1"/>
          <p:nvPr/>
        </p:nvSpPr>
        <p:spPr>
          <a:xfrm>
            <a:off x="446314" y="2648868"/>
            <a:ext cx="6626847" cy="3365024"/>
          </a:xfrm>
          <a:prstGeom prst="rect">
            <a:avLst/>
          </a:prstGeom>
          <a:noFill/>
        </p:spPr>
        <p:txBody>
          <a:bodyPr wrap="square" rtlCol="0">
            <a:spAutoFit/>
          </a:bodyPr>
          <a:lstStyle/>
          <a:p>
            <a:pPr>
              <a:lnSpc>
                <a:spcPct val="150000"/>
              </a:lnSpc>
            </a:pPr>
            <a:r>
              <a:rPr lang="en-GB" b="1" dirty="0">
                <a:latin typeface="Arial" panose="020B0604020202020204" pitchFamily="34" charset="0"/>
                <a:cs typeface="Arial" panose="020B0604020202020204" pitchFamily="34" charset="0"/>
              </a:rPr>
              <a:t>How it helps in practice: </a:t>
            </a:r>
            <a:r>
              <a:rPr lang="en-GB" dirty="0">
                <a:latin typeface="Arial" panose="020B0604020202020204" pitchFamily="34" charset="0"/>
                <a:cs typeface="Arial" panose="020B0604020202020204" pitchFamily="34" charset="0"/>
              </a:rPr>
              <a:t>Through phases like description, feelings, evaluation, analysis, conclusion, and action planning, the model directs practitioners. This kind of practitioners make better decisions, pinpoint areas of strength and weakness, and apply what they’ve learned to new circumstances, all which promote continued professional growth and safe and efficient practice.                                                               </a:t>
            </a:r>
            <a:r>
              <a:rPr lang="en-GB" sz="1200" dirty="0">
                <a:latin typeface="Arial" panose="020B0604020202020204" pitchFamily="34" charset="0"/>
                <a:cs typeface="Arial" panose="020B0604020202020204" pitchFamily="34" charset="0"/>
              </a:rPr>
              <a:t>(Gibbs, 1988)</a:t>
            </a:r>
          </a:p>
          <a:p>
            <a:pPr>
              <a:lnSpc>
                <a:spcPct val="150000"/>
              </a:lnSpc>
            </a:pPr>
            <a:r>
              <a:rPr lang="en-GB" dirty="0">
                <a:latin typeface="Arial" panose="020B0604020202020204" pitchFamily="34" charset="0"/>
                <a:cs typeface="Arial" panose="020B0604020202020204" pitchFamily="34" charset="0"/>
              </a:rPr>
              <a:t>					</a:t>
            </a:r>
            <a:endParaRPr lang="en-GB" sz="1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39749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t>Applying communication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793966" y="816954"/>
            <a:ext cx="8634581" cy="5400965"/>
          </a:xfrm>
        </p:spPr>
        <p:txBody>
          <a:bodyPr/>
          <a:lstStyle/>
          <a:p>
            <a:r>
              <a:rPr lang="en-GB" sz="2000" b="1" dirty="0"/>
              <a:t>Setting and Role</a:t>
            </a:r>
          </a:p>
          <a:p>
            <a:pPr marL="0" indent="0">
              <a:buNone/>
            </a:pPr>
            <a:r>
              <a:rPr lang="en-GB" sz="2000" dirty="0"/>
              <a:t>             A care home’s care assistant.</a:t>
            </a:r>
          </a:p>
          <a:p>
            <a:r>
              <a:rPr lang="en-GB" sz="2000" b="1" dirty="0"/>
              <a:t>The situation</a:t>
            </a:r>
          </a:p>
          <a:p>
            <a:pPr marL="0" indent="0">
              <a:buNone/>
            </a:pPr>
            <a:r>
              <a:rPr lang="en-GB" sz="2000" dirty="0"/>
              <a:t>             A dementia patient refuses to take medication and  eat. Have 	difficulties in communicating clearly.</a:t>
            </a:r>
          </a:p>
          <a:p>
            <a:r>
              <a:rPr lang="en-GB" sz="2000" b="1" dirty="0"/>
              <a:t>How I use the skill?</a:t>
            </a:r>
          </a:p>
          <a:p>
            <a:pPr marL="0" indent="0">
              <a:buNone/>
            </a:pPr>
            <a:r>
              <a:rPr lang="en-GB" sz="2000" dirty="0"/>
              <a:t>             Listen fully, observed body language, listen carefully and    	        	respectfully.</a:t>
            </a:r>
          </a:p>
          <a:p>
            <a:r>
              <a:rPr lang="en-GB" sz="2000" dirty="0"/>
              <a:t> </a:t>
            </a:r>
            <a:r>
              <a:rPr lang="en-GB" sz="2000" b="1" dirty="0"/>
              <a:t>How does the skill guide my action? </a:t>
            </a:r>
          </a:p>
          <a:p>
            <a:pPr marL="0" indent="0">
              <a:buNone/>
            </a:pPr>
            <a:r>
              <a:rPr lang="en-GB" sz="2000" dirty="0"/>
              <a:t>             A good communication helps build trust and ensure the resident      	feels secure and respected. Report findings to the team.</a:t>
            </a:r>
          </a:p>
          <a:p>
            <a:r>
              <a:rPr lang="en-GB" sz="2000" b="1" dirty="0"/>
              <a:t>What is the impact on care   </a:t>
            </a:r>
          </a:p>
          <a:p>
            <a:pPr marL="0" indent="0">
              <a:buNone/>
            </a:pPr>
            <a:r>
              <a:rPr lang="en-GB" sz="2000" b="1" dirty="0"/>
              <a:t>	</a:t>
            </a:r>
            <a:r>
              <a:rPr lang="en-GB" sz="2000" dirty="0"/>
              <a:t>The resident feel secure, feel protected, risk of harm reduced</a:t>
            </a:r>
            <a:r>
              <a:rPr lang="en-GB" sz="2000" b="1" dirty="0"/>
              <a:t> </a:t>
            </a:r>
            <a:r>
              <a:rPr lang="en-GB" sz="2000" dirty="0"/>
              <a:t>and 	person –centred care.                                       </a:t>
            </a:r>
            <a:r>
              <a:rPr lang="en-GB" sz="1200" dirty="0"/>
              <a:t>(NMC Code, 2018).            </a:t>
            </a:r>
            <a:endParaRPr lang="en-GB" sz="1200" b="1" dirty="0"/>
          </a:p>
          <a:p>
            <a:pPr marL="0" indent="0">
              <a:buNone/>
            </a:pPr>
            <a:r>
              <a:rPr lang="en-GB" sz="2000" dirty="0"/>
              <a:t>            </a:t>
            </a:r>
          </a:p>
          <a:p>
            <a:endParaRPr lang="en-GB" sz="2000" dirty="0"/>
          </a:p>
          <a:p>
            <a:endParaRPr lang="en-GB" sz="2000" dirty="0"/>
          </a:p>
          <a:p>
            <a:pPr marL="0" indent="0">
              <a:buNone/>
            </a:pPr>
            <a:endParaRPr lang="en-GB" sz="2000" dirty="0"/>
          </a:p>
          <a:p>
            <a:pPr marL="0" indent="0">
              <a:buNone/>
            </a:pPr>
            <a:endParaRPr lang="en-GB" sz="2000" dirty="0"/>
          </a:p>
          <a:p>
            <a:pPr marL="0" indent="0">
              <a:buNone/>
            </a:pPr>
            <a:r>
              <a:rPr lang="en-GB" sz="2000" dirty="0"/>
              <a:t>  </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10</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29832" y="339726"/>
            <a:ext cx="8948411" cy="672645"/>
          </a:xfrm>
        </p:spPr>
        <p:txBody>
          <a:bodyPr/>
          <a:lstStyle/>
          <a:p>
            <a:r>
              <a:rPr lang="en-GB" sz="2800" b="1" dirty="0">
                <a:latin typeface="Arial" panose="020B0604020202020204" pitchFamily="34" charset="0"/>
                <a:cs typeface="Arial" panose="020B0604020202020204" pitchFamily="34" charset="0"/>
              </a:rPr>
              <a:t>How does this skill support my future career</a:t>
            </a:r>
            <a:endParaRPr lang="en-GB" altLang="en-US" sz="2800" b="1" dirty="0">
              <a:solidFill>
                <a:srgbClr val="FF0000"/>
              </a:solidFill>
              <a:latin typeface="Arial" panose="020B0604020202020204" pitchFamily="34" charset="0"/>
              <a:cs typeface="Arial" panose="020B0604020202020204" pitchFamily="34" charset="0"/>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478972" y="925512"/>
            <a:ext cx="11680372" cy="5282067"/>
          </a:xfrm>
        </p:spPr>
        <p:txBody>
          <a:bodyPr/>
          <a:lstStyle/>
          <a:p>
            <a:pPr marL="0" indent="0">
              <a:lnSpc>
                <a:spcPct val="150000"/>
              </a:lnSpc>
              <a:buNone/>
            </a:pPr>
            <a:r>
              <a:rPr lang="en-GB" sz="2000" b="1" dirty="0">
                <a:latin typeface="Arial" panose="020B0604020202020204" pitchFamily="34" charset="0"/>
                <a:cs typeface="Arial" panose="020B0604020202020204" pitchFamily="34" charset="0"/>
              </a:rPr>
              <a:t>Why is this skill important for</a:t>
            </a:r>
            <a:r>
              <a:rPr lang="en-GB" sz="2000" dirty="0">
                <a:latin typeface="Arial" panose="020B0604020202020204" pitchFamily="34" charset="0"/>
                <a:cs typeface="Arial" panose="020B0604020202020204" pitchFamily="34" charset="0"/>
              </a:rPr>
              <a:t>:</a:t>
            </a:r>
          </a:p>
          <a:p>
            <a:pPr lvl="1">
              <a:lnSpc>
                <a:spcPct val="150000"/>
              </a:lnSpc>
            </a:pPr>
            <a:r>
              <a:rPr lang="en-GB" sz="1800" dirty="0">
                <a:latin typeface="Arial" panose="020B0604020202020204" pitchFamily="34" charset="0"/>
                <a:cs typeface="Arial" panose="020B0604020202020204" pitchFamily="34" charset="0"/>
              </a:rPr>
              <a:t>Communication is one of the most crucial </a:t>
            </a:r>
            <a:r>
              <a:rPr lang="en-GB" sz="1800" b="1" dirty="0">
                <a:latin typeface="Arial" panose="020B0604020202020204" pitchFamily="34" charset="0"/>
                <a:cs typeface="Arial" panose="020B0604020202020204" pitchFamily="34" charset="0"/>
              </a:rPr>
              <a:t>employability</a:t>
            </a:r>
            <a:r>
              <a:rPr lang="en-GB" sz="1800" dirty="0">
                <a:latin typeface="Arial" panose="020B0604020202020204" pitchFamily="34" charset="0"/>
                <a:cs typeface="Arial" panose="020B0604020202020204" pitchFamily="34" charset="0"/>
              </a:rPr>
              <a:t> skills that employers seek for jobs in the health and social care sectors. .</a:t>
            </a:r>
          </a:p>
          <a:p>
            <a:pPr lvl="1">
              <a:lnSpc>
                <a:spcPct val="150000"/>
              </a:lnSpc>
            </a:pPr>
            <a:r>
              <a:rPr lang="en-GB" sz="1800" dirty="0">
                <a:latin typeface="Arial" panose="020B0604020202020204" pitchFamily="34" charset="0"/>
                <a:cs typeface="Arial" panose="020B0604020202020204" pitchFamily="34" charset="0"/>
              </a:rPr>
              <a:t>Working with the families in my future position requires communication, which also enhances teamwork, handover and professional standards.</a:t>
            </a:r>
          </a:p>
          <a:p>
            <a:pPr lvl="1">
              <a:lnSpc>
                <a:spcPct val="150000"/>
              </a:lnSpc>
            </a:pPr>
            <a:r>
              <a:rPr lang="en-GB" sz="1800" dirty="0">
                <a:latin typeface="Arial" panose="020B0604020202020204" pitchFamily="34" charset="0"/>
                <a:cs typeface="Arial" panose="020B0604020202020204" pitchFamily="34" charset="0"/>
              </a:rPr>
              <a:t>It is the groundwork of safe, and compassionate care.</a:t>
            </a:r>
          </a:p>
          <a:p>
            <a:pPr lvl="1">
              <a:lnSpc>
                <a:spcPct val="150000"/>
              </a:lnSpc>
            </a:pPr>
            <a:r>
              <a:rPr lang="en-GB" sz="1800" b="1" dirty="0">
                <a:latin typeface="Arial" panose="020B0604020202020204" pitchFamily="34" charset="0"/>
                <a:cs typeface="Arial" panose="020B0604020202020204" pitchFamily="34" charset="0"/>
              </a:rPr>
              <a:t>Reflection:</a:t>
            </a:r>
            <a:r>
              <a:rPr lang="en-GB" sz="1800" dirty="0">
                <a:latin typeface="Arial" panose="020B0604020202020204" pitchFamily="34" charset="0"/>
                <a:cs typeface="Arial" panose="020B0604020202020204" pitchFamily="34" charset="0"/>
              </a:rPr>
              <a:t> is existing advantage; my aim is to develop it further for people with high support needs.</a:t>
            </a:r>
          </a:p>
          <a:p>
            <a:pPr lvl="1">
              <a:lnSpc>
                <a:spcPct val="150000"/>
              </a:lnSpc>
            </a:pPr>
            <a:r>
              <a:rPr lang="en-GB" sz="1800" b="1" dirty="0">
                <a:latin typeface="Arial" panose="020B0604020202020204" pitchFamily="34" charset="0"/>
                <a:cs typeface="Arial" panose="020B0604020202020204" pitchFamily="34" charset="0"/>
              </a:rPr>
              <a:t>Links:</a:t>
            </a:r>
            <a:r>
              <a:rPr lang="en-GB" sz="1800" dirty="0">
                <a:latin typeface="Arial" panose="020B0604020202020204" pitchFamily="34" charset="0"/>
                <a:cs typeface="Arial" panose="020B0604020202020204" pitchFamily="34" charset="0"/>
              </a:rPr>
              <a:t> Established readiness for action, helps personal growth, and allowing progression.</a:t>
            </a:r>
          </a:p>
          <a:p>
            <a:pPr lvl="1">
              <a:lnSpc>
                <a:spcPct val="150000"/>
              </a:lnSpc>
            </a:pPr>
            <a:endParaRPr lang="en-GB" sz="1800" dirty="0">
              <a:latin typeface="Arial" panose="020B0604020202020204" pitchFamily="34" charset="0"/>
              <a:cs typeface="Arial" panose="020B0604020202020204" pitchFamily="34" charset="0"/>
            </a:endParaRPr>
          </a:p>
          <a:p>
            <a:pPr marL="457200" lvl="1" indent="0">
              <a:buNone/>
            </a:pPr>
            <a:endParaRPr lang="en-GB" sz="2000" dirty="0">
              <a:latin typeface="Arial" panose="020B0604020202020204" pitchFamily="34" charset="0"/>
              <a:cs typeface="Arial" panose="020B0604020202020204" pitchFamily="34" charset="0"/>
            </a:endParaRPr>
          </a:p>
          <a:p>
            <a:pPr marL="457200" lvl="1" indent="0">
              <a:buNone/>
            </a:pPr>
            <a:r>
              <a:rPr lang="en-GB" sz="1200" dirty="0">
                <a:latin typeface="Arial" panose="020B0604020202020204" pitchFamily="34" charset="0"/>
                <a:cs typeface="Arial" panose="020B0604020202020204" pitchFamily="34" charset="0"/>
              </a:rPr>
              <a:t>						(Nursing and midwifery [NMC], 2018; Care Quality Commission [CQC], 2022</a:t>
            </a:r>
          </a:p>
          <a:p>
            <a:pPr marL="457200" lvl="1" indent="0">
              <a:buNone/>
            </a:pPr>
            <a:endParaRPr lang="en-GB" sz="1200" dirty="0">
              <a:latin typeface="Arial" panose="020B0604020202020204" pitchFamily="34" charset="0"/>
              <a:cs typeface="Arial" panose="020B0604020202020204" pitchFamily="34" charset="0"/>
            </a:endParaRPr>
          </a:p>
          <a:p>
            <a:pPr marL="457200" lvl="1" indent="0">
              <a:buNone/>
            </a:pPr>
            <a:endParaRPr lang="en-GB" sz="1200" dirty="0">
              <a:latin typeface="Arial" panose="020B0604020202020204" pitchFamily="34" charset="0"/>
              <a:cs typeface="Arial" panose="020B0604020202020204" pitchFamily="34" charset="0"/>
            </a:endParaRPr>
          </a:p>
          <a:p>
            <a:pPr marL="457200" lvl="1" indent="0">
              <a:buNone/>
            </a:pPr>
            <a:endParaRPr lang="en-GB" sz="1200" dirty="0">
              <a:latin typeface="Arial" panose="020B0604020202020204" pitchFamily="34" charset="0"/>
              <a:cs typeface="Arial" panose="020B0604020202020204" pitchFamily="34" charset="0"/>
            </a:endParaRPr>
          </a:p>
          <a:p>
            <a:pPr marL="457200" lvl="1" indent="0">
              <a:buNone/>
            </a:pPr>
            <a:endParaRPr lang="en-GB" sz="4400" dirty="0"/>
          </a:p>
          <a:p>
            <a:pPr marL="0" indent="0">
              <a:buNone/>
            </a:pPr>
            <a:endParaRPr lang="en-GB" sz="2400" i="1" dirty="0"/>
          </a:p>
          <a:p>
            <a:pPr marL="0" indent="0">
              <a:buNone/>
            </a:pPr>
            <a:endParaRPr lang="en-GB" sz="2400" dirty="0"/>
          </a:p>
          <a:p>
            <a:pPr marL="0" indent="0" algn="ctr">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a:xfrm>
            <a:off x="236461" y="6764184"/>
            <a:ext cx="1295400" cy="219075"/>
          </a:xfrm>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11</a:t>
            </a:fld>
            <a:endParaRPr lang="en-GB" altLang="en-US" sz="900">
              <a:solidFill>
                <a:srgbClr val="898989"/>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1028700"/>
            <a:ext cx="6172200" cy="857250"/>
          </a:xfrm>
        </p:spPr>
        <p:txBody>
          <a:bodyPr/>
          <a:lstStyle/>
          <a:p>
            <a:r>
              <a:rPr lang="en-GB" altLang="en-US" b="1" dirty="0"/>
              <a:t>Conclusion</a:t>
            </a:r>
            <a:endParaRPr lang="en-GB" altLang="en-US"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2792185" y="2034779"/>
            <a:ext cx="6172200" cy="2937272"/>
          </a:xfrm>
        </p:spPr>
        <p:txBody>
          <a:bodyPr/>
          <a:lstStyle/>
          <a:p>
            <a:pPr marL="0" indent="0" algn="just">
              <a:lnSpc>
                <a:spcPct val="150000"/>
              </a:lnSpc>
              <a:buNone/>
            </a:pPr>
            <a:r>
              <a:rPr lang="en-GB" altLang="en-US" sz="2000" dirty="0">
                <a:latin typeface="Arial" panose="020B0604020202020204" pitchFamily="34" charset="0"/>
                <a:cs typeface="Arial" panose="020B0604020202020204" pitchFamily="34" charset="0"/>
              </a:rPr>
              <a:t>One of the cornerstones of effective and safe care is communication. It ensures the safety of service users. It facilitates teamwork and encourages professional growth. Throughout my entire career, I continue to hone my communication skills through technique or introspection.</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12</a:t>
            </a:fld>
            <a:endParaRPr lang="en-GB" altLang="en-US" sz="900">
              <a:solidFill>
                <a:srgbClr val="898989"/>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t>Reference</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13</a:t>
            </a:fld>
            <a:endParaRPr lang="en-GB" altLang="en-US" sz="900">
              <a:solidFill>
                <a:srgbClr val="898989"/>
              </a:solidFill>
            </a:endParaRPr>
          </a:p>
        </p:txBody>
      </p:sp>
      <p:sp>
        <p:nvSpPr>
          <p:cNvPr id="3" name="Content Placeholder 2">
            <a:extLst>
              <a:ext uri="{FF2B5EF4-FFF2-40B4-BE49-F238E27FC236}">
                <a16:creationId xmlns:a16="http://schemas.microsoft.com/office/drawing/2014/main" id="{FFCABDB5-C372-2588-D12A-9B43B9D8082E}"/>
              </a:ext>
            </a:extLst>
          </p:cNvPr>
          <p:cNvSpPr>
            <a:spLocks noGrp="1"/>
          </p:cNvSpPr>
          <p:nvPr>
            <p:ph idx="1"/>
          </p:nvPr>
        </p:nvSpPr>
        <p:spPr>
          <a:xfrm>
            <a:off x="519164" y="1525360"/>
            <a:ext cx="10972800" cy="3165919"/>
          </a:xfrm>
        </p:spPr>
        <p:txBody>
          <a:bodyPr/>
          <a:lstStyle/>
          <a:p>
            <a:pPr marL="0" indent="0">
              <a:buNone/>
            </a:pPr>
            <a:r>
              <a:rPr lang="en-GB" sz="2000" dirty="0">
                <a:latin typeface="Arial" panose="020B0604020202020204" pitchFamily="34" charset="0"/>
                <a:cs typeface="Arial" panose="020B0604020202020204" pitchFamily="34" charset="0"/>
              </a:rPr>
              <a:t>Gibbs, G. (1988). </a:t>
            </a:r>
            <a:r>
              <a:rPr lang="en-GB" sz="2000" i="1" dirty="0">
                <a:latin typeface="Arial" panose="020B0604020202020204" pitchFamily="34" charset="0"/>
                <a:cs typeface="Arial" panose="020B0604020202020204" pitchFamily="34" charset="0"/>
              </a:rPr>
              <a:t>Learning by Doing: Guide to Teaching and Learning Methods</a:t>
            </a:r>
            <a:r>
              <a:rPr lang="en-GB" sz="2000" dirty="0">
                <a:latin typeface="Arial" panose="020B0604020202020204" pitchFamily="34" charset="0"/>
                <a:cs typeface="Arial" panose="020B0604020202020204" pitchFamily="34" charset="0"/>
              </a:rPr>
              <a:t>. Oxford: Further Education Unit. (Accessed 26 June 2026).</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Nursing and Midwifery Council 2018). </a:t>
            </a:r>
            <a:r>
              <a:rPr lang="en-GB" sz="2000" i="1" dirty="0">
                <a:latin typeface="Arial" panose="020B0604020202020204" pitchFamily="34" charset="0"/>
                <a:cs typeface="Arial" panose="020B0604020202020204" pitchFamily="34" charset="0"/>
              </a:rPr>
              <a:t>The Code: Professional standards of practice and behaviour for nurses, midwives and nursing associates</a:t>
            </a:r>
            <a:r>
              <a:rPr lang="en-GB" sz="2000" dirty="0">
                <a:latin typeface="Arial" panose="020B0604020202020204" pitchFamily="34" charset="0"/>
                <a:cs typeface="Arial" panose="020B0604020202020204" pitchFamily="34" charset="0"/>
              </a:rPr>
              <a:t>. London: NMC. (Accessed 01 July 2026).</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Stanley, D. and Manthorpe, J. (2020). </a:t>
            </a:r>
            <a:r>
              <a:rPr lang="en-GB" sz="2000" i="1" dirty="0">
                <a:latin typeface="Arial" panose="020B0604020202020204" pitchFamily="34" charset="0"/>
                <a:cs typeface="Arial" panose="020B0604020202020204" pitchFamily="34" charset="0"/>
              </a:rPr>
              <a:t>Communication Skills for Health and Social Care. </a:t>
            </a:r>
            <a:r>
              <a:rPr lang="en-GB" sz="2000" dirty="0">
                <a:latin typeface="Arial" panose="020B0604020202020204" pitchFamily="34" charset="0"/>
                <a:cs typeface="Arial" panose="020B0604020202020204" pitchFamily="34" charset="0"/>
              </a:rPr>
              <a:t>3</a:t>
            </a:r>
            <a:r>
              <a:rPr lang="en-GB" sz="2000" baseline="30000" dirty="0">
                <a:latin typeface="Arial" panose="020B0604020202020204" pitchFamily="34" charset="0"/>
                <a:cs typeface="Arial" panose="020B0604020202020204" pitchFamily="34" charset="0"/>
              </a:rPr>
              <a:t>rd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edn</a:t>
            </a:r>
            <a:r>
              <a:rPr lang="en-GB" sz="2000" dirty="0">
                <a:latin typeface="Arial" panose="020B0604020202020204" pitchFamily="34" charset="0"/>
                <a:cs typeface="Arial" panose="020B0604020202020204" pitchFamily="34" charset="0"/>
              </a:rPr>
              <a:t>.   London: Learning Matters. (Accessed 08 July 2026).</a:t>
            </a:r>
          </a:p>
        </p:txBody>
      </p:sp>
      <p:sp>
        <p:nvSpPr>
          <p:cNvPr id="7" name="TextBox 6">
            <a:extLst>
              <a:ext uri="{FF2B5EF4-FFF2-40B4-BE49-F238E27FC236}">
                <a16:creationId xmlns:a16="http://schemas.microsoft.com/office/drawing/2014/main" id="{B199784F-55FC-D511-51B8-88A25F10667E}"/>
              </a:ext>
            </a:extLst>
          </p:cNvPr>
          <p:cNvSpPr txBox="1"/>
          <p:nvPr/>
        </p:nvSpPr>
        <p:spPr>
          <a:xfrm>
            <a:off x="334433" y="1347681"/>
            <a:ext cx="184731" cy="646331"/>
          </a:xfrm>
          <a:prstGeom prst="rect">
            <a:avLst/>
          </a:prstGeom>
          <a:noFill/>
        </p:spPr>
        <p:txBody>
          <a:bodyPr wrap="none" rtlCol="0">
            <a:spAutoFit/>
          </a:bodyPr>
          <a:lstStyle/>
          <a:p>
            <a:endParaRPr lang="en-GB" dirty="0"/>
          </a:p>
          <a:p>
            <a:endParaRPr lang="en-GB"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C7AA10F5A1D3A4F887C4BB63AD5C124" ma:contentTypeVersion="5" ma:contentTypeDescription="Create a new document." ma:contentTypeScope="" ma:versionID="9e5c69743a115e3898190cf5f49ecacf">
  <xsd:schema xmlns:xsd="http://www.w3.org/2001/XMLSchema" xmlns:xs="http://www.w3.org/2001/XMLSchema" xmlns:p="http://schemas.microsoft.com/office/2006/metadata/properties" xmlns:ns3="716bca3a-9bc9-4129-a185-7ea87f9d73cc" targetNamespace="http://schemas.microsoft.com/office/2006/metadata/properties" ma:root="true" ma:fieldsID="64f3f1cdf018987a59dad6e64ba5531a" ns3:_="">
    <xsd:import namespace="716bca3a-9bc9-4129-a185-7ea87f9d73c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6bca3a-9bc9-4129-a185-7ea87f9d73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716bca3a-9bc9-4129-a185-7ea87f9d73cc"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346F885-AEAD-4919-B88D-410C5E4713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6bca3a-9bc9-4129-a185-7ea87f9d73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38E05B3-A213-4862-A762-C2E857983B13}">
  <ds:schemaRefs>
    <ds:schemaRef ds:uri="http://www.w3.org/XML/1998/namespace"/>
    <ds:schemaRef ds:uri="http://schemas.microsoft.com/office/2006/documentManagement/types"/>
    <ds:schemaRef ds:uri="http://schemas.openxmlformats.org/package/2006/metadata/core-properties"/>
    <ds:schemaRef ds:uri="http://schemas.microsoft.com/office/2006/metadata/properties"/>
    <ds:schemaRef ds:uri="http://purl.org/dc/terms/"/>
    <ds:schemaRef ds:uri="http://purl.org/dc/dcmitype/"/>
    <ds:schemaRef ds:uri="http://schemas.microsoft.com/office/infopath/2007/PartnerControls"/>
    <ds:schemaRef ds:uri="716bca3a-9bc9-4129-a185-7ea87f9d73cc"/>
    <ds:schemaRef ds:uri="http://purl.org/dc/elements/1.1/"/>
  </ds:schemaRefs>
</ds:datastoreItem>
</file>

<file path=customXml/itemProps3.xml><?xml version="1.0" encoding="utf-8"?>
<ds:datastoreItem xmlns:ds="http://schemas.openxmlformats.org/officeDocument/2006/customXml" ds:itemID="{D8490C84-A156-4587-971C-D0DBE631BB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1668</TotalTime>
  <Words>1233</Words>
  <Application>Microsoft Office PowerPoint</Application>
  <PresentationFormat>Widescreen</PresentationFormat>
  <Paragraphs>169</Paragraphs>
  <Slides>13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Arial</vt:lpstr>
      <vt:lpstr>Myriad Pro</vt:lpstr>
      <vt:lpstr>20140311PresentationUWTSDTemplate</vt:lpstr>
      <vt:lpstr>PowerPoint Presentation</vt:lpstr>
      <vt:lpstr>Acknowledge use of AI</vt:lpstr>
      <vt:lpstr>Introduction</vt:lpstr>
      <vt:lpstr>What is your chosen skill? </vt:lpstr>
      <vt:lpstr>Cont.</vt:lpstr>
      <vt:lpstr> Communication’s Significance in professional practice Because they support safe, efficient and person-centred care  </vt:lpstr>
      <vt:lpstr>Cont.</vt:lpstr>
      <vt:lpstr>PowerPoint Presentation</vt:lpstr>
      <vt:lpstr>Model: Gibbs’ Reflective Cycle</vt:lpstr>
      <vt:lpstr>Applying communication skill in practice </vt:lpstr>
      <vt:lpstr>How does this skill support my future career</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Emelyn Dipadua Flores (2515007)</cp:lastModifiedBy>
  <cp:revision>26</cp:revision>
  <dcterms:created xsi:type="dcterms:W3CDTF">2025-02-21T18:28:54Z</dcterms:created>
  <dcterms:modified xsi:type="dcterms:W3CDTF">2026-07-19T14:46:40Z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0x010100EC7AA10F5A1D3A4F887C4BB63AD5C124</vt:lpwstr>
  </property>
</Properties>
</file>