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65" r:id="rId5"/>
    <p:sldId id="321" r:id="rId6"/>
    <p:sldId id="326" r:id="rId7"/>
    <p:sldId id="322" r:id="rId8"/>
    <p:sldId id="323" r:id="rId9"/>
    <p:sldId id="325" r:id="rId10"/>
    <p:sldId id="324" r:id="rId11"/>
    <p:sldId id="327" r:id="rId12"/>
    <p:sldId id="328" r:id="rId13"/>
    <p:sldId id="329" r:id="rId14"/>
  </p:sldIdLst>
  <p:sldSz cx="12188825"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D11DBF-B49F-4CC3-9B56-9B1E56507CE7}" v="11" dt="2025-06-10T07:54:44.2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71223" autoAdjust="0"/>
  </p:normalViewPr>
  <p:slideViewPr>
    <p:cSldViewPr showGuides="1">
      <p:cViewPr>
        <p:scale>
          <a:sx n="75" d="100"/>
          <a:sy n="75" d="100"/>
        </p:scale>
        <p:origin x="1950" y="270"/>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howGuides="1">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Scott" userId="22ccee11bacda6e7" providerId="LiveId" clId="{75D11DBF-B49F-4CC3-9B56-9B1E56507CE7}"/>
    <pc:docChg chg="custSel addSld delSld modSld">
      <pc:chgData name="Peter Scott" userId="22ccee11bacda6e7" providerId="LiveId" clId="{75D11DBF-B49F-4CC3-9B56-9B1E56507CE7}" dt="2025-06-10T07:55:17.202" v="514" actId="20577"/>
      <pc:docMkLst>
        <pc:docMk/>
      </pc:docMkLst>
      <pc:sldChg chg="addSp modSp mod">
        <pc:chgData name="Peter Scott" userId="22ccee11bacda6e7" providerId="LiveId" clId="{75D11DBF-B49F-4CC3-9B56-9B1E56507CE7}" dt="2025-06-10T07:55:17.202" v="514" actId="20577"/>
        <pc:sldMkLst>
          <pc:docMk/>
          <pc:sldMk cId="2808920126" sldId="265"/>
        </pc:sldMkLst>
        <pc:spChg chg="add mod">
          <ac:chgData name="Peter Scott" userId="22ccee11bacda6e7" providerId="LiveId" clId="{75D11DBF-B49F-4CC3-9B56-9B1E56507CE7}" dt="2025-06-10T07:55:06.028" v="513" actId="1076"/>
          <ac:spMkLst>
            <pc:docMk/>
            <pc:sldMk cId="2808920126" sldId="265"/>
            <ac:spMk id="2" creationId="{E70ACEFD-92FA-D8EF-26B4-61C1A8B8B164}"/>
          </ac:spMkLst>
        </pc:spChg>
        <pc:spChg chg="mod">
          <ac:chgData name="Peter Scott" userId="22ccee11bacda6e7" providerId="LiveId" clId="{75D11DBF-B49F-4CC3-9B56-9B1E56507CE7}" dt="2025-06-10T07:12:13.113" v="392" actId="1076"/>
          <ac:spMkLst>
            <pc:docMk/>
            <pc:sldMk cId="2808920126" sldId="265"/>
            <ac:spMk id="3" creationId="{00000000-0000-0000-0000-000000000000}"/>
          </ac:spMkLst>
        </pc:spChg>
        <pc:spChg chg="mod">
          <ac:chgData name="Peter Scott" userId="22ccee11bacda6e7" providerId="LiveId" clId="{75D11DBF-B49F-4CC3-9B56-9B1E56507CE7}" dt="2025-06-10T07:55:17.202" v="514" actId="20577"/>
          <ac:spMkLst>
            <pc:docMk/>
            <pc:sldMk cId="2808920126" sldId="265"/>
            <ac:spMk id="4" creationId="{00000000-0000-0000-0000-000000000000}"/>
          </ac:spMkLst>
        </pc:spChg>
      </pc:sldChg>
      <pc:sldChg chg="modNotesTx">
        <pc:chgData name="Peter Scott" userId="22ccee11bacda6e7" providerId="LiveId" clId="{75D11DBF-B49F-4CC3-9B56-9B1E56507CE7}" dt="2025-06-10T07:52:15.261" v="485" actId="20577"/>
        <pc:sldMkLst>
          <pc:docMk/>
          <pc:sldMk cId="1536327552" sldId="321"/>
        </pc:sldMkLst>
      </pc:sldChg>
      <pc:sldChg chg="modSp mod">
        <pc:chgData name="Peter Scott" userId="22ccee11bacda6e7" providerId="LiveId" clId="{75D11DBF-B49F-4CC3-9B56-9B1E56507CE7}" dt="2025-06-10T07:15:48.359" v="460" actId="1076"/>
        <pc:sldMkLst>
          <pc:docMk/>
          <pc:sldMk cId="97382008" sldId="322"/>
        </pc:sldMkLst>
        <pc:spChg chg="mod">
          <ac:chgData name="Peter Scott" userId="22ccee11bacda6e7" providerId="LiveId" clId="{75D11DBF-B49F-4CC3-9B56-9B1E56507CE7}" dt="2025-06-10T07:15:14.094" v="454" actId="115"/>
          <ac:spMkLst>
            <pc:docMk/>
            <pc:sldMk cId="97382008" sldId="322"/>
            <ac:spMk id="2" creationId="{00000000-0000-0000-0000-000000000000}"/>
          </ac:spMkLst>
        </pc:spChg>
        <pc:spChg chg="mod">
          <ac:chgData name="Peter Scott" userId="22ccee11bacda6e7" providerId="LiveId" clId="{75D11DBF-B49F-4CC3-9B56-9B1E56507CE7}" dt="2025-06-10T07:15:48.359" v="460" actId="1076"/>
          <ac:spMkLst>
            <pc:docMk/>
            <pc:sldMk cId="97382008" sldId="322"/>
            <ac:spMk id="3" creationId="{00000000-0000-0000-0000-000000000000}"/>
          </ac:spMkLst>
        </pc:spChg>
      </pc:sldChg>
      <pc:sldChg chg="modSp mod modNotesTx">
        <pc:chgData name="Peter Scott" userId="22ccee11bacda6e7" providerId="LiveId" clId="{75D11DBF-B49F-4CC3-9B56-9B1E56507CE7}" dt="2025-06-10T07:15:59.151" v="461" actId="115"/>
        <pc:sldMkLst>
          <pc:docMk/>
          <pc:sldMk cId="2108429228" sldId="323"/>
        </pc:sldMkLst>
        <pc:spChg chg="mod">
          <ac:chgData name="Peter Scott" userId="22ccee11bacda6e7" providerId="LiveId" clId="{75D11DBF-B49F-4CC3-9B56-9B1E56507CE7}" dt="2025-06-10T07:15:59.151" v="461" actId="115"/>
          <ac:spMkLst>
            <pc:docMk/>
            <pc:sldMk cId="2108429228" sldId="323"/>
            <ac:spMk id="2" creationId="{00000000-0000-0000-0000-000000000000}"/>
          </ac:spMkLst>
        </pc:spChg>
        <pc:spChg chg="mod">
          <ac:chgData name="Peter Scott" userId="22ccee11bacda6e7" providerId="LiveId" clId="{75D11DBF-B49F-4CC3-9B56-9B1E56507CE7}" dt="2025-06-10T06:06:53.553" v="188" actId="1076"/>
          <ac:spMkLst>
            <pc:docMk/>
            <pc:sldMk cId="2108429228" sldId="323"/>
            <ac:spMk id="5" creationId="{00000000-0000-0000-0000-000000000000}"/>
          </ac:spMkLst>
        </pc:spChg>
        <pc:picChg chg="mod">
          <ac:chgData name="Peter Scott" userId="22ccee11bacda6e7" providerId="LiveId" clId="{75D11DBF-B49F-4CC3-9B56-9B1E56507CE7}" dt="2025-06-10T06:06:47.274" v="187" actId="1076"/>
          <ac:picMkLst>
            <pc:docMk/>
            <pc:sldMk cId="2108429228" sldId="323"/>
            <ac:picMk id="4" creationId="{00000000-0000-0000-0000-000000000000}"/>
          </ac:picMkLst>
        </pc:picChg>
      </pc:sldChg>
      <pc:sldChg chg="addSp delSp modSp mod modNotesTx">
        <pc:chgData name="Peter Scott" userId="22ccee11bacda6e7" providerId="LiveId" clId="{75D11DBF-B49F-4CC3-9B56-9B1E56507CE7}" dt="2025-06-10T06:31:10.996" v="272" actId="33524"/>
        <pc:sldMkLst>
          <pc:docMk/>
          <pc:sldMk cId="809305444" sldId="324"/>
        </pc:sldMkLst>
        <pc:spChg chg="add mod">
          <ac:chgData name="Peter Scott" userId="22ccee11bacda6e7" providerId="LiveId" clId="{75D11DBF-B49F-4CC3-9B56-9B1E56507CE7}" dt="2025-06-10T06:20:29.405" v="198" actId="14100"/>
          <ac:spMkLst>
            <pc:docMk/>
            <pc:sldMk cId="809305444" sldId="324"/>
            <ac:spMk id="3" creationId="{F275F70C-11A1-A631-0430-29F15E44E928}"/>
          </ac:spMkLst>
        </pc:spChg>
        <pc:spChg chg="add mod">
          <ac:chgData name="Peter Scott" userId="22ccee11bacda6e7" providerId="LiveId" clId="{75D11DBF-B49F-4CC3-9B56-9B1E56507CE7}" dt="2025-06-10T06:30:39.761" v="271" actId="20577"/>
          <ac:spMkLst>
            <pc:docMk/>
            <pc:sldMk cId="809305444" sldId="324"/>
            <ac:spMk id="4" creationId="{FCE3903C-5A38-6467-DA4E-68391E647772}"/>
          </ac:spMkLst>
        </pc:spChg>
        <pc:spChg chg="add mod">
          <ac:chgData name="Peter Scott" userId="22ccee11bacda6e7" providerId="LiveId" clId="{75D11DBF-B49F-4CC3-9B56-9B1E56507CE7}" dt="2025-06-10T06:21:24.865" v="212" actId="1076"/>
          <ac:spMkLst>
            <pc:docMk/>
            <pc:sldMk cId="809305444" sldId="324"/>
            <ac:spMk id="5" creationId="{CA843125-9A31-0D9D-AAB2-CE1FC70EB1D7}"/>
          </ac:spMkLst>
        </pc:spChg>
        <pc:spChg chg="add mod">
          <ac:chgData name="Peter Scott" userId="22ccee11bacda6e7" providerId="LiveId" clId="{75D11DBF-B49F-4CC3-9B56-9B1E56507CE7}" dt="2025-06-10T06:22:47.925" v="230" actId="255"/>
          <ac:spMkLst>
            <pc:docMk/>
            <pc:sldMk cId="809305444" sldId="324"/>
            <ac:spMk id="7" creationId="{A0A7E3E2-4ADE-7B73-BF14-53DC1AF691F9}"/>
          </ac:spMkLst>
        </pc:spChg>
        <pc:spChg chg="add mod">
          <ac:chgData name="Peter Scott" userId="22ccee11bacda6e7" providerId="LiveId" clId="{75D11DBF-B49F-4CC3-9B56-9B1E56507CE7}" dt="2025-06-10T06:30:20.180" v="258" actId="1076"/>
          <ac:spMkLst>
            <pc:docMk/>
            <pc:sldMk cId="809305444" sldId="324"/>
            <ac:spMk id="8" creationId="{216B288D-568D-BAA3-92BF-DD7569CA4991}"/>
          </ac:spMkLst>
        </pc:spChg>
        <pc:spChg chg="add mod">
          <ac:chgData name="Peter Scott" userId="22ccee11bacda6e7" providerId="LiveId" clId="{75D11DBF-B49F-4CC3-9B56-9B1E56507CE7}" dt="2025-06-10T06:30:12.901" v="257" actId="207"/>
          <ac:spMkLst>
            <pc:docMk/>
            <pc:sldMk cId="809305444" sldId="324"/>
            <ac:spMk id="9" creationId="{78983A36-6A1B-F627-C4AF-7650E2A4FA17}"/>
          </ac:spMkLst>
        </pc:spChg>
        <pc:picChg chg="add del mod">
          <ac:chgData name="Peter Scott" userId="22ccee11bacda6e7" providerId="LiveId" clId="{75D11DBF-B49F-4CC3-9B56-9B1E56507CE7}" dt="2025-06-10T06:22:02.469" v="217" actId="478"/>
          <ac:picMkLst>
            <pc:docMk/>
            <pc:sldMk cId="809305444" sldId="324"/>
            <ac:picMk id="6" creationId="{736CC6CA-8896-668C-BA43-A59D8B26D831}"/>
          </ac:picMkLst>
        </pc:picChg>
      </pc:sldChg>
      <pc:sldChg chg="modSp mod modNotesTx">
        <pc:chgData name="Peter Scott" userId="22ccee11bacda6e7" providerId="LiveId" clId="{75D11DBF-B49F-4CC3-9B56-9B1E56507CE7}" dt="2025-06-10T07:46:44.743" v="480" actId="20577"/>
        <pc:sldMkLst>
          <pc:docMk/>
          <pc:sldMk cId="460404632" sldId="325"/>
        </pc:sldMkLst>
        <pc:spChg chg="mod">
          <ac:chgData name="Peter Scott" userId="22ccee11bacda6e7" providerId="LiveId" clId="{75D11DBF-B49F-4CC3-9B56-9B1E56507CE7}" dt="2025-06-10T06:18:39.846" v="194" actId="115"/>
          <ac:spMkLst>
            <pc:docMk/>
            <pc:sldMk cId="460404632" sldId="325"/>
            <ac:spMk id="2" creationId="{00000000-0000-0000-0000-000000000000}"/>
          </ac:spMkLst>
        </pc:spChg>
      </pc:sldChg>
      <pc:sldChg chg="modSp mod">
        <pc:chgData name="Peter Scott" userId="22ccee11bacda6e7" providerId="LiveId" clId="{75D11DBF-B49F-4CC3-9B56-9B1E56507CE7}" dt="2025-06-10T07:15:02.880" v="453" actId="14100"/>
        <pc:sldMkLst>
          <pc:docMk/>
          <pc:sldMk cId="2256606425" sldId="326"/>
        </pc:sldMkLst>
        <pc:spChg chg="mod">
          <ac:chgData name="Peter Scott" userId="22ccee11bacda6e7" providerId="LiveId" clId="{75D11DBF-B49F-4CC3-9B56-9B1E56507CE7}" dt="2025-06-10T07:15:02.880" v="453" actId="14100"/>
          <ac:spMkLst>
            <pc:docMk/>
            <pc:sldMk cId="2256606425" sldId="326"/>
            <ac:spMk id="2" creationId="{00000000-0000-0000-0000-000000000000}"/>
          </ac:spMkLst>
        </pc:spChg>
      </pc:sldChg>
      <pc:sldChg chg="addSp delSp modSp mod modNotesTx">
        <pc:chgData name="Peter Scott" userId="22ccee11bacda6e7" providerId="LiveId" clId="{75D11DBF-B49F-4CC3-9B56-9B1E56507CE7}" dt="2025-06-10T06:39:37.471" v="354" actId="20577"/>
        <pc:sldMkLst>
          <pc:docMk/>
          <pc:sldMk cId="2315693383" sldId="327"/>
        </pc:sldMkLst>
        <pc:spChg chg="mod">
          <ac:chgData name="Peter Scott" userId="22ccee11bacda6e7" providerId="LiveId" clId="{75D11DBF-B49F-4CC3-9B56-9B1E56507CE7}" dt="2025-06-10T06:34:20.339" v="278" actId="14100"/>
          <ac:spMkLst>
            <pc:docMk/>
            <pc:sldMk cId="2315693383" sldId="327"/>
            <ac:spMk id="2" creationId="{00000000-0000-0000-0000-000000000000}"/>
          </ac:spMkLst>
        </pc:spChg>
        <pc:spChg chg="add del mod">
          <ac:chgData name="Peter Scott" userId="22ccee11bacda6e7" providerId="LiveId" clId="{75D11DBF-B49F-4CC3-9B56-9B1E56507CE7}" dt="2025-06-10T06:34:23.370" v="281"/>
          <ac:spMkLst>
            <pc:docMk/>
            <pc:sldMk cId="2315693383" sldId="327"/>
            <ac:spMk id="3" creationId="{3EFF1D29-C257-453E-6549-493589706E4E}"/>
          </ac:spMkLst>
        </pc:spChg>
        <pc:spChg chg="add mod">
          <ac:chgData name="Peter Scott" userId="22ccee11bacda6e7" providerId="LiveId" clId="{75D11DBF-B49F-4CC3-9B56-9B1E56507CE7}" dt="2025-06-10T06:35:02.771" v="313" actId="20577"/>
          <ac:spMkLst>
            <pc:docMk/>
            <pc:sldMk cId="2315693383" sldId="327"/>
            <ac:spMk id="5" creationId="{C3E55007-C52A-9431-7883-00C92E1CAAA0}"/>
          </ac:spMkLst>
        </pc:spChg>
        <pc:spChg chg="add">
          <ac:chgData name="Peter Scott" userId="22ccee11bacda6e7" providerId="LiveId" clId="{75D11DBF-B49F-4CC3-9B56-9B1E56507CE7}" dt="2025-06-10T06:35:19.293" v="314" actId="11529"/>
          <ac:spMkLst>
            <pc:docMk/>
            <pc:sldMk cId="2315693383" sldId="327"/>
            <ac:spMk id="6" creationId="{CFAD12D9-1C46-F05A-CB83-96DEA7D17F13}"/>
          </ac:spMkLst>
        </pc:spChg>
        <pc:spChg chg="add mod">
          <ac:chgData name="Peter Scott" userId="22ccee11bacda6e7" providerId="LiveId" clId="{75D11DBF-B49F-4CC3-9B56-9B1E56507CE7}" dt="2025-06-10T06:36:11.499" v="348" actId="207"/>
          <ac:spMkLst>
            <pc:docMk/>
            <pc:sldMk cId="2315693383" sldId="327"/>
            <ac:spMk id="7" creationId="{5CCE32F9-F00D-8094-7D2C-A97A9DF4DF19}"/>
          </ac:spMkLst>
        </pc:spChg>
        <pc:picChg chg="add mod">
          <ac:chgData name="Peter Scott" userId="22ccee11bacda6e7" providerId="LiveId" clId="{75D11DBF-B49F-4CC3-9B56-9B1E56507CE7}" dt="2025-06-10T06:34:22.433" v="279" actId="1076"/>
          <ac:picMkLst>
            <pc:docMk/>
            <pc:sldMk cId="2315693383" sldId="327"/>
            <ac:picMk id="4" creationId="{58E14288-31F3-CE1F-6727-953C33D7E5DF}"/>
          </ac:picMkLst>
        </pc:picChg>
      </pc:sldChg>
      <pc:sldChg chg="addSp modSp new mod">
        <pc:chgData name="Peter Scott" userId="22ccee11bacda6e7" providerId="LiveId" clId="{75D11DBF-B49F-4CC3-9B56-9B1E56507CE7}" dt="2025-06-10T07:10:59.772" v="390" actId="20577"/>
        <pc:sldMkLst>
          <pc:docMk/>
          <pc:sldMk cId="867816525" sldId="329"/>
        </pc:sldMkLst>
        <pc:spChg chg="mod">
          <ac:chgData name="Peter Scott" userId="22ccee11bacda6e7" providerId="LiveId" clId="{75D11DBF-B49F-4CC3-9B56-9B1E56507CE7}" dt="2025-06-10T07:10:35.028" v="377" actId="1076"/>
          <ac:spMkLst>
            <pc:docMk/>
            <pc:sldMk cId="867816525" sldId="329"/>
            <ac:spMk id="2" creationId="{0B160D27-F428-9626-BF7C-99FFA6C40219}"/>
          </ac:spMkLst>
        </pc:spChg>
        <pc:spChg chg="add mod">
          <ac:chgData name="Peter Scott" userId="22ccee11bacda6e7" providerId="LiveId" clId="{75D11DBF-B49F-4CC3-9B56-9B1E56507CE7}" dt="2025-06-10T07:10:59.772" v="390" actId="20577"/>
          <ac:spMkLst>
            <pc:docMk/>
            <pc:sldMk cId="867816525" sldId="329"/>
            <ac:spMk id="3" creationId="{87AAAC05-ECCD-770B-D0CC-6199859EB72D}"/>
          </ac:spMkLst>
        </pc:spChg>
      </pc:sldChg>
      <pc:sldChg chg="del">
        <pc:chgData name="Peter Scott" userId="22ccee11bacda6e7" providerId="LiveId" clId="{75D11DBF-B49F-4CC3-9B56-9B1E56507CE7}" dt="2025-06-10T06:03:42.163" v="162" actId="2696"/>
        <pc:sldMkLst>
          <pc:docMk/>
          <pc:sldMk cId="1367807694" sldId="32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6/10/2025</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6/10/2025</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199CD-3E1B-4AE6-990F-76F925F5EA9F}" type="slidenum">
              <a:rPr lang="en-GB" smtClean="0"/>
              <a:t>1</a:t>
            </a:fld>
            <a:endParaRPr lang="en-GB"/>
          </a:p>
        </p:txBody>
      </p:sp>
    </p:spTree>
    <p:extLst>
      <p:ext uri="{BB962C8B-B14F-4D97-AF65-F5344CB8AC3E}">
        <p14:creationId xmlns:p14="http://schemas.microsoft.com/office/powerpoint/2010/main" val="2265844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a:t>
            </a:r>
            <a:r>
              <a:rPr lang="en-GB" baseline="0" dirty="0"/>
              <a:t> is a strong and continuous narrative regarding poor leadership that exists in policing from the top to the bottom (Basu, N 2024). </a:t>
            </a:r>
          </a:p>
          <a:p>
            <a:r>
              <a:rPr lang="en-GB" baseline="0" dirty="0"/>
              <a:t>The (College of Policing, 2025) cite (HMICFRS, 2023) referencing the importance of strong leadership at all ranks and roles. </a:t>
            </a:r>
          </a:p>
          <a:p>
            <a:endParaRPr lang="en-GB" baseline="0" dirty="0"/>
          </a:p>
          <a:p>
            <a:r>
              <a:rPr lang="en-GB" baseline="0" dirty="0"/>
              <a:t>Leaders in policing are positioned as having no time to lead, but on top of this Basu, (2014) suggests that there has been little to no investment in police leadership.  It is recognised that effective leadership training  can enhance the effectiveness of staff, and therefore performance. (Basu, 2024).</a:t>
            </a:r>
          </a:p>
          <a:p>
            <a:endParaRPr lang="en-GB" baseline="0" dirty="0"/>
          </a:p>
          <a:p>
            <a:r>
              <a:rPr lang="en-GB" baseline="0" dirty="0"/>
              <a:t>In literature directly focusing on Sergeant leadership by (Williams, 2016) ‘Follow the leader’ It is suggested that five areas are highlighted as important in sergeant leadership.</a:t>
            </a:r>
          </a:p>
          <a:p>
            <a:pPr marL="228600" indent="-228600">
              <a:buAutoNum type="arabicPeriod"/>
            </a:pPr>
            <a:r>
              <a:rPr lang="en-GB" baseline="0" dirty="0"/>
              <a:t>Sgts must have a clear understanding of Wellbeing and Human resource management.</a:t>
            </a:r>
          </a:p>
          <a:p>
            <a:pPr marL="228600" indent="-228600">
              <a:buAutoNum type="arabicPeriod" startAt="2"/>
            </a:pPr>
            <a:r>
              <a:rPr lang="en-GB" baseline="0" dirty="0"/>
              <a:t>Sgts should understand the styles and skills of leadership; this is considered vital.</a:t>
            </a:r>
          </a:p>
          <a:p>
            <a:pPr marL="228600" indent="-228600">
              <a:buAutoNum type="arabicPeriod" startAt="2"/>
            </a:pPr>
            <a:endParaRPr lang="en-GB" baseline="0" dirty="0"/>
          </a:p>
          <a:p>
            <a:pPr marL="0" indent="0">
              <a:buNone/>
            </a:pPr>
            <a:endParaRPr lang="en-GB" baseline="0" dirty="0"/>
          </a:p>
          <a:p>
            <a:pPr marL="0" indent="0">
              <a:buNone/>
            </a:pPr>
            <a:r>
              <a:rPr lang="en-GB" baseline="0" dirty="0"/>
              <a:t>The contribution to leadership direction according to the (college of policing, 2023) has been missing and unsighted for too long.  It is now recognised that leadership in complex policing environments can no longer be looked over.  The achievement of effective police performance and change of culture requires high quality leadership interventions.  (College of Policing, 2023).</a:t>
            </a:r>
          </a:p>
          <a:p>
            <a:pPr marL="0" indent="0">
              <a:buNone/>
            </a:pPr>
            <a:endParaRPr lang="en-GB" baseline="0" dirty="0"/>
          </a:p>
          <a:p>
            <a:pPr marL="0" indent="0">
              <a:buNone/>
            </a:pPr>
            <a:r>
              <a:rPr lang="en-GB" baseline="0" dirty="0"/>
              <a:t>A recent HMICFRS Inspection of Thames Valley police in 2022 stated that the force ‘Requires Improvement’ in leadership training for newly promoted Sgts and ensure that an achievable solution for proactive and effective training was introduced. (HMICFRS, 2022). </a:t>
            </a:r>
          </a:p>
          <a:p>
            <a:pPr marL="0" indent="0">
              <a:buNone/>
            </a:pPr>
            <a:endParaRPr lang="en-GB" baseline="0" dirty="0"/>
          </a:p>
          <a:p>
            <a:pPr marL="0" indent="0">
              <a:buNone/>
            </a:pPr>
            <a:endParaRPr lang="en-GB" baseline="0" dirty="0"/>
          </a:p>
          <a:p>
            <a:pPr marL="0" indent="0">
              <a:buNone/>
            </a:pPr>
            <a:r>
              <a:rPr lang="en-GB" baseline="0" dirty="0"/>
              <a:t>There is a recognition that leadership focus and availability for senior officers is better than that for junior ranks, acceptance that investments on Leadership, management and command skills is missing, but required at all tanks and grades. (College of Policing, 2023).</a:t>
            </a:r>
          </a:p>
          <a:p>
            <a:pPr marL="0" indent="0">
              <a:buNone/>
            </a:pPr>
            <a:endParaRPr lang="en-GB" baseline="0" dirty="0"/>
          </a:p>
          <a:p>
            <a:pPr marL="0" indent="0">
              <a:buNone/>
            </a:pPr>
            <a:r>
              <a:rPr lang="en-GB" baseline="0" dirty="0"/>
              <a:t>This point was also captured by the (Police foundation, 2015), providing an indication of the slow movement towards credible leadership development practices in policing. </a:t>
            </a:r>
          </a:p>
          <a:p>
            <a:pPr marL="0" indent="0">
              <a:buNone/>
            </a:pPr>
            <a:endParaRPr lang="en-GB" baseline="0" dirty="0"/>
          </a:p>
          <a:p>
            <a:pPr marL="0" indent="0">
              <a:buNone/>
            </a:pPr>
            <a:r>
              <a:rPr lang="en-GB" baseline="0" dirty="0"/>
              <a:t>It is however recognised that in recent developments, the College of policing have developed a leadership development programme with national direction.  This is now called the First Line leaders Development Programme.  (College of policing, 2025). </a:t>
            </a:r>
          </a:p>
          <a:p>
            <a:pPr marL="0" indent="0">
              <a:buNone/>
            </a:pPr>
            <a:endParaRPr lang="en-GB" dirty="0"/>
          </a:p>
        </p:txBody>
      </p:sp>
      <p:sp>
        <p:nvSpPr>
          <p:cNvPr id="4" name="Slide Number Placeholder 3"/>
          <p:cNvSpPr>
            <a:spLocks noGrp="1"/>
          </p:cNvSpPr>
          <p:nvPr>
            <p:ph type="sldNum" sz="quarter" idx="5"/>
          </p:nvPr>
        </p:nvSpPr>
        <p:spPr/>
        <p:txBody>
          <a:bodyPr/>
          <a:lstStyle/>
          <a:p>
            <a:fld id="{F9B15206-21B9-48C5-BE41-EF8728E48148}" type="slidenum">
              <a:rPr lang="en-GB" smtClean="0"/>
              <a:t>2</a:t>
            </a:fld>
            <a:endParaRPr lang="en-GB"/>
          </a:p>
        </p:txBody>
      </p:sp>
    </p:spTree>
    <p:extLst>
      <p:ext uri="{BB962C8B-B14F-4D97-AF65-F5344CB8AC3E}">
        <p14:creationId xmlns:p14="http://schemas.microsoft.com/office/powerpoint/2010/main" val="236498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199CD-3E1B-4AE6-990F-76F925F5EA9F}" type="slidenum">
              <a:rPr lang="en-GB" smtClean="0"/>
              <a:t>3</a:t>
            </a:fld>
            <a:endParaRPr lang="en-GB"/>
          </a:p>
        </p:txBody>
      </p:sp>
    </p:spTree>
    <p:extLst>
      <p:ext uri="{BB962C8B-B14F-4D97-AF65-F5344CB8AC3E}">
        <p14:creationId xmlns:p14="http://schemas.microsoft.com/office/powerpoint/2010/main" val="2779942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adopting a </a:t>
            </a:r>
            <a:r>
              <a:rPr lang="en-GB" b="1" dirty="0"/>
              <a:t>mixed method (simple) approach </a:t>
            </a:r>
            <a:r>
              <a:rPr lang="en-GB" dirty="0"/>
              <a:t>research that will encompass both </a:t>
            </a:r>
            <a:r>
              <a:rPr lang="en-GB" b="1" dirty="0"/>
              <a:t>Quantitative</a:t>
            </a:r>
            <a:r>
              <a:rPr lang="en-GB" dirty="0"/>
              <a:t> and </a:t>
            </a:r>
            <a:r>
              <a:rPr lang="en-GB" b="1" dirty="0"/>
              <a:t>Qualitative</a:t>
            </a:r>
            <a:r>
              <a:rPr lang="en-GB" dirty="0"/>
              <a:t> research.</a:t>
            </a:r>
          </a:p>
          <a:p>
            <a:r>
              <a:rPr lang="en-GB" dirty="0"/>
              <a:t>My approach to the theory development will be through deduction,</a:t>
            </a:r>
            <a:r>
              <a:rPr lang="en-GB" baseline="0" dirty="0"/>
              <a:t> rather than Induction. </a:t>
            </a:r>
          </a:p>
          <a:p>
            <a:endParaRPr lang="en-GB" dirty="0"/>
          </a:p>
          <a:p>
            <a:r>
              <a:rPr lang="en-GB" dirty="0"/>
              <a:t>Whilst considering my initial approach I am drawn towards Qualitative design based upon the research question that I have posed, this suggested a questioning approach through use of interviews, potential focus groups to explore details from participants that would be challenging to capture through a purely quantitative approach. In seeking the discovery aspect for the research question, questioning is a key aspect, according to (Thagard, 1998).  My design through the paradigm of Interpretivism allows for a greater subjective social approach because all participants are individuals with differently constructed outlooks and views that will hold different meanings for everyone (Thomas, 2023).  The construction of the research question focus’s on how leadership readiness is affected by leadership development interventions, this creates a specific focus upon people and how they interrelate. (Thomas, 20023) suggests this is the focal point around philosophy of Interpretivism.  This approach also allows me as the researcher to consider my own experiences and interests around the expressed behaviours of participants (Thomas, 2023). This connection to the research area also allows me to consider my own positionality.  I am a police senior leader that has operational experience from being a front-line patrol supervisor, over fifteen years ago. My position also brings me closer to the world of police performance, where leadership is a considered and prevalent topic.  These experiences are within me and will have impact on how I may interpret my own research.  This paradigm of Interpretivism is different from that of the Positivist.  I acknowledge this difference, as I believe in my early planning that there will be a need for additional data to assist informing the work through a Qualitative approach.  I will also seek to use a Quantitative approach, but to a lesser degree.  I acknowledge that there will be a requirement to obtain generalised data from a larger purpositive sample through Questionnaire data. The questionnaire design will seek to address (a) descriptive questions, (b) questions about the relationship between variables. (Creswell, 2018) The construction of the survey will use a Study Method Plan (Creswell, 2028). </a:t>
            </a:r>
          </a:p>
          <a:p>
            <a:endParaRPr lang="en-GB" dirty="0"/>
          </a:p>
          <a:p>
            <a:r>
              <a:rPr lang="en-GB" b="1" dirty="0"/>
              <a:t>Ethnography:  </a:t>
            </a:r>
          </a:p>
          <a:p>
            <a:r>
              <a:rPr lang="en-GB" dirty="0"/>
              <a:t>Consideration of using this approach from a position of joining the participants during working hours through process of notes, interviews and observations. I considered the ethical impact of this approach toward very busy sergeants in stressful situations and felt that this would create unnecessary critical stress.  I have also considered the time that this method would take to engage.  Therefore, whilst accepting that this research method is centre lane of interpretative research (Thomas, 2023) I will not be fully engaging towards this method design, however I accept that personal questioning through interview may lend an element of Ethnography research. </a:t>
            </a:r>
          </a:p>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5</a:t>
            </a:fld>
            <a:endParaRPr lang="en-GB"/>
          </a:p>
        </p:txBody>
      </p:sp>
    </p:spTree>
    <p:extLst>
      <p:ext uri="{BB962C8B-B14F-4D97-AF65-F5344CB8AC3E}">
        <p14:creationId xmlns:p14="http://schemas.microsoft.com/office/powerpoint/2010/main" val="3602463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Sampling</a:t>
            </a:r>
          </a:p>
          <a:p>
            <a:r>
              <a:rPr lang="en-GB" dirty="0"/>
              <a:t>The sampling in this case will be achieved in two different stages.</a:t>
            </a:r>
          </a:p>
          <a:p>
            <a:endParaRPr lang="en-GB" dirty="0"/>
          </a:p>
          <a:p>
            <a:r>
              <a:rPr lang="en-GB" b="1" dirty="0"/>
              <a:t>Population</a:t>
            </a:r>
          </a:p>
          <a:p>
            <a:r>
              <a:rPr lang="en-GB" dirty="0"/>
              <a:t>The population concerned in the first stage will be all front-line police sergeants, within Thames Valley police.  This will consist of Police sergeants (PS) and Detective sergeants (DS).</a:t>
            </a:r>
          </a:p>
          <a:p>
            <a:endParaRPr lang="en-GB" dirty="0"/>
          </a:p>
          <a:p>
            <a:r>
              <a:rPr lang="en-GB" dirty="0"/>
              <a:t>The breakdown of police sergeants and Detective sergeants in Thames Valley is as follows: -  479</a:t>
            </a:r>
          </a:p>
          <a:p>
            <a:endParaRPr lang="en-GB" dirty="0"/>
          </a:p>
          <a:p>
            <a:r>
              <a:rPr lang="en-GB" dirty="0"/>
              <a:t>Break down of</a:t>
            </a:r>
            <a:r>
              <a:rPr lang="en-GB" baseline="0" dirty="0"/>
              <a:t> areas Geographical areas:</a:t>
            </a:r>
          </a:p>
          <a:p>
            <a:endParaRPr lang="en-GB" baseline="0" dirty="0"/>
          </a:p>
          <a:p>
            <a:r>
              <a:rPr lang="en-GB" baseline="0" dirty="0"/>
              <a:t>Buckinghamshire: 23</a:t>
            </a:r>
          </a:p>
          <a:p>
            <a:r>
              <a:rPr lang="en-GB" baseline="0" dirty="0"/>
              <a:t>Milton Keyes = 19</a:t>
            </a:r>
          </a:p>
          <a:p>
            <a:r>
              <a:rPr lang="en-GB" baseline="0" dirty="0"/>
              <a:t>PSD = 3</a:t>
            </a:r>
          </a:p>
          <a:p>
            <a:r>
              <a:rPr lang="en-GB" baseline="0" dirty="0"/>
              <a:t>Strategy development = 8</a:t>
            </a:r>
          </a:p>
          <a:p>
            <a:r>
              <a:rPr lang="en-GB" baseline="0" dirty="0"/>
              <a:t>Public protection = 30</a:t>
            </a:r>
          </a:p>
          <a:p>
            <a:r>
              <a:rPr lang="en-GB" baseline="0" dirty="0"/>
              <a:t>Crime &amp; Intel = 36</a:t>
            </a:r>
          </a:p>
          <a:p>
            <a:r>
              <a:rPr lang="en-GB" baseline="0" dirty="0"/>
              <a:t>Crim justice = 91</a:t>
            </a:r>
          </a:p>
          <a:p>
            <a:r>
              <a:rPr lang="en-GB" baseline="0" dirty="0"/>
              <a:t>Oxfordshire = 45</a:t>
            </a:r>
          </a:p>
          <a:p>
            <a:r>
              <a:rPr lang="en-GB" baseline="0" dirty="0"/>
              <a:t>Berkshire West = 37</a:t>
            </a:r>
          </a:p>
          <a:p>
            <a:r>
              <a:rPr lang="en-GB" baseline="0" dirty="0"/>
              <a:t>Berkshire East = 35</a:t>
            </a:r>
          </a:p>
          <a:p>
            <a:r>
              <a:rPr lang="en-GB" baseline="0" dirty="0"/>
              <a:t>Local Policing = 5</a:t>
            </a:r>
          </a:p>
          <a:p>
            <a:r>
              <a:rPr lang="en-GB" baseline="0" dirty="0"/>
              <a:t>Assessment Investigation Unit (AIU) 42</a:t>
            </a:r>
          </a:p>
          <a:p>
            <a:r>
              <a:rPr lang="en-GB" baseline="0" dirty="0"/>
              <a:t>Operations = 13</a:t>
            </a:r>
          </a:p>
          <a:p>
            <a:r>
              <a:rPr lang="en-GB" baseline="0" dirty="0"/>
              <a:t>Joint Ops Unit – 68</a:t>
            </a:r>
          </a:p>
          <a:p>
            <a:r>
              <a:rPr lang="en-GB" baseline="0" dirty="0"/>
              <a:t>L&amp;D = 5</a:t>
            </a:r>
          </a:p>
          <a:p>
            <a:r>
              <a:rPr lang="en-GB" baseline="0" dirty="0"/>
              <a:t>Contact management = 10 </a:t>
            </a:r>
          </a:p>
          <a:p>
            <a:r>
              <a:rPr lang="en-GB" baseline="0" dirty="0"/>
              <a:t>Secondments = 9</a:t>
            </a:r>
          </a:p>
          <a:p>
            <a:endParaRPr lang="en-GB" baseline="0" dirty="0"/>
          </a:p>
          <a:p>
            <a:r>
              <a:rPr lang="en-GB" baseline="0" dirty="0"/>
              <a:t>Elimination of non-operational front-line roles ( PSD, Strategy development, L&amp;D, Contact management, secondments)  = 402 Sgts. </a:t>
            </a:r>
          </a:p>
          <a:p>
            <a:endParaRPr lang="en-GB" baseline="0" dirty="0"/>
          </a:p>
          <a:p>
            <a:endParaRPr lang="en-GB" baseline="0" dirty="0"/>
          </a:p>
          <a:p>
            <a:r>
              <a:rPr lang="en-GB" dirty="0"/>
              <a:t>Stage 1 &amp; Stage 2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6</a:t>
            </a:fld>
            <a:endParaRPr lang="en-GB"/>
          </a:p>
        </p:txBody>
      </p:sp>
    </p:spTree>
    <p:extLst>
      <p:ext uri="{BB962C8B-B14F-4D97-AF65-F5344CB8AC3E}">
        <p14:creationId xmlns:p14="http://schemas.microsoft.com/office/powerpoint/2010/main" val="1112828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Reliable and valid data</a:t>
            </a:r>
            <a:r>
              <a:rPr lang="en-GB" b="1" baseline="0" dirty="0"/>
              <a:t> - </a:t>
            </a:r>
            <a:r>
              <a:rPr lang="en-GB" dirty="0"/>
              <a:t> research method to ensure reliable and valid data?</a:t>
            </a:r>
          </a:p>
          <a:p>
            <a:endParaRPr lang="en-GB" dirty="0"/>
          </a:p>
          <a:p>
            <a:r>
              <a:rPr lang="en-GB" dirty="0"/>
              <a:t>Using a considered approach to reliability as suggested by Thomas (2023) that the research method instruments have the potential to provide the same outcome on different episodes.</a:t>
            </a:r>
          </a:p>
          <a:p>
            <a:endParaRPr lang="en-GB" dirty="0"/>
          </a:p>
          <a:p>
            <a:r>
              <a:rPr lang="en-GB" dirty="0"/>
              <a:t>Ensure the instrument is doing what it should be doing, not addressing elements outside of scope, Thomas (2023) will argue that reliability will be different in every method, suggesting that research through an interpretative method may provide an area where reliability is less important due to the concept of positionality. Thomas states that reliability is ‘irrelevant in interpretative research’. </a:t>
            </a:r>
          </a:p>
          <a:p>
            <a:r>
              <a:rPr lang="en-GB" dirty="0"/>
              <a:t>Whilst considering Validity within Interpretative research, Thomas, (2023) suggests that the same approach applies alongside reliability. The approaches to validity, like reliability are imported from research areas of psychometrics and experimental design.</a:t>
            </a:r>
          </a:p>
          <a:p>
            <a:r>
              <a:rPr lang="en-GB" dirty="0"/>
              <a:t>The argument regarding irrelevance for validity in Interpretative research whilst accepted as a traditional concern (Thomas, 2023), Thomas cites (Martyn Hammersley, 2005) who suggests that there is another viewpoint that qualitative research should be attempting to establish whether it is determining new knowledge, and whether there is fairness and balance to the adopted approaches. </a:t>
            </a:r>
          </a:p>
          <a:p>
            <a:endParaRPr lang="en-GB" dirty="0"/>
          </a:p>
          <a:p>
            <a:r>
              <a:rPr lang="en-GB" dirty="0"/>
              <a:t>The assessment validity considerations by (Hammersley, 20025) approaching validity of findings as detailed in </a:t>
            </a:r>
            <a:r>
              <a:rPr lang="en-GB" b="1" dirty="0"/>
              <a:t>table 1.</a:t>
            </a:r>
          </a:p>
          <a:p>
            <a:endParaRPr lang="en-GB" dirty="0"/>
          </a:p>
          <a:p>
            <a:r>
              <a:rPr lang="en-GB" dirty="0"/>
              <a:t>1	The main claims to evidence:</a:t>
            </a:r>
          </a:p>
          <a:p>
            <a:r>
              <a:rPr lang="en-GB" dirty="0"/>
              <a:t>	(a) Are the main claims plausible enough to be accepted at face value?</a:t>
            </a:r>
          </a:p>
          <a:p>
            <a:r>
              <a:rPr lang="en-GB" dirty="0"/>
              <a:t>	(b) If not, is evidence provided?</a:t>
            </a:r>
          </a:p>
          <a:p>
            <a:r>
              <a:rPr lang="en-GB" dirty="0"/>
              <a:t>	 (c) if so, is the evidence sufficient, in terms both of strongly implying the validity of the     main knowledge clam and in being sufficiently plausible or credible to be accepted?</a:t>
            </a:r>
          </a:p>
          <a:p>
            <a:r>
              <a:rPr lang="en-GB" dirty="0"/>
              <a:t>	(d) if not, is a further layer of evidence provided?</a:t>
            </a:r>
          </a:p>
          <a:p>
            <a:r>
              <a:rPr lang="en-GB" dirty="0"/>
              <a:t>	(e) if so, is the evidence sufficient ? And so on? </a:t>
            </a:r>
          </a:p>
          <a:p>
            <a:r>
              <a:rPr lang="en-GB" dirty="0"/>
              <a:t>2	The relationship between the findings about the cases studies and the conclusions drawn:</a:t>
            </a:r>
          </a:p>
          <a:p>
            <a:r>
              <a:rPr lang="en-GB" dirty="0"/>
              <a:t>	(a) Where these are empirical generalisations about some finite population, based on whatever evidence is provided, are they sufficiently plausible or credible to be accepted?</a:t>
            </a:r>
          </a:p>
          <a:p>
            <a:r>
              <a:rPr lang="en-GB" dirty="0"/>
              <a:t>	(b) Where the theoretical statements of a conditional causal kind, based on the evidence provided, are they sufficiently plausible or credible to be accepted?</a:t>
            </a:r>
          </a:p>
          <a:p>
            <a:r>
              <a:rPr lang="en-GB" dirty="0"/>
              <a:t>	</a:t>
            </a:r>
            <a:r>
              <a:rPr lang="en-GB" b="1" dirty="0"/>
              <a:t>From (Hammersley, 2005)</a:t>
            </a:r>
            <a:r>
              <a:rPr lang="en-GB" b="1" baseline="0" dirty="0"/>
              <a:t> - </a:t>
            </a:r>
            <a:r>
              <a:rPr lang="en-GB" b="1" dirty="0"/>
              <a:t>Table 1 Assessment validity considerations.</a:t>
            </a:r>
          </a:p>
          <a:p>
            <a:endParaRPr lang="en-GB" b="1" dirty="0"/>
          </a:p>
          <a:p>
            <a:r>
              <a:rPr lang="en-GB" b="1" dirty="0"/>
              <a:t>DATA GATHERING</a:t>
            </a:r>
          </a:p>
          <a:p>
            <a:endParaRPr lang="en-GB" b="1" dirty="0"/>
          </a:p>
          <a:p>
            <a:r>
              <a:rPr lang="en-GB" b="1" dirty="0"/>
              <a:t>Stage 1</a:t>
            </a:r>
            <a:r>
              <a:rPr lang="en-GB" b="1" baseline="0" dirty="0"/>
              <a:t> – </a:t>
            </a:r>
            <a:r>
              <a:rPr lang="en-GB" b="0" baseline="0" dirty="0"/>
              <a:t>Consideration of using a Questionnaires</a:t>
            </a:r>
            <a:r>
              <a:rPr lang="en-GB" b="1" baseline="0" dirty="0"/>
              <a:t> </a:t>
            </a:r>
            <a:r>
              <a:rPr lang="en-GB" b="0" baseline="0" dirty="0"/>
              <a:t>approach for the first generalised ‘bulk’ method.  According to (Thomas, 2023) this approach is versatile with opportunity for greater research design.  This approach would be towards facts and potentially attitudes, Thomas suggests this can be an approach through Open and closed questioning.  The consideration s using Dichotomous questions, multiple choice questions with rating scales.  In order to seek indications from participants for attitude, (Thomas, 2023) suggests ‘The Likert scale may be suitable’.   The system recommended for conducting questionnaires online according to (Thomas, 2023) is the use of Survey monkey. </a:t>
            </a:r>
          </a:p>
          <a:p>
            <a:r>
              <a:rPr lang="en-GB" b="1" baseline="0" dirty="0"/>
              <a:t>Stage 2 -  </a:t>
            </a:r>
            <a:r>
              <a:rPr lang="en-GB" b="0" baseline="0" dirty="0"/>
              <a:t>In consideration for the personal face to face interviews, the use of a semi structured interview approach will be used.  This according to (Thomas, 2023) can be a useful was to keep an interview towards a guided outcome, where the interviewee is not left to free run.  This approach may also assist towards time management and arrangements in smaller project approaches.</a:t>
            </a:r>
          </a:p>
          <a:p>
            <a:r>
              <a:rPr lang="en-GB" b="0" baseline="0" dirty="0"/>
              <a:t>The use of a focus group has been considered, however, on reflection for potential of ‘Risky shift phenomenon’ (Thomas, 2023) I may discount this approach, as the value from the product may not contribute as helpfully as the research methods presented earlier. </a:t>
            </a:r>
            <a:endParaRPr lang="en-GB" b="1" dirty="0"/>
          </a:p>
        </p:txBody>
      </p:sp>
      <p:sp>
        <p:nvSpPr>
          <p:cNvPr id="4" name="Slide Number Placeholder 3"/>
          <p:cNvSpPr>
            <a:spLocks noGrp="1"/>
          </p:cNvSpPr>
          <p:nvPr>
            <p:ph type="sldNum" sz="quarter" idx="10"/>
          </p:nvPr>
        </p:nvSpPr>
        <p:spPr/>
        <p:txBody>
          <a:bodyPr/>
          <a:lstStyle/>
          <a:p>
            <a:fld id="{F93199CD-3E1B-4AE6-990F-76F925F5EA9F}" type="slidenum">
              <a:rPr lang="en-GB" smtClean="0"/>
              <a:t>7</a:t>
            </a:fld>
            <a:endParaRPr lang="en-GB"/>
          </a:p>
        </p:txBody>
      </p:sp>
    </p:spTree>
    <p:extLst>
      <p:ext uri="{BB962C8B-B14F-4D97-AF65-F5344CB8AC3E}">
        <p14:creationId xmlns:p14="http://schemas.microsoft.com/office/powerpoint/2010/main" val="3744559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Ethics</a:t>
            </a:r>
          </a:p>
          <a:p>
            <a:r>
              <a:rPr lang="en-GB" dirty="0"/>
              <a:t>TVP, Code of Ethics – use and maintain guidance.</a:t>
            </a:r>
          </a:p>
          <a:p>
            <a:r>
              <a:rPr lang="en-GB" dirty="0"/>
              <a:t>College of Policing, (2024) Code of Ethics</a:t>
            </a:r>
          </a:p>
          <a:p>
            <a:endParaRPr lang="en-GB" dirty="0"/>
          </a:p>
          <a:p>
            <a:r>
              <a:rPr lang="en-GB" dirty="0"/>
              <a:t>Aware of power imbalance during interviews and requests.  Attention to positionality.</a:t>
            </a:r>
          </a:p>
          <a:p>
            <a:endParaRPr lang="en-GB" dirty="0"/>
          </a:p>
          <a:p>
            <a:r>
              <a:rPr lang="en-GB" dirty="0"/>
              <a:t>Anticipation of Ethical issues; (Berg, 2001) cited by (Creswell, J, 2018) </a:t>
            </a:r>
          </a:p>
          <a:p>
            <a:endParaRPr lang="en-GB" dirty="0"/>
          </a:p>
          <a:p>
            <a:r>
              <a:rPr lang="en-GB" b="1" dirty="0"/>
              <a:t>Prior to conducting study:</a:t>
            </a:r>
            <a:r>
              <a:rPr lang="en-GB" dirty="0"/>
              <a:t>	</a:t>
            </a:r>
          </a:p>
          <a:p>
            <a:r>
              <a:rPr lang="en-GB" dirty="0"/>
              <a:t>Examine and revise business environment professional standards.</a:t>
            </a:r>
          </a:p>
          <a:p>
            <a:r>
              <a:rPr lang="en-GB" dirty="0"/>
              <a:t>Gain local permissions from site &amp; participants</a:t>
            </a:r>
          </a:p>
          <a:p>
            <a:r>
              <a:rPr lang="en-GB" dirty="0"/>
              <a:t>Select sites that avoid power issues with researcher.</a:t>
            </a:r>
          </a:p>
          <a:p>
            <a:r>
              <a:rPr lang="en-GB" b="1" dirty="0"/>
              <a:t>Beginning the study:</a:t>
            </a:r>
          </a:p>
          <a:p>
            <a:r>
              <a:rPr lang="en-GB" dirty="0"/>
              <a:t>Identify a research problem that will benefit participants.</a:t>
            </a:r>
          </a:p>
          <a:p>
            <a:r>
              <a:rPr lang="en-GB" dirty="0"/>
              <a:t>Disclose the purpose of study</a:t>
            </a:r>
          </a:p>
          <a:p>
            <a:r>
              <a:rPr lang="en-GB" dirty="0"/>
              <a:t>Do not pressure participants into signing consent forms.</a:t>
            </a:r>
          </a:p>
          <a:p>
            <a:r>
              <a:rPr lang="en-GB" b="1" dirty="0"/>
              <a:t>Collecting data:</a:t>
            </a:r>
          </a:p>
          <a:p>
            <a:r>
              <a:rPr lang="en-GB" dirty="0"/>
              <a:t>Respect the sites and disrupt as little as possible</a:t>
            </a:r>
          </a:p>
          <a:p>
            <a:r>
              <a:rPr lang="en-GB" dirty="0"/>
              <a:t>Make certain that all participants receive the same treatment</a:t>
            </a:r>
          </a:p>
          <a:p>
            <a:r>
              <a:rPr lang="en-GB" dirty="0"/>
              <a:t>Respect potential power imbalances and exploitation of participants.</a:t>
            </a:r>
          </a:p>
          <a:p>
            <a:r>
              <a:rPr lang="en-GB" b="1" dirty="0"/>
              <a:t>Analysing data	: </a:t>
            </a:r>
          </a:p>
          <a:p>
            <a:r>
              <a:rPr lang="en-GB" dirty="0"/>
              <a:t>Avoid siding with participants (going native)</a:t>
            </a:r>
          </a:p>
          <a:p>
            <a:r>
              <a:rPr lang="en-GB" dirty="0"/>
              <a:t>Respect the privacy and anonymity of participants.</a:t>
            </a:r>
          </a:p>
          <a:p>
            <a:r>
              <a:rPr lang="en-GB" dirty="0"/>
              <a:t>Reporting, sharing and storing data:</a:t>
            </a:r>
          </a:p>
          <a:p>
            <a:r>
              <a:rPr lang="en-GB" dirty="0"/>
              <a:t>Provide complete proof of compliance with ethical issues and lack of conflict of interest.</a:t>
            </a:r>
          </a:p>
          <a:p>
            <a:endParaRPr lang="en-GB" dirty="0"/>
          </a:p>
          <a:p>
            <a:r>
              <a:rPr lang="en-GB" b="1" dirty="0"/>
              <a:t>Adapted from Creswell, J (2018) </a:t>
            </a:r>
          </a:p>
          <a:p>
            <a:endParaRPr lang="en-GB" b="1" dirty="0"/>
          </a:p>
        </p:txBody>
      </p:sp>
      <p:sp>
        <p:nvSpPr>
          <p:cNvPr id="4" name="Slide Number Placeholder 3"/>
          <p:cNvSpPr>
            <a:spLocks noGrp="1"/>
          </p:cNvSpPr>
          <p:nvPr>
            <p:ph type="sldNum" sz="quarter" idx="10"/>
          </p:nvPr>
        </p:nvSpPr>
        <p:spPr/>
        <p:txBody>
          <a:bodyPr/>
          <a:lstStyle/>
          <a:p>
            <a:fld id="{F93199CD-3E1B-4AE6-990F-76F925F5EA9F}" type="slidenum">
              <a:rPr lang="en-GB" smtClean="0"/>
              <a:t>8</a:t>
            </a:fld>
            <a:endParaRPr lang="en-GB"/>
          </a:p>
        </p:txBody>
      </p:sp>
    </p:spTree>
    <p:extLst>
      <p:ext uri="{BB962C8B-B14F-4D97-AF65-F5344CB8AC3E}">
        <p14:creationId xmlns:p14="http://schemas.microsoft.com/office/powerpoint/2010/main" val="40218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9</a:t>
            </a:fld>
            <a:endParaRPr lang="en-GB"/>
          </a:p>
        </p:txBody>
      </p:sp>
    </p:spTree>
    <p:extLst>
      <p:ext uri="{BB962C8B-B14F-4D97-AF65-F5344CB8AC3E}">
        <p14:creationId xmlns:p14="http://schemas.microsoft.com/office/powerpoint/2010/main" val="1129898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199CD-3E1B-4AE6-990F-76F925F5EA9F}" type="slidenum">
              <a:rPr lang="en-GB" smtClean="0"/>
              <a:t>10</a:t>
            </a:fld>
            <a:endParaRPr lang="en-GB"/>
          </a:p>
        </p:txBody>
      </p:sp>
    </p:spTree>
    <p:extLst>
      <p:ext uri="{BB962C8B-B14F-4D97-AF65-F5344CB8AC3E}">
        <p14:creationId xmlns:p14="http://schemas.microsoft.com/office/powerpoint/2010/main" val="13788360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6/10/2025</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lvl1pPr>
          </a:lstStyle>
          <a:p>
            <a:r>
              <a:rPr lang="en-US"/>
              <a:t>Click to edit Master title style</a:t>
            </a:r>
            <a:endParaRPr/>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6/10/2025</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6/10/2025</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fld id="{03F41C87-7AD9-4845-A077-840E4A0F3F06}" type="datetimeFigureOut">
              <a:rPr lang="en-US"/>
              <a:t>6/10/2025</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03F41C87-7AD9-4845-A077-840E4A0F3F06}" type="datetimeFigureOut">
              <a:rPr lang="en-US"/>
              <a:t>6/10/2025</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03F41C87-7AD9-4845-A077-840E4A0F3F06}" type="datetimeFigureOut">
              <a:rPr lang="en-US"/>
              <a:t>6/10/2025</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03F41C87-7AD9-4845-A077-840E4A0F3F06}" type="datetimeFigureOut">
              <a:rPr lang="en-US"/>
              <a:t>6/10/2025</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pPr/>
              <a:t>6/10/2025</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6/10/2025</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381001"/>
            <a:ext cx="1524001" cy="56388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6/10/2025</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ubtitle and content">
    <p:spTree>
      <p:nvGrpSpPr>
        <p:cNvPr id="1" name=""/>
        <p:cNvGrpSpPr/>
        <p:nvPr/>
      </p:nvGrpSpPr>
      <p:grpSpPr>
        <a:xfrm>
          <a:off x="0" y="0"/>
          <a:ext cx="0" cy="0"/>
          <a:chOff x="0" y="0"/>
          <a:chExt cx="0" cy="0"/>
        </a:xfrm>
      </p:grpSpPr>
      <p:sp>
        <p:nvSpPr>
          <p:cNvPr id="2" name="Title 1"/>
          <p:cNvSpPr>
            <a:spLocks noGrp="1"/>
          </p:cNvSpPr>
          <p:nvPr>
            <p:ph type="ctrTitle"/>
          </p:nvPr>
        </p:nvSpPr>
        <p:spPr>
          <a:xfrm>
            <a:off x="838582" y="1134001"/>
            <a:ext cx="10437281" cy="655119"/>
          </a:xfrm>
        </p:spPr>
        <p:txBody>
          <a:bodyPr anchor="ctr" anchorCtr="0">
            <a:normAutofit/>
          </a:bodyPr>
          <a:lstStyle>
            <a:lvl1pPr algn="l">
              <a:defRPr sz="2799">
                <a:solidFill>
                  <a:srgbClr val="2E2C70"/>
                </a:solidFill>
              </a:defRPr>
            </a:lvl1pPr>
          </a:lstStyle>
          <a:p>
            <a:r>
              <a:rPr lang="en-GB"/>
              <a:t>Click to edit Master title style</a:t>
            </a:r>
            <a:endParaRPr lang="en-GB" dirty="0"/>
          </a:p>
        </p:txBody>
      </p:sp>
      <p:sp>
        <p:nvSpPr>
          <p:cNvPr id="3" name="Subtitle 2"/>
          <p:cNvSpPr>
            <a:spLocks noGrp="1"/>
          </p:cNvSpPr>
          <p:nvPr>
            <p:ph type="subTitle" idx="1"/>
          </p:nvPr>
        </p:nvSpPr>
        <p:spPr>
          <a:xfrm>
            <a:off x="838581" y="1800000"/>
            <a:ext cx="10437281" cy="499996"/>
          </a:xfrm>
        </p:spPr>
        <p:txBody>
          <a:bodyPr>
            <a:normAutofit/>
          </a:bodyPr>
          <a:lstStyle>
            <a:lvl1pPr marL="0" indent="0" algn="l">
              <a:buNone/>
              <a:defRPr sz="1999" b="1"/>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GB"/>
              <a:t>Click to edit Master subtitle style</a:t>
            </a:r>
            <a:endParaRPr lang="en-GB" dirty="0"/>
          </a:p>
        </p:txBody>
      </p:sp>
      <p:sp>
        <p:nvSpPr>
          <p:cNvPr id="10" name="Content Placeholder 2"/>
          <p:cNvSpPr>
            <a:spLocks noGrp="1"/>
          </p:cNvSpPr>
          <p:nvPr>
            <p:ph idx="10"/>
          </p:nvPr>
        </p:nvSpPr>
        <p:spPr>
          <a:xfrm>
            <a:off x="837982" y="2306823"/>
            <a:ext cx="10437281" cy="384451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3" name="Slide Number Placeholder 5"/>
          <p:cNvSpPr>
            <a:spLocks noGrp="1"/>
          </p:cNvSpPr>
          <p:nvPr>
            <p:ph type="sldNum" sz="quarter" idx="4"/>
          </p:nvPr>
        </p:nvSpPr>
        <p:spPr>
          <a:xfrm>
            <a:off x="359907" y="6357600"/>
            <a:ext cx="494566" cy="360000"/>
          </a:xfrm>
          <a:prstGeom prst="rect">
            <a:avLst/>
          </a:prstGeom>
        </p:spPr>
        <p:txBody>
          <a:bodyPr vert="horz" lIns="91440" tIns="45720" rIns="91440" bIns="45720" rtlCol="0" anchor="t" anchorCtr="0"/>
          <a:lstStyle>
            <a:lvl1pPr algn="l">
              <a:defRPr sz="1000">
                <a:solidFill>
                  <a:schemeClr val="tx1"/>
                </a:solidFill>
                <a:latin typeface="Arial" panose="020B0604020202020204" pitchFamily="34" charset="0"/>
                <a:cs typeface="Arial" panose="020B0604020202020204" pitchFamily="34" charset="0"/>
              </a:defRPr>
            </a:lvl1pPr>
          </a:lstStyle>
          <a:p>
            <a:fld id="{7B9FD820-6B44-4362-B696-082C5B033795}" type="slidenum">
              <a:rPr lang="en-GB" smtClean="0"/>
              <a:pPr/>
              <a:t>‹#›</a:t>
            </a:fld>
            <a:endParaRPr lang="en-GB" dirty="0"/>
          </a:p>
        </p:txBody>
      </p:sp>
      <p:sp>
        <p:nvSpPr>
          <p:cNvPr id="15" name="TextBox 14"/>
          <p:cNvSpPr txBox="1"/>
          <p:nvPr userDrawn="1"/>
        </p:nvSpPr>
        <p:spPr>
          <a:xfrm>
            <a:off x="838581" y="6357601"/>
            <a:ext cx="2159438" cy="246221"/>
          </a:xfrm>
          <a:prstGeom prst="rect">
            <a:avLst/>
          </a:prstGeom>
          <a:noFill/>
        </p:spPr>
        <p:txBody>
          <a:bodyPr wrap="square" rtlCol="0">
            <a:spAutoFit/>
          </a:bodyPr>
          <a:lstStyle/>
          <a:p>
            <a:r>
              <a:rPr lang="en-GB" sz="1000" kern="1200" dirty="0">
                <a:solidFill>
                  <a:schemeClr val="tx1"/>
                </a:solidFill>
                <a:effectLst/>
                <a:latin typeface="+mn-lt"/>
                <a:ea typeface="+mn-ea"/>
                <a:cs typeface="+mn-cs"/>
              </a:rPr>
              <a:t>© </a:t>
            </a:r>
            <a:r>
              <a:rPr lang="en-US" sz="1000" kern="1200" dirty="0">
                <a:solidFill>
                  <a:schemeClr val="tx1"/>
                </a:solidFill>
                <a:effectLst/>
                <a:latin typeface="+mn-lt"/>
                <a:ea typeface="+mn-ea"/>
                <a:cs typeface="+mn-cs"/>
              </a:rPr>
              <a:t>College of Policing Limited 2025</a:t>
            </a:r>
            <a:endParaRPr lang="en-GB" sz="1000" kern="1200" dirty="0">
              <a:solidFill>
                <a:schemeClr val="tx1"/>
              </a:solidFill>
              <a:effectLst/>
              <a:latin typeface="+mn-lt"/>
              <a:ea typeface="+mn-ea"/>
              <a:cs typeface="+mn-cs"/>
            </a:endParaRPr>
          </a:p>
        </p:txBody>
      </p:sp>
      <p:sp>
        <p:nvSpPr>
          <p:cNvPr id="16" name="TextBox 15"/>
          <p:cNvSpPr txBox="1"/>
          <p:nvPr userDrawn="1"/>
        </p:nvSpPr>
        <p:spPr>
          <a:xfrm>
            <a:off x="5264896" y="404813"/>
            <a:ext cx="1659035" cy="261610"/>
          </a:xfrm>
          <a:prstGeom prst="rect">
            <a:avLst/>
          </a:prstGeom>
          <a:noFill/>
        </p:spPr>
        <p:txBody>
          <a:bodyPr wrap="square" rtlCol="0">
            <a:spAutoFit/>
          </a:bodyPr>
          <a:lstStyle/>
          <a:p>
            <a:pPr algn="ctr"/>
            <a:r>
              <a:rPr lang="en-GB" sz="1100" b="1" dirty="0">
                <a:solidFill>
                  <a:schemeClr val="tx1"/>
                </a:solidFill>
              </a:rPr>
              <a:t>OFFICIAL</a:t>
            </a:r>
            <a:r>
              <a:rPr lang="en-GB" sz="1100" b="1" kern="1200" dirty="0">
                <a:solidFill>
                  <a:schemeClr val="tx1"/>
                </a:solidFill>
                <a:effectLst/>
                <a:latin typeface="+mn-lt"/>
                <a:ea typeface="+mn-ea"/>
                <a:cs typeface="+mn-cs"/>
              </a:rPr>
              <a:t>-</a:t>
            </a:r>
            <a:r>
              <a:rPr lang="en-GB" sz="1100" b="1" dirty="0">
                <a:solidFill>
                  <a:schemeClr val="tx1"/>
                </a:solidFill>
              </a:rPr>
              <a:t>SENSITIVE</a:t>
            </a:r>
          </a:p>
        </p:txBody>
      </p:sp>
      <p:sp>
        <p:nvSpPr>
          <p:cNvPr id="17" name="TextBox 16"/>
          <p:cNvSpPr txBox="1"/>
          <p:nvPr userDrawn="1"/>
        </p:nvSpPr>
        <p:spPr>
          <a:xfrm>
            <a:off x="5264896" y="6357600"/>
            <a:ext cx="1659035" cy="261610"/>
          </a:xfrm>
          <a:prstGeom prst="rect">
            <a:avLst/>
          </a:prstGeom>
          <a:noFill/>
        </p:spPr>
        <p:txBody>
          <a:bodyPr wrap="square" rtlCol="0">
            <a:spAutoFit/>
          </a:bodyPr>
          <a:lstStyle/>
          <a:p>
            <a:pPr algn="ctr"/>
            <a:r>
              <a:rPr lang="en-GB" sz="1100" b="1" dirty="0">
                <a:solidFill>
                  <a:schemeClr val="tx1"/>
                </a:solidFill>
              </a:rPr>
              <a:t>OFFICIAL</a:t>
            </a:r>
            <a:r>
              <a:rPr lang="en-GB" sz="1100" b="1" kern="1200" dirty="0">
                <a:solidFill>
                  <a:schemeClr val="tx1"/>
                </a:solidFill>
                <a:effectLst/>
                <a:latin typeface="+mn-lt"/>
                <a:ea typeface="+mn-ea"/>
                <a:cs typeface="+mn-cs"/>
              </a:rPr>
              <a:t>-</a:t>
            </a:r>
            <a:r>
              <a:rPr lang="en-GB" sz="1100" b="1" dirty="0">
                <a:solidFill>
                  <a:schemeClr val="tx1"/>
                </a:solidFill>
              </a:rPr>
              <a:t>SENSITIVE</a:t>
            </a:r>
          </a:p>
        </p:txBody>
      </p:sp>
      <p:pic>
        <p:nvPicPr>
          <p:cNvPr id="4" name="Picture 3" descr="College of Policing - Leadership, standards, performance">
            <a:extLst>
              <a:ext uri="{FF2B5EF4-FFF2-40B4-BE49-F238E27FC236}">
                <a16:creationId xmlns:a16="http://schemas.microsoft.com/office/drawing/2014/main" id="{90E40683-6409-3E6D-59E5-8AA8B05D5184}"/>
              </a:ext>
            </a:extLst>
          </p:cNvPr>
          <p:cNvPicPr>
            <a:picLocks noChangeAspect="1"/>
          </p:cNvPicPr>
          <p:nvPr userDrawn="1"/>
        </p:nvPicPr>
        <p:blipFill>
          <a:blip r:embed="rId2"/>
          <a:srcRect/>
          <a:stretch/>
        </p:blipFill>
        <p:spPr>
          <a:xfrm>
            <a:off x="161364" y="273757"/>
            <a:ext cx="3364580" cy="764288"/>
          </a:xfrm>
          <a:prstGeom prst="rect">
            <a:avLst/>
          </a:prstGeom>
        </p:spPr>
      </p:pic>
    </p:spTree>
    <p:extLst>
      <p:ext uri="{BB962C8B-B14F-4D97-AF65-F5344CB8AC3E}">
        <p14:creationId xmlns:p14="http://schemas.microsoft.com/office/powerpoint/2010/main" val="638857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381000"/>
            <a:ext cx="9144001" cy="13716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03F41C87-7AD9-4845-A077-840E4A0F3F06}" type="datetimeFigureOut">
              <a:rPr lang="en-US" smtClean="0"/>
              <a:pPr/>
              <a:t>6/10/2025</a:t>
            </a:fld>
            <a:endParaRPr lang="en-US"/>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spc="100" baseline="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909836" y="441557"/>
            <a:ext cx="8229600" cy="1600200"/>
          </a:xfrm>
        </p:spPr>
        <p:txBody>
          <a:bodyPr/>
          <a:lstStyle/>
          <a:p>
            <a:r>
              <a:rPr lang="en-US" dirty="0"/>
              <a:t>Research Methods</a:t>
            </a:r>
          </a:p>
        </p:txBody>
      </p:sp>
      <p:sp>
        <p:nvSpPr>
          <p:cNvPr id="4" name="Subtitle 3"/>
          <p:cNvSpPr>
            <a:spLocks noGrp="1"/>
          </p:cNvSpPr>
          <p:nvPr>
            <p:ph type="subTitle" idx="1"/>
          </p:nvPr>
        </p:nvSpPr>
        <p:spPr>
          <a:xfrm>
            <a:off x="1053852" y="4077072"/>
            <a:ext cx="8229600" cy="1219200"/>
          </a:xfrm>
        </p:spPr>
        <p:txBody>
          <a:bodyPr>
            <a:normAutofit fontScale="92500" lnSpcReduction="10000"/>
          </a:bodyPr>
          <a:lstStyle/>
          <a:p>
            <a:r>
              <a:rPr lang="it-IT" dirty="0"/>
              <a:t>PRESENTATION:  10/06/2025</a:t>
            </a:r>
          </a:p>
          <a:p>
            <a:endParaRPr lang="it-IT" dirty="0"/>
          </a:p>
          <a:p>
            <a:endParaRPr lang="it-IT" dirty="0"/>
          </a:p>
          <a:p>
            <a:r>
              <a:rPr lang="it-IT" dirty="0"/>
              <a:t>uwtsd, STUDENT No: </a:t>
            </a:r>
            <a:r>
              <a:rPr lang="it-IT" sz="3200" dirty="0"/>
              <a:t>2307123</a:t>
            </a:r>
          </a:p>
        </p:txBody>
      </p:sp>
      <p:sp>
        <p:nvSpPr>
          <p:cNvPr id="2" name="TextBox 1">
            <a:extLst>
              <a:ext uri="{FF2B5EF4-FFF2-40B4-BE49-F238E27FC236}">
                <a16:creationId xmlns:a16="http://schemas.microsoft.com/office/drawing/2014/main" id="{E70ACEFD-92FA-D8EF-26B4-61C1A8B8B164}"/>
              </a:ext>
            </a:extLst>
          </p:cNvPr>
          <p:cNvSpPr txBox="1"/>
          <p:nvPr/>
        </p:nvSpPr>
        <p:spPr>
          <a:xfrm>
            <a:off x="1053852" y="2500480"/>
            <a:ext cx="3600400" cy="369332"/>
          </a:xfrm>
          <a:prstGeom prst="rect">
            <a:avLst/>
          </a:prstGeom>
          <a:noFill/>
        </p:spPr>
        <p:txBody>
          <a:bodyPr wrap="square" rtlCol="0">
            <a:spAutoFit/>
          </a:bodyPr>
          <a:lstStyle/>
          <a:p>
            <a:r>
              <a:rPr lang="en-GB" dirty="0"/>
              <a:t>PETER SCOTT</a:t>
            </a:r>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F13BB1C-5436-3251-B09A-B95D7E6064C4}"/>
              </a:ext>
            </a:extLst>
          </p:cNvPr>
          <p:cNvSpPr/>
          <p:nvPr/>
        </p:nvSpPr>
        <p:spPr>
          <a:xfrm>
            <a:off x="636882" y="2028205"/>
            <a:ext cx="10437281" cy="3381193"/>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2399" dirty="0">
                <a:solidFill>
                  <a:schemeClr val="bg1"/>
                </a:solidFill>
              </a:rPr>
              <a:t>“</a:t>
            </a:r>
            <a:r>
              <a:rPr lang="en-GB" sz="2399" b="1" dirty="0">
                <a:solidFill>
                  <a:schemeClr val="bg1"/>
                </a:solidFill>
              </a:rPr>
              <a:t>Strong leadership at all levels has never been so important.</a:t>
            </a:r>
          </a:p>
          <a:p>
            <a:pPr>
              <a:lnSpc>
                <a:spcPct val="150000"/>
              </a:lnSpc>
            </a:pPr>
            <a:r>
              <a:rPr lang="en-GB" sz="2399" dirty="0">
                <a:solidFill>
                  <a:schemeClr val="bg1"/>
                </a:solidFill>
              </a:rPr>
              <a:t>Strong leadership is fundamental to the efficient and effective functioning of a force. Leaders play a crucial role in setting standards, culture and managing performance…Considering there is such an inexperienced police workforce, frontline supervisors have an essential role to play in supporting staff…”</a:t>
            </a:r>
          </a:p>
        </p:txBody>
      </p:sp>
      <p:sp>
        <p:nvSpPr>
          <p:cNvPr id="3" name="Title 3">
            <a:extLst>
              <a:ext uri="{FF2B5EF4-FFF2-40B4-BE49-F238E27FC236}">
                <a16:creationId xmlns:a16="http://schemas.microsoft.com/office/drawing/2014/main" id="{35A75FB9-5BC5-5091-F88B-2A10727D2E31}"/>
              </a:ext>
            </a:extLst>
          </p:cNvPr>
          <p:cNvSpPr txBox="1">
            <a:spLocks/>
          </p:cNvSpPr>
          <p:nvPr/>
        </p:nvSpPr>
        <p:spPr>
          <a:xfrm>
            <a:off x="585276" y="1212690"/>
            <a:ext cx="9976921" cy="642414"/>
          </a:xfrm>
          <a:prstGeom prst="rect">
            <a:avLst/>
          </a:prstGeom>
        </p:spPr>
        <p:txBody>
          <a:bodyPr vert="horz" lIns="91416" tIns="45708" rIns="91416" bIns="45708" rtlCol="0" anchor="ctr" anchorCtr="0">
            <a:normAutofit/>
          </a:bodyPr>
          <a:lstStyle>
            <a:lvl1pPr algn="l" defTabSz="914400" rtl="0" eaLnBrk="1" latinLnBrk="0" hangingPunct="1">
              <a:lnSpc>
                <a:spcPct val="90000"/>
              </a:lnSpc>
              <a:spcBef>
                <a:spcPct val="0"/>
              </a:spcBef>
              <a:buNone/>
              <a:defRPr sz="2800" b="1" kern="1200">
                <a:solidFill>
                  <a:srgbClr val="2E2C70"/>
                </a:solidFill>
                <a:latin typeface="Arial" panose="020B0604020202020204" pitchFamily="34" charset="0"/>
                <a:ea typeface="+mj-ea"/>
                <a:cs typeface="Arial" panose="020B0604020202020204" pitchFamily="34" charset="0"/>
              </a:defRPr>
            </a:lvl1pPr>
          </a:lstStyle>
          <a:p>
            <a:r>
              <a:rPr lang="en-GB" sz="2799" i="1" dirty="0"/>
              <a:t>The need for strong leadership</a:t>
            </a:r>
          </a:p>
        </p:txBody>
      </p:sp>
      <p:sp>
        <p:nvSpPr>
          <p:cNvPr id="4" name="TextBox 3">
            <a:extLst>
              <a:ext uri="{FF2B5EF4-FFF2-40B4-BE49-F238E27FC236}">
                <a16:creationId xmlns:a16="http://schemas.microsoft.com/office/drawing/2014/main" id="{F458CA42-BC2C-1C59-5F29-C3ACC48C294F}"/>
              </a:ext>
            </a:extLst>
          </p:cNvPr>
          <p:cNvSpPr txBox="1"/>
          <p:nvPr/>
        </p:nvSpPr>
        <p:spPr>
          <a:xfrm>
            <a:off x="5303508" y="5924607"/>
            <a:ext cx="6794448" cy="307697"/>
          </a:xfrm>
          <a:prstGeom prst="rect">
            <a:avLst/>
          </a:prstGeom>
          <a:noFill/>
        </p:spPr>
        <p:txBody>
          <a:bodyPr wrap="square" rtlCol="0">
            <a:spAutoFit/>
          </a:bodyPr>
          <a:lstStyle/>
          <a:p>
            <a:r>
              <a:rPr lang="en-GB" sz="1400" dirty="0">
                <a:latin typeface="Arial" panose="020B0604020202020204" pitchFamily="34" charset="0"/>
              </a:rPr>
              <a:t>State of Policing: The Annual Assessment of Policing in England and Wales 2023</a:t>
            </a:r>
            <a:endParaRPr lang="en-GB" sz="1400" dirty="0"/>
          </a:p>
        </p:txBody>
      </p:sp>
    </p:spTree>
    <p:extLst>
      <p:ext uri="{BB962C8B-B14F-4D97-AF65-F5344CB8AC3E}">
        <p14:creationId xmlns:p14="http://schemas.microsoft.com/office/powerpoint/2010/main" val="1536327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3812" y="332656"/>
            <a:ext cx="10873208" cy="5909310"/>
          </a:xfrm>
          <a:prstGeom prst="rect">
            <a:avLst/>
          </a:prstGeom>
          <a:noFill/>
        </p:spPr>
        <p:txBody>
          <a:bodyPr wrap="square" rtlCol="0">
            <a:spAutoFit/>
          </a:bodyPr>
          <a:lstStyle/>
          <a:p>
            <a:r>
              <a:rPr lang="en-GB" sz="3600" b="1" u="sng" dirty="0"/>
              <a:t>Research Question:</a:t>
            </a:r>
          </a:p>
          <a:p>
            <a:endParaRPr lang="en-GB" dirty="0"/>
          </a:p>
          <a:p>
            <a:r>
              <a:rPr lang="en-GB" sz="2800" dirty="0"/>
              <a:t>“To what extent do leadership development programs influence the readiness of Thames Valley police sergeants to lead?”</a:t>
            </a:r>
          </a:p>
          <a:p>
            <a:endParaRPr lang="en-GB" dirty="0"/>
          </a:p>
          <a:p>
            <a:br>
              <a:rPr lang="en-GB" dirty="0"/>
            </a:br>
            <a:r>
              <a:rPr lang="en-GB" sz="3600" b="1" u="sng" dirty="0"/>
              <a:t>Research Objectives:</a:t>
            </a:r>
          </a:p>
          <a:p>
            <a:endParaRPr lang="en-GB" b="1" dirty="0"/>
          </a:p>
          <a:p>
            <a:endParaRPr lang="en-GB" dirty="0"/>
          </a:p>
          <a:p>
            <a:r>
              <a:rPr lang="en-GB" sz="2000" dirty="0"/>
              <a:t>     </a:t>
            </a:r>
            <a:r>
              <a:rPr lang="en-GB" sz="2000" b="1" dirty="0"/>
              <a:t>Evaluate </a:t>
            </a:r>
            <a:r>
              <a:rPr lang="en-GB" sz="2000" dirty="0"/>
              <a:t>the impact of a dedicated leadership development program on Thames Valley police    	sergeants’  awareness  and understanding of leadership.</a:t>
            </a:r>
          </a:p>
          <a:p>
            <a:pPr marL="342900" indent="-342900">
              <a:buAutoNum type="arabicPeriod"/>
            </a:pPr>
            <a:endParaRPr lang="en-GB" sz="2000" dirty="0"/>
          </a:p>
          <a:p>
            <a:r>
              <a:rPr lang="en-GB" sz="2000" b="1" dirty="0"/>
              <a:t>     Identify </a:t>
            </a:r>
            <a:r>
              <a:rPr lang="en-GB" sz="2000" dirty="0"/>
              <a:t>effective strategies that sergeants use to enhance their leadership in practice.</a:t>
            </a:r>
          </a:p>
          <a:p>
            <a:endParaRPr lang="en-GB" sz="2000" dirty="0"/>
          </a:p>
          <a:p>
            <a:r>
              <a:rPr lang="en-GB" sz="2000" b="1" dirty="0"/>
              <a:t>     Investigate </a:t>
            </a:r>
            <a:r>
              <a:rPr lang="en-GB" sz="2000" dirty="0"/>
              <a:t>how front-line sergeants deliberately select and apply different leadership styles.</a:t>
            </a:r>
          </a:p>
          <a:p>
            <a:endParaRPr lang="en-GB" sz="2000" dirty="0"/>
          </a:p>
          <a:p>
            <a:r>
              <a:rPr lang="en-GB" sz="2000" dirty="0"/>
              <a:t>     </a:t>
            </a:r>
            <a:r>
              <a:rPr lang="en-GB" sz="2000" b="1" dirty="0"/>
              <a:t>Explore</a:t>
            </a:r>
            <a:r>
              <a:rPr lang="en-GB" sz="2000" dirty="0"/>
              <a:t> perceived obstacles that hinder sergeants from achieving full leadership readiness.</a:t>
            </a:r>
          </a:p>
        </p:txBody>
      </p:sp>
    </p:spTree>
    <p:extLst>
      <p:ext uri="{BB962C8B-B14F-4D97-AF65-F5344CB8AC3E}">
        <p14:creationId xmlns:p14="http://schemas.microsoft.com/office/powerpoint/2010/main" val="2256606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a:t>Research Title and Aim </a:t>
            </a:r>
            <a:br>
              <a:rPr lang="en-GB" dirty="0"/>
            </a:br>
            <a:endParaRPr lang="en-GB" dirty="0"/>
          </a:p>
        </p:txBody>
      </p:sp>
      <p:sp>
        <p:nvSpPr>
          <p:cNvPr id="3" name="TextBox 2"/>
          <p:cNvSpPr txBox="1"/>
          <p:nvPr/>
        </p:nvSpPr>
        <p:spPr>
          <a:xfrm>
            <a:off x="405780" y="1560941"/>
            <a:ext cx="11593288" cy="4893647"/>
          </a:xfrm>
          <a:prstGeom prst="rect">
            <a:avLst/>
          </a:prstGeom>
          <a:noFill/>
        </p:spPr>
        <p:txBody>
          <a:bodyPr wrap="square" rtlCol="0">
            <a:spAutoFit/>
          </a:bodyPr>
          <a:lstStyle/>
          <a:p>
            <a:r>
              <a:rPr lang="en-GB" sz="2400" b="1" u="sng" dirty="0"/>
              <a:t>Title</a:t>
            </a:r>
          </a:p>
          <a:p>
            <a:endParaRPr lang="en-GB" sz="2400" b="1" dirty="0"/>
          </a:p>
          <a:p>
            <a:r>
              <a:rPr lang="en-GB" sz="2400" b="1" dirty="0"/>
              <a:t> Readiness of police sergeants in Thames Valley to lead following a program of leadership development.</a:t>
            </a:r>
          </a:p>
          <a:p>
            <a:endParaRPr lang="en-GB" sz="2400" dirty="0"/>
          </a:p>
          <a:p>
            <a:r>
              <a:rPr lang="en-GB" sz="2400" b="1" u="sng" dirty="0"/>
              <a:t>Research Aim</a:t>
            </a:r>
          </a:p>
          <a:p>
            <a:endParaRPr lang="en-GB" sz="2400" dirty="0"/>
          </a:p>
          <a:p>
            <a:r>
              <a:rPr lang="en-GB" sz="2400" dirty="0"/>
              <a:t>This research project aims to examine how police leadership development programs influence the readiness of  Thames Valley sergeants to lead. Specifically, it will assess sergeants’ awareness of leadership concepts and identify strategies they employ to maximise leadership capabilities based on their experience. The study seeks to inform future leadership preparation by evaluating the practical impact of these programs on sergeants’ leadership readiness.</a:t>
            </a:r>
          </a:p>
        </p:txBody>
      </p:sp>
    </p:spTree>
    <p:extLst>
      <p:ext uri="{BB962C8B-B14F-4D97-AF65-F5344CB8AC3E}">
        <p14:creationId xmlns:p14="http://schemas.microsoft.com/office/powerpoint/2010/main" val="97382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6364" y="260648"/>
            <a:ext cx="5940151" cy="599728"/>
          </a:xfrm>
        </p:spPr>
        <p:txBody>
          <a:bodyPr/>
          <a:lstStyle/>
          <a:p>
            <a:pPr algn="ctr"/>
            <a:r>
              <a:rPr lang="en-GB" u="sng" dirty="0"/>
              <a:t>Chosen Research Method:   </a:t>
            </a:r>
          </a:p>
        </p:txBody>
      </p:sp>
      <p:sp>
        <p:nvSpPr>
          <p:cNvPr id="3" name="TextBox 2"/>
          <p:cNvSpPr txBox="1"/>
          <p:nvPr/>
        </p:nvSpPr>
        <p:spPr>
          <a:xfrm>
            <a:off x="765820" y="2204864"/>
            <a:ext cx="11161240" cy="4392488"/>
          </a:xfrm>
          <a:prstGeom prst="rect">
            <a:avLst/>
          </a:prstGeom>
          <a:noFill/>
        </p:spPr>
        <p:txBody>
          <a:bodyPr wrap="square" rtlCol="0">
            <a:spAutoFit/>
          </a:bodyPr>
          <a:lstStyle/>
          <a:p>
            <a:endParaRPr lang="en-GB" dirty="0"/>
          </a:p>
        </p:txBody>
      </p:sp>
      <p:pic>
        <p:nvPicPr>
          <p:cNvPr id="4" name="Picture 3"/>
          <p:cNvPicPr>
            <a:picLocks noChangeAspect="1"/>
          </p:cNvPicPr>
          <p:nvPr/>
        </p:nvPicPr>
        <p:blipFill>
          <a:blip r:embed="rId3"/>
          <a:stretch>
            <a:fillRect/>
          </a:stretch>
        </p:blipFill>
        <p:spPr>
          <a:xfrm>
            <a:off x="2298314" y="924561"/>
            <a:ext cx="8096250" cy="5191125"/>
          </a:xfrm>
          <a:prstGeom prst="rect">
            <a:avLst/>
          </a:prstGeom>
        </p:spPr>
      </p:pic>
      <p:sp>
        <p:nvSpPr>
          <p:cNvPr id="5" name="TextBox 4"/>
          <p:cNvSpPr txBox="1"/>
          <p:nvPr/>
        </p:nvSpPr>
        <p:spPr>
          <a:xfrm>
            <a:off x="6022404" y="6171853"/>
            <a:ext cx="4968552" cy="369332"/>
          </a:xfrm>
          <a:prstGeom prst="rect">
            <a:avLst/>
          </a:prstGeom>
          <a:noFill/>
        </p:spPr>
        <p:txBody>
          <a:bodyPr wrap="square" rtlCol="0">
            <a:spAutoFit/>
          </a:bodyPr>
          <a:lstStyle/>
          <a:p>
            <a:r>
              <a:rPr lang="en-GB" dirty="0"/>
              <a:t>(Saunders, 2019) – Image Research gate.com</a:t>
            </a:r>
          </a:p>
        </p:txBody>
      </p:sp>
    </p:spTree>
    <p:extLst>
      <p:ext uri="{BB962C8B-B14F-4D97-AF65-F5344CB8AC3E}">
        <p14:creationId xmlns:p14="http://schemas.microsoft.com/office/powerpoint/2010/main" val="2108429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3" y="381000"/>
            <a:ext cx="9144001" cy="959768"/>
          </a:xfrm>
        </p:spPr>
        <p:txBody>
          <a:bodyPr/>
          <a:lstStyle/>
          <a:p>
            <a:pPr algn="ctr"/>
            <a:r>
              <a:rPr lang="en-GB" b="1" u="sng" dirty="0"/>
              <a:t>Sample data and analysis</a:t>
            </a:r>
          </a:p>
        </p:txBody>
      </p:sp>
      <p:sp>
        <p:nvSpPr>
          <p:cNvPr id="3" name="TextBox 2"/>
          <p:cNvSpPr txBox="1"/>
          <p:nvPr/>
        </p:nvSpPr>
        <p:spPr>
          <a:xfrm>
            <a:off x="549796" y="1752600"/>
            <a:ext cx="11233248" cy="5078313"/>
          </a:xfrm>
          <a:prstGeom prst="rect">
            <a:avLst/>
          </a:prstGeom>
          <a:noFill/>
        </p:spPr>
        <p:txBody>
          <a:bodyPr wrap="square" rtlCol="0">
            <a:spAutoFit/>
          </a:bodyPr>
          <a:lstStyle/>
          <a:p>
            <a:r>
              <a:rPr lang="en-GB" dirty="0"/>
              <a:t>Stage 1:</a:t>
            </a:r>
          </a:p>
          <a:p>
            <a:endParaRPr lang="en-GB" dirty="0"/>
          </a:p>
          <a:p>
            <a:r>
              <a:rPr lang="en-GB" dirty="0"/>
              <a:t>Selection of Sgts will be based upon one main criteria; frontline operational facing Sgts'   </a:t>
            </a:r>
          </a:p>
          <a:p>
            <a:r>
              <a:rPr lang="en-GB" dirty="0"/>
              <a:t>Therefore, from a total of 479 Sgts in the force in all roles  - this population will be narrowed by applying the criteria above. </a:t>
            </a:r>
          </a:p>
          <a:p>
            <a:endParaRPr lang="en-GB" dirty="0"/>
          </a:p>
          <a:p>
            <a:r>
              <a:rPr lang="en-GB" dirty="0"/>
              <a:t>Buckinghamshire LCU = 23			Operations Department = 13</a:t>
            </a:r>
          </a:p>
          <a:p>
            <a:r>
              <a:rPr lang="en-GB" dirty="0"/>
              <a:t>Milton Keynes LCU = 19			Joint Operations Unit = 68			</a:t>
            </a:r>
          </a:p>
          <a:p>
            <a:r>
              <a:rPr lang="en-GB" dirty="0"/>
              <a:t>Public Protection = 30</a:t>
            </a:r>
          </a:p>
          <a:p>
            <a:r>
              <a:rPr lang="en-GB" dirty="0"/>
              <a:t>Crime &amp; Intel = 36</a:t>
            </a:r>
          </a:p>
          <a:p>
            <a:r>
              <a:rPr lang="en-GB" dirty="0"/>
              <a:t>Criminal Justice = 91</a:t>
            </a:r>
          </a:p>
          <a:p>
            <a:r>
              <a:rPr lang="en-GB" dirty="0"/>
              <a:t>Oxfordshire LCU = 45</a:t>
            </a:r>
          </a:p>
          <a:p>
            <a:r>
              <a:rPr lang="en-GB" dirty="0"/>
              <a:t>Berkshire West LCU = 37</a:t>
            </a:r>
          </a:p>
          <a:p>
            <a:r>
              <a:rPr lang="en-GB" dirty="0"/>
              <a:t>Berkshire  East = 35</a:t>
            </a:r>
          </a:p>
          <a:p>
            <a:r>
              <a:rPr lang="en-GB" dirty="0"/>
              <a:t>Local policing  = 5</a:t>
            </a:r>
          </a:p>
          <a:p>
            <a:endParaRPr lang="en-GB" dirty="0"/>
          </a:p>
          <a:p>
            <a:r>
              <a:rPr lang="en-GB" dirty="0"/>
              <a:t>Filtered to :  402 Sgts.</a:t>
            </a:r>
          </a:p>
          <a:p>
            <a:endParaRPr lang="en-GB" dirty="0"/>
          </a:p>
        </p:txBody>
      </p:sp>
      <p:sp>
        <p:nvSpPr>
          <p:cNvPr id="4" name="TextBox 3"/>
          <p:cNvSpPr txBox="1"/>
          <p:nvPr/>
        </p:nvSpPr>
        <p:spPr>
          <a:xfrm>
            <a:off x="3574132" y="4221088"/>
            <a:ext cx="8496944" cy="1754326"/>
          </a:xfrm>
          <a:prstGeom prst="rect">
            <a:avLst/>
          </a:prstGeom>
          <a:noFill/>
        </p:spPr>
        <p:txBody>
          <a:bodyPr wrap="square" rtlCol="0">
            <a:spAutoFit/>
          </a:bodyPr>
          <a:lstStyle/>
          <a:p>
            <a:endParaRPr lang="en-GB" dirty="0"/>
          </a:p>
          <a:p>
            <a:r>
              <a:rPr lang="en-GB" dirty="0"/>
              <a:t>STAGE 1:  GENERAL QUESTIONAIRE TO ALL 402 SGT’S – (QUANTATIVE DATA FOCUS)</a:t>
            </a:r>
          </a:p>
          <a:p>
            <a:r>
              <a:rPr lang="en-GB" dirty="0"/>
              <a:t>STAGE 2: ASSESSMENT OF RETURNS FROM GENERAL QUESTIONAIRE, ESTABLISH THEMES AND CREATE QUALITATIVE APPROACHES TO AT LEAST 10 PARTICIPANTS FOR INTERVIEWS.  CREATE ONE FOCUS GROUP WITH CONSIDERED QUESTIONS AND THEMES FOR ANALYSIS.  </a:t>
            </a:r>
          </a:p>
        </p:txBody>
      </p:sp>
    </p:spTree>
    <p:extLst>
      <p:ext uri="{BB962C8B-B14F-4D97-AF65-F5344CB8AC3E}">
        <p14:creationId xmlns:p14="http://schemas.microsoft.com/office/powerpoint/2010/main" val="460404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design methods and questioning </a:t>
            </a:r>
          </a:p>
        </p:txBody>
      </p:sp>
      <p:sp>
        <p:nvSpPr>
          <p:cNvPr id="3" name="Arrow: Right 2">
            <a:extLst>
              <a:ext uri="{FF2B5EF4-FFF2-40B4-BE49-F238E27FC236}">
                <a16:creationId xmlns:a16="http://schemas.microsoft.com/office/drawing/2014/main" id="{F275F70C-11A1-A631-0430-29F15E44E928}"/>
              </a:ext>
            </a:extLst>
          </p:cNvPr>
          <p:cNvSpPr/>
          <p:nvPr/>
        </p:nvSpPr>
        <p:spPr>
          <a:xfrm>
            <a:off x="2061964" y="2348880"/>
            <a:ext cx="2808312" cy="151216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CE3903C-5A38-6467-DA4E-68391E647772}"/>
              </a:ext>
            </a:extLst>
          </p:cNvPr>
          <p:cNvSpPr txBox="1"/>
          <p:nvPr/>
        </p:nvSpPr>
        <p:spPr>
          <a:xfrm>
            <a:off x="2133972" y="2852936"/>
            <a:ext cx="2016224" cy="523220"/>
          </a:xfrm>
          <a:prstGeom prst="rect">
            <a:avLst/>
          </a:prstGeom>
          <a:noFill/>
        </p:spPr>
        <p:txBody>
          <a:bodyPr wrap="square" rtlCol="0">
            <a:spAutoFit/>
          </a:bodyPr>
          <a:lstStyle/>
          <a:p>
            <a:r>
              <a:rPr lang="en-GB" sz="2800" dirty="0">
                <a:solidFill>
                  <a:schemeClr val="bg1"/>
                </a:solidFill>
              </a:rPr>
              <a:t>Reliability</a:t>
            </a:r>
          </a:p>
        </p:txBody>
      </p:sp>
      <p:sp>
        <p:nvSpPr>
          <p:cNvPr id="5" name="Arrow: Right 4">
            <a:extLst>
              <a:ext uri="{FF2B5EF4-FFF2-40B4-BE49-F238E27FC236}">
                <a16:creationId xmlns:a16="http://schemas.microsoft.com/office/drawing/2014/main" id="{CA843125-9A31-0D9D-AAB2-CE1FC70EB1D7}"/>
              </a:ext>
            </a:extLst>
          </p:cNvPr>
          <p:cNvSpPr/>
          <p:nvPr/>
        </p:nvSpPr>
        <p:spPr>
          <a:xfrm>
            <a:off x="2133972" y="4457328"/>
            <a:ext cx="2808312" cy="151216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0A7E3E2-4ADE-7B73-BF14-53DC1AF691F9}"/>
              </a:ext>
            </a:extLst>
          </p:cNvPr>
          <p:cNvSpPr txBox="1"/>
          <p:nvPr/>
        </p:nvSpPr>
        <p:spPr>
          <a:xfrm>
            <a:off x="2205980" y="4941167"/>
            <a:ext cx="1944216" cy="523220"/>
          </a:xfrm>
          <a:prstGeom prst="rect">
            <a:avLst/>
          </a:prstGeom>
          <a:noFill/>
        </p:spPr>
        <p:txBody>
          <a:bodyPr wrap="square" rtlCol="0">
            <a:spAutoFit/>
          </a:bodyPr>
          <a:lstStyle/>
          <a:p>
            <a:r>
              <a:rPr lang="en-GB" sz="2800" dirty="0">
                <a:solidFill>
                  <a:schemeClr val="bg1"/>
                </a:solidFill>
              </a:rPr>
              <a:t>Validity</a:t>
            </a:r>
          </a:p>
        </p:txBody>
      </p:sp>
      <p:sp>
        <p:nvSpPr>
          <p:cNvPr id="8" name="Rectangle 7">
            <a:extLst>
              <a:ext uri="{FF2B5EF4-FFF2-40B4-BE49-F238E27FC236}">
                <a16:creationId xmlns:a16="http://schemas.microsoft.com/office/drawing/2014/main" id="{216B288D-568D-BAA3-92BF-DD7569CA4991}"/>
              </a:ext>
            </a:extLst>
          </p:cNvPr>
          <p:cNvSpPr/>
          <p:nvPr/>
        </p:nvSpPr>
        <p:spPr>
          <a:xfrm>
            <a:off x="6670475" y="3284984"/>
            <a:ext cx="3024337" cy="15121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8983A36-6A1B-F627-C4AF-7650E2A4FA17}"/>
              </a:ext>
            </a:extLst>
          </p:cNvPr>
          <p:cNvSpPr txBox="1"/>
          <p:nvPr/>
        </p:nvSpPr>
        <p:spPr>
          <a:xfrm>
            <a:off x="7030516" y="3573016"/>
            <a:ext cx="2664296" cy="646331"/>
          </a:xfrm>
          <a:prstGeom prst="rect">
            <a:avLst/>
          </a:prstGeom>
          <a:noFill/>
        </p:spPr>
        <p:txBody>
          <a:bodyPr wrap="square" rtlCol="0">
            <a:spAutoFit/>
          </a:bodyPr>
          <a:lstStyle/>
          <a:p>
            <a:endParaRPr lang="en-GB" dirty="0"/>
          </a:p>
          <a:p>
            <a:r>
              <a:rPr lang="en-GB" b="1" dirty="0">
                <a:solidFill>
                  <a:schemeClr val="bg1"/>
                </a:solidFill>
              </a:rPr>
              <a:t>DATA GATHERING</a:t>
            </a:r>
          </a:p>
        </p:txBody>
      </p:sp>
    </p:spTree>
    <p:extLst>
      <p:ext uri="{BB962C8B-B14F-4D97-AF65-F5344CB8AC3E}">
        <p14:creationId xmlns:p14="http://schemas.microsoft.com/office/powerpoint/2010/main" val="809305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3" y="381000"/>
            <a:ext cx="9144001" cy="599728"/>
          </a:xfrm>
        </p:spPr>
        <p:txBody>
          <a:bodyPr/>
          <a:lstStyle/>
          <a:p>
            <a:pPr algn="ctr"/>
            <a:r>
              <a:rPr lang="en-GB" b="1" dirty="0"/>
              <a:t>Ethical Research</a:t>
            </a:r>
          </a:p>
        </p:txBody>
      </p:sp>
      <p:pic>
        <p:nvPicPr>
          <p:cNvPr id="4" name="Picture 3">
            <a:extLst>
              <a:ext uri="{FF2B5EF4-FFF2-40B4-BE49-F238E27FC236}">
                <a16:creationId xmlns:a16="http://schemas.microsoft.com/office/drawing/2014/main" id="{58E14288-31F3-CE1F-6727-953C33D7E5DF}"/>
              </a:ext>
            </a:extLst>
          </p:cNvPr>
          <p:cNvPicPr>
            <a:picLocks noChangeAspect="1"/>
          </p:cNvPicPr>
          <p:nvPr/>
        </p:nvPicPr>
        <p:blipFill>
          <a:blip r:embed="rId3"/>
          <a:stretch>
            <a:fillRect/>
          </a:stretch>
        </p:blipFill>
        <p:spPr>
          <a:xfrm>
            <a:off x="2566020" y="908210"/>
            <a:ext cx="6604198" cy="4402799"/>
          </a:xfrm>
          <a:prstGeom prst="rect">
            <a:avLst/>
          </a:prstGeom>
        </p:spPr>
      </p:pic>
      <p:sp>
        <p:nvSpPr>
          <p:cNvPr id="5" name="TextBox 4">
            <a:extLst>
              <a:ext uri="{FF2B5EF4-FFF2-40B4-BE49-F238E27FC236}">
                <a16:creationId xmlns:a16="http://schemas.microsoft.com/office/drawing/2014/main" id="{C3E55007-C52A-9431-7883-00C92E1CAAA0}"/>
              </a:ext>
            </a:extLst>
          </p:cNvPr>
          <p:cNvSpPr txBox="1"/>
          <p:nvPr/>
        </p:nvSpPr>
        <p:spPr>
          <a:xfrm>
            <a:off x="1341884" y="5661248"/>
            <a:ext cx="6480720" cy="369332"/>
          </a:xfrm>
          <a:prstGeom prst="rect">
            <a:avLst/>
          </a:prstGeom>
          <a:noFill/>
        </p:spPr>
        <p:txBody>
          <a:bodyPr wrap="square" rtlCol="0">
            <a:spAutoFit/>
          </a:bodyPr>
          <a:lstStyle/>
          <a:p>
            <a:r>
              <a:rPr lang="en-GB" dirty="0"/>
              <a:t>Anticipation of Ethical Issues </a:t>
            </a:r>
          </a:p>
        </p:txBody>
      </p:sp>
      <p:sp>
        <p:nvSpPr>
          <p:cNvPr id="6" name="Arrow: Right 5">
            <a:extLst>
              <a:ext uri="{FF2B5EF4-FFF2-40B4-BE49-F238E27FC236}">
                <a16:creationId xmlns:a16="http://schemas.microsoft.com/office/drawing/2014/main" id="{CFAD12D9-1C46-F05A-CB83-96DEA7D17F13}"/>
              </a:ext>
            </a:extLst>
          </p:cNvPr>
          <p:cNvSpPr/>
          <p:nvPr/>
        </p:nvSpPr>
        <p:spPr>
          <a:xfrm>
            <a:off x="1125860" y="5311009"/>
            <a:ext cx="5184576" cy="116599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5CCE32F9-F00D-8094-7D2C-A97A9DF4DF19}"/>
              </a:ext>
            </a:extLst>
          </p:cNvPr>
          <p:cNvSpPr txBox="1"/>
          <p:nvPr/>
        </p:nvSpPr>
        <p:spPr>
          <a:xfrm>
            <a:off x="1341884" y="5661248"/>
            <a:ext cx="4320480" cy="369332"/>
          </a:xfrm>
          <a:prstGeom prst="rect">
            <a:avLst/>
          </a:prstGeom>
          <a:noFill/>
        </p:spPr>
        <p:txBody>
          <a:bodyPr wrap="square" rtlCol="0">
            <a:spAutoFit/>
          </a:bodyPr>
          <a:lstStyle/>
          <a:p>
            <a:r>
              <a:rPr lang="en-GB" b="1" dirty="0">
                <a:solidFill>
                  <a:schemeClr val="bg1"/>
                </a:solidFill>
              </a:rPr>
              <a:t>Anticipation of Ethical Issues </a:t>
            </a:r>
          </a:p>
        </p:txBody>
      </p:sp>
    </p:spTree>
    <p:extLst>
      <p:ext uri="{BB962C8B-B14F-4D97-AF65-F5344CB8AC3E}">
        <p14:creationId xmlns:p14="http://schemas.microsoft.com/office/powerpoint/2010/main" val="2315693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601540528"/>
              </p:ext>
            </p:extLst>
          </p:nvPr>
        </p:nvGraphicFramePr>
        <p:xfrm>
          <a:off x="621804" y="620688"/>
          <a:ext cx="11161240" cy="5904656"/>
        </p:xfrm>
        <a:graphic>
          <a:graphicData uri="http://schemas.openxmlformats.org/drawingml/2006/table">
            <a:tbl>
              <a:tblPr firstRow="1" firstCol="1" bandRow="1"/>
              <a:tblGrid>
                <a:gridCol w="1335316">
                  <a:extLst>
                    <a:ext uri="{9D8B030D-6E8A-4147-A177-3AD203B41FA5}">
                      <a16:colId xmlns:a16="http://schemas.microsoft.com/office/drawing/2014/main" val="443365809"/>
                    </a:ext>
                  </a:extLst>
                </a:gridCol>
                <a:gridCol w="818827">
                  <a:extLst>
                    <a:ext uri="{9D8B030D-6E8A-4147-A177-3AD203B41FA5}">
                      <a16:colId xmlns:a16="http://schemas.microsoft.com/office/drawing/2014/main" val="3802554792"/>
                    </a:ext>
                  </a:extLst>
                </a:gridCol>
                <a:gridCol w="818827">
                  <a:extLst>
                    <a:ext uri="{9D8B030D-6E8A-4147-A177-3AD203B41FA5}">
                      <a16:colId xmlns:a16="http://schemas.microsoft.com/office/drawing/2014/main" val="639024805"/>
                    </a:ext>
                  </a:extLst>
                </a:gridCol>
                <a:gridCol w="818827">
                  <a:extLst>
                    <a:ext uri="{9D8B030D-6E8A-4147-A177-3AD203B41FA5}">
                      <a16:colId xmlns:a16="http://schemas.microsoft.com/office/drawing/2014/main" val="1586761081"/>
                    </a:ext>
                  </a:extLst>
                </a:gridCol>
                <a:gridCol w="818827">
                  <a:extLst>
                    <a:ext uri="{9D8B030D-6E8A-4147-A177-3AD203B41FA5}">
                      <a16:colId xmlns:a16="http://schemas.microsoft.com/office/drawing/2014/main" val="3852606071"/>
                    </a:ext>
                  </a:extLst>
                </a:gridCol>
                <a:gridCol w="818827">
                  <a:extLst>
                    <a:ext uri="{9D8B030D-6E8A-4147-A177-3AD203B41FA5}">
                      <a16:colId xmlns:a16="http://schemas.microsoft.com/office/drawing/2014/main" val="3695589845"/>
                    </a:ext>
                  </a:extLst>
                </a:gridCol>
                <a:gridCol w="818827">
                  <a:extLst>
                    <a:ext uri="{9D8B030D-6E8A-4147-A177-3AD203B41FA5}">
                      <a16:colId xmlns:a16="http://schemas.microsoft.com/office/drawing/2014/main" val="2792907768"/>
                    </a:ext>
                  </a:extLst>
                </a:gridCol>
                <a:gridCol w="818827">
                  <a:extLst>
                    <a:ext uri="{9D8B030D-6E8A-4147-A177-3AD203B41FA5}">
                      <a16:colId xmlns:a16="http://schemas.microsoft.com/office/drawing/2014/main" val="2399978676"/>
                    </a:ext>
                  </a:extLst>
                </a:gridCol>
                <a:gridCol w="818827">
                  <a:extLst>
                    <a:ext uri="{9D8B030D-6E8A-4147-A177-3AD203B41FA5}">
                      <a16:colId xmlns:a16="http://schemas.microsoft.com/office/drawing/2014/main" val="683813494"/>
                    </a:ext>
                  </a:extLst>
                </a:gridCol>
                <a:gridCol w="818827">
                  <a:extLst>
                    <a:ext uri="{9D8B030D-6E8A-4147-A177-3AD203B41FA5}">
                      <a16:colId xmlns:a16="http://schemas.microsoft.com/office/drawing/2014/main" val="86174346"/>
                    </a:ext>
                  </a:extLst>
                </a:gridCol>
                <a:gridCol w="818827">
                  <a:extLst>
                    <a:ext uri="{9D8B030D-6E8A-4147-A177-3AD203B41FA5}">
                      <a16:colId xmlns:a16="http://schemas.microsoft.com/office/drawing/2014/main" val="1716396991"/>
                    </a:ext>
                  </a:extLst>
                </a:gridCol>
                <a:gridCol w="818827">
                  <a:extLst>
                    <a:ext uri="{9D8B030D-6E8A-4147-A177-3AD203B41FA5}">
                      <a16:colId xmlns:a16="http://schemas.microsoft.com/office/drawing/2014/main" val="2691052980"/>
                    </a:ext>
                  </a:extLst>
                </a:gridCol>
                <a:gridCol w="818827">
                  <a:extLst>
                    <a:ext uri="{9D8B030D-6E8A-4147-A177-3AD203B41FA5}">
                      <a16:colId xmlns:a16="http://schemas.microsoft.com/office/drawing/2014/main" val="3676682854"/>
                    </a:ext>
                  </a:extLst>
                </a:gridCol>
              </a:tblGrid>
              <a:tr h="181001">
                <a:tc rowSpan="4">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Days into the Project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12">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Months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417012395"/>
                  </a:ext>
                </a:extLst>
              </a:tr>
              <a:tr h="181001">
                <a:tc vMerge="1">
                  <a:txBody>
                    <a:bodyPr/>
                    <a:lstStyle/>
                    <a:p>
                      <a:endParaRPr lang="en-GB"/>
                    </a:p>
                  </a:txBody>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Sept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Oct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Nov</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Dec</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Jan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Feb</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Mar</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Apr</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May</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Jun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July</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76393735"/>
                  </a:ext>
                </a:extLst>
              </a:tr>
              <a:tr h="181001">
                <a:tc vMerge="1">
                  <a:txBody>
                    <a:bodyPr/>
                    <a:lstStyle/>
                    <a:p>
                      <a:endParaRPr lang="en-GB"/>
                    </a:p>
                  </a:txBody>
                  <a:tcPr/>
                </a:tc>
                <a:tc gridSpan="12">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Days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12152909"/>
                  </a:ext>
                </a:extLst>
              </a:tr>
              <a:tr h="362002">
                <a:tc vMerge="1">
                  <a:txBody>
                    <a:bodyPr/>
                    <a:lstStyle/>
                    <a:p>
                      <a:endParaRPr lang="en-GB"/>
                    </a:p>
                  </a:txBody>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1-10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11-20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21-30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31-40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41-50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51-60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61-70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71-80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81-90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91-100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101-1010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63625808"/>
                  </a:ext>
                </a:extLst>
              </a:tr>
              <a:tr h="724004">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Read around and complete Ethics procedure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9CC2E5"/>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4230804800"/>
                  </a:ext>
                </a:extLst>
              </a:tr>
              <a:tr h="543003">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Read organise relevant Literature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9CC2E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4137815245"/>
                  </a:ext>
                </a:extLst>
              </a:tr>
              <a:tr h="455663">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Develop Methodology</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2F2F2"/>
                    </a:solidFill>
                  </a:tcPr>
                </a:tc>
                <a:tc gridSpan="2">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9CC2E5"/>
                    </a:solidFill>
                  </a:tcPr>
                </a:tc>
                <a:tc hMerge="1">
                  <a:txBody>
                    <a:bodyPr/>
                    <a:lstStyle/>
                    <a:p>
                      <a:endParaRPr lang="en-GB"/>
                    </a:p>
                  </a:txBody>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647301564"/>
                  </a:ext>
                </a:extLst>
              </a:tr>
              <a:tr h="543003">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Design &amp; Write methodology</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gridSpan="2">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9CC2E5"/>
                    </a:solidFill>
                  </a:tcPr>
                </a:tc>
                <a:tc hMerge="1">
                  <a:txBody>
                    <a:bodyPr/>
                    <a:lstStyle/>
                    <a:p>
                      <a:endParaRPr lang="en-GB"/>
                    </a:p>
                  </a:txBody>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635202319"/>
                  </a:ext>
                </a:extLst>
              </a:tr>
              <a:tr h="455663">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Field Work Stage 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gridSpan="3">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hMerge="1">
                  <a:txBody>
                    <a:bodyPr/>
                    <a:lstStyle/>
                    <a:p>
                      <a:endParaRPr lang="en-GB"/>
                    </a:p>
                  </a:txBody>
                  <a:tcPr/>
                </a:tc>
                <a:tc hMerge="1">
                  <a:txBody>
                    <a:bodyPr/>
                    <a:lstStyle/>
                    <a:p>
                      <a:endParaRPr lang="en-GB"/>
                    </a:p>
                  </a:txBody>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854853187"/>
                  </a:ext>
                </a:extLst>
              </a:tr>
              <a:tr h="455663">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Analysis stage 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2F2F2"/>
                    </a:solidFill>
                  </a:tcPr>
                </a:tc>
                <a:tc gridSpan="2">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9CC2E5"/>
                    </a:solidFill>
                  </a:tcPr>
                </a:tc>
                <a:tc hMerge="1">
                  <a:txBody>
                    <a:bodyPr/>
                    <a:lstStyle/>
                    <a:p>
                      <a:endParaRPr lang="en-GB"/>
                    </a:p>
                  </a:txBody>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988467266"/>
                  </a:ext>
                </a:extLst>
              </a:tr>
              <a:tr h="455663">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Field Work Stage 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gridSpan="3">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9CC2E5"/>
                    </a:solidFill>
                  </a:tcPr>
                </a:tc>
                <a:tc hMerge="1">
                  <a:txBody>
                    <a:bodyPr/>
                    <a:lstStyle/>
                    <a:p>
                      <a:endParaRPr lang="en-GB"/>
                    </a:p>
                  </a:txBody>
                  <a:tcPr/>
                </a:tc>
                <a:tc hMerge="1">
                  <a:txBody>
                    <a:bodyPr/>
                    <a:lstStyle/>
                    <a:p>
                      <a:endParaRPr lang="en-GB"/>
                    </a:p>
                  </a:txBody>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4077944974"/>
                  </a:ext>
                </a:extLst>
              </a:tr>
              <a:tr h="455663">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Analysis stage 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gridSpan="5">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9CC2E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366109557"/>
                  </a:ext>
                </a:extLst>
              </a:tr>
              <a:tr h="455663">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Conclusion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2F2F2"/>
                    </a:solidFill>
                  </a:tcPr>
                </a:tc>
                <a:tc rowSpan="2" gridSpan="2">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9CC2E5"/>
                    </a:solidFill>
                  </a:tcPr>
                </a:tc>
                <a:tc rowSpan="2" hMerge="1">
                  <a:txBody>
                    <a:bodyPr/>
                    <a:lstStyle/>
                    <a:p>
                      <a:endParaRPr lang="en-GB"/>
                    </a:p>
                  </a:txBody>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419171939"/>
                  </a:ext>
                </a:extLst>
              </a:tr>
              <a:tr h="455663">
                <a:tc>
                  <a:txBody>
                    <a:bodyPr/>
                    <a:lstStyle/>
                    <a:p>
                      <a:pPr algn="ctr">
                        <a:lnSpc>
                          <a:spcPct val="107000"/>
                        </a:lnSpc>
                        <a:spcAft>
                          <a:spcPts val="0"/>
                        </a:spcAft>
                      </a:pPr>
                      <a:r>
                        <a:rPr lang="en-GB" sz="800" b="1">
                          <a:effectLst/>
                          <a:latin typeface="Arial" panose="020B0604020202020204" pitchFamily="34" charset="0"/>
                          <a:ea typeface="Calibri" panose="020F0502020204030204" pitchFamily="34" charset="0"/>
                          <a:cs typeface="Times New Roman" panose="02020603050405020304" pitchFamily="18" charset="0"/>
                        </a:rPr>
                        <a:t>Presentation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a:lnSpc>
                          <a:spcPct val="107000"/>
                        </a:lnSpc>
                        <a:spcAft>
                          <a:spcPts val="0"/>
                        </a:spcAft>
                      </a:pPr>
                      <a:r>
                        <a:rPr lang="en-GB" sz="800" b="1"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gridSpan="2" vMerge="1">
                  <a:txBody>
                    <a:bodyPr/>
                    <a:lstStyle/>
                    <a:p>
                      <a:endParaRPr lang="en-GB"/>
                    </a:p>
                  </a:txBody>
                  <a:tcPr/>
                </a:tc>
                <a:tc hMerge="1" vMerge="1">
                  <a:txBody>
                    <a:bodyPr/>
                    <a:lstStyle/>
                    <a:p>
                      <a:endParaRPr lang="en-GB"/>
                    </a:p>
                  </a:txBody>
                  <a:tcPr/>
                </a:tc>
                <a:tc>
                  <a:txBody>
                    <a:bodyPr/>
                    <a:lstStyle/>
                    <a:p>
                      <a:pPr algn="ctr">
                        <a:lnSpc>
                          <a:spcPct val="107000"/>
                        </a:lnSpc>
                        <a:spcAft>
                          <a:spcPts val="0"/>
                        </a:spcAft>
                      </a:pPr>
                      <a:r>
                        <a:rPr lang="en-GB" sz="800" b="1"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150" marR="521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306726190"/>
                  </a:ext>
                </a:extLst>
              </a:tr>
            </a:tbl>
          </a:graphicData>
        </a:graphic>
      </p:graphicFrame>
      <p:sp>
        <p:nvSpPr>
          <p:cNvPr id="4" name="Rectangle 1"/>
          <p:cNvSpPr>
            <a:spLocks noChangeArrowheads="1"/>
          </p:cNvSpPr>
          <p:nvPr/>
        </p:nvSpPr>
        <p:spPr bwMode="auto">
          <a:xfrm>
            <a:off x="477788" y="97468"/>
            <a:ext cx="1987434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PROJECT TIME LINE   Peter Scott – 2307123 – draft proposal presentation</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Table 1.0 v1</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90430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0D27-F428-9626-BF7C-99FFA6C40219}"/>
              </a:ext>
            </a:extLst>
          </p:cNvPr>
          <p:cNvSpPr>
            <a:spLocks noGrp="1"/>
          </p:cNvSpPr>
          <p:nvPr>
            <p:ph type="title"/>
          </p:nvPr>
        </p:nvSpPr>
        <p:spPr>
          <a:xfrm>
            <a:off x="4294212" y="236984"/>
            <a:ext cx="2771799" cy="311696"/>
          </a:xfrm>
        </p:spPr>
        <p:txBody>
          <a:bodyPr>
            <a:normAutofit fontScale="90000"/>
          </a:bodyPr>
          <a:lstStyle/>
          <a:p>
            <a:pPr algn="ctr"/>
            <a:r>
              <a:rPr lang="en-GB" u="sng" dirty="0"/>
              <a:t>References </a:t>
            </a:r>
          </a:p>
        </p:txBody>
      </p:sp>
      <p:sp>
        <p:nvSpPr>
          <p:cNvPr id="3" name="TextBox 2">
            <a:extLst>
              <a:ext uri="{FF2B5EF4-FFF2-40B4-BE49-F238E27FC236}">
                <a16:creationId xmlns:a16="http://schemas.microsoft.com/office/drawing/2014/main" id="{87AAAC05-ECCD-770B-D0CC-6199859EB72D}"/>
              </a:ext>
            </a:extLst>
          </p:cNvPr>
          <p:cNvSpPr txBox="1"/>
          <p:nvPr/>
        </p:nvSpPr>
        <p:spPr>
          <a:xfrm>
            <a:off x="261764" y="392832"/>
            <a:ext cx="11305256" cy="6740307"/>
          </a:xfrm>
          <a:prstGeom prst="rect">
            <a:avLst/>
          </a:prstGeom>
          <a:noFill/>
        </p:spPr>
        <p:txBody>
          <a:bodyPr wrap="square" rtlCol="0">
            <a:spAutoFit/>
          </a:bodyPr>
          <a:lstStyle/>
          <a:p>
            <a:endParaRPr lang="en-GB" dirty="0"/>
          </a:p>
          <a:p>
            <a:r>
              <a:rPr lang="en-GB" dirty="0"/>
              <a:t>Berg, B. (2001). Qualitative research methods for the social sciences (4th ed.). Allyn &amp; Bacon.</a:t>
            </a:r>
          </a:p>
          <a:p>
            <a:r>
              <a:rPr lang="en-GB" dirty="0"/>
              <a:t>Biggam, J. (2021). Succeeding with your Master’s Dissertation (5th ed.). Open University Press.</a:t>
            </a:r>
          </a:p>
          <a:p>
            <a:r>
              <a:rPr lang="en-GB" dirty="0"/>
              <a:t>Cohen. L, Manion, L., &amp; Morrison, K. (2019). Research Methods in Education (8th ed.). Routledge.</a:t>
            </a:r>
          </a:p>
          <a:p>
            <a:r>
              <a:rPr lang="en-GB" dirty="0"/>
              <a:t>College of Policing. (2024). Development for first-line leaders, College of Policing. Available at: https://www.college.police.uk/career-learning/leadership/first-line-leaders (Accessed: 28 May 2025). </a:t>
            </a:r>
          </a:p>
          <a:p>
            <a:r>
              <a:rPr lang="en-GB" dirty="0"/>
              <a:t>Creswell, J. W., &amp; Creswell, J. D. (2018). Research design: qualitative, quantitative and mixed methods approaches. (5th ed.). SAGE.</a:t>
            </a:r>
          </a:p>
          <a:p>
            <a:r>
              <a:rPr lang="en-GB" dirty="0"/>
              <a:t>Hammersley, M. (2005). Assessing quality in qualitative research.</a:t>
            </a:r>
          </a:p>
          <a:p>
            <a:r>
              <a:rPr lang="en-GB" dirty="0"/>
              <a:t>HMICFRS. (2022). PEEL 2021/22 Police effectiveness, efficiency and legitimacy, An inspection of Thames Valley Police. Available at: https://hmicfrs.justiceinspectorates.gov.uk/publications/peel-assessment-2021-22-thames-valley/ (Accessed 24 May 2025).</a:t>
            </a:r>
          </a:p>
          <a:p>
            <a:r>
              <a:rPr lang="en-GB" dirty="0"/>
              <a:t>HMICFRS. (2024). His Majesty’s Inspectorate of Constabulary and Fire &amp; Rescue Services State of Policing: The Annual Assessment of Policing in England and Wales 2023. Available at: https://hmicfrs.justiceinspectorates.gov.uk/publications/state-of-policing-the-annual-assessment-of-policing-in-england-and-wales-2023/ (Accessed 24 May 2025). </a:t>
            </a:r>
          </a:p>
          <a:p>
            <a:r>
              <a:rPr lang="en-GB" dirty="0"/>
              <a:t>Saunders, M., Lewis, P., &amp; Thornhill, A. (2019). Research methods for business students. Pearson.</a:t>
            </a:r>
          </a:p>
          <a:p>
            <a:r>
              <a:rPr lang="en-GB" dirty="0"/>
              <a:t>Thagard, P. (1998). Ulcers and Bacteria: Discovery and acceptance. Studies in History and Philosophy of Science, 29, 107–136.</a:t>
            </a:r>
          </a:p>
          <a:p>
            <a:r>
              <a:rPr lang="en-GB" dirty="0"/>
              <a:t>Thomas, G. (2023). How to do your research project, a guide for students (4th ed.). SAGE.</a:t>
            </a:r>
          </a:p>
          <a:p>
            <a:r>
              <a:rPr lang="en-GB" dirty="0"/>
              <a:t>Williams, E. (2016). Follow the leader: Sergeants, leadership and new directions for research - Policing Insight. Available at: https://policinginsight.com/feature/opinion/follow-leader-sergeants-leadership-new-directions-research/ (Accessed: 01 June 2025). </a:t>
            </a:r>
          </a:p>
          <a:p>
            <a:r>
              <a:rPr lang="en-GB" dirty="0"/>
              <a:t> </a:t>
            </a:r>
          </a:p>
        </p:txBody>
      </p:sp>
    </p:spTree>
    <p:extLst>
      <p:ext uri="{BB962C8B-B14F-4D97-AF65-F5344CB8AC3E}">
        <p14:creationId xmlns:p14="http://schemas.microsoft.com/office/powerpoint/2010/main" val="867816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igital Blue Tunnel 16x9">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895261.potx" id="{4CBF9558-C12D-4F51-9AA3-9D0796951DBC}" vid="{FFC159E6-A134-46E7-B1A0-C306E39FC295}"/>
    </a:ext>
  </a:extLst>
</a:theme>
</file>

<file path=ppt/theme/theme2.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61fd42a-3ce3-4e0f-9024-eeb20f4b70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5A09C2502F954DB78E87284937A706" ma:contentTypeVersion="17" ma:contentTypeDescription="Create a new document." ma:contentTypeScope="" ma:versionID="28fae9b73603a05d9f203940b69286cc">
  <xsd:schema xmlns:xsd="http://www.w3.org/2001/XMLSchema" xmlns:xs="http://www.w3.org/2001/XMLSchema" xmlns:p="http://schemas.microsoft.com/office/2006/metadata/properties" xmlns:ns3="05eb21cf-31b8-421f-b191-b020a0bad512" xmlns:ns4="861fd42a-3ce3-4e0f-9024-eeb20f4b7004" targetNamespace="http://schemas.microsoft.com/office/2006/metadata/properties" ma:root="true" ma:fieldsID="8f48953e3e27d8c7c63d8b0f399ac5e5" ns3:_="" ns4:_="">
    <xsd:import namespace="05eb21cf-31b8-421f-b191-b020a0bad512"/>
    <xsd:import namespace="861fd42a-3ce3-4e0f-9024-eeb20f4b700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LengthInSeconds" minOccurs="0"/>
                <xsd:element ref="ns4:_activity" minOccurs="0"/>
                <xsd:element ref="ns4:MediaServiceObjectDetectorVersions" minOccurs="0"/>
                <xsd:element ref="ns4:MediaServiceOCR" minOccurs="0"/>
                <xsd:element ref="ns4:MediaServiceGenerationTime" minOccurs="0"/>
                <xsd:element ref="ns4:MediaServiceEventHashCode" minOccurs="0"/>
                <xsd:element ref="ns4:MediaServiceSearchPropertie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eb21cf-31b8-421f-b191-b020a0bad51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61fd42a-3ce3-4e0f-9024-eeb20f4b700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69CA893-1C2C-4341-A393-048F747693F8}">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861fd42a-3ce3-4e0f-9024-eeb20f4b7004"/>
    <ds:schemaRef ds:uri="http://purl.org/dc/elements/1.1/"/>
    <ds:schemaRef ds:uri="http://schemas.microsoft.com/office/2006/metadata/properties"/>
    <ds:schemaRef ds:uri="05eb21cf-31b8-421f-b191-b020a0bad512"/>
    <ds:schemaRef ds:uri="http://www.w3.org/XML/1998/namespace"/>
    <ds:schemaRef ds:uri="http://purl.org/dc/dcmitype/"/>
  </ds:schemaRefs>
</ds:datastoreItem>
</file>

<file path=customXml/itemProps2.xml><?xml version="1.0" encoding="utf-8"?>
<ds:datastoreItem xmlns:ds="http://schemas.openxmlformats.org/officeDocument/2006/customXml" ds:itemID="{4C591062-A55E-4CD4-8C43-FFFD1ED378D2}">
  <ds:schemaRefs>
    <ds:schemaRef ds:uri="http://schemas.microsoft.com/sharepoint/v3/contenttype/forms"/>
  </ds:schemaRefs>
</ds:datastoreItem>
</file>

<file path=customXml/itemProps3.xml><?xml version="1.0" encoding="utf-8"?>
<ds:datastoreItem xmlns:ds="http://schemas.openxmlformats.org/officeDocument/2006/customXml" ds:itemID="{98B3933B-89AC-4B69-A8D1-0DAB2B667D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5eb21cf-31b8-421f-b191-b020a0bad512"/>
    <ds:schemaRef ds:uri="861fd42a-3ce3-4e0f-9024-eeb20f4b700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Business digital blue tunnel presentation (widescreen)</Template>
  <TotalTime>594</TotalTime>
  <Words>2991</Words>
  <Application>Microsoft Office PowerPoint</Application>
  <PresentationFormat>Custom</PresentationFormat>
  <Paragraphs>340</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Digital Blue Tunnel 16x9</vt:lpstr>
      <vt:lpstr>Research Methods</vt:lpstr>
      <vt:lpstr>PowerPoint Presentation</vt:lpstr>
      <vt:lpstr>PowerPoint Presentation</vt:lpstr>
      <vt:lpstr>Research Title and Aim  </vt:lpstr>
      <vt:lpstr>Chosen Research Method:   </vt:lpstr>
      <vt:lpstr>Sample data and analysis</vt:lpstr>
      <vt:lpstr>Research design methods and questioning </vt:lpstr>
      <vt:lpstr>Ethical Research</vt:lpstr>
      <vt:lpstr>PowerPoint Presentation</vt:lpstr>
      <vt:lpstr>References </vt:lpstr>
    </vt:vector>
  </TitlesOfParts>
  <Company>SERIP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Scott, Peter (P4855)</dc:creator>
  <cp:lastModifiedBy>Peter Scott</cp:lastModifiedBy>
  <cp:revision>23</cp:revision>
  <dcterms:created xsi:type="dcterms:W3CDTF">2025-06-09T10:59:53Z</dcterms:created>
  <dcterms:modified xsi:type="dcterms:W3CDTF">2025-06-10T07:55:28Z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0x010100AE5A09C2502F954DB78E87284937A706</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