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8" r:id="rId2"/>
    <p:sldId id="257" r:id="rId3"/>
    <p:sldId id="258" r:id="rId4"/>
    <p:sldId id="269" r:id="rId5"/>
    <p:sldId id="259" r:id="rId6"/>
    <p:sldId id="263" r:id="rId7"/>
    <p:sldId id="262" r:id="rId8"/>
    <p:sldId id="270" r:id="rId9"/>
    <p:sldId id="271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2428" y="3490268"/>
            <a:ext cx="6404309" cy="725643"/>
          </a:xfrm>
        </p:spPr>
        <p:txBody>
          <a:bodyPr>
            <a:normAutofit fontScale="90000"/>
          </a:bodyPr>
          <a:lstStyle/>
          <a:p>
            <a:pPr algn="l"/>
            <a:br>
              <a:rPr lang="en-GB" sz="500" b="1" dirty="0">
                <a:ea typeface="Aptos" panose="020B0004020202020204" pitchFamily="34" charset="0"/>
              </a:rPr>
            </a:br>
            <a:br>
              <a:rPr lang="en-GB" sz="1350" dirty="0"/>
            </a:br>
            <a:r>
              <a:rPr lang="en-GB" sz="1650" dirty="0">
                <a:latin typeface="Arial" panose="020B0604020202020204" pitchFamily="34" charset="0"/>
                <a:cs typeface="Arial" panose="020B0604020202020204" pitchFamily="34" charset="0"/>
              </a:rPr>
              <a:t>Student name </a:t>
            </a:r>
            <a:r>
              <a:rPr lang="es-ES" sz="1650" dirty="0">
                <a:latin typeface="Arial" panose="020B0604020202020204" pitchFamily="34" charset="0"/>
                <a:cs typeface="Arial" panose="020B0604020202020204" pitchFamily="34" charset="0"/>
              </a:rPr>
              <a:t> Hulematou Juwara Sillah</a:t>
            </a:r>
            <a:br>
              <a:rPr lang="en-GB" sz="16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50" dirty="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lang="es-ES" sz="1650" dirty="0">
                <a:latin typeface="Arial" panose="020B0604020202020204" pitchFamily="34" charset="0"/>
                <a:cs typeface="Arial" panose="020B0604020202020204" pitchFamily="34" charset="0"/>
              </a:rPr>
              <a:t> 2509135</a:t>
            </a:r>
            <a:br>
              <a:rPr lang="en-GB" sz="16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50" dirty="0">
                <a:latin typeface="Arial" panose="020B0604020202020204" pitchFamily="34" charset="0"/>
                <a:cs typeface="Arial" panose="020B0604020202020204" pitchFamily="34" charset="0"/>
              </a:rPr>
              <a:t>Lecturer’s name </a:t>
            </a:r>
            <a:r>
              <a:rPr lang="en-GB" sz="1800" i="0" dirty="0">
                <a:solidFill>
                  <a:srgbClr val="1D2125"/>
                </a:solidFill>
                <a:effectLst/>
                <a:latin typeface="-apple-system"/>
              </a:rPr>
              <a:t>Shepherd </a:t>
            </a:r>
            <a:r>
              <a:rPr lang="en-GB" sz="1800" i="0" dirty="0" err="1">
                <a:solidFill>
                  <a:srgbClr val="1D2125"/>
                </a:solidFill>
                <a:effectLst/>
                <a:latin typeface="-apple-system"/>
              </a:rPr>
              <a:t>Ziko</a:t>
            </a:r>
            <a:r>
              <a:rPr lang="en-GB" sz="1800" b="0" i="0" u="none" strike="noStrike" dirty="0">
                <a:solidFill>
                  <a:srgbClr val="1D2125"/>
                </a:solidFill>
                <a:effectLst/>
                <a:latin typeface="-apple-system"/>
              </a:rPr>
              <a:t> </a:t>
            </a:r>
            <a:br>
              <a:rPr lang="en-GB" sz="844" dirty="0"/>
            </a:br>
            <a:endParaRPr lang="en-GB" sz="844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2907" y="5035718"/>
            <a:ext cx="8678186" cy="848178"/>
          </a:xfr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(</a:t>
            </a:r>
            <a:r>
              <a:rPr lang="en-GB" sz="135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 the statements below and delete/amend as appropriate</a:t>
            </a:r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l"/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2440021" y="1880174"/>
            <a:ext cx="453690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178" y="840656"/>
            <a:ext cx="2454067" cy="981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3808" y="1417638"/>
            <a:ext cx="8229600" cy="4525963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Isaac, 4 years old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Lives with single mother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Mother has post-natal depression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Disrupted childcare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Withdrawn behaviour</a:t>
            </a:r>
          </a:p>
          <a:p>
            <a:pPr>
              <a:defRPr sz="2000"/>
            </a:pPr>
            <a:b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Bowlby's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 Attachment Theory explains how early relationships affect development (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, 1969).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 err="1"/>
              <a:t>Bowlby's</a:t>
            </a:r>
            <a:r>
              <a:rPr b="1" dirty="0"/>
              <a:t>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Attachment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Secure attachment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Sensitive period (0–5 years)</a:t>
            </a:r>
          </a:p>
          <a:p>
            <a:pPr>
              <a:defRPr sz="2000"/>
            </a:pPr>
            <a:b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, 1969; 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, 1988)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72A6F-731F-4CB7-2F8A-B4EEFCEA6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Why </a:t>
            </a:r>
            <a:r>
              <a:rPr lang="en-GB" b="1" dirty="0" err="1"/>
              <a:t>Bowlby’s</a:t>
            </a:r>
            <a:r>
              <a:rPr lang="en-GB" b="1" dirty="0"/>
              <a:t> Theory?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8D238-F29A-E8DA-E8AE-27325F331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Left side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Isaac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Mother with depression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Frequent childcare changes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New environment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Right side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Possible consequences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Insecure attachment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Low confidence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Emotional insecurity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Social withdrawal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933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Applying the Theory</a:t>
            </a:r>
            <a:br>
              <a:rPr lang="en-GB" b="1" dirty="0"/>
            </a:b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r>
              <a:rPr dirty="0"/>
              <a:t>Isaac's anxiety and withdrawn </a:t>
            </a:r>
            <a:r>
              <a:rPr dirty="0" err="1"/>
              <a:t>behaviour</a:t>
            </a:r>
            <a:r>
              <a:rPr dirty="0"/>
              <a:t> may reflect insecure attachment due to disrupted early caregiving (</a:t>
            </a:r>
            <a:r>
              <a:rPr dirty="0" err="1"/>
              <a:t>Bowlby</a:t>
            </a:r>
            <a:r>
              <a:rPr dirty="0"/>
              <a:t>, 1969; Bee and Boyd, 2020).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4B8F7AA-8F14-3EFC-067B-5AA798D135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7273062"/>
              </p:ext>
            </p:extLst>
          </p:nvPr>
        </p:nvGraphicFramePr>
        <p:xfrm>
          <a:off x="2499178" y="1717947"/>
          <a:ext cx="4145644" cy="31089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72822">
                  <a:extLst>
                    <a:ext uri="{9D8B030D-6E8A-4147-A177-3AD203B41FA5}">
                      <a16:colId xmlns:a16="http://schemas.microsoft.com/office/drawing/2014/main" val="2059173294"/>
                    </a:ext>
                  </a:extLst>
                </a:gridCol>
                <a:gridCol w="2072822">
                  <a:extLst>
                    <a:ext uri="{9D8B030D-6E8A-4147-A177-3AD203B41FA5}">
                      <a16:colId xmlns:a16="http://schemas.microsoft.com/office/drawing/2014/main" val="4189466831"/>
                    </a:ext>
                  </a:extLst>
                </a:gridCol>
              </a:tblGrid>
              <a:tr h="2684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Observation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Explanation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186006738"/>
                  </a:ext>
                </a:extLst>
              </a:tr>
              <a:tr h="4410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Separation anxiety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Emotional insecurity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075281500"/>
                  </a:ext>
                </a:extLst>
              </a:tr>
              <a:tr h="2684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Withdrawn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Lack of confidence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682364420"/>
                  </a:ext>
                </a:extLst>
              </a:tr>
              <a:tr h="4410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Language delay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Reduced interaction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885418760"/>
                  </a:ext>
                </a:extLst>
              </a:tr>
              <a:tr h="2684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Sleep problems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Anxiety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885774809"/>
                  </a:ext>
                </a:extLst>
              </a:tr>
              <a:tr h="2684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Clingy behaviour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Needs reassurance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6087257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Nature vs Nurture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7289" y="171359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defRPr sz="2000"/>
            </a:pPr>
            <a:endParaRPr lang="en-US" dirty="0"/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  <a:p>
            <a:pPr lvl="0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Genetics</a:t>
            </a:r>
          </a:p>
          <a:p>
            <a:pPr lvl="0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Temperament</a:t>
            </a:r>
          </a:p>
          <a:p>
            <a:pPr lvl="0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Brain development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pPr lvl="0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Parenting</a:t>
            </a:r>
          </a:p>
          <a:p>
            <a:pPr lvl="0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 lvl="0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Childcare</a:t>
            </a:r>
          </a:p>
          <a:p>
            <a:pPr lvl="0"/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Social interaction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000"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000"/>
            </a:pP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Biological: genetics, temperament.</a:t>
            </a:r>
            <a:b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Environmental: postnatal depression, moving home, disrupted childcare.</a:t>
            </a:r>
            <a:b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2100" dirty="0">
                <a:latin typeface="Arial" panose="020B0604020202020204" pitchFamily="34" charset="0"/>
                <a:cs typeface="Arial" panose="020B0604020202020204" pitchFamily="34" charset="0"/>
              </a:rPr>
              <a:t>(Berk, 2023)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75557"/>
            <a:ext cx="8229600" cy="1143000"/>
          </a:xfrm>
        </p:spPr>
        <p:txBody>
          <a:bodyPr/>
          <a:lstStyle/>
          <a:p>
            <a:r>
              <a:rPr dirty="0"/>
              <a:t> </a:t>
            </a:r>
            <a:r>
              <a:rPr b="1" dirty="0"/>
              <a:t>Support</a:t>
            </a:r>
            <a:r>
              <a:rPr lang="en-US" b="1" dirty="0"/>
              <a:t> Plan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83707"/>
            <a:ext cx="8229600" cy="2690586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Key Person Approach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Consistent routines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Emotional support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Play-based learning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Language-rich activities</a:t>
            </a:r>
          </a:p>
          <a:p>
            <a:pPr>
              <a:defRPr sz="2000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(Berk, 2023)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F30A0-1D9E-44B9-6A63-E901C18BD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771" y="1268866"/>
            <a:ext cx="8229600" cy="76880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Supporting Isaac’s Mother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FE218-46A0-14F4-D7ED-0E71810CC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022" y="2664279"/>
            <a:ext cx="8229600" cy="2504621"/>
          </a:xfrm>
        </p:spPr>
        <p:txBody>
          <a:bodyPr/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Parenting support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Mental health services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Positive parent-child play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Community group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</a:p>
          <a:p>
            <a:pPr lvl="0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Parenting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219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7AFD4-F1A3-2811-2FB0-42826E82F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Multi-agency Working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EAC9D-98CE-686A-4BCB-32C0E2CFD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31094"/>
            <a:ext cx="8229600" cy="2618014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Isa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Children’s Centre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Speech Therapist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GP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Family Support Worker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407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128" y="1622879"/>
            <a:ext cx="8229600" cy="4525963"/>
          </a:xfrm>
        </p:spPr>
        <p:txBody>
          <a:bodyPr>
            <a:normAutofit/>
          </a:bodyPr>
          <a:lstStyle/>
          <a:p>
            <a:pPr>
              <a:defRPr sz="2000"/>
            </a:pPr>
            <a:endParaRPr lang="en-US" dirty="0"/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✔ Evidence-based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✔ Easy to apply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in practice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✔ Supports safeguarding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✔ Focus on early intervention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✔ Improves practice</a:t>
            </a:r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endParaRPr lang="en-US" dirty="0"/>
          </a:p>
          <a:p>
            <a:pPr>
              <a:defRPr sz="2000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Strong evidence; useful in childcare; supports early intervention (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, 1988).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0825"/>
            <a:ext cx="8229600" cy="4525963"/>
          </a:xfrm>
        </p:spPr>
        <p:txBody>
          <a:bodyPr/>
          <a:lstStyle/>
          <a:p>
            <a:pPr>
              <a:defRPr sz="2000"/>
            </a:pPr>
            <a:endParaRPr lang="en-US" dirty="0"/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Focus on mothers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Cultural differences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Multiple attachments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Other factors influence development</a:t>
            </a:r>
          </a:p>
          <a:p>
            <a:pPr>
              <a:defRPr sz="2000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000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000"/>
            </a:pP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Overemphasises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 mothers; limited cultural perspective; other theories explain cognition better (Bee and Boyd, 2020).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2000"/>
            </a:pPr>
            <a:endParaRPr lang="en-US" dirty="0"/>
          </a:p>
          <a:p>
            <a:pPr lvl="0"/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explains Isaac’s behaviour.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Early experiences matter.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Secure attachment promotes healthy development.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Early intervention is essential.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Multi-agency support benefits the whole family.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000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000"/>
            </a:pP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Bowlby’s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theory effectively explains Isaac’s emotional and social development. Early intervention and multi-agency support are essential to improve outcomes for Isaac and his family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, 1988).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2000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Berk, L.E. (2023) Child Development. 11th 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  <a:b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Bee, H. and Boyd, D. (20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) The Developing Child.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13th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  <a:b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, J. (1969) Attachment and Loss. Volume I: Attachment. London: Hogarth Press.</a:t>
            </a:r>
            <a:b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, J. (1988) A Secure Base: Parent-Child Attachment and Healthy Human Development. London: 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  Student name  Hulematou Juwara Sillah Student number 2509135 Lecturer’s name Shepherd Ziko  </vt:lpstr>
      <vt:lpstr>Introduction</vt:lpstr>
      <vt:lpstr>Bowlby's Theory</vt:lpstr>
      <vt:lpstr>Why Bowlby’s Theory? </vt:lpstr>
      <vt:lpstr>Applying the Theory </vt:lpstr>
      <vt:lpstr>Nature vs Nurture</vt:lpstr>
      <vt:lpstr> Support Plan</vt:lpstr>
      <vt:lpstr>Supporting Isaac’s Mother </vt:lpstr>
      <vt:lpstr>Multi-agency Working </vt:lpstr>
      <vt:lpstr>Strengths</vt:lpstr>
      <vt:lpstr>Limitations</vt:lpstr>
      <vt:lpstr>Conclusion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Student name  Hulematou Juwara Sillah Student number 2509135 Lecturer’s name Shepherd Ziko  </dc:title>
  <dc:subject/>
  <dc:creator/>
  <cp:keywords/>
  <dc:description>generated using python-pptx</dc:description>
  <cp:lastModifiedBy>Hulematou Juwara Sillah (2509135)</cp:lastModifiedBy>
  <cp:revision>3</cp:revision>
  <dcterms:created xsi:type="dcterms:W3CDTF">2013-01-27T09:14:16Z</dcterms:created>
  <dcterms:modified xsi:type="dcterms:W3CDTF">2026-07-12T21:30:43Z</dcterms:modified>
  <cp:category/>
</cp:coreProperties>
</file>