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72" r:id="rId3"/>
    <p:sldId id="258" r:id="rId4"/>
    <p:sldId id="259" r:id="rId5"/>
    <p:sldId id="273" r:id="rId6"/>
    <p:sldId id="260" r:id="rId7"/>
    <p:sldId id="267" r:id="rId8"/>
    <p:sldId id="268" r:id="rId9"/>
    <p:sldId id="269" r:id="rId10"/>
    <p:sldId id="270" r:id="rId11"/>
    <p:sldId id="262" r:id="rId12"/>
    <p:sldId id="263" r:id="rId13"/>
    <p:sldId id="27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5"/>
    <p:restoredTop sz="94775"/>
  </p:normalViewPr>
  <p:slideViewPr>
    <p:cSldViewPr snapToGrid="0" snapToObjects="1">
      <p:cViewPr varScale="1">
        <p:scale>
          <a:sx n="90" d="100"/>
          <a:sy n="90" d="100"/>
        </p:scale>
        <p:origin x="65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6743B-ADC7-3441-AB88-6B00C5D96D51}" type="datetimeFigureOut">
              <a:rPr lang="en-US" smtClean="0"/>
              <a:t>12/4/17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3476BE-70B2-B44D-AD75-748DAA506340}" type="slidenum">
              <a:rPr lang="en-US" smtClean="0"/>
              <a:t>‹#›</a:t>
            </a:fld>
            <a:endParaRPr lang="en-US"/>
          </a:p>
        </p:txBody>
      </p:sp>
    </p:spTree>
    <p:extLst>
      <p:ext uri="{BB962C8B-B14F-4D97-AF65-F5344CB8AC3E}">
        <p14:creationId xmlns:p14="http://schemas.microsoft.com/office/powerpoint/2010/main" val="1166757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3476BE-70B2-B44D-AD75-748DAA506340}" type="slidenum">
              <a:rPr lang="en-US" smtClean="0"/>
              <a:t>8</a:t>
            </a:fld>
            <a:endParaRPr lang="en-US"/>
          </a:p>
        </p:txBody>
      </p:sp>
    </p:spTree>
    <p:extLst>
      <p:ext uri="{BB962C8B-B14F-4D97-AF65-F5344CB8AC3E}">
        <p14:creationId xmlns:p14="http://schemas.microsoft.com/office/powerpoint/2010/main" val="1953857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3476BE-70B2-B44D-AD75-748DAA506340}" type="slidenum">
              <a:rPr lang="en-US" smtClean="0"/>
              <a:t>13</a:t>
            </a:fld>
            <a:endParaRPr lang="en-US"/>
          </a:p>
        </p:txBody>
      </p:sp>
    </p:spTree>
    <p:extLst>
      <p:ext uri="{BB962C8B-B14F-4D97-AF65-F5344CB8AC3E}">
        <p14:creationId xmlns:p14="http://schemas.microsoft.com/office/powerpoint/2010/main" val="711110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12/4/17</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12/4/17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12/4/17</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12/4/17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12/4/17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12/4/17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12/4/17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12/4/17</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12/4/17</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12/4/17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12/4/17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12/4/17</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tiff"/><Relationship Id="rId4" Type="http://schemas.openxmlformats.org/officeDocument/2006/relationships/image" Target="../media/image12.tiff"/><Relationship Id="rId5" Type="http://schemas.openxmlformats.org/officeDocument/2006/relationships/image" Target="../media/image13.tiff"/><Relationship Id="rId6" Type="http://schemas.openxmlformats.org/officeDocument/2006/relationships/image" Target="../media/image14.tiff"/><Relationship Id="rId7" Type="http://schemas.openxmlformats.org/officeDocument/2006/relationships/image" Target="../media/image15.tiff"/><Relationship Id="rId8" Type="http://schemas.openxmlformats.org/officeDocument/2006/relationships/image" Target="../media/image16.tiff"/><Relationship Id="rId9" Type="http://schemas.openxmlformats.org/officeDocument/2006/relationships/image" Target="../media/image17.tiff"/><Relationship Id="rId10" Type="http://schemas.openxmlformats.org/officeDocument/2006/relationships/image" Target="../media/image18.tiff"/><Relationship Id="rId11" Type="http://schemas.openxmlformats.org/officeDocument/2006/relationships/image" Target="../media/image19.tiff"/><Relationship Id="rId1" Type="http://schemas.openxmlformats.org/officeDocument/2006/relationships/slideLayout" Target="../slideLayouts/slideLayout2.xml"/><Relationship Id="rId2" Type="http://schemas.openxmlformats.org/officeDocument/2006/relationships/image" Target="../media/image10.tiff"/></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Willow farm </a:t>
            </a:r>
            <a:br>
              <a:rPr lang="en-US" dirty="0" smtClean="0"/>
            </a:br>
            <a:r>
              <a:rPr lang="en-US" sz="1600" dirty="0" smtClean="0"/>
              <a:t>(Working title)</a:t>
            </a:r>
            <a:endParaRPr lang="en-US" dirty="0"/>
          </a:p>
        </p:txBody>
      </p:sp>
      <p:sp>
        <p:nvSpPr>
          <p:cNvPr id="3" name="Subtitle 2"/>
          <p:cNvSpPr>
            <a:spLocks noGrp="1"/>
          </p:cNvSpPr>
          <p:nvPr>
            <p:ph type="subTitle" idx="1"/>
          </p:nvPr>
        </p:nvSpPr>
        <p:spPr/>
        <p:txBody>
          <a:bodyPr/>
          <a:lstStyle/>
          <a:p>
            <a:r>
              <a:rPr lang="en-US" dirty="0" smtClean="0"/>
              <a:t>1500128_CAMF6001</a:t>
            </a:r>
            <a:endParaRPr lang="en-US" dirty="0"/>
          </a:p>
        </p:txBody>
      </p:sp>
    </p:spTree>
    <p:extLst>
      <p:ext uri="{BB962C8B-B14F-4D97-AF65-F5344CB8AC3E}">
        <p14:creationId xmlns:p14="http://schemas.microsoft.com/office/powerpoint/2010/main" val="1844535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D.I Megan Williams move to Llanberem to start a new job, during her first week a body is found murdered. </a:t>
            </a:r>
            <a:endParaRPr lang="en-US" sz="3200" dirty="0"/>
          </a:p>
        </p:txBody>
      </p:sp>
      <p:sp>
        <p:nvSpPr>
          <p:cNvPr id="3" name="Content Placeholder 2"/>
          <p:cNvSpPr>
            <a:spLocks noGrp="1"/>
          </p:cNvSpPr>
          <p:nvPr>
            <p:ph idx="1"/>
          </p:nvPr>
        </p:nvSpPr>
        <p:spPr/>
        <p:txBody>
          <a:bodyPr/>
          <a:lstStyle/>
          <a:p>
            <a:pPr marL="0" indent="0">
              <a:buNone/>
            </a:pPr>
            <a:r>
              <a:rPr lang="en-US" dirty="0"/>
              <a:t>Newly promoted D.I Megan Williams moves from Cardiff to the village of Llanberem. During her first week in Llanberem, local nurse Mali Jenkins is found murdered in her home, Willow Farm. D.I Williams heads up the investigation, her first solo murder case, with help from P.C Gareth Morgan. Megan is convinced that Owain Jenkins, the victims husband is to blame.</a:t>
            </a:r>
          </a:p>
        </p:txBody>
      </p:sp>
    </p:spTree>
    <p:extLst>
      <p:ext uri="{BB962C8B-B14F-4D97-AF65-F5344CB8AC3E}">
        <p14:creationId xmlns:p14="http://schemas.microsoft.com/office/powerpoint/2010/main" val="8268319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Aims  </a:t>
            </a:r>
            <a:endParaRPr lang="en-US" dirty="0"/>
          </a:p>
        </p:txBody>
      </p:sp>
      <p:sp>
        <p:nvSpPr>
          <p:cNvPr id="3" name="Content Placeholder 2"/>
          <p:cNvSpPr>
            <a:spLocks noGrp="1"/>
          </p:cNvSpPr>
          <p:nvPr>
            <p:ph idx="1"/>
          </p:nvPr>
        </p:nvSpPr>
        <p:spPr/>
        <p:txBody>
          <a:bodyPr/>
          <a:lstStyle/>
          <a:p>
            <a:r>
              <a:rPr lang="en-US" dirty="0" smtClean="0"/>
              <a:t>To create a murder mystery script, between 40 – 60 minutes long</a:t>
            </a:r>
          </a:p>
          <a:p>
            <a:r>
              <a:rPr lang="en-US" dirty="0" smtClean="0"/>
              <a:t>To create detailed characters</a:t>
            </a:r>
          </a:p>
          <a:p>
            <a:r>
              <a:rPr lang="en-US" dirty="0" smtClean="0"/>
              <a:t>To have interesting plot points which build suspense throughout the story</a:t>
            </a:r>
            <a:endParaRPr lang="en-US" dirty="0"/>
          </a:p>
        </p:txBody>
      </p:sp>
    </p:spTree>
    <p:extLst>
      <p:ext uri="{BB962C8B-B14F-4D97-AF65-F5344CB8AC3E}">
        <p14:creationId xmlns:p14="http://schemas.microsoft.com/office/powerpoint/2010/main" val="15763234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3086100" cy="1485900"/>
          </a:xfrm>
        </p:spPr>
        <p:txBody>
          <a:bodyPr/>
          <a:lstStyle/>
          <a:p>
            <a:r>
              <a:rPr lang="en-US" dirty="0" smtClean="0"/>
              <a:t>Research </a:t>
            </a:r>
            <a:endParaRPr lang="en-US" dirty="0"/>
          </a:p>
        </p:txBody>
      </p:sp>
      <p:sp>
        <p:nvSpPr>
          <p:cNvPr id="3" name="Content Placeholder 2"/>
          <p:cNvSpPr>
            <a:spLocks noGrp="1"/>
          </p:cNvSpPr>
          <p:nvPr>
            <p:ph idx="1"/>
          </p:nvPr>
        </p:nvSpPr>
        <p:spPr>
          <a:xfrm>
            <a:off x="1371600" y="2286000"/>
            <a:ext cx="3086100" cy="3581400"/>
          </a:xfrm>
        </p:spPr>
        <p:txBody>
          <a:bodyPr/>
          <a:lstStyle/>
          <a:p>
            <a:r>
              <a:rPr lang="en-US" dirty="0" smtClean="0"/>
              <a:t>Films and Television programs</a:t>
            </a:r>
          </a:p>
          <a:p>
            <a:r>
              <a:rPr lang="en-US" dirty="0" smtClean="0"/>
              <a:t>Characters</a:t>
            </a:r>
          </a:p>
          <a:p>
            <a:r>
              <a:rPr lang="en-US" dirty="0" smtClean="0"/>
              <a:t>Location</a:t>
            </a:r>
          </a:p>
          <a:p>
            <a:pPr marL="0" indent="0">
              <a:buNone/>
            </a:pPr>
            <a:endParaRPr lang="en-US" dirty="0" smtClean="0"/>
          </a:p>
        </p:txBody>
      </p:sp>
      <p:sp>
        <p:nvSpPr>
          <p:cNvPr id="4" name="Rectangle 3"/>
          <p:cNvSpPr/>
          <p:nvPr/>
        </p:nvSpPr>
        <p:spPr>
          <a:xfrm>
            <a:off x="4572001" y="171450"/>
            <a:ext cx="7372350" cy="64436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1" y="171450"/>
            <a:ext cx="7372350" cy="6516758"/>
          </a:xfrm>
          <a:prstGeom prst="rect">
            <a:avLst/>
          </a:prstGeom>
        </p:spPr>
      </p:pic>
    </p:spTree>
    <p:extLst>
      <p:ext uri="{BB962C8B-B14F-4D97-AF65-F5344CB8AC3E}">
        <p14:creationId xmlns:p14="http://schemas.microsoft.com/office/powerpoint/2010/main" val="15494928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a:t>
            </a:r>
            <a:endParaRPr lang="en-US" dirty="0"/>
          </a:p>
        </p:txBody>
      </p:sp>
      <p:sp>
        <p:nvSpPr>
          <p:cNvPr id="3" name="Content Placeholder 2"/>
          <p:cNvSpPr>
            <a:spLocks noGrp="1"/>
          </p:cNvSpPr>
          <p:nvPr>
            <p:ph idx="1"/>
          </p:nvPr>
        </p:nvSpPr>
        <p:spPr>
          <a:xfrm>
            <a:off x="1214438" y="1878806"/>
            <a:ext cx="2844800" cy="1385888"/>
          </a:xfrm>
        </p:spPr>
        <p:txBody>
          <a:bodyPr/>
          <a:lstStyle/>
          <a:p>
            <a:r>
              <a:rPr lang="en-US" dirty="0" smtClean="0"/>
              <a:t>Beat Sheet </a:t>
            </a:r>
          </a:p>
          <a:p>
            <a:r>
              <a:rPr lang="en-US" dirty="0" smtClean="0"/>
              <a:t>Treatment </a:t>
            </a:r>
          </a:p>
          <a:p>
            <a:r>
              <a:rPr lang="en-US" dirty="0" smtClean="0"/>
              <a:t>Step Outline </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68599" y="114300"/>
            <a:ext cx="6585289" cy="6572249"/>
          </a:xfrm>
          <a:prstGeom prst="rect">
            <a:avLst/>
          </a:prstGeom>
        </p:spPr>
      </p:pic>
    </p:spTree>
    <p:extLst>
      <p:ext uri="{BB962C8B-B14F-4D97-AF65-F5344CB8AC3E}">
        <p14:creationId xmlns:p14="http://schemas.microsoft.com/office/powerpoint/2010/main" val="20127194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 profiles </a:t>
            </a:r>
            <a:endParaRPr lang="en-US" dirty="0"/>
          </a:p>
        </p:txBody>
      </p:sp>
      <p:sp>
        <p:nvSpPr>
          <p:cNvPr id="3" name="Content Placeholder 2"/>
          <p:cNvSpPr>
            <a:spLocks noGrp="1"/>
          </p:cNvSpPr>
          <p:nvPr>
            <p:ph idx="1"/>
          </p:nvPr>
        </p:nvSpPr>
        <p:spPr>
          <a:xfrm>
            <a:off x="1371600" y="1585913"/>
            <a:ext cx="4443413" cy="4281487"/>
          </a:xfrm>
        </p:spPr>
        <p:txBody>
          <a:bodyPr/>
          <a:lstStyle/>
          <a:p>
            <a:pPr marL="0" indent="0">
              <a:buNone/>
            </a:pPr>
            <a:r>
              <a:rPr lang="en-US" sz="3200" dirty="0" smtClean="0"/>
              <a:t>D.I. Megan Williams</a:t>
            </a:r>
          </a:p>
          <a:p>
            <a:r>
              <a:rPr lang="en-US" dirty="0" smtClean="0"/>
              <a:t>D.O.B – 16/04/82</a:t>
            </a:r>
          </a:p>
          <a:p>
            <a:r>
              <a:rPr lang="en-US" dirty="0" smtClean="0"/>
              <a:t>Recently moved from Cardiff to Llanberem</a:t>
            </a:r>
          </a:p>
          <a:p>
            <a:r>
              <a:rPr lang="en-US" dirty="0" smtClean="0"/>
              <a:t>Newly promoted to Deceive Inspector</a:t>
            </a:r>
          </a:p>
          <a:p>
            <a:endParaRPr lang="en-US" dirty="0" smtClean="0"/>
          </a:p>
        </p:txBody>
      </p:sp>
      <p:sp>
        <p:nvSpPr>
          <p:cNvPr id="4" name="Rectangle 3"/>
          <p:cNvSpPr/>
          <p:nvPr/>
        </p:nvSpPr>
        <p:spPr>
          <a:xfrm>
            <a:off x="6472238" y="914400"/>
            <a:ext cx="5429250" cy="56149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5413" y="914400"/>
            <a:ext cx="5457022" cy="5614988"/>
          </a:xfrm>
          <a:prstGeom prst="rect">
            <a:avLst/>
          </a:prstGeom>
        </p:spPr>
      </p:pic>
    </p:spTree>
    <p:extLst>
      <p:ext uri="{BB962C8B-B14F-4D97-AF65-F5344CB8AC3E}">
        <p14:creationId xmlns:p14="http://schemas.microsoft.com/office/powerpoint/2010/main" val="14519718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52489" y="1559669"/>
            <a:ext cx="4943475" cy="51125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71550" y="142875"/>
            <a:ext cx="5129213" cy="1200329"/>
          </a:xfrm>
          <a:prstGeom prst="rect">
            <a:avLst/>
          </a:prstGeom>
          <a:noFill/>
        </p:spPr>
        <p:txBody>
          <a:bodyPr wrap="square" rtlCol="0">
            <a:spAutoFit/>
          </a:bodyPr>
          <a:lstStyle/>
          <a:p>
            <a:r>
              <a:rPr lang="en-US" dirty="0" smtClean="0"/>
              <a:t>Suspect - Owain Jenkins</a:t>
            </a:r>
          </a:p>
          <a:p>
            <a:pPr marL="285750" indent="-285750">
              <a:buFont typeface="Arial" charset="0"/>
              <a:buChar char="•"/>
            </a:pPr>
            <a:r>
              <a:rPr lang="en-US" dirty="0" smtClean="0"/>
              <a:t>D.O.B – 28/05/1983</a:t>
            </a:r>
          </a:p>
          <a:p>
            <a:pPr marL="285750" indent="-285750">
              <a:buFont typeface="Arial" charset="0"/>
              <a:buChar char="•"/>
            </a:pPr>
            <a:r>
              <a:rPr lang="en-US" dirty="0" smtClean="0"/>
              <a:t>Married to the victim  </a:t>
            </a:r>
          </a:p>
          <a:p>
            <a:pPr marL="285750" indent="-285750">
              <a:buFont typeface="Arial" charset="0"/>
              <a:buChar char="•"/>
            </a:pPr>
            <a:r>
              <a:rPr lang="en-US" dirty="0" smtClean="0"/>
              <a:t>Farmer</a:t>
            </a:r>
          </a:p>
        </p:txBody>
      </p:sp>
      <p:sp>
        <p:nvSpPr>
          <p:cNvPr id="9" name="TextBox 8"/>
          <p:cNvSpPr txBox="1"/>
          <p:nvPr/>
        </p:nvSpPr>
        <p:spPr>
          <a:xfrm>
            <a:off x="6622256" y="142875"/>
            <a:ext cx="5129213" cy="1200329"/>
          </a:xfrm>
          <a:prstGeom prst="rect">
            <a:avLst/>
          </a:prstGeom>
          <a:noFill/>
        </p:spPr>
        <p:txBody>
          <a:bodyPr wrap="square" rtlCol="0">
            <a:spAutoFit/>
          </a:bodyPr>
          <a:lstStyle/>
          <a:p>
            <a:r>
              <a:rPr lang="en-US" dirty="0" smtClean="0"/>
              <a:t>Suspect - Rhodri Lewis</a:t>
            </a:r>
          </a:p>
          <a:p>
            <a:pPr marL="285750" indent="-285750">
              <a:buFont typeface="Arial" charset="0"/>
              <a:buChar char="•"/>
            </a:pPr>
            <a:r>
              <a:rPr lang="en-US" dirty="0" smtClean="0"/>
              <a:t>D.O.B – 12/02/1988</a:t>
            </a:r>
          </a:p>
          <a:p>
            <a:pPr marL="285750" indent="-285750">
              <a:buFont typeface="Arial" charset="0"/>
              <a:buChar char="•"/>
            </a:pPr>
            <a:r>
              <a:rPr lang="en-US" dirty="0" smtClean="0"/>
              <a:t>Owain’s younger half brother </a:t>
            </a:r>
          </a:p>
          <a:p>
            <a:pPr marL="285750" indent="-285750">
              <a:buFont typeface="Arial" charset="0"/>
              <a:buChar char="•"/>
            </a:pPr>
            <a:r>
              <a:rPr lang="en-US" dirty="0" smtClean="0"/>
              <a:t>Primary school teacher   </a:t>
            </a: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488" y="1559669"/>
            <a:ext cx="4943475" cy="514525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2256" y="1695692"/>
            <a:ext cx="4974850" cy="5162308"/>
          </a:xfrm>
          <a:prstGeom prst="rect">
            <a:avLst/>
          </a:prstGeom>
        </p:spPr>
      </p:pic>
    </p:spTree>
    <p:extLst>
      <p:ext uri="{BB962C8B-B14F-4D97-AF65-F5344CB8AC3E}">
        <p14:creationId xmlns:p14="http://schemas.microsoft.com/office/powerpoint/2010/main" val="10168033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71550" y="142875"/>
            <a:ext cx="5129213" cy="1200329"/>
          </a:xfrm>
          <a:prstGeom prst="rect">
            <a:avLst/>
          </a:prstGeom>
          <a:noFill/>
        </p:spPr>
        <p:txBody>
          <a:bodyPr wrap="square" rtlCol="0">
            <a:spAutoFit/>
          </a:bodyPr>
          <a:lstStyle/>
          <a:p>
            <a:r>
              <a:rPr lang="en-US" dirty="0" smtClean="0"/>
              <a:t>Suspect - Lowri Edwards</a:t>
            </a:r>
          </a:p>
          <a:p>
            <a:pPr marL="285750" indent="-285750">
              <a:buFont typeface="Arial" charset="0"/>
              <a:buChar char="•"/>
            </a:pPr>
            <a:r>
              <a:rPr lang="en-US" dirty="0" smtClean="0"/>
              <a:t>D.O.B – 18/06/1985</a:t>
            </a:r>
          </a:p>
          <a:p>
            <a:pPr marL="285750" indent="-285750">
              <a:buFont typeface="Arial" charset="0"/>
              <a:buChar char="•"/>
            </a:pPr>
            <a:r>
              <a:rPr lang="en-US" dirty="0" smtClean="0"/>
              <a:t>Best friend to victim </a:t>
            </a:r>
          </a:p>
          <a:p>
            <a:pPr marL="285750" indent="-285750">
              <a:buFont typeface="Arial" charset="0"/>
              <a:buChar char="•"/>
            </a:pPr>
            <a:r>
              <a:rPr lang="en-US" dirty="0" smtClean="0"/>
              <a:t>Engaged to Rhodri Lewis </a:t>
            </a:r>
            <a:endParaRPr lang="en-US" dirty="0"/>
          </a:p>
        </p:txBody>
      </p:sp>
      <p:sp>
        <p:nvSpPr>
          <p:cNvPr id="6" name="TextBox 5"/>
          <p:cNvSpPr txBox="1"/>
          <p:nvPr/>
        </p:nvSpPr>
        <p:spPr>
          <a:xfrm>
            <a:off x="6338887" y="142875"/>
            <a:ext cx="5129213" cy="923330"/>
          </a:xfrm>
          <a:prstGeom prst="rect">
            <a:avLst/>
          </a:prstGeom>
          <a:noFill/>
        </p:spPr>
        <p:txBody>
          <a:bodyPr wrap="square" rtlCol="0">
            <a:spAutoFit/>
          </a:bodyPr>
          <a:lstStyle/>
          <a:p>
            <a:r>
              <a:rPr lang="en-US" dirty="0" smtClean="0"/>
              <a:t>Suspect - Dr. Catrin Evans</a:t>
            </a:r>
          </a:p>
          <a:p>
            <a:pPr marL="285750" indent="-285750">
              <a:buFont typeface="Arial" charset="0"/>
              <a:buChar char="•"/>
            </a:pPr>
            <a:r>
              <a:rPr lang="en-US" dirty="0" smtClean="0"/>
              <a:t>D.O.B – 03/10/80 </a:t>
            </a:r>
          </a:p>
          <a:p>
            <a:pPr marL="285750" indent="-285750">
              <a:buFont typeface="Arial" charset="0"/>
              <a:buChar char="•"/>
            </a:pPr>
            <a:r>
              <a:rPr lang="en-US" dirty="0" smtClean="0"/>
              <a:t>Works with the victim in the hospital   </a:t>
            </a:r>
            <a:endParaRPr lang="en-US" dirty="0"/>
          </a:p>
        </p:txBody>
      </p:sp>
      <p:sp>
        <p:nvSpPr>
          <p:cNvPr id="7" name="Rectangle 6"/>
          <p:cNvSpPr/>
          <p:nvPr/>
        </p:nvSpPr>
        <p:spPr>
          <a:xfrm>
            <a:off x="852489" y="1559669"/>
            <a:ext cx="4943475" cy="51125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2015" y="1559669"/>
            <a:ext cx="5039972" cy="5112594"/>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2652" y="1559669"/>
            <a:ext cx="5025448" cy="5112594"/>
          </a:xfrm>
          <a:prstGeom prst="rect">
            <a:avLst/>
          </a:prstGeom>
        </p:spPr>
      </p:pic>
    </p:spTree>
    <p:extLst>
      <p:ext uri="{BB962C8B-B14F-4D97-AF65-F5344CB8AC3E}">
        <p14:creationId xmlns:p14="http://schemas.microsoft.com/office/powerpoint/2010/main" val="1488902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52489" y="1559669"/>
            <a:ext cx="4943475" cy="51125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971550" y="142875"/>
            <a:ext cx="5129213" cy="1200329"/>
          </a:xfrm>
          <a:prstGeom prst="rect">
            <a:avLst/>
          </a:prstGeom>
          <a:noFill/>
        </p:spPr>
        <p:txBody>
          <a:bodyPr wrap="square" rtlCol="0">
            <a:spAutoFit/>
          </a:bodyPr>
          <a:lstStyle/>
          <a:p>
            <a:r>
              <a:rPr lang="en-US" dirty="0" smtClean="0"/>
              <a:t>Gareth Morgan </a:t>
            </a:r>
          </a:p>
          <a:p>
            <a:pPr marL="285750" indent="-285750">
              <a:buFont typeface="Arial" charset="0"/>
              <a:buChar char="•"/>
            </a:pPr>
            <a:r>
              <a:rPr lang="en-US" dirty="0" smtClean="0"/>
              <a:t>D.O.B – </a:t>
            </a:r>
            <a:r>
              <a:rPr lang="en-US" dirty="0" smtClean="0"/>
              <a:t>26/01/1988 </a:t>
            </a:r>
            <a:endParaRPr lang="en-US" dirty="0" smtClean="0"/>
          </a:p>
          <a:p>
            <a:pPr marL="285750" indent="-285750">
              <a:buFont typeface="Arial" charset="0"/>
              <a:buChar char="•"/>
            </a:pPr>
            <a:r>
              <a:rPr lang="en-US" dirty="0" smtClean="0"/>
              <a:t>Police officer</a:t>
            </a:r>
          </a:p>
          <a:p>
            <a:pPr marL="285750" indent="-285750">
              <a:buFont typeface="Arial" charset="0"/>
              <a:buChar char="•"/>
            </a:pPr>
            <a:r>
              <a:rPr lang="en-US" dirty="0" smtClean="0"/>
              <a:t>Rugby player </a:t>
            </a:r>
          </a:p>
        </p:txBody>
      </p:sp>
      <p:sp>
        <p:nvSpPr>
          <p:cNvPr id="7" name="TextBox 6"/>
          <p:cNvSpPr txBox="1"/>
          <p:nvPr/>
        </p:nvSpPr>
        <p:spPr>
          <a:xfrm>
            <a:off x="6472238" y="82341"/>
            <a:ext cx="5129213" cy="1200329"/>
          </a:xfrm>
          <a:prstGeom prst="rect">
            <a:avLst/>
          </a:prstGeom>
          <a:noFill/>
        </p:spPr>
        <p:txBody>
          <a:bodyPr wrap="square" rtlCol="0">
            <a:spAutoFit/>
          </a:bodyPr>
          <a:lstStyle/>
          <a:p>
            <a:r>
              <a:rPr lang="en-US" dirty="0" smtClean="0"/>
              <a:t>Victim – Mali Jenkins </a:t>
            </a:r>
          </a:p>
          <a:p>
            <a:pPr marL="285750" indent="-285750">
              <a:buFont typeface="Arial" charset="0"/>
              <a:buChar char="•"/>
            </a:pPr>
            <a:r>
              <a:rPr lang="en-US" dirty="0" smtClean="0"/>
              <a:t>D.O.B – 02/10/1985 </a:t>
            </a:r>
          </a:p>
          <a:p>
            <a:pPr marL="285750" indent="-285750">
              <a:buFont typeface="Arial" charset="0"/>
              <a:buChar char="•"/>
            </a:pPr>
            <a:r>
              <a:rPr lang="en-US" dirty="0" smtClean="0"/>
              <a:t>Nurse</a:t>
            </a:r>
          </a:p>
          <a:p>
            <a:pPr marL="285750" indent="-285750">
              <a:buFont typeface="Arial" charset="0"/>
              <a:buChar char="•"/>
            </a:pPr>
            <a:r>
              <a:rPr lang="en-US" dirty="0" smtClean="0"/>
              <a:t>Married to Owain Jenkins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488" y="1559669"/>
            <a:ext cx="4952825" cy="5112594"/>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2238" y="1556341"/>
            <a:ext cx="4943475" cy="5115922"/>
          </a:xfrm>
          <a:prstGeom prst="rect">
            <a:avLst/>
          </a:prstGeom>
        </p:spPr>
      </p:pic>
    </p:spTree>
    <p:extLst>
      <p:ext uri="{BB962C8B-B14F-4D97-AF65-F5344CB8AC3E}">
        <p14:creationId xmlns:p14="http://schemas.microsoft.com/office/powerpoint/2010/main" val="8359365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4425" y="685800"/>
            <a:ext cx="3343275" cy="1485900"/>
          </a:xfrm>
        </p:spPr>
        <p:txBody>
          <a:bodyPr>
            <a:normAutofit/>
          </a:bodyPr>
          <a:lstStyle/>
          <a:p>
            <a:r>
              <a:rPr lang="en-US" sz="3200" smtClean="0"/>
              <a:t>Location </a:t>
            </a:r>
            <a:r>
              <a:rPr lang="en-US" sz="3200" dirty="0" smtClean="0"/>
              <a:t>/Setting  </a:t>
            </a:r>
            <a:endParaRPr lang="en-US" sz="3200" dirty="0"/>
          </a:p>
        </p:txBody>
      </p:sp>
      <p:sp>
        <p:nvSpPr>
          <p:cNvPr id="3" name="Content Placeholder 2"/>
          <p:cNvSpPr>
            <a:spLocks noGrp="1"/>
          </p:cNvSpPr>
          <p:nvPr>
            <p:ph idx="1"/>
          </p:nvPr>
        </p:nvSpPr>
        <p:spPr>
          <a:xfrm>
            <a:off x="1371600" y="1828800"/>
            <a:ext cx="2428875" cy="4038600"/>
          </a:xfrm>
        </p:spPr>
        <p:txBody>
          <a:bodyPr/>
          <a:lstStyle/>
          <a:p>
            <a:r>
              <a:rPr lang="en-US" dirty="0" smtClean="0"/>
              <a:t>Set in Wales </a:t>
            </a:r>
          </a:p>
          <a:p>
            <a:r>
              <a:rPr lang="en-US" dirty="0" smtClean="0"/>
              <a:t>Fictional village</a:t>
            </a:r>
          </a:p>
          <a:p>
            <a:r>
              <a:rPr lang="en-US" dirty="0" smtClean="0"/>
              <a:t>Set in the  Autumn  </a:t>
            </a:r>
            <a:endParaRPr lang="en-US" dirty="0"/>
          </a:p>
        </p:txBody>
      </p:sp>
      <p:sp>
        <p:nvSpPr>
          <p:cNvPr id="5" name="Rectangle 4"/>
          <p:cNvSpPr/>
          <p:nvPr/>
        </p:nvSpPr>
        <p:spPr>
          <a:xfrm>
            <a:off x="4457700" y="371475"/>
            <a:ext cx="7386638" cy="61579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2"/>
          <a:stretch>
            <a:fillRect/>
          </a:stretch>
        </p:blipFill>
        <p:spPr>
          <a:xfrm>
            <a:off x="4447970" y="371475"/>
            <a:ext cx="3213602" cy="3213602"/>
          </a:xfrm>
          <a:prstGeom prst="rect">
            <a:avLst/>
          </a:prstGeom>
        </p:spPr>
      </p:pic>
      <p:pic>
        <p:nvPicPr>
          <p:cNvPr id="7" name="Picture 6"/>
          <p:cNvPicPr>
            <a:picLocks noChangeAspect="1"/>
          </p:cNvPicPr>
          <p:nvPr/>
        </p:nvPicPr>
        <p:blipFill>
          <a:blip r:embed="rId3"/>
          <a:stretch>
            <a:fillRect/>
          </a:stretch>
        </p:blipFill>
        <p:spPr>
          <a:xfrm>
            <a:off x="7413208" y="2560924"/>
            <a:ext cx="2484314" cy="3961320"/>
          </a:xfrm>
          <a:prstGeom prst="rect">
            <a:avLst/>
          </a:prstGeom>
        </p:spPr>
      </p:pic>
      <p:pic>
        <p:nvPicPr>
          <p:cNvPr id="8" name="Picture 7"/>
          <p:cNvPicPr>
            <a:picLocks noChangeAspect="1"/>
          </p:cNvPicPr>
          <p:nvPr/>
        </p:nvPicPr>
        <p:blipFill>
          <a:blip r:embed="rId4"/>
          <a:stretch>
            <a:fillRect/>
          </a:stretch>
        </p:blipFill>
        <p:spPr>
          <a:xfrm>
            <a:off x="7041493" y="328612"/>
            <a:ext cx="1607455" cy="2301876"/>
          </a:xfrm>
          <a:prstGeom prst="rect">
            <a:avLst/>
          </a:prstGeom>
        </p:spPr>
      </p:pic>
      <p:pic>
        <p:nvPicPr>
          <p:cNvPr id="9" name="Picture 8"/>
          <p:cNvPicPr>
            <a:picLocks noChangeAspect="1"/>
          </p:cNvPicPr>
          <p:nvPr/>
        </p:nvPicPr>
        <p:blipFill>
          <a:blip r:embed="rId5"/>
          <a:stretch>
            <a:fillRect/>
          </a:stretch>
        </p:blipFill>
        <p:spPr>
          <a:xfrm>
            <a:off x="6170244" y="3575459"/>
            <a:ext cx="1964523" cy="2946785"/>
          </a:xfrm>
          <a:prstGeom prst="rect">
            <a:avLst/>
          </a:prstGeom>
        </p:spPr>
      </p:pic>
      <p:pic>
        <p:nvPicPr>
          <p:cNvPr id="10" name="Picture 9"/>
          <p:cNvPicPr>
            <a:picLocks noChangeAspect="1"/>
          </p:cNvPicPr>
          <p:nvPr/>
        </p:nvPicPr>
        <p:blipFill>
          <a:blip r:embed="rId6"/>
          <a:stretch>
            <a:fillRect/>
          </a:stretch>
        </p:blipFill>
        <p:spPr>
          <a:xfrm>
            <a:off x="4457700" y="4258469"/>
            <a:ext cx="2263775" cy="2263775"/>
          </a:xfrm>
          <a:prstGeom prst="rect">
            <a:avLst/>
          </a:prstGeom>
        </p:spPr>
      </p:pic>
      <p:pic>
        <p:nvPicPr>
          <p:cNvPr id="11" name="Picture 10"/>
          <p:cNvPicPr>
            <a:picLocks noChangeAspect="1"/>
          </p:cNvPicPr>
          <p:nvPr/>
        </p:nvPicPr>
        <p:blipFill>
          <a:blip r:embed="rId7"/>
          <a:stretch>
            <a:fillRect/>
          </a:stretch>
        </p:blipFill>
        <p:spPr>
          <a:xfrm>
            <a:off x="4413488" y="3126289"/>
            <a:ext cx="1789291" cy="2706143"/>
          </a:xfrm>
          <a:prstGeom prst="rect">
            <a:avLst/>
          </a:prstGeom>
        </p:spPr>
      </p:pic>
      <p:pic>
        <p:nvPicPr>
          <p:cNvPr id="13" name="Picture 12"/>
          <p:cNvPicPr>
            <a:picLocks noChangeAspect="1"/>
          </p:cNvPicPr>
          <p:nvPr/>
        </p:nvPicPr>
        <p:blipFill>
          <a:blip r:embed="rId8"/>
          <a:stretch>
            <a:fillRect/>
          </a:stretch>
        </p:blipFill>
        <p:spPr>
          <a:xfrm>
            <a:off x="8276046" y="328612"/>
            <a:ext cx="1911350" cy="2673856"/>
          </a:xfrm>
          <a:prstGeom prst="rect">
            <a:avLst/>
          </a:prstGeom>
        </p:spPr>
      </p:pic>
      <p:pic>
        <p:nvPicPr>
          <p:cNvPr id="14" name="Picture 13"/>
          <p:cNvPicPr>
            <a:picLocks noChangeAspect="1"/>
          </p:cNvPicPr>
          <p:nvPr/>
        </p:nvPicPr>
        <p:blipFill>
          <a:blip r:embed="rId9"/>
          <a:stretch>
            <a:fillRect/>
          </a:stretch>
        </p:blipFill>
        <p:spPr>
          <a:xfrm>
            <a:off x="9815512" y="2486025"/>
            <a:ext cx="2062230" cy="2574131"/>
          </a:xfrm>
          <a:prstGeom prst="rect">
            <a:avLst/>
          </a:prstGeom>
        </p:spPr>
      </p:pic>
      <p:pic>
        <p:nvPicPr>
          <p:cNvPr id="15" name="Picture 14"/>
          <p:cNvPicPr>
            <a:picLocks noChangeAspect="1"/>
          </p:cNvPicPr>
          <p:nvPr/>
        </p:nvPicPr>
        <p:blipFill>
          <a:blip r:embed="rId10"/>
          <a:stretch>
            <a:fillRect/>
          </a:stretch>
        </p:blipFill>
        <p:spPr>
          <a:xfrm>
            <a:off x="10082213" y="371475"/>
            <a:ext cx="1762125" cy="2202656"/>
          </a:xfrm>
          <a:prstGeom prst="rect">
            <a:avLst/>
          </a:prstGeom>
        </p:spPr>
      </p:pic>
      <p:pic>
        <p:nvPicPr>
          <p:cNvPr id="12" name="Picture 11"/>
          <p:cNvPicPr>
            <a:picLocks noChangeAspect="1"/>
          </p:cNvPicPr>
          <p:nvPr/>
        </p:nvPicPr>
        <p:blipFill>
          <a:blip r:embed="rId11"/>
          <a:stretch>
            <a:fillRect/>
          </a:stretch>
        </p:blipFill>
        <p:spPr>
          <a:xfrm>
            <a:off x="8826500" y="4688681"/>
            <a:ext cx="3062050" cy="1833563"/>
          </a:xfrm>
          <a:prstGeom prst="rect">
            <a:avLst/>
          </a:prstGeom>
        </p:spPr>
      </p:pic>
    </p:spTree>
    <p:extLst>
      <p:ext uri="{BB962C8B-B14F-4D97-AF65-F5344CB8AC3E}">
        <p14:creationId xmlns:p14="http://schemas.microsoft.com/office/powerpoint/2010/main" val="15884967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Schedule </a:t>
            </a:r>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4047" t="17917" r="4091" b="61807"/>
          <a:stretch/>
        </p:blipFill>
        <p:spPr>
          <a:xfrm>
            <a:off x="945003" y="1449234"/>
            <a:ext cx="10901737" cy="1445535"/>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3927" t="17917" r="4211" b="62742"/>
          <a:stretch/>
        </p:blipFill>
        <p:spPr>
          <a:xfrm>
            <a:off x="945003" y="3246364"/>
            <a:ext cx="10932668" cy="1382786"/>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4047" t="17500" r="3966" b="61114"/>
          <a:stretch/>
        </p:blipFill>
        <p:spPr>
          <a:xfrm>
            <a:off x="945003" y="5031040"/>
            <a:ext cx="10932671" cy="1526923"/>
          </a:xfrm>
          <a:prstGeom prst="rect">
            <a:avLst/>
          </a:prstGeom>
        </p:spPr>
      </p:pic>
    </p:spTree>
    <p:extLst>
      <p:ext uri="{BB962C8B-B14F-4D97-AF65-F5344CB8AC3E}">
        <p14:creationId xmlns:p14="http://schemas.microsoft.com/office/powerpoint/2010/main" val="4163460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Issues </a:t>
            </a:r>
            <a:endParaRPr lang="en-US" dirty="0"/>
          </a:p>
        </p:txBody>
      </p:sp>
      <p:sp>
        <p:nvSpPr>
          <p:cNvPr id="3" name="Content Placeholder 2"/>
          <p:cNvSpPr>
            <a:spLocks noGrp="1"/>
          </p:cNvSpPr>
          <p:nvPr>
            <p:ph idx="1"/>
          </p:nvPr>
        </p:nvSpPr>
        <p:spPr/>
        <p:txBody>
          <a:bodyPr/>
          <a:lstStyle/>
          <a:p>
            <a:r>
              <a:rPr lang="en-US" dirty="0" smtClean="0"/>
              <a:t>Time management </a:t>
            </a:r>
          </a:p>
          <a:p>
            <a:r>
              <a:rPr lang="en-US" dirty="0" smtClean="0"/>
              <a:t>Narrative construct </a:t>
            </a:r>
            <a:endParaRPr lang="en-US" dirty="0" smtClean="0"/>
          </a:p>
          <a:p>
            <a:r>
              <a:rPr lang="en-US" dirty="0" smtClean="0"/>
              <a:t>Dialogue </a:t>
            </a:r>
          </a:p>
          <a:p>
            <a:pPr marL="0" indent="0">
              <a:buNone/>
            </a:pPr>
            <a:endParaRPr lang="en-US" dirty="0" smtClean="0"/>
          </a:p>
          <a:p>
            <a:endParaRPr lang="en-US" dirty="0" smtClean="0"/>
          </a:p>
        </p:txBody>
      </p:sp>
    </p:spTree>
    <p:extLst>
      <p:ext uri="{BB962C8B-B14F-4D97-AF65-F5344CB8AC3E}">
        <p14:creationId xmlns:p14="http://schemas.microsoft.com/office/powerpoint/2010/main" val="16770821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799"/>
            <a:ext cx="9601200" cy="4900613"/>
          </a:xfrm>
        </p:spPr>
        <p:txBody>
          <a:bodyPr/>
          <a:lstStyle/>
          <a:p>
            <a:pPr algn="ctr"/>
            <a:r>
              <a:rPr lang="en-US" dirty="0" smtClean="0"/>
              <a:t/>
            </a:r>
            <a:br>
              <a:rPr lang="en-US" dirty="0" smtClean="0"/>
            </a:br>
            <a:r>
              <a:rPr lang="en-US" dirty="0"/>
              <a:t/>
            </a:r>
            <a:br>
              <a:rPr lang="en-US" dirty="0"/>
            </a:br>
            <a:r>
              <a:rPr lang="en-US" sz="4800" dirty="0" smtClean="0"/>
              <a:t>Thank you for Listening.</a:t>
            </a:r>
            <a:br>
              <a:rPr lang="en-US" sz="4800" dirty="0" smtClean="0"/>
            </a:br>
            <a:r>
              <a:rPr lang="en-US" sz="4800" dirty="0" smtClean="0"/>
              <a:t>Any Questions?   </a:t>
            </a:r>
            <a:endParaRPr lang="en-US" sz="4800" dirty="0"/>
          </a:p>
        </p:txBody>
      </p:sp>
    </p:spTree>
    <p:extLst>
      <p:ext uri="{BB962C8B-B14F-4D97-AF65-F5344CB8AC3E}">
        <p14:creationId xmlns:p14="http://schemas.microsoft.com/office/powerpoint/2010/main" val="1184667359"/>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3779</TotalTime>
  <Words>255</Words>
  <Application>Microsoft Macintosh PowerPoint</Application>
  <PresentationFormat>Widescreen</PresentationFormat>
  <Paragraphs>56</Paragraphs>
  <Slides>13</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Franklin Gothic Book</vt:lpstr>
      <vt:lpstr>Arial</vt:lpstr>
      <vt:lpstr>Crop</vt:lpstr>
      <vt:lpstr>Willow farm  (Working title)</vt:lpstr>
      <vt:lpstr>D.I Megan Williams move to Llanberem to start a new job, during her first week a body is found murdered. </vt:lpstr>
      <vt:lpstr>Aims  </vt:lpstr>
      <vt:lpstr>Research </vt:lpstr>
      <vt:lpstr>Planning </vt:lpstr>
      <vt:lpstr>Character profiles </vt:lpstr>
      <vt:lpstr>PowerPoint Presentation</vt:lpstr>
      <vt:lpstr>PowerPoint Presentation</vt:lpstr>
      <vt:lpstr>PowerPoint Presentation</vt:lpstr>
      <vt:lpstr>Location /Setting  </vt:lpstr>
      <vt:lpstr>Schedule </vt:lpstr>
      <vt:lpstr>Issues </vt:lpstr>
      <vt:lpstr>  Thank you for Listening. Any Questions?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Georgia Walters (1500128)</dc:creator>
  <cp:lastModifiedBy>Georgia Walters (1500128)</cp:lastModifiedBy>
  <cp:revision>105</cp:revision>
  <dcterms:created xsi:type="dcterms:W3CDTF">2017-11-28T18:41:12Z</dcterms:created>
  <dcterms:modified xsi:type="dcterms:W3CDTF">2017-12-05T10:40:08Z</dcterms:modified>
</cp:coreProperties>
</file>