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bookmarkIdSeed="2">
  <p:sldMasterIdLst>
    <p:sldMasterId id="2147483649" r:id="rId1"/>
  </p:sldMasterIdLst>
  <p:notesMasterIdLst>
    <p:notesMasterId r:id="rId28"/>
  </p:notesMasterIdLst>
  <p:handoutMasterIdLst>
    <p:handoutMasterId r:id="rId29"/>
  </p:handoutMasterIdLst>
  <p:sldIdLst>
    <p:sldId id="314" r:id="rId2"/>
    <p:sldId id="379" r:id="rId3"/>
    <p:sldId id="380" r:id="rId4"/>
    <p:sldId id="381" r:id="rId5"/>
    <p:sldId id="385" r:id="rId6"/>
    <p:sldId id="378" r:id="rId7"/>
    <p:sldId id="376" r:id="rId8"/>
    <p:sldId id="394" r:id="rId9"/>
    <p:sldId id="395" r:id="rId10"/>
    <p:sldId id="396" r:id="rId11"/>
    <p:sldId id="408" r:id="rId12"/>
    <p:sldId id="409" r:id="rId13"/>
    <p:sldId id="410" r:id="rId14"/>
    <p:sldId id="411" r:id="rId15"/>
    <p:sldId id="412" r:id="rId16"/>
    <p:sldId id="413" r:id="rId17"/>
    <p:sldId id="414" r:id="rId18"/>
    <p:sldId id="429" r:id="rId19"/>
    <p:sldId id="430" r:id="rId20"/>
    <p:sldId id="428" r:id="rId21"/>
    <p:sldId id="403" r:id="rId22"/>
    <p:sldId id="405" r:id="rId23"/>
    <p:sldId id="406" r:id="rId24"/>
    <p:sldId id="407" r:id="rId25"/>
    <p:sldId id="480" r:id="rId26"/>
    <p:sldId id="530" r:id="rId27"/>
  </p:sldIdLst>
  <p:sldSz cx="9144000" cy="6858000" type="screen4x3"/>
  <p:notesSz cx="7302500" cy="95885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40789CF-04C3-4F9F-B261-665585167B4D}">
          <p14:sldIdLst>
            <p14:sldId id="314"/>
            <p14:sldId id="379"/>
            <p14:sldId id="380"/>
            <p14:sldId id="381"/>
            <p14:sldId id="385"/>
            <p14:sldId id="378"/>
            <p14:sldId id="376"/>
            <p14:sldId id="394"/>
            <p14:sldId id="395"/>
            <p14:sldId id="396"/>
            <p14:sldId id="408"/>
            <p14:sldId id="409"/>
            <p14:sldId id="410"/>
            <p14:sldId id="411"/>
            <p14:sldId id="412"/>
            <p14:sldId id="413"/>
            <p14:sldId id="414"/>
            <p14:sldId id="429"/>
            <p14:sldId id="430"/>
            <p14:sldId id="428"/>
            <p14:sldId id="403"/>
            <p14:sldId id="405"/>
            <p14:sldId id="406"/>
            <p14:sldId id="407"/>
            <p14:sldId id="480"/>
            <p14:sldId id="530"/>
          </p14:sldIdLst>
        </p14:section>
        <p14:section name="Untitled Section" id="{F0775640-F074-4B4C-9F63-5684BD74D74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 userDrawn="1">
          <p15:clr>
            <a:srgbClr val="A4A3A4"/>
          </p15:clr>
        </p15:guide>
        <p15:guide id="2" pos="230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6536" autoAdjust="0"/>
  </p:normalViewPr>
  <p:slideViewPr>
    <p:cSldViewPr snapToGrid="0">
      <p:cViewPr varScale="1">
        <p:scale>
          <a:sx n="101" d="100"/>
          <a:sy n="101" d="100"/>
        </p:scale>
        <p:origin x="1914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58" d="100"/>
          <a:sy n="58" d="100"/>
        </p:scale>
        <p:origin x="-1068" y="-78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1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1" y="9144001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1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085AE3E6-3B06-4DEE-8B65-79A38B662D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46287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1" y="0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9" y="4554539"/>
            <a:ext cx="535622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 smtClean="0"/>
              <a:t>Click to edit Master text styles</a:t>
            </a:r>
          </a:p>
          <a:p>
            <a:pPr lvl="1"/>
            <a:r>
              <a:rPr lang="en-US" altLang="en-US" noProof="0" smtClean="0"/>
              <a:t>Second level</a:t>
            </a:r>
          </a:p>
          <a:p>
            <a:pPr lvl="2"/>
            <a:r>
              <a:rPr lang="en-US" altLang="en-US" noProof="0" smtClean="0"/>
              <a:t>Third level</a:t>
            </a:r>
          </a:p>
          <a:p>
            <a:pPr lvl="3"/>
            <a:r>
              <a:rPr lang="en-US" altLang="en-US" noProof="0" smtClean="0"/>
              <a:t>Fourth level</a:t>
            </a:r>
          </a:p>
          <a:p>
            <a:pPr lvl="4"/>
            <a:r>
              <a:rPr lang="en-US" altLang="en-US" noProof="0" smtClean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1" y="9109076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6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91D68F69-EA38-4BF2-AACB-9A80CFE5F83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48036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164BD0-BC49-4464-9C7A-A178591707D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85740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164BD0-BC49-4464-9C7A-A178591707DD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63000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879641E-5F63-460C-88F2-0F6D473EBDA2}" type="slidenum">
              <a:rPr lang="zh-TW" altLang="en-US"/>
              <a:pPr/>
              <a:t>26</a:t>
            </a:fld>
            <a:endParaRPr lang="zh-TW" altLang="en-US"/>
          </a:p>
        </p:txBody>
      </p:sp>
      <p:sp>
        <p:nvSpPr>
          <p:cNvPr id="107522" name="Rectangle 2"/>
          <p:cNvSpPr>
            <a:spLocks noChangeArrowheads="1"/>
          </p:cNvSpPr>
          <p:nvPr/>
        </p:nvSpPr>
        <p:spPr bwMode="auto">
          <a:xfrm>
            <a:off x="3899521" y="7311"/>
            <a:ext cx="2987484" cy="4297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7523" name="Rectangle 3"/>
          <p:cNvSpPr>
            <a:spLocks noChangeArrowheads="1"/>
          </p:cNvSpPr>
          <p:nvPr/>
        </p:nvSpPr>
        <p:spPr bwMode="auto">
          <a:xfrm>
            <a:off x="-32227" y="8702515"/>
            <a:ext cx="2984261" cy="4268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7524" name="Rectangle 4"/>
          <p:cNvSpPr>
            <a:spLocks noChangeArrowheads="1"/>
          </p:cNvSpPr>
          <p:nvPr/>
        </p:nvSpPr>
        <p:spPr bwMode="auto">
          <a:xfrm>
            <a:off x="-32227" y="7311"/>
            <a:ext cx="2984261" cy="4297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7525" name="Rectangle 5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pPr marL="0" indent="0">
              <a:buFontTx/>
              <a:buNone/>
            </a:pPr>
            <a:endParaRPr lang="zh-TW" altLang="en-US"/>
          </a:p>
        </p:txBody>
      </p:sp>
      <p:sp>
        <p:nvSpPr>
          <p:cNvPr id="107526" name="Rectangle 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</p:spTree>
    <p:extLst>
      <p:ext uri="{BB962C8B-B14F-4D97-AF65-F5344CB8AC3E}">
        <p14:creationId xmlns:p14="http://schemas.microsoft.com/office/powerpoint/2010/main" val="3773257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white">
          <a:xfrm>
            <a:off x="0" y="0"/>
            <a:ext cx="9144000" cy="2540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white">
          <a:xfrm>
            <a:off x="0" y="2540000"/>
            <a:ext cx="9144000" cy="431800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ltGray">
          <a:xfrm flipV="1">
            <a:off x="0" y="2595563"/>
            <a:ext cx="6816725" cy="254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ctrTitle"/>
          </p:nvPr>
        </p:nvSpPr>
        <p:spPr>
          <a:xfrm>
            <a:off x="1179513" y="182563"/>
            <a:ext cx="7772400" cy="706437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000" b="0">
                <a:latin typeface="Helvetica-Narrow" pitchFamily="34" charset="0"/>
              </a:defRPr>
            </a:lvl1pPr>
          </a:lstStyle>
          <a:p>
            <a:pPr lvl="0"/>
            <a:r>
              <a:rPr lang="en-US" altLang="en-US" noProof="0" smtClean="0"/>
              <a:t>Click to edit Master title style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/>
            </a:lvl1pPr>
          </a:lstStyle>
          <a:p>
            <a:pPr lvl="0"/>
            <a:r>
              <a:rPr lang="en-US" altLang="en-US" noProof="0" smtClean="0"/>
              <a:t>Click to edit Master subtitle style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 algn="ct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fld id="{23E998F6-3482-401C-B7FE-C90059762FA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154440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259016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827785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47750" y="1724025"/>
            <a:ext cx="343852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8675" y="1724025"/>
            <a:ext cx="343852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966181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129313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605257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4222065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814641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593714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357622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72275" y="0"/>
            <a:ext cx="2171700" cy="58388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7175" y="0"/>
            <a:ext cx="6362700" cy="58388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3115371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 userDrawn="1"/>
        </p:nvSpPr>
        <p:spPr bwMode="auto">
          <a:xfrm>
            <a:off x="0" y="0"/>
            <a:ext cx="9144000" cy="6858000"/>
          </a:xfrm>
          <a:prstGeom prst="rect">
            <a:avLst/>
          </a:prstGeom>
          <a:gradFill rotWithShape="0">
            <a:gsLst>
              <a:gs pos="0">
                <a:srgbClr val="99CCFF"/>
              </a:gs>
              <a:gs pos="100000">
                <a:schemeClr val="bg2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257175" y="0"/>
            <a:ext cx="86868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8" name="Rectangle 69"/>
          <p:cNvSpPr>
            <a:spLocks noChangeArrowheads="1"/>
          </p:cNvSpPr>
          <p:nvPr/>
        </p:nvSpPr>
        <p:spPr bwMode="auto">
          <a:xfrm>
            <a:off x="7934325" y="6537325"/>
            <a:ext cx="1209675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000"/>
              <a:t>Mike Dacey</a:t>
            </a:r>
            <a:endParaRPr lang="en-US" altLang="en-US" sz="1400">
              <a:latin typeface="Times New Roman" panose="02020603050405020304" pitchFamily="18" charset="0"/>
            </a:endParaRPr>
          </a:p>
        </p:txBody>
      </p:sp>
      <p:sp>
        <p:nvSpPr>
          <p:cNvPr id="1029" name="Text Box 70"/>
          <p:cNvSpPr txBox="1">
            <a:spLocks noChangeArrowheads="1"/>
          </p:cNvSpPr>
          <p:nvPr/>
        </p:nvSpPr>
        <p:spPr bwMode="auto">
          <a:xfrm>
            <a:off x="4268788" y="6546850"/>
            <a:ext cx="3397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fld id="{A8AD1263-4F9C-453B-B47E-27E02C13953D}" type="slidenum">
              <a:rPr lang="en-US" altLang="en-US" sz="1000"/>
              <a:pPr>
                <a:spcBef>
                  <a:spcPct val="50000"/>
                </a:spcBef>
              </a:pPr>
              <a:t>‹#›</a:t>
            </a:fld>
            <a:endParaRPr lang="en-US" altLang="en-US" sz="1000"/>
          </a:p>
        </p:txBody>
      </p:sp>
      <p:sp>
        <p:nvSpPr>
          <p:cNvPr id="32923" name="Rectangle 15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1031" name="Freeform 233"/>
          <p:cNvSpPr>
            <a:spLocks/>
          </p:cNvSpPr>
          <p:nvPr/>
        </p:nvSpPr>
        <p:spPr bwMode="auto">
          <a:xfrm>
            <a:off x="930275" y="1852613"/>
            <a:ext cx="34925" cy="17462"/>
          </a:xfrm>
          <a:custGeom>
            <a:avLst/>
            <a:gdLst>
              <a:gd name="T0" fmla="*/ 9284 w 79"/>
              <a:gd name="T1" fmla="*/ 14451 h 29"/>
              <a:gd name="T2" fmla="*/ 11494 w 79"/>
              <a:gd name="T3" fmla="*/ 15053 h 29"/>
              <a:gd name="T4" fmla="*/ 15031 w 79"/>
              <a:gd name="T5" fmla="*/ 15656 h 29"/>
              <a:gd name="T6" fmla="*/ 18568 w 79"/>
              <a:gd name="T7" fmla="*/ 16258 h 29"/>
              <a:gd name="T8" fmla="*/ 22547 w 79"/>
              <a:gd name="T9" fmla="*/ 16860 h 29"/>
              <a:gd name="T10" fmla="*/ 26083 w 79"/>
              <a:gd name="T11" fmla="*/ 17462 h 29"/>
              <a:gd name="T12" fmla="*/ 30062 w 79"/>
              <a:gd name="T13" fmla="*/ 17462 h 29"/>
              <a:gd name="T14" fmla="*/ 31830 w 79"/>
              <a:gd name="T15" fmla="*/ 17462 h 29"/>
              <a:gd name="T16" fmla="*/ 33599 w 79"/>
              <a:gd name="T17" fmla="*/ 16258 h 29"/>
              <a:gd name="T18" fmla="*/ 34483 w 79"/>
              <a:gd name="T19" fmla="*/ 13849 h 29"/>
              <a:gd name="T20" fmla="*/ 34925 w 79"/>
              <a:gd name="T21" fmla="*/ 11441 h 29"/>
              <a:gd name="T22" fmla="*/ 34925 w 79"/>
              <a:gd name="T23" fmla="*/ 9634 h 29"/>
              <a:gd name="T24" fmla="*/ 34925 w 79"/>
              <a:gd name="T25" fmla="*/ 9032 h 29"/>
              <a:gd name="T26" fmla="*/ 32715 w 79"/>
              <a:gd name="T27" fmla="*/ 7828 h 29"/>
              <a:gd name="T28" fmla="*/ 28736 w 79"/>
              <a:gd name="T29" fmla="*/ 6624 h 29"/>
              <a:gd name="T30" fmla="*/ 24315 w 79"/>
              <a:gd name="T31" fmla="*/ 5419 h 29"/>
              <a:gd name="T32" fmla="*/ 20778 w 79"/>
              <a:gd name="T33" fmla="*/ 3613 h 29"/>
              <a:gd name="T34" fmla="*/ 17684 w 79"/>
              <a:gd name="T35" fmla="*/ 1806 h 29"/>
              <a:gd name="T36" fmla="*/ 13705 w 79"/>
              <a:gd name="T37" fmla="*/ 602 h 29"/>
              <a:gd name="T38" fmla="*/ 9284 w 79"/>
              <a:gd name="T39" fmla="*/ 0 h 29"/>
              <a:gd name="T40" fmla="*/ 6631 w 79"/>
              <a:gd name="T41" fmla="*/ 1204 h 29"/>
              <a:gd name="T42" fmla="*/ 3979 w 79"/>
              <a:gd name="T43" fmla="*/ 4817 h 29"/>
              <a:gd name="T44" fmla="*/ 1326 w 79"/>
              <a:gd name="T45" fmla="*/ 7828 h 29"/>
              <a:gd name="T46" fmla="*/ 0 w 79"/>
              <a:gd name="T47" fmla="*/ 10838 h 29"/>
              <a:gd name="T48" fmla="*/ 442 w 79"/>
              <a:gd name="T49" fmla="*/ 12645 h 29"/>
              <a:gd name="T50" fmla="*/ 2210 w 79"/>
              <a:gd name="T51" fmla="*/ 13849 h 29"/>
              <a:gd name="T52" fmla="*/ 4863 w 79"/>
              <a:gd name="T53" fmla="*/ 13849 h 29"/>
              <a:gd name="T54" fmla="*/ 7516 w 79"/>
              <a:gd name="T55" fmla="*/ 14451 h 29"/>
              <a:gd name="T56" fmla="*/ 9284 w 79"/>
              <a:gd name="T57" fmla="*/ 14451 h 29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0" t="0" r="r" b="b"/>
            <a:pathLst>
              <a:path w="79" h="29">
                <a:moveTo>
                  <a:pt x="21" y="24"/>
                </a:moveTo>
                <a:lnTo>
                  <a:pt x="26" y="25"/>
                </a:lnTo>
                <a:lnTo>
                  <a:pt x="34" y="26"/>
                </a:lnTo>
                <a:lnTo>
                  <a:pt x="42" y="27"/>
                </a:lnTo>
                <a:lnTo>
                  <a:pt x="51" y="28"/>
                </a:lnTo>
                <a:lnTo>
                  <a:pt x="59" y="29"/>
                </a:lnTo>
                <a:lnTo>
                  <a:pt x="68" y="29"/>
                </a:lnTo>
                <a:lnTo>
                  <a:pt x="72" y="29"/>
                </a:lnTo>
                <a:lnTo>
                  <a:pt x="76" y="27"/>
                </a:lnTo>
                <a:lnTo>
                  <a:pt x="78" y="23"/>
                </a:lnTo>
                <a:lnTo>
                  <a:pt x="79" y="19"/>
                </a:lnTo>
                <a:lnTo>
                  <a:pt x="79" y="16"/>
                </a:lnTo>
                <a:lnTo>
                  <a:pt x="79" y="15"/>
                </a:lnTo>
                <a:lnTo>
                  <a:pt x="74" y="13"/>
                </a:lnTo>
                <a:lnTo>
                  <a:pt x="65" y="11"/>
                </a:lnTo>
                <a:lnTo>
                  <a:pt x="55" y="9"/>
                </a:lnTo>
                <a:lnTo>
                  <a:pt x="47" y="6"/>
                </a:ln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close/>
              </a:path>
            </a:pathLst>
          </a:custGeom>
          <a:solidFill>
            <a:srgbClr val="284C7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2" name="Freeform 234"/>
          <p:cNvSpPr>
            <a:spLocks/>
          </p:cNvSpPr>
          <p:nvPr/>
        </p:nvSpPr>
        <p:spPr bwMode="auto">
          <a:xfrm>
            <a:off x="930275" y="1852613"/>
            <a:ext cx="28575" cy="17462"/>
          </a:xfrm>
          <a:custGeom>
            <a:avLst/>
            <a:gdLst>
              <a:gd name="T0" fmla="*/ 20985 w 64"/>
              <a:gd name="T1" fmla="*/ 3880 h 27"/>
              <a:gd name="T2" fmla="*/ 17859 w 64"/>
              <a:gd name="T3" fmla="*/ 1940 h 27"/>
              <a:gd name="T4" fmla="*/ 13841 w 64"/>
              <a:gd name="T5" fmla="*/ 647 h 27"/>
              <a:gd name="T6" fmla="*/ 9376 w 64"/>
              <a:gd name="T7" fmla="*/ 0 h 27"/>
              <a:gd name="T8" fmla="*/ 6697 w 64"/>
              <a:gd name="T9" fmla="*/ 1293 h 27"/>
              <a:gd name="T10" fmla="*/ 4018 w 64"/>
              <a:gd name="T11" fmla="*/ 5174 h 27"/>
              <a:gd name="T12" fmla="*/ 1339 w 64"/>
              <a:gd name="T13" fmla="*/ 8408 h 27"/>
              <a:gd name="T14" fmla="*/ 0 w 64"/>
              <a:gd name="T15" fmla="*/ 11641 h 27"/>
              <a:gd name="T16" fmla="*/ 446 w 64"/>
              <a:gd name="T17" fmla="*/ 13582 h 27"/>
              <a:gd name="T18" fmla="*/ 2232 w 64"/>
              <a:gd name="T19" fmla="*/ 14875 h 27"/>
              <a:gd name="T20" fmla="*/ 4911 w 64"/>
              <a:gd name="T21" fmla="*/ 14875 h 27"/>
              <a:gd name="T22" fmla="*/ 7590 w 64"/>
              <a:gd name="T23" fmla="*/ 15522 h 27"/>
              <a:gd name="T24" fmla="*/ 9376 w 64"/>
              <a:gd name="T25" fmla="*/ 15522 h 27"/>
              <a:gd name="T26" fmla="*/ 11609 w 64"/>
              <a:gd name="T27" fmla="*/ 16169 h 27"/>
              <a:gd name="T28" fmla="*/ 14288 w 64"/>
              <a:gd name="T29" fmla="*/ 16815 h 27"/>
              <a:gd name="T30" fmla="*/ 17413 w 64"/>
              <a:gd name="T31" fmla="*/ 16815 h 27"/>
              <a:gd name="T32" fmla="*/ 20538 w 64"/>
              <a:gd name="T33" fmla="*/ 17462 h 27"/>
              <a:gd name="T34" fmla="*/ 22771 w 64"/>
              <a:gd name="T35" fmla="*/ 17462 h 27"/>
              <a:gd name="T36" fmla="*/ 25450 w 64"/>
              <a:gd name="T37" fmla="*/ 16815 h 27"/>
              <a:gd name="T38" fmla="*/ 27682 w 64"/>
              <a:gd name="T39" fmla="*/ 16815 h 27"/>
              <a:gd name="T40" fmla="*/ 28575 w 64"/>
              <a:gd name="T41" fmla="*/ 15522 h 27"/>
              <a:gd name="T42" fmla="*/ 28575 w 64"/>
              <a:gd name="T43" fmla="*/ 13582 h 27"/>
              <a:gd name="T44" fmla="*/ 28129 w 64"/>
              <a:gd name="T45" fmla="*/ 10995 h 27"/>
              <a:gd name="T46" fmla="*/ 25450 w 64"/>
              <a:gd name="T47" fmla="*/ 7114 h 27"/>
              <a:gd name="T48" fmla="*/ 20985 w 64"/>
              <a:gd name="T49" fmla="*/ 3880 h 27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4" h="27">
                <a:moveTo>
                  <a:pt x="47" y="6"/>
                </a:move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lnTo>
                  <a:pt x="26" y="25"/>
                </a:lnTo>
                <a:lnTo>
                  <a:pt x="32" y="26"/>
                </a:lnTo>
                <a:lnTo>
                  <a:pt x="39" y="26"/>
                </a:lnTo>
                <a:lnTo>
                  <a:pt x="46" y="27"/>
                </a:lnTo>
                <a:lnTo>
                  <a:pt x="51" y="27"/>
                </a:lnTo>
                <a:lnTo>
                  <a:pt x="57" y="26"/>
                </a:lnTo>
                <a:lnTo>
                  <a:pt x="62" y="26"/>
                </a:lnTo>
                <a:lnTo>
                  <a:pt x="64" y="24"/>
                </a:lnTo>
                <a:lnTo>
                  <a:pt x="64" y="21"/>
                </a:lnTo>
                <a:lnTo>
                  <a:pt x="63" y="17"/>
                </a:lnTo>
                <a:lnTo>
                  <a:pt x="57" y="11"/>
                </a:lnTo>
                <a:lnTo>
                  <a:pt x="47" y="6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3" name="Freeform 235"/>
          <p:cNvSpPr>
            <a:spLocks/>
          </p:cNvSpPr>
          <p:nvPr/>
        </p:nvSpPr>
        <p:spPr bwMode="auto">
          <a:xfrm>
            <a:off x="1485900" y="1817688"/>
            <a:ext cx="44450" cy="30162"/>
          </a:xfrm>
          <a:custGeom>
            <a:avLst/>
            <a:gdLst>
              <a:gd name="T0" fmla="*/ 35387 w 103"/>
              <a:gd name="T1" fmla="*/ 29593 h 53"/>
              <a:gd name="T2" fmla="*/ 34093 w 103"/>
              <a:gd name="T3" fmla="*/ 30162 h 53"/>
              <a:gd name="T4" fmla="*/ 31503 w 103"/>
              <a:gd name="T5" fmla="*/ 29593 h 53"/>
              <a:gd name="T6" fmla="*/ 27619 w 103"/>
              <a:gd name="T7" fmla="*/ 29024 h 53"/>
              <a:gd name="T8" fmla="*/ 22872 w 103"/>
              <a:gd name="T9" fmla="*/ 28455 h 53"/>
              <a:gd name="T10" fmla="*/ 18557 w 103"/>
              <a:gd name="T11" fmla="*/ 27317 h 53"/>
              <a:gd name="T12" fmla="*/ 14673 w 103"/>
              <a:gd name="T13" fmla="*/ 25609 h 53"/>
              <a:gd name="T14" fmla="*/ 11652 w 103"/>
              <a:gd name="T15" fmla="*/ 24471 h 53"/>
              <a:gd name="T16" fmla="*/ 9494 w 103"/>
              <a:gd name="T17" fmla="*/ 23333 h 53"/>
              <a:gd name="T18" fmla="*/ 7768 w 103"/>
              <a:gd name="T19" fmla="*/ 21626 h 53"/>
              <a:gd name="T20" fmla="*/ 6042 w 103"/>
              <a:gd name="T21" fmla="*/ 20487 h 53"/>
              <a:gd name="T22" fmla="*/ 3452 w 103"/>
              <a:gd name="T23" fmla="*/ 20487 h 53"/>
              <a:gd name="T24" fmla="*/ 0 w 103"/>
              <a:gd name="T25" fmla="*/ 20487 h 53"/>
              <a:gd name="T26" fmla="*/ 2158 w 103"/>
              <a:gd name="T27" fmla="*/ 19349 h 53"/>
              <a:gd name="T28" fmla="*/ 4316 w 103"/>
              <a:gd name="T29" fmla="*/ 17642 h 53"/>
              <a:gd name="T30" fmla="*/ 5610 w 103"/>
              <a:gd name="T31" fmla="*/ 15935 h 53"/>
              <a:gd name="T32" fmla="*/ 7768 w 103"/>
              <a:gd name="T33" fmla="*/ 13089 h 53"/>
              <a:gd name="T34" fmla="*/ 9494 w 103"/>
              <a:gd name="T35" fmla="*/ 10813 h 53"/>
              <a:gd name="T36" fmla="*/ 12083 w 103"/>
              <a:gd name="T37" fmla="*/ 7967 h 53"/>
              <a:gd name="T38" fmla="*/ 14241 w 103"/>
              <a:gd name="T39" fmla="*/ 5691 h 53"/>
              <a:gd name="T40" fmla="*/ 16399 w 103"/>
              <a:gd name="T41" fmla="*/ 2845 h 53"/>
              <a:gd name="T42" fmla="*/ 18988 w 103"/>
              <a:gd name="T43" fmla="*/ 569 h 53"/>
              <a:gd name="T44" fmla="*/ 22009 w 103"/>
              <a:gd name="T45" fmla="*/ 0 h 53"/>
              <a:gd name="T46" fmla="*/ 24599 w 103"/>
              <a:gd name="T47" fmla="*/ 0 h 53"/>
              <a:gd name="T48" fmla="*/ 27619 w 103"/>
              <a:gd name="T49" fmla="*/ 1707 h 53"/>
              <a:gd name="T50" fmla="*/ 30209 w 103"/>
              <a:gd name="T51" fmla="*/ 2845 h 53"/>
              <a:gd name="T52" fmla="*/ 32367 w 103"/>
              <a:gd name="T53" fmla="*/ 3984 h 53"/>
              <a:gd name="T54" fmla="*/ 34956 w 103"/>
              <a:gd name="T55" fmla="*/ 6260 h 53"/>
              <a:gd name="T56" fmla="*/ 37114 w 103"/>
              <a:gd name="T57" fmla="*/ 7967 h 53"/>
              <a:gd name="T58" fmla="*/ 40134 w 103"/>
              <a:gd name="T59" fmla="*/ 11382 h 53"/>
              <a:gd name="T60" fmla="*/ 42724 w 103"/>
              <a:gd name="T61" fmla="*/ 14796 h 53"/>
              <a:gd name="T62" fmla="*/ 44450 w 103"/>
              <a:gd name="T63" fmla="*/ 17073 h 53"/>
              <a:gd name="T64" fmla="*/ 42292 w 103"/>
              <a:gd name="T65" fmla="*/ 17642 h 53"/>
              <a:gd name="T66" fmla="*/ 38840 w 103"/>
              <a:gd name="T67" fmla="*/ 18780 h 53"/>
              <a:gd name="T68" fmla="*/ 36682 w 103"/>
              <a:gd name="T69" fmla="*/ 19918 h 53"/>
              <a:gd name="T70" fmla="*/ 35387 w 103"/>
              <a:gd name="T71" fmla="*/ 23902 h 53"/>
              <a:gd name="T72" fmla="*/ 35387 w 103"/>
              <a:gd name="T73" fmla="*/ 29593 h 53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03" h="53">
                <a:moveTo>
                  <a:pt x="82" y="52"/>
                </a:moveTo>
                <a:lnTo>
                  <a:pt x="79" y="53"/>
                </a:lnTo>
                <a:lnTo>
                  <a:pt x="73" y="52"/>
                </a:lnTo>
                <a:lnTo>
                  <a:pt x="64" y="51"/>
                </a:lnTo>
                <a:lnTo>
                  <a:pt x="53" y="50"/>
                </a:lnTo>
                <a:lnTo>
                  <a:pt x="43" y="48"/>
                </a:lnTo>
                <a:lnTo>
                  <a:pt x="34" y="45"/>
                </a:lnTo>
                <a:lnTo>
                  <a:pt x="27" y="43"/>
                </a:lnTo>
                <a:lnTo>
                  <a:pt x="22" y="41"/>
                </a:lnTo>
                <a:lnTo>
                  <a:pt x="18" y="38"/>
                </a:lnTo>
                <a:lnTo>
                  <a:pt x="14" y="36"/>
                </a:lnTo>
                <a:lnTo>
                  <a:pt x="8" y="36"/>
                </a:lnTo>
                <a:lnTo>
                  <a:pt x="0" y="36"/>
                </a:lnTo>
                <a:lnTo>
                  <a:pt x="5" y="34"/>
                </a:lnTo>
                <a:lnTo>
                  <a:pt x="10" y="31"/>
                </a:lnTo>
                <a:lnTo>
                  <a:pt x="13" y="28"/>
                </a:lnTo>
                <a:lnTo>
                  <a:pt x="18" y="23"/>
                </a:lnTo>
                <a:lnTo>
                  <a:pt x="22" y="19"/>
                </a:lnTo>
                <a:lnTo>
                  <a:pt x="28" y="14"/>
                </a:lnTo>
                <a:lnTo>
                  <a:pt x="33" y="10"/>
                </a:lnTo>
                <a:lnTo>
                  <a:pt x="38" y="5"/>
                </a:lnTo>
                <a:lnTo>
                  <a:pt x="44" y="1"/>
                </a:lnTo>
                <a:lnTo>
                  <a:pt x="51" y="0"/>
                </a:lnTo>
                <a:lnTo>
                  <a:pt x="57" y="0"/>
                </a:lnTo>
                <a:lnTo>
                  <a:pt x="64" y="3"/>
                </a:lnTo>
                <a:lnTo>
                  <a:pt x="70" y="5"/>
                </a:lnTo>
                <a:lnTo>
                  <a:pt x="75" y="7"/>
                </a:lnTo>
                <a:lnTo>
                  <a:pt x="81" y="11"/>
                </a:lnTo>
                <a:lnTo>
                  <a:pt x="86" y="14"/>
                </a:lnTo>
                <a:lnTo>
                  <a:pt x="93" y="20"/>
                </a:lnTo>
                <a:lnTo>
                  <a:pt x="99" y="26"/>
                </a:lnTo>
                <a:lnTo>
                  <a:pt x="103" y="30"/>
                </a:lnTo>
                <a:lnTo>
                  <a:pt x="98" y="31"/>
                </a:lnTo>
                <a:lnTo>
                  <a:pt x="90" y="33"/>
                </a:lnTo>
                <a:lnTo>
                  <a:pt x="85" y="35"/>
                </a:lnTo>
                <a:lnTo>
                  <a:pt x="82" y="42"/>
                </a:lnTo>
                <a:lnTo>
                  <a:pt x="82" y="52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4" name="Rectangle 3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47750" y="1724025"/>
            <a:ext cx="702945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32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Monotype Sorts" pitchFamily="2" charset="2"/>
        <a:buChar char="n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Monotype Sorts" pitchFamily="2" charset="2"/>
        <a:buChar char="F"/>
        <a:defRPr kumimoj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33CC33"/>
        </a:buClr>
        <a:buSzPct val="90000"/>
        <a:buFont typeface="Monotype Sorts" pitchFamily="2" charset="2"/>
        <a:buChar char="4"/>
        <a:defRPr kumimoj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–"/>
        <a:defRPr kumimoj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/>
              <a:t>WAN</a:t>
            </a:r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" y="688975"/>
            <a:ext cx="8686800" cy="844550"/>
          </a:xfrm>
        </p:spPr>
        <p:txBody>
          <a:bodyPr/>
          <a:lstStyle/>
          <a:p>
            <a:r>
              <a:rPr lang="en-US" altLang="zh-TW" sz="4000" dirty="0">
                <a:ea typeface="PMingLiU" pitchFamily="18" charset="-120"/>
              </a:rPr>
              <a:t>The ARM Cortex </a:t>
            </a:r>
            <a:r>
              <a:rPr lang="en-US" altLang="zh-TW" sz="4000" dirty="0" smtClean="0">
                <a:ea typeface="PMingLiU" pitchFamily="18" charset="-120"/>
              </a:rPr>
              <a:t>M</a:t>
            </a:r>
            <a:r>
              <a:rPr lang="en-US" altLang="zh-TW" sz="4000" dirty="0">
                <a:ea typeface="PMingLiU" pitchFamily="18" charset="-120"/>
              </a:rPr>
              <a:t/>
            </a:r>
            <a:br>
              <a:rPr lang="en-US" altLang="zh-TW" sz="4000" dirty="0">
                <a:ea typeface="PMingLiU" pitchFamily="18" charset="-120"/>
              </a:rPr>
            </a:br>
            <a:r>
              <a:rPr lang="en-US" altLang="zh-TW" sz="4000" dirty="0">
                <a:ea typeface="PMingLiU" pitchFamily="18" charset="-120"/>
              </a:rPr>
              <a:t> </a:t>
            </a:r>
            <a:r>
              <a:rPr lang="en-US" altLang="zh-TW" sz="4000" dirty="0" smtClean="0">
                <a:ea typeface="PMingLiU" pitchFamily="18" charset="-120"/>
              </a:rPr>
              <a:t>MCUs</a:t>
            </a:r>
            <a:endParaRPr lang="en-US" altLang="en-US" sz="4000" dirty="0" smtClean="0"/>
          </a:p>
        </p:txBody>
      </p:sp>
      <p:sp>
        <p:nvSpPr>
          <p:cNvPr id="51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36638" y="2103438"/>
            <a:ext cx="7029450" cy="4114800"/>
          </a:xfrm>
        </p:spPr>
        <p:txBody>
          <a:bodyPr/>
          <a:lstStyle/>
          <a:p>
            <a:endParaRPr lang="en-US" altLang="en-US" sz="3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Reduced Instruction Set Computers (RISC)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90600"/>
            <a:ext cx="7029450" cy="4848225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The original concept of RISC was that processors would have the following characteristics</a:t>
            </a:r>
          </a:p>
          <a:p>
            <a:r>
              <a:rPr lang="en-GB" dirty="0" smtClean="0"/>
              <a:t>All instructions executed in a single cycle</a:t>
            </a:r>
          </a:p>
          <a:p>
            <a:pPr lvl="1"/>
            <a:r>
              <a:rPr lang="en-GB" dirty="0" smtClean="0"/>
              <a:t>The trade off was that an operation such as a multiply would need to be implemented by the developer from more primitive operations</a:t>
            </a:r>
          </a:p>
          <a:p>
            <a:r>
              <a:rPr lang="en-GB" dirty="0" smtClean="0"/>
              <a:t>All instructions were the same size and a fixed format</a:t>
            </a:r>
          </a:p>
          <a:p>
            <a:pPr lvl="1"/>
            <a:r>
              <a:rPr lang="en-GB" dirty="0" smtClean="0"/>
              <a:t>With CISC, instruction were variable length making it harder for the processor to decode them</a:t>
            </a:r>
          </a:p>
          <a:p>
            <a:r>
              <a:rPr lang="en-GB" dirty="0" smtClean="0"/>
              <a:t>Instructions were very simple to decode</a:t>
            </a:r>
          </a:p>
          <a:p>
            <a:pPr lvl="1"/>
            <a:r>
              <a:rPr lang="en-GB" dirty="0" smtClean="0"/>
              <a:t>A smaller set of instructions were needed, consequently fewer bit were needed to encode operations making them easier to decode</a:t>
            </a:r>
          </a:p>
          <a:p>
            <a:r>
              <a:rPr lang="en-GB" dirty="0" smtClean="0"/>
              <a:t>The processor contained no microcode</a:t>
            </a:r>
          </a:p>
          <a:p>
            <a:pPr lvl="1"/>
            <a:r>
              <a:rPr lang="en-GB" dirty="0" smtClean="0"/>
              <a:t>They used hard-wired control units</a:t>
            </a:r>
          </a:p>
          <a:p>
            <a:pPr lvl="1"/>
            <a:r>
              <a:rPr lang="en-GB" dirty="0" smtClean="0"/>
              <a:t>Microcode was required for CISC because the more complicated instructions effectively needed programming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 smtClean="0"/>
              <a:t>WAN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287177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Reduced Instruction Set Computers (RISC)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219200"/>
            <a:ext cx="7029450" cy="4619625"/>
          </a:xfrm>
        </p:spPr>
        <p:txBody>
          <a:bodyPr/>
          <a:lstStyle/>
          <a:p>
            <a:r>
              <a:rPr lang="en-GB" dirty="0" smtClean="0"/>
              <a:t>It would be easier to validate these simpler machines.</a:t>
            </a:r>
          </a:p>
          <a:p>
            <a:pPr lvl="1"/>
            <a:r>
              <a:rPr lang="en-GB" dirty="0" smtClean="0"/>
              <a:t>CISC was prone to new features being continually added, increasing complexity making them harder to debug and validate</a:t>
            </a:r>
          </a:p>
          <a:p>
            <a:r>
              <a:rPr lang="en-GB" dirty="0" smtClean="0"/>
              <a:t>The processor would access data from external memory with explicit instructions – Load and Store</a:t>
            </a:r>
          </a:p>
          <a:p>
            <a:pPr lvl="1"/>
            <a:r>
              <a:rPr lang="en-GB" dirty="0" smtClean="0"/>
              <a:t>CISC provided many instructions that could read and write values to memory e.g. you could use one instruction to ADD a value to another value in memory</a:t>
            </a:r>
          </a:p>
          <a:p>
            <a:pPr lvl="1"/>
            <a:r>
              <a:rPr lang="en-GB" dirty="0" smtClean="0"/>
              <a:t>Easier for the programmer but harder for the processor designer</a:t>
            </a:r>
          </a:p>
          <a:p>
            <a:r>
              <a:rPr lang="en-GB" dirty="0" smtClean="0"/>
              <a:t>For a typical application the processor would execute </a:t>
            </a:r>
            <a:r>
              <a:rPr lang="en-GB" b="1" u="sng" dirty="0" smtClean="0"/>
              <a:t>more</a:t>
            </a:r>
            <a:r>
              <a:rPr lang="en-GB" dirty="0" smtClean="0"/>
              <a:t> code</a:t>
            </a:r>
          </a:p>
          <a:p>
            <a:pPr lvl="1"/>
            <a:r>
              <a:rPr lang="en-GB" dirty="0" smtClean="0"/>
              <a:t>Program size increased because complicated operations required more RISC instructions to complete the same task</a:t>
            </a:r>
          </a:p>
          <a:p>
            <a:pPr lvl="1"/>
            <a:r>
              <a:rPr lang="en-GB" dirty="0" smtClean="0"/>
              <a:t>The idea was the processor could use a higher frequency to execute instructions more quickly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 smtClean="0"/>
              <a:t>WAN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020407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RISC in Practice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“R” in RISC has become antiquated e.g. modern ARM processors have several hundred instructions!!</a:t>
            </a:r>
          </a:p>
          <a:p>
            <a:r>
              <a:rPr lang="en-GB" dirty="0" smtClean="0"/>
              <a:t>Likewise, the idea of fixed length instructions has been somewhat diluted e.g. ARM Thumb-2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WAN</a:t>
            </a: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05523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altLang="zh-TW" dirty="0" smtClean="0">
              <a:ea typeface="PMingLiU" pitchFamily="18" charset="-120"/>
            </a:endParaRPr>
          </a:p>
          <a:p>
            <a:pPr marL="0" indent="0">
              <a:buNone/>
            </a:pPr>
            <a:endParaRPr lang="en-US" altLang="zh-TW" dirty="0" smtClean="0">
              <a:ea typeface="PMingLiU" pitchFamily="18" charset="-120"/>
            </a:endParaRPr>
          </a:p>
          <a:p>
            <a:pPr marL="0" indent="0">
              <a:buNone/>
            </a:pPr>
            <a:endParaRPr lang="en-US" altLang="zh-TW" dirty="0">
              <a:ea typeface="PMingLiU" pitchFamily="18" charset="-120"/>
            </a:endParaRPr>
          </a:p>
          <a:p>
            <a:pPr marL="0" indent="0">
              <a:buNone/>
            </a:pPr>
            <a:r>
              <a:rPr lang="en-US" altLang="zh-TW" dirty="0" smtClean="0">
                <a:ea typeface="PMingLiU" pitchFamily="18" charset="-120"/>
              </a:rPr>
              <a:t>	</a:t>
            </a:r>
            <a:r>
              <a:rPr lang="en-US" altLang="zh-TW" sz="3200" dirty="0" smtClean="0">
                <a:ea typeface="PMingLiU" pitchFamily="18" charset="-120"/>
              </a:rPr>
              <a:t>ARM </a:t>
            </a:r>
            <a:r>
              <a:rPr lang="en-US" altLang="zh-TW" sz="3200" dirty="0">
                <a:ea typeface="PMingLiU" pitchFamily="18" charset="-120"/>
              </a:rPr>
              <a:t>Cortex </a:t>
            </a:r>
            <a:r>
              <a:rPr lang="en-US" altLang="zh-TW" sz="3200" dirty="0" smtClean="0">
                <a:ea typeface="PMingLiU" pitchFamily="18" charset="-120"/>
              </a:rPr>
              <a:t>M0+ Processor</a:t>
            </a:r>
            <a:endParaRPr lang="en-GB" sz="32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WAN</a:t>
            </a: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90295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Default Memory Map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WAN</a:t>
            </a:r>
            <a:endParaRPr lang="en-US" altLang="en-US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69354883"/>
              </p:ext>
            </p:extLst>
          </p:nvPr>
        </p:nvGraphicFramePr>
        <p:xfrm>
          <a:off x="723899" y="1905000"/>
          <a:ext cx="7839076" cy="3597276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3595366"/>
                <a:gridCol w="1414570"/>
                <a:gridCol w="1414570"/>
                <a:gridCol w="1414570"/>
              </a:tblGrid>
              <a:tr h="315413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Address range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Code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Data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Device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</a:tr>
              <a:tr h="470694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0xF0000000 - 0xFFFFFFFF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No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No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Yes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</a:tr>
              <a:tr h="470694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0xE0000000 - 0xEFFFFFFF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No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No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No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</a:tr>
              <a:tr h="45769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 smtClean="0">
                          <a:effectLst/>
                        </a:rPr>
                        <a:t>0xA0000000 </a:t>
                      </a:r>
                      <a:r>
                        <a:rPr lang="en-GB" sz="2000" u="none" strike="noStrike" dirty="0">
                          <a:effectLst/>
                        </a:rPr>
                        <a:t>- 0xDFFFFFFF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No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No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Yes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</a:tr>
              <a:tr h="470694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0x60000000 - 0x9FFFFFFF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Yes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Yes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No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</a:tr>
              <a:tr h="470694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0x40000000 - 0x5FFFFFFF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No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No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Yes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</a:tr>
              <a:tr h="470694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0x20000000 - 0x3FFFFFFF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Yes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Yes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No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</a:tr>
              <a:tr h="470694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0x00000000 - 0x1FFFFFFF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Yes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Yes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No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5415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Peripherals</a:t>
            </a:r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8852872"/>
              </p:ext>
            </p:extLst>
          </p:nvPr>
        </p:nvGraphicFramePr>
        <p:xfrm>
          <a:off x="1693165" y="2565287"/>
          <a:ext cx="5374207" cy="1876425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870431"/>
                <a:gridCol w="3503776"/>
              </a:tblGrid>
              <a:tr h="190500">
                <a:tc>
                  <a:txBody>
                    <a:bodyPr/>
                    <a:lstStyle/>
                    <a:p>
                      <a:pPr algn="l" fontAlgn="ctr"/>
                      <a:r>
                        <a:rPr lang="en-GB" sz="2000" u="none" strike="noStrike" dirty="0">
                          <a:effectLst/>
                        </a:rPr>
                        <a:t>Address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effectLst/>
                        </a:rPr>
                        <a:t>Peripheral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</a:tr>
              <a:tr h="190500">
                <a:tc>
                  <a:txBody>
                    <a:bodyPr/>
                    <a:lstStyle/>
                    <a:p>
                      <a:pPr algn="l" fontAlgn="ctr"/>
                      <a:r>
                        <a:rPr lang="en-GB" sz="2000" u="none" strike="noStrike">
                          <a:effectLst/>
                        </a:rPr>
                        <a:t>0xE000E000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2000" u="none" strike="noStrike">
                          <a:effectLst/>
                        </a:rPr>
                        <a:t>System Control Space (SCS)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ctr"/>
                </a:tc>
              </a:tr>
              <a:tr h="190500">
                <a:tc>
                  <a:txBody>
                    <a:bodyPr/>
                    <a:lstStyle/>
                    <a:p>
                      <a:pPr algn="l" fontAlgn="ctr"/>
                      <a:r>
                        <a:rPr lang="en-GB" sz="2000" u="none" strike="noStrike">
                          <a:effectLst/>
                        </a:rPr>
                        <a:t>0xE000E010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2000" u="none" strike="noStrike">
                          <a:effectLst/>
                        </a:rPr>
                        <a:t>System Timer (SysTick)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ctr"/>
                </a:tc>
              </a:tr>
              <a:tr h="190500">
                <a:tc>
                  <a:txBody>
                    <a:bodyPr/>
                    <a:lstStyle/>
                    <a:p>
                      <a:pPr algn="l" fontAlgn="ctr"/>
                      <a:r>
                        <a:rPr lang="en-GB" sz="2000" u="none" strike="noStrike">
                          <a:effectLst/>
                        </a:rPr>
                        <a:t>0xE000E100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2000" u="none" strike="noStrike">
                          <a:effectLst/>
                        </a:rPr>
                        <a:t>Nested Vectored Interrupt Controller (NVIC)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ctr"/>
                </a:tc>
              </a:tr>
              <a:tr h="190500">
                <a:tc>
                  <a:txBody>
                    <a:bodyPr/>
                    <a:lstStyle/>
                    <a:p>
                      <a:pPr algn="l" fontAlgn="ctr"/>
                      <a:r>
                        <a:rPr lang="en-GB" sz="2000" u="none" strike="noStrike">
                          <a:effectLst/>
                        </a:rPr>
                        <a:t>0xE000ED00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2000" u="none" strike="noStrike" dirty="0">
                          <a:effectLst/>
                        </a:rPr>
                        <a:t>System Control Block (</a:t>
                      </a:r>
                      <a:r>
                        <a:rPr lang="en-GB" sz="2000" u="none" strike="noStrike" dirty="0" smtClean="0">
                          <a:effectLst/>
                        </a:rPr>
                        <a:t>SCB)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ctr"/>
                </a:tc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WAN</a:t>
            </a: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84462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>
                <a:ea typeface="PMingLiU" pitchFamily="18" charset="-120"/>
              </a:rPr>
              <a:t>Registers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defTabSz="944563"/>
            <a:r>
              <a:rPr lang="en-US" altLang="zh-TW" dirty="0" smtClean="0">
                <a:ea typeface="PMingLiU" pitchFamily="18" charset="-120"/>
              </a:rPr>
              <a:t>19 </a:t>
            </a:r>
            <a:r>
              <a:rPr lang="en-US" altLang="zh-TW" dirty="0">
                <a:ea typeface="PMingLiU" pitchFamily="18" charset="-120"/>
              </a:rPr>
              <a:t>registers in total, all of which are 32-bits long.</a:t>
            </a:r>
          </a:p>
          <a:p>
            <a:pPr marL="708025" lvl="1" indent="-236538" defTabSz="944563"/>
            <a:r>
              <a:rPr lang="en-US" altLang="zh-TW" dirty="0">
                <a:ea typeface="PMingLiU" pitchFamily="18" charset="-120"/>
              </a:rPr>
              <a:t>1 dedicated program counter</a:t>
            </a:r>
          </a:p>
          <a:p>
            <a:pPr marL="708025" lvl="1" indent="-236538" defTabSz="944563"/>
            <a:r>
              <a:rPr lang="en-US" altLang="zh-TW" dirty="0">
                <a:ea typeface="PMingLiU" pitchFamily="18" charset="-120"/>
              </a:rPr>
              <a:t>1 dedicated </a:t>
            </a:r>
            <a:r>
              <a:rPr lang="en-US" altLang="zh-TW" dirty="0" smtClean="0">
                <a:ea typeface="PMingLiU" pitchFamily="18" charset="-120"/>
              </a:rPr>
              <a:t>program </a:t>
            </a:r>
            <a:r>
              <a:rPr lang="en-US" altLang="zh-TW" dirty="0">
                <a:ea typeface="PMingLiU" pitchFamily="18" charset="-120"/>
              </a:rPr>
              <a:t>status </a:t>
            </a:r>
            <a:r>
              <a:rPr lang="en-US" altLang="zh-TW" dirty="0" smtClean="0">
                <a:ea typeface="PMingLiU" pitchFamily="18" charset="-120"/>
              </a:rPr>
              <a:t>register</a:t>
            </a:r>
          </a:p>
          <a:p>
            <a:pPr marL="708025" lvl="1" indent="-236538" defTabSz="944563"/>
            <a:r>
              <a:rPr lang="en-US" altLang="zh-TW" dirty="0" smtClean="0">
                <a:ea typeface="PMingLiU" pitchFamily="18" charset="-120"/>
              </a:rPr>
              <a:t>1 dedicated stack pointer register</a:t>
            </a:r>
            <a:endParaRPr lang="en-US" altLang="zh-TW" dirty="0">
              <a:ea typeface="PMingLiU" pitchFamily="18" charset="-120"/>
            </a:endParaRPr>
          </a:p>
          <a:p>
            <a:pPr marL="708025" lvl="1" indent="-236538" defTabSz="944563"/>
            <a:r>
              <a:rPr lang="en-US" altLang="zh-TW" dirty="0" smtClean="0">
                <a:ea typeface="PMingLiU" pitchFamily="18" charset="-120"/>
              </a:rPr>
              <a:t>13 </a:t>
            </a:r>
            <a:r>
              <a:rPr lang="en-US" altLang="zh-TW" dirty="0">
                <a:ea typeface="PMingLiU" pitchFamily="18" charset="-120"/>
              </a:rPr>
              <a:t>general purpose registers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141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Registers</a:t>
            </a:r>
            <a:endParaRPr lang="en-GB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772816"/>
            <a:ext cx="6501830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561975" y="1200150"/>
            <a:ext cx="21980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Registers are 32-bit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4891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>
                <a:ea typeface="PMingLiU" pitchFamily="18" charset="-120"/>
              </a:rPr>
              <a:t>Register </a:t>
            </a:r>
            <a:r>
              <a:rPr lang="en-US" altLang="zh-TW" dirty="0" err="1">
                <a:ea typeface="PMingLiU" pitchFamily="18" charset="-120"/>
              </a:rPr>
              <a:t>Organisation</a:t>
            </a:r>
            <a:endParaRPr lang="en-GB" dirty="0"/>
          </a:p>
        </p:txBody>
      </p:sp>
      <p:sp>
        <p:nvSpPr>
          <p:cNvPr id="89" name="Content Placeholder 2"/>
          <p:cNvSpPr>
            <a:spLocks noGrp="1"/>
          </p:cNvSpPr>
          <p:nvPr>
            <p:ph idx="1"/>
          </p:nvPr>
        </p:nvSpPr>
        <p:spPr>
          <a:xfrm>
            <a:off x="1115616" y="1600200"/>
            <a:ext cx="7067128" cy="4525963"/>
          </a:xfrm>
        </p:spPr>
        <p:txBody>
          <a:bodyPr>
            <a:normAutofit/>
          </a:bodyPr>
          <a:lstStyle/>
          <a:p>
            <a:r>
              <a:rPr lang="en-US" altLang="zh-TW" dirty="0" smtClean="0">
                <a:ea typeface="PMingLiU" pitchFamily="18" charset="-120"/>
              </a:rPr>
              <a:t>r0 to r12: </a:t>
            </a:r>
            <a:r>
              <a:rPr lang="en-US" altLang="zh-TW" b="1" dirty="0" smtClean="0">
                <a:ea typeface="PMingLiU" pitchFamily="18" charset="-120"/>
              </a:rPr>
              <a:t>general purpose registers</a:t>
            </a:r>
            <a:r>
              <a:rPr lang="en-US" altLang="zh-TW" dirty="0" smtClean="0">
                <a:ea typeface="PMingLiU" pitchFamily="18" charset="-120"/>
              </a:rPr>
              <a:t> that can be used to store data values or addresses</a:t>
            </a:r>
          </a:p>
          <a:p>
            <a:r>
              <a:rPr lang="en-US" altLang="zh-TW" dirty="0" smtClean="0">
                <a:ea typeface="PMingLiU" pitchFamily="18" charset="-120"/>
              </a:rPr>
              <a:t>r13: </a:t>
            </a:r>
            <a:r>
              <a:rPr lang="en-US" altLang="zh-TW" b="1" dirty="0" smtClean="0">
                <a:ea typeface="PMingLiU" pitchFamily="18" charset="-120"/>
              </a:rPr>
              <a:t>stack pointer </a:t>
            </a:r>
            <a:r>
              <a:rPr lang="en-US" altLang="zh-TW" dirty="0" smtClean="0">
                <a:ea typeface="PMingLiU" pitchFamily="18" charset="-120"/>
              </a:rPr>
              <a:t>contains the address in memory where next value can be pushed onto the stack</a:t>
            </a:r>
          </a:p>
          <a:p>
            <a:pPr lvl="1"/>
            <a:r>
              <a:rPr lang="en-US" altLang="zh-TW" dirty="0" smtClean="0">
                <a:ea typeface="PMingLiU" pitchFamily="18" charset="-120"/>
              </a:rPr>
              <a:t>Either Process Stack Pointer (PSP)</a:t>
            </a:r>
          </a:p>
          <a:p>
            <a:pPr lvl="1"/>
            <a:r>
              <a:rPr lang="en-US" altLang="zh-TW" dirty="0" smtClean="0">
                <a:ea typeface="PMingLiU" pitchFamily="18" charset="-120"/>
              </a:rPr>
              <a:t>Or Main Stack Pointer (MSP)</a:t>
            </a:r>
          </a:p>
          <a:p>
            <a:r>
              <a:rPr lang="en-US" altLang="zh-TW" dirty="0" smtClean="0">
                <a:ea typeface="PMingLiU" pitchFamily="18" charset="-120"/>
              </a:rPr>
              <a:t>r14: </a:t>
            </a:r>
            <a:r>
              <a:rPr lang="en-US" altLang="zh-TW" b="1" dirty="0" smtClean="0">
                <a:ea typeface="PMingLiU" pitchFamily="18" charset="-120"/>
              </a:rPr>
              <a:t>link register</a:t>
            </a:r>
            <a:r>
              <a:rPr lang="en-US" altLang="zh-TW" dirty="0" smtClean="0">
                <a:ea typeface="PMingLiU" pitchFamily="18" charset="-120"/>
              </a:rPr>
              <a:t>, </a:t>
            </a:r>
            <a:r>
              <a:rPr lang="en-GB" dirty="0"/>
              <a:t>stores the return information for subroutines, function calls, and exceptions</a:t>
            </a:r>
            <a:endParaRPr lang="en-US" altLang="zh-TW" dirty="0" smtClean="0">
              <a:ea typeface="PMingLiU" pitchFamily="18" charset="-120"/>
            </a:endParaRPr>
          </a:p>
          <a:p>
            <a:r>
              <a:rPr lang="en-US" altLang="zh-TW" dirty="0" smtClean="0">
                <a:ea typeface="PMingLiU" pitchFamily="18" charset="-120"/>
              </a:rPr>
              <a:t>r15: </a:t>
            </a:r>
            <a:r>
              <a:rPr lang="en-US" altLang="zh-TW" b="1" dirty="0" smtClean="0">
                <a:ea typeface="PMingLiU" pitchFamily="18" charset="-120"/>
              </a:rPr>
              <a:t>program counter</a:t>
            </a:r>
          </a:p>
          <a:p>
            <a:r>
              <a:rPr lang="en-US" altLang="zh-TW" dirty="0" err="1" smtClean="0">
                <a:ea typeface="PMingLiU" pitchFamily="18" charset="-120"/>
              </a:rPr>
              <a:t>psr</a:t>
            </a:r>
            <a:r>
              <a:rPr lang="en-US" altLang="zh-TW" dirty="0" smtClean="0">
                <a:ea typeface="PMingLiU" pitchFamily="18" charset="-120"/>
              </a:rPr>
              <a:t>: </a:t>
            </a:r>
            <a:r>
              <a:rPr lang="en-US" altLang="zh-TW" b="1" dirty="0" smtClean="0">
                <a:ea typeface="PMingLiU" pitchFamily="18" charset="-120"/>
              </a:rPr>
              <a:t>program </a:t>
            </a:r>
            <a:r>
              <a:rPr lang="en-US" altLang="zh-TW" b="1" dirty="0">
                <a:ea typeface="PMingLiU" pitchFamily="18" charset="-120"/>
              </a:rPr>
              <a:t>status </a:t>
            </a:r>
            <a:r>
              <a:rPr lang="en-US" altLang="zh-TW" b="1" dirty="0" smtClean="0">
                <a:ea typeface="PMingLiU" pitchFamily="18" charset="-120"/>
              </a:rPr>
              <a:t>register</a:t>
            </a:r>
          </a:p>
          <a:p>
            <a:r>
              <a:rPr lang="en-US" altLang="zh-TW" dirty="0" err="1" smtClean="0">
                <a:ea typeface="PMingLiU" pitchFamily="18" charset="-120"/>
              </a:rPr>
              <a:t>primask</a:t>
            </a:r>
            <a:r>
              <a:rPr lang="en-US" altLang="zh-TW" dirty="0" smtClean="0">
                <a:ea typeface="PMingLiU" pitchFamily="18" charset="-120"/>
              </a:rPr>
              <a:t>: </a:t>
            </a:r>
            <a:r>
              <a:rPr lang="en-US" altLang="zh-TW" b="1" dirty="0" smtClean="0">
                <a:ea typeface="PMingLiU" pitchFamily="18" charset="-120"/>
              </a:rPr>
              <a:t>interrupt mask</a:t>
            </a:r>
            <a:endParaRPr lang="en-US" altLang="zh-TW" b="1" dirty="0">
              <a:ea typeface="PMingLiU" pitchFamily="18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791677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SAMD20J18 Microcontroller </a:t>
            </a:r>
            <a:r>
              <a:rPr lang="en-GB" dirty="0"/>
              <a:t>Architecture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WAN</a:t>
            </a:r>
            <a:endParaRPr lang="en-US" alt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0343" y="673056"/>
            <a:ext cx="5439161" cy="6035764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762750" y="2066925"/>
            <a:ext cx="19145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ARM Cortex M0+ Processor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9253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Microcontroller</a:t>
            </a:r>
            <a:br>
              <a:rPr lang="en-GB" dirty="0" smtClean="0"/>
            </a:br>
            <a:r>
              <a:rPr lang="en-GB" dirty="0" smtClean="0"/>
              <a:t>SAMD20J18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9839" y="1724025"/>
            <a:ext cx="7547361" cy="4114800"/>
          </a:xfrm>
        </p:spPr>
        <p:txBody>
          <a:bodyPr/>
          <a:lstStyle/>
          <a:p>
            <a:r>
              <a:rPr lang="en-GB" dirty="0" smtClean="0"/>
              <a:t>FLASH: 256K bytes</a:t>
            </a:r>
            <a:br>
              <a:rPr lang="en-GB" dirty="0" smtClean="0"/>
            </a:br>
            <a:r>
              <a:rPr lang="en-GB" dirty="0" smtClean="0"/>
              <a:t>0</a:t>
            </a:r>
            <a:r>
              <a:rPr lang="en-GB" baseline="-25000" dirty="0" smtClean="0"/>
              <a:t>16</a:t>
            </a:r>
            <a:r>
              <a:rPr lang="en-GB" dirty="0" smtClean="0"/>
              <a:t> - 40000</a:t>
            </a:r>
            <a:r>
              <a:rPr lang="en-GB" baseline="-25000" dirty="0"/>
              <a:t>16</a:t>
            </a:r>
            <a:endParaRPr lang="en-GB" dirty="0" smtClean="0"/>
          </a:p>
          <a:p>
            <a:r>
              <a:rPr lang="en-GB" dirty="0" smtClean="0"/>
              <a:t>SRAM: 32K bytes</a:t>
            </a:r>
            <a:br>
              <a:rPr lang="en-GB" dirty="0" smtClean="0"/>
            </a:br>
            <a:r>
              <a:rPr lang="en-GB" dirty="0" smtClean="0"/>
              <a:t>20000000</a:t>
            </a:r>
            <a:r>
              <a:rPr lang="en-GB" baseline="-25000" dirty="0" smtClean="0"/>
              <a:t>16</a:t>
            </a:r>
            <a:r>
              <a:rPr lang="en-GB" dirty="0" smtClean="0"/>
              <a:t> </a:t>
            </a:r>
            <a:r>
              <a:rPr lang="en-GB" dirty="0"/>
              <a:t>- </a:t>
            </a:r>
            <a:r>
              <a:rPr lang="en-GB" dirty="0" smtClean="0"/>
              <a:t>20008000</a:t>
            </a:r>
            <a:r>
              <a:rPr lang="en-GB" baseline="-25000" dirty="0" smtClean="0"/>
              <a:t>16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WAN</a:t>
            </a:r>
            <a:endParaRPr lang="en-US" alt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2977" y="1094618"/>
            <a:ext cx="4944536" cy="5143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4862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SAMD20J18 Interrupts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WAN</a:t>
            </a:r>
            <a:endParaRPr lang="en-US" alt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174" y="946668"/>
            <a:ext cx="5160859" cy="57546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3173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SAM4SD32C Microcontroller </a:t>
            </a:r>
            <a:r>
              <a:rPr lang="en-GB" dirty="0"/>
              <a:t>Architecture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WAN</a:t>
            </a:r>
            <a:endParaRPr lang="en-US" alt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1825" y="642368"/>
            <a:ext cx="4686300" cy="609714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762750" y="2066925"/>
            <a:ext cx="19145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ARM Cortex M4 Processor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5662613" y="6370176"/>
            <a:ext cx="22002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SAM4S </a:t>
            </a:r>
            <a:r>
              <a:rPr lang="en-GB" dirty="0" err="1" smtClean="0"/>
              <a:t>DataSheet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2543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SAM4S Microcontroller Memory Map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WAN</a:t>
            </a:r>
            <a:endParaRPr lang="en-US" alt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7175" y="1056962"/>
            <a:ext cx="6053138" cy="5640700"/>
          </a:xfrm>
          <a:prstGeom prst="rect">
            <a:avLst/>
          </a:prstGeom>
        </p:spPr>
      </p:pic>
      <p:cxnSp>
        <p:nvCxnSpPr>
          <p:cNvPr id="8" name="Straight Connector 7"/>
          <p:cNvCxnSpPr/>
          <p:nvPr/>
        </p:nvCxnSpPr>
        <p:spPr bwMode="auto">
          <a:xfrm flipV="1">
            <a:off x="7372350" y="2895600"/>
            <a:ext cx="1181100" cy="1171575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" name="Straight Connector 9"/>
          <p:cNvCxnSpPr/>
          <p:nvPr/>
        </p:nvCxnSpPr>
        <p:spPr bwMode="auto">
          <a:xfrm>
            <a:off x="7343775" y="4410075"/>
            <a:ext cx="1447800" cy="1019175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TextBox 10"/>
          <p:cNvSpPr txBox="1"/>
          <p:nvPr/>
        </p:nvSpPr>
        <p:spPr>
          <a:xfrm>
            <a:off x="7962900" y="3810908"/>
            <a:ext cx="10572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See Next Slide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4613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SAM4S Microcontroller Peripherals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WAN</a:t>
            </a:r>
            <a:endParaRPr lang="en-US" alt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905" y="844550"/>
            <a:ext cx="2016539" cy="579755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82284" y="1152525"/>
            <a:ext cx="2257425" cy="40767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79239" y="939017"/>
            <a:ext cx="1826806" cy="5503840"/>
          </a:xfrm>
          <a:prstGeom prst="rect">
            <a:avLst/>
          </a:prstGeom>
        </p:spPr>
      </p:pic>
      <p:cxnSp>
        <p:nvCxnSpPr>
          <p:cNvPr id="9" name="Straight Connector 8"/>
          <p:cNvCxnSpPr/>
          <p:nvPr/>
        </p:nvCxnSpPr>
        <p:spPr bwMode="auto">
          <a:xfrm flipV="1">
            <a:off x="5619750" y="939017"/>
            <a:ext cx="1159489" cy="2442358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1" name="Straight Connector 10"/>
          <p:cNvCxnSpPr/>
          <p:nvPr/>
        </p:nvCxnSpPr>
        <p:spPr bwMode="auto">
          <a:xfrm>
            <a:off x="5591175" y="3743325"/>
            <a:ext cx="1188064" cy="266700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464949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SAM4S </a:t>
            </a:r>
            <a:r>
              <a:rPr lang="en-GB" dirty="0" smtClean="0"/>
              <a:t>Interrupt Vector Table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WAN</a:t>
            </a:r>
            <a:endParaRPr lang="en-US" alt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980" y="844550"/>
            <a:ext cx="4496575" cy="5508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5358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SAM4S MCU </a:t>
            </a:r>
            <a:r>
              <a:rPr lang="en-GB" dirty="0" err="1" smtClean="0"/>
              <a:t>Pinout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WAN</a:t>
            </a:r>
            <a:endParaRPr lang="en-US" alt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174" y="981075"/>
            <a:ext cx="6851711" cy="5556250"/>
          </a:xfrm>
          <a:prstGeom prst="rect">
            <a:avLst/>
          </a:prstGeom>
        </p:spPr>
      </p:pic>
      <p:sp>
        <p:nvSpPr>
          <p:cNvPr id="6" name="Oval 5"/>
          <p:cNvSpPr/>
          <p:nvPr/>
        </p:nvSpPr>
        <p:spPr bwMode="auto">
          <a:xfrm>
            <a:off x="6067425" y="4019550"/>
            <a:ext cx="609600" cy="209550"/>
          </a:xfrm>
          <a:prstGeom prst="ellipse">
            <a:avLst/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Oval 6"/>
          <p:cNvSpPr/>
          <p:nvPr/>
        </p:nvSpPr>
        <p:spPr bwMode="auto">
          <a:xfrm>
            <a:off x="6067425" y="4441825"/>
            <a:ext cx="609600" cy="209550"/>
          </a:xfrm>
          <a:prstGeom prst="ellipse">
            <a:avLst/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7760446" y="3939659"/>
            <a:ext cx="633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LED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7760446" y="4546600"/>
            <a:ext cx="8643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Switch</a:t>
            </a:r>
            <a:endParaRPr lang="en-GB" dirty="0"/>
          </a:p>
        </p:txBody>
      </p:sp>
      <p:cxnSp>
        <p:nvCxnSpPr>
          <p:cNvPr id="11" name="Straight Arrow Connector 10"/>
          <p:cNvCxnSpPr/>
          <p:nvPr/>
        </p:nvCxnSpPr>
        <p:spPr bwMode="auto">
          <a:xfrm flipH="1">
            <a:off x="6762750" y="4124325"/>
            <a:ext cx="895350" cy="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3" name="Straight Arrow Connector 12"/>
          <p:cNvCxnSpPr>
            <a:stCxn id="9" idx="1"/>
            <a:endCxn id="7" idx="6"/>
          </p:cNvCxnSpPr>
          <p:nvPr/>
        </p:nvCxnSpPr>
        <p:spPr bwMode="auto">
          <a:xfrm flipH="1" flipV="1">
            <a:off x="6677025" y="4546600"/>
            <a:ext cx="1083421" cy="18466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4" name="TextBox 13"/>
          <p:cNvSpPr txBox="1"/>
          <p:nvPr/>
        </p:nvSpPr>
        <p:spPr>
          <a:xfrm>
            <a:off x="7291344" y="3194219"/>
            <a:ext cx="17049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SAM4S </a:t>
            </a:r>
            <a:r>
              <a:rPr lang="en-GB" dirty="0" err="1" smtClean="0"/>
              <a:t>Xplained</a:t>
            </a:r>
            <a:r>
              <a:rPr lang="en-GB" dirty="0" smtClean="0"/>
              <a:t> Pro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4113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PIO Controller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Parallel </a:t>
            </a:r>
            <a:r>
              <a:rPr lang="en-GB" dirty="0" err="1" smtClean="0"/>
              <a:t>Input/Output</a:t>
            </a:r>
            <a:r>
              <a:rPr lang="en-GB" dirty="0" smtClean="0"/>
              <a:t> Controller</a:t>
            </a:r>
          </a:p>
          <a:p>
            <a:r>
              <a:rPr lang="en-GB" dirty="0" smtClean="0"/>
              <a:t>Pins can be programmed for input or output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WAN</a:t>
            </a:r>
            <a:endParaRPr lang="en-US" alt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737" y="2771775"/>
            <a:ext cx="8772525" cy="1314450"/>
          </a:xfrm>
          <a:prstGeom prst="rect">
            <a:avLst/>
          </a:prstGeom>
        </p:spPr>
      </p:pic>
      <p:sp>
        <p:nvSpPr>
          <p:cNvPr id="6" name="Oval 5"/>
          <p:cNvSpPr/>
          <p:nvPr/>
        </p:nvSpPr>
        <p:spPr bwMode="auto">
          <a:xfrm>
            <a:off x="185737" y="3638550"/>
            <a:ext cx="1557337" cy="361950"/>
          </a:xfrm>
          <a:prstGeom prst="ellipse">
            <a:avLst/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91313" y="4528919"/>
            <a:ext cx="35830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PC23 and PC24</a:t>
            </a:r>
          </a:p>
          <a:p>
            <a:r>
              <a:rPr lang="en-GB" dirty="0" smtClean="0"/>
              <a:t>SAM4S </a:t>
            </a:r>
            <a:r>
              <a:rPr lang="en-GB" dirty="0" err="1" smtClean="0"/>
              <a:t>Xplained</a:t>
            </a:r>
            <a:r>
              <a:rPr lang="en-GB" dirty="0" smtClean="0"/>
              <a:t> Pro User Guide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 flipV="1">
            <a:off x="1476375" y="4000500"/>
            <a:ext cx="266699" cy="47625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" name="TextBox 9"/>
          <p:cNvSpPr txBox="1"/>
          <p:nvPr/>
        </p:nvSpPr>
        <p:spPr>
          <a:xfrm>
            <a:off x="5214939" y="4112309"/>
            <a:ext cx="372427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Extract from Table 3-1. Signal Description List</a:t>
            </a:r>
          </a:p>
          <a:p>
            <a:r>
              <a:rPr lang="en-GB" dirty="0" smtClean="0"/>
              <a:t>SAM4S </a:t>
            </a:r>
            <a:r>
              <a:rPr lang="en-GB" dirty="0" err="1" smtClean="0"/>
              <a:t>DataSheet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4705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SAM4S </a:t>
            </a:r>
            <a:r>
              <a:rPr lang="en-GB" dirty="0" err="1" smtClean="0"/>
              <a:t>Xplained</a:t>
            </a:r>
            <a:r>
              <a:rPr lang="en-GB" dirty="0" smtClean="0"/>
              <a:t> Pro Board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WAN</a:t>
            </a:r>
            <a:endParaRPr lang="en-US" alt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713" y="1025525"/>
            <a:ext cx="4805362" cy="5489783"/>
          </a:xfrm>
          <a:prstGeom prst="rect">
            <a:avLst/>
          </a:prstGeom>
        </p:spPr>
      </p:pic>
      <p:sp>
        <p:nvSpPr>
          <p:cNvPr id="6" name="Oval 5"/>
          <p:cNvSpPr/>
          <p:nvPr/>
        </p:nvSpPr>
        <p:spPr bwMode="auto">
          <a:xfrm>
            <a:off x="2974975" y="1447800"/>
            <a:ext cx="787400" cy="742950"/>
          </a:xfrm>
          <a:prstGeom prst="ellipse">
            <a:avLst/>
          </a:prstGeom>
          <a:noFill/>
          <a:ln w="539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324600" y="1447800"/>
            <a:ext cx="19621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Connect Micro-USB cable from PC to here</a:t>
            </a:r>
            <a:endParaRPr lang="en-GB" dirty="0"/>
          </a:p>
        </p:txBody>
      </p:sp>
      <p:cxnSp>
        <p:nvCxnSpPr>
          <p:cNvPr id="9" name="Straight Arrow Connector 8"/>
          <p:cNvCxnSpPr>
            <a:stCxn id="7" idx="1"/>
          </p:cNvCxnSpPr>
          <p:nvPr/>
        </p:nvCxnSpPr>
        <p:spPr bwMode="auto">
          <a:xfrm flipH="1" flipV="1">
            <a:off x="3829050" y="1809750"/>
            <a:ext cx="2495550" cy="99715"/>
          </a:xfrm>
          <a:prstGeom prst="straightConnector1">
            <a:avLst/>
          </a:prstGeom>
          <a:solidFill>
            <a:schemeClr val="accent1"/>
          </a:solidFill>
          <a:ln w="60325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54794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altLang="zh-TW" dirty="0" smtClean="0">
              <a:ea typeface="PMingLiU" pitchFamily="18" charset="-120"/>
            </a:endParaRPr>
          </a:p>
          <a:p>
            <a:pPr marL="0" indent="0">
              <a:buNone/>
            </a:pPr>
            <a:endParaRPr lang="en-US" altLang="zh-TW" dirty="0" smtClean="0">
              <a:ea typeface="PMingLiU" pitchFamily="18" charset="-120"/>
            </a:endParaRPr>
          </a:p>
          <a:p>
            <a:pPr marL="0" indent="0">
              <a:buNone/>
            </a:pPr>
            <a:endParaRPr lang="en-US" altLang="zh-TW" dirty="0">
              <a:ea typeface="PMingLiU" pitchFamily="18" charset="-120"/>
            </a:endParaRPr>
          </a:p>
          <a:p>
            <a:pPr marL="0" indent="0">
              <a:buNone/>
            </a:pPr>
            <a:r>
              <a:rPr lang="en-US" altLang="zh-TW" dirty="0" smtClean="0">
                <a:ea typeface="PMingLiU" pitchFamily="18" charset="-120"/>
              </a:rPr>
              <a:t>	</a:t>
            </a:r>
            <a:r>
              <a:rPr lang="en-US" altLang="zh-TW" sz="3200" dirty="0" smtClean="0">
                <a:ea typeface="PMingLiU" pitchFamily="18" charset="-120"/>
              </a:rPr>
              <a:t>ARM </a:t>
            </a:r>
            <a:r>
              <a:rPr lang="en-US" altLang="zh-TW" sz="3200" dirty="0">
                <a:ea typeface="PMingLiU" pitchFamily="18" charset="-120"/>
              </a:rPr>
              <a:t>Cortex </a:t>
            </a:r>
            <a:r>
              <a:rPr lang="en-US" altLang="zh-TW" sz="3200" dirty="0" smtClean="0">
                <a:ea typeface="PMingLiU" pitchFamily="18" charset="-120"/>
              </a:rPr>
              <a:t>M4 Processor</a:t>
            </a:r>
            <a:endParaRPr lang="en-GB" sz="32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WAN</a:t>
            </a: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89921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>
                <a:ea typeface="PMingLiU" pitchFamily="18" charset="-120"/>
              </a:rPr>
              <a:t>ARM Cortex </a:t>
            </a:r>
            <a:r>
              <a:rPr lang="en-US" altLang="zh-TW" dirty="0" smtClean="0">
                <a:ea typeface="PMingLiU" pitchFamily="18" charset="-120"/>
              </a:rPr>
              <a:t>M4 System Address Map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WAN</a:t>
            </a:r>
            <a:endParaRPr lang="en-US" alt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7750" y="1016000"/>
            <a:ext cx="6781800" cy="5672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9261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Registers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4994275"/>
          </a:xfrm>
        </p:spPr>
        <p:txBody>
          <a:bodyPr/>
          <a:lstStyle/>
          <a:p>
            <a:r>
              <a:rPr lang="en-GB" dirty="0" smtClean="0"/>
              <a:t>Registers are 32-bit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WAN</a:t>
            </a:r>
            <a:endParaRPr lang="en-US" alt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8237" y="1384299"/>
            <a:ext cx="6281426" cy="515302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605494" y="1615043"/>
            <a:ext cx="25336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Sometimes referred to as Lo or Hi Registers</a:t>
            </a:r>
            <a:endParaRPr lang="en-GB" dirty="0"/>
          </a:p>
        </p:txBody>
      </p:sp>
      <p:cxnSp>
        <p:nvCxnSpPr>
          <p:cNvPr id="8" name="Straight Arrow Connector 7"/>
          <p:cNvCxnSpPr>
            <a:stCxn id="5" idx="1"/>
          </p:cNvCxnSpPr>
          <p:nvPr/>
        </p:nvCxnSpPr>
        <p:spPr bwMode="auto">
          <a:xfrm flipH="1">
            <a:off x="2190750" y="1938209"/>
            <a:ext cx="2414744" cy="323165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" name="Straight Arrow Connector 9"/>
          <p:cNvCxnSpPr/>
          <p:nvPr/>
        </p:nvCxnSpPr>
        <p:spPr bwMode="auto">
          <a:xfrm flipH="1">
            <a:off x="2009775" y="2105025"/>
            <a:ext cx="2552700" cy="1590675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367360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>
                <a:ea typeface="PMingLiU" pitchFamily="18" charset="-120"/>
              </a:rPr>
              <a:t>Register </a:t>
            </a:r>
            <a:r>
              <a:rPr lang="en-US" altLang="zh-TW" dirty="0" err="1">
                <a:ea typeface="PMingLiU" pitchFamily="18" charset="-120"/>
              </a:rPr>
              <a:t>Organisation</a:t>
            </a:r>
            <a:endParaRPr lang="en-GB" dirty="0"/>
          </a:p>
        </p:txBody>
      </p:sp>
      <p:sp>
        <p:nvSpPr>
          <p:cNvPr id="89" name="Content Placeholder 2"/>
          <p:cNvSpPr>
            <a:spLocks noGrp="1"/>
          </p:cNvSpPr>
          <p:nvPr>
            <p:ph idx="1"/>
          </p:nvPr>
        </p:nvSpPr>
        <p:spPr>
          <a:xfrm>
            <a:off x="1115616" y="1600200"/>
            <a:ext cx="7067128" cy="4525963"/>
          </a:xfrm>
        </p:spPr>
        <p:txBody>
          <a:bodyPr>
            <a:normAutofit lnSpcReduction="10000"/>
          </a:bodyPr>
          <a:lstStyle/>
          <a:p>
            <a:r>
              <a:rPr lang="en-US" altLang="zh-TW" dirty="0" smtClean="0">
                <a:ea typeface="PMingLiU" pitchFamily="18" charset="-120"/>
              </a:rPr>
              <a:t>r0 to r12: </a:t>
            </a:r>
            <a:r>
              <a:rPr lang="en-US" altLang="zh-TW" b="1" dirty="0" smtClean="0">
                <a:ea typeface="PMingLiU" pitchFamily="18" charset="-120"/>
              </a:rPr>
              <a:t>general purpose registers</a:t>
            </a:r>
            <a:r>
              <a:rPr lang="en-US" altLang="zh-TW" dirty="0" smtClean="0">
                <a:ea typeface="PMingLiU" pitchFamily="18" charset="-120"/>
              </a:rPr>
              <a:t> that can be used to store data values or addresses</a:t>
            </a:r>
          </a:p>
          <a:p>
            <a:r>
              <a:rPr lang="en-US" altLang="zh-TW" dirty="0" smtClean="0">
                <a:ea typeface="PMingLiU" pitchFamily="18" charset="-120"/>
              </a:rPr>
              <a:t>r13: </a:t>
            </a:r>
            <a:r>
              <a:rPr lang="en-US" altLang="zh-TW" b="1" dirty="0" smtClean="0">
                <a:ea typeface="PMingLiU" pitchFamily="18" charset="-120"/>
              </a:rPr>
              <a:t>stack pointer </a:t>
            </a:r>
            <a:r>
              <a:rPr lang="en-US" altLang="zh-TW" dirty="0" smtClean="0">
                <a:ea typeface="PMingLiU" pitchFamily="18" charset="-120"/>
              </a:rPr>
              <a:t>contains the address in memory where next value can be pushed onto the stack</a:t>
            </a:r>
          </a:p>
          <a:p>
            <a:pPr lvl="1"/>
            <a:r>
              <a:rPr lang="en-US" altLang="zh-TW" dirty="0" smtClean="0">
                <a:ea typeface="PMingLiU" pitchFamily="18" charset="-120"/>
              </a:rPr>
              <a:t>Either Process Stack Pointer (PSP)</a:t>
            </a:r>
          </a:p>
          <a:p>
            <a:pPr lvl="1"/>
            <a:r>
              <a:rPr lang="en-US" altLang="zh-TW" dirty="0" smtClean="0">
                <a:ea typeface="PMingLiU" pitchFamily="18" charset="-120"/>
              </a:rPr>
              <a:t>Or Main Stack Pointer (MSP)</a:t>
            </a:r>
          </a:p>
          <a:p>
            <a:r>
              <a:rPr lang="en-US" altLang="zh-TW" dirty="0" smtClean="0">
                <a:ea typeface="PMingLiU" pitchFamily="18" charset="-120"/>
              </a:rPr>
              <a:t>r14: </a:t>
            </a:r>
            <a:r>
              <a:rPr lang="en-US" altLang="zh-TW" b="1" dirty="0" smtClean="0">
                <a:ea typeface="PMingLiU" pitchFamily="18" charset="-120"/>
              </a:rPr>
              <a:t>link register</a:t>
            </a:r>
            <a:r>
              <a:rPr lang="en-US" altLang="zh-TW" dirty="0" smtClean="0">
                <a:ea typeface="PMingLiU" pitchFamily="18" charset="-120"/>
              </a:rPr>
              <a:t>, </a:t>
            </a:r>
            <a:r>
              <a:rPr lang="en-GB" dirty="0"/>
              <a:t>stores the return information for subroutines, function calls, and exceptions</a:t>
            </a:r>
            <a:endParaRPr lang="en-US" altLang="zh-TW" dirty="0" smtClean="0">
              <a:ea typeface="PMingLiU" pitchFamily="18" charset="-120"/>
            </a:endParaRPr>
          </a:p>
          <a:p>
            <a:r>
              <a:rPr lang="en-US" altLang="zh-TW" dirty="0" smtClean="0">
                <a:ea typeface="PMingLiU" pitchFamily="18" charset="-120"/>
              </a:rPr>
              <a:t>r15: </a:t>
            </a:r>
            <a:r>
              <a:rPr lang="en-US" altLang="zh-TW" b="1" dirty="0" smtClean="0">
                <a:ea typeface="PMingLiU" pitchFamily="18" charset="-120"/>
              </a:rPr>
              <a:t>program counter</a:t>
            </a:r>
          </a:p>
          <a:p>
            <a:r>
              <a:rPr lang="en-US" altLang="zh-TW" dirty="0" err="1" smtClean="0">
                <a:ea typeface="PMingLiU" pitchFamily="18" charset="-120"/>
              </a:rPr>
              <a:t>psr</a:t>
            </a:r>
            <a:r>
              <a:rPr lang="en-US" altLang="zh-TW" dirty="0" smtClean="0">
                <a:ea typeface="PMingLiU" pitchFamily="18" charset="-120"/>
              </a:rPr>
              <a:t>: </a:t>
            </a:r>
            <a:r>
              <a:rPr lang="en-US" altLang="zh-TW" b="1" dirty="0" smtClean="0">
                <a:ea typeface="PMingLiU" pitchFamily="18" charset="-120"/>
              </a:rPr>
              <a:t>program </a:t>
            </a:r>
            <a:r>
              <a:rPr lang="en-US" altLang="zh-TW" b="1" dirty="0">
                <a:ea typeface="PMingLiU" pitchFamily="18" charset="-120"/>
              </a:rPr>
              <a:t>status </a:t>
            </a:r>
            <a:r>
              <a:rPr lang="en-US" altLang="zh-TW" b="1" dirty="0" smtClean="0">
                <a:ea typeface="PMingLiU" pitchFamily="18" charset="-120"/>
              </a:rPr>
              <a:t>register</a:t>
            </a:r>
          </a:p>
          <a:p>
            <a:r>
              <a:rPr lang="en-US" altLang="zh-TW" dirty="0" err="1" smtClean="0">
                <a:ea typeface="PMingLiU" pitchFamily="18" charset="-120"/>
              </a:rPr>
              <a:t>primask</a:t>
            </a:r>
            <a:r>
              <a:rPr lang="en-US" altLang="zh-TW" dirty="0" smtClean="0">
                <a:ea typeface="PMingLiU" pitchFamily="18" charset="-120"/>
              </a:rPr>
              <a:t>: </a:t>
            </a:r>
            <a:r>
              <a:rPr lang="en-US" altLang="zh-TW" b="1" dirty="0" smtClean="0">
                <a:ea typeface="PMingLiU" pitchFamily="18" charset="-120"/>
              </a:rPr>
              <a:t>interrupt mask</a:t>
            </a:r>
          </a:p>
          <a:p>
            <a:r>
              <a:rPr lang="en-US" altLang="zh-TW" dirty="0" err="1" smtClean="0">
                <a:ea typeface="PMingLiU" pitchFamily="18" charset="-120"/>
              </a:rPr>
              <a:t>faultmask</a:t>
            </a:r>
            <a:r>
              <a:rPr lang="en-US" altLang="zh-TW" dirty="0" smtClean="0">
                <a:ea typeface="PMingLiU" pitchFamily="18" charset="-120"/>
              </a:rPr>
              <a:t>: </a:t>
            </a:r>
            <a:r>
              <a:rPr lang="en-US" altLang="zh-TW" b="1" dirty="0" smtClean="0">
                <a:ea typeface="PMingLiU" pitchFamily="18" charset="-120"/>
              </a:rPr>
              <a:t>fault mask register</a:t>
            </a:r>
          </a:p>
          <a:p>
            <a:r>
              <a:rPr lang="en-US" altLang="zh-TW" dirty="0" err="1" smtClean="0">
                <a:ea typeface="PMingLiU" pitchFamily="18" charset="-120"/>
              </a:rPr>
              <a:t>basepri</a:t>
            </a:r>
            <a:r>
              <a:rPr lang="en-US" altLang="zh-TW" dirty="0" smtClean="0">
                <a:ea typeface="PMingLiU" pitchFamily="18" charset="-120"/>
              </a:rPr>
              <a:t>: </a:t>
            </a:r>
            <a:r>
              <a:rPr lang="en-US" altLang="zh-TW" b="1" dirty="0" smtClean="0">
                <a:ea typeface="PMingLiU" pitchFamily="18" charset="-120"/>
              </a:rPr>
              <a:t>base priority mask register</a:t>
            </a:r>
          </a:p>
          <a:p>
            <a:r>
              <a:rPr lang="en-US" altLang="zh-TW" dirty="0" smtClean="0">
                <a:ea typeface="PMingLiU" pitchFamily="18" charset="-120"/>
              </a:rPr>
              <a:t>control: </a:t>
            </a:r>
            <a:r>
              <a:rPr lang="en-US" altLang="zh-TW" b="1" dirty="0" smtClean="0">
                <a:ea typeface="PMingLiU" pitchFamily="18" charset="-120"/>
              </a:rPr>
              <a:t>control register</a:t>
            </a:r>
            <a:endParaRPr lang="en-US" altLang="zh-TW" b="1" dirty="0">
              <a:ea typeface="PMingLiU" pitchFamily="18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395377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Endianess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ARM Cortex M processors are little endian</a:t>
            </a:r>
          </a:p>
          <a:p>
            <a:pPr lvl="1"/>
            <a:r>
              <a:rPr lang="en-GB" dirty="0" smtClean="0"/>
              <a:t>Can be set by a hardware pin, but most often little endian is used</a:t>
            </a:r>
          </a:p>
          <a:p>
            <a:r>
              <a:rPr lang="en-GB" dirty="0" smtClean="0"/>
              <a:t>The word (32-bit) value 0x01020304 in little endian is stored in memory as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REMEMBER THIS IF YOU ARE DEALING WITH BYTES</a:t>
            </a:r>
          </a:p>
          <a:p>
            <a:r>
              <a:rPr lang="en-GB" dirty="0" smtClean="0"/>
              <a:t>If you are writing bytes into memory yourself then reading them back, this is not a problem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 smtClean="0"/>
              <a:t>WAN</a:t>
            </a:r>
            <a:endParaRPr lang="en-US" altLang="en-US" dirty="0"/>
          </a:p>
        </p:txBody>
      </p:sp>
      <p:sp>
        <p:nvSpPr>
          <p:cNvPr id="5" name="Rectangle 4"/>
          <p:cNvSpPr/>
          <p:nvPr/>
        </p:nvSpPr>
        <p:spPr bwMode="auto">
          <a:xfrm>
            <a:off x="1857375" y="3657600"/>
            <a:ext cx="600075" cy="438150"/>
          </a:xfrm>
          <a:prstGeom prst="rect">
            <a:avLst/>
          </a:prstGeom>
          <a:solidFill>
            <a:schemeClr val="bg1"/>
          </a:solidFill>
          <a:ln w="254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0x04</a:t>
            </a:r>
          </a:p>
        </p:txBody>
      </p:sp>
      <p:sp>
        <p:nvSpPr>
          <p:cNvPr id="6" name="Rectangle 5"/>
          <p:cNvSpPr/>
          <p:nvPr/>
        </p:nvSpPr>
        <p:spPr bwMode="auto">
          <a:xfrm>
            <a:off x="2488406" y="3657600"/>
            <a:ext cx="600075" cy="438150"/>
          </a:xfrm>
          <a:prstGeom prst="rect">
            <a:avLst/>
          </a:prstGeom>
          <a:solidFill>
            <a:schemeClr val="bg1"/>
          </a:solidFill>
          <a:ln w="254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0x03</a:t>
            </a:r>
          </a:p>
        </p:txBody>
      </p:sp>
      <p:sp>
        <p:nvSpPr>
          <p:cNvPr id="7" name="Rectangle 6"/>
          <p:cNvSpPr/>
          <p:nvPr/>
        </p:nvSpPr>
        <p:spPr bwMode="auto">
          <a:xfrm>
            <a:off x="3119437" y="3657600"/>
            <a:ext cx="600075" cy="438150"/>
          </a:xfrm>
          <a:prstGeom prst="rect">
            <a:avLst/>
          </a:prstGeom>
          <a:solidFill>
            <a:schemeClr val="bg1"/>
          </a:solidFill>
          <a:ln w="254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0x02</a:t>
            </a:r>
          </a:p>
        </p:txBody>
      </p:sp>
      <p:sp>
        <p:nvSpPr>
          <p:cNvPr id="8" name="Rectangle 7"/>
          <p:cNvSpPr/>
          <p:nvPr/>
        </p:nvSpPr>
        <p:spPr bwMode="auto">
          <a:xfrm>
            <a:off x="3736181" y="3657600"/>
            <a:ext cx="600075" cy="438150"/>
          </a:xfrm>
          <a:prstGeom prst="rect">
            <a:avLst/>
          </a:prstGeom>
          <a:solidFill>
            <a:schemeClr val="bg1"/>
          </a:solidFill>
          <a:ln w="254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0x01</a:t>
            </a:r>
          </a:p>
        </p:txBody>
      </p:sp>
    </p:spTree>
    <p:extLst>
      <p:ext uri="{BB962C8B-B14F-4D97-AF65-F5344CB8AC3E}">
        <p14:creationId xmlns:p14="http://schemas.microsoft.com/office/powerpoint/2010/main" val="2245593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/>
          <p:cNvSpPr>
            <a:spLocks noChangeArrowheads="1"/>
          </p:cNvSpPr>
          <p:nvPr/>
        </p:nvSpPr>
        <p:spPr bwMode="auto">
          <a:xfrm>
            <a:off x="691190" y="6243188"/>
            <a:ext cx="1902358" cy="4563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1294" tIns="45647" rIns="91294" bIns="45647" anchor="ctr"/>
          <a:lstStyle/>
          <a:p>
            <a:endParaRPr lang="en-GB"/>
          </a:p>
        </p:txBody>
      </p:sp>
      <p:sp>
        <p:nvSpPr>
          <p:cNvPr id="106499" name="Rectangle 3"/>
          <p:cNvSpPr>
            <a:spLocks noChangeArrowheads="1"/>
          </p:cNvSpPr>
          <p:nvPr/>
        </p:nvSpPr>
        <p:spPr bwMode="auto">
          <a:xfrm>
            <a:off x="3126208" y="6243188"/>
            <a:ext cx="2891584" cy="4563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1294" tIns="45647" rIns="91294" bIns="45647" anchor="ctr"/>
          <a:lstStyle/>
          <a:p>
            <a:endParaRPr lang="en-GB"/>
          </a:p>
        </p:txBody>
      </p:sp>
      <p:sp>
        <p:nvSpPr>
          <p:cNvPr id="106500" name="Rectangle 4"/>
          <p:cNvSpPr>
            <a:spLocks noChangeArrowheads="1"/>
          </p:cNvSpPr>
          <p:nvPr/>
        </p:nvSpPr>
        <p:spPr bwMode="auto">
          <a:xfrm>
            <a:off x="691190" y="6243188"/>
            <a:ext cx="1902358" cy="4563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1294" tIns="45647" rIns="91294" bIns="45647" anchor="ctr"/>
          <a:lstStyle/>
          <a:p>
            <a:endParaRPr lang="en-GB"/>
          </a:p>
        </p:txBody>
      </p:sp>
      <p:sp>
        <p:nvSpPr>
          <p:cNvPr id="106501" name="Rectangle 5"/>
          <p:cNvSpPr>
            <a:spLocks noChangeArrowheads="1"/>
          </p:cNvSpPr>
          <p:nvPr/>
        </p:nvSpPr>
        <p:spPr bwMode="auto">
          <a:xfrm>
            <a:off x="3126208" y="6243188"/>
            <a:ext cx="2891584" cy="4563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1294" tIns="45647" rIns="91294" bIns="45647" anchor="ctr"/>
          <a:lstStyle/>
          <a:p>
            <a:endParaRPr lang="en-GB"/>
          </a:p>
        </p:txBody>
      </p:sp>
      <p:sp>
        <p:nvSpPr>
          <p:cNvPr id="106502" name="Rectangle 6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r>
              <a:rPr lang="en-US" altLang="zh-TW">
                <a:ea typeface="PMingLiU" pitchFamily="18" charset="-120"/>
              </a:rPr>
              <a:t>Endianess Example</a:t>
            </a:r>
          </a:p>
        </p:txBody>
      </p:sp>
      <p:sp>
        <p:nvSpPr>
          <p:cNvPr id="106503" name="Rectangle 7"/>
          <p:cNvSpPr>
            <a:spLocks noChangeArrowheads="1"/>
          </p:cNvSpPr>
          <p:nvPr/>
        </p:nvSpPr>
        <p:spPr bwMode="auto">
          <a:xfrm>
            <a:off x="7360541" y="4790143"/>
            <a:ext cx="1396647" cy="311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6568" tIns="26945" rIns="66568" bIns="26945">
            <a:spAutoFit/>
          </a:bodyPr>
          <a:lstStyle>
            <a:lvl1pPr defTabSz="950913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476250" defTabSz="950913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950913" defTabSz="950913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427163" defTabSz="950913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1901825" defTabSz="950913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359025" defTabSz="950913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816225" defTabSz="950913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273425" defTabSz="950913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730625" defTabSz="950913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>
              <a:lnSpc>
                <a:spcPct val="88000"/>
              </a:lnSpc>
            </a:pPr>
            <a:r>
              <a:rPr lang="en-US" altLang="zh-TW" sz="1900">
                <a:ea typeface="PMingLiU" pitchFamily="18" charset="-120"/>
              </a:rPr>
              <a:t>Big-endian</a:t>
            </a:r>
          </a:p>
        </p:txBody>
      </p:sp>
      <p:sp>
        <p:nvSpPr>
          <p:cNvPr id="106504" name="Rectangle 8"/>
          <p:cNvSpPr>
            <a:spLocks noChangeArrowheads="1"/>
          </p:cNvSpPr>
          <p:nvPr/>
        </p:nvSpPr>
        <p:spPr bwMode="auto">
          <a:xfrm>
            <a:off x="185480" y="4813911"/>
            <a:ext cx="1488595" cy="311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6568" tIns="26945" rIns="66568" bIns="26945">
            <a:spAutoFit/>
          </a:bodyPr>
          <a:lstStyle>
            <a:lvl1pPr defTabSz="950913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476250" defTabSz="950913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950913" defTabSz="950913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427163" defTabSz="950913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1901825" defTabSz="950913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359025" defTabSz="950913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816225" defTabSz="950913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273425" defTabSz="950913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730625" defTabSz="950913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>
              <a:lnSpc>
                <a:spcPct val="88000"/>
              </a:lnSpc>
            </a:pPr>
            <a:r>
              <a:rPr lang="en-US" altLang="zh-TW" sz="1900">
                <a:ea typeface="PMingLiU" pitchFamily="18" charset="-120"/>
              </a:rPr>
              <a:t>Little-endian</a:t>
            </a:r>
          </a:p>
        </p:txBody>
      </p:sp>
      <p:sp>
        <p:nvSpPr>
          <p:cNvPr id="106505" name="Rectangle 9"/>
          <p:cNvSpPr>
            <a:spLocks noChangeArrowheads="1"/>
          </p:cNvSpPr>
          <p:nvPr/>
        </p:nvSpPr>
        <p:spPr bwMode="auto">
          <a:xfrm>
            <a:off x="824355" y="4333788"/>
            <a:ext cx="922644" cy="2390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6568" tIns="26945" rIns="66568" bIns="26945">
            <a:spAutoFit/>
          </a:bodyPr>
          <a:lstStyle>
            <a:lvl1pPr marL="357188" indent="-357188" defTabSz="950913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831850" indent="-355600" defTabSz="950913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308100" indent="-357188" defTabSz="950913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82763" indent="-355600" defTabSz="950913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59013" indent="-357188" defTabSz="950913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16213" indent="-357188" defTabSz="950913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173413" indent="-357188" defTabSz="950913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30613" indent="-357188" defTabSz="950913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087813" indent="-357188" defTabSz="950913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>
              <a:spcBef>
                <a:spcPct val="95000"/>
              </a:spcBef>
            </a:pPr>
            <a:r>
              <a:rPr lang="en-US" altLang="zh-TW" sz="1200">
                <a:ea typeface="PMingLiU" pitchFamily="18" charset="-120"/>
              </a:rPr>
              <a:t>r1 = 0x100</a:t>
            </a:r>
          </a:p>
        </p:txBody>
      </p:sp>
      <p:grpSp>
        <p:nvGrpSpPr>
          <p:cNvPr id="106513" name="Group 17"/>
          <p:cNvGrpSpPr>
            <a:grpSpLocks/>
          </p:cNvGrpSpPr>
          <p:nvPr/>
        </p:nvGrpSpPr>
        <p:grpSpPr bwMode="auto">
          <a:xfrm>
            <a:off x="3430585" y="1617842"/>
            <a:ext cx="2010158" cy="900033"/>
            <a:chOff x="2164" y="1021"/>
            <a:chExt cx="1268" cy="568"/>
          </a:xfrm>
        </p:grpSpPr>
        <p:sp>
          <p:nvSpPr>
            <p:cNvPr id="106506" name="Rectangle 10"/>
            <p:cNvSpPr>
              <a:spLocks noChangeArrowheads="1"/>
            </p:cNvSpPr>
            <p:nvPr/>
          </p:nvSpPr>
          <p:spPr bwMode="auto">
            <a:xfrm>
              <a:off x="2225" y="1373"/>
              <a:ext cx="1125" cy="216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6507" name="Line 11"/>
            <p:cNvSpPr>
              <a:spLocks noChangeShapeType="1"/>
            </p:cNvSpPr>
            <p:nvPr/>
          </p:nvSpPr>
          <p:spPr bwMode="auto">
            <a:xfrm>
              <a:off x="2775" y="1369"/>
              <a:ext cx="0" cy="91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6508" name="Line 12"/>
            <p:cNvSpPr>
              <a:spLocks noChangeShapeType="1"/>
            </p:cNvSpPr>
            <p:nvPr/>
          </p:nvSpPr>
          <p:spPr bwMode="auto">
            <a:xfrm>
              <a:off x="2494" y="1378"/>
              <a:ext cx="0" cy="74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6509" name="Rectangle 13"/>
            <p:cNvSpPr>
              <a:spLocks noChangeArrowheads="1"/>
            </p:cNvSpPr>
            <p:nvPr/>
          </p:nvSpPr>
          <p:spPr bwMode="auto">
            <a:xfrm>
              <a:off x="2211" y="1021"/>
              <a:ext cx="1178" cy="19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6675" tIns="26988" rIns="66675" bIns="26988">
              <a:spAutoFit/>
            </a:bodyPr>
            <a:lstStyle>
              <a:lvl1pPr defTabSz="950913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476250" defTabSz="950913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950913" defTabSz="950913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427163" defTabSz="950913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1901825" defTabSz="950913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359025" defTabSz="950913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816225" defTabSz="950913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273425" defTabSz="950913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730625" defTabSz="950913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>
                <a:lnSpc>
                  <a:spcPct val="88000"/>
                </a:lnSpc>
              </a:pPr>
              <a:r>
                <a:rPr lang="en-US" altLang="zh-TW" sz="1900">
                  <a:ea typeface="PMingLiU" pitchFamily="18" charset="-120"/>
                </a:rPr>
                <a:t>r0 =  0x11223344</a:t>
              </a:r>
            </a:p>
          </p:txBody>
        </p:sp>
        <p:sp>
          <p:nvSpPr>
            <p:cNvPr id="106510" name="Rectangle 14"/>
            <p:cNvSpPr>
              <a:spLocks noChangeArrowheads="1"/>
            </p:cNvSpPr>
            <p:nvPr/>
          </p:nvSpPr>
          <p:spPr bwMode="auto">
            <a:xfrm>
              <a:off x="2164" y="1231"/>
              <a:ext cx="1268" cy="15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5250" tIns="47625" rIns="95250" bIns="47625">
              <a:spAutoFit/>
            </a:bodyPr>
            <a:lstStyle>
              <a:lvl1pPr defTabSz="950913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476250" defTabSz="950913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950913" defTabSz="950913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427163" defTabSz="950913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1901825" defTabSz="950913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359025" defTabSz="950913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816225" defTabSz="950913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273425" defTabSz="950913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730625" defTabSz="950913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TW" altLang="en-US" sz="1000">
                  <a:ea typeface="PMingLiU" pitchFamily="18" charset="-120"/>
                </a:rPr>
                <a:t>31     24 23     16 15        8 7         0</a:t>
              </a:r>
            </a:p>
          </p:txBody>
        </p:sp>
        <p:sp>
          <p:nvSpPr>
            <p:cNvPr id="106511" name="Line 15"/>
            <p:cNvSpPr>
              <a:spLocks noChangeShapeType="1"/>
            </p:cNvSpPr>
            <p:nvPr/>
          </p:nvSpPr>
          <p:spPr bwMode="auto">
            <a:xfrm>
              <a:off x="3057" y="1369"/>
              <a:ext cx="0" cy="91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6512" name="Rectangle 16"/>
            <p:cNvSpPr>
              <a:spLocks noChangeArrowheads="1"/>
            </p:cNvSpPr>
            <p:nvPr/>
          </p:nvSpPr>
          <p:spPr bwMode="auto">
            <a:xfrm>
              <a:off x="2247" y="1405"/>
              <a:ext cx="1094" cy="1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5250" tIns="47625" rIns="95250" bIns="47625">
              <a:spAutoFit/>
            </a:bodyPr>
            <a:lstStyle>
              <a:lvl1pPr defTabSz="950913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476250" defTabSz="950913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950913" defTabSz="950913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427163" defTabSz="950913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1901825" defTabSz="950913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359025" defTabSz="950913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816225" defTabSz="950913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273425" defTabSz="950913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730625" defTabSz="950913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TW" altLang="en-US" sz="1200">
                  <a:ea typeface="PMingLiU" pitchFamily="18" charset="-120"/>
                </a:rPr>
                <a:t>11       22        33        44</a:t>
              </a:r>
            </a:p>
          </p:txBody>
        </p:sp>
      </p:grpSp>
      <p:sp>
        <p:nvSpPr>
          <p:cNvPr id="106514" name="Line 18"/>
          <p:cNvSpPr>
            <a:spLocks noChangeShapeType="1"/>
          </p:cNvSpPr>
          <p:nvPr/>
        </p:nvSpPr>
        <p:spPr bwMode="auto">
          <a:xfrm>
            <a:off x="5095148" y="2582842"/>
            <a:ext cx="0" cy="1302513"/>
          </a:xfrm>
          <a:prstGeom prst="line">
            <a:avLst/>
          </a:prstGeom>
          <a:noFill/>
          <a:ln w="25400">
            <a:solidFill>
              <a:schemeClr val="tx1"/>
            </a:solidFill>
            <a:prstDash val="sysDot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294" tIns="45647" rIns="91294" bIns="45647"/>
          <a:lstStyle/>
          <a:p>
            <a:endParaRPr lang="en-GB"/>
          </a:p>
        </p:txBody>
      </p:sp>
      <p:sp>
        <p:nvSpPr>
          <p:cNvPr id="106515" name="Line 19"/>
          <p:cNvSpPr>
            <a:spLocks noChangeShapeType="1"/>
          </p:cNvSpPr>
          <p:nvPr/>
        </p:nvSpPr>
        <p:spPr bwMode="auto">
          <a:xfrm>
            <a:off x="3316444" y="3885355"/>
            <a:ext cx="2387459" cy="0"/>
          </a:xfrm>
          <a:prstGeom prst="line">
            <a:avLst/>
          </a:prstGeom>
          <a:noFill/>
          <a:ln w="25400">
            <a:solidFill>
              <a:schemeClr val="tx1"/>
            </a:solidFill>
            <a:prstDash val="sysDot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294" tIns="45647" rIns="91294" bIns="45647"/>
          <a:lstStyle/>
          <a:p>
            <a:endParaRPr lang="en-GB"/>
          </a:p>
        </p:txBody>
      </p:sp>
      <p:sp>
        <p:nvSpPr>
          <p:cNvPr id="106516" name="Line 20"/>
          <p:cNvSpPr>
            <a:spLocks noChangeShapeType="1"/>
          </p:cNvSpPr>
          <p:nvPr/>
        </p:nvSpPr>
        <p:spPr bwMode="auto">
          <a:xfrm flipV="1">
            <a:off x="3335467" y="3875848"/>
            <a:ext cx="0" cy="323251"/>
          </a:xfrm>
          <a:prstGeom prst="line">
            <a:avLst/>
          </a:prstGeom>
          <a:noFill/>
          <a:ln w="25400">
            <a:solidFill>
              <a:schemeClr val="tx1"/>
            </a:solidFill>
            <a:prstDash val="sysDot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294" tIns="45647" rIns="91294" bIns="45647"/>
          <a:lstStyle/>
          <a:p>
            <a:endParaRPr lang="en-GB"/>
          </a:p>
        </p:txBody>
      </p:sp>
      <p:sp>
        <p:nvSpPr>
          <p:cNvPr id="106517" name="Line 21"/>
          <p:cNvSpPr>
            <a:spLocks noChangeShapeType="1"/>
          </p:cNvSpPr>
          <p:nvPr/>
        </p:nvSpPr>
        <p:spPr bwMode="auto">
          <a:xfrm flipV="1">
            <a:off x="5694391" y="3875848"/>
            <a:ext cx="0" cy="342266"/>
          </a:xfrm>
          <a:prstGeom prst="line">
            <a:avLst/>
          </a:prstGeom>
          <a:noFill/>
          <a:ln w="25400">
            <a:solidFill>
              <a:schemeClr val="tx1"/>
            </a:solidFill>
            <a:prstDash val="sysDot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294" tIns="45647" rIns="91294" bIns="45647"/>
          <a:lstStyle/>
          <a:p>
            <a:endParaRPr lang="en-GB"/>
          </a:p>
        </p:txBody>
      </p:sp>
      <p:grpSp>
        <p:nvGrpSpPr>
          <p:cNvPr id="106524" name="Group 28"/>
          <p:cNvGrpSpPr>
            <a:grpSpLocks/>
          </p:cNvGrpSpPr>
          <p:nvPr/>
        </p:nvGrpSpPr>
        <p:grpSpPr bwMode="auto">
          <a:xfrm>
            <a:off x="1640784" y="4065996"/>
            <a:ext cx="2010158" cy="538752"/>
            <a:chOff x="1035" y="2566"/>
            <a:chExt cx="1268" cy="340"/>
          </a:xfrm>
        </p:grpSpPr>
        <p:sp>
          <p:nvSpPr>
            <p:cNvPr id="106518" name="Rectangle 22"/>
            <p:cNvSpPr>
              <a:spLocks noChangeArrowheads="1"/>
            </p:cNvSpPr>
            <p:nvPr/>
          </p:nvSpPr>
          <p:spPr bwMode="auto">
            <a:xfrm>
              <a:off x="1090" y="2690"/>
              <a:ext cx="1126" cy="216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6519" name="Line 23"/>
            <p:cNvSpPr>
              <a:spLocks noChangeShapeType="1"/>
            </p:cNvSpPr>
            <p:nvPr/>
          </p:nvSpPr>
          <p:spPr bwMode="auto">
            <a:xfrm>
              <a:off x="1658" y="2686"/>
              <a:ext cx="0" cy="92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6520" name="Line 24"/>
            <p:cNvSpPr>
              <a:spLocks noChangeShapeType="1"/>
            </p:cNvSpPr>
            <p:nvPr/>
          </p:nvSpPr>
          <p:spPr bwMode="auto">
            <a:xfrm>
              <a:off x="1376" y="2695"/>
              <a:ext cx="0" cy="74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6521" name="Line 25"/>
            <p:cNvSpPr>
              <a:spLocks noChangeShapeType="1"/>
            </p:cNvSpPr>
            <p:nvPr/>
          </p:nvSpPr>
          <p:spPr bwMode="auto">
            <a:xfrm>
              <a:off x="1938" y="2695"/>
              <a:ext cx="0" cy="83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6522" name="Rectangle 26"/>
            <p:cNvSpPr>
              <a:spLocks noChangeArrowheads="1"/>
            </p:cNvSpPr>
            <p:nvPr/>
          </p:nvSpPr>
          <p:spPr bwMode="auto">
            <a:xfrm>
              <a:off x="1035" y="2566"/>
              <a:ext cx="1268" cy="15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5250" tIns="47625" rIns="95250" bIns="47625">
              <a:spAutoFit/>
            </a:bodyPr>
            <a:lstStyle>
              <a:lvl1pPr defTabSz="950913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476250" defTabSz="950913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950913" defTabSz="950913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427163" defTabSz="950913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1901825" defTabSz="950913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359025" defTabSz="950913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816225" defTabSz="950913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273425" defTabSz="950913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730625" defTabSz="950913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TW" altLang="en-US" sz="1000">
                  <a:ea typeface="PMingLiU" pitchFamily="18" charset="-120"/>
                </a:rPr>
                <a:t>31      24 23     16 15       8 7         0</a:t>
              </a:r>
            </a:p>
          </p:txBody>
        </p:sp>
        <p:sp>
          <p:nvSpPr>
            <p:cNvPr id="106523" name="Rectangle 27"/>
            <p:cNvSpPr>
              <a:spLocks noChangeArrowheads="1"/>
            </p:cNvSpPr>
            <p:nvPr/>
          </p:nvSpPr>
          <p:spPr bwMode="auto">
            <a:xfrm>
              <a:off x="1125" y="2722"/>
              <a:ext cx="1094" cy="1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5250" tIns="47625" rIns="95250" bIns="47625">
              <a:spAutoFit/>
            </a:bodyPr>
            <a:lstStyle>
              <a:lvl1pPr defTabSz="950913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476250" defTabSz="950913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950913" defTabSz="950913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427163" defTabSz="950913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1901825" defTabSz="950913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359025" defTabSz="950913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816225" defTabSz="950913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273425" defTabSz="950913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730625" defTabSz="950913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TW" altLang="en-US" sz="1200">
                  <a:ea typeface="PMingLiU" pitchFamily="18" charset="-120"/>
                </a:rPr>
                <a:t>11       22        33        44</a:t>
              </a:r>
            </a:p>
          </p:txBody>
        </p:sp>
      </p:grpSp>
      <p:sp>
        <p:nvSpPr>
          <p:cNvPr id="106525" name="Rectangle 29"/>
          <p:cNvSpPr>
            <a:spLocks noChangeArrowheads="1"/>
          </p:cNvSpPr>
          <p:nvPr/>
        </p:nvSpPr>
        <p:spPr bwMode="auto">
          <a:xfrm>
            <a:off x="5342455" y="4065996"/>
            <a:ext cx="2006988" cy="2499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5098" tIns="47549" rIns="95098" bIns="47549">
            <a:spAutoFit/>
          </a:bodyPr>
          <a:lstStyle>
            <a:lvl1pPr defTabSz="950913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476250" defTabSz="950913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950913" defTabSz="950913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427163" defTabSz="950913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1901825" defTabSz="950913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359025" defTabSz="950913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816225" defTabSz="950913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273425" defTabSz="950913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730625" defTabSz="950913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zh-TW" altLang="en-US" sz="1000">
                <a:ea typeface="PMingLiU" pitchFamily="18" charset="-120"/>
              </a:rPr>
              <a:t>31        24 23     16 15      8 7         0</a:t>
            </a:r>
          </a:p>
        </p:txBody>
      </p:sp>
      <p:sp>
        <p:nvSpPr>
          <p:cNvPr id="106526" name="Rectangle 30"/>
          <p:cNvSpPr>
            <a:spLocks noChangeArrowheads="1"/>
          </p:cNvSpPr>
          <p:nvPr/>
        </p:nvSpPr>
        <p:spPr bwMode="auto">
          <a:xfrm>
            <a:off x="5464524" y="4276743"/>
            <a:ext cx="1785046" cy="342266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1294" tIns="45647" rIns="91294" bIns="45647" anchor="ctr"/>
          <a:lstStyle/>
          <a:p>
            <a:endParaRPr lang="en-GB"/>
          </a:p>
        </p:txBody>
      </p:sp>
      <p:sp>
        <p:nvSpPr>
          <p:cNvPr id="106527" name="Line 31"/>
          <p:cNvSpPr>
            <a:spLocks noChangeShapeType="1"/>
          </p:cNvSpPr>
          <p:nvPr/>
        </p:nvSpPr>
        <p:spPr bwMode="auto">
          <a:xfrm>
            <a:off x="6377655" y="4260897"/>
            <a:ext cx="0" cy="14578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294" tIns="45647" rIns="91294" bIns="45647"/>
          <a:lstStyle/>
          <a:p>
            <a:endParaRPr lang="en-GB"/>
          </a:p>
        </p:txBody>
      </p:sp>
      <p:sp>
        <p:nvSpPr>
          <p:cNvPr id="106528" name="Line 32"/>
          <p:cNvSpPr>
            <a:spLocks noChangeShapeType="1"/>
          </p:cNvSpPr>
          <p:nvPr/>
        </p:nvSpPr>
        <p:spPr bwMode="auto">
          <a:xfrm>
            <a:off x="5930601" y="4275158"/>
            <a:ext cx="0" cy="117258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294" tIns="45647" rIns="91294" bIns="45647"/>
          <a:lstStyle/>
          <a:p>
            <a:endParaRPr lang="en-GB"/>
          </a:p>
        </p:txBody>
      </p:sp>
      <p:sp>
        <p:nvSpPr>
          <p:cNvPr id="106529" name="Line 33"/>
          <p:cNvSpPr>
            <a:spLocks noChangeShapeType="1"/>
          </p:cNvSpPr>
          <p:nvPr/>
        </p:nvSpPr>
        <p:spPr bwMode="auto">
          <a:xfrm>
            <a:off x="6821539" y="4275159"/>
            <a:ext cx="0" cy="131519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294" tIns="45647" rIns="91294" bIns="45647"/>
          <a:lstStyle/>
          <a:p>
            <a:endParaRPr lang="en-GB"/>
          </a:p>
        </p:txBody>
      </p:sp>
      <p:sp>
        <p:nvSpPr>
          <p:cNvPr id="106530" name="Rectangle 34"/>
          <p:cNvSpPr>
            <a:spLocks noChangeArrowheads="1"/>
          </p:cNvSpPr>
          <p:nvPr/>
        </p:nvSpPr>
        <p:spPr bwMode="auto">
          <a:xfrm>
            <a:off x="5558056" y="4317942"/>
            <a:ext cx="1734316" cy="280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5098" tIns="47549" rIns="95098" bIns="47549">
            <a:spAutoFit/>
          </a:bodyPr>
          <a:lstStyle>
            <a:lvl1pPr defTabSz="950913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476250" defTabSz="950913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950913" defTabSz="950913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427163" defTabSz="950913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1901825" defTabSz="950913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359025" defTabSz="950913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816225" defTabSz="950913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273425" defTabSz="950913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730625" defTabSz="950913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zh-TW" altLang="en-US" sz="1200">
                <a:ea typeface="PMingLiU" pitchFamily="18" charset="-120"/>
              </a:rPr>
              <a:t>44       33        22        11</a:t>
            </a:r>
          </a:p>
        </p:txBody>
      </p:sp>
      <p:grpSp>
        <p:nvGrpSpPr>
          <p:cNvPr id="106537" name="Group 41"/>
          <p:cNvGrpSpPr>
            <a:grpSpLocks/>
          </p:cNvGrpSpPr>
          <p:nvPr/>
        </p:nvGrpSpPr>
        <p:grpSpPr bwMode="auto">
          <a:xfrm>
            <a:off x="1636028" y="5294034"/>
            <a:ext cx="2010158" cy="538752"/>
            <a:chOff x="1032" y="3341"/>
            <a:chExt cx="1268" cy="340"/>
          </a:xfrm>
        </p:grpSpPr>
        <p:sp>
          <p:nvSpPr>
            <p:cNvPr id="106531" name="Rectangle 35"/>
            <p:cNvSpPr>
              <a:spLocks noChangeArrowheads="1"/>
            </p:cNvSpPr>
            <p:nvPr/>
          </p:nvSpPr>
          <p:spPr bwMode="auto">
            <a:xfrm>
              <a:off x="1087" y="3465"/>
              <a:ext cx="1126" cy="216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6532" name="Line 36"/>
            <p:cNvSpPr>
              <a:spLocks noChangeShapeType="1"/>
            </p:cNvSpPr>
            <p:nvPr/>
          </p:nvSpPr>
          <p:spPr bwMode="auto">
            <a:xfrm>
              <a:off x="1655" y="3461"/>
              <a:ext cx="0" cy="92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6533" name="Line 37"/>
            <p:cNvSpPr>
              <a:spLocks noChangeShapeType="1"/>
            </p:cNvSpPr>
            <p:nvPr/>
          </p:nvSpPr>
          <p:spPr bwMode="auto">
            <a:xfrm>
              <a:off x="1373" y="3470"/>
              <a:ext cx="0" cy="74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6534" name="Line 38"/>
            <p:cNvSpPr>
              <a:spLocks noChangeShapeType="1"/>
            </p:cNvSpPr>
            <p:nvPr/>
          </p:nvSpPr>
          <p:spPr bwMode="auto">
            <a:xfrm>
              <a:off x="1935" y="3470"/>
              <a:ext cx="0" cy="83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6535" name="Rectangle 39"/>
            <p:cNvSpPr>
              <a:spLocks noChangeArrowheads="1"/>
            </p:cNvSpPr>
            <p:nvPr/>
          </p:nvSpPr>
          <p:spPr bwMode="auto">
            <a:xfrm>
              <a:off x="1032" y="3341"/>
              <a:ext cx="1268" cy="15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5250" tIns="47625" rIns="95250" bIns="47625">
              <a:spAutoFit/>
            </a:bodyPr>
            <a:lstStyle>
              <a:lvl1pPr defTabSz="950913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476250" defTabSz="950913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950913" defTabSz="950913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427163" defTabSz="950913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1901825" defTabSz="950913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359025" defTabSz="950913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816225" defTabSz="950913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273425" defTabSz="950913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730625" defTabSz="950913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TW" altLang="en-US" sz="1000">
                  <a:ea typeface="PMingLiU" pitchFamily="18" charset="-120"/>
                </a:rPr>
                <a:t>31      24 23     16 15       8 7         0</a:t>
              </a:r>
            </a:p>
          </p:txBody>
        </p:sp>
        <p:sp>
          <p:nvSpPr>
            <p:cNvPr id="106536" name="Rectangle 40"/>
            <p:cNvSpPr>
              <a:spLocks noChangeArrowheads="1"/>
            </p:cNvSpPr>
            <p:nvPr/>
          </p:nvSpPr>
          <p:spPr bwMode="auto">
            <a:xfrm>
              <a:off x="1122" y="3497"/>
              <a:ext cx="1094" cy="1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5250" tIns="47625" rIns="95250" bIns="47625">
              <a:spAutoFit/>
            </a:bodyPr>
            <a:lstStyle>
              <a:lvl1pPr defTabSz="950913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476250" defTabSz="950913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950913" defTabSz="950913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427163" defTabSz="950913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1901825" defTabSz="950913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359025" defTabSz="950913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816225" defTabSz="950913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273425" defTabSz="950913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730625" defTabSz="950913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TW" altLang="en-US" sz="1200">
                  <a:ea typeface="PMingLiU" pitchFamily="18" charset="-120"/>
                </a:rPr>
                <a:t>00        00        00       44</a:t>
              </a:r>
            </a:p>
          </p:txBody>
        </p:sp>
      </p:grpSp>
      <p:grpSp>
        <p:nvGrpSpPr>
          <p:cNvPr id="106544" name="Group 48"/>
          <p:cNvGrpSpPr>
            <a:grpSpLocks/>
          </p:cNvGrpSpPr>
          <p:nvPr/>
        </p:nvGrpSpPr>
        <p:grpSpPr bwMode="auto">
          <a:xfrm>
            <a:off x="5370990" y="5292449"/>
            <a:ext cx="2010158" cy="538752"/>
            <a:chOff x="3388" y="3340"/>
            <a:chExt cx="1268" cy="340"/>
          </a:xfrm>
        </p:grpSpPr>
        <p:sp>
          <p:nvSpPr>
            <p:cNvPr id="106538" name="Rectangle 42"/>
            <p:cNvSpPr>
              <a:spLocks noChangeArrowheads="1"/>
            </p:cNvSpPr>
            <p:nvPr/>
          </p:nvSpPr>
          <p:spPr bwMode="auto">
            <a:xfrm>
              <a:off x="3445" y="3464"/>
              <a:ext cx="1126" cy="216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6539" name="Line 43"/>
            <p:cNvSpPr>
              <a:spLocks noChangeShapeType="1"/>
            </p:cNvSpPr>
            <p:nvPr/>
          </p:nvSpPr>
          <p:spPr bwMode="auto">
            <a:xfrm>
              <a:off x="4013" y="3460"/>
              <a:ext cx="0" cy="92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6540" name="Line 44"/>
            <p:cNvSpPr>
              <a:spLocks noChangeShapeType="1"/>
            </p:cNvSpPr>
            <p:nvPr/>
          </p:nvSpPr>
          <p:spPr bwMode="auto">
            <a:xfrm>
              <a:off x="3731" y="3469"/>
              <a:ext cx="0" cy="74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6541" name="Line 45"/>
            <p:cNvSpPr>
              <a:spLocks noChangeShapeType="1"/>
            </p:cNvSpPr>
            <p:nvPr/>
          </p:nvSpPr>
          <p:spPr bwMode="auto">
            <a:xfrm>
              <a:off x="4293" y="3469"/>
              <a:ext cx="0" cy="83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6542" name="Rectangle 46"/>
            <p:cNvSpPr>
              <a:spLocks noChangeArrowheads="1"/>
            </p:cNvSpPr>
            <p:nvPr/>
          </p:nvSpPr>
          <p:spPr bwMode="auto">
            <a:xfrm>
              <a:off x="3388" y="3340"/>
              <a:ext cx="1268" cy="15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5250" tIns="47625" rIns="95250" bIns="47625">
              <a:spAutoFit/>
            </a:bodyPr>
            <a:lstStyle>
              <a:lvl1pPr defTabSz="950913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476250" defTabSz="950913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950913" defTabSz="950913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427163" defTabSz="950913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1901825" defTabSz="950913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359025" defTabSz="950913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816225" defTabSz="950913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273425" defTabSz="950913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730625" defTabSz="950913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TW" altLang="en-US" sz="1000">
                  <a:ea typeface="PMingLiU" pitchFamily="18" charset="-120"/>
                </a:rPr>
                <a:t>31     24 23      16 15       8 7          0</a:t>
              </a:r>
            </a:p>
          </p:txBody>
        </p:sp>
        <p:sp>
          <p:nvSpPr>
            <p:cNvPr id="106543" name="Rectangle 47"/>
            <p:cNvSpPr>
              <a:spLocks noChangeArrowheads="1"/>
            </p:cNvSpPr>
            <p:nvPr/>
          </p:nvSpPr>
          <p:spPr bwMode="auto">
            <a:xfrm>
              <a:off x="3478" y="3496"/>
              <a:ext cx="1094" cy="1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5250" tIns="47625" rIns="95250" bIns="47625">
              <a:spAutoFit/>
            </a:bodyPr>
            <a:lstStyle>
              <a:lvl1pPr defTabSz="950913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476250" defTabSz="950913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950913" defTabSz="950913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427163" defTabSz="950913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1901825" defTabSz="950913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359025" defTabSz="950913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816225" defTabSz="950913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273425" defTabSz="950913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730625" defTabSz="950913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TW" altLang="en-US" sz="1200">
                  <a:ea typeface="PMingLiU" pitchFamily="18" charset="-120"/>
                </a:rPr>
                <a:t>00        00        00       11</a:t>
              </a:r>
            </a:p>
          </p:txBody>
        </p:sp>
      </p:grpSp>
      <p:sp>
        <p:nvSpPr>
          <p:cNvPr id="106545" name="Line 49"/>
          <p:cNvSpPr>
            <a:spLocks noChangeShapeType="1"/>
          </p:cNvSpPr>
          <p:nvPr/>
        </p:nvSpPr>
        <p:spPr bwMode="auto">
          <a:xfrm flipV="1">
            <a:off x="3268885" y="4683976"/>
            <a:ext cx="0" cy="722562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294" tIns="45647" rIns="91294" bIns="45647"/>
          <a:lstStyle/>
          <a:p>
            <a:endParaRPr lang="en-GB"/>
          </a:p>
        </p:txBody>
      </p:sp>
      <p:sp>
        <p:nvSpPr>
          <p:cNvPr id="106546" name="Line 50"/>
          <p:cNvSpPr>
            <a:spLocks noChangeShapeType="1"/>
          </p:cNvSpPr>
          <p:nvPr/>
        </p:nvSpPr>
        <p:spPr bwMode="auto">
          <a:xfrm flipV="1">
            <a:off x="7016530" y="4693483"/>
            <a:ext cx="0" cy="722562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294" tIns="45647" rIns="91294" bIns="45647"/>
          <a:lstStyle/>
          <a:p>
            <a:endParaRPr lang="en-GB"/>
          </a:p>
        </p:txBody>
      </p:sp>
      <p:sp>
        <p:nvSpPr>
          <p:cNvPr id="106547" name="Rectangle 51"/>
          <p:cNvSpPr>
            <a:spLocks noChangeArrowheads="1"/>
          </p:cNvSpPr>
          <p:nvPr/>
        </p:nvSpPr>
        <p:spPr bwMode="auto">
          <a:xfrm>
            <a:off x="2068142" y="5864478"/>
            <a:ext cx="1145932" cy="311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6568" tIns="26945" rIns="66568" bIns="26945">
            <a:spAutoFit/>
          </a:bodyPr>
          <a:lstStyle>
            <a:lvl1pPr defTabSz="950913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476250" defTabSz="950913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950913" defTabSz="950913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427163" defTabSz="950913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1901825" defTabSz="950913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359025" defTabSz="950913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816225" defTabSz="950913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273425" defTabSz="950913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730625" defTabSz="950913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>
              <a:lnSpc>
                <a:spcPct val="88000"/>
              </a:lnSpc>
            </a:pPr>
            <a:r>
              <a:rPr lang="en-US" altLang="zh-TW" sz="1900">
                <a:ea typeface="PMingLiU" pitchFamily="18" charset="-120"/>
              </a:rPr>
              <a:t>r2 =  0x44</a:t>
            </a:r>
          </a:p>
        </p:txBody>
      </p:sp>
      <p:sp>
        <p:nvSpPr>
          <p:cNvPr id="106548" name="Rectangle 52"/>
          <p:cNvSpPr>
            <a:spLocks noChangeArrowheads="1"/>
          </p:cNvSpPr>
          <p:nvPr/>
        </p:nvSpPr>
        <p:spPr bwMode="auto">
          <a:xfrm>
            <a:off x="5769579" y="5873986"/>
            <a:ext cx="1136890" cy="311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6568" tIns="26945" rIns="66568" bIns="26945">
            <a:spAutoFit/>
          </a:bodyPr>
          <a:lstStyle>
            <a:lvl1pPr defTabSz="950913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476250" defTabSz="950913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950913" defTabSz="950913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427163" defTabSz="950913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1901825" defTabSz="950913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359025" defTabSz="950913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816225" defTabSz="950913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273425" defTabSz="950913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730625" defTabSz="950913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>
              <a:lnSpc>
                <a:spcPct val="88000"/>
              </a:lnSpc>
            </a:pPr>
            <a:r>
              <a:rPr lang="en-US" altLang="zh-TW" sz="1900">
                <a:ea typeface="PMingLiU" pitchFamily="18" charset="-120"/>
              </a:rPr>
              <a:t>r2 =  0x11</a:t>
            </a:r>
          </a:p>
        </p:txBody>
      </p:sp>
      <p:grpSp>
        <p:nvGrpSpPr>
          <p:cNvPr id="106551" name="Group 55"/>
          <p:cNvGrpSpPr>
            <a:grpSpLocks/>
          </p:cNvGrpSpPr>
          <p:nvPr/>
        </p:nvGrpSpPr>
        <p:grpSpPr bwMode="auto">
          <a:xfrm>
            <a:off x="3733378" y="3026521"/>
            <a:ext cx="1288847" cy="605304"/>
            <a:chOff x="2355" y="1910"/>
            <a:chExt cx="813" cy="382"/>
          </a:xfrm>
        </p:grpSpPr>
        <p:sp>
          <p:nvSpPr>
            <p:cNvPr id="106549" name="Oval 53"/>
            <p:cNvSpPr>
              <a:spLocks noChangeArrowheads="1"/>
            </p:cNvSpPr>
            <p:nvPr/>
          </p:nvSpPr>
          <p:spPr bwMode="auto">
            <a:xfrm>
              <a:off x="2355" y="1910"/>
              <a:ext cx="813" cy="382"/>
            </a:xfrm>
            <a:prstGeom prst="ellipse">
              <a:avLst/>
            </a:prstGeom>
            <a:gradFill rotWithShape="0">
              <a:gsLst>
                <a:gs pos="0">
                  <a:srgbClr val="CECECE">
                    <a:gamma/>
                    <a:tint val="0"/>
                    <a:invGamma/>
                  </a:srgbClr>
                </a:gs>
                <a:gs pos="100000">
                  <a:srgbClr val="CECECE"/>
                </a:gs>
              </a:gsLst>
              <a:path path="shape">
                <a:fillToRect l="50000" t="50000" r="50000" b="50000"/>
              </a:path>
            </a:gradFill>
            <a:ln w="12700">
              <a:solidFill>
                <a:schemeClr val="tx1"/>
              </a:solidFill>
              <a:round/>
              <a:headEnd/>
              <a:tailEnd/>
            </a:ln>
            <a:effectLst>
              <a:outerShdw dist="107763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6550" name="Rectangle 54"/>
            <p:cNvSpPr>
              <a:spLocks noChangeArrowheads="1"/>
            </p:cNvSpPr>
            <p:nvPr/>
          </p:nvSpPr>
          <p:spPr bwMode="auto">
            <a:xfrm>
              <a:off x="2424" y="2033"/>
              <a:ext cx="695" cy="17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53975" tIns="22225" rIns="53975" bIns="22225">
              <a:spAutoFit/>
            </a:bodyPr>
            <a:lstStyle>
              <a:lvl1pPr defTabSz="608013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381000" defTabSz="608013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760413" defTabSz="608013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141413" defTabSz="608013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1520825" defTabSz="608013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1978025" defTabSz="608013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435225" defTabSz="608013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2892425" defTabSz="608013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349625" defTabSz="608013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>
                <a:spcBef>
                  <a:spcPct val="30000"/>
                </a:spcBef>
              </a:pPr>
              <a:r>
                <a:rPr lang="en-US" altLang="zh-TW" sz="1500">
                  <a:latin typeface="Arial" pitchFamily="34" charset="0"/>
                  <a:ea typeface="PMingLiU" pitchFamily="18" charset="-120"/>
                </a:rPr>
                <a:t>STR r0, [r1]</a:t>
              </a:r>
            </a:p>
          </p:txBody>
        </p:sp>
      </p:grpSp>
      <p:grpSp>
        <p:nvGrpSpPr>
          <p:cNvPr id="106554" name="Group 58"/>
          <p:cNvGrpSpPr>
            <a:grpSpLocks/>
          </p:cNvGrpSpPr>
          <p:nvPr/>
        </p:nvGrpSpPr>
        <p:grpSpPr bwMode="auto">
          <a:xfrm>
            <a:off x="3723867" y="4699821"/>
            <a:ext cx="1296774" cy="595797"/>
            <a:chOff x="2349" y="2966"/>
            <a:chExt cx="818" cy="376"/>
          </a:xfrm>
        </p:grpSpPr>
        <p:sp>
          <p:nvSpPr>
            <p:cNvPr id="106552" name="Oval 56"/>
            <p:cNvSpPr>
              <a:spLocks noChangeArrowheads="1"/>
            </p:cNvSpPr>
            <p:nvPr/>
          </p:nvSpPr>
          <p:spPr bwMode="auto">
            <a:xfrm>
              <a:off x="2349" y="2966"/>
              <a:ext cx="818" cy="376"/>
            </a:xfrm>
            <a:prstGeom prst="ellipse">
              <a:avLst/>
            </a:prstGeom>
            <a:gradFill rotWithShape="0">
              <a:gsLst>
                <a:gs pos="0">
                  <a:srgbClr val="CECECE">
                    <a:gamma/>
                    <a:tint val="0"/>
                    <a:invGamma/>
                  </a:srgbClr>
                </a:gs>
                <a:gs pos="100000">
                  <a:srgbClr val="CECECE"/>
                </a:gs>
              </a:gsLst>
              <a:path path="shape">
                <a:fillToRect l="50000" t="50000" r="50000" b="50000"/>
              </a:path>
            </a:gradFill>
            <a:ln w="12700">
              <a:solidFill>
                <a:schemeClr val="tx1"/>
              </a:solidFill>
              <a:round/>
              <a:headEnd/>
              <a:tailEnd/>
            </a:ln>
            <a:effectLst>
              <a:outerShdw dist="107763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6553" name="Rectangle 57"/>
            <p:cNvSpPr>
              <a:spLocks noChangeArrowheads="1"/>
            </p:cNvSpPr>
            <p:nvPr/>
          </p:nvSpPr>
          <p:spPr bwMode="auto">
            <a:xfrm>
              <a:off x="2380" y="3076"/>
              <a:ext cx="777" cy="17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53975" tIns="22225" rIns="53975" bIns="22225">
              <a:spAutoFit/>
            </a:bodyPr>
            <a:lstStyle>
              <a:lvl1pPr defTabSz="608013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381000" defTabSz="608013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760413" defTabSz="608013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141413" defTabSz="608013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1520825" defTabSz="608013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1978025" defTabSz="608013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435225" defTabSz="608013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2892425" defTabSz="608013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349625" defTabSz="608013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>
                <a:spcBef>
                  <a:spcPct val="30000"/>
                </a:spcBef>
              </a:pPr>
              <a:r>
                <a:rPr lang="en-US" altLang="zh-TW" sz="1500">
                  <a:latin typeface="Arial" pitchFamily="34" charset="0"/>
                  <a:ea typeface="PMingLiU" pitchFamily="18" charset="-120"/>
                </a:rPr>
                <a:t>LDRB r2, [r1]</a:t>
              </a:r>
            </a:p>
          </p:txBody>
        </p:sp>
      </p:grpSp>
      <p:sp>
        <p:nvSpPr>
          <p:cNvPr id="106555" name="Line 59"/>
          <p:cNvSpPr>
            <a:spLocks noChangeShapeType="1"/>
          </p:cNvSpPr>
          <p:nvPr/>
        </p:nvSpPr>
        <p:spPr bwMode="auto">
          <a:xfrm flipV="1">
            <a:off x="2622084" y="2563828"/>
            <a:ext cx="1778705" cy="1454631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294" tIns="45647" rIns="91294" bIns="45647"/>
          <a:lstStyle/>
          <a:p>
            <a:endParaRPr lang="en-GB"/>
          </a:p>
        </p:txBody>
      </p:sp>
      <p:sp>
        <p:nvSpPr>
          <p:cNvPr id="106556" name="Line 60"/>
          <p:cNvSpPr>
            <a:spLocks noChangeShapeType="1"/>
          </p:cNvSpPr>
          <p:nvPr/>
        </p:nvSpPr>
        <p:spPr bwMode="auto">
          <a:xfrm flipH="1" flipV="1">
            <a:off x="4381764" y="2563827"/>
            <a:ext cx="1940405" cy="1464139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294" tIns="45647" rIns="91294" bIns="45647"/>
          <a:lstStyle/>
          <a:p>
            <a:endParaRPr lang="en-GB"/>
          </a:p>
        </p:txBody>
      </p:sp>
      <p:sp>
        <p:nvSpPr>
          <p:cNvPr id="106557" name="Rectangle 61"/>
          <p:cNvSpPr>
            <a:spLocks noChangeArrowheads="1"/>
          </p:cNvSpPr>
          <p:nvPr/>
        </p:nvSpPr>
        <p:spPr bwMode="auto">
          <a:xfrm>
            <a:off x="7330419" y="4343295"/>
            <a:ext cx="922644" cy="2390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6568" tIns="26945" rIns="66568" bIns="26945">
            <a:spAutoFit/>
          </a:bodyPr>
          <a:lstStyle>
            <a:lvl1pPr marL="357188" indent="-357188" defTabSz="950913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831850" indent="-355600" defTabSz="950913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308100" indent="-357188" defTabSz="950913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82763" indent="-355600" defTabSz="950913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59013" indent="-357188" defTabSz="950913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16213" indent="-357188" defTabSz="950913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173413" indent="-357188" defTabSz="950913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30613" indent="-357188" defTabSz="950913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087813" indent="-357188" defTabSz="950913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>
              <a:spcBef>
                <a:spcPct val="95000"/>
              </a:spcBef>
            </a:pPr>
            <a:r>
              <a:rPr lang="en-US" altLang="zh-TW" sz="1200">
                <a:ea typeface="PMingLiU" pitchFamily="18" charset="-120"/>
              </a:rPr>
              <a:t>r1 = 0x100</a:t>
            </a:r>
          </a:p>
        </p:txBody>
      </p:sp>
      <p:sp>
        <p:nvSpPr>
          <p:cNvPr id="106558" name="Rectangle 62"/>
          <p:cNvSpPr>
            <a:spLocks noChangeArrowheads="1"/>
          </p:cNvSpPr>
          <p:nvPr/>
        </p:nvSpPr>
        <p:spPr bwMode="auto">
          <a:xfrm>
            <a:off x="3942128" y="4248221"/>
            <a:ext cx="972807" cy="311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6568" tIns="26945" rIns="66568" bIns="26945">
            <a:spAutoFit/>
          </a:bodyPr>
          <a:lstStyle>
            <a:lvl1pPr defTabSz="950913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476250" defTabSz="950913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950913" defTabSz="950913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427163" defTabSz="950913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1901825" defTabSz="950913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359025" defTabSz="950913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816225" defTabSz="950913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273425" defTabSz="950913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730625" defTabSz="950913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>
              <a:lnSpc>
                <a:spcPct val="88000"/>
              </a:lnSpc>
            </a:pPr>
            <a:r>
              <a:rPr lang="en-US" altLang="zh-TW" sz="1900">
                <a:ea typeface="PMingLiU" pitchFamily="18" charset="-120"/>
              </a:rPr>
              <a:t>Memory</a:t>
            </a:r>
          </a:p>
        </p:txBody>
      </p:sp>
    </p:spTree>
    <p:extLst>
      <p:ext uri="{BB962C8B-B14F-4D97-AF65-F5344CB8AC3E}">
        <p14:creationId xmlns:p14="http://schemas.microsoft.com/office/powerpoint/2010/main" val="51435730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s-slides">
  <a:themeElements>
    <a:clrScheme name="">
      <a:dk1>
        <a:srgbClr val="660066"/>
      </a:dk1>
      <a:lt1>
        <a:srgbClr val="FFFFFF"/>
      </a:lt1>
      <a:dk2>
        <a:srgbClr val="006600"/>
      </a:dk2>
      <a:lt2>
        <a:srgbClr val="FFCC99"/>
      </a:lt2>
      <a:accent1>
        <a:srgbClr val="99FF99"/>
      </a:accent1>
      <a:accent2>
        <a:srgbClr val="CC66FF"/>
      </a:accent2>
      <a:accent3>
        <a:srgbClr val="FFFFFF"/>
      </a:accent3>
      <a:accent4>
        <a:srgbClr val="560056"/>
      </a:accent4>
      <a:accent5>
        <a:srgbClr val="CAFFCA"/>
      </a:accent5>
      <a:accent6>
        <a:srgbClr val="B95CE7"/>
      </a:accent6>
      <a:hlink>
        <a:srgbClr val="FF99CC"/>
      </a:hlink>
      <a:folHlink>
        <a:srgbClr val="006600"/>
      </a:folHlink>
    </a:clrScheme>
    <a:fontScheme name="os-slides">
      <a:majorFont>
        <a:latin typeface="Helvetica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lnDef>
  </a:objectDefaults>
  <a:extraClrSchemeLst>
    <a:extraClrScheme>
      <a:clrScheme name="os-slides 1">
        <a:dk1>
          <a:srgbClr val="000000"/>
        </a:dk1>
        <a:lt1>
          <a:srgbClr val="FFFFFF"/>
        </a:lt1>
        <a:dk2>
          <a:srgbClr val="6600CC"/>
        </a:dk2>
        <a:lt2>
          <a:srgbClr val="CCECFF"/>
        </a:lt2>
        <a:accent1>
          <a:srgbClr val="00FFCC"/>
        </a:accent1>
        <a:accent2>
          <a:srgbClr val="9933FF"/>
        </a:accent2>
        <a:accent3>
          <a:srgbClr val="B8AAE2"/>
        </a:accent3>
        <a:accent4>
          <a:srgbClr val="DADADA"/>
        </a:accent4>
        <a:accent5>
          <a:srgbClr val="AAFFE2"/>
        </a:accent5>
        <a:accent6>
          <a:srgbClr val="8A2DE7"/>
        </a:accent6>
        <a:hlink>
          <a:srgbClr val="660066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-slides 2">
        <a:dk1>
          <a:srgbClr val="660066"/>
        </a:dk1>
        <a:lt1>
          <a:srgbClr val="FFFFFF"/>
        </a:lt1>
        <a:dk2>
          <a:srgbClr val="FF00FF"/>
        </a:dk2>
        <a:lt2>
          <a:srgbClr val="FFCC99"/>
        </a:lt2>
        <a:accent1>
          <a:srgbClr val="99FF99"/>
        </a:accent1>
        <a:accent2>
          <a:srgbClr val="CC66FF"/>
        </a:accent2>
        <a:accent3>
          <a:srgbClr val="FFFFFF"/>
        </a:accent3>
        <a:accent4>
          <a:srgbClr val="560056"/>
        </a:accent4>
        <a:accent5>
          <a:srgbClr val="CAFFCA"/>
        </a:accent5>
        <a:accent6>
          <a:srgbClr val="B95CE7"/>
        </a:accent6>
        <a:hlink>
          <a:srgbClr val="FF99CC"/>
        </a:hlink>
        <a:folHlink>
          <a:srgbClr val="00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4">
        <a:dk1>
          <a:srgbClr val="000000"/>
        </a:dk1>
        <a:lt1>
          <a:srgbClr val="FFFFFF"/>
        </a:lt1>
        <a:dk2>
          <a:srgbClr val="CC0099"/>
        </a:dk2>
        <a:lt2>
          <a:srgbClr val="FFCCFF"/>
        </a:lt2>
        <a:accent1>
          <a:srgbClr val="00FF00"/>
        </a:accent1>
        <a:accent2>
          <a:srgbClr val="9933FF"/>
        </a:accent2>
        <a:accent3>
          <a:srgbClr val="E2AACA"/>
        </a:accent3>
        <a:accent4>
          <a:srgbClr val="DADADA"/>
        </a:accent4>
        <a:accent5>
          <a:srgbClr val="AAFFAA"/>
        </a:accent5>
        <a:accent6>
          <a:srgbClr val="8A2DE7"/>
        </a:accent6>
        <a:hlink>
          <a:srgbClr val="660066"/>
        </a:hlink>
        <a:folHlink>
          <a:srgbClr val="0066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003300"/>
    </a:dk1>
    <a:lt1>
      <a:srgbClr val="FFFFFF"/>
    </a:lt1>
    <a:dk2>
      <a:srgbClr val="0000FF"/>
    </a:dk2>
    <a:lt2>
      <a:srgbClr val="FFCC99"/>
    </a:lt2>
    <a:accent1>
      <a:srgbClr val="99FF99"/>
    </a:accent1>
    <a:accent2>
      <a:srgbClr val="CC66FF"/>
    </a:accent2>
    <a:accent3>
      <a:srgbClr val="FFFFFF"/>
    </a:accent3>
    <a:accent4>
      <a:srgbClr val="002A00"/>
    </a:accent4>
    <a:accent5>
      <a:srgbClr val="CAFFCA"/>
    </a:accent5>
    <a:accent6>
      <a:srgbClr val="B95CE7"/>
    </a:accent6>
    <a:hlink>
      <a:srgbClr val="FF99CC"/>
    </a:hlink>
    <a:folHlink>
      <a:srgbClr val="0066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C:\apps\Microsoft Office\Templates\Presentations\os-slides.pot</Template>
  <TotalTime>14077</TotalTime>
  <Words>880</Words>
  <Application>Microsoft Office PowerPoint</Application>
  <PresentationFormat>On-screen Show (4:3)</PresentationFormat>
  <Paragraphs>193</Paragraphs>
  <Slides>26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6" baseType="lpstr">
      <vt:lpstr>PMingLiU</vt:lpstr>
      <vt:lpstr>PMingLiU</vt:lpstr>
      <vt:lpstr>Arial</vt:lpstr>
      <vt:lpstr>Calibri</vt:lpstr>
      <vt:lpstr>Helvetica</vt:lpstr>
      <vt:lpstr>Helvetica-Narrow</vt:lpstr>
      <vt:lpstr>Impact</vt:lpstr>
      <vt:lpstr>Monotype Sorts</vt:lpstr>
      <vt:lpstr>Times New Roman</vt:lpstr>
      <vt:lpstr>os-slides</vt:lpstr>
      <vt:lpstr>The ARM Cortex M  MCUs</vt:lpstr>
      <vt:lpstr>Reduced Instruction Set Computers (RISC)</vt:lpstr>
      <vt:lpstr>Reduced Instruction Set Computers (RISC)</vt:lpstr>
      <vt:lpstr>RISC in Practice</vt:lpstr>
      <vt:lpstr>PowerPoint Presentation</vt:lpstr>
      <vt:lpstr>Default Memory Map</vt:lpstr>
      <vt:lpstr>Peripherals</vt:lpstr>
      <vt:lpstr>Registers</vt:lpstr>
      <vt:lpstr>Registers</vt:lpstr>
      <vt:lpstr>Register Organisation</vt:lpstr>
      <vt:lpstr>SAMD20J18 Microcontroller Architecture</vt:lpstr>
      <vt:lpstr>Microcontroller SAMD20J18</vt:lpstr>
      <vt:lpstr>SAMD20J18 Interrupts</vt:lpstr>
      <vt:lpstr>SAM4SD32C Microcontroller Architecture</vt:lpstr>
      <vt:lpstr>SAM4S Microcontroller Memory Map</vt:lpstr>
      <vt:lpstr>SAM4S Microcontroller Peripherals</vt:lpstr>
      <vt:lpstr>SAM4S Interrupt Vector Table</vt:lpstr>
      <vt:lpstr>SAM4S MCU Pinout</vt:lpstr>
      <vt:lpstr>PIO Controller</vt:lpstr>
      <vt:lpstr>SAM4S Xplained Pro Board</vt:lpstr>
      <vt:lpstr>PowerPoint Presentation</vt:lpstr>
      <vt:lpstr>ARM Cortex M4 System Address Map</vt:lpstr>
      <vt:lpstr>Registers</vt:lpstr>
      <vt:lpstr>Register Organisation</vt:lpstr>
      <vt:lpstr>Endianess</vt:lpstr>
      <vt:lpstr>Endianess Example</vt:lpstr>
    </vt:vector>
  </TitlesOfParts>
  <Company>SIHE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WAN Introduction</dc:title>
  <dc:creator>Michael Dacey</dc:creator>
  <cp:lastModifiedBy>Michael Dacey</cp:lastModifiedBy>
  <cp:revision>139</cp:revision>
  <cp:lastPrinted>2016-11-02T10:07:36Z</cp:lastPrinted>
  <dcterms:created xsi:type="dcterms:W3CDTF">1999-06-25T18:38:26Z</dcterms:created>
  <dcterms:modified xsi:type="dcterms:W3CDTF">2016-11-02T10:07:46Z</dcterms:modified>
</cp:coreProperties>
</file>