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9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.xml" ContentType="application/vnd.openxmlformats-officedocument.presentationml.notesSlide+xml"/>
  <Override PartName="/ppt/slideLayouts/slideLayout21.xml" ContentType="application/vnd.openxmlformats-officedocument.presentationml.slideLayout+xml"/>
  <Override PartName="/ppt/notesSlides/notesSlide3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1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443" r:id="rId3"/>
    <p:sldId id="260" r:id="rId4"/>
    <p:sldId id="262" r:id="rId5"/>
    <p:sldId id="264" r:id="rId6"/>
    <p:sldId id="308" r:id="rId7"/>
    <p:sldId id="309" r:id="rId8"/>
    <p:sldId id="310" r:id="rId9"/>
    <p:sldId id="311" r:id="rId10"/>
    <p:sldId id="312" r:id="rId11"/>
    <p:sldId id="31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58B1A0-3E8A-43D7-9DF3-30531CB5DC27}" v="26" dt="2021-09-22T14:28:45.5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78" y="8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1.xml"/><Relationship Id="rId21" Type="http://schemas.openxmlformats.org/officeDocument/2006/relationships/customXml" Target="../customXml/item3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20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customXml" Target="../customXml/item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15C67C-44CC-4E00-B878-3B59828309D0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D395C3-8780-4BFD-8D14-5CE56B0EE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682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cy-GB" noProof="0" dirty="0"/>
              <a:t>Canllawiau sy'n benodol i'r asesiad hwn:   
Bydd arsylwi digwyddiad critigol yn eich galluogi i nodi 2-3 maes i ymchwilio iddynt. Bydd y rhain yn llywio eich adolygiad o lenyddiaeth. Fodd bynnag, mae'n bwysig dangos eich darllen drwy gydol yr aseiniad. Dylai'r darlleniad hwn gynnwys testunau ar theori dysgu, ymarfer myfyriol, arsylwi yn yr ystafell ddosbarth a methodoleg digwyddiadau critigol. </a:t>
            </a:r>
            <a:br>
              <a:rPr lang="cy-GB" noProof="0" dirty="0"/>
            </a:br>
            <a:br>
              <a:rPr lang="cy-GB" noProof="0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501494F-6C03-4543-926C-9B1F60658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7155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>
                <a:cs typeface="Calibri"/>
              </a:rPr>
              <a:t>Angen penderfynu a yw'r erthygl yn haeddu'ch amser – mae’n amhosib i chi ddarllen popeth.
Cwestiynau pellach: ydy hi wedi ei hadolygu gan gymheiriaid? Ar gyfer pwy y cafodd ei hysgrifennu? Beth oedd ei phwrpas? Pryd cafodd ei hysgrifennu? Pwy yw'r awdur (hygrededd)?</a:t>
            </a:r>
            <a:r>
              <a:rPr lang="en-US" dirty="0">
                <a:cs typeface="Calibri"/>
              </a:rPr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501494F-6C03-4543-926C-9B1F60658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20569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Cyfeiriwch y myfyrwyr at daflen waith i’w </a:t>
            </a:r>
            <a:r>
              <a:rPr lang="cy-GB" noProof="0"/>
              <a:t>cynorthwyo gyda’r </a:t>
            </a:r>
            <a:r>
              <a:rPr lang="cy-GB" noProof="0" dirty="0"/>
              <a:t>gweithgaredd hwn</a:t>
            </a:r>
            <a:r>
              <a:rPr lang="en-GB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501494F-6C03-4543-926C-9B1F60658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43156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8296B-0A35-4448-BCCD-9E898C8671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6B659A-3850-4F73-A2FA-D1782CC09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E9479A-F232-44E5-9F4A-DC7C2CA94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1E9FD-E63D-4DB2-ADF7-89863E7ABB21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100347-57CC-409F-BECD-3821D97D9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6B842A-FBC2-4DA3-BD2C-A088ED3A2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2DCB-D8DD-4028-A64C-D32BDD932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519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F18CA-A1EE-4BAA-A2D4-F52DF95F7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C0A12-2C21-49BF-9F81-FEF12B642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DABCF-D9AC-4A4B-9D6D-422F37CC8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1E9FD-E63D-4DB2-ADF7-89863E7ABB21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80CC7-269E-4296-A148-E567D0CAED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27CACE-6D60-49D2-98E3-AEA965858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2DCB-D8DD-4028-A64C-D32BDD932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231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B8A95-B7C7-4352-ACB6-7075A37F5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2D379C-52D8-4D3B-87AD-278BB483E9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4AB891-A63C-4097-B43D-49154D902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1E9FD-E63D-4DB2-ADF7-89863E7ABB21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B03925-2214-43EB-AF6D-7354F5A90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350AE-E7F0-4D81-ABF4-3DF350E7B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2DCB-D8DD-4028-A64C-D32BDD932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918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44876-0332-42E2-8889-E8A35DF59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9FA8E-715B-45E1-8448-42B06BA30A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7E9B8B-1F7A-4B32-BDAE-FCB1BC5BB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291BCD-09D1-49CD-8D51-152B61D91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1E9FD-E63D-4DB2-ADF7-89863E7ABB21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FCAFA9-B13F-400E-8DE6-E8D1CA5C6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472D65-359D-46F2-B65D-4F14BF70B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2DCB-D8DD-4028-A64C-D32BDD932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093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6C90B-E2A8-4ECC-932A-2B69D711B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6530A5-0B98-40A4-A146-A5C4D485C6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856720-6F35-4080-AE33-5D9C962BD5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5646FF-CEF9-44DC-98DC-8B7122F281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F6B4C5-D6F6-4D0B-8D55-8186892EA1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5580EA-6C62-4D1B-B1AA-7F8EA2A11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1E9FD-E63D-4DB2-ADF7-89863E7ABB21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651FBA-D62E-418F-9A41-CC7D2098A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705E59-B665-412F-8A8B-6203982B2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2DCB-D8DD-4028-A64C-D32BDD932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651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9747C-4AA3-4CA4-B80F-EFCA01FA3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CE075A-C00A-4586-B0CC-9EB4EC1976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1E9FD-E63D-4DB2-ADF7-89863E7ABB21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2CA9FC-1AA6-4721-A481-A2A6B3799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1BF5F8-AD9D-451A-93C8-AFFF27C13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2DCB-D8DD-4028-A64C-D32BDD932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326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DD211C-BBC3-4522-9A43-4A45DF11B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1E9FD-E63D-4DB2-ADF7-89863E7ABB21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C5A295-A9BD-479A-BA07-F99A5A220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C80FCD-2F6F-4D75-BB49-CC2FEBEDD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2DCB-D8DD-4028-A64C-D32BDD932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207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CB096-7395-4F10-85DD-6B2073378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30819-0D6D-4FC1-8D34-00EF79901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87BCE8-F042-470E-BD14-E4DAEB250D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BC1CA1-91EC-499F-A76E-6A6AC4C23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1E9FD-E63D-4DB2-ADF7-89863E7ABB21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B3C44B-E6FC-4A28-914E-66203BB44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2F2CE9-206B-479B-BF34-1C8D4C5A0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2DCB-D8DD-4028-A64C-D32BDD932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123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F4901-BFF1-454B-97AD-7BFB9E75F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D53806-0AE0-49DD-BE79-A821DD8883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2690DA-3003-4D30-9770-493AD09CCB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04D724-5D23-46B9-AC07-E0B3E8350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1E9FD-E63D-4DB2-ADF7-89863E7ABB21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C3D7D2-693D-41EB-B96D-923552F9C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B25314-1563-4072-94F4-009B5A74C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2DCB-D8DD-4028-A64C-D32BDD932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170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C6841-4F29-4272-8346-14506BEAA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9DCA5B-C2E7-42C9-AC29-215EAFB316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76D13-7DEE-4EAC-9838-E90115D74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1E9FD-E63D-4DB2-ADF7-89863E7ABB21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BF2DA-A1FE-4B1F-9BE4-B0A1E08E7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CD6CF7-D8CF-4930-98AF-64C996EC2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2DCB-D8DD-4028-A64C-D32BDD932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797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3FE71E-437B-4980-A968-BE3BE8C6A4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9D81FE-C91E-4DCD-83BA-2D468FB19B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25CCB6-0DA1-42CB-963C-C1553BE94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1E9FD-E63D-4DB2-ADF7-89863E7ABB21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741BB-11D0-4B88-81A7-00DDC5678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424481-D26E-44C5-9EBC-C9675E726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E2DCB-D8DD-4028-A64C-D32BDD932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4951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8347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12192000" cy="6812462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98454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174517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10515600" cy="3781091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777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816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6"/>
            <a:ext cx="51816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4291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7051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3956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3556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7364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8070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6"/>
            <a:ext cx="10515600" cy="3765049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1522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6"/>
            <a:ext cx="2628900" cy="5289717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6"/>
            <a:ext cx="7734300" cy="5289717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592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EAE442-658B-45E1-A480-DFD8C5FF4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F08982-CF3B-4078-AD41-82D988004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6075B6-ADB6-43AA-B698-A5389B467B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C1E9FD-E63D-4DB2-ADF7-89863E7ABB21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761184-B226-45B0-BB0E-06BC3FF20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112822-9644-4795-B4A9-23D64AD54A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FE2DCB-D8DD-4028-A64C-D32BDD932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454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22164"/>
            <a:ext cx="12192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983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blog.okfn.org/2012/06/01/the-right-to-read-is-the-right-to-mine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adambindslev/4727853016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ccftech.com/scientists-perform-important-tasks-morning-avoid-decision-fatigue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3D256B-845C-4B16-ADC6-CC0AE7814532}"/>
              </a:ext>
            </a:extLst>
          </p:cNvPr>
          <p:cNvSpPr txBox="1"/>
          <p:nvPr/>
        </p:nvSpPr>
        <p:spPr>
          <a:xfrm>
            <a:off x="2679940" y="5457645"/>
            <a:ext cx="7200181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4800" dirty="0"/>
              <a:t>Ymgysylltu â’r Llenyddiaeth</a:t>
            </a:r>
            <a:r>
              <a:rPr lang="en-GB" sz="4800" dirty="0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835849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D157C38-BB64-422B-B8F7-0B35AE33C6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50000"/>
          </a:blip>
          <a:srcRect l="25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FBB7B6-0698-459A-9177-1CE42D426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cy-GB" sz="6600" dirty="0">
                <a:solidFill>
                  <a:srgbClr val="FFFFFF"/>
                </a:solidFill>
              </a:rPr>
              <a:t>Darllen cyn gweithredu</a:t>
            </a:r>
            <a:r>
              <a:rPr lang="en-US" sz="6600" dirty="0">
                <a:solidFill>
                  <a:srgbClr val="FFFFFF"/>
                </a:solidFill>
              </a:rPr>
              <a:t>
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4843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5D7EEF13-BA9E-46DE-9F6A-79FA1B685A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774290"/>
            <a:ext cx="7833852" cy="2080035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E04CB1-8BA8-483D-8E99-3571E1646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cy-GB" sz="2600" dirty="0">
                <a:solidFill>
                  <a:schemeClr val="bg1"/>
                </a:solidFill>
              </a:rPr>
              <a:t>Ymgysylltu â’r llenyddiaeth</a:t>
            </a:r>
            <a:r>
              <a:rPr lang="en-US" sz="2600" dirty="0">
                <a:solidFill>
                  <a:schemeClr val="bg1"/>
                </a:solidFill>
              </a:rPr>
              <a:t>
</a:t>
            </a:r>
            <a:endParaRPr lang="en-US" sz="26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535DC433-BBE7-4F69-A9A8-270809093B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2174" y="3038169"/>
            <a:ext cx="7750278" cy="3539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138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69AC5F-5714-426D-B696-ABE3162DF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639" y="-223520"/>
            <a:ext cx="3373121" cy="544576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br>
              <a:rPr lang="en-US" sz="6400" dirty="0"/>
            </a:br>
            <a:br>
              <a:rPr lang="en-US" sz="6400" dirty="0"/>
            </a:br>
            <a:br>
              <a:rPr lang="en-US" sz="6400" dirty="0"/>
            </a:br>
            <a:br>
              <a:rPr lang="en-US" sz="6400" dirty="0"/>
            </a:br>
            <a:br>
              <a:rPr lang="en-US" sz="6400" dirty="0"/>
            </a:br>
            <a:br>
              <a:rPr lang="en-US" sz="6400" dirty="0"/>
            </a:br>
            <a:br>
              <a:rPr lang="en-US" sz="6400" dirty="0"/>
            </a:br>
            <a:br>
              <a:rPr lang="en-US" sz="6400" dirty="0"/>
            </a:br>
            <a:br>
              <a:rPr lang="en-US" sz="6400" dirty="0"/>
            </a:br>
            <a:r>
              <a:rPr lang="en-US" sz="6400" dirty="0" err="1"/>
              <a:t>Meddwl</a:t>
            </a:r>
            <a:r>
              <a:rPr lang="en-US" sz="6400" dirty="0"/>
              <a:t> </a:t>
            </a:r>
            <a:r>
              <a:rPr lang="en-US" sz="6400" dirty="0" err="1"/>
              <a:t>yn</a:t>
            </a:r>
            <a:r>
              <a:rPr lang="en-US" sz="6400" dirty="0"/>
              <a:t> </a:t>
            </a:r>
            <a:r>
              <a:rPr lang="en-US" sz="6400" dirty="0" err="1"/>
              <a:t>feirniadol</a:t>
            </a:r>
            <a:r>
              <a:rPr lang="en-US" sz="6400" dirty="0"/>
              <a:t> </a:t>
            </a:r>
            <a:r>
              <a:rPr lang="en-US" sz="6400" dirty="0" err="1"/>
              <a:t>wrth</a:t>
            </a:r>
            <a:r>
              <a:rPr lang="en-US" sz="6400" dirty="0"/>
              <a:t> </a:t>
            </a:r>
            <a:r>
              <a:rPr lang="en-US" sz="6400" dirty="0" err="1"/>
              <a:t>ddarllen</a:t>
            </a:r>
            <a:r>
              <a:rPr lang="en-US" sz="6400" dirty="0"/>
              <a:t> 
</a:t>
            </a:r>
            <a:endParaRPr lang="en-US" sz="6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AAA08B9-1277-41F8-A454-FBD55237A3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46390" y="643469"/>
            <a:ext cx="5571062" cy="5571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3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close up view of a track and field lane in the dark">
            <a:extLst>
              <a:ext uri="{FF2B5EF4-FFF2-40B4-BE49-F238E27FC236}">
                <a16:creationId xmlns:a16="http://schemas.microsoft.com/office/drawing/2014/main" id="{93926E63-A9F9-4704-8A72-0EE50EC44E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D63195-85C4-4977-8A20-7BB094B79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cy-GB" sz="6000" dirty="0">
                <a:solidFill>
                  <a:srgbClr val="FFFFFF"/>
                </a:solidFill>
              </a:rPr>
              <a:t>Sut i ddarllen erthygl cyfnodolyn</a:t>
            </a:r>
            <a:r>
              <a:rPr lang="en-US" sz="6000" dirty="0">
                <a:solidFill>
                  <a:srgbClr val="FFFFFF"/>
                </a:solidFill>
              </a:rPr>
              <a:t>
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29E47-3393-421A-A180-DFC7B1830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cy-GB" sz="4000" dirty="0">
                <a:solidFill>
                  <a:srgbClr val="FFFFFF"/>
                </a:solidFill>
              </a:rPr>
              <a:t>Dull gweithredu tri cham</a:t>
            </a:r>
            <a:r>
              <a:rPr lang="en-US" sz="4000" dirty="0">
                <a:solidFill>
                  <a:srgbClr val="FFFFFF"/>
                </a:solidFill>
              </a:rPr>
              <a:t>
</a:t>
            </a:r>
            <a:endParaRPr lang="en-US" sz="4000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221966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3E4E69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0355C5-27E4-4839-AF59-485B8FD76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 fontScale="90000"/>
          </a:bodyPr>
          <a:lstStyle/>
          <a:p>
            <a:r>
              <a:rPr lang="cy-GB" dirty="0">
                <a:solidFill>
                  <a:srgbClr val="FFFFFF"/>
                </a:solidFill>
                <a:cs typeface="Calibri Light"/>
              </a:rPr>
              <a:t>Cam Un: Sgimio/sganio (5-10 munud)</a:t>
            </a:r>
            <a:r>
              <a:rPr lang="es-ES" dirty="0">
                <a:solidFill>
                  <a:srgbClr val="FFFFFF"/>
                </a:solidFill>
                <a:cs typeface="Calibri Light"/>
              </a:rPr>
              <a:t>
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ABBC4E16-A474-4CEF-9957-4144D1E495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730" r="962" b="-3"/>
          <a:stretch/>
        </p:blipFill>
        <p:spPr>
          <a:xfrm>
            <a:off x="327547" y="2454903"/>
            <a:ext cx="7058306" cy="408025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F3F11-6825-47B3-8262-9746F8E32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2000" dirty="0">
                <a:solidFill>
                  <a:srgbClr val="FFFFFF"/>
                </a:solidFill>
                <a:cs typeface="Calibri" panose="020F0502020204030204"/>
              </a:rPr>
              <a:t>Darllenwch y teitl, y crynodeb a’r cyflwyniad yn ofalus
Darllenwch benawdau’r adrannau a’r is-adrannau (anwybyddwch bopeth arall)</a:t>
            </a:r>
          </a:p>
          <a:p>
            <a:r>
              <a:rPr lang="cy-GB" sz="2000" dirty="0">
                <a:solidFill>
                  <a:srgbClr val="FFFFFF"/>
                </a:solidFill>
                <a:cs typeface="Calibri" panose="020F0502020204030204"/>
              </a:rPr>
              <a:t>Darllenwch y casgliadau
Gwiriwch y cyfeiriadau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0A3441-9F04-46DC-9B4C-324D6F0DBC80}"/>
              </a:ext>
            </a:extLst>
          </p:cNvPr>
          <p:cNvSpPr txBox="1"/>
          <p:nvPr/>
        </p:nvSpPr>
        <p:spPr>
          <a:xfrm>
            <a:off x="5184609" y="6335102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68441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755D39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59349C-562A-49F8-A7E0-0DB362859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rgbClr val="FFFFFF"/>
                </a:solidFill>
                <a:cs typeface="Calibri Light"/>
              </a:rPr>
              <a:t>Cam Dau: Cloddio'n ddyfnach (tua 1 awr)</a:t>
            </a:r>
            <a:endParaRPr lang="cy-GB" dirty="0">
              <a:solidFill>
                <a:srgbClr val="FFFFFF"/>
              </a:solidFill>
            </a:endParaRPr>
          </a:p>
        </p:txBody>
      </p:sp>
      <p:pic>
        <p:nvPicPr>
          <p:cNvPr id="4" name="Picture 4" descr="A picture containing ground, outdoor, sign, red&#10;&#10;Description automatically generated">
            <a:extLst>
              <a:ext uri="{FF2B5EF4-FFF2-40B4-BE49-F238E27FC236}">
                <a16:creationId xmlns:a16="http://schemas.microsoft.com/office/drawing/2014/main" id="{B0F7A8AE-BF3E-43D3-BA26-B96D811009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747" r="-2" b="2676"/>
          <a:stretch/>
        </p:blipFill>
        <p:spPr>
          <a:xfrm>
            <a:off x="327547" y="2454903"/>
            <a:ext cx="7058306" cy="408025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2175F-27B4-4252-BF70-909A7D7AA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2000" dirty="0">
                <a:solidFill>
                  <a:srgbClr val="FFFFFF"/>
                </a:solidFill>
                <a:cs typeface="Calibri"/>
              </a:rPr>
              <a:t>Darllenwch yn fwy gofalus ond anwybyddwch bethau megis profion am y tro
Marciwch gyfeiriadau perthnasol ar gyfer darllen yn y dyfodol</a:t>
            </a:r>
          </a:p>
          <a:p>
            <a:r>
              <a:rPr lang="cy-GB" sz="2000" dirty="0">
                <a:solidFill>
                  <a:srgbClr val="FFFFFF"/>
                </a:solidFill>
                <a:cs typeface="Calibri"/>
              </a:rPr>
              <a:t>Dylech allu crynhoi'r prif syniadau</a:t>
            </a:r>
            <a:r>
              <a:rPr lang="en-GB" sz="2000" dirty="0">
                <a:solidFill>
                  <a:srgbClr val="FFFFFF"/>
                </a:solidFill>
                <a:cs typeface="Calibri"/>
              </a:rPr>
              <a:t>
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BA3FDA-E67B-423B-AE2C-B5CCF81317D0}"/>
              </a:ext>
            </a:extLst>
          </p:cNvPr>
          <p:cNvSpPr txBox="1"/>
          <p:nvPr/>
        </p:nvSpPr>
        <p:spPr>
          <a:xfrm>
            <a:off x="5051561" y="6335102"/>
            <a:ext cx="233429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48830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7B8E5C9-DFA4-4F04-8F3C-77F0A901F7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414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75116E-A5FA-4DC2-B86B-3C038EC66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cy-GB" sz="5000" dirty="0">
                <a:cs typeface="Calibri Light"/>
              </a:rPr>
              <a:t>Penderfyniadau:</a:t>
            </a:r>
            <a:endParaRPr lang="cy-GB" sz="50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8D2B2-4E7B-4244-B0A9-2ADB95345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cs typeface="Calibri"/>
              </a:rPr>
              <a:t>Rhowch y papur o'r neilltu
Ewch yn ôl </a:t>
            </a:r>
            <a:r>
              <a:rPr lang="cy-GB" dirty="0" err="1">
                <a:cs typeface="Calibri"/>
              </a:rPr>
              <a:t>ato'n</a:t>
            </a:r>
            <a:r>
              <a:rPr lang="cy-GB" dirty="0">
                <a:cs typeface="Calibri"/>
              </a:rPr>
              <a:t> ddiweddarach</a:t>
            </a:r>
          </a:p>
          <a:p>
            <a:r>
              <a:rPr lang="cy-GB" dirty="0">
                <a:cs typeface="Calibri"/>
              </a:rPr>
              <a:t>Dyfal donc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2AA9DD-1668-4191-B832-BD8D2C7F56ED}"/>
              </a:ext>
            </a:extLst>
          </p:cNvPr>
          <p:cNvSpPr txBox="1"/>
          <p:nvPr/>
        </p:nvSpPr>
        <p:spPr>
          <a:xfrm>
            <a:off x="9737481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25435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nalysis Of Success Free Stock Photo - Public Domain Pictures">
            <a:extLst>
              <a:ext uri="{FF2B5EF4-FFF2-40B4-BE49-F238E27FC236}">
                <a16:creationId xmlns:a16="http://schemas.microsoft.com/office/drawing/2014/main" id="{09AFDF45-EEDF-43D9-97D3-64916CA6C2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42" r="22095" b="535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818F5-1524-4C13-8E93-2B1529644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 fontScale="90000"/>
          </a:bodyPr>
          <a:lstStyle/>
          <a:p>
            <a:r>
              <a:rPr lang="cy-GB" sz="2800" dirty="0">
                <a:cs typeface="Calibri Light"/>
              </a:rPr>
              <a:t>Trydydd Cam: Dadansoddi</a:t>
            </a:r>
            <a:r>
              <a:rPr lang="en-GB" sz="2800" dirty="0">
                <a:cs typeface="Calibri Light"/>
              </a:rPr>
              <a:t>
</a:t>
            </a:r>
            <a:endParaRPr lang="en-GB" sz="2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A61F16-76AD-48EE-95EF-0608FAB89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000" dirty="0">
                <a:cs typeface="Calibri"/>
              </a:rPr>
              <a:t>Nodwch a herio pob rhagdybiaeth
Dylech allu nodi cryfderau a gwendidau'r erthygl/astudiaeth</a:t>
            </a:r>
            <a:r>
              <a:rPr lang="en-GB" sz="2000" dirty="0"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451316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672D16-0C51-4DCC-A652-B9C9E63C3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772161"/>
            <a:ext cx="11139854" cy="59183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
 </a:t>
            </a:r>
            <a:r>
              <a:rPr lang="cy-GB" sz="5400" dirty="0">
                <a:solidFill>
                  <a:srgbClr val="FFFFFF"/>
                </a:solidFill>
              </a:rPr>
              <a:t>Dadansoddi Erthygl Cyfnodolyn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52666C59-255F-4366-96B6-ACAA63A2AC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7798" y="2426818"/>
            <a:ext cx="4845622" cy="399763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ED336FAD-029C-448D-93FF-FDA8289ADF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54" y="2485812"/>
            <a:ext cx="4860348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165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3A48A65-0725-4F85-AC0D-0FF496066DE3}"/>
</file>

<file path=customXml/itemProps2.xml><?xml version="1.0" encoding="utf-8"?>
<ds:datastoreItem xmlns:ds="http://schemas.openxmlformats.org/officeDocument/2006/customXml" ds:itemID="{FA0BC613-20AE-4FB0-BDE8-B371C1FE429C}"/>
</file>

<file path=customXml/itemProps3.xml><?xml version="1.0" encoding="utf-8"?>
<ds:datastoreItem xmlns:ds="http://schemas.openxmlformats.org/officeDocument/2006/customXml" ds:itemID="{70999512-1EE0-4B40-A47F-C26B00F8BEBE}"/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328</Words>
  <Application>Microsoft Office PowerPoint</Application>
  <PresentationFormat>Widescreen</PresentationFormat>
  <Paragraphs>27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1_Office Theme</vt:lpstr>
      <vt:lpstr>PowerPoint Presentation</vt:lpstr>
      <vt:lpstr>Darllen cyn gweithredu
</vt:lpstr>
      <vt:lpstr>Ymgysylltu â’r llenyddiaeth
</vt:lpstr>
      <vt:lpstr>         Meddwl yn feirniadol wrth ddarllen 
</vt:lpstr>
      <vt:lpstr>Sut i ddarllen erthygl cyfnodolyn
</vt:lpstr>
      <vt:lpstr>Cam Un: Sgimio/sganio (5-10 munud)
</vt:lpstr>
      <vt:lpstr>Cam Dau: Cloddio'n ddyfnach (tua 1 awr)</vt:lpstr>
      <vt:lpstr>Penderfyniadau:</vt:lpstr>
      <vt:lpstr>Trydydd Cam: Dadansoddi
</vt:lpstr>
      <vt:lpstr>
 Dadansoddi Erthygl Cyfnodolyn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 Holloway</dc:creator>
  <cp:lastModifiedBy>Julia Holloway</cp:lastModifiedBy>
  <cp:revision>3</cp:revision>
  <dcterms:created xsi:type="dcterms:W3CDTF">2021-09-16T14:23:15Z</dcterms:created>
  <dcterms:modified xsi:type="dcterms:W3CDTF">2021-09-23T07:39:59Z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