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5" autoAdjust="0"/>
    <p:restoredTop sz="94660"/>
  </p:normalViewPr>
  <p:slideViewPr>
    <p:cSldViewPr snapToGrid="0">
      <p:cViewPr varScale="1">
        <p:scale>
          <a:sx n="93" d="100"/>
          <a:sy n="93" d="100"/>
        </p:scale>
        <p:origin x="96" y="2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70FAE2-4066-428D-B6D5-E598F274F632}"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2940401826"/>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70FAE2-4066-428D-B6D5-E598F274F632}"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556102132"/>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70FAE2-4066-428D-B6D5-E598F274F632}"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1776395294"/>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170FAE2-4066-428D-B6D5-E598F274F632}"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2465420030"/>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170FAE2-4066-428D-B6D5-E598F274F632}" type="datetimeFigureOut">
              <a:rPr lang="en-GB" smtClean="0"/>
              <a:t>06/02/2021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224208959"/>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170FAE2-4066-428D-B6D5-E598F274F632}" type="datetimeFigureOut">
              <a:rPr lang="en-GB" smtClean="0"/>
              <a:t>06/02/2021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667127962"/>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70FAE2-4066-428D-B6D5-E598F274F632}" type="datetimeFigureOut">
              <a:rPr lang="en-GB" smtClean="0"/>
              <a:t>06/02/2021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3336689439"/>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70FAE2-4066-428D-B6D5-E598F274F632}"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1354101267"/>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70FAE2-4066-428D-B6D5-E598F274F632}"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305638342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70FAE2-4066-428D-B6D5-E598F274F632}"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214142830"/>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70FAE2-4066-428D-B6D5-E598F274F632}"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A3036D-2CC9-4426-9455-FFBA81BB2583}" type="slidenum">
              <a:rPr lang="en-GB" smtClean="0"/>
              <a:t>‹#›</a:t>
            </a:fld>
            <a:endParaRPr lang="en-GB"/>
          </a:p>
        </p:txBody>
      </p:sp>
    </p:spTree>
    <p:extLst>
      <p:ext uri="{BB962C8B-B14F-4D97-AF65-F5344CB8AC3E}">
        <p14:creationId xmlns:p14="http://schemas.microsoft.com/office/powerpoint/2010/main" val="2484929647"/>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9000">
              <a:srgbClr val="FF0000"/>
            </a:gs>
            <a:gs pos="100000">
              <a:srgbClr val="FF0000"/>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0FAE2-4066-428D-B6D5-E598F274F632}" type="datetimeFigureOut">
              <a:rPr lang="en-GB" smtClean="0"/>
              <a:t>06/02/2021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A3036D-2CC9-4426-9455-FFBA81BB2583}" type="slidenum">
              <a:rPr lang="en-GB" smtClean="0"/>
              <a:t>‹#›</a:t>
            </a:fld>
            <a:endParaRPr lang="en-GB"/>
          </a:p>
        </p:txBody>
      </p:sp>
    </p:spTree>
    <p:extLst>
      <p:ext uri="{BB962C8B-B14F-4D97-AF65-F5344CB8AC3E}">
        <p14:creationId xmlns:p14="http://schemas.microsoft.com/office/powerpoint/2010/main" val="2461257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47751" y="1648496"/>
            <a:ext cx="4829579" cy="1166007"/>
          </a:xfrm>
          <a:solidFill>
            <a:srgbClr val="FF0000"/>
          </a:solidFill>
        </p:spPr>
        <p:txBody>
          <a:bodyPr>
            <a:normAutofit/>
          </a:bodyPr>
          <a:lstStyle/>
          <a:p>
            <a:r>
              <a:rPr lang="en-GB" sz="7200" b="1" dirty="0">
                <a:latin typeface="Adobe Gothic Std B" panose="020B0800000000000000" pitchFamily="34" charset="-128"/>
                <a:ea typeface="Adobe Gothic Std B" panose="020B0800000000000000" pitchFamily="34" charset="-128"/>
              </a:rPr>
              <a:t>Netflix</a:t>
            </a:r>
          </a:p>
        </p:txBody>
      </p:sp>
      <p:sp>
        <p:nvSpPr>
          <p:cNvPr id="3" name="Subtitle 2"/>
          <p:cNvSpPr>
            <a:spLocks noGrp="1"/>
          </p:cNvSpPr>
          <p:nvPr>
            <p:ph type="subTitle" idx="1"/>
          </p:nvPr>
        </p:nvSpPr>
        <p:spPr>
          <a:xfrm>
            <a:off x="1732373" y="2834242"/>
            <a:ext cx="9144000" cy="1655762"/>
          </a:xfrm>
        </p:spPr>
        <p:txBody>
          <a:bodyPr/>
          <a:lstStyle/>
          <a:p>
            <a:r>
              <a:rPr lang="en-GB" dirty="0">
                <a:solidFill>
                  <a:schemeClr val="bg1"/>
                </a:solidFill>
              </a:rPr>
              <a:t>Example of using SFF to analyse a business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60760" y="4213549"/>
            <a:ext cx="3670479" cy="227265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92" y="3509964"/>
            <a:ext cx="3456160" cy="298890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60994" y="3420819"/>
            <a:ext cx="3039414" cy="3078052"/>
          </a:xfrm>
          <a:prstGeom prst="rect">
            <a:avLst/>
          </a:prstGeom>
        </p:spPr>
      </p:pic>
      <p:sp>
        <p:nvSpPr>
          <p:cNvPr id="7" name="TextBox 6"/>
          <p:cNvSpPr txBox="1"/>
          <p:nvPr/>
        </p:nvSpPr>
        <p:spPr>
          <a:xfrm>
            <a:off x="837127" y="489397"/>
            <a:ext cx="10406130" cy="646331"/>
          </a:xfrm>
          <a:prstGeom prst="rect">
            <a:avLst/>
          </a:prstGeom>
          <a:noFill/>
        </p:spPr>
        <p:txBody>
          <a:bodyPr wrap="square" rtlCol="0">
            <a:spAutoFit/>
          </a:bodyPr>
          <a:lstStyle/>
          <a:p>
            <a:r>
              <a:rPr lang="en-GB" dirty="0"/>
              <a:t>“We promise our customers a stellar service, our suppliers a valuable partner, our investors the prospects of sustained profitable growth and our employees the allure of huge impact”</a:t>
            </a:r>
          </a:p>
        </p:txBody>
      </p:sp>
      <p:cxnSp>
        <p:nvCxnSpPr>
          <p:cNvPr id="9" name="Straight Connector 8"/>
          <p:cNvCxnSpPr/>
          <p:nvPr/>
        </p:nvCxnSpPr>
        <p:spPr>
          <a:xfrm flipV="1">
            <a:off x="2408349" y="1275008"/>
            <a:ext cx="6452645" cy="1287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000957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EFE &amp;IFE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39284279"/>
              </p:ext>
            </p:extLst>
          </p:nvPr>
        </p:nvGraphicFramePr>
        <p:xfrm>
          <a:off x="268565" y="2368191"/>
          <a:ext cx="3711008" cy="4344243"/>
        </p:xfrm>
        <a:graphic>
          <a:graphicData uri="http://schemas.openxmlformats.org/drawingml/2006/table">
            <a:tbl>
              <a:tblPr>
                <a:tableStyleId>{5C22544A-7EE6-4342-B048-85BDC9FD1C3A}</a:tableStyleId>
              </a:tblPr>
              <a:tblGrid>
                <a:gridCol w="2350506">
                  <a:extLst>
                    <a:ext uri="{9D8B030D-6E8A-4147-A177-3AD203B41FA5}">
                      <a16:colId xmlns:a16="http://schemas.microsoft.com/office/drawing/2014/main" val="20000"/>
                    </a:ext>
                  </a:extLst>
                </a:gridCol>
                <a:gridCol w="383757">
                  <a:extLst>
                    <a:ext uri="{9D8B030D-6E8A-4147-A177-3AD203B41FA5}">
                      <a16:colId xmlns:a16="http://schemas.microsoft.com/office/drawing/2014/main" val="20001"/>
                    </a:ext>
                  </a:extLst>
                </a:gridCol>
                <a:gridCol w="332800">
                  <a:extLst>
                    <a:ext uri="{9D8B030D-6E8A-4147-A177-3AD203B41FA5}">
                      <a16:colId xmlns:a16="http://schemas.microsoft.com/office/drawing/2014/main" val="20002"/>
                    </a:ext>
                  </a:extLst>
                </a:gridCol>
                <a:gridCol w="643945">
                  <a:extLst>
                    <a:ext uri="{9D8B030D-6E8A-4147-A177-3AD203B41FA5}">
                      <a16:colId xmlns:a16="http://schemas.microsoft.com/office/drawing/2014/main" val="20003"/>
                    </a:ext>
                  </a:extLst>
                </a:gridCol>
              </a:tblGrid>
              <a:tr h="96271">
                <a:tc>
                  <a:txBody>
                    <a:bodyPr/>
                    <a:lstStyle/>
                    <a:p>
                      <a:pPr algn="ctr" fontAlgn="b"/>
                      <a:r>
                        <a:rPr lang="en-GB" sz="600" u="none" strike="noStrike" dirty="0">
                          <a:effectLst/>
                        </a:rPr>
                        <a:t>Key Internal Factors</a:t>
                      </a:r>
                      <a:endParaRPr lang="en-GB" sz="600" b="1" i="0" u="none" strike="noStrike" dirty="0">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Weights</a:t>
                      </a:r>
                      <a:endParaRPr lang="en-GB" sz="600" b="1"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Rating</a:t>
                      </a:r>
                      <a:endParaRPr lang="en-GB" sz="600" b="1"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Weighted Score</a:t>
                      </a:r>
                      <a:endParaRPr lang="en-GB" sz="600" b="1"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0"/>
                  </a:ext>
                </a:extLst>
              </a:tr>
              <a:tr h="186519">
                <a:tc>
                  <a:txBody>
                    <a:bodyPr/>
                    <a:lstStyle/>
                    <a:p>
                      <a:pPr algn="ctr" fontAlgn="b"/>
                      <a:r>
                        <a:rPr lang="en-GB" sz="600" u="none" strike="noStrike">
                          <a:effectLst/>
                        </a:rPr>
                        <a:t> </a:t>
                      </a:r>
                      <a:endParaRPr lang="en-GB" sz="600" b="1"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0.0 to 1.0</a:t>
                      </a:r>
                      <a:endParaRPr lang="en-GB" sz="600" b="1"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1, 2, 3 or 4</a:t>
                      </a:r>
                      <a:endParaRPr lang="en-GB" sz="600" b="1"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 </a:t>
                      </a:r>
                      <a:endParaRPr lang="en-GB" sz="600" b="1"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1"/>
                  </a:ext>
                </a:extLst>
              </a:tr>
              <a:tr h="96271">
                <a:tc>
                  <a:txBody>
                    <a:bodyPr/>
                    <a:lstStyle/>
                    <a:p>
                      <a:pPr algn="l" fontAlgn="b"/>
                      <a:r>
                        <a:rPr lang="en-GB" sz="600" u="none" strike="noStrike">
                          <a:effectLst/>
                        </a:rPr>
                        <a:t>Internal Strengths</a:t>
                      </a:r>
                      <a:endParaRPr lang="en-GB" sz="600" b="1" i="1"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3 or 4</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2"/>
                  </a:ext>
                </a:extLst>
              </a:tr>
              <a:tr h="186519">
                <a:tc>
                  <a:txBody>
                    <a:bodyPr/>
                    <a:lstStyle/>
                    <a:p>
                      <a:pPr algn="l" fontAlgn="ctr"/>
                      <a:r>
                        <a:rPr lang="en-GB" sz="600" u="none" strike="noStrike">
                          <a:effectLst/>
                        </a:rPr>
                        <a:t>Since 2015 Netflix have introduced ‘Netflix Original’ series and movies which mean that these can only be viewed through Netflix e.g. Narcos;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0.09</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0.36</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3"/>
                  </a:ext>
                </a:extLst>
              </a:tr>
              <a:tr h="186519">
                <a:tc>
                  <a:txBody>
                    <a:bodyPr/>
                    <a:lstStyle/>
                    <a:p>
                      <a:pPr algn="l" fontAlgn="ctr"/>
                      <a:r>
                        <a:rPr lang="en-GB" sz="600" u="none" strike="noStrike">
                          <a:effectLst/>
                        </a:rPr>
                        <a:t>Since 2016 account holders can watch their favourite shows and films on Netflix without internet connection;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0.09</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0.36</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4"/>
                  </a:ext>
                </a:extLst>
              </a:tr>
              <a:tr h="186519">
                <a:tc>
                  <a:txBody>
                    <a:bodyPr/>
                    <a:lstStyle/>
                    <a:p>
                      <a:pPr algn="l" fontAlgn="ctr"/>
                      <a:r>
                        <a:rPr lang="en-GB" sz="600" u="none" strike="noStrike">
                          <a:effectLst/>
                        </a:rPr>
                        <a:t>Netflix had 47 million paid US subscribers in 2016 increasing total account holders and revenue for the business;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0.15</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0.45</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5"/>
                  </a:ext>
                </a:extLst>
              </a:tr>
              <a:tr h="186519">
                <a:tc>
                  <a:txBody>
                    <a:bodyPr/>
                    <a:lstStyle/>
                    <a:p>
                      <a:pPr algn="l" fontAlgn="ctr"/>
                      <a:r>
                        <a:rPr lang="en-GB" sz="600" u="none" strike="noStrike">
                          <a:effectLst/>
                        </a:rPr>
                        <a:t>Netflix now offer international streaming all around the world, excluding mainland China, Syria, North Korea and Crimea.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0.12</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0.36</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6"/>
                  </a:ext>
                </a:extLst>
              </a:tr>
              <a:tr h="198823">
                <a:tc>
                  <a:txBody>
                    <a:bodyPr/>
                    <a:lstStyle/>
                    <a:p>
                      <a:pPr algn="l" fontAlgn="ctr"/>
                      <a:r>
                        <a:rPr lang="en-GB" sz="600" u="none" strike="noStrike">
                          <a:effectLst/>
                        </a:rPr>
                        <a:t>Revenue and profit continues to grow year on year for Netflix, this has increased 154% from 2010 to 2014;</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0.07</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0.21</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7"/>
                  </a:ext>
                </a:extLst>
              </a:tr>
              <a:tr h="186519">
                <a:tc>
                  <a:txBody>
                    <a:bodyPr/>
                    <a:lstStyle/>
                    <a:p>
                      <a:pPr algn="l" fontAlgn="ctr"/>
                      <a:r>
                        <a:rPr lang="en-GB" sz="600" u="none" strike="noStrike" dirty="0">
                          <a:effectLst/>
                        </a:rPr>
                        <a:t>Depend on current subscribers to promote the Netflix brand substantially cutting advertising and promoting costs for the business;</a:t>
                      </a:r>
                      <a:endParaRPr lang="en-GB" sz="600" b="0" i="0" u="none" strike="noStrike" dirty="0">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0.09</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8"/>
                  </a:ext>
                </a:extLst>
              </a:tr>
              <a:tr h="276766">
                <a:tc>
                  <a:txBody>
                    <a:bodyPr/>
                    <a:lstStyle/>
                    <a:p>
                      <a:pPr algn="l" fontAlgn="ctr"/>
                      <a:r>
                        <a:rPr lang="en-GB" sz="600" u="none" strike="noStrike">
                          <a:effectLst/>
                        </a:rPr>
                        <a:t>Focusing heavier on online video streaming and downloads due to technology development and change in customer demands rather than physical DVD rentals and sales;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0.07</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09"/>
                  </a:ext>
                </a:extLst>
              </a:tr>
              <a:tr h="367014">
                <a:tc>
                  <a:txBody>
                    <a:bodyPr/>
                    <a:lstStyle/>
                    <a:p>
                      <a:pPr algn="l" fontAlgn="ctr"/>
                      <a:r>
                        <a:rPr lang="en-GB" sz="600" u="none" strike="noStrike">
                          <a:effectLst/>
                        </a:rPr>
                        <a:t>Customer accounts include multiple profiles offering greater conveniences for users e.g. separate profile for mother, father and children who want to view different videos in their home at the same time;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0"/>
                  </a:ext>
                </a:extLst>
              </a:tr>
              <a:tr h="186519">
                <a:tc>
                  <a:txBody>
                    <a:bodyPr/>
                    <a:lstStyle/>
                    <a:p>
                      <a:pPr algn="l" fontAlgn="ctr"/>
                      <a:r>
                        <a:rPr lang="en-GB" sz="600" u="none" strike="noStrike">
                          <a:effectLst/>
                        </a:rPr>
                        <a:t>Customers pay a fixed monthly subscription fee and stream unlimited content throughout the month unlike the pay-per-view fees;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0.05</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3</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1"/>
                  </a:ext>
                </a:extLst>
              </a:tr>
              <a:tr h="186519">
                <a:tc>
                  <a:txBody>
                    <a:bodyPr/>
                    <a:lstStyle/>
                    <a:p>
                      <a:pPr algn="l" fontAlgn="ctr"/>
                      <a:r>
                        <a:rPr lang="en-GB" sz="600" u="none" strike="noStrike">
                          <a:effectLst/>
                        </a:rPr>
                        <a:t>Provides each profile with recommended video’s based on ‘recently watched titles’ and ‘most popular’;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0.04</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2"/>
                  </a:ext>
                </a:extLst>
              </a:tr>
              <a:tr h="186519">
                <a:tc>
                  <a:txBody>
                    <a:bodyPr/>
                    <a:lstStyle/>
                    <a:p>
                      <a:pPr algn="l" fontAlgn="ctr"/>
                      <a:r>
                        <a:rPr lang="en-GB" sz="600" u="none" strike="noStrike">
                          <a:effectLst/>
                        </a:rPr>
                        <a:t>Most smart TV remote controls include a ‘Netflix button’ allowing the customer to go directly into their account;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0.12</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3"/>
                  </a:ext>
                </a:extLst>
              </a:tr>
              <a:tr h="276766">
                <a:tc>
                  <a:txBody>
                    <a:bodyPr/>
                    <a:lstStyle/>
                    <a:p>
                      <a:pPr algn="l" fontAlgn="ctr"/>
                      <a:r>
                        <a:rPr lang="en-GB" sz="600" u="none" strike="noStrike">
                          <a:effectLst/>
                        </a:rPr>
                        <a:t>Customers can stream Netflix videos through many devices the most popular being smart TV’s, apple devices such as ipads and iphones, the now tv box, amazon fire stick, PlayStation4 box, x-box 360 and laptops.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0.03</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4</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0.12</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4"/>
                  </a:ext>
                </a:extLst>
              </a:tr>
              <a:tr h="96271">
                <a:tc>
                  <a:txBody>
                    <a:bodyPr/>
                    <a:lstStyle/>
                    <a:p>
                      <a:pPr algn="l" fontAlgn="b"/>
                      <a:r>
                        <a:rPr lang="en-GB" sz="600" u="none" strike="noStrike">
                          <a:effectLst/>
                        </a:rPr>
                        <a:t>Internal Weaknesses</a:t>
                      </a:r>
                      <a:endParaRPr lang="en-GB" sz="600" b="1" i="1"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tc>
                  <a:txBody>
                    <a:bodyPr/>
                    <a:lstStyle/>
                    <a:p>
                      <a:pPr algn="ctr" fontAlgn="b"/>
                      <a:r>
                        <a:rPr lang="en-GB" sz="600" u="none" strike="noStrike">
                          <a:effectLst/>
                        </a:rPr>
                        <a:t>1 or 2</a:t>
                      </a:r>
                      <a:endParaRPr lang="en-GB" sz="600" b="0"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5"/>
                  </a:ext>
                </a:extLst>
              </a:tr>
              <a:tr h="276766">
                <a:tc>
                  <a:txBody>
                    <a:bodyPr/>
                    <a:lstStyle/>
                    <a:p>
                      <a:pPr algn="l" fontAlgn="ctr"/>
                      <a:r>
                        <a:rPr lang="en-GB" sz="600" u="none" strike="noStrike">
                          <a:effectLst/>
                        </a:rPr>
                        <a:t>Netflix received criticism for separating their DVD rental and streaming website, DVD’s are now rented from DVD.com a Netflix company which included a separate subscription fee;</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0.02</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2</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0.04</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6"/>
                  </a:ext>
                </a:extLst>
              </a:tr>
              <a:tr h="276766">
                <a:tc>
                  <a:txBody>
                    <a:bodyPr/>
                    <a:lstStyle/>
                    <a:p>
                      <a:pPr algn="l" fontAlgn="ctr"/>
                      <a:r>
                        <a:rPr lang="en-GB" sz="600" u="none" strike="noStrike" dirty="0">
                          <a:effectLst/>
                        </a:rPr>
                        <a:t>Netflix is subject to various legal proceedings costing them a fortune; in 2016 a class action lawsuit was filed against them by a customer for inappropriate fee hikes, claiming breach of contract;</a:t>
                      </a:r>
                      <a:endParaRPr lang="en-GB" sz="600" b="0" i="0" u="none" strike="noStrike" dirty="0">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0.05</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1</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0.05</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7"/>
                  </a:ext>
                </a:extLst>
              </a:tr>
              <a:tr h="186519">
                <a:tc>
                  <a:txBody>
                    <a:bodyPr/>
                    <a:lstStyle/>
                    <a:p>
                      <a:pPr algn="l" fontAlgn="ctr"/>
                      <a:r>
                        <a:rPr lang="en-GB" sz="600" u="none" strike="noStrike">
                          <a:effectLst/>
                        </a:rPr>
                        <a:t>Under the basic plan, customers are now limited to five profiles under one account which was previously an unlimited amount for customers</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0.05</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1</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0.05</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8"/>
                  </a:ext>
                </a:extLst>
              </a:tr>
              <a:tr h="367014">
                <a:tc>
                  <a:txBody>
                    <a:bodyPr/>
                    <a:lstStyle/>
                    <a:p>
                      <a:pPr algn="l" fontAlgn="ctr"/>
                      <a:r>
                        <a:rPr lang="en-GB" sz="600" u="none" strike="noStrike">
                          <a:effectLst/>
                        </a:rPr>
                        <a:t>Though Netflix have received increased revenue due to international expansion, the Netflix international business is not yet profitable, in the first quarter of 2015 they recorded a contribution loss of $81million with this loss predicted to commence for a while. </a:t>
                      </a:r>
                      <a:endParaRPr lang="en-GB" sz="600" b="0" i="0" u="none" strike="noStrike">
                        <a:effectLst/>
                        <a:latin typeface="Times New Roman" panose="02020603050405020304" pitchFamily="18" charset="0"/>
                      </a:endParaRPr>
                    </a:p>
                  </a:txBody>
                  <a:tcPr marL="73234" marR="6103" marT="6103" marB="0" anchor="ctr"/>
                </a:tc>
                <a:tc>
                  <a:txBody>
                    <a:bodyPr/>
                    <a:lstStyle/>
                    <a:p>
                      <a:pPr algn="r" fontAlgn="b"/>
                      <a:r>
                        <a:rPr lang="en-GB" sz="600" u="none" strike="noStrike">
                          <a:effectLst/>
                        </a:rPr>
                        <a:t>0.08</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2</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0.16</a:t>
                      </a:r>
                      <a:endParaRPr lang="en-GB" sz="600" b="0" i="0" u="none" strike="noStrike">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19"/>
                  </a:ext>
                </a:extLst>
              </a:tr>
              <a:tr h="96271">
                <a:tc>
                  <a:txBody>
                    <a:bodyPr/>
                    <a:lstStyle/>
                    <a:p>
                      <a:pPr algn="l" fontAlgn="b"/>
                      <a:r>
                        <a:rPr lang="en-GB" sz="600" u="none" strike="noStrike">
                          <a:effectLst/>
                        </a:rPr>
                        <a:t>Totals</a:t>
                      </a:r>
                      <a:endParaRPr lang="en-GB" sz="600" b="0"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a:effectLst/>
                        </a:rPr>
                        <a:t>1</a:t>
                      </a:r>
                      <a:endParaRPr lang="en-GB" sz="600" b="1" i="0" u="none" strike="noStrike">
                        <a:effectLst/>
                        <a:latin typeface="Times New Roman" panose="02020603050405020304" pitchFamily="18" charset="0"/>
                      </a:endParaRPr>
                    </a:p>
                  </a:txBody>
                  <a:tcPr marL="6103" marR="6103" marT="6103" marB="0" anchor="b"/>
                </a:tc>
                <a:tc>
                  <a:txBody>
                    <a:bodyPr/>
                    <a:lstStyle/>
                    <a:p>
                      <a:pPr algn="l" fontAlgn="b"/>
                      <a:r>
                        <a:rPr lang="en-GB" sz="600" u="none" strike="noStrike">
                          <a:effectLst/>
                        </a:rPr>
                        <a:t> </a:t>
                      </a:r>
                      <a:endParaRPr lang="en-GB" sz="600" b="1" i="0" u="none" strike="noStrike">
                        <a:effectLst/>
                        <a:latin typeface="Times New Roman" panose="02020603050405020304" pitchFamily="18" charset="0"/>
                      </a:endParaRPr>
                    </a:p>
                  </a:txBody>
                  <a:tcPr marL="6103" marR="6103" marT="6103" marB="0" anchor="b"/>
                </a:tc>
                <a:tc>
                  <a:txBody>
                    <a:bodyPr/>
                    <a:lstStyle/>
                    <a:p>
                      <a:pPr algn="r" fontAlgn="b"/>
                      <a:r>
                        <a:rPr lang="en-GB" sz="600" u="none" strike="noStrike" dirty="0">
                          <a:effectLst/>
                        </a:rPr>
                        <a:t>2.37</a:t>
                      </a:r>
                      <a:endParaRPr lang="en-GB" sz="600" b="1" i="0" u="none" strike="noStrike" dirty="0">
                        <a:effectLst/>
                        <a:latin typeface="Times New Roman" panose="02020603050405020304" pitchFamily="18" charset="0"/>
                      </a:endParaRPr>
                    </a:p>
                  </a:txBody>
                  <a:tcPr marL="6103" marR="6103" marT="6103" marB="0" anchor="b"/>
                </a:tc>
                <a:extLst>
                  <a:ext uri="{0D108BD9-81ED-4DB2-BD59-A6C34878D82A}">
                    <a16:rowId xmlns:a16="http://schemas.microsoft.com/office/drawing/2014/main" val="1002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098571578"/>
              </p:ext>
            </p:extLst>
          </p:nvPr>
        </p:nvGraphicFramePr>
        <p:xfrm>
          <a:off x="7961558" y="342923"/>
          <a:ext cx="3912764" cy="4371702"/>
        </p:xfrm>
        <a:graphic>
          <a:graphicData uri="http://schemas.openxmlformats.org/drawingml/2006/table">
            <a:tbl>
              <a:tblPr>
                <a:tableStyleId>{5C22544A-7EE6-4342-B048-85BDC9FD1C3A}</a:tableStyleId>
              </a:tblPr>
              <a:tblGrid>
                <a:gridCol w="2230781">
                  <a:extLst>
                    <a:ext uri="{9D8B030D-6E8A-4147-A177-3AD203B41FA5}">
                      <a16:colId xmlns:a16="http://schemas.microsoft.com/office/drawing/2014/main" val="20000"/>
                    </a:ext>
                  </a:extLst>
                </a:gridCol>
                <a:gridCol w="543541">
                  <a:extLst>
                    <a:ext uri="{9D8B030D-6E8A-4147-A177-3AD203B41FA5}">
                      <a16:colId xmlns:a16="http://schemas.microsoft.com/office/drawing/2014/main" val="20001"/>
                    </a:ext>
                  </a:extLst>
                </a:gridCol>
                <a:gridCol w="404346">
                  <a:extLst>
                    <a:ext uri="{9D8B030D-6E8A-4147-A177-3AD203B41FA5}">
                      <a16:colId xmlns:a16="http://schemas.microsoft.com/office/drawing/2014/main" val="20002"/>
                    </a:ext>
                  </a:extLst>
                </a:gridCol>
                <a:gridCol w="734096">
                  <a:extLst>
                    <a:ext uri="{9D8B030D-6E8A-4147-A177-3AD203B41FA5}">
                      <a16:colId xmlns:a16="http://schemas.microsoft.com/office/drawing/2014/main" val="20003"/>
                    </a:ext>
                  </a:extLst>
                </a:gridCol>
              </a:tblGrid>
              <a:tr h="91576">
                <a:tc>
                  <a:txBody>
                    <a:bodyPr/>
                    <a:lstStyle/>
                    <a:p>
                      <a:pPr algn="ctr" fontAlgn="b"/>
                      <a:r>
                        <a:rPr lang="en-GB" sz="500" u="none" strike="noStrike" dirty="0">
                          <a:effectLst/>
                        </a:rPr>
                        <a:t>Key External Factors</a:t>
                      </a:r>
                      <a:endParaRPr lang="en-GB" sz="500" b="1" i="0" u="none" strike="noStrike" dirty="0">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Weights</a:t>
                      </a:r>
                      <a:endParaRPr lang="en-GB" sz="500" b="1" i="0" u="none" strike="noStrike">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Rating</a:t>
                      </a:r>
                      <a:endParaRPr lang="en-GB" sz="500" b="1" i="0" u="none" strike="noStrike">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Weighted Score</a:t>
                      </a:r>
                      <a:endParaRPr lang="en-GB" sz="500" b="1"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0"/>
                  </a:ext>
                </a:extLst>
              </a:tr>
              <a:tr h="91576">
                <a:tc>
                  <a:txBody>
                    <a:bodyPr/>
                    <a:lstStyle/>
                    <a:p>
                      <a:pPr algn="ctr" fontAlgn="b"/>
                      <a:r>
                        <a:rPr lang="en-GB" sz="500" u="none" strike="noStrike">
                          <a:effectLst/>
                        </a:rPr>
                        <a:t> </a:t>
                      </a:r>
                      <a:endParaRPr lang="en-GB" sz="500" b="1" i="0" u="none" strike="noStrike">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0.0 to 1.0</a:t>
                      </a:r>
                      <a:endParaRPr lang="en-GB" sz="500" b="1" i="0" u="none" strike="noStrike">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1 to 4</a:t>
                      </a:r>
                      <a:endParaRPr lang="en-GB" sz="500" b="1" i="0" u="none" strike="noStrike">
                        <a:effectLst/>
                        <a:latin typeface="Times New Roman" panose="02020603050405020304" pitchFamily="18" charset="0"/>
                      </a:endParaRPr>
                    </a:p>
                  </a:txBody>
                  <a:tcPr marL="5077" marR="5077" marT="5077" marB="0" anchor="b"/>
                </a:tc>
                <a:tc>
                  <a:txBody>
                    <a:bodyPr/>
                    <a:lstStyle/>
                    <a:p>
                      <a:pPr algn="ctr" fontAlgn="b"/>
                      <a:r>
                        <a:rPr lang="en-GB" sz="500" u="none" strike="noStrike">
                          <a:effectLst/>
                        </a:rPr>
                        <a:t> </a:t>
                      </a:r>
                      <a:endParaRPr lang="en-GB" sz="500" b="1"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1"/>
                  </a:ext>
                </a:extLst>
              </a:tr>
              <a:tr h="91576">
                <a:tc>
                  <a:txBody>
                    <a:bodyPr/>
                    <a:lstStyle/>
                    <a:p>
                      <a:pPr algn="l" fontAlgn="b"/>
                      <a:r>
                        <a:rPr lang="en-GB" sz="500" u="none" strike="noStrike">
                          <a:effectLst/>
                        </a:rPr>
                        <a:t>Opportunities</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2"/>
                  </a:ext>
                </a:extLst>
              </a:tr>
              <a:tr h="407003">
                <a:tc>
                  <a:txBody>
                    <a:bodyPr/>
                    <a:lstStyle/>
                    <a:p>
                      <a:pPr algn="l" fontAlgn="ctr"/>
                      <a:r>
                        <a:rPr lang="en-GB" sz="500" u="none" strike="noStrike">
                          <a:effectLst/>
                        </a:rPr>
                        <a:t>Netflix have created many strategic partnership the most vital including partnering with Virgin America offering Netflix’s complimentary Wi-Fi access to Virgin America’s inflight customers who are either new or existing Netflix customers;</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0.06</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0.18</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3"/>
                  </a:ext>
                </a:extLst>
              </a:tr>
              <a:tr h="488405">
                <a:tc>
                  <a:txBody>
                    <a:bodyPr/>
                    <a:lstStyle/>
                    <a:p>
                      <a:pPr algn="l" fontAlgn="ctr"/>
                      <a:r>
                        <a:rPr lang="en-GB" sz="500" u="none" strike="noStrike">
                          <a:effectLst/>
                        </a:rPr>
                        <a:t>Growing demand for online streaming, the total number of viewers watching TV shows using subscription video-on-demand service accounted for approximately 50% of the total cable subscribers in the US in 2015, compared to around 30% in 2010;</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0.1</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4</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0.4</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4"/>
                  </a:ext>
                </a:extLst>
              </a:tr>
              <a:tr h="407003">
                <a:tc>
                  <a:txBody>
                    <a:bodyPr/>
                    <a:lstStyle/>
                    <a:p>
                      <a:pPr algn="l" fontAlgn="ctr"/>
                      <a:r>
                        <a:rPr lang="en-GB" sz="500" u="none" strike="noStrike" dirty="0">
                          <a:effectLst/>
                        </a:rPr>
                        <a:t>Growth in online spending will strengthen Netflix’s core market, the US retail e-commerce sales for the third quarter of 2016 was $101.3 billion, an increase of 15.7% from the third quarter of 2015;</a:t>
                      </a:r>
                      <a:endParaRPr lang="en-GB" sz="500" b="0" i="0" u="none" strike="noStrike" dirty="0">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0.05</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0.15</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5"/>
                  </a:ext>
                </a:extLst>
              </a:tr>
              <a:tr h="244202">
                <a:tc>
                  <a:txBody>
                    <a:bodyPr/>
                    <a:lstStyle/>
                    <a:p>
                      <a:pPr algn="l" fontAlgn="ctr"/>
                      <a:r>
                        <a:rPr lang="en-GB" sz="500" u="none" strike="noStrike">
                          <a:effectLst/>
                        </a:rPr>
                        <a:t>More people around the world are speaking English, a great opportunity for an international business dependant on the language; </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0.04</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4</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0.16</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6"/>
                  </a:ext>
                </a:extLst>
              </a:tr>
              <a:tr h="162801">
                <a:tc>
                  <a:txBody>
                    <a:bodyPr/>
                    <a:lstStyle/>
                    <a:p>
                      <a:pPr algn="l" fontAlgn="ctr"/>
                      <a:r>
                        <a:rPr lang="en-GB" sz="500" u="none" strike="noStrike">
                          <a:effectLst/>
                        </a:rPr>
                        <a:t>Cinemas are extremely expensive, too expensive for many families;  </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0.04</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0.12</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7"/>
                  </a:ext>
                </a:extLst>
              </a:tr>
              <a:tr h="244202">
                <a:tc>
                  <a:txBody>
                    <a:bodyPr/>
                    <a:lstStyle/>
                    <a:p>
                      <a:pPr algn="l" fontAlgn="ctr"/>
                      <a:r>
                        <a:rPr lang="en-GB" sz="500" u="none" strike="noStrike">
                          <a:effectLst/>
                        </a:rPr>
                        <a:t>In 2019, the United States music &amp; video market is forecast to have a value of $22.5 billion, an increase of 6.4% since 2014.</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0.05</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2</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8"/>
                  </a:ext>
                </a:extLst>
              </a:tr>
              <a:tr h="88839">
                <a:tc>
                  <a:txBody>
                    <a:bodyPr/>
                    <a:lstStyle/>
                    <a:p>
                      <a:pPr algn="l" fontAlgn="b"/>
                      <a:r>
                        <a:rPr lang="en-GB" sz="500" u="none" strike="noStrike">
                          <a:effectLst/>
                        </a:rPr>
                        <a:t>Threats</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09"/>
                  </a:ext>
                </a:extLst>
              </a:tr>
              <a:tr h="407003">
                <a:tc>
                  <a:txBody>
                    <a:bodyPr/>
                    <a:lstStyle/>
                    <a:p>
                      <a:pPr algn="l" fontAlgn="ctr"/>
                      <a:r>
                        <a:rPr lang="en-GB" sz="500" u="none" strike="noStrike">
                          <a:effectLst/>
                        </a:rPr>
                        <a:t>Increased demand of video streaming and advancement in technology has introduced new competition for Netflix including Kodi and Amazon Prime which are both competitive on their pricing;</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0.19</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2</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0.38</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0"/>
                  </a:ext>
                </a:extLst>
              </a:tr>
              <a:tr h="244202">
                <a:tc>
                  <a:txBody>
                    <a:bodyPr/>
                    <a:lstStyle/>
                    <a:p>
                      <a:pPr algn="l" fontAlgn="ctr"/>
                      <a:r>
                        <a:rPr lang="en-GB" sz="500" u="none" strike="noStrike">
                          <a:effectLst/>
                        </a:rPr>
                        <a:t>Increased piracy which consists of free downloads impacts on the number of subscribers Netflix get;</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0.08</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dirty="0">
                          <a:effectLst/>
                        </a:rPr>
                        <a:t>2</a:t>
                      </a:r>
                      <a:endParaRPr lang="en-GB" sz="500" b="0" i="0" u="none" strike="noStrike" dirty="0">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0.16</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1"/>
                  </a:ext>
                </a:extLst>
              </a:tr>
              <a:tr h="244202">
                <a:tc>
                  <a:txBody>
                    <a:bodyPr/>
                    <a:lstStyle/>
                    <a:p>
                      <a:pPr algn="l" fontAlgn="ctr"/>
                      <a:r>
                        <a:rPr lang="en-GB" sz="500" u="none" strike="noStrike">
                          <a:effectLst/>
                        </a:rPr>
                        <a:t>New president; Donald Trump – risk of inflation, effecting exchange rates, GDP and population of the US;</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0.07</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0.21</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2"/>
                  </a:ext>
                </a:extLst>
              </a:tr>
              <a:tr h="244202">
                <a:tc>
                  <a:txBody>
                    <a:bodyPr/>
                    <a:lstStyle/>
                    <a:p>
                      <a:pPr algn="l" fontAlgn="ctr"/>
                      <a:r>
                        <a:rPr lang="en-GB" sz="500" u="none" strike="noStrike" dirty="0">
                          <a:effectLst/>
                        </a:rPr>
                        <a:t>Likelihood of new entrants is high due to undifferentiated products, little IP involved and low cost switching;</a:t>
                      </a:r>
                      <a:endParaRPr lang="en-GB" sz="500" b="0" i="0" u="none" strike="noStrike" dirty="0">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0.06</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0.18</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3"/>
                  </a:ext>
                </a:extLst>
              </a:tr>
              <a:tr h="325603">
                <a:tc>
                  <a:txBody>
                    <a:bodyPr/>
                    <a:lstStyle/>
                    <a:p>
                      <a:pPr algn="l" fontAlgn="ctr"/>
                      <a:r>
                        <a:rPr lang="en-GB" sz="500" u="none" strike="noStrike">
                          <a:effectLst/>
                        </a:rPr>
                        <a:t>A threat for Netflix’s DVD.com is that they cannot release new DVD’s until 28 days after retail release due to an agreement with warner brothers;</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0.09</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0.27</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4"/>
                  </a:ext>
                </a:extLst>
              </a:tr>
              <a:tr h="172129">
                <a:tc>
                  <a:txBody>
                    <a:bodyPr/>
                    <a:lstStyle/>
                    <a:p>
                      <a:pPr algn="l" fontAlgn="ctr"/>
                      <a:r>
                        <a:rPr lang="en-GB" sz="500" u="none" strike="noStrike">
                          <a:effectLst/>
                        </a:rPr>
                        <a:t>Netflix carry much more debt than most of their competitors including Amazon and Walmart;</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0.06</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2</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0.12</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5"/>
                  </a:ext>
                </a:extLst>
              </a:tr>
              <a:tr h="162801">
                <a:tc>
                  <a:txBody>
                    <a:bodyPr/>
                    <a:lstStyle/>
                    <a:p>
                      <a:pPr algn="l" fontAlgn="ctr"/>
                      <a:r>
                        <a:rPr lang="en-GB" sz="500" u="none" strike="noStrike">
                          <a:effectLst/>
                        </a:rPr>
                        <a:t>Increase in postal fees would reduce profit margin for Netflix; </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0.08</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0.24</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6"/>
                  </a:ext>
                </a:extLst>
              </a:tr>
              <a:tr h="162801">
                <a:tc>
                  <a:txBody>
                    <a:bodyPr/>
                    <a:lstStyle/>
                    <a:p>
                      <a:pPr algn="l" fontAlgn="ctr"/>
                      <a:r>
                        <a:rPr lang="en-GB" sz="500" u="none" strike="noStrike">
                          <a:effectLst/>
                        </a:rPr>
                        <a:t>Low and decreased growth rate predicted for this industry between 2014 and 2019.  </a:t>
                      </a:r>
                      <a:endParaRPr lang="en-GB" sz="500" b="0" i="0" u="none" strike="noStrike">
                        <a:effectLst/>
                        <a:latin typeface="Times New Roman" panose="02020603050405020304" pitchFamily="18" charset="0"/>
                      </a:endParaRPr>
                    </a:p>
                  </a:txBody>
                  <a:tcPr marL="60929" marR="5077" marT="5077" marB="0" anchor="ctr"/>
                </a:tc>
                <a:tc>
                  <a:txBody>
                    <a:bodyPr/>
                    <a:lstStyle/>
                    <a:p>
                      <a:pPr algn="r" fontAlgn="b"/>
                      <a:r>
                        <a:rPr lang="en-GB" sz="500" u="none" strike="noStrike">
                          <a:effectLst/>
                        </a:rPr>
                        <a:t>0.03</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2</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0.06</a:t>
                      </a:r>
                      <a:endParaRPr lang="en-GB" sz="500" b="0" i="0" u="none" strike="noStrike">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7"/>
                  </a:ext>
                </a:extLst>
              </a:tr>
              <a:tr h="91576">
                <a:tc>
                  <a:txBody>
                    <a:bodyPr/>
                    <a:lstStyle/>
                    <a:p>
                      <a:pPr algn="l" fontAlgn="b"/>
                      <a:r>
                        <a:rPr lang="en-GB" sz="500" u="none" strike="noStrike">
                          <a:effectLst/>
                        </a:rPr>
                        <a:t>Totals</a:t>
                      </a:r>
                      <a:endParaRPr lang="en-GB" sz="500" b="0"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a:effectLst/>
                        </a:rPr>
                        <a:t>1</a:t>
                      </a:r>
                      <a:endParaRPr lang="en-GB" sz="500" b="1" i="0" u="none" strike="noStrike">
                        <a:effectLst/>
                        <a:latin typeface="Times New Roman" panose="02020603050405020304" pitchFamily="18" charset="0"/>
                      </a:endParaRPr>
                    </a:p>
                  </a:txBody>
                  <a:tcPr marL="5077" marR="5077" marT="5077" marB="0" anchor="b"/>
                </a:tc>
                <a:tc>
                  <a:txBody>
                    <a:bodyPr/>
                    <a:lstStyle/>
                    <a:p>
                      <a:pPr algn="l" fontAlgn="b"/>
                      <a:r>
                        <a:rPr lang="en-GB" sz="500" u="none" strike="noStrike">
                          <a:effectLst/>
                        </a:rPr>
                        <a:t> </a:t>
                      </a:r>
                      <a:endParaRPr lang="en-GB" sz="500" b="1" i="0" u="none" strike="noStrike">
                        <a:effectLst/>
                        <a:latin typeface="Times New Roman" panose="02020603050405020304" pitchFamily="18" charset="0"/>
                      </a:endParaRPr>
                    </a:p>
                  </a:txBody>
                  <a:tcPr marL="5077" marR="5077" marT="5077" marB="0" anchor="b"/>
                </a:tc>
                <a:tc>
                  <a:txBody>
                    <a:bodyPr/>
                    <a:lstStyle/>
                    <a:p>
                      <a:pPr algn="r" fontAlgn="b"/>
                      <a:r>
                        <a:rPr lang="en-GB" sz="500" u="none" strike="noStrike" dirty="0">
                          <a:effectLst/>
                        </a:rPr>
                        <a:t>2.73</a:t>
                      </a:r>
                      <a:endParaRPr lang="en-GB" sz="500" b="1" i="0" u="none" strike="noStrike" dirty="0">
                        <a:effectLst/>
                        <a:latin typeface="Times New Roman" panose="02020603050405020304" pitchFamily="18" charset="0"/>
                      </a:endParaRPr>
                    </a:p>
                  </a:txBody>
                  <a:tcPr marL="5077" marR="5077" marT="5077" marB="0" anchor="b"/>
                </a:tc>
                <a:extLst>
                  <a:ext uri="{0D108BD9-81ED-4DB2-BD59-A6C34878D82A}">
                    <a16:rowId xmlns:a16="http://schemas.microsoft.com/office/drawing/2014/main" val="10018"/>
                  </a:ext>
                </a:extLst>
              </a:tr>
            </a:tbl>
          </a:graphicData>
        </a:graphic>
      </p:graphicFrame>
      <p:sp>
        <p:nvSpPr>
          <p:cNvPr id="3" name="TextBox 2"/>
          <p:cNvSpPr txBox="1"/>
          <p:nvPr/>
        </p:nvSpPr>
        <p:spPr>
          <a:xfrm>
            <a:off x="5518597" y="365125"/>
            <a:ext cx="1828800" cy="3016210"/>
          </a:xfrm>
          <a:prstGeom prst="rect">
            <a:avLst/>
          </a:prstGeom>
          <a:noFill/>
          <a:ln>
            <a:solidFill>
              <a:schemeClr val="bg1"/>
            </a:solidFill>
          </a:ln>
        </p:spPr>
        <p:txBody>
          <a:bodyPr wrap="square" rtlCol="0">
            <a:spAutoFit/>
          </a:bodyPr>
          <a:lstStyle/>
          <a:p>
            <a:r>
              <a:rPr lang="en-GB" sz="1200" dirty="0"/>
              <a:t>Netflix had over 100,000 DVD’s available for customers offering unlimited access to internet movies and DVD for $7.99 in 2009 - strength.</a:t>
            </a:r>
          </a:p>
          <a:p>
            <a:r>
              <a:rPr lang="en-GB" sz="1200" dirty="0"/>
              <a:t> </a:t>
            </a:r>
          </a:p>
          <a:p>
            <a:r>
              <a:rPr lang="en-GB" sz="1200" dirty="0"/>
              <a:t>Netflix have separated these into two platforms (DVD.com and Netflix video streaming) along with separate subscription - gained customer criticism – weakness.</a:t>
            </a:r>
          </a:p>
          <a:p>
            <a:endParaRPr lang="en-GB" sz="1000" dirty="0"/>
          </a:p>
        </p:txBody>
      </p:sp>
      <p:sp>
        <p:nvSpPr>
          <p:cNvPr id="6" name="TextBox 5"/>
          <p:cNvSpPr txBox="1"/>
          <p:nvPr/>
        </p:nvSpPr>
        <p:spPr>
          <a:xfrm>
            <a:off x="4713667" y="3850783"/>
            <a:ext cx="2060620" cy="2616101"/>
          </a:xfrm>
          <a:prstGeom prst="rect">
            <a:avLst/>
          </a:prstGeom>
          <a:noFill/>
          <a:ln>
            <a:solidFill>
              <a:schemeClr val="bg1"/>
            </a:solidFill>
          </a:ln>
        </p:spPr>
        <p:txBody>
          <a:bodyPr wrap="square" rtlCol="0">
            <a:spAutoFit/>
          </a:bodyPr>
          <a:lstStyle/>
          <a:p>
            <a:r>
              <a:rPr lang="en-GB" sz="1400" dirty="0"/>
              <a:t>Rivals such as blockbuster were struggling with their business model prior to 2010 - opportunity for Netflix.</a:t>
            </a:r>
          </a:p>
          <a:p>
            <a:endParaRPr lang="en-GB" sz="1400" dirty="0"/>
          </a:p>
          <a:p>
            <a:r>
              <a:rPr lang="en-GB" sz="1400" dirty="0"/>
              <a:t>New rivals competing in the  industry mainly amazon are competing aggressively on price and strategy- threat. </a:t>
            </a:r>
          </a:p>
          <a:p>
            <a:endParaRPr lang="en-GB" sz="1000" dirty="0"/>
          </a:p>
        </p:txBody>
      </p:sp>
      <p:cxnSp>
        <p:nvCxnSpPr>
          <p:cNvPr id="8" name="Straight Arrow Connector 7"/>
          <p:cNvCxnSpPr/>
          <p:nvPr/>
        </p:nvCxnSpPr>
        <p:spPr>
          <a:xfrm flipH="1">
            <a:off x="6838682" y="2891016"/>
            <a:ext cx="1017431" cy="1642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146997" y="1880315"/>
            <a:ext cx="1133341" cy="1970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239868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CPM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96701516"/>
              </p:ext>
            </p:extLst>
          </p:nvPr>
        </p:nvGraphicFramePr>
        <p:xfrm>
          <a:off x="3071612" y="3945452"/>
          <a:ext cx="5434884" cy="2807594"/>
        </p:xfrm>
        <a:graphic>
          <a:graphicData uri="http://schemas.openxmlformats.org/drawingml/2006/table">
            <a:tbl>
              <a:tblPr>
                <a:tableStyleId>{5C22544A-7EE6-4342-B048-85BDC9FD1C3A}</a:tableStyleId>
              </a:tblPr>
              <a:tblGrid>
                <a:gridCol w="3037670">
                  <a:extLst>
                    <a:ext uri="{9D8B030D-6E8A-4147-A177-3AD203B41FA5}">
                      <a16:colId xmlns:a16="http://schemas.microsoft.com/office/drawing/2014/main" val="20000"/>
                    </a:ext>
                  </a:extLst>
                </a:gridCol>
                <a:gridCol w="787354">
                  <a:extLst>
                    <a:ext uri="{9D8B030D-6E8A-4147-A177-3AD203B41FA5}">
                      <a16:colId xmlns:a16="http://schemas.microsoft.com/office/drawing/2014/main" val="20001"/>
                    </a:ext>
                  </a:extLst>
                </a:gridCol>
                <a:gridCol w="875764">
                  <a:extLst>
                    <a:ext uri="{9D8B030D-6E8A-4147-A177-3AD203B41FA5}">
                      <a16:colId xmlns:a16="http://schemas.microsoft.com/office/drawing/2014/main" val="20002"/>
                    </a:ext>
                  </a:extLst>
                </a:gridCol>
                <a:gridCol w="734096">
                  <a:extLst>
                    <a:ext uri="{9D8B030D-6E8A-4147-A177-3AD203B41FA5}">
                      <a16:colId xmlns:a16="http://schemas.microsoft.com/office/drawing/2014/main" val="20003"/>
                    </a:ext>
                  </a:extLst>
                </a:gridCol>
              </a:tblGrid>
              <a:tr h="262393">
                <a:tc>
                  <a:txBody>
                    <a:bodyPr/>
                    <a:lstStyle/>
                    <a:p>
                      <a:pPr algn="l" fontAlgn="b"/>
                      <a:endParaRPr lang="en-GB" sz="1000" b="0" i="0" u="none" strike="noStrike" dirty="0">
                        <a:effectLst/>
                        <a:latin typeface="Arial" panose="020B0604020202020204" pitchFamily="34" charset="0"/>
                      </a:endParaRPr>
                    </a:p>
                  </a:txBody>
                  <a:tcPr marL="9525" marR="9525" marT="9525" marB="0" anchor="b"/>
                </a:tc>
                <a:tc>
                  <a:txBody>
                    <a:bodyPr/>
                    <a:lstStyle/>
                    <a:p>
                      <a:pPr algn="ctr" fontAlgn="b"/>
                      <a:r>
                        <a:rPr lang="en-GB" sz="1100" u="none" strike="noStrike">
                          <a:effectLst/>
                        </a:rPr>
                        <a:t>Netflix</a:t>
                      </a:r>
                      <a:endParaRPr lang="en-GB" sz="1100" b="1" i="1" u="none" strike="noStrike">
                        <a:effectLst/>
                        <a:latin typeface="Arial" panose="020B0604020202020204" pitchFamily="34" charset="0"/>
                      </a:endParaRPr>
                    </a:p>
                  </a:txBody>
                  <a:tcPr marL="9525" marR="9525" marT="9525" marB="0" anchor="b"/>
                </a:tc>
                <a:tc>
                  <a:txBody>
                    <a:bodyPr/>
                    <a:lstStyle/>
                    <a:p>
                      <a:pPr algn="ctr" fontAlgn="b"/>
                      <a:r>
                        <a:rPr lang="en-GB" sz="1100" u="none" strike="noStrike">
                          <a:effectLst/>
                        </a:rPr>
                        <a:t>Amazon</a:t>
                      </a:r>
                      <a:endParaRPr lang="en-GB" sz="1100" b="1" i="1" u="none" strike="noStrike">
                        <a:effectLst/>
                        <a:latin typeface="Arial" panose="020B0604020202020204" pitchFamily="34" charset="0"/>
                      </a:endParaRPr>
                    </a:p>
                  </a:txBody>
                  <a:tcPr marL="9525" marR="9525" marT="9525" marB="0" anchor="b"/>
                </a:tc>
                <a:tc>
                  <a:txBody>
                    <a:bodyPr/>
                    <a:lstStyle/>
                    <a:p>
                      <a:pPr algn="ctr" fontAlgn="b"/>
                      <a:r>
                        <a:rPr lang="en-GB" sz="1100" u="none" strike="noStrike">
                          <a:effectLst/>
                        </a:rPr>
                        <a:t>Wal-Mart  </a:t>
                      </a:r>
                      <a:endParaRPr lang="en-GB" sz="1100" b="1" i="1"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0"/>
                  </a:ext>
                </a:extLst>
              </a:tr>
              <a:tr h="236153">
                <a:tc>
                  <a:txBody>
                    <a:bodyPr/>
                    <a:lstStyle/>
                    <a:p>
                      <a:pPr algn="ctr" fontAlgn="b"/>
                      <a:r>
                        <a:rPr lang="en-GB" sz="1000" u="none" strike="noStrike">
                          <a:effectLst/>
                        </a:rPr>
                        <a:t>Critical Success factors</a:t>
                      </a:r>
                      <a:endParaRPr lang="en-GB" sz="1000" b="1" i="0" u="none" strike="noStrike">
                        <a:effectLst/>
                        <a:latin typeface="Arial" panose="020B0604020202020204" pitchFamily="34" charset="0"/>
                      </a:endParaRPr>
                    </a:p>
                  </a:txBody>
                  <a:tcPr marL="9525" marR="9525" marT="9525" marB="0" anchor="b"/>
                </a:tc>
                <a:tc>
                  <a:txBody>
                    <a:bodyPr/>
                    <a:lstStyle/>
                    <a:p>
                      <a:pPr algn="ctr" fontAlgn="b"/>
                      <a:r>
                        <a:rPr lang="en-GB" sz="1000" u="none" strike="noStrike">
                          <a:effectLst/>
                        </a:rPr>
                        <a:t>Rating</a:t>
                      </a:r>
                      <a:endParaRPr lang="en-GB" sz="1000" b="1" i="0" u="none" strike="noStrike">
                        <a:effectLst/>
                        <a:latin typeface="Arial" panose="020B0604020202020204" pitchFamily="34" charset="0"/>
                      </a:endParaRPr>
                    </a:p>
                  </a:txBody>
                  <a:tcPr marL="9525" marR="9525" marT="9525" marB="0" anchor="b"/>
                </a:tc>
                <a:tc>
                  <a:txBody>
                    <a:bodyPr/>
                    <a:lstStyle/>
                    <a:p>
                      <a:pPr algn="ctr" fontAlgn="b"/>
                      <a:r>
                        <a:rPr lang="en-GB" sz="1000" u="none" strike="noStrike" dirty="0">
                          <a:effectLst/>
                        </a:rPr>
                        <a:t>Rating</a:t>
                      </a:r>
                      <a:endParaRPr lang="en-GB" sz="1000" b="1" i="0" u="none" strike="noStrike" dirty="0">
                        <a:effectLst/>
                        <a:latin typeface="Arial" panose="020B0604020202020204" pitchFamily="34" charset="0"/>
                      </a:endParaRPr>
                    </a:p>
                  </a:txBody>
                  <a:tcPr marL="9525" marR="9525" marT="9525" marB="0" anchor="b"/>
                </a:tc>
                <a:tc>
                  <a:txBody>
                    <a:bodyPr/>
                    <a:lstStyle/>
                    <a:p>
                      <a:pPr algn="ctr" fontAlgn="b"/>
                      <a:r>
                        <a:rPr lang="en-GB" sz="1000" u="none" strike="noStrike">
                          <a:effectLst/>
                        </a:rPr>
                        <a:t>Rating</a:t>
                      </a:r>
                      <a:endParaRPr lang="en-GB" sz="1000" b="1"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1"/>
                  </a:ext>
                </a:extLst>
              </a:tr>
              <a:tr h="236153">
                <a:tc>
                  <a:txBody>
                    <a:bodyPr/>
                    <a:lstStyle/>
                    <a:p>
                      <a:pPr algn="ctr" fontAlgn="b"/>
                      <a:r>
                        <a:rPr lang="en-GB" sz="1000" u="none" strike="noStrike">
                          <a:effectLst/>
                        </a:rPr>
                        <a:t> </a:t>
                      </a:r>
                      <a:endParaRPr lang="en-GB" sz="1000" b="1" i="0" u="none" strike="noStrike">
                        <a:effectLst/>
                        <a:latin typeface="Arial" panose="020B0604020202020204" pitchFamily="34" charset="0"/>
                      </a:endParaRPr>
                    </a:p>
                  </a:txBody>
                  <a:tcPr marL="9525" marR="9525" marT="9525" marB="0" anchor="b"/>
                </a:tc>
                <a:tc>
                  <a:txBody>
                    <a:bodyPr/>
                    <a:lstStyle/>
                    <a:p>
                      <a:pPr algn="ctr" fontAlgn="b"/>
                      <a:r>
                        <a:rPr lang="en-GB" sz="1000" u="none" strike="noStrike">
                          <a:effectLst/>
                        </a:rPr>
                        <a:t>1 to 4</a:t>
                      </a:r>
                      <a:endParaRPr lang="en-GB" sz="1000" b="1" i="0" u="none" strike="noStrike">
                        <a:effectLst/>
                        <a:latin typeface="Arial" panose="020B0604020202020204" pitchFamily="34" charset="0"/>
                      </a:endParaRPr>
                    </a:p>
                  </a:txBody>
                  <a:tcPr marL="9525" marR="9525" marT="9525" marB="0" anchor="b"/>
                </a:tc>
                <a:tc>
                  <a:txBody>
                    <a:bodyPr/>
                    <a:lstStyle/>
                    <a:p>
                      <a:pPr algn="ctr" fontAlgn="b"/>
                      <a:r>
                        <a:rPr lang="en-GB" sz="1000" u="none" strike="noStrike">
                          <a:effectLst/>
                        </a:rPr>
                        <a:t>1 to 4</a:t>
                      </a:r>
                      <a:endParaRPr lang="en-GB" sz="1000" b="1" i="0" u="none" strike="noStrike">
                        <a:effectLst/>
                        <a:latin typeface="Arial" panose="020B0604020202020204" pitchFamily="34" charset="0"/>
                      </a:endParaRPr>
                    </a:p>
                  </a:txBody>
                  <a:tcPr marL="9525" marR="9525" marT="9525" marB="0" anchor="b"/>
                </a:tc>
                <a:tc>
                  <a:txBody>
                    <a:bodyPr/>
                    <a:lstStyle/>
                    <a:p>
                      <a:pPr algn="ctr" fontAlgn="b"/>
                      <a:r>
                        <a:rPr lang="en-GB" sz="1000" u="none" strike="noStrike">
                          <a:effectLst/>
                        </a:rPr>
                        <a:t>1 to 4</a:t>
                      </a:r>
                      <a:endParaRPr lang="en-GB" sz="1000" b="1"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2"/>
                  </a:ext>
                </a:extLst>
              </a:tr>
              <a:tr h="275511">
                <a:tc>
                  <a:txBody>
                    <a:bodyPr/>
                    <a:lstStyle/>
                    <a:p>
                      <a:pPr algn="l" fontAlgn="b"/>
                      <a:r>
                        <a:rPr lang="en-GB" sz="1100" u="none" strike="noStrike">
                          <a:effectLst/>
                        </a:rPr>
                        <a:t>advertising</a:t>
                      </a:r>
                      <a:endParaRPr lang="en-GB" sz="1100" b="0" i="0" u="none" strike="noStrike">
                        <a:effectLst/>
                        <a:latin typeface="Calibri" panose="020F050202020403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3"/>
                  </a:ext>
                </a:extLst>
              </a:tr>
              <a:tr h="223033">
                <a:tc>
                  <a:txBody>
                    <a:bodyPr/>
                    <a:lstStyle/>
                    <a:p>
                      <a:pPr algn="l" fontAlgn="b"/>
                      <a:r>
                        <a:rPr lang="en-GB" sz="1000" u="none" strike="noStrike">
                          <a:effectLst/>
                        </a:rPr>
                        <a:t>product quality </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4"/>
                  </a:ext>
                </a:extLst>
              </a:tr>
              <a:tr h="223033">
                <a:tc>
                  <a:txBody>
                    <a:bodyPr/>
                    <a:lstStyle/>
                    <a:p>
                      <a:pPr algn="l" fontAlgn="b"/>
                      <a:r>
                        <a:rPr lang="en-GB" sz="1000" u="none" strike="noStrike" dirty="0">
                          <a:effectLst/>
                        </a:rPr>
                        <a:t>price</a:t>
                      </a:r>
                      <a:endParaRPr lang="en-GB" sz="1000" b="0" i="0" u="none" strike="noStrike" dirty="0">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dirty="0">
                          <a:effectLst/>
                        </a:rPr>
                        <a:t>3</a:t>
                      </a:r>
                      <a:endParaRPr lang="en-GB" sz="1000" b="0" i="0" u="none" strike="noStrike" dirty="0">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5"/>
                  </a:ext>
                </a:extLst>
              </a:tr>
              <a:tr h="223033">
                <a:tc>
                  <a:txBody>
                    <a:bodyPr/>
                    <a:lstStyle/>
                    <a:p>
                      <a:pPr algn="l" fontAlgn="b"/>
                      <a:r>
                        <a:rPr lang="en-GB" sz="1000" u="none" strike="noStrike">
                          <a:effectLst/>
                        </a:rPr>
                        <a:t>competitiveness</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6"/>
                  </a:ext>
                </a:extLst>
              </a:tr>
              <a:tr h="223033">
                <a:tc>
                  <a:txBody>
                    <a:bodyPr/>
                    <a:lstStyle/>
                    <a:p>
                      <a:pPr algn="l" fontAlgn="b"/>
                      <a:r>
                        <a:rPr lang="en-GB" sz="1000" u="none" strike="noStrike">
                          <a:effectLst/>
                        </a:rPr>
                        <a:t>management </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7"/>
                  </a:ext>
                </a:extLst>
              </a:tr>
              <a:tr h="223033">
                <a:tc>
                  <a:txBody>
                    <a:bodyPr/>
                    <a:lstStyle/>
                    <a:p>
                      <a:pPr algn="l" fontAlgn="b"/>
                      <a:r>
                        <a:rPr lang="en-GB" sz="1000" u="none" strike="noStrike">
                          <a:effectLst/>
                        </a:rPr>
                        <a:t>customer loyalty</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8"/>
                  </a:ext>
                </a:extLst>
              </a:tr>
              <a:tr h="223033">
                <a:tc>
                  <a:txBody>
                    <a:bodyPr/>
                    <a:lstStyle/>
                    <a:p>
                      <a:pPr algn="l" fontAlgn="b"/>
                      <a:r>
                        <a:rPr lang="en-GB" sz="1000" u="none" strike="noStrike">
                          <a:effectLst/>
                        </a:rPr>
                        <a:t>e-commerce </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09"/>
                  </a:ext>
                </a:extLst>
              </a:tr>
              <a:tr h="223033">
                <a:tc>
                  <a:txBody>
                    <a:bodyPr/>
                    <a:lstStyle/>
                    <a:p>
                      <a:pPr algn="l" fontAlgn="b"/>
                      <a:r>
                        <a:rPr lang="en-GB" sz="1000" u="none" strike="noStrike">
                          <a:effectLst/>
                        </a:rPr>
                        <a:t>management experience </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2</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extLst>
                  <a:ext uri="{0D108BD9-81ED-4DB2-BD59-A6C34878D82A}">
                    <a16:rowId xmlns:a16="http://schemas.microsoft.com/office/drawing/2014/main" val="10010"/>
                  </a:ext>
                </a:extLst>
              </a:tr>
              <a:tr h="236153">
                <a:tc>
                  <a:txBody>
                    <a:bodyPr/>
                    <a:lstStyle/>
                    <a:p>
                      <a:pPr algn="l" fontAlgn="b"/>
                      <a:r>
                        <a:rPr lang="en-GB" sz="1000" u="none" strike="noStrike">
                          <a:effectLst/>
                        </a:rPr>
                        <a:t>branding</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3</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a:effectLst/>
                        </a:rPr>
                        <a:t>4</a:t>
                      </a:r>
                      <a:endParaRPr lang="en-GB" sz="1000" b="0" i="0" u="none" strike="noStrike">
                        <a:effectLst/>
                        <a:latin typeface="Arial" panose="020B0604020202020204" pitchFamily="34" charset="0"/>
                      </a:endParaRPr>
                    </a:p>
                  </a:txBody>
                  <a:tcPr marL="9525" marR="9525" marT="9525" marB="0" anchor="b"/>
                </a:tc>
                <a:tc>
                  <a:txBody>
                    <a:bodyPr/>
                    <a:lstStyle/>
                    <a:p>
                      <a:pPr algn="r" fontAlgn="b"/>
                      <a:r>
                        <a:rPr lang="en-GB" sz="1000" u="none" strike="noStrike" dirty="0">
                          <a:effectLst/>
                        </a:rPr>
                        <a:t>4</a:t>
                      </a:r>
                      <a:endParaRPr lang="en-GB" sz="1000" b="0" i="0" u="none" strike="noStrike" dirty="0">
                        <a:effectLst/>
                        <a:latin typeface="Arial" panose="020B0604020202020204" pitchFamily="34" charset="0"/>
                      </a:endParaRPr>
                    </a:p>
                  </a:txBody>
                  <a:tcPr marL="9525" marR="9525" marT="9525" marB="0" anchor="b"/>
                </a:tc>
                <a:extLst>
                  <a:ext uri="{0D108BD9-81ED-4DB2-BD59-A6C34878D82A}">
                    <a16:rowId xmlns:a16="http://schemas.microsoft.com/office/drawing/2014/main" val="10011"/>
                  </a:ext>
                </a:extLst>
              </a:tr>
            </a:tbl>
          </a:graphicData>
        </a:graphic>
      </p:graphicFrame>
      <p:sp>
        <p:nvSpPr>
          <p:cNvPr id="3" name="TextBox 2"/>
          <p:cNvSpPr txBox="1"/>
          <p:nvPr/>
        </p:nvSpPr>
        <p:spPr>
          <a:xfrm>
            <a:off x="4159877" y="365125"/>
            <a:ext cx="3258355" cy="2062103"/>
          </a:xfrm>
          <a:prstGeom prst="rect">
            <a:avLst/>
          </a:prstGeom>
          <a:noFill/>
        </p:spPr>
        <p:txBody>
          <a:bodyPr wrap="square" rtlCol="0">
            <a:spAutoFit/>
          </a:bodyPr>
          <a:lstStyle/>
          <a:p>
            <a:r>
              <a:rPr lang="en-GB" sz="2000" b="1" dirty="0"/>
              <a:t>Netflix</a:t>
            </a:r>
          </a:p>
          <a:p>
            <a:pPr marL="285750" indent="-285750">
              <a:buFont typeface="Arial" panose="020B0604020202020204" pitchFamily="34" charset="0"/>
              <a:buChar char="•"/>
            </a:pPr>
            <a:r>
              <a:rPr lang="en-GB" dirty="0"/>
              <a:t>Differentiate service through multiple profiles</a:t>
            </a:r>
          </a:p>
          <a:p>
            <a:pPr marL="285750" indent="-285750">
              <a:buFont typeface="Arial" panose="020B0604020202020204" pitchFamily="34" charset="0"/>
              <a:buChar char="•"/>
            </a:pPr>
            <a:r>
              <a:rPr lang="en-GB" dirty="0"/>
              <a:t>Watch unlimited amount of content with one subscription fee</a:t>
            </a:r>
          </a:p>
          <a:p>
            <a:pPr marL="285750" indent="-285750">
              <a:buFont typeface="Arial" panose="020B0604020202020204" pitchFamily="34" charset="0"/>
              <a:buChar char="•"/>
            </a:pPr>
            <a:r>
              <a:rPr lang="en-GB" dirty="0"/>
              <a:t>Makes recommendations </a:t>
            </a:r>
          </a:p>
        </p:txBody>
      </p:sp>
      <p:sp>
        <p:nvSpPr>
          <p:cNvPr id="5" name="TextBox 4"/>
          <p:cNvSpPr txBox="1"/>
          <p:nvPr/>
        </p:nvSpPr>
        <p:spPr>
          <a:xfrm>
            <a:off x="399246" y="1768561"/>
            <a:ext cx="2640168" cy="2339102"/>
          </a:xfrm>
          <a:prstGeom prst="rect">
            <a:avLst/>
          </a:prstGeom>
          <a:noFill/>
        </p:spPr>
        <p:txBody>
          <a:bodyPr wrap="square" rtlCol="0">
            <a:spAutoFit/>
          </a:bodyPr>
          <a:lstStyle/>
          <a:p>
            <a:r>
              <a:rPr lang="en-GB" sz="2000" b="1" dirty="0"/>
              <a:t>Amazon</a:t>
            </a:r>
          </a:p>
          <a:p>
            <a:pPr marL="285750" indent="-285750">
              <a:buFont typeface="Arial" panose="020B0604020202020204" pitchFamily="34" charset="0"/>
              <a:buChar char="•"/>
            </a:pPr>
            <a:r>
              <a:rPr lang="en-GB" dirty="0"/>
              <a:t>Large customer base </a:t>
            </a:r>
          </a:p>
          <a:p>
            <a:pPr marL="285750" indent="-285750">
              <a:buFont typeface="Arial" panose="020B0604020202020204" pitchFamily="34" charset="0"/>
              <a:buChar char="•"/>
            </a:pPr>
            <a:r>
              <a:rPr lang="en-GB" dirty="0"/>
              <a:t>Built up a recognised brand</a:t>
            </a:r>
          </a:p>
          <a:p>
            <a:pPr marL="285750" indent="-285750">
              <a:buFont typeface="Arial" panose="020B0604020202020204" pitchFamily="34" charset="0"/>
              <a:buChar char="•"/>
            </a:pPr>
            <a:r>
              <a:rPr lang="en-GB" dirty="0"/>
              <a:t>Invest heavily in advertisement to promote their product  </a:t>
            </a:r>
          </a:p>
          <a:p>
            <a:pPr marL="285750" indent="-285750">
              <a:buFont typeface="Arial" panose="020B0604020202020204" pitchFamily="34" charset="0"/>
              <a:buChar char="•"/>
            </a:pPr>
            <a:endParaRPr lang="en-GB" dirty="0"/>
          </a:p>
        </p:txBody>
      </p:sp>
      <p:sp>
        <p:nvSpPr>
          <p:cNvPr id="6" name="TextBox 5"/>
          <p:cNvSpPr txBox="1"/>
          <p:nvPr/>
        </p:nvSpPr>
        <p:spPr>
          <a:xfrm>
            <a:off x="9066726" y="1637576"/>
            <a:ext cx="2820473" cy="2062103"/>
          </a:xfrm>
          <a:prstGeom prst="rect">
            <a:avLst/>
          </a:prstGeom>
          <a:noFill/>
        </p:spPr>
        <p:txBody>
          <a:bodyPr wrap="square" rtlCol="0">
            <a:spAutoFit/>
          </a:bodyPr>
          <a:lstStyle/>
          <a:p>
            <a:r>
              <a:rPr lang="en-GB" sz="2000" b="1" dirty="0"/>
              <a:t>Wal-Mart</a:t>
            </a:r>
          </a:p>
          <a:p>
            <a:pPr marL="285750" indent="-285750">
              <a:buFont typeface="Arial" panose="020B0604020202020204" pitchFamily="34" charset="0"/>
              <a:buChar char="•"/>
            </a:pPr>
            <a:r>
              <a:rPr lang="en-GB" dirty="0"/>
              <a:t>Loyal customer base through it supermarket platform</a:t>
            </a:r>
          </a:p>
          <a:p>
            <a:pPr marL="285750" indent="-285750">
              <a:buFont typeface="Arial" panose="020B0604020202020204" pitchFamily="34" charset="0"/>
              <a:buChar char="•"/>
            </a:pPr>
            <a:r>
              <a:rPr lang="en-GB" dirty="0"/>
              <a:t>Good management systems </a:t>
            </a:r>
          </a:p>
          <a:p>
            <a:pPr marL="285750" indent="-285750">
              <a:buFont typeface="Arial" panose="020B0604020202020204" pitchFamily="34" charset="0"/>
              <a:buChar char="•"/>
            </a:pPr>
            <a:r>
              <a:rPr lang="en-GB" dirty="0"/>
              <a:t>Well known brand</a:t>
            </a:r>
          </a:p>
        </p:txBody>
      </p:sp>
      <p:sp>
        <p:nvSpPr>
          <p:cNvPr id="7" name="Up Arrow 6"/>
          <p:cNvSpPr/>
          <p:nvPr/>
        </p:nvSpPr>
        <p:spPr>
          <a:xfrm rot="19599414">
            <a:off x="1541742" y="3974972"/>
            <a:ext cx="1429554" cy="156399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4931537" y="2362010"/>
            <a:ext cx="1429554" cy="156399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rot="1705660">
            <a:off x="8635855" y="3929646"/>
            <a:ext cx="1429554" cy="156399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81325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Matrix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06384058"/>
              </p:ext>
            </p:extLst>
          </p:nvPr>
        </p:nvGraphicFramePr>
        <p:xfrm>
          <a:off x="1043189" y="1468193"/>
          <a:ext cx="8847786" cy="4878256"/>
        </p:xfrm>
        <a:graphic>
          <a:graphicData uri="http://schemas.openxmlformats.org/drawingml/2006/table">
            <a:tbl>
              <a:tblPr firstRow="1" firstCol="1" bandRow="1">
                <a:tableStyleId>{5C22544A-7EE6-4342-B048-85BDC9FD1C3A}</a:tableStyleId>
              </a:tblPr>
              <a:tblGrid>
                <a:gridCol w="8847786">
                  <a:extLst>
                    <a:ext uri="{9D8B030D-6E8A-4147-A177-3AD203B41FA5}">
                      <a16:colId xmlns:a16="http://schemas.microsoft.com/office/drawing/2014/main" val="20000"/>
                    </a:ext>
                  </a:extLst>
                </a:gridCol>
              </a:tblGrid>
              <a:tr h="1481069">
                <a:tc>
                  <a:txBody>
                    <a:bodyPr/>
                    <a:lstStyle/>
                    <a:p>
                      <a:pPr>
                        <a:lnSpc>
                          <a:spcPct val="107000"/>
                        </a:lnSpc>
                        <a:spcAft>
                          <a:spcPts val="800"/>
                        </a:spcAft>
                      </a:pPr>
                      <a:r>
                        <a:rPr lang="en-GB" sz="1400" dirty="0">
                          <a:effectLst/>
                        </a:rPr>
                        <a:t>SO strategies </a:t>
                      </a:r>
                    </a:p>
                    <a:p>
                      <a:pPr marL="342900" lvl="0" indent="-342900">
                        <a:lnSpc>
                          <a:spcPct val="107000"/>
                        </a:lnSpc>
                        <a:spcAft>
                          <a:spcPts val="800"/>
                        </a:spcAft>
                        <a:buFont typeface="Symbol" panose="05050102010706020507" pitchFamily="18" charset="2"/>
                        <a:buChar char=""/>
                      </a:pPr>
                      <a:r>
                        <a:rPr lang="en-GB" sz="1400" dirty="0">
                          <a:effectLst/>
                        </a:rPr>
                        <a:t>Introduce more </a:t>
                      </a:r>
                      <a:r>
                        <a:rPr lang="en-GB" sz="1400" dirty="0" err="1">
                          <a:effectLst/>
                        </a:rPr>
                        <a:t>netflix</a:t>
                      </a:r>
                      <a:r>
                        <a:rPr lang="en-GB" sz="1400" dirty="0">
                          <a:effectLst/>
                        </a:rPr>
                        <a:t> original series while increasing advertising expenses to promote this (S1, S2, O1, O6). </a:t>
                      </a:r>
                    </a:p>
                    <a:p>
                      <a:pPr marL="342900" lvl="0" indent="-342900">
                        <a:lnSpc>
                          <a:spcPct val="107000"/>
                        </a:lnSpc>
                        <a:spcAft>
                          <a:spcPts val="800"/>
                        </a:spcAft>
                        <a:buFont typeface="Symbol" panose="05050102010706020507" pitchFamily="18" charset="2"/>
                        <a:buChar char=""/>
                      </a:pPr>
                      <a:r>
                        <a:rPr lang="en-GB" sz="1400" dirty="0">
                          <a:effectLst/>
                        </a:rPr>
                        <a:t>Provide free month service to any customer who recommends 3 friends (S3, S4, S5, S6, O2, O4, O5,)</a:t>
                      </a:r>
                    </a:p>
                    <a:p>
                      <a:pPr marL="342900" lvl="0" indent="-342900">
                        <a:lnSpc>
                          <a:spcPct val="107000"/>
                        </a:lnSpc>
                        <a:spcAft>
                          <a:spcPts val="800"/>
                        </a:spcAft>
                        <a:buFont typeface="Symbol" panose="05050102010706020507" pitchFamily="18" charset="2"/>
                        <a:buChar char=""/>
                      </a:pPr>
                      <a:r>
                        <a:rPr lang="en-GB" sz="1400" dirty="0">
                          <a:effectLst/>
                        </a:rPr>
                        <a:t>Create tighter partnerships with Netflix providers who are also competitors (S7, S11, S12, O1, O2, O3, O6)</a:t>
                      </a:r>
                    </a:p>
                    <a:p>
                      <a:pPr>
                        <a:lnSpc>
                          <a:spcPct val="107000"/>
                        </a:lnSpc>
                        <a:spcAft>
                          <a:spcPts val="800"/>
                        </a:spcAft>
                      </a:pPr>
                      <a:r>
                        <a:rPr lang="en-GB" sz="10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226" marR="57226" marT="0" marB="0"/>
                </a:tc>
                <a:extLst>
                  <a:ext uri="{0D108BD9-81ED-4DB2-BD59-A6C34878D82A}">
                    <a16:rowId xmlns:a16="http://schemas.microsoft.com/office/drawing/2014/main" val="10000"/>
                  </a:ext>
                </a:extLst>
              </a:tr>
              <a:tr h="685320">
                <a:tc>
                  <a:txBody>
                    <a:bodyPr/>
                    <a:lstStyle/>
                    <a:p>
                      <a:pPr>
                        <a:lnSpc>
                          <a:spcPct val="107000"/>
                        </a:lnSpc>
                        <a:spcAft>
                          <a:spcPts val="800"/>
                        </a:spcAft>
                      </a:pPr>
                      <a:r>
                        <a:rPr lang="en-GB" sz="1400" dirty="0">
                          <a:effectLst/>
                        </a:rPr>
                        <a:t>WO strategies </a:t>
                      </a:r>
                    </a:p>
                    <a:p>
                      <a:pPr marL="342900" lvl="0" indent="-342900">
                        <a:lnSpc>
                          <a:spcPct val="107000"/>
                        </a:lnSpc>
                        <a:spcAft>
                          <a:spcPts val="800"/>
                        </a:spcAft>
                        <a:buFont typeface="Symbol" panose="05050102010706020507" pitchFamily="18" charset="2"/>
                        <a:buChar char=""/>
                      </a:pPr>
                      <a:r>
                        <a:rPr lang="en-GB" sz="1400" dirty="0">
                          <a:effectLst/>
                        </a:rPr>
                        <a:t>lower the fee for a basic Netflix package plan (W1, W3, O1, O2, O3, 04)</a:t>
                      </a:r>
                    </a:p>
                    <a:p>
                      <a:pPr marL="342900" lvl="0" indent="-342900">
                        <a:lnSpc>
                          <a:spcPct val="107000"/>
                        </a:lnSpc>
                        <a:spcAft>
                          <a:spcPts val="800"/>
                        </a:spcAft>
                        <a:buFont typeface="Symbol" panose="05050102010706020507" pitchFamily="18" charset="2"/>
                        <a:buChar char=""/>
                      </a:pPr>
                      <a:r>
                        <a:rPr lang="en-GB" sz="1400" dirty="0">
                          <a:effectLst/>
                        </a:rPr>
                        <a:t>Provide music channels within their packages (W1, W3, O1, O6)</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226" marR="57226" marT="0" marB="0"/>
                </a:tc>
                <a:extLst>
                  <a:ext uri="{0D108BD9-81ED-4DB2-BD59-A6C34878D82A}">
                    <a16:rowId xmlns:a16="http://schemas.microsoft.com/office/drawing/2014/main" val="10001"/>
                  </a:ext>
                </a:extLst>
              </a:tr>
              <a:tr h="1241969">
                <a:tc>
                  <a:txBody>
                    <a:bodyPr/>
                    <a:lstStyle/>
                    <a:p>
                      <a:pPr>
                        <a:lnSpc>
                          <a:spcPct val="107000"/>
                        </a:lnSpc>
                        <a:spcAft>
                          <a:spcPts val="800"/>
                        </a:spcAft>
                      </a:pPr>
                      <a:r>
                        <a:rPr lang="en-GB" sz="1400" dirty="0">
                          <a:effectLst/>
                        </a:rPr>
                        <a:t>ST strategies</a:t>
                      </a:r>
                    </a:p>
                    <a:p>
                      <a:pPr marL="342900" lvl="0" indent="-342900">
                        <a:lnSpc>
                          <a:spcPct val="107000"/>
                        </a:lnSpc>
                        <a:spcAft>
                          <a:spcPts val="800"/>
                        </a:spcAft>
                        <a:buFont typeface="Symbol" panose="05050102010706020507" pitchFamily="18" charset="2"/>
                        <a:buChar char=""/>
                      </a:pPr>
                      <a:r>
                        <a:rPr lang="en-GB" sz="1400" dirty="0">
                          <a:effectLst/>
                        </a:rPr>
                        <a:t>increase advertisement to promote streaming without being connected to the internet (S2, S5, T1, T2, T4)</a:t>
                      </a:r>
                    </a:p>
                    <a:p>
                      <a:pPr marL="342900" lvl="0" indent="-342900">
                        <a:lnSpc>
                          <a:spcPct val="107000"/>
                        </a:lnSpc>
                        <a:spcAft>
                          <a:spcPts val="800"/>
                        </a:spcAft>
                        <a:buFont typeface="Symbol" panose="05050102010706020507" pitchFamily="18" charset="2"/>
                        <a:buChar char=""/>
                      </a:pPr>
                      <a:r>
                        <a:rPr lang="en-GB" sz="1400" dirty="0">
                          <a:effectLst/>
                        </a:rPr>
                        <a:t>Sell off DVD.com to gain additional revenue to improve the current streaming platform and pay back debt (S4, S7, S11,S12, T1, T3, T4, T5, T6, T7, T8) </a:t>
                      </a:r>
                    </a:p>
                    <a:p>
                      <a:pPr>
                        <a:lnSpc>
                          <a:spcPct val="107000"/>
                        </a:lnSpc>
                        <a:spcAft>
                          <a:spcPts val="800"/>
                        </a:spcAft>
                      </a:pPr>
                      <a:r>
                        <a:rPr lang="en-GB" sz="10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226" marR="57226" marT="0" marB="0"/>
                </a:tc>
                <a:extLst>
                  <a:ext uri="{0D108BD9-81ED-4DB2-BD59-A6C34878D82A}">
                    <a16:rowId xmlns:a16="http://schemas.microsoft.com/office/drawing/2014/main" val="10002"/>
                  </a:ext>
                </a:extLst>
              </a:tr>
              <a:tr h="1082538">
                <a:tc>
                  <a:txBody>
                    <a:bodyPr/>
                    <a:lstStyle/>
                    <a:p>
                      <a:pPr>
                        <a:lnSpc>
                          <a:spcPct val="107000"/>
                        </a:lnSpc>
                        <a:spcAft>
                          <a:spcPts val="800"/>
                        </a:spcAft>
                      </a:pPr>
                      <a:r>
                        <a:rPr lang="en-GB" sz="1400" dirty="0">
                          <a:effectLst/>
                        </a:rPr>
                        <a:t>WT strategies </a:t>
                      </a:r>
                    </a:p>
                    <a:p>
                      <a:pPr marL="342900" lvl="0" indent="-342900">
                        <a:lnSpc>
                          <a:spcPct val="107000"/>
                        </a:lnSpc>
                        <a:spcAft>
                          <a:spcPts val="800"/>
                        </a:spcAft>
                        <a:buFont typeface="Symbol" panose="05050102010706020507" pitchFamily="18" charset="2"/>
                        <a:buChar char=""/>
                      </a:pPr>
                      <a:r>
                        <a:rPr lang="en-GB" sz="1400" dirty="0">
                          <a:effectLst/>
                        </a:rPr>
                        <a:t>Focus on paying current debt back by increasing revenue to gain profit back quicker (W2, W4, T3, T6, T8)</a:t>
                      </a:r>
                    </a:p>
                    <a:p>
                      <a:pPr marL="342900" lvl="0" indent="-342900">
                        <a:lnSpc>
                          <a:spcPct val="107000"/>
                        </a:lnSpc>
                        <a:spcAft>
                          <a:spcPts val="800"/>
                        </a:spcAft>
                        <a:buFont typeface="Symbol" panose="05050102010706020507" pitchFamily="18" charset="2"/>
                        <a:buChar char=""/>
                      </a:pPr>
                      <a:r>
                        <a:rPr lang="en-GB" sz="1400" dirty="0">
                          <a:effectLst/>
                        </a:rPr>
                        <a:t>Invest heavier in clamping down on piracy to increase subscription levels (W1, T2).</a:t>
                      </a:r>
                    </a:p>
                    <a:p>
                      <a:pPr>
                        <a:lnSpc>
                          <a:spcPct val="107000"/>
                        </a:lnSpc>
                        <a:spcAft>
                          <a:spcPts val="800"/>
                        </a:spcAft>
                      </a:pPr>
                      <a:r>
                        <a:rPr lang="en-GB" sz="10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226" marR="57226"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37869546"/>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Space Matrix</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5586284"/>
              </p:ext>
            </p:extLst>
          </p:nvPr>
        </p:nvGraphicFramePr>
        <p:xfrm>
          <a:off x="154547" y="1690688"/>
          <a:ext cx="6411531" cy="4529807"/>
        </p:xfrm>
        <a:graphic>
          <a:graphicData uri="http://schemas.openxmlformats.org/drawingml/2006/table">
            <a:tbl>
              <a:tblPr firstRow="1" firstCol="1" bandRow="1">
                <a:tableStyleId>{5C22544A-7EE6-4342-B048-85BDC9FD1C3A}</a:tableStyleId>
              </a:tblPr>
              <a:tblGrid>
                <a:gridCol w="2954687">
                  <a:extLst>
                    <a:ext uri="{9D8B030D-6E8A-4147-A177-3AD203B41FA5}">
                      <a16:colId xmlns:a16="http://schemas.microsoft.com/office/drawing/2014/main" val="20000"/>
                    </a:ext>
                  </a:extLst>
                </a:gridCol>
                <a:gridCol w="331423">
                  <a:extLst>
                    <a:ext uri="{9D8B030D-6E8A-4147-A177-3AD203B41FA5}">
                      <a16:colId xmlns:a16="http://schemas.microsoft.com/office/drawing/2014/main" val="20001"/>
                    </a:ext>
                  </a:extLst>
                </a:gridCol>
                <a:gridCol w="2793998">
                  <a:extLst>
                    <a:ext uri="{9D8B030D-6E8A-4147-A177-3AD203B41FA5}">
                      <a16:colId xmlns:a16="http://schemas.microsoft.com/office/drawing/2014/main" val="20002"/>
                    </a:ext>
                  </a:extLst>
                </a:gridCol>
                <a:gridCol w="331423">
                  <a:extLst>
                    <a:ext uri="{9D8B030D-6E8A-4147-A177-3AD203B41FA5}">
                      <a16:colId xmlns:a16="http://schemas.microsoft.com/office/drawing/2014/main" val="20003"/>
                    </a:ext>
                  </a:extLst>
                </a:gridCol>
              </a:tblGrid>
              <a:tr h="215705">
                <a:tc>
                  <a:txBody>
                    <a:bodyPr/>
                    <a:lstStyle/>
                    <a:p>
                      <a:pPr>
                        <a:lnSpc>
                          <a:spcPct val="107000"/>
                        </a:lnSpc>
                        <a:spcAft>
                          <a:spcPts val="0"/>
                        </a:spcAft>
                      </a:pPr>
                      <a:r>
                        <a:rPr lang="en-GB" sz="1200" dirty="0">
                          <a:effectLst/>
                        </a:rPr>
                        <a:t>Financial positioning</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Stability positioning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725641">
                <a:tc>
                  <a:txBody>
                    <a:bodyPr/>
                    <a:lstStyle/>
                    <a:p>
                      <a:pPr>
                        <a:lnSpc>
                          <a:spcPct val="107000"/>
                        </a:lnSpc>
                        <a:spcAft>
                          <a:spcPts val="0"/>
                        </a:spcAft>
                      </a:pPr>
                      <a:r>
                        <a:rPr lang="en-GB" sz="1200">
                          <a:effectLst/>
                        </a:rPr>
                        <a:t>Growth in revenue year on year </a:t>
                      </a:r>
                      <a:endParaRPr lang="en-GB" sz="1100">
                        <a:effectLst/>
                      </a:endParaRPr>
                    </a:p>
                    <a:p>
                      <a:pPr>
                        <a:lnSpc>
                          <a:spcPct val="107000"/>
                        </a:lnSpc>
                        <a:spcAft>
                          <a:spcPts val="0"/>
                        </a:spcAft>
                      </a:pPr>
                      <a:r>
                        <a:rPr lang="en-GB" sz="1200">
                          <a:effectLst/>
                        </a:rPr>
                        <a:t>Heavy debt</a:t>
                      </a:r>
                      <a:endParaRPr lang="en-GB" sz="1100">
                        <a:effectLst/>
                      </a:endParaRPr>
                    </a:p>
                    <a:p>
                      <a:pPr>
                        <a:lnSpc>
                          <a:spcPct val="107000"/>
                        </a:lnSpc>
                        <a:spcAft>
                          <a:spcPts val="0"/>
                        </a:spcAft>
                      </a:pPr>
                      <a:r>
                        <a:rPr lang="en-GB" sz="1200">
                          <a:effectLst/>
                        </a:rPr>
                        <a:t>Debt/asset ratio 0.737 in 2014 </a:t>
                      </a:r>
                      <a:endParaRPr lang="en-GB" sz="1100">
                        <a:effectLst/>
                      </a:endParaRPr>
                    </a:p>
                    <a:p>
                      <a:pPr>
                        <a:lnSpc>
                          <a:spcPct val="107000"/>
                        </a:lnSpc>
                        <a:spcAft>
                          <a:spcPts val="0"/>
                        </a:spcAft>
                      </a:pPr>
                      <a:r>
                        <a:rPr lang="en-GB" sz="1200">
                          <a:effectLst/>
                        </a:rPr>
                        <a:t>Company assets increase from 5,000million in 2013 to 8,000million in 2014</a:t>
                      </a:r>
                      <a:endParaRPr lang="en-GB" sz="1100">
                        <a:effectLst/>
                      </a:endParaRPr>
                    </a:p>
                    <a:p>
                      <a:pPr>
                        <a:lnSpc>
                          <a:spcPct val="107000"/>
                        </a:lnSpc>
                        <a:spcAft>
                          <a:spcPts val="0"/>
                        </a:spcAft>
                      </a:pPr>
                      <a:r>
                        <a:rPr lang="en-GB" sz="1200">
                          <a:effectLst/>
                        </a:rPr>
                        <a:t>Weak financially compared to their competitor amazon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a:t>
                      </a:r>
                      <a:endParaRPr lang="en-GB" sz="1100">
                        <a:effectLst/>
                      </a:endParaRPr>
                    </a:p>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3</a:t>
                      </a:r>
                      <a:endParaRPr lang="en-GB" sz="1100">
                        <a:effectLst/>
                      </a:endParaRPr>
                    </a:p>
                    <a:p>
                      <a:pPr>
                        <a:lnSpc>
                          <a:spcPct val="107000"/>
                        </a:lnSpc>
                        <a:spcAft>
                          <a:spcPts val="0"/>
                        </a:spcAft>
                      </a:pPr>
                      <a:r>
                        <a:rPr lang="en-GB" sz="1200">
                          <a:effectLst/>
                        </a:rPr>
                        <a:t>4</a:t>
                      </a:r>
                      <a:endParaRPr lang="en-GB" sz="1100">
                        <a:effectLst/>
                      </a:endParaRPr>
                    </a:p>
                    <a:p>
                      <a:pPr>
                        <a:lnSpc>
                          <a:spcPct val="107000"/>
                        </a:lnSpc>
                        <a:spcAft>
                          <a:spcPts val="0"/>
                        </a:spcAft>
                      </a:pPr>
                      <a:r>
                        <a:rPr lang="en-GB" sz="1200">
                          <a:effectLst/>
                        </a:rPr>
                        <a:t> </a:t>
                      </a:r>
                      <a:endParaRPr lang="en-GB" sz="1100">
                        <a:effectLst/>
                      </a:endParaRPr>
                    </a:p>
                    <a:p>
                      <a:pPr>
                        <a:lnSpc>
                          <a:spcPct val="107000"/>
                        </a:lnSpc>
                        <a:spcAft>
                          <a:spcPts val="0"/>
                        </a:spcAft>
                      </a:pPr>
                      <a:r>
                        <a:rPr lang="en-GB" sz="1200">
                          <a:effectLst/>
                        </a:rPr>
                        <a:t>2</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Inflation expected to increase</a:t>
                      </a:r>
                      <a:endParaRPr lang="en-GB" sz="1100" dirty="0">
                        <a:effectLst/>
                      </a:endParaRPr>
                    </a:p>
                    <a:p>
                      <a:pPr>
                        <a:lnSpc>
                          <a:spcPct val="107000"/>
                        </a:lnSpc>
                        <a:spcAft>
                          <a:spcPts val="0"/>
                        </a:spcAft>
                      </a:pPr>
                      <a:r>
                        <a:rPr lang="en-GB" sz="1200" dirty="0">
                          <a:effectLst/>
                        </a:rPr>
                        <a:t>Many new technological changes and developments </a:t>
                      </a:r>
                      <a:endParaRPr lang="en-GB" sz="1100" dirty="0">
                        <a:effectLst/>
                      </a:endParaRPr>
                    </a:p>
                    <a:p>
                      <a:pPr>
                        <a:lnSpc>
                          <a:spcPct val="107000"/>
                        </a:lnSpc>
                        <a:spcAft>
                          <a:spcPts val="0"/>
                        </a:spcAft>
                      </a:pPr>
                      <a:r>
                        <a:rPr lang="en-GB" sz="1200" dirty="0">
                          <a:effectLst/>
                        </a:rPr>
                        <a:t>Price elasticity and demand </a:t>
                      </a:r>
                      <a:endParaRPr lang="en-GB" sz="1100" dirty="0">
                        <a:effectLst/>
                      </a:endParaRPr>
                    </a:p>
                    <a:p>
                      <a:pPr>
                        <a:lnSpc>
                          <a:spcPct val="107000"/>
                        </a:lnSpc>
                        <a:spcAft>
                          <a:spcPts val="0"/>
                        </a:spcAft>
                      </a:pPr>
                      <a:r>
                        <a:rPr lang="en-GB" sz="1200" dirty="0">
                          <a:effectLst/>
                        </a:rPr>
                        <a:t>Competitive pressure</a:t>
                      </a:r>
                      <a:endParaRPr lang="en-GB" sz="1100" dirty="0">
                        <a:effectLst/>
                      </a:endParaRPr>
                    </a:p>
                    <a:p>
                      <a:pPr>
                        <a:lnSpc>
                          <a:spcPct val="107000"/>
                        </a:lnSpc>
                        <a:spcAft>
                          <a:spcPts val="0"/>
                        </a:spcAft>
                      </a:pPr>
                      <a:r>
                        <a:rPr lang="en-GB" sz="1200" dirty="0">
                          <a:effectLst/>
                        </a:rPr>
                        <a:t>Barriers to entry into market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-1</a:t>
                      </a:r>
                      <a:endParaRPr lang="en-GB" sz="1100">
                        <a:effectLst/>
                      </a:endParaRPr>
                    </a:p>
                    <a:p>
                      <a:pPr>
                        <a:lnSpc>
                          <a:spcPct val="107000"/>
                        </a:lnSpc>
                        <a:spcAft>
                          <a:spcPts val="0"/>
                        </a:spcAft>
                      </a:pPr>
                      <a:r>
                        <a:rPr lang="en-GB" sz="1200">
                          <a:effectLst/>
                        </a:rPr>
                        <a:t> </a:t>
                      </a:r>
                      <a:endParaRPr lang="en-GB" sz="1100">
                        <a:effectLst/>
                      </a:endParaRPr>
                    </a:p>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-5</a:t>
                      </a:r>
                      <a:endParaRPr lang="en-GB" sz="1100">
                        <a:effectLst/>
                      </a:endParaRPr>
                    </a:p>
                    <a:p>
                      <a:pPr>
                        <a:lnSpc>
                          <a:spcPct val="107000"/>
                        </a:lnSpc>
                        <a:spcAft>
                          <a:spcPts val="0"/>
                        </a:spcAft>
                      </a:pPr>
                      <a:r>
                        <a:rPr lang="en-GB" sz="1200">
                          <a:effectLst/>
                        </a:rPr>
                        <a:t>-6</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47115">
                <a:tc>
                  <a:txBody>
                    <a:bodyPr/>
                    <a:lstStyle/>
                    <a:p>
                      <a:pPr>
                        <a:lnSpc>
                          <a:spcPct val="107000"/>
                        </a:lnSpc>
                        <a:spcAft>
                          <a:spcPts val="0"/>
                        </a:spcAft>
                      </a:pPr>
                      <a:r>
                        <a:rPr lang="en-GB" sz="1200">
                          <a:effectLst/>
                        </a:rPr>
                        <a:t>Total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3.4</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Total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-3.2</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15705">
                <a:tc>
                  <a:txBody>
                    <a:bodyPr/>
                    <a:lstStyle/>
                    <a:p>
                      <a:pPr>
                        <a:lnSpc>
                          <a:spcPct val="107000"/>
                        </a:lnSpc>
                        <a:spcAft>
                          <a:spcPts val="0"/>
                        </a:spcAft>
                      </a:pPr>
                      <a:r>
                        <a:rPr lang="en-GB" sz="1200">
                          <a:effectLst/>
                        </a:rPr>
                        <a:t>Competitive positioning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Industry positioning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078526">
                <a:tc>
                  <a:txBody>
                    <a:bodyPr/>
                    <a:lstStyle/>
                    <a:p>
                      <a:pPr>
                        <a:lnSpc>
                          <a:spcPct val="107000"/>
                        </a:lnSpc>
                        <a:spcAft>
                          <a:spcPts val="0"/>
                        </a:spcAft>
                      </a:pPr>
                      <a:r>
                        <a:rPr lang="en-GB" sz="1200">
                          <a:effectLst/>
                        </a:rPr>
                        <a:t>Market share</a:t>
                      </a:r>
                      <a:endParaRPr lang="en-GB" sz="1100">
                        <a:effectLst/>
                      </a:endParaRPr>
                    </a:p>
                    <a:p>
                      <a:pPr>
                        <a:lnSpc>
                          <a:spcPct val="107000"/>
                        </a:lnSpc>
                        <a:spcAft>
                          <a:spcPts val="0"/>
                        </a:spcAft>
                      </a:pPr>
                      <a:r>
                        <a:rPr lang="en-GB" sz="1200">
                          <a:effectLst/>
                        </a:rPr>
                        <a:t>Product quality </a:t>
                      </a:r>
                      <a:endParaRPr lang="en-GB" sz="1100">
                        <a:effectLst/>
                      </a:endParaRPr>
                    </a:p>
                    <a:p>
                      <a:pPr>
                        <a:lnSpc>
                          <a:spcPct val="107000"/>
                        </a:lnSpc>
                        <a:spcAft>
                          <a:spcPts val="0"/>
                        </a:spcAft>
                      </a:pPr>
                      <a:r>
                        <a:rPr lang="en-GB" sz="1200">
                          <a:effectLst/>
                        </a:rPr>
                        <a:t>Customer loyalty</a:t>
                      </a:r>
                      <a:endParaRPr lang="en-GB" sz="1100">
                        <a:effectLst/>
                      </a:endParaRPr>
                    </a:p>
                    <a:p>
                      <a:pPr>
                        <a:lnSpc>
                          <a:spcPct val="107000"/>
                        </a:lnSpc>
                        <a:spcAft>
                          <a:spcPts val="0"/>
                        </a:spcAft>
                      </a:pPr>
                      <a:r>
                        <a:rPr lang="en-GB" sz="1200">
                          <a:effectLst/>
                        </a:rPr>
                        <a:t>Technology knowledge</a:t>
                      </a:r>
                      <a:endParaRPr lang="en-GB" sz="1100">
                        <a:effectLst/>
                      </a:endParaRPr>
                    </a:p>
                    <a:p>
                      <a:pPr>
                        <a:lnSpc>
                          <a:spcPct val="107000"/>
                        </a:lnSpc>
                        <a:spcAft>
                          <a:spcPts val="0"/>
                        </a:spcAft>
                      </a:pPr>
                      <a:r>
                        <a:rPr lang="en-GB" sz="1200">
                          <a:effectLst/>
                        </a:rPr>
                        <a:t>Control over suppliers and distributors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a:t>
                      </a:r>
                      <a:endParaRPr lang="en-GB" sz="1100">
                        <a:effectLst/>
                      </a:endParaRPr>
                    </a:p>
                    <a:p>
                      <a:pPr>
                        <a:lnSpc>
                          <a:spcPct val="107000"/>
                        </a:lnSpc>
                        <a:spcAft>
                          <a:spcPts val="0"/>
                        </a:spcAft>
                      </a:pPr>
                      <a:r>
                        <a:rPr lang="en-GB" sz="1200">
                          <a:effectLst/>
                        </a:rPr>
                        <a:t>-4</a:t>
                      </a:r>
                      <a:endParaRPr lang="en-GB" sz="1100">
                        <a:effectLst/>
                      </a:endParaRPr>
                    </a:p>
                    <a:p>
                      <a:pPr>
                        <a:lnSpc>
                          <a:spcPct val="107000"/>
                        </a:lnSpc>
                        <a:spcAft>
                          <a:spcPts val="0"/>
                        </a:spcAft>
                      </a:pPr>
                      <a:r>
                        <a:rPr lang="en-GB" sz="1200">
                          <a:effectLst/>
                        </a:rPr>
                        <a:t>-4</a:t>
                      </a:r>
                      <a:endParaRPr lang="en-GB" sz="1100">
                        <a:effectLst/>
                      </a:endParaRPr>
                    </a:p>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-5</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Growth potential</a:t>
                      </a:r>
                      <a:endParaRPr lang="en-GB" sz="1100">
                        <a:effectLst/>
                      </a:endParaRPr>
                    </a:p>
                    <a:p>
                      <a:pPr>
                        <a:lnSpc>
                          <a:spcPct val="107000"/>
                        </a:lnSpc>
                        <a:spcAft>
                          <a:spcPts val="0"/>
                        </a:spcAft>
                      </a:pPr>
                      <a:r>
                        <a:rPr lang="en-GB" sz="1200">
                          <a:effectLst/>
                        </a:rPr>
                        <a:t>Financial stability</a:t>
                      </a:r>
                      <a:endParaRPr lang="en-GB" sz="1100">
                        <a:effectLst/>
                      </a:endParaRPr>
                    </a:p>
                    <a:p>
                      <a:pPr>
                        <a:lnSpc>
                          <a:spcPct val="107000"/>
                        </a:lnSpc>
                        <a:spcAft>
                          <a:spcPts val="0"/>
                        </a:spcAft>
                      </a:pPr>
                      <a:r>
                        <a:rPr lang="en-GB" sz="1200">
                          <a:effectLst/>
                        </a:rPr>
                        <a:t>Ease of entry into market</a:t>
                      </a:r>
                      <a:endParaRPr lang="en-GB" sz="1100">
                        <a:effectLst/>
                      </a:endParaRPr>
                    </a:p>
                    <a:p>
                      <a:pPr>
                        <a:lnSpc>
                          <a:spcPct val="107000"/>
                        </a:lnSpc>
                        <a:spcAft>
                          <a:spcPts val="0"/>
                        </a:spcAft>
                      </a:pPr>
                      <a:r>
                        <a:rPr lang="en-GB" sz="1200">
                          <a:effectLst/>
                        </a:rPr>
                        <a:t>Resource utilization</a:t>
                      </a:r>
                      <a:endParaRPr lang="en-GB" sz="1100">
                        <a:effectLst/>
                      </a:endParaRPr>
                    </a:p>
                    <a:p>
                      <a:pPr>
                        <a:lnSpc>
                          <a:spcPct val="107000"/>
                        </a:lnSpc>
                        <a:spcAft>
                          <a:spcPts val="0"/>
                        </a:spcAft>
                      </a:pPr>
                      <a:r>
                        <a:rPr lang="en-GB" sz="1200">
                          <a:effectLst/>
                        </a:rPr>
                        <a:t>Profit potential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a:t>
                      </a:r>
                      <a:endParaRPr lang="en-GB" sz="1100">
                        <a:effectLst/>
                      </a:endParaRPr>
                    </a:p>
                    <a:p>
                      <a:pPr>
                        <a:lnSpc>
                          <a:spcPct val="107000"/>
                        </a:lnSpc>
                        <a:spcAft>
                          <a:spcPts val="0"/>
                        </a:spcAft>
                      </a:pPr>
                      <a:r>
                        <a:rPr lang="en-GB" sz="1200">
                          <a:effectLst/>
                        </a:rPr>
                        <a:t>4</a:t>
                      </a:r>
                      <a:endParaRPr lang="en-GB" sz="1100">
                        <a:effectLst/>
                      </a:endParaRPr>
                    </a:p>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2</a:t>
                      </a:r>
                      <a:endParaRPr lang="en-GB" sz="1100">
                        <a:effectLst/>
                      </a:endParaRPr>
                    </a:p>
                    <a:p>
                      <a:pPr>
                        <a:lnSpc>
                          <a:spcPct val="107000"/>
                        </a:lnSpc>
                        <a:spcAft>
                          <a:spcPts val="0"/>
                        </a:spcAft>
                      </a:pPr>
                      <a:r>
                        <a:rPr lang="en-GB" sz="1200">
                          <a:effectLst/>
                        </a:rPr>
                        <a:t>1</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647115">
                <a:tc>
                  <a:txBody>
                    <a:bodyPr/>
                    <a:lstStyle/>
                    <a:p>
                      <a:pPr>
                        <a:lnSpc>
                          <a:spcPct val="107000"/>
                        </a:lnSpc>
                        <a:spcAft>
                          <a:spcPts val="0"/>
                        </a:spcAft>
                      </a:pPr>
                      <a:r>
                        <a:rPr lang="en-GB" sz="1200">
                          <a:effectLst/>
                        </a:rPr>
                        <a:t>Total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-3.6</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Total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2.4</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
        <p:nvSpPr>
          <p:cNvPr id="5" name="Rectangle 13"/>
          <p:cNvSpPr>
            <a:spLocks noChangeArrowheads="1"/>
          </p:cNvSpPr>
          <p:nvPr/>
        </p:nvSpPr>
        <p:spPr bwMode="auto">
          <a:xfrm>
            <a:off x="6566079" y="1375893"/>
            <a:ext cx="9628701"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pSp>
        <p:nvGrpSpPr>
          <p:cNvPr id="6" name="Group 1"/>
          <p:cNvGrpSpPr>
            <a:grpSpLocks noChangeAspect="1"/>
          </p:cNvGrpSpPr>
          <p:nvPr/>
        </p:nvGrpSpPr>
        <p:grpSpPr bwMode="auto">
          <a:xfrm>
            <a:off x="6800046" y="287132"/>
            <a:ext cx="4884453" cy="3068650"/>
            <a:chOff x="2654" y="552"/>
            <a:chExt cx="6911" cy="4222"/>
          </a:xfrm>
        </p:grpSpPr>
        <p:sp>
          <p:nvSpPr>
            <p:cNvPr id="7" name="AutoShape 12"/>
            <p:cNvSpPr>
              <a:spLocks noChangeAspect="1" noChangeArrowheads="1" noTextEdit="1"/>
            </p:cNvSpPr>
            <p:nvPr/>
          </p:nvSpPr>
          <p:spPr bwMode="auto">
            <a:xfrm>
              <a:off x="2654" y="552"/>
              <a:ext cx="6911" cy="4211"/>
            </a:xfrm>
            <a:prstGeom prst="rect">
              <a:avLst/>
            </a:prstGeom>
            <a:noFill/>
            <a:ln w="9525">
              <a:solidFill>
                <a:srgbClr val="1F4D78"/>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1"/>
            <p:cNvSpPr>
              <a:spLocks noChangeShapeType="1"/>
            </p:cNvSpPr>
            <p:nvPr/>
          </p:nvSpPr>
          <p:spPr bwMode="auto">
            <a:xfrm>
              <a:off x="6104" y="967"/>
              <a:ext cx="61" cy="3360"/>
            </a:xfrm>
            <a:prstGeom prst="straightConnector1">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p:cNvSpPr>
              <a:spLocks noChangeShapeType="1"/>
            </p:cNvSpPr>
            <p:nvPr/>
          </p:nvSpPr>
          <p:spPr bwMode="auto">
            <a:xfrm>
              <a:off x="3465" y="2679"/>
              <a:ext cx="5093" cy="63"/>
            </a:xfrm>
            <a:prstGeom prst="straightConnector1">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 Box 9"/>
            <p:cNvSpPr txBox="1">
              <a:spLocks noChangeArrowheads="1"/>
            </p:cNvSpPr>
            <p:nvPr/>
          </p:nvSpPr>
          <p:spPr bwMode="auto">
            <a:xfrm>
              <a:off x="5907" y="552"/>
              <a:ext cx="519" cy="3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FP</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11" name="Text Box 8"/>
            <p:cNvSpPr txBox="1">
              <a:spLocks noChangeArrowheads="1"/>
            </p:cNvSpPr>
            <p:nvPr/>
          </p:nvSpPr>
          <p:spPr bwMode="auto">
            <a:xfrm>
              <a:off x="8648" y="2590"/>
              <a:ext cx="601" cy="42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IP</a:t>
              </a: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12" name="Text Box 7"/>
            <p:cNvSpPr txBox="1">
              <a:spLocks noChangeArrowheads="1"/>
            </p:cNvSpPr>
            <p:nvPr/>
          </p:nvSpPr>
          <p:spPr bwMode="auto">
            <a:xfrm>
              <a:off x="5907" y="4327"/>
              <a:ext cx="497" cy="44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SP</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13" name="Text Box 6"/>
            <p:cNvSpPr txBox="1">
              <a:spLocks noChangeArrowheads="1"/>
            </p:cNvSpPr>
            <p:nvPr/>
          </p:nvSpPr>
          <p:spPr bwMode="auto">
            <a:xfrm>
              <a:off x="2742" y="2483"/>
              <a:ext cx="635" cy="42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CP</a:t>
              </a:r>
              <a:endParaRPr kumimoji="0" lang="en-US" sz="1100" b="0" i="0" u="none" strike="noStrike" cap="none" normalizeH="0" baseline="0" dirty="0">
                <a:ln>
                  <a:noFill/>
                </a:ln>
                <a:solidFill>
                  <a:schemeClr val="tx1"/>
                </a:solidFill>
                <a:effectLst/>
                <a:latin typeface="Arial" panose="020B0604020202020204" pitchFamily="34" charset="0"/>
              </a:endParaRPr>
            </a:p>
          </p:txBody>
        </p:sp>
        <p:sp>
          <p:nvSpPr>
            <p:cNvPr id="14" name="Oval 5"/>
            <p:cNvSpPr>
              <a:spLocks noChangeArrowheads="1"/>
            </p:cNvSpPr>
            <p:nvPr/>
          </p:nvSpPr>
          <p:spPr bwMode="auto">
            <a:xfrm>
              <a:off x="6254" y="3113"/>
              <a:ext cx="110" cy="110"/>
            </a:xfrm>
            <a:prstGeom prst="ellipse">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5" name="AutoShape 4"/>
            <p:cNvSpPr>
              <a:spLocks noChangeShapeType="1"/>
            </p:cNvSpPr>
            <p:nvPr/>
          </p:nvSpPr>
          <p:spPr bwMode="auto">
            <a:xfrm>
              <a:off x="6127" y="2721"/>
              <a:ext cx="762" cy="1787"/>
            </a:xfrm>
            <a:prstGeom prst="straightConnector1">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Oval 3"/>
            <p:cNvSpPr>
              <a:spLocks noChangeArrowheads="1"/>
            </p:cNvSpPr>
            <p:nvPr/>
          </p:nvSpPr>
          <p:spPr bwMode="auto">
            <a:xfrm>
              <a:off x="6277" y="3102"/>
              <a:ext cx="110" cy="110"/>
            </a:xfrm>
            <a:prstGeom prst="ellipse">
              <a:avLst/>
            </a:prstGeom>
            <a:solidFill>
              <a:srgbClr val="000000"/>
            </a:solidFill>
            <a:ln w="38100">
              <a:solidFill>
                <a:srgbClr val="F2F2F2"/>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endParaRPr lang="en-GB"/>
            </a:p>
          </p:txBody>
        </p:sp>
        <p:sp>
          <p:nvSpPr>
            <p:cNvPr id="17" name="Text Box 2"/>
            <p:cNvSpPr txBox="1">
              <a:spLocks noChangeArrowheads="1"/>
            </p:cNvSpPr>
            <p:nvPr/>
          </p:nvSpPr>
          <p:spPr bwMode="auto">
            <a:xfrm>
              <a:off x="6923" y="3021"/>
              <a:ext cx="1281" cy="3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(+0.2-1.2)</a:t>
              </a:r>
              <a:endParaRPr kumimoji="0" lang="en-US" sz="1800" b="0" i="0" u="none" strike="noStrike" cap="none" normalizeH="0" baseline="0">
                <a:ln>
                  <a:noFill/>
                </a:ln>
                <a:solidFill>
                  <a:schemeClr val="tx1"/>
                </a:solidFill>
                <a:effectLst/>
                <a:latin typeface="Arial" panose="020B0604020202020204" pitchFamily="34" charset="0"/>
              </a:endParaRPr>
            </a:p>
          </p:txBody>
        </p:sp>
      </p:grpSp>
      <p:sp>
        <p:nvSpPr>
          <p:cNvPr id="18" name="TextBox 17"/>
          <p:cNvSpPr txBox="1"/>
          <p:nvPr/>
        </p:nvSpPr>
        <p:spPr>
          <a:xfrm>
            <a:off x="10019763" y="2575775"/>
            <a:ext cx="1441398" cy="369332"/>
          </a:xfrm>
          <a:prstGeom prst="rect">
            <a:avLst/>
          </a:prstGeom>
          <a:noFill/>
        </p:spPr>
        <p:txBody>
          <a:bodyPr wrap="square" rtlCol="0">
            <a:spAutoFit/>
          </a:bodyPr>
          <a:lstStyle/>
          <a:p>
            <a:r>
              <a:rPr lang="en-GB" dirty="0"/>
              <a:t>Competitive</a:t>
            </a:r>
          </a:p>
        </p:txBody>
      </p:sp>
      <p:sp>
        <p:nvSpPr>
          <p:cNvPr id="3" name="TextBox 2"/>
          <p:cNvSpPr txBox="1"/>
          <p:nvPr/>
        </p:nvSpPr>
        <p:spPr>
          <a:xfrm>
            <a:off x="7173532" y="4082603"/>
            <a:ext cx="3966693" cy="1477328"/>
          </a:xfrm>
          <a:prstGeom prst="rect">
            <a:avLst/>
          </a:prstGeom>
          <a:noFill/>
        </p:spPr>
        <p:txBody>
          <a:bodyPr wrap="square" rtlCol="0">
            <a:spAutoFit/>
          </a:bodyPr>
          <a:lstStyle/>
          <a:p>
            <a:r>
              <a:rPr lang="en-GB" dirty="0"/>
              <a:t>Netflix are competing fairly well in an unstable industry –</a:t>
            </a:r>
          </a:p>
          <a:p>
            <a:pPr marL="285750" indent="-285750">
              <a:buFont typeface="Arial" panose="020B0604020202020204" pitchFamily="34" charset="0"/>
              <a:buChar char="•"/>
            </a:pPr>
            <a:r>
              <a:rPr lang="en-GB" dirty="0"/>
              <a:t>Competitive pressure </a:t>
            </a:r>
          </a:p>
          <a:p>
            <a:pPr marL="285750" indent="-285750">
              <a:buFont typeface="Arial" panose="020B0604020202020204" pitchFamily="34" charset="0"/>
              <a:buChar char="•"/>
            </a:pPr>
            <a:r>
              <a:rPr lang="en-GB" dirty="0"/>
              <a:t>Barriers to entry are low</a:t>
            </a:r>
          </a:p>
          <a:p>
            <a:pPr marL="285750" indent="-285750">
              <a:buFont typeface="Arial" panose="020B0604020202020204" pitchFamily="34" charset="0"/>
              <a:buChar char="•"/>
            </a:pPr>
            <a:r>
              <a:rPr lang="en-GB" dirty="0"/>
              <a:t>Many new technological changes</a:t>
            </a:r>
          </a:p>
        </p:txBody>
      </p:sp>
    </p:spTree>
    <p:extLst>
      <p:ext uri="{BB962C8B-B14F-4D97-AF65-F5344CB8AC3E}">
        <p14:creationId xmlns:p14="http://schemas.microsoft.com/office/powerpoint/2010/main" val="4261903116"/>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501" y="262094"/>
            <a:ext cx="10515600" cy="1325563"/>
          </a:xfrm>
        </p:spPr>
        <p:txBody>
          <a:bodyPr/>
          <a:lstStyle/>
          <a:p>
            <a:r>
              <a:rPr lang="en-GB" dirty="0"/>
              <a:t>BCG Matrix</a:t>
            </a:r>
          </a:p>
        </p:txBody>
      </p:sp>
      <p:sp>
        <p:nvSpPr>
          <p:cNvPr id="28" name="Rectangle 44"/>
          <p:cNvSpPr>
            <a:spLocks noChangeArrowheads="1"/>
          </p:cNvSpPr>
          <p:nvPr/>
        </p:nvSpPr>
        <p:spPr bwMode="auto">
          <a:xfrm>
            <a:off x="2728174" y="208423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29" name="Group 33"/>
          <p:cNvGrpSpPr>
            <a:grpSpLocks noChangeAspect="1"/>
          </p:cNvGrpSpPr>
          <p:nvPr/>
        </p:nvGrpSpPr>
        <p:grpSpPr bwMode="auto">
          <a:xfrm>
            <a:off x="2728174" y="2084231"/>
            <a:ext cx="5943600" cy="2698750"/>
            <a:chOff x="2527" y="6952"/>
            <a:chExt cx="7200" cy="3270"/>
          </a:xfrm>
        </p:grpSpPr>
        <p:sp>
          <p:nvSpPr>
            <p:cNvPr id="30" name="AutoShape 43"/>
            <p:cNvSpPr>
              <a:spLocks noChangeAspect="1" noChangeArrowheads="1" noTextEdit="1"/>
            </p:cNvSpPr>
            <p:nvPr/>
          </p:nvSpPr>
          <p:spPr bwMode="auto">
            <a:xfrm>
              <a:off x="2527" y="6952"/>
              <a:ext cx="7200" cy="327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Rectangle 42"/>
            <p:cNvSpPr>
              <a:spLocks noChangeArrowheads="1"/>
            </p:cNvSpPr>
            <p:nvPr/>
          </p:nvSpPr>
          <p:spPr bwMode="auto">
            <a:xfrm>
              <a:off x="2735" y="7134"/>
              <a:ext cx="3265" cy="13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2" name="Rectangle 41"/>
            <p:cNvSpPr>
              <a:spLocks noChangeArrowheads="1"/>
            </p:cNvSpPr>
            <p:nvPr/>
          </p:nvSpPr>
          <p:spPr bwMode="auto">
            <a:xfrm>
              <a:off x="2735" y="8554"/>
              <a:ext cx="3265" cy="13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3" name="Rectangle 40"/>
            <p:cNvSpPr>
              <a:spLocks noChangeArrowheads="1"/>
            </p:cNvSpPr>
            <p:nvPr/>
          </p:nvSpPr>
          <p:spPr bwMode="auto">
            <a:xfrm>
              <a:off x="6078" y="8555"/>
              <a:ext cx="3265" cy="138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4" name="Rectangle 39"/>
            <p:cNvSpPr>
              <a:spLocks noChangeArrowheads="1"/>
            </p:cNvSpPr>
            <p:nvPr/>
          </p:nvSpPr>
          <p:spPr bwMode="auto">
            <a:xfrm>
              <a:off x="6079" y="7134"/>
              <a:ext cx="3264" cy="13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5" name="Text Box 38"/>
            <p:cNvSpPr txBox="1">
              <a:spLocks noChangeArrowheads="1"/>
            </p:cNvSpPr>
            <p:nvPr/>
          </p:nvSpPr>
          <p:spPr bwMode="auto">
            <a:xfrm>
              <a:off x="3865" y="7467"/>
              <a:ext cx="1074" cy="101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Stars</a:t>
              </a:r>
              <a:endParaRPr kumimoji="0" 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II</a:t>
              </a:r>
              <a:endParaRPr kumimoji="0" 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6" name="Text Box 37"/>
            <p:cNvSpPr txBox="1">
              <a:spLocks noChangeArrowheads="1"/>
            </p:cNvSpPr>
            <p:nvPr/>
          </p:nvSpPr>
          <p:spPr bwMode="auto">
            <a:xfrm>
              <a:off x="6612" y="7432"/>
              <a:ext cx="2065" cy="10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Question Mark</a:t>
              </a:r>
              <a:endParaRPr kumimoji="0" 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7" name="Text Box 36"/>
            <p:cNvSpPr txBox="1">
              <a:spLocks noChangeArrowheads="1"/>
            </p:cNvSpPr>
            <p:nvPr/>
          </p:nvSpPr>
          <p:spPr bwMode="auto">
            <a:xfrm>
              <a:off x="3635" y="8865"/>
              <a:ext cx="1454" cy="100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Cash cows</a:t>
              </a:r>
              <a:endParaRPr kumimoji="0" 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III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8" name="Text Box 35"/>
            <p:cNvSpPr txBox="1">
              <a:spLocks noChangeArrowheads="1"/>
            </p:cNvSpPr>
            <p:nvPr/>
          </p:nvSpPr>
          <p:spPr bwMode="auto">
            <a:xfrm>
              <a:off x="7315" y="8932"/>
              <a:ext cx="936" cy="9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Dogs</a:t>
              </a:r>
              <a:endParaRPr kumimoji="0" 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VI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9" name="Oval 34"/>
            <p:cNvSpPr>
              <a:spLocks noChangeArrowheads="1"/>
            </p:cNvSpPr>
            <p:nvPr/>
          </p:nvSpPr>
          <p:spPr bwMode="auto">
            <a:xfrm>
              <a:off x="8204" y="7836"/>
              <a:ext cx="635" cy="565"/>
            </a:xfrm>
            <a:prstGeom prst="ellipse">
              <a:avLst/>
            </a:prstGeom>
            <a:solidFill>
              <a:srgbClr val="4472C4"/>
            </a:solidFill>
            <a:ln w="38100">
              <a:solidFill>
                <a:srgbClr val="F2F2F2"/>
              </a:solidFill>
              <a:round/>
              <a:headEnd/>
              <a:tailEnd/>
            </a:ln>
            <a:effectLst>
              <a:outerShdw dist="28398" dir="3806097" algn="ctr" rotWithShape="0">
                <a:srgbClr val="1F3763">
                  <a:alpha val="50000"/>
                </a:srgbClr>
              </a:outerShdw>
            </a:effectLst>
          </p:spPr>
          <p:txBody>
            <a:bodyPr vert="horz" wrap="square" lIns="91440" tIns="45720" rIns="91440" bIns="45720" numCol="1" anchor="t" anchorCtr="0" compatLnSpc="1">
              <a:prstTxWarp prst="textNoShape">
                <a:avLst/>
              </a:prstTxWarp>
            </a:bodyPr>
            <a:lstStyle/>
            <a:p>
              <a:endParaRPr lang="en-GB"/>
            </a:p>
          </p:txBody>
        </p:sp>
      </p:grpSp>
      <p:sp>
        <p:nvSpPr>
          <p:cNvPr id="3" name="TextBox 2"/>
          <p:cNvSpPr txBox="1"/>
          <p:nvPr/>
        </p:nvSpPr>
        <p:spPr>
          <a:xfrm>
            <a:off x="152668" y="1636633"/>
            <a:ext cx="2510292" cy="1477328"/>
          </a:xfrm>
          <a:prstGeom prst="rect">
            <a:avLst/>
          </a:prstGeom>
          <a:noFill/>
        </p:spPr>
        <p:txBody>
          <a:bodyPr wrap="square" rtlCol="0">
            <a:spAutoFit/>
          </a:bodyPr>
          <a:lstStyle/>
          <a:p>
            <a:pPr marL="0" lvl="1"/>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market penetration, market development, product development,  sell them.</a:t>
            </a:r>
          </a:p>
          <a:p>
            <a:endParaRPr lang="en-GB" dirty="0"/>
          </a:p>
        </p:txBody>
      </p:sp>
      <p:sp>
        <p:nvSpPr>
          <p:cNvPr id="4" name="TextBox 3"/>
          <p:cNvSpPr txBox="1"/>
          <p:nvPr/>
        </p:nvSpPr>
        <p:spPr>
          <a:xfrm>
            <a:off x="9490642" y="2580806"/>
            <a:ext cx="2034862" cy="1200329"/>
          </a:xfrm>
          <a:prstGeom prst="rect">
            <a:avLst/>
          </a:prstGeom>
          <a:noFill/>
        </p:spPr>
        <p:txBody>
          <a:bodyPr wrap="square" rtlCol="0">
            <a:spAutoFit/>
          </a:bodyPr>
          <a:lstStyle/>
          <a:p>
            <a:r>
              <a:rPr lang="en-GB" sz="4000" b="1" dirty="0"/>
              <a:t>Netflix </a:t>
            </a:r>
            <a:r>
              <a:rPr lang="en-GB" sz="1600" b="1" dirty="0"/>
              <a:t>online movie streaming</a:t>
            </a:r>
          </a:p>
        </p:txBody>
      </p:sp>
      <p:cxnSp>
        <p:nvCxnSpPr>
          <p:cNvPr id="6" name="Straight Arrow Connector 5"/>
          <p:cNvCxnSpPr>
            <a:stCxn id="4" idx="1"/>
          </p:cNvCxnSpPr>
          <p:nvPr/>
        </p:nvCxnSpPr>
        <p:spPr>
          <a:xfrm flipH="1" flipV="1">
            <a:off x="8139448" y="3046952"/>
            <a:ext cx="1351194" cy="13401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45560" y="3433606"/>
            <a:ext cx="2437327" cy="1200329"/>
          </a:xfrm>
          <a:prstGeom prst="rect">
            <a:avLst/>
          </a:prstGeom>
          <a:noFill/>
        </p:spPr>
        <p:txBody>
          <a:bodyPr wrap="square" rtlCol="0">
            <a:spAutoFit/>
          </a:bodyPr>
          <a:lstStyle/>
          <a:p>
            <a:r>
              <a:rPr lang="en-US" dirty="0">
                <a:solidFill>
                  <a:srgbClr val="FFC000"/>
                </a:solidFill>
                <a:cs typeface="Arial" charset="0"/>
              </a:rPr>
              <a:t>Decision to strengthen (</a:t>
            </a:r>
            <a:r>
              <a:rPr lang="en-US" b="1" dirty="0">
                <a:solidFill>
                  <a:srgbClr val="FFC000"/>
                </a:solidFill>
                <a:cs typeface="Arial" charset="0"/>
              </a:rPr>
              <a:t>intensive strategies</a:t>
            </a:r>
            <a:r>
              <a:rPr lang="en-US" dirty="0">
                <a:solidFill>
                  <a:srgbClr val="FFC000"/>
                </a:solidFill>
                <a:cs typeface="Arial" charset="0"/>
              </a:rPr>
              <a:t>) or divest</a:t>
            </a:r>
          </a:p>
          <a:p>
            <a:endParaRPr lang="en-GB" dirty="0"/>
          </a:p>
        </p:txBody>
      </p:sp>
      <p:sp>
        <p:nvSpPr>
          <p:cNvPr id="8" name="TextBox 7"/>
          <p:cNvSpPr txBox="1"/>
          <p:nvPr/>
        </p:nvSpPr>
        <p:spPr>
          <a:xfrm>
            <a:off x="4275986" y="844775"/>
            <a:ext cx="2340293" cy="461665"/>
          </a:xfrm>
          <a:prstGeom prst="rect">
            <a:avLst/>
          </a:prstGeom>
          <a:noFill/>
        </p:spPr>
        <p:txBody>
          <a:bodyPr wrap="square" rtlCol="0">
            <a:spAutoFit/>
          </a:bodyPr>
          <a:lstStyle/>
          <a:p>
            <a:r>
              <a:rPr lang="en-GB" sz="2400" b="1" dirty="0">
                <a:solidFill>
                  <a:srgbClr val="002060"/>
                </a:solidFill>
              </a:rPr>
              <a:t>Netflix in 2009</a:t>
            </a:r>
          </a:p>
        </p:txBody>
      </p:sp>
      <p:cxnSp>
        <p:nvCxnSpPr>
          <p:cNvPr id="10" name="Straight Arrow Connector 9"/>
          <p:cNvCxnSpPr/>
          <p:nvPr/>
        </p:nvCxnSpPr>
        <p:spPr>
          <a:xfrm flipH="1">
            <a:off x="4391696" y="1233714"/>
            <a:ext cx="451409" cy="91076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8863550" y="3873760"/>
            <a:ext cx="2803327" cy="2492990"/>
          </a:xfrm>
          <a:prstGeom prst="rect">
            <a:avLst/>
          </a:prstGeom>
          <a:noFill/>
        </p:spPr>
        <p:txBody>
          <a:bodyPr wrap="square" rtlCol="0">
            <a:spAutoFit/>
          </a:bodyPr>
          <a:lstStyle/>
          <a:p>
            <a:pPr lvl="1">
              <a:spcBef>
                <a:spcPct val="50000"/>
              </a:spcBef>
              <a:buClr>
                <a:schemeClr val="tx1"/>
              </a:buClr>
              <a:buSzPct val="105000"/>
            </a:pPr>
            <a:r>
              <a:rPr lang="en-US" dirty="0">
                <a:solidFill>
                  <a:srgbClr val="FFC000"/>
                </a:solidFill>
                <a:cs typeface="Arial" charset="0"/>
              </a:rPr>
              <a:t>Low relative market share – compete in high-growth industry</a:t>
            </a:r>
          </a:p>
          <a:p>
            <a:pPr lvl="1">
              <a:spcBef>
                <a:spcPct val="50000"/>
              </a:spcBef>
              <a:buClr>
                <a:schemeClr val="tx1"/>
              </a:buClr>
              <a:buSzPct val="105000"/>
            </a:pPr>
            <a:r>
              <a:rPr lang="en-US" dirty="0">
                <a:solidFill>
                  <a:srgbClr val="FFC000"/>
                </a:solidFill>
                <a:cs typeface="Arial" charset="0"/>
              </a:rPr>
              <a:t>Cash needs are high</a:t>
            </a:r>
          </a:p>
          <a:p>
            <a:pPr lvl="1">
              <a:spcBef>
                <a:spcPct val="50000"/>
              </a:spcBef>
              <a:buClr>
                <a:schemeClr val="tx1"/>
              </a:buClr>
              <a:buSzPct val="105000"/>
            </a:pPr>
            <a:r>
              <a:rPr lang="en-US" dirty="0">
                <a:solidFill>
                  <a:srgbClr val="FFC000"/>
                </a:solidFill>
                <a:cs typeface="Arial" charset="0"/>
              </a:rPr>
              <a:t>Case generation is low</a:t>
            </a:r>
          </a:p>
          <a:p>
            <a:pPr lvl="2">
              <a:spcBef>
                <a:spcPct val="50000"/>
              </a:spcBef>
              <a:buClr>
                <a:schemeClr val="tx1"/>
              </a:buClr>
              <a:buSzPct val="105000"/>
              <a:buFont typeface="Wingdings" pitchFamily="2" charset="2"/>
              <a:buChar char="§"/>
            </a:pPr>
            <a:endParaRPr lang="en-US" sz="2000" dirty="0">
              <a:solidFill>
                <a:srgbClr val="800000"/>
              </a:solidFill>
              <a:cs typeface="Arial" charset="0"/>
            </a:endParaRPr>
          </a:p>
          <a:p>
            <a:endParaRPr lang="en-GB" dirty="0"/>
          </a:p>
        </p:txBody>
      </p:sp>
      <p:sp>
        <p:nvSpPr>
          <p:cNvPr id="12" name="TextBox 11"/>
          <p:cNvSpPr txBox="1"/>
          <p:nvPr/>
        </p:nvSpPr>
        <p:spPr>
          <a:xfrm>
            <a:off x="4946534" y="5198709"/>
            <a:ext cx="2060620" cy="984885"/>
          </a:xfrm>
          <a:prstGeom prst="rect">
            <a:avLst/>
          </a:prstGeom>
          <a:noFill/>
        </p:spPr>
        <p:txBody>
          <a:bodyPr wrap="square" rtlCol="0">
            <a:spAutoFit/>
          </a:bodyPr>
          <a:lstStyle/>
          <a:p>
            <a:r>
              <a:rPr lang="en-GB" sz="4000" b="1" dirty="0"/>
              <a:t>Netflix</a:t>
            </a:r>
          </a:p>
          <a:p>
            <a:r>
              <a:rPr lang="en-GB" dirty="0"/>
              <a:t>DVD rental platform</a:t>
            </a:r>
          </a:p>
        </p:txBody>
      </p:sp>
      <p:sp>
        <p:nvSpPr>
          <p:cNvPr id="13" name="Oval 12"/>
          <p:cNvSpPr/>
          <p:nvPr/>
        </p:nvSpPr>
        <p:spPr>
          <a:xfrm>
            <a:off x="5851301" y="4076932"/>
            <a:ext cx="343437" cy="3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p:cNvCxnSpPr/>
          <p:nvPr/>
        </p:nvCxnSpPr>
        <p:spPr>
          <a:xfrm flipV="1">
            <a:off x="5699974" y="4490823"/>
            <a:ext cx="276870" cy="70788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253803" y="5306096"/>
            <a:ext cx="2465477" cy="923330"/>
          </a:xfrm>
          <a:prstGeom prst="rect">
            <a:avLst/>
          </a:prstGeom>
          <a:noFill/>
        </p:spPr>
        <p:txBody>
          <a:bodyPr wrap="square" rtlCol="0">
            <a:spAutoFit/>
          </a:bodyPr>
          <a:lstStyle/>
          <a:p>
            <a:r>
              <a:rPr lang="en-GB" dirty="0">
                <a:solidFill>
                  <a:srgbClr val="FFC000"/>
                </a:solidFill>
              </a:rPr>
              <a:t>Slow market growth</a:t>
            </a:r>
          </a:p>
          <a:p>
            <a:r>
              <a:rPr lang="en-GB" dirty="0">
                <a:solidFill>
                  <a:srgbClr val="FFC000"/>
                </a:solidFill>
              </a:rPr>
              <a:t> </a:t>
            </a:r>
          </a:p>
          <a:p>
            <a:r>
              <a:rPr lang="en-GB" dirty="0">
                <a:solidFill>
                  <a:srgbClr val="FFC000"/>
                </a:solidFill>
              </a:rPr>
              <a:t>Divestiture </a:t>
            </a:r>
          </a:p>
        </p:txBody>
      </p:sp>
    </p:spTree>
    <p:extLst>
      <p:ext uri="{BB962C8B-B14F-4D97-AF65-F5344CB8AC3E}">
        <p14:creationId xmlns:p14="http://schemas.microsoft.com/office/powerpoint/2010/main" val="1306147954"/>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IE Matrix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39370791"/>
              </p:ext>
            </p:extLst>
          </p:nvPr>
        </p:nvGraphicFramePr>
        <p:xfrm>
          <a:off x="2604860" y="1839018"/>
          <a:ext cx="6080760" cy="514350"/>
        </p:xfrm>
        <a:graphic>
          <a:graphicData uri="http://schemas.openxmlformats.org/drawingml/2006/table">
            <a:tbl>
              <a:tblPr firstRow="1" firstCol="1" bandRow="1">
                <a:tableStyleId>{5C22544A-7EE6-4342-B048-85BDC9FD1C3A}</a:tableStyleId>
              </a:tblPr>
              <a:tblGrid>
                <a:gridCol w="2026920">
                  <a:extLst>
                    <a:ext uri="{9D8B030D-6E8A-4147-A177-3AD203B41FA5}">
                      <a16:colId xmlns:a16="http://schemas.microsoft.com/office/drawing/2014/main" val="20000"/>
                    </a:ext>
                  </a:extLst>
                </a:gridCol>
                <a:gridCol w="2026920">
                  <a:extLst>
                    <a:ext uri="{9D8B030D-6E8A-4147-A177-3AD203B41FA5}">
                      <a16:colId xmlns:a16="http://schemas.microsoft.com/office/drawing/2014/main" val="20001"/>
                    </a:ext>
                  </a:extLst>
                </a:gridCol>
                <a:gridCol w="2026920">
                  <a:extLst>
                    <a:ext uri="{9D8B030D-6E8A-4147-A177-3AD203B41FA5}">
                      <a16:colId xmlns:a16="http://schemas.microsoft.com/office/drawing/2014/main" val="20002"/>
                    </a:ext>
                  </a:extLst>
                </a:gridCol>
              </a:tblGrid>
              <a:tr h="0">
                <a:tc>
                  <a:txBody>
                    <a:bodyPr/>
                    <a:lstStyle/>
                    <a:p>
                      <a:pPr>
                        <a:lnSpc>
                          <a:spcPct val="107000"/>
                        </a:lnSpc>
                        <a:spcAft>
                          <a:spcPts val="800"/>
                        </a:spcAft>
                      </a:pPr>
                      <a:r>
                        <a:rPr lang="en-GB" sz="1100">
                          <a:effectLst/>
                        </a:rPr>
                        <a:t>Function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Revenue 2015</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Increase/decrease since 2014 %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342900" lvl="0" indent="-342900">
                        <a:lnSpc>
                          <a:spcPct val="107000"/>
                        </a:lnSpc>
                        <a:spcAft>
                          <a:spcPts val="800"/>
                        </a:spcAft>
                        <a:buFont typeface="+mj-lt"/>
                        <a:buAutoNum type="arabicPeriod"/>
                      </a:pPr>
                      <a:r>
                        <a:rPr lang="en-GB" sz="1100">
                          <a:effectLst/>
                        </a:rPr>
                        <a:t>International streaming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$1953.4 million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+49.3%</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342900" lvl="0" indent="-342900">
                        <a:lnSpc>
                          <a:spcPct val="107000"/>
                        </a:lnSpc>
                        <a:spcAft>
                          <a:spcPts val="800"/>
                        </a:spcAft>
                        <a:buFont typeface="+mj-lt"/>
                        <a:buAutoNum type="arabicPeriod"/>
                      </a:pPr>
                      <a:r>
                        <a:rPr lang="en-GB" sz="1100">
                          <a:effectLst/>
                        </a:rPr>
                        <a:t>Domestic DVD</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$645.7million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-15.6%</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bl>
          </a:graphicData>
        </a:graphic>
      </p:graphicFrame>
      <p:pic>
        <p:nvPicPr>
          <p:cNvPr id="15" name="Picture 14"/>
          <p:cNvPicPr>
            <a:picLocks noChangeAspect="1"/>
          </p:cNvPicPr>
          <p:nvPr/>
        </p:nvPicPr>
        <p:blipFill rotWithShape="1">
          <a:blip r:embed="rId2"/>
          <a:srcRect l="20470" t="31294" r="24397" b="23460"/>
          <a:stretch/>
        </p:blipFill>
        <p:spPr>
          <a:xfrm>
            <a:off x="1983346" y="2794715"/>
            <a:ext cx="7173532" cy="3309871"/>
          </a:xfrm>
          <a:prstGeom prst="rect">
            <a:avLst/>
          </a:prstGeom>
        </p:spPr>
      </p:pic>
      <p:sp>
        <p:nvSpPr>
          <p:cNvPr id="3" name="TextBox 2"/>
          <p:cNvSpPr txBox="1"/>
          <p:nvPr/>
        </p:nvSpPr>
        <p:spPr>
          <a:xfrm>
            <a:off x="7031865" y="772732"/>
            <a:ext cx="2588653" cy="369332"/>
          </a:xfrm>
          <a:prstGeom prst="rect">
            <a:avLst/>
          </a:prstGeom>
          <a:noFill/>
        </p:spPr>
        <p:txBody>
          <a:bodyPr wrap="square" rtlCol="0">
            <a:spAutoFit/>
          </a:bodyPr>
          <a:lstStyle/>
          <a:p>
            <a:r>
              <a:rPr lang="en-GB" dirty="0"/>
              <a:t>Significantly more </a:t>
            </a:r>
          </a:p>
        </p:txBody>
      </p:sp>
      <p:cxnSp>
        <p:nvCxnSpPr>
          <p:cNvPr id="6" name="Straight Arrow Connector 5"/>
          <p:cNvCxnSpPr/>
          <p:nvPr/>
        </p:nvCxnSpPr>
        <p:spPr>
          <a:xfrm flipH="1">
            <a:off x="5705341" y="1171977"/>
            <a:ext cx="1609859" cy="9015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86366" y="1690688"/>
            <a:ext cx="1455313" cy="1477328"/>
          </a:xfrm>
          <a:prstGeom prst="rect">
            <a:avLst/>
          </a:prstGeom>
          <a:noFill/>
        </p:spPr>
        <p:txBody>
          <a:bodyPr wrap="square" rtlCol="0">
            <a:spAutoFit/>
          </a:bodyPr>
          <a:lstStyle/>
          <a:p>
            <a:r>
              <a:rPr lang="en-GB" dirty="0"/>
              <a:t>Grow and build strategy for video streaming platform</a:t>
            </a:r>
          </a:p>
        </p:txBody>
      </p:sp>
      <p:cxnSp>
        <p:nvCxnSpPr>
          <p:cNvPr id="9" name="Straight Arrow Connector 8"/>
          <p:cNvCxnSpPr/>
          <p:nvPr/>
        </p:nvCxnSpPr>
        <p:spPr>
          <a:xfrm>
            <a:off x="1700011" y="2562896"/>
            <a:ext cx="3760631" cy="155834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9826580" y="4945487"/>
            <a:ext cx="1738648" cy="646331"/>
          </a:xfrm>
          <a:prstGeom prst="rect">
            <a:avLst/>
          </a:prstGeom>
          <a:noFill/>
        </p:spPr>
        <p:txBody>
          <a:bodyPr wrap="square" rtlCol="0">
            <a:spAutoFit/>
          </a:bodyPr>
          <a:lstStyle/>
          <a:p>
            <a:r>
              <a:rPr lang="en-GB" dirty="0"/>
              <a:t>Divest in DVD rental platform  </a:t>
            </a:r>
          </a:p>
        </p:txBody>
      </p:sp>
      <p:cxnSp>
        <p:nvCxnSpPr>
          <p:cNvPr id="13" name="Straight Arrow Connector 12"/>
          <p:cNvCxnSpPr>
            <a:stCxn id="11" idx="1"/>
          </p:cNvCxnSpPr>
          <p:nvPr/>
        </p:nvCxnSpPr>
        <p:spPr>
          <a:xfrm flipH="1">
            <a:off x="7650051" y="5268653"/>
            <a:ext cx="2176529" cy="760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322750"/>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380" y="275036"/>
            <a:ext cx="10515600" cy="1325563"/>
          </a:xfrm>
        </p:spPr>
        <p:txBody>
          <a:bodyPr/>
          <a:lstStyle/>
          <a:p>
            <a:r>
              <a:rPr lang="en-GB" dirty="0"/>
              <a:t>Grand strategy Matrix </a:t>
            </a:r>
          </a:p>
        </p:txBody>
      </p:sp>
      <p:sp>
        <p:nvSpPr>
          <p:cNvPr id="18" name="Rectangle 37"/>
          <p:cNvSpPr>
            <a:spLocks noChangeArrowheads="1"/>
          </p:cNvSpPr>
          <p:nvPr/>
        </p:nvSpPr>
        <p:spPr bwMode="auto">
          <a:xfrm>
            <a:off x="2766811" y="19425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19" name="Group 24"/>
          <p:cNvGrpSpPr>
            <a:grpSpLocks noChangeAspect="1"/>
          </p:cNvGrpSpPr>
          <p:nvPr/>
        </p:nvGrpSpPr>
        <p:grpSpPr bwMode="auto">
          <a:xfrm>
            <a:off x="5999408" y="2674238"/>
            <a:ext cx="5943600" cy="3565525"/>
            <a:chOff x="2527" y="9202"/>
            <a:chExt cx="7200" cy="4320"/>
          </a:xfrm>
        </p:grpSpPr>
        <p:sp>
          <p:nvSpPr>
            <p:cNvPr id="20" name="AutoShape 36"/>
            <p:cNvSpPr>
              <a:spLocks noChangeAspect="1" noChangeArrowheads="1" noTextEdit="1"/>
            </p:cNvSpPr>
            <p:nvPr/>
          </p:nvSpPr>
          <p:spPr bwMode="auto">
            <a:xfrm>
              <a:off x="2527" y="9202"/>
              <a:ext cx="7200" cy="43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AutoShape 35"/>
            <p:cNvSpPr>
              <a:spLocks noChangeShapeType="1"/>
            </p:cNvSpPr>
            <p:nvPr/>
          </p:nvSpPr>
          <p:spPr bwMode="auto">
            <a:xfrm>
              <a:off x="6139" y="9848"/>
              <a:ext cx="1" cy="3069"/>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34"/>
            <p:cNvSpPr>
              <a:spLocks noChangeShapeType="1"/>
            </p:cNvSpPr>
            <p:nvPr/>
          </p:nvSpPr>
          <p:spPr bwMode="auto">
            <a:xfrm>
              <a:off x="3842" y="11336"/>
              <a:ext cx="4604" cy="1"/>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33"/>
            <p:cNvSpPr txBox="1">
              <a:spLocks noChangeArrowheads="1"/>
            </p:cNvSpPr>
            <p:nvPr/>
          </p:nvSpPr>
          <p:spPr bwMode="auto">
            <a:xfrm>
              <a:off x="5192" y="9375"/>
              <a:ext cx="1766" cy="369"/>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Rapid Market Growth </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4" name="Text Box 32"/>
            <p:cNvSpPr txBox="1">
              <a:spLocks noChangeArrowheads="1"/>
            </p:cNvSpPr>
            <p:nvPr/>
          </p:nvSpPr>
          <p:spPr bwMode="auto">
            <a:xfrm>
              <a:off x="5204" y="12975"/>
              <a:ext cx="1788" cy="38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Slow Market Growth </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5" name="Text Box 31"/>
            <p:cNvSpPr txBox="1">
              <a:spLocks noChangeArrowheads="1"/>
            </p:cNvSpPr>
            <p:nvPr/>
          </p:nvSpPr>
          <p:spPr bwMode="auto">
            <a:xfrm>
              <a:off x="2712" y="11094"/>
              <a:ext cx="1061" cy="7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Weak competitive positioning</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6" name="Text Box 30"/>
            <p:cNvSpPr txBox="1">
              <a:spLocks noChangeArrowheads="1"/>
            </p:cNvSpPr>
            <p:nvPr/>
          </p:nvSpPr>
          <p:spPr bwMode="auto">
            <a:xfrm>
              <a:off x="8562" y="10979"/>
              <a:ext cx="1061" cy="7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Strong competitive positioning</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7" name="Text Box 29"/>
            <p:cNvSpPr txBox="1">
              <a:spLocks noChangeArrowheads="1"/>
            </p:cNvSpPr>
            <p:nvPr/>
          </p:nvSpPr>
          <p:spPr bwMode="auto">
            <a:xfrm>
              <a:off x="4915" y="9790"/>
              <a:ext cx="1015" cy="485"/>
            </a:xfrm>
            <a:prstGeom prst="rect">
              <a:avLst/>
            </a:prstGeom>
            <a:solidFill>
              <a:srgbClr val="FF0000"/>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Netflix</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8" name="Text Box 28"/>
            <p:cNvSpPr txBox="1">
              <a:spLocks noChangeArrowheads="1"/>
            </p:cNvSpPr>
            <p:nvPr/>
          </p:nvSpPr>
          <p:spPr bwMode="auto">
            <a:xfrm>
              <a:off x="5146" y="10633"/>
              <a:ext cx="473" cy="4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29" name="Text Box 27"/>
            <p:cNvSpPr txBox="1">
              <a:spLocks noChangeArrowheads="1"/>
            </p:cNvSpPr>
            <p:nvPr/>
          </p:nvSpPr>
          <p:spPr bwMode="auto">
            <a:xfrm>
              <a:off x="6565" y="10621"/>
              <a:ext cx="485" cy="39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0" name="Text Box 26"/>
            <p:cNvSpPr txBox="1">
              <a:spLocks noChangeArrowheads="1"/>
            </p:cNvSpPr>
            <p:nvPr/>
          </p:nvSpPr>
          <p:spPr bwMode="auto">
            <a:xfrm>
              <a:off x="5042" y="11960"/>
              <a:ext cx="566" cy="57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III</a:t>
              </a: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1" name="Text Box 25"/>
            <p:cNvSpPr txBox="1">
              <a:spLocks noChangeArrowheads="1"/>
            </p:cNvSpPr>
            <p:nvPr/>
          </p:nvSpPr>
          <p:spPr bwMode="auto">
            <a:xfrm>
              <a:off x="6646" y="12006"/>
              <a:ext cx="566" cy="6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VI</a:t>
              </a:r>
              <a:endParaRPr kumimoji="0" lang="en-US" sz="1800" b="0" i="0" u="none" strike="noStrike" cap="none" normalizeH="0" baseline="0">
                <a:ln>
                  <a:noFill/>
                </a:ln>
                <a:solidFill>
                  <a:schemeClr val="tx1"/>
                </a:solidFill>
                <a:effectLst/>
                <a:latin typeface="Arial" panose="020B0604020202020204" pitchFamily="34" charset="0"/>
              </a:endParaRPr>
            </a:p>
          </p:txBody>
        </p:sp>
      </p:grpSp>
      <p:sp>
        <p:nvSpPr>
          <p:cNvPr id="3" name="TextBox 2"/>
          <p:cNvSpPr txBox="1"/>
          <p:nvPr/>
        </p:nvSpPr>
        <p:spPr>
          <a:xfrm>
            <a:off x="3974676" y="1345422"/>
            <a:ext cx="2178684" cy="2862322"/>
          </a:xfrm>
          <a:prstGeom prst="rect">
            <a:avLst/>
          </a:prstGeom>
          <a:noFill/>
        </p:spPr>
        <p:txBody>
          <a:bodyPr wrap="square" rtlCol="0">
            <a:spAutoFit/>
          </a:bodyPr>
          <a:lstStyle/>
          <a:p>
            <a:r>
              <a:rPr lang="en-GB" dirty="0"/>
              <a:t>1.Market development</a:t>
            </a:r>
          </a:p>
          <a:p>
            <a:r>
              <a:rPr lang="en-GB" dirty="0"/>
              <a:t>2.Market penetration</a:t>
            </a:r>
          </a:p>
          <a:p>
            <a:r>
              <a:rPr lang="en-GB" dirty="0"/>
              <a:t>3.Product development</a:t>
            </a:r>
          </a:p>
          <a:p>
            <a:r>
              <a:rPr lang="en-GB" dirty="0"/>
              <a:t>4.Horizontal integration</a:t>
            </a:r>
          </a:p>
          <a:p>
            <a:r>
              <a:rPr lang="en-GB" dirty="0"/>
              <a:t>5.Divestiture</a:t>
            </a:r>
          </a:p>
          <a:p>
            <a:r>
              <a:rPr lang="en-GB" dirty="0"/>
              <a:t>6.Liquidation </a:t>
            </a:r>
          </a:p>
          <a:p>
            <a:endParaRPr lang="en-GB" dirty="0"/>
          </a:p>
        </p:txBody>
      </p:sp>
      <p:cxnSp>
        <p:nvCxnSpPr>
          <p:cNvPr id="5" name="Straight Arrow Connector 4"/>
          <p:cNvCxnSpPr/>
          <p:nvPr/>
        </p:nvCxnSpPr>
        <p:spPr>
          <a:xfrm flipH="1" flipV="1">
            <a:off x="5769735" y="2632144"/>
            <a:ext cx="1597811" cy="10977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87166" y="4256094"/>
            <a:ext cx="5267459" cy="2523768"/>
          </a:xfrm>
          <a:prstGeom prst="rect">
            <a:avLst/>
          </a:prstGeom>
          <a:noFill/>
        </p:spPr>
        <p:txBody>
          <a:bodyPr wrap="square" rtlCol="0">
            <a:spAutoFit/>
          </a:bodyPr>
          <a:lstStyle/>
          <a:p>
            <a:pPr lvl="0"/>
            <a:r>
              <a:rPr lang="en-US" sz="1400" u="sng" dirty="0"/>
              <a:t>Market penetration</a:t>
            </a:r>
            <a:endParaRPr lang="en-GB" sz="1400" u="sng" dirty="0"/>
          </a:p>
          <a:p>
            <a:pPr marL="285750" lvl="0" indent="-285750">
              <a:buFont typeface="Arial" panose="020B0604020202020204" pitchFamily="34" charset="0"/>
              <a:buChar char="•"/>
            </a:pPr>
            <a:r>
              <a:rPr lang="en-GB" sz="1400" dirty="0"/>
              <a:t>SO 1 Introduce more Netflix original series while increasing advertising expenses to promote this (S1, S2, O1, O6). </a:t>
            </a:r>
          </a:p>
          <a:p>
            <a:pPr lvl="0"/>
            <a:r>
              <a:rPr lang="en-US" sz="1400" u="sng" dirty="0"/>
              <a:t>Product development</a:t>
            </a:r>
            <a:endParaRPr lang="en-GB" sz="1400" u="sng" dirty="0"/>
          </a:p>
          <a:p>
            <a:pPr marL="285750" lvl="0" indent="-285750">
              <a:buFont typeface="Arial" panose="020B0604020202020204" pitchFamily="34" charset="0"/>
              <a:buChar char="•"/>
            </a:pPr>
            <a:r>
              <a:rPr lang="en-GB" sz="1400" dirty="0"/>
              <a:t>ST Increase advertisement to promote streaming without being connected to the internet (S2, S5, T1, T2, T4)</a:t>
            </a:r>
          </a:p>
          <a:p>
            <a:pPr lvl="0"/>
            <a:r>
              <a:rPr lang="en-US" sz="1400" u="sng" dirty="0"/>
              <a:t>ST Divestiture</a:t>
            </a:r>
            <a:endParaRPr lang="en-GB" sz="1400" u="sng" dirty="0"/>
          </a:p>
          <a:p>
            <a:pPr marL="285750" lvl="0" indent="-285750">
              <a:buFont typeface="Arial" panose="020B0604020202020204" pitchFamily="34" charset="0"/>
              <a:buChar char="•"/>
            </a:pPr>
            <a:r>
              <a:rPr lang="en-GB" sz="1400" b="1" dirty="0"/>
              <a:t>Sell off DVD.com to gain additional revenue to improve the current streaming platform and pay back debt (S4, S7, S11,S12, T1, T3, T4, T5, T6, T7, T8) </a:t>
            </a:r>
            <a:endParaRPr lang="en-GB" sz="1400" dirty="0"/>
          </a:p>
          <a:p>
            <a:endParaRPr lang="en-GB" dirty="0"/>
          </a:p>
        </p:txBody>
      </p:sp>
    </p:spTree>
    <p:extLst>
      <p:ext uri="{BB962C8B-B14F-4D97-AF65-F5344CB8AC3E}">
        <p14:creationId xmlns:p14="http://schemas.microsoft.com/office/powerpoint/2010/main" val="3468766012"/>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QSPM Matrix</a:t>
            </a:r>
            <a:br>
              <a:rPr lang="en-GB" dirty="0"/>
            </a:br>
            <a:r>
              <a:rPr lang="en-GB" sz="1800" dirty="0"/>
              <a:t>sell DVD.com and invest heavier in online streaming - promoting and advertisement </a:t>
            </a:r>
            <a:br>
              <a:rPr lang="en-GB" sz="1400" dirty="0"/>
            </a:br>
            <a:r>
              <a:rPr lang="en-GB" sz="1800" dirty="0"/>
              <a:t>maintain both platforms - investing less into online streaming and maintaining DVD.com (smaller target audience)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01266125"/>
              </p:ext>
            </p:extLst>
          </p:nvPr>
        </p:nvGraphicFramePr>
        <p:xfrm>
          <a:off x="838200" y="1917420"/>
          <a:ext cx="10198994" cy="4618608"/>
        </p:xfrm>
        <a:graphic>
          <a:graphicData uri="http://schemas.openxmlformats.org/drawingml/2006/table">
            <a:tbl>
              <a:tblPr>
                <a:tableStyleId>{5C22544A-7EE6-4342-B048-85BDC9FD1C3A}</a:tableStyleId>
              </a:tblPr>
              <a:tblGrid>
                <a:gridCol w="5744198">
                  <a:extLst>
                    <a:ext uri="{9D8B030D-6E8A-4147-A177-3AD203B41FA5}">
                      <a16:colId xmlns:a16="http://schemas.microsoft.com/office/drawing/2014/main" val="20000"/>
                    </a:ext>
                  </a:extLst>
                </a:gridCol>
                <a:gridCol w="586594">
                  <a:extLst>
                    <a:ext uri="{9D8B030D-6E8A-4147-A177-3AD203B41FA5}">
                      <a16:colId xmlns:a16="http://schemas.microsoft.com/office/drawing/2014/main" val="20001"/>
                    </a:ext>
                  </a:extLst>
                </a:gridCol>
                <a:gridCol w="879892">
                  <a:extLst>
                    <a:ext uri="{9D8B030D-6E8A-4147-A177-3AD203B41FA5}">
                      <a16:colId xmlns:a16="http://schemas.microsoft.com/office/drawing/2014/main" val="20002"/>
                    </a:ext>
                  </a:extLst>
                </a:gridCol>
                <a:gridCol w="1610368">
                  <a:extLst>
                    <a:ext uri="{9D8B030D-6E8A-4147-A177-3AD203B41FA5}">
                      <a16:colId xmlns:a16="http://schemas.microsoft.com/office/drawing/2014/main" val="20003"/>
                    </a:ext>
                  </a:extLst>
                </a:gridCol>
                <a:gridCol w="531255">
                  <a:extLst>
                    <a:ext uri="{9D8B030D-6E8A-4147-A177-3AD203B41FA5}">
                      <a16:colId xmlns:a16="http://schemas.microsoft.com/office/drawing/2014/main" val="20004"/>
                    </a:ext>
                  </a:extLst>
                </a:gridCol>
                <a:gridCol w="846687">
                  <a:extLst>
                    <a:ext uri="{9D8B030D-6E8A-4147-A177-3AD203B41FA5}">
                      <a16:colId xmlns:a16="http://schemas.microsoft.com/office/drawing/2014/main" val="20005"/>
                    </a:ext>
                  </a:extLst>
                </a:gridCol>
              </a:tblGrid>
              <a:tr h="91357">
                <a:tc>
                  <a:txBody>
                    <a:bodyPr/>
                    <a:lstStyle/>
                    <a:p>
                      <a:pPr algn="l" fontAlgn="b"/>
                      <a:r>
                        <a:rPr lang="en-GB" sz="500" u="none" strike="noStrike" dirty="0">
                          <a:effectLst/>
                        </a:rPr>
                        <a:t> </a:t>
                      </a:r>
                      <a:endParaRPr lang="en-GB" sz="500" b="1" i="0" u="none" strike="noStrike" dirty="0">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1" i="0" u="none" strike="noStrike">
                        <a:effectLst/>
                        <a:latin typeface="Arial" panose="020B0604020202020204" pitchFamily="34" charset="0"/>
                      </a:endParaRPr>
                    </a:p>
                  </a:txBody>
                  <a:tcPr marL="4782" marR="4782" marT="4782" marB="0" anchor="b"/>
                </a:tc>
                <a:tc gridSpan="2">
                  <a:txBody>
                    <a:bodyPr/>
                    <a:lstStyle/>
                    <a:p>
                      <a:pPr algn="l" fontAlgn="b"/>
                      <a:r>
                        <a:rPr lang="en-GB" sz="400" u="none" strike="noStrike">
                          <a:effectLst/>
                        </a:rPr>
                        <a:t>Sell DVD.com and invest heavier in online streaming</a:t>
                      </a:r>
                      <a:endParaRPr lang="en-GB" sz="400" b="1" i="0" u="none" strike="noStrike">
                        <a:effectLst/>
                        <a:latin typeface="Arial" panose="020B0604020202020204" pitchFamily="34" charset="0"/>
                      </a:endParaRPr>
                    </a:p>
                  </a:txBody>
                  <a:tcPr marL="4782" marR="4782" marT="4782" marB="0" anchor="b"/>
                </a:tc>
                <a:tc hMerge="1">
                  <a:txBody>
                    <a:bodyPr/>
                    <a:lstStyle/>
                    <a:p>
                      <a:endParaRPr lang="en-GB"/>
                    </a:p>
                  </a:txBody>
                  <a:tcPr/>
                </a:tc>
                <a:tc gridSpan="2">
                  <a:txBody>
                    <a:bodyPr/>
                    <a:lstStyle/>
                    <a:p>
                      <a:pPr algn="l" fontAlgn="b"/>
                      <a:r>
                        <a:rPr lang="en-GB" sz="500" u="none" strike="noStrike">
                          <a:effectLst/>
                        </a:rPr>
                        <a:t>maintain both platforms</a:t>
                      </a:r>
                      <a:endParaRPr lang="en-GB" sz="500" b="1" i="0" u="none" strike="noStrike">
                        <a:effectLst/>
                        <a:latin typeface="Arial" panose="020B0604020202020204" pitchFamily="34" charset="0"/>
                      </a:endParaRPr>
                    </a:p>
                  </a:txBody>
                  <a:tcPr marL="4782" marR="4782" marT="4782" marB="0" anchor="b"/>
                </a:tc>
                <a:tc hMerge="1">
                  <a:txBody>
                    <a:bodyPr/>
                    <a:lstStyle/>
                    <a:p>
                      <a:endParaRPr lang="en-GB"/>
                    </a:p>
                  </a:txBody>
                  <a:tcPr/>
                </a:tc>
                <a:extLst>
                  <a:ext uri="{0D108BD9-81ED-4DB2-BD59-A6C34878D82A}">
                    <a16:rowId xmlns:a16="http://schemas.microsoft.com/office/drawing/2014/main" val="10000"/>
                  </a:ext>
                </a:extLst>
              </a:tr>
              <a:tr h="91357">
                <a:tc>
                  <a:txBody>
                    <a:bodyPr/>
                    <a:lstStyle/>
                    <a:p>
                      <a:pPr algn="l" fontAlgn="b"/>
                      <a:r>
                        <a:rPr lang="en-GB" sz="500" u="none" strike="noStrike">
                          <a:effectLst/>
                        </a:rPr>
                        <a:t>Key factors</a:t>
                      </a:r>
                      <a:endParaRPr lang="en-GB" sz="500" b="1"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Weight</a:t>
                      </a:r>
                      <a:endParaRPr lang="en-GB" sz="500" b="1" i="0" u="none" strike="noStrike">
                        <a:effectLst/>
                        <a:latin typeface="Arial" panose="020B0604020202020204" pitchFamily="34" charset="0"/>
                      </a:endParaRPr>
                    </a:p>
                  </a:txBody>
                  <a:tcPr marL="4782" marR="4782" marT="4782" marB="0" anchor="b"/>
                </a:tc>
                <a:tc>
                  <a:txBody>
                    <a:bodyPr/>
                    <a:lstStyle/>
                    <a:p>
                      <a:pPr algn="ctr" fontAlgn="b"/>
                      <a:r>
                        <a:rPr lang="en-GB" sz="500" u="none" strike="noStrike">
                          <a:effectLst/>
                        </a:rPr>
                        <a:t>AS</a:t>
                      </a:r>
                      <a:endParaRPr lang="en-GB" sz="500" b="1" i="0" u="none" strike="noStrike">
                        <a:effectLst/>
                        <a:latin typeface="Arial" panose="020B0604020202020204" pitchFamily="34" charset="0"/>
                      </a:endParaRPr>
                    </a:p>
                  </a:txBody>
                  <a:tcPr marL="4782" marR="4782" marT="4782" marB="0" anchor="b"/>
                </a:tc>
                <a:tc>
                  <a:txBody>
                    <a:bodyPr/>
                    <a:lstStyle/>
                    <a:p>
                      <a:pPr algn="ctr" fontAlgn="b"/>
                      <a:r>
                        <a:rPr lang="en-GB" sz="500" u="none" strike="noStrike">
                          <a:effectLst/>
                        </a:rPr>
                        <a:t>TAS</a:t>
                      </a:r>
                      <a:endParaRPr lang="en-GB" sz="500" b="1" i="0" u="none" strike="noStrike">
                        <a:effectLst/>
                        <a:latin typeface="Arial" panose="020B0604020202020204" pitchFamily="34" charset="0"/>
                      </a:endParaRPr>
                    </a:p>
                  </a:txBody>
                  <a:tcPr marL="4782" marR="4782" marT="4782" marB="0" anchor="b"/>
                </a:tc>
                <a:tc>
                  <a:txBody>
                    <a:bodyPr/>
                    <a:lstStyle/>
                    <a:p>
                      <a:pPr algn="ctr" fontAlgn="b"/>
                      <a:r>
                        <a:rPr lang="en-GB" sz="500" u="none" strike="noStrike">
                          <a:effectLst/>
                        </a:rPr>
                        <a:t>AS</a:t>
                      </a:r>
                      <a:endParaRPr lang="en-GB" sz="500" b="1" i="0" u="none" strike="noStrike">
                        <a:effectLst/>
                        <a:latin typeface="Arial" panose="020B0604020202020204" pitchFamily="34" charset="0"/>
                      </a:endParaRPr>
                    </a:p>
                  </a:txBody>
                  <a:tcPr marL="4782" marR="4782" marT="4782" marB="0" anchor="b"/>
                </a:tc>
                <a:tc>
                  <a:txBody>
                    <a:bodyPr/>
                    <a:lstStyle/>
                    <a:p>
                      <a:pPr algn="ctr" fontAlgn="b"/>
                      <a:r>
                        <a:rPr lang="en-GB" sz="500" u="none" strike="noStrike">
                          <a:effectLst/>
                        </a:rPr>
                        <a:t>TAS</a:t>
                      </a:r>
                      <a:endParaRPr lang="en-GB" sz="500" b="1"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1"/>
                  </a:ext>
                </a:extLst>
              </a:tr>
              <a:tr h="96433">
                <a:tc>
                  <a:txBody>
                    <a:bodyPr/>
                    <a:lstStyle/>
                    <a:p>
                      <a:pPr algn="l" fontAlgn="b"/>
                      <a:r>
                        <a:rPr lang="en-GB" sz="500" u="none" strike="noStrike">
                          <a:effectLst/>
                        </a:rPr>
                        <a:t>External</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1 to 4</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1 to 4</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2"/>
                  </a:ext>
                </a:extLst>
              </a:tr>
              <a:tr h="172563">
                <a:tc>
                  <a:txBody>
                    <a:bodyPr/>
                    <a:lstStyle/>
                    <a:p>
                      <a:pPr algn="l" fontAlgn="ctr"/>
                      <a:r>
                        <a:rPr lang="en-GB" sz="500" u="none" strike="noStrike">
                          <a:effectLst/>
                        </a:rPr>
                        <a:t>Netflix have created many strategic partnership the most vital including partnering with Virgin America offering Netflix’s complimentary Wi-Fi access to Virgin America’s inflight customers who are either new or existing Netflix customers;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3"/>
                  </a:ext>
                </a:extLst>
              </a:tr>
              <a:tr h="172563">
                <a:tc>
                  <a:txBody>
                    <a:bodyPr/>
                    <a:lstStyle/>
                    <a:p>
                      <a:pPr algn="l" fontAlgn="ctr"/>
                      <a:r>
                        <a:rPr lang="en-GB" sz="500" u="none" strike="noStrike">
                          <a:effectLst/>
                        </a:rPr>
                        <a:t>Growing demand for online streaming, the total number of viewers watching TV shows using subscription video-on-demand service accounted for approximately 50% of the total cable subscribers in the US in 2015, compared to around 30% in 2010;</a:t>
                      </a:r>
                      <a:endParaRPr lang="en-GB" sz="500" b="0" i="0" u="none" strike="noStrike">
                        <a:effectLst/>
                        <a:latin typeface="Times New Roman" panose="02020603050405020304" pitchFamily="18" charset="0"/>
                      </a:endParaRPr>
                    </a:p>
                  </a:txBody>
                  <a:tcPr marL="4782" marR="4782" marT="4782" marB="0" anchor="ctr"/>
                </a:tc>
                <a:tc>
                  <a:txBody>
                    <a:bodyPr/>
                    <a:lstStyle/>
                    <a:p>
                      <a:pPr algn="r" fontAlgn="b"/>
                      <a:r>
                        <a:rPr lang="en-GB" sz="500" u="none" strike="noStrike">
                          <a:effectLst/>
                        </a:rPr>
                        <a:t>0.1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4"/>
                  </a:ext>
                </a:extLst>
              </a:tr>
              <a:tr h="172563">
                <a:tc>
                  <a:txBody>
                    <a:bodyPr/>
                    <a:lstStyle/>
                    <a:p>
                      <a:pPr algn="l" fontAlgn="ctr"/>
                      <a:r>
                        <a:rPr lang="en-GB" sz="500" u="none" strike="noStrike">
                          <a:effectLst/>
                        </a:rPr>
                        <a:t>Growth in online spending will strengthen Netflix’s core market, the US retail e-commerce sales for the third quarter of 2016 was $101.3 billion, an increase of 15.7% from the third quarter of 2015;</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5"/>
                  </a:ext>
                </a:extLst>
              </a:tr>
              <a:tr h="172563">
                <a:tc>
                  <a:txBody>
                    <a:bodyPr/>
                    <a:lstStyle/>
                    <a:p>
                      <a:pPr algn="l" fontAlgn="ctr"/>
                      <a:r>
                        <a:rPr lang="en-GB" sz="500" u="none" strike="noStrike">
                          <a:effectLst/>
                        </a:rPr>
                        <a:t>More people around the world are speaking English, a great opportunity for an international business dependant on the language;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6"/>
                  </a:ext>
                </a:extLst>
              </a:tr>
              <a:tr h="86282">
                <a:tc>
                  <a:txBody>
                    <a:bodyPr/>
                    <a:lstStyle/>
                    <a:p>
                      <a:pPr algn="l" fontAlgn="ctr"/>
                      <a:r>
                        <a:rPr lang="en-GB" sz="500" u="none" strike="noStrike">
                          <a:effectLst/>
                        </a:rPr>
                        <a:t>Cinemas are extremely expensive, too expensive for many families;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7"/>
                  </a:ext>
                </a:extLst>
              </a:tr>
              <a:tr h="86282">
                <a:tc>
                  <a:txBody>
                    <a:bodyPr/>
                    <a:lstStyle/>
                    <a:p>
                      <a:pPr algn="l" fontAlgn="ctr"/>
                      <a:r>
                        <a:rPr lang="en-GB" sz="500" u="none" strike="noStrike">
                          <a:effectLst/>
                        </a:rPr>
                        <a:t>In 2019, the United States music &amp; video market is forecast to have a value of $22.5 billion, an increase of 6.4% since 2014.</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8"/>
                  </a:ext>
                </a:extLst>
              </a:tr>
              <a:tr h="172563">
                <a:tc>
                  <a:txBody>
                    <a:bodyPr/>
                    <a:lstStyle/>
                    <a:p>
                      <a:pPr algn="l" fontAlgn="ctr"/>
                      <a:r>
                        <a:rPr lang="en-GB" sz="500" u="none" strike="noStrike">
                          <a:effectLst/>
                        </a:rPr>
                        <a:t>Increased demand of video streaming and advancement in technology has introduced new competition for Netflix including Kodi and Amazon Prime which are both competitive on their pricing;</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0.19</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0.76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0.57</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09"/>
                  </a:ext>
                </a:extLst>
              </a:tr>
              <a:tr h="86282">
                <a:tc>
                  <a:txBody>
                    <a:bodyPr/>
                    <a:lstStyle/>
                    <a:p>
                      <a:pPr algn="l" fontAlgn="ctr"/>
                      <a:r>
                        <a:rPr lang="en-GB" sz="500" u="none" strike="noStrike">
                          <a:effectLst/>
                        </a:rPr>
                        <a:t>Increased piracy which consists of free downloads impacts on the number of subscribers Netflix get;</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0.08</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0"/>
                  </a:ext>
                </a:extLst>
              </a:tr>
              <a:tr h="86282">
                <a:tc>
                  <a:txBody>
                    <a:bodyPr/>
                    <a:lstStyle/>
                    <a:p>
                      <a:pPr algn="l" fontAlgn="ctr"/>
                      <a:r>
                        <a:rPr lang="en-GB" sz="500" u="none" strike="noStrike">
                          <a:effectLst/>
                        </a:rPr>
                        <a:t>New president; Donald Trump – risk of inflation, effecting exchange rates, GDP and population of the US;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0.07</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1"/>
                  </a:ext>
                </a:extLst>
              </a:tr>
              <a:tr h="86282">
                <a:tc>
                  <a:txBody>
                    <a:bodyPr/>
                    <a:lstStyle/>
                    <a:p>
                      <a:pPr algn="l" fontAlgn="ctr"/>
                      <a:r>
                        <a:rPr lang="en-GB" sz="500" u="none" strike="noStrike">
                          <a:effectLst/>
                        </a:rPr>
                        <a:t>Likelihood of new entrants is high due to undifferentiated products, little IP involved and low cost switching;</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2"/>
                  </a:ext>
                </a:extLst>
              </a:tr>
              <a:tr h="172563">
                <a:tc>
                  <a:txBody>
                    <a:bodyPr/>
                    <a:lstStyle/>
                    <a:p>
                      <a:pPr algn="l" fontAlgn="ctr"/>
                      <a:r>
                        <a:rPr lang="en-GB" sz="500" u="none" strike="noStrike" dirty="0">
                          <a:effectLst/>
                        </a:rPr>
                        <a:t>A threat for Netflix’s DVD.com is that they cannot release new DVD’s until 28 days after retail release due to an agreement with warner brothers;</a:t>
                      </a:r>
                      <a:endParaRPr lang="en-GB" sz="500" b="0" i="0" u="none" strike="noStrike" dirty="0">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0.27</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3"/>
                  </a:ext>
                </a:extLst>
              </a:tr>
              <a:tr h="86282">
                <a:tc>
                  <a:txBody>
                    <a:bodyPr/>
                    <a:lstStyle/>
                    <a:p>
                      <a:pPr algn="l" fontAlgn="ctr"/>
                      <a:r>
                        <a:rPr lang="en-GB" sz="500" u="none" strike="noStrike">
                          <a:effectLst/>
                        </a:rPr>
                        <a:t>Netflix carry much more debt than most of their competitors including Amazon and Walmart;</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4"/>
                  </a:ext>
                </a:extLst>
              </a:tr>
              <a:tr h="86282">
                <a:tc>
                  <a:txBody>
                    <a:bodyPr/>
                    <a:lstStyle/>
                    <a:p>
                      <a:pPr algn="l" fontAlgn="ctr"/>
                      <a:r>
                        <a:rPr lang="en-GB" sz="500" u="none" strike="noStrike">
                          <a:effectLst/>
                        </a:rPr>
                        <a:t>Increase in postal fees would reduce profit margin for Netflix;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0.08</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0.08</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5"/>
                  </a:ext>
                </a:extLst>
              </a:tr>
              <a:tr h="86282">
                <a:tc>
                  <a:txBody>
                    <a:bodyPr/>
                    <a:lstStyle/>
                    <a:p>
                      <a:pPr algn="l" fontAlgn="ctr"/>
                      <a:r>
                        <a:rPr lang="en-GB" sz="500" u="none" strike="noStrike">
                          <a:effectLst/>
                        </a:rPr>
                        <a:t>Low and decreased growth rate predicted for this industry between 2014 and 2019.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6"/>
                  </a:ext>
                </a:extLst>
              </a:tr>
              <a:tr h="91357">
                <a:tc>
                  <a:txBody>
                    <a:bodyPr/>
                    <a:lstStyle/>
                    <a:p>
                      <a:pPr algn="l" fontAlgn="ct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l" fontAlgn="b"/>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tc>
                  <a:txBody>
                    <a:bodyPr/>
                    <a:lstStyle/>
                    <a:p>
                      <a:pPr algn="l" fontAlgn="b"/>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7"/>
                  </a:ext>
                </a:extLst>
              </a:tr>
              <a:tr h="91357">
                <a:tc>
                  <a:txBody>
                    <a:bodyPr/>
                    <a:lstStyle/>
                    <a:p>
                      <a:pPr algn="l" fontAlgn="b"/>
                      <a:r>
                        <a:rPr lang="en-GB" sz="500" u="none" strike="noStrike">
                          <a:effectLst/>
                        </a:rPr>
                        <a:t>Internal</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1 to 4</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1 to 4</a:t>
                      </a:r>
                      <a:endParaRPr lang="en-GB" sz="500" b="0" i="0" u="none" strike="noStrike">
                        <a:effectLst/>
                        <a:latin typeface="Arial" panose="020B0604020202020204" pitchFamily="34" charset="0"/>
                      </a:endParaRPr>
                    </a:p>
                  </a:txBody>
                  <a:tcPr marL="4782" marR="4782" marT="4782" marB="0" anchor="b"/>
                </a:tc>
                <a:tc>
                  <a:txBody>
                    <a:bodyPr/>
                    <a:lstStyle/>
                    <a:p>
                      <a:pPr algn="l" fontAlgn="b"/>
                      <a:r>
                        <a:rPr lang="en-GB" sz="500" u="none" strike="noStrike">
                          <a:effectLst/>
                        </a:rPr>
                        <a:t> </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8"/>
                  </a:ext>
                </a:extLst>
              </a:tr>
              <a:tr h="172563">
                <a:tc>
                  <a:txBody>
                    <a:bodyPr/>
                    <a:lstStyle/>
                    <a:p>
                      <a:pPr algn="l" fontAlgn="ctr"/>
                      <a:r>
                        <a:rPr lang="en-GB" sz="500" u="none" strike="noStrike">
                          <a:effectLst/>
                        </a:rPr>
                        <a:t>Since 2015 Netflix have introduced ‘Netflix Original’ series and movies which mean that these can only be viewed through Netflix e.g. Narcos;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0.36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19"/>
                  </a:ext>
                </a:extLst>
              </a:tr>
              <a:tr h="86282">
                <a:tc>
                  <a:txBody>
                    <a:bodyPr/>
                    <a:lstStyle/>
                    <a:p>
                      <a:pPr algn="l" fontAlgn="ctr"/>
                      <a:r>
                        <a:rPr lang="en-GB" sz="500" u="none" strike="noStrike">
                          <a:effectLst/>
                        </a:rPr>
                        <a:t>Since 2016 account holders can watch their favourite shows and films on Netflix without internet connection;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0.09</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0.27</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0.18</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0"/>
                  </a:ext>
                </a:extLst>
              </a:tr>
              <a:tr h="86282">
                <a:tc>
                  <a:txBody>
                    <a:bodyPr/>
                    <a:lstStyle/>
                    <a:p>
                      <a:pPr algn="l" fontAlgn="ctr"/>
                      <a:r>
                        <a:rPr lang="en-GB" sz="500" u="none" strike="noStrike">
                          <a:effectLst/>
                        </a:rPr>
                        <a:t>Netflix had 47 million paid US subscribers in 2016 increasing total account holders and revenue for the business;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0.15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1"/>
                  </a:ext>
                </a:extLst>
              </a:tr>
              <a:tr h="86282">
                <a:tc>
                  <a:txBody>
                    <a:bodyPr/>
                    <a:lstStyle/>
                    <a:p>
                      <a:pPr algn="l" fontAlgn="ctr"/>
                      <a:r>
                        <a:rPr lang="en-GB" sz="500" u="none" strike="noStrike">
                          <a:effectLst/>
                        </a:rPr>
                        <a:t>Netflix now offer international streaming all around the world, excluding mainland China, Syria, North Korea and Crimea.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0.12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0.36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0.12</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2"/>
                  </a:ext>
                </a:extLst>
              </a:tr>
              <a:tr h="86282">
                <a:tc>
                  <a:txBody>
                    <a:bodyPr/>
                    <a:lstStyle/>
                    <a:p>
                      <a:pPr algn="l" fontAlgn="ctr"/>
                      <a:r>
                        <a:rPr lang="en-GB" sz="500" u="none" strike="noStrike">
                          <a:effectLst/>
                        </a:rPr>
                        <a:t>Revenue and profit continues to grow year on year for Netflix, this has increased 154% from 2010 to 2014;</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0.07</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0.28</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3"/>
                  </a:ext>
                </a:extLst>
              </a:tr>
              <a:tr h="172563">
                <a:tc>
                  <a:txBody>
                    <a:bodyPr/>
                    <a:lstStyle/>
                    <a:p>
                      <a:pPr algn="l" fontAlgn="ctr"/>
                      <a:r>
                        <a:rPr lang="en-GB" sz="500" u="none" strike="noStrike">
                          <a:effectLst/>
                        </a:rPr>
                        <a:t>Depend on current subscribers to promote the Netflix brand substantially cutting advertising and promoting costs for the business;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4"/>
                  </a:ext>
                </a:extLst>
              </a:tr>
              <a:tr h="172563">
                <a:tc>
                  <a:txBody>
                    <a:bodyPr/>
                    <a:lstStyle/>
                    <a:p>
                      <a:pPr algn="l" fontAlgn="ctr"/>
                      <a:r>
                        <a:rPr lang="en-GB" sz="500" u="none" strike="noStrike">
                          <a:effectLst/>
                        </a:rPr>
                        <a:t>Focusing heavier on online video streaming and downloads due to technology development and change in customer demands rather than physical DVD rentals and sales;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0.07</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0.21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0.07</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5"/>
                  </a:ext>
                </a:extLst>
              </a:tr>
              <a:tr h="172563">
                <a:tc>
                  <a:txBody>
                    <a:bodyPr/>
                    <a:lstStyle/>
                    <a:p>
                      <a:pPr algn="l" fontAlgn="ctr"/>
                      <a:r>
                        <a:rPr lang="en-GB" sz="500" u="none" strike="noStrike">
                          <a:effectLst/>
                        </a:rPr>
                        <a:t>Customer accounts include multiple profiles offering greater conveniences for users e.g. separate profile for mother, father and children who want to view different videos in their home at the same time;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6"/>
                  </a:ext>
                </a:extLst>
              </a:tr>
              <a:tr h="172563">
                <a:tc>
                  <a:txBody>
                    <a:bodyPr/>
                    <a:lstStyle/>
                    <a:p>
                      <a:pPr algn="l" fontAlgn="ctr"/>
                      <a:r>
                        <a:rPr lang="en-GB" sz="500" u="none" strike="noStrike">
                          <a:effectLst/>
                        </a:rPr>
                        <a:t>Customers pay a fixed monthly subscription fee and stream unlimited content throughout the month unlike the pay-per-view fees;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7"/>
                  </a:ext>
                </a:extLst>
              </a:tr>
              <a:tr h="86282">
                <a:tc>
                  <a:txBody>
                    <a:bodyPr/>
                    <a:lstStyle/>
                    <a:p>
                      <a:pPr algn="l" fontAlgn="ctr"/>
                      <a:r>
                        <a:rPr lang="en-GB" sz="500" u="none" strike="noStrike">
                          <a:effectLst/>
                        </a:rPr>
                        <a:t>Provides each profile with recommended video’s based on ‘recently watched titles’ and ‘most popular’;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8"/>
                  </a:ext>
                </a:extLst>
              </a:tr>
              <a:tr h="86282">
                <a:tc>
                  <a:txBody>
                    <a:bodyPr/>
                    <a:lstStyle/>
                    <a:p>
                      <a:pPr algn="l" fontAlgn="ctr"/>
                      <a:r>
                        <a:rPr lang="en-GB" sz="500" u="none" strike="noStrike">
                          <a:effectLst/>
                        </a:rPr>
                        <a:t>Most smart TV remote controls include a ‘Netflix button’ allowing the customer to go directly into their account;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29"/>
                  </a:ext>
                </a:extLst>
              </a:tr>
              <a:tr h="172563">
                <a:tc>
                  <a:txBody>
                    <a:bodyPr/>
                    <a:lstStyle/>
                    <a:p>
                      <a:pPr algn="l" fontAlgn="ctr"/>
                      <a:r>
                        <a:rPr lang="en-GB" sz="500" u="none" strike="noStrike">
                          <a:effectLst/>
                        </a:rPr>
                        <a:t>Customers can stream Netflix videos through many devices the most popular being smart TV’s, apple devices such as ipads and iphones, the now tv box, amazon fire stick, PlayStation4 box, x-box 360 and laptops.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0.06</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0.03</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30"/>
                  </a:ext>
                </a:extLst>
              </a:tr>
              <a:tr h="172563">
                <a:tc>
                  <a:txBody>
                    <a:bodyPr/>
                    <a:lstStyle/>
                    <a:p>
                      <a:pPr algn="l" fontAlgn="ctr"/>
                      <a:r>
                        <a:rPr lang="en-GB" sz="500" u="none" strike="noStrike">
                          <a:effectLst/>
                        </a:rPr>
                        <a:t>Netflix received criticism for separating their DVD rental and streaming website, DVD’s are now rented from DVD.com a Netflix company which included a separate subscription fee;</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0.02</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4</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0.08</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31"/>
                  </a:ext>
                </a:extLst>
              </a:tr>
              <a:tr h="172563">
                <a:tc>
                  <a:txBody>
                    <a:bodyPr/>
                    <a:lstStyle/>
                    <a:p>
                      <a:pPr algn="l" fontAlgn="ctr"/>
                      <a:r>
                        <a:rPr lang="en-GB" sz="500" u="none" strike="noStrike">
                          <a:effectLst/>
                        </a:rPr>
                        <a:t>Netflix is subject to various legal proceedings costing them a fortune; in 2016 a class action lawsuit was filed against them by a customer for inappropriate fee hikes, claiming breach of contract;</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32"/>
                  </a:ext>
                </a:extLst>
              </a:tr>
              <a:tr h="172563">
                <a:tc>
                  <a:txBody>
                    <a:bodyPr/>
                    <a:lstStyle/>
                    <a:p>
                      <a:pPr algn="l" fontAlgn="ctr"/>
                      <a:r>
                        <a:rPr lang="en-GB" sz="500" u="none" strike="noStrike">
                          <a:effectLst/>
                        </a:rPr>
                        <a:t>Under the basic plan, customers are now limited to five profiles under one account which was previously an unlimited amount for customers</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0.05</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0.15</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33"/>
                  </a:ext>
                </a:extLst>
              </a:tr>
              <a:tr h="263921">
                <a:tc>
                  <a:txBody>
                    <a:bodyPr/>
                    <a:lstStyle/>
                    <a:p>
                      <a:pPr algn="l" fontAlgn="ctr"/>
                      <a:r>
                        <a:rPr lang="en-GB" sz="500" u="none" strike="noStrike">
                          <a:effectLst/>
                        </a:rPr>
                        <a:t>Though Netflix have received increased revenue due to international expansion, the Netflix international business is not yet profitable, in the first quarter of 2015 they recorded a contribution loss of $81million with this loss predicted to commence for a while. </a:t>
                      </a:r>
                      <a:endParaRPr lang="en-GB" sz="500" b="0" i="0" u="none" strike="noStrike">
                        <a:effectLst/>
                        <a:latin typeface="Times New Roman" panose="02020603050405020304" pitchFamily="18" charset="0"/>
                      </a:endParaRPr>
                    </a:p>
                  </a:txBody>
                  <a:tcPr marL="57380" marR="4782" marT="4782" marB="0" anchor="ctr"/>
                </a:tc>
                <a:tc>
                  <a:txBody>
                    <a:bodyPr/>
                    <a:lstStyle/>
                    <a:p>
                      <a:pPr algn="r" fontAlgn="b"/>
                      <a:r>
                        <a:rPr lang="en-GB" sz="500" u="none" strike="noStrike">
                          <a:effectLst/>
                        </a:rPr>
                        <a:t>0.08</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0</a:t>
                      </a:r>
                      <a:endParaRPr lang="en-GB" sz="500" b="0" i="0" u="none" strike="noStrike">
                        <a:effectLst/>
                        <a:latin typeface="Arial" panose="020B0604020202020204" pitchFamily="34" charset="0"/>
                      </a:endParaRPr>
                    </a:p>
                  </a:txBody>
                  <a:tcPr marL="4782" marR="4782" marT="4782" marB="0" anchor="b"/>
                </a:tc>
                <a:extLst>
                  <a:ext uri="{0D108BD9-81ED-4DB2-BD59-A6C34878D82A}">
                    <a16:rowId xmlns:a16="http://schemas.microsoft.com/office/drawing/2014/main" val="10034"/>
                  </a:ext>
                </a:extLst>
              </a:tr>
              <a:tr h="96433">
                <a:tc>
                  <a:txBody>
                    <a:bodyPr/>
                    <a:lstStyle/>
                    <a:p>
                      <a:pPr algn="l" fontAlgn="b"/>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1</a:t>
                      </a:r>
                      <a:endParaRPr lang="en-GB" sz="500" b="0" i="0" u="none" strike="noStrike">
                        <a:effectLst/>
                        <a:latin typeface="Arial" panose="020B0604020202020204" pitchFamily="34" charset="0"/>
                      </a:endParaRPr>
                    </a:p>
                  </a:txBody>
                  <a:tcPr marL="4782" marR="4782" marT="4782" marB="0" anchor="b"/>
                </a:tc>
                <a:tc>
                  <a:txBody>
                    <a:bodyPr/>
                    <a:lstStyle/>
                    <a:p>
                      <a:pPr algn="l" fontAlgn="b"/>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a:effectLst/>
                        </a:rPr>
                        <a:t>3.6</a:t>
                      </a:r>
                      <a:endParaRPr lang="en-GB" sz="500" b="0" i="0" u="none" strike="noStrike">
                        <a:effectLst/>
                        <a:latin typeface="Arial" panose="020B0604020202020204" pitchFamily="34" charset="0"/>
                      </a:endParaRPr>
                    </a:p>
                  </a:txBody>
                  <a:tcPr marL="4782" marR="4782" marT="4782" marB="0" anchor="b"/>
                </a:tc>
                <a:tc>
                  <a:txBody>
                    <a:bodyPr/>
                    <a:lstStyle/>
                    <a:p>
                      <a:pPr algn="l" fontAlgn="b"/>
                      <a:endParaRPr lang="en-GB" sz="500" b="0" i="0" u="none" strike="noStrike">
                        <a:effectLst/>
                        <a:latin typeface="Arial" panose="020B0604020202020204" pitchFamily="34" charset="0"/>
                      </a:endParaRPr>
                    </a:p>
                  </a:txBody>
                  <a:tcPr marL="4782" marR="4782" marT="4782" marB="0" anchor="b"/>
                </a:tc>
                <a:tc>
                  <a:txBody>
                    <a:bodyPr/>
                    <a:lstStyle/>
                    <a:p>
                      <a:pPr algn="r" fontAlgn="b"/>
                      <a:r>
                        <a:rPr lang="en-GB" sz="500" u="none" strike="noStrike" dirty="0">
                          <a:effectLst/>
                        </a:rPr>
                        <a:t>2.12</a:t>
                      </a:r>
                      <a:endParaRPr lang="en-GB" sz="500" b="0" i="0" u="none" strike="noStrike" dirty="0">
                        <a:effectLst/>
                        <a:latin typeface="Arial" panose="020B0604020202020204" pitchFamily="34" charset="0"/>
                      </a:endParaRPr>
                    </a:p>
                  </a:txBody>
                  <a:tcPr marL="4782" marR="4782" marT="4782" marB="0" anchor="b"/>
                </a:tc>
                <a:extLst>
                  <a:ext uri="{0D108BD9-81ED-4DB2-BD59-A6C34878D82A}">
                    <a16:rowId xmlns:a16="http://schemas.microsoft.com/office/drawing/2014/main" val="10035"/>
                  </a:ext>
                </a:extLst>
              </a:tr>
            </a:tbl>
          </a:graphicData>
        </a:graphic>
      </p:graphicFrame>
    </p:spTree>
    <p:extLst>
      <p:ext uri="{BB962C8B-B14F-4D97-AF65-F5344CB8AC3E}">
        <p14:creationId xmlns:p14="http://schemas.microsoft.com/office/powerpoint/2010/main" val="771502509"/>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732</TotalTime>
  <Words>2752</Words>
  <Application>Microsoft Office PowerPoint</Application>
  <PresentationFormat>Widescreen</PresentationFormat>
  <Paragraphs>581</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Adobe Gothic Std B</vt:lpstr>
      <vt:lpstr>Arial</vt:lpstr>
      <vt:lpstr>Calibri</vt:lpstr>
      <vt:lpstr>Calibri Light</vt:lpstr>
      <vt:lpstr>Symbol</vt:lpstr>
      <vt:lpstr>Times New Roman</vt:lpstr>
      <vt:lpstr>Wingdings</vt:lpstr>
      <vt:lpstr>Office Theme</vt:lpstr>
      <vt:lpstr>Netflix</vt:lpstr>
      <vt:lpstr>EFE &amp;IFE</vt:lpstr>
      <vt:lpstr>CPM</vt:lpstr>
      <vt:lpstr>SWOT Matrix </vt:lpstr>
      <vt:lpstr>Space Matrix</vt:lpstr>
      <vt:lpstr>BCG Matrix</vt:lpstr>
      <vt:lpstr>IE Matrix </vt:lpstr>
      <vt:lpstr>Grand strategy Matrix </vt:lpstr>
      <vt:lpstr>QSPM Matrix sell DVD.com and invest heavier in online streaming - promoting and advertisement  maintain both platforms - investing less into online streaming and maintaining DVD.com (smaller target audience)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Netflix</dc:title>
  <dc:creator>Emma Jones (28003681)</dc:creator>
  <cp:lastModifiedBy>Roisin Mullins</cp:lastModifiedBy>
  <cp:revision>21</cp:revision>
  <dcterms:created xsi:type="dcterms:W3CDTF">2017-03-02T11:35:21Z</dcterms:created>
  <dcterms:modified xsi:type="dcterms:W3CDTF">2021-02-06T17:05:17Z</dcterms:modified>
</cp:coreProperties>
</file>