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33" r:id="rId1"/>
  </p:sldMasterIdLst>
  <p:sldIdLst>
    <p:sldId id="256" r:id="rId2"/>
    <p:sldId id="257" r:id="rId3"/>
    <p:sldId id="267" r:id="rId4"/>
    <p:sldId id="258" r:id="rId5"/>
    <p:sldId id="268" r:id="rId6"/>
    <p:sldId id="260" r:id="rId7"/>
    <p:sldId id="269" r:id="rId8"/>
    <p:sldId id="271" r:id="rId9"/>
    <p:sldId id="270" r:id="rId10"/>
    <p:sldId id="272" r:id="rId11"/>
    <p:sldId id="261" r:id="rId12"/>
    <p:sldId id="259" r:id="rId13"/>
    <p:sldId id="266" r:id="rId14"/>
    <p:sldId id="262" r:id="rId15"/>
    <p:sldId id="263" r:id="rId16"/>
    <p:sldId id="264" r:id="rId17"/>
    <p:sldId id="26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2E8047-5712-7C47-8DF0-D729E0E13F34}" v="261" dt="2026-03-16T02:43:42.4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68"/>
    <p:restoredTop sz="94608"/>
  </p:normalViewPr>
  <p:slideViewPr>
    <p:cSldViewPr snapToGrid="0">
      <p:cViewPr varScale="1">
        <p:scale>
          <a:sx n="117" d="100"/>
          <a:sy n="117" d="100"/>
        </p:scale>
        <p:origin x="200"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pieChart>
        <c:varyColors val="1"/>
        <c:dLbls>
          <c:showLegendKey val="0"/>
          <c:showVal val="0"/>
          <c:showCatName val="0"/>
          <c:showSerName val="0"/>
          <c:showPercent val="0"/>
          <c:showBubbleSize val="0"/>
          <c:showLeaderLines val="0"/>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4DFECE-FD16-41F3-9E4B-7CEF07D5A3A6}" type="doc">
      <dgm:prSet loTypeId="urn:microsoft.com/office/officeart/2016/7/layout/RepeatingBendingProcessNew" loCatId="process" qsTypeId="urn:microsoft.com/office/officeart/2005/8/quickstyle/simple4" qsCatId="simple" csTypeId="urn:microsoft.com/office/officeart/2005/8/colors/colorful1" csCatId="colorful" phldr="1"/>
      <dgm:spPr/>
      <dgm:t>
        <a:bodyPr/>
        <a:lstStyle/>
        <a:p>
          <a:endParaRPr lang="en-US"/>
        </a:p>
      </dgm:t>
    </dgm:pt>
    <dgm:pt modelId="{16FB5224-F514-40CC-BF0B-19235395551A}">
      <dgm:prSet custT="1"/>
      <dgm:spPr/>
      <dgm:t>
        <a:bodyPr/>
        <a:lstStyle/>
        <a:p>
          <a:r>
            <a:rPr lang="en-US" sz="1800" b="1" i="0" dirty="0">
              <a:latin typeface="Adelle Sans Devanagari Semibold" panose="02000503000000020004" pitchFamily="2" charset="-78"/>
              <a:cs typeface="Adelle Sans Devanagari Semibold" panose="02000503000000020004" pitchFamily="2" charset="-78"/>
            </a:rPr>
            <a:t>Introduction of Green Haven Florists.</a:t>
          </a:r>
        </a:p>
      </dgm:t>
    </dgm:pt>
    <dgm:pt modelId="{C5D5D867-9717-4ED8-8B90-9DAF4167798B}" type="parTrans" cxnId="{DEE5CAE2-F274-4D49-B825-3E6322C597D5}">
      <dgm:prSet/>
      <dgm:spPr/>
      <dgm:t>
        <a:bodyPr/>
        <a:lstStyle/>
        <a:p>
          <a:endParaRPr lang="en-US"/>
        </a:p>
      </dgm:t>
    </dgm:pt>
    <dgm:pt modelId="{238B176D-FC95-41B3-BED6-87AE9F2B63F2}" type="sibTrans" cxnId="{DEE5CAE2-F274-4D49-B825-3E6322C597D5}">
      <dgm:prSet/>
      <dgm:spPr/>
      <dgm:t>
        <a:bodyPr/>
        <a:lstStyle/>
        <a:p>
          <a:endParaRPr lang="en-US" dirty="0"/>
        </a:p>
      </dgm:t>
    </dgm:pt>
    <dgm:pt modelId="{27BEA4E5-B288-4799-93CD-8460F2417F11}">
      <dgm:prSet custT="1"/>
      <dgm:spPr/>
      <dgm:t>
        <a:bodyPr/>
        <a:lstStyle/>
        <a:p>
          <a:r>
            <a:rPr lang="en-US" sz="1800" b="1" i="0" dirty="0">
              <a:latin typeface="Adelle Sans Devanagari Semibold" panose="02000503000000020004" pitchFamily="2" charset="-78"/>
              <a:cs typeface="Adelle Sans Devanagari Semibold" panose="02000503000000020004" pitchFamily="2" charset="-78"/>
            </a:rPr>
            <a:t>Present the context and content of Green Haven Florist.</a:t>
          </a:r>
        </a:p>
      </dgm:t>
    </dgm:pt>
    <dgm:pt modelId="{BC0DF4EF-CF8A-4DF5-A01F-BCEC5BE3440E}" type="parTrans" cxnId="{A6117C8E-ACFF-4800-917F-A3A7A8061DA4}">
      <dgm:prSet/>
      <dgm:spPr/>
      <dgm:t>
        <a:bodyPr/>
        <a:lstStyle/>
        <a:p>
          <a:endParaRPr lang="en-US"/>
        </a:p>
      </dgm:t>
    </dgm:pt>
    <dgm:pt modelId="{19D485B1-50ED-4067-8594-A7031AF2D684}" type="sibTrans" cxnId="{A6117C8E-ACFF-4800-917F-A3A7A8061DA4}">
      <dgm:prSet/>
      <dgm:spPr/>
      <dgm:t>
        <a:bodyPr/>
        <a:lstStyle/>
        <a:p>
          <a:endParaRPr lang="en-US" dirty="0"/>
        </a:p>
      </dgm:t>
    </dgm:pt>
    <dgm:pt modelId="{376AC37E-67EF-4CE7-8558-4D668ACB90E8}">
      <dgm:prSet custT="1"/>
      <dgm:spPr/>
      <dgm:t>
        <a:bodyPr/>
        <a:lstStyle/>
        <a:p>
          <a:r>
            <a:rPr lang="en-US" sz="1600" b="1" i="0" dirty="0">
              <a:latin typeface="Adelle Sans Devanagari Semibold" panose="02000503000000020004" pitchFamily="2" charset="-78"/>
              <a:cs typeface="Adelle Sans Devanagari Semibold" panose="02000503000000020004" pitchFamily="2" charset="-78"/>
            </a:rPr>
            <a:t>Provide what I have identified and my insights regarding the problems impacting Green Haven Florists’ in-store sales</a:t>
          </a:r>
        </a:p>
      </dgm:t>
    </dgm:pt>
    <dgm:pt modelId="{3C8FDCF2-000E-450E-8B30-BF2BE83051BE}" type="parTrans" cxnId="{526ED93E-CE2A-4624-945B-3F3C7E46BB20}">
      <dgm:prSet/>
      <dgm:spPr/>
      <dgm:t>
        <a:bodyPr/>
        <a:lstStyle/>
        <a:p>
          <a:endParaRPr lang="en-US"/>
        </a:p>
      </dgm:t>
    </dgm:pt>
    <dgm:pt modelId="{3D943696-FB76-4117-8667-344318D8B675}" type="sibTrans" cxnId="{526ED93E-CE2A-4624-945B-3F3C7E46BB20}">
      <dgm:prSet/>
      <dgm:spPr/>
      <dgm:t>
        <a:bodyPr/>
        <a:lstStyle/>
        <a:p>
          <a:endParaRPr lang="en-US" dirty="0"/>
        </a:p>
      </dgm:t>
    </dgm:pt>
    <dgm:pt modelId="{4F2112A6-B97F-4457-94D1-39E2C223CAF8}">
      <dgm:prSet custT="1"/>
      <dgm:spPr/>
      <dgm:t>
        <a:bodyPr/>
        <a:lstStyle/>
        <a:p>
          <a:r>
            <a:rPr lang="en-US" sz="2800" b="1" i="0" dirty="0">
              <a:latin typeface="Adelle Sans Devanagari Semibold" panose="02000503000000020004" pitchFamily="2" charset="-78"/>
              <a:cs typeface="Adelle Sans Devanagari Semibold" panose="02000503000000020004" pitchFamily="2" charset="-78"/>
            </a:rPr>
            <a:t>PESTLE Analysis</a:t>
          </a:r>
        </a:p>
      </dgm:t>
    </dgm:pt>
    <dgm:pt modelId="{5EE7BD00-9540-44CB-B18A-D27B81AB22EA}" type="parTrans" cxnId="{7EB3D51D-241F-41F1-AE43-FCEB14C79737}">
      <dgm:prSet/>
      <dgm:spPr/>
      <dgm:t>
        <a:bodyPr/>
        <a:lstStyle/>
        <a:p>
          <a:endParaRPr lang="en-US"/>
        </a:p>
      </dgm:t>
    </dgm:pt>
    <dgm:pt modelId="{C2F71A0E-7C57-4326-ACF2-09E75C371496}" type="sibTrans" cxnId="{7EB3D51D-241F-41F1-AE43-FCEB14C79737}">
      <dgm:prSet/>
      <dgm:spPr/>
      <dgm:t>
        <a:bodyPr/>
        <a:lstStyle/>
        <a:p>
          <a:endParaRPr lang="en-US" dirty="0"/>
        </a:p>
      </dgm:t>
    </dgm:pt>
    <dgm:pt modelId="{E9909317-A93D-4C45-812D-652DFA29B47F}">
      <dgm:prSet custT="1"/>
      <dgm:spPr/>
      <dgm:t>
        <a:bodyPr/>
        <a:lstStyle/>
        <a:p>
          <a:r>
            <a:rPr lang="en-US" sz="1800" b="1" i="0" dirty="0">
              <a:latin typeface="Adelle Sans Devanagari Semibold" panose="02000503000000020004" pitchFamily="2" charset="-78"/>
              <a:cs typeface="Adelle Sans Devanagari Semibold" panose="02000503000000020004" pitchFamily="2" charset="-78"/>
            </a:rPr>
            <a:t>Cause and Effect Analysis: Fishbone Diagram</a:t>
          </a:r>
        </a:p>
      </dgm:t>
    </dgm:pt>
    <dgm:pt modelId="{3B53DF75-E72E-C148-BD62-6A998658C715}" type="parTrans" cxnId="{7469C0E2-0073-A94E-B3D8-E9D509AD43D7}">
      <dgm:prSet/>
      <dgm:spPr/>
      <dgm:t>
        <a:bodyPr/>
        <a:lstStyle/>
        <a:p>
          <a:endParaRPr lang="en-GB"/>
        </a:p>
      </dgm:t>
    </dgm:pt>
    <dgm:pt modelId="{174B7F44-A09E-DB4A-9734-2FC20594F9B9}" type="sibTrans" cxnId="{7469C0E2-0073-A94E-B3D8-E9D509AD43D7}">
      <dgm:prSet/>
      <dgm:spPr/>
      <dgm:t>
        <a:bodyPr/>
        <a:lstStyle/>
        <a:p>
          <a:endParaRPr lang="en-GB" dirty="0"/>
        </a:p>
      </dgm:t>
    </dgm:pt>
    <dgm:pt modelId="{F781358C-CE3C-024A-9CB3-126316B0CC66}">
      <dgm:prSet/>
      <dgm:spPr/>
      <dgm:t>
        <a:bodyPr/>
        <a:lstStyle/>
        <a:p>
          <a:r>
            <a:rPr lang="en-US" b="1" i="0" dirty="0">
              <a:latin typeface="Adelle Sans Devanagari Semibold" panose="02000503000000020004" pitchFamily="2" charset="-78"/>
              <a:cs typeface="Adelle Sans Devanagari Semibold" panose="02000503000000020004" pitchFamily="2" charset="-78"/>
            </a:rPr>
            <a:t>Summary of my Key Findings.</a:t>
          </a:r>
        </a:p>
      </dgm:t>
    </dgm:pt>
    <dgm:pt modelId="{07F8DC99-00B4-EB4A-AE56-C9FDCDA5CD78}" type="parTrans" cxnId="{D4658609-850D-C64A-9BAE-DA264E78EEFF}">
      <dgm:prSet/>
      <dgm:spPr/>
      <dgm:t>
        <a:bodyPr/>
        <a:lstStyle/>
        <a:p>
          <a:endParaRPr lang="en-GB"/>
        </a:p>
      </dgm:t>
    </dgm:pt>
    <dgm:pt modelId="{4C14ACBD-DD56-744F-B0BE-32F66AD5986C}" type="sibTrans" cxnId="{D4658609-850D-C64A-9BAE-DA264E78EEFF}">
      <dgm:prSet/>
      <dgm:spPr/>
      <dgm:t>
        <a:bodyPr/>
        <a:lstStyle/>
        <a:p>
          <a:endParaRPr lang="en-GB" dirty="0"/>
        </a:p>
      </dgm:t>
    </dgm:pt>
    <dgm:pt modelId="{25670A8D-03DD-3D48-9195-A0CC8EB71C9D}">
      <dgm:prSet custT="1"/>
      <dgm:spPr/>
      <dgm:t>
        <a:bodyPr/>
        <a:lstStyle/>
        <a:p>
          <a:r>
            <a:rPr lang="en-US" sz="2400" b="1" i="0" dirty="0">
              <a:latin typeface="Adelle Sans Devanagari Semibold" panose="02000503000000020004" pitchFamily="2" charset="-78"/>
              <a:cs typeface="Adelle Sans Devanagari Semibold" panose="02000503000000020004" pitchFamily="2" charset="-78"/>
            </a:rPr>
            <a:t>References</a:t>
          </a:r>
          <a:endParaRPr lang="en-US" sz="1800" b="1" i="0" dirty="0">
            <a:latin typeface="Adelle Sans Devanagari Semibold" panose="02000503000000020004" pitchFamily="2" charset="-78"/>
            <a:cs typeface="Adelle Sans Devanagari Semibold" panose="02000503000000020004" pitchFamily="2" charset="-78"/>
          </a:endParaRPr>
        </a:p>
      </dgm:t>
    </dgm:pt>
    <dgm:pt modelId="{8503DC84-E8E7-B04D-A482-141E27B9580C}" type="parTrans" cxnId="{E9D98905-B72B-3641-8DB6-55E4EF1A5943}">
      <dgm:prSet/>
      <dgm:spPr/>
      <dgm:t>
        <a:bodyPr/>
        <a:lstStyle/>
        <a:p>
          <a:endParaRPr lang="en-GB"/>
        </a:p>
      </dgm:t>
    </dgm:pt>
    <dgm:pt modelId="{9889E2BD-01D5-A940-A1BC-D6E3D991C7DD}" type="sibTrans" cxnId="{E9D98905-B72B-3641-8DB6-55E4EF1A5943}">
      <dgm:prSet/>
      <dgm:spPr/>
      <dgm:t>
        <a:bodyPr/>
        <a:lstStyle/>
        <a:p>
          <a:endParaRPr lang="en-GB"/>
        </a:p>
      </dgm:t>
    </dgm:pt>
    <dgm:pt modelId="{03D32196-A44D-324A-B375-42FD719643AC}" type="pres">
      <dgm:prSet presAssocID="{6E4DFECE-FD16-41F3-9E4B-7CEF07D5A3A6}" presName="Name0" presStyleCnt="0">
        <dgm:presLayoutVars>
          <dgm:dir/>
          <dgm:resizeHandles val="exact"/>
        </dgm:presLayoutVars>
      </dgm:prSet>
      <dgm:spPr/>
    </dgm:pt>
    <dgm:pt modelId="{8C4F5A78-059C-3F4F-A3A3-B82F297F199D}" type="pres">
      <dgm:prSet presAssocID="{16FB5224-F514-40CC-BF0B-19235395551A}" presName="node" presStyleLbl="node1" presStyleIdx="0" presStyleCnt="7">
        <dgm:presLayoutVars>
          <dgm:bulletEnabled val="1"/>
        </dgm:presLayoutVars>
      </dgm:prSet>
      <dgm:spPr/>
    </dgm:pt>
    <dgm:pt modelId="{AC12DAA2-072E-6546-A501-96C9703CB168}" type="pres">
      <dgm:prSet presAssocID="{238B176D-FC95-41B3-BED6-87AE9F2B63F2}" presName="sibTrans" presStyleLbl="sibTrans1D1" presStyleIdx="0" presStyleCnt="6"/>
      <dgm:spPr/>
    </dgm:pt>
    <dgm:pt modelId="{427EF150-171B-4444-AA61-55958EF566F1}" type="pres">
      <dgm:prSet presAssocID="{238B176D-FC95-41B3-BED6-87AE9F2B63F2}" presName="connectorText" presStyleLbl="sibTrans1D1" presStyleIdx="0" presStyleCnt="6"/>
      <dgm:spPr/>
    </dgm:pt>
    <dgm:pt modelId="{97A565E3-2789-7E4E-8C70-B093B34D39A0}" type="pres">
      <dgm:prSet presAssocID="{27BEA4E5-B288-4799-93CD-8460F2417F11}" presName="node" presStyleLbl="node1" presStyleIdx="1" presStyleCnt="7" custScaleX="108206" custScaleY="129065">
        <dgm:presLayoutVars>
          <dgm:bulletEnabled val="1"/>
        </dgm:presLayoutVars>
      </dgm:prSet>
      <dgm:spPr/>
    </dgm:pt>
    <dgm:pt modelId="{6B0CA735-2CA1-6546-9DC2-03580B023AF5}" type="pres">
      <dgm:prSet presAssocID="{19D485B1-50ED-4067-8594-A7031AF2D684}" presName="sibTrans" presStyleLbl="sibTrans1D1" presStyleIdx="1" presStyleCnt="6"/>
      <dgm:spPr/>
    </dgm:pt>
    <dgm:pt modelId="{6C7BB105-936F-FA44-904D-529F705F4C46}" type="pres">
      <dgm:prSet presAssocID="{19D485B1-50ED-4067-8594-A7031AF2D684}" presName="connectorText" presStyleLbl="sibTrans1D1" presStyleIdx="1" presStyleCnt="6"/>
      <dgm:spPr/>
    </dgm:pt>
    <dgm:pt modelId="{0FF4CD76-D20D-8E47-9344-A7DAA4D2742D}" type="pres">
      <dgm:prSet presAssocID="{376AC37E-67EF-4CE7-8558-4D668ACB90E8}" presName="node" presStyleLbl="node1" presStyleIdx="2" presStyleCnt="7" custScaleX="139028" custScaleY="145560">
        <dgm:presLayoutVars>
          <dgm:bulletEnabled val="1"/>
        </dgm:presLayoutVars>
      </dgm:prSet>
      <dgm:spPr/>
    </dgm:pt>
    <dgm:pt modelId="{016E030D-DE47-9E4B-AD38-F7DE37FDFE60}" type="pres">
      <dgm:prSet presAssocID="{3D943696-FB76-4117-8667-344318D8B675}" presName="sibTrans" presStyleLbl="sibTrans1D1" presStyleIdx="2" presStyleCnt="6"/>
      <dgm:spPr/>
    </dgm:pt>
    <dgm:pt modelId="{2F05B931-B2E3-8A4B-B324-5046AC3BCD0A}" type="pres">
      <dgm:prSet presAssocID="{3D943696-FB76-4117-8667-344318D8B675}" presName="connectorText" presStyleLbl="sibTrans1D1" presStyleIdx="2" presStyleCnt="6"/>
      <dgm:spPr/>
    </dgm:pt>
    <dgm:pt modelId="{0E0345B9-9E60-F24D-BA44-960B4437FE2B}" type="pres">
      <dgm:prSet presAssocID="{4F2112A6-B97F-4457-94D1-39E2C223CAF8}" presName="node" presStyleLbl="node1" presStyleIdx="3" presStyleCnt="7">
        <dgm:presLayoutVars>
          <dgm:bulletEnabled val="1"/>
        </dgm:presLayoutVars>
      </dgm:prSet>
      <dgm:spPr/>
    </dgm:pt>
    <dgm:pt modelId="{142D0C8B-62D8-2E44-85BF-5358A724707F}" type="pres">
      <dgm:prSet presAssocID="{C2F71A0E-7C57-4326-ACF2-09E75C371496}" presName="sibTrans" presStyleLbl="sibTrans1D1" presStyleIdx="3" presStyleCnt="6"/>
      <dgm:spPr/>
    </dgm:pt>
    <dgm:pt modelId="{EA7544B8-F87D-3945-A1C7-776CDA9745B8}" type="pres">
      <dgm:prSet presAssocID="{C2F71A0E-7C57-4326-ACF2-09E75C371496}" presName="connectorText" presStyleLbl="sibTrans1D1" presStyleIdx="3" presStyleCnt="6"/>
      <dgm:spPr/>
    </dgm:pt>
    <dgm:pt modelId="{7665CB19-85EF-0C4A-A68F-10280A321B67}" type="pres">
      <dgm:prSet presAssocID="{E9909317-A93D-4C45-812D-652DFA29B47F}" presName="node" presStyleLbl="node1" presStyleIdx="4" presStyleCnt="7" custScaleX="126224" custScaleY="130410">
        <dgm:presLayoutVars>
          <dgm:bulletEnabled val="1"/>
        </dgm:presLayoutVars>
      </dgm:prSet>
      <dgm:spPr/>
    </dgm:pt>
    <dgm:pt modelId="{B5057884-B80D-1245-905F-8A8C5A066F4B}" type="pres">
      <dgm:prSet presAssocID="{174B7F44-A09E-DB4A-9734-2FC20594F9B9}" presName="sibTrans" presStyleLbl="sibTrans1D1" presStyleIdx="4" presStyleCnt="6"/>
      <dgm:spPr/>
    </dgm:pt>
    <dgm:pt modelId="{1106F370-A8C4-634B-BCF2-0A148862ED16}" type="pres">
      <dgm:prSet presAssocID="{174B7F44-A09E-DB4A-9734-2FC20594F9B9}" presName="connectorText" presStyleLbl="sibTrans1D1" presStyleIdx="4" presStyleCnt="6"/>
      <dgm:spPr/>
    </dgm:pt>
    <dgm:pt modelId="{033A018E-C017-C34C-8E26-7E57AEF41C9A}" type="pres">
      <dgm:prSet presAssocID="{F781358C-CE3C-024A-9CB3-126316B0CC66}" presName="node" presStyleLbl="node1" presStyleIdx="5" presStyleCnt="7">
        <dgm:presLayoutVars>
          <dgm:bulletEnabled val="1"/>
        </dgm:presLayoutVars>
      </dgm:prSet>
      <dgm:spPr/>
    </dgm:pt>
    <dgm:pt modelId="{FDBC91B9-7A02-3C40-9F1D-6A70199D2C2E}" type="pres">
      <dgm:prSet presAssocID="{4C14ACBD-DD56-744F-B0BE-32F66AD5986C}" presName="sibTrans" presStyleLbl="sibTrans1D1" presStyleIdx="5" presStyleCnt="6"/>
      <dgm:spPr/>
    </dgm:pt>
    <dgm:pt modelId="{18907F55-948F-A341-A97D-7B7F234E9182}" type="pres">
      <dgm:prSet presAssocID="{4C14ACBD-DD56-744F-B0BE-32F66AD5986C}" presName="connectorText" presStyleLbl="sibTrans1D1" presStyleIdx="5" presStyleCnt="6"/>
      <dgm:spPr/>
    </dgm:pt>
    <dgm:pt modelId="{2AEC9CDC-9F67-5D48-9568-A082EB52D4DF}" type="pres">
      <dgm:prSet presAssocID="{25670A8D-03DD-3D48-9195-A0CC8EB71C9D}" presName="node" presStyleLbl="node1" presStyleIdx="6" presStyleCnt="7">
        <dgm:presLayoutVars>
          <dgm:bulletEnabled val="1"/>
        </dgm:presLayoutVars>
      </dgm:prSet>
      <dgm:spPr/>
    </dgm:pt>
  </dgm:ptLst>
  <dgm:cxnLst>
    <dgm:cxn modelId="{E9D98905-B72B-3641-8DB6-55E4EF1A5943}" srcId="{6E4DFECE-FD16-41F3-9E4B-7CEF07D5A3A6}" destId="{25670A8D-03DD-3D48-9195-A0CC8EB71C9D}" srcOrd="6" destOrd="0" parTransId="{8503DC84-E8E7-B04D-A482-141E27B9580C}" sibTransId="{9889E2BD-01D5-A940-A1BC-D6E3D991C7DD}"/>
    <dgm:cxn modelId="{D4658609-850D-C64A-9BAE-DA264E78EEFF}" srcId="{6E4DFECE-FD16-41F3-9E4B-7CEF07D5A3A6}" destId="{F781358C-CE3C-024A-9CB3-126316B0CC66}" srcOrd="5" destOrd="0" parTransId="{07F8DC99-00B4-EB4A-AE56-C9FDCDA5CD78}" sibTransId="{4C14ACBD-DD56-744F-B0BE-32F66AD5986C}"/>
    <dgm:cxn modelId="{7EB3D51D-241F-41F1-AE43-FCEB14C79737}" srcId="{6E4DFECE-FD16-41F3-9E4B-7CEF07D5A3A6}" destId="{4F2112A6-B97F-4457-94D1-39E2C223CAF8}" srcOrd="3" destOrd="0" parTransId="{5EE7BD00-9540-44CB-B18A-D27B81AB22EA}" sibTransId="{C2F71A0E-7C57-4326-ACF2-09E75C371496}"/>
    <dgm:cxn modelId="{52F13F2C-ADD4-AF46-852D-AA7FCC8CAC2C}" type="presOf" srcId="{E9909317-A93D-4C45-812D-652DFA29B47F}" destId="{7665CB19-85EF-0C4A-A68F-10280A321B67}" srcOrd="0" destOrd="0" presId="urn:microsoft.com/office/officeart/2016/7/layout/RepeatingBendingProcessNew"/>
    <dgm:cxn modelId="{381BFB38-4B6A-A848-9762-3575B9946309}" type="presOf" srcId="{25670A8D-03DD-3D48-9195-A0CC8EB71C9D}" destId="{2AEC9CDC-9F67-5D48-9568-A082EB52D4DF}" srcOrd="0" destOrd="0" presId="urn:microsoft.com/office/officeart/2016/7/layout/RepeatingBendingProcessNew"/>
    <dgm:cxn modelId="{526ED93E-CE2A-4624-945B-3F3C7E46BB20}" srcId="{6E4DFECE-FD16-41F3-9E4B-7CEF07D5A3A6}" destId="{376AC37E-67EF-4CE7-8558-4D668ACB90E8}" srcOrd="2" destOrd="0" parTransId="{3C8FDCF2-000E-450E-8B30-BF2BE83051BE}" sibTransId="{3D943696-FB76-4117-8667-344318D8B675}"/>
    <dgm:cxn modelId="{40FF2C56-1716-1541-80D4-9270E1BCFE03}" type="presOf" srcId="{F781358C-CE3C-024A-9CB3-126316B0CC66}" destId="{033A018E-C017-C34C-8E26-7E57AEF41C9A}" srcOrd="0" destOrd="0" presId="urn:microsoft.com/office/officeart/2016/7/layout/RepeatingBendingProcessNew"/>
    <dgm:cxn modelId="{D7819856-4976-C349-8976-AD0DD20198D6}" type="presOf" srcId="{4F2112A6-B97F-4457-94D1-39E2C223CAF8}" destId="{0E0345B9-9E60-F24D-BA44-960B4437FE2B}" srcOrd="0" destOrd="0" presId="urn:microsoft.com/office/officeart/2016/7/layout/RepeatingBendingProcessNew"/>
    <dgm:cxn modelId="{380E8059-A53B-9F44-8E43-0C83D1A3B7E6}" type="presOf" srcId="{16FB5224-F514-40CC-BF0B-19235395551A}" destId="{8C4F5A78-059C-3F4F-A3A3-B82F297F199D}" srcOrd="0" destOrd="0" presId="urn:microsoft.com/office/officeart/2016/7/layout/RepeatingBendingProcessNew"/>
    <dgm:cxn modelId="{5E3C0670-6EC7-FE41-A6D3-A809183929CB}" type="presOf" srcId="{238B176D-FC95-41B3-BED6-87AE9F2B63F2}" destId="{427EF150-171B-4444-AA61-55958EF566F1}" srcOrd="1" destOrd="0" presId="urn:microsoft.com/office/officeart/2016/7/layout/RepeatingBendingProcessNew"/>
    <dgm:cxn modelId="{D2DE6D70-87E8-1642-BE13-A457A88AA9AF}" type="presOf" srcId="{19D485B1-50ED-4067-8594-A7031AF2D684}" destId="{6B0CA735-2CA1-6546-9DC2-03580B023AF5}" srcOrd="0" destOrd="0" presId="urn:microsoft.com/office/officeart/2016/7/layout/RepeatingBendingProcessNew"/>
    <dgm:cxn modelId="{3A480375-E9AB-9142-B3B8-83B295263320}" type="presOf" srcId="{4C14ACBD-DD56-744F-B0BE-32F66AD5986C}" destId="{18907F55-948F-A341-A97D-7B7F234E9182}" srcOrd="1" destOrd="0" presId="urn:microsoft.com/office/officeart/2016/7/layout/RepeatingBendingProcessNew"/>
    <dgm:cxn modelId="{A6117C8E-ACFF-4800-917F-A3A7A8061DA4}" srcId="{6E4DFECE-FD16-41F3-9E4B-7CEF07D5A3A6}" destId="{27BEA4E5-B288-4799-93CD-8460F2417F11}" srcOrd="1" destOrd="0" parTransId="{BC0DF4EF-CF8A-4DF5-A01F-BCEC5BE3440E}" sibTransId="{19D485B1-50ED-4067-8594-A7031AF2D684}"/>
    <dgm:cxn modelId="{0BAB3A94-635B-F349-B34C-DB9C0FC1F5B0}" type="presOf" srcId="{C2F71A0E-7C57-4326-ACF2-09E75C371496}" destId="{142D0C8B-62D8-2E44-85BF-5358A724707F}" srcOrd="0" destOrd="0" presId="urn:microsoft.com/office/officeart/2016/7/layout/RepeatingBendingProcessNew"/>
    <dgm:cxn modelId="{1BAF40A1-A40A-244D-8EE2-D3016F27975D}" type="presOf" srcId="{174B7F44-A09E-DB4A-9734-2FC20594F9B9}" destId="{B5057884-B80D-1245-905F-8A8C5A066F4B}" srcOrd="0" destOrd="0" presId="urn:microsoft.com/office/officeart/2016/7/layout/RepeatingBendingProcessNew"/>
    <dgm:cxn modelId="{F37F62AB-41EF-304C-8005-2905C5BB564E}" type="presOf" srcId="{27BEA4E5-B288-4799-93CD-8460F2417F11}" destId="{97A565E3-2789-7E4E-8C70-B093B34D39A0}" srcOrd="0" destOrd="0" presId="urn:microsoft.com/office/officeart/2016/7/layout/RepeatingBendingProcessNew"/>
    <dgm:cxn modelId="{69E8ABB1-B1E3-E543-844E-AD0AD89C4E61}" type="presOf" srcId="{6E4DFECE-FD16-41F3-9E4B-7CEF07D5A3A6}" destId="{03D32196-A44D-324A-B375-42FD719643AC}" srcOrd="0" destOrd="0" presId="urn:microsoft.com/office/officeart/2016/7/layout/RepeatingBendingProcessNew"/>
    <dgm:cxn modelId="{0B7C05BA-0194-D641-AF7C-66CCFFC7AA77}" type="presOf" srcId="{174B7F44-A09E-DB4A-9734-2FC20594F9B9}" destId="{1106F370-A8C4-634B-BCF2-0A148862ED16}" srcOrd="1" destOrd="0" presId="urn:microsoft.com/office/officeart/2016/7/layout/RepeatingBendingProcessNew"/>
    <dgm:cxn modelId="{C494EAC0-AC01-3244-9428-2554984FBA76}" type="presOf" srcId="{19D485B1-50ED-4067-8594-A7031AF2D684}" destId="{6C7BB105-936F-FA44-904D-529F705F4C46}" srcOrd="1" destOrd="0" presId="urn:microsoft.com/office/officeart/2016/7/layout/RepeatingBendingProcessNew"/>
    <dgm:cxn modelId="{45ECE2CD-1D8B-6746-A06C-F701C29C4F22}" type="presOf" srcId="{3D943696-FB76-4117-8667-344318D8B675}" destId="{016E030D-DE47-9E4B-AD38-F7DE37FDFE60}" srcOrd="0" destOrd="0" presId="urn:microsoft.com/office/officeart/2016/7/layout/RepeatingBendingProcessNew"/>
    <dgm:cxn modelId="{0BD283D3-060D-AC49-8E4E-8B2BBEE409E2}" type="presOf" srcId="{3D943696-FB76-4117-8667-344318D8B675}" destId="{2F05B931-B2E3-8A4B-B324-5046AC3BCD0A}" srcOrd="1" destOrd="0" presId="urn:microsoft.com/office/officeart/2016/7/layout/RepeatingBendingProcessNew"/>
    <dgm:cxn modelId="{988994D5-548E-154A-ABB1-993F201F7C51}" type="presOf" srcId="{376AC37E-67EF-4CE7-8558-4D668ACB90E8}" destId="{0FF4CD76-D20D-8E47-9344-A7DAA4D2742D}" srcOrd="0" destOrd="0" presId="urn:microsoft.com/office/officeart/2016/7/layout/RepeatingBendingProcessNew"/>
    <dgm:cxn modelId="{E1E177DA-DA0D-714B-9DF9-DF1A0842BA77}" type="presOf" srcId="{4C14ACBD-DD56-744F-B0BE-32F66AD5986C}" destId="{FDBC91B9-7A02-3C40-9F1D-6A70199D2C2E}" srcOrd="0" destOrd="0" presId="urn:microsoft.com/office/officeart/2016/7/layout/RepeatingBendingProcessNew"/>
    <dgm:cxn modelId="{D303D3DB-E6D3-6D4A-859B-67351ED16097}" type="presOf" srcId="{238B176D-FC95-41B3-BED6-87AE9F2B63F2}" destId="{AC12DAA2-072E-6546-A501-96C9703CB168}" srcOrd="0" destOrd="0" presId="urn:microsoft.com/office/officeart/2016/7/layout/RepeatingBendingProcessNew"/>
    <dgm:cxn modelId="{7469C0E2-0073-A94E-B3D8-E9D509AD43D7}" srcId="{6E4DFECE-FD16-41F3-9E4B-7CEF07D5A3A6}" destId="{E9909317-A93D-4C45-812D-652DFA29B47F}" srcOrd="4" destOrd="0" parTransId="{3B53DF75-E72E-C148-BD62-6A998658C715}" sibTransId="{174B7F44-A09E-DB4A-9734-2FC20594F9B9}"/>
    <dgm:cxn modelId="{DEE5CAE2-F274-4D49-B825-3E6322C597D5}" srcId="{6E4DFECE-FD16-41F3-9E4B-7CEF07D5A3A6}" destId="{16FB5224-F514-40CC-BF0B-19235395551A}" srcOrd="0" destOrd="0" parTransId="{C5D5D867-9717-4ED8-8B90-9DAF4167798B}" sibTransId="{238B176D-FC95-41B3-BED6-87AE9F2B63F2}"/>
    <dgm:cxn modelId="{CFE5D9E4-B95E-6247-837D-056C1B90814F}" type="presOf" srcId="{C2F71A0E-7C57-4326-ACF2-09E75C371496}" destId="{EA7544B8-F87D-3945-A1C7-776CDA9745B8}" srcOrd="1" destOrd="0" presId="urn:microsoft.com/office/officeart/2016/7/layout/RepeatingBendingProcessNew"/>
    <dgm:cxn modelId="{47B64CC4-F4AF-8E4E-BF84-36192092BBA2}" type="presParOf" srcId="{03D32196-A44D-324A-B375-42FD719643AC}" destId="{8C4F5A78-059C-3F4F-A3A3-B82F297F199D}" srcOrd="0" destOrd="0" presId="urn:microsoft.com/office/officeart/2016/7/layout/RepeatingBendingProcessNew"/>
    <dgm:cxn modelId="{2BB86C03-3747-B545-9EA9-4DF0108B6E3A}" type="presParOf" srcId="{03D32196-A44D-324A-B375-42FD719643AC}" destId="{AC12DAA2-072E-6546-A501-96C9703CB168}" srcOrd="1" destOrd="0" presId="urn:microsoft.com/office/officeart/2016/7/layout/RepeatingBendingProcessNew"/>
    <dgm:cxn modelId="{8839C1E6-1AC7-964B-83DE-FAE28E021092}" type="presParOf" srcId="{AC12DAA2-072E-6546-A501-96C9703CB168}" destId="{427EF150-171B-4444-AA61-55958EF566F1}" srcOrd="0" destOrd="0" presId="urn:microsoft.com/office/officeart/2016/7/layout/RepeatingBendingProcessNew"/>
    <dgm:cxn modelId="{9D9902F4-7C6F-9640-92B8-A72539F4F80D}" type="presParOf" srcId="{03D32196-A44D-324A-B375-42FD719643AC}" destId="{97A565E3-2789-7E4E-8C70-B093B34D39A0}" srcOrd="2" destOrd="0" presId="urn:microsoft.com/office/officeart/2016/7/layout/RepeatingBendingProcessNew"/>
    <dgm:cxn modelId="{11E8A860-AC2A-F447-8040-223AC1716161}" type="presParOf" srcId="{03D32196-A44D-324A-B375-42FD719643AC}" destId="{6B0CA735-2CA1-6546-9DC2-03580B023AF5}" srcOrd="3" destOrd="0" presId="urn:microsoft.com/office/officeart/2016/7/layout/RepeatingBendingProcessNew"/>
    <dgm:cxn modelId="{A1350949-3272-6343-A84E-92FE517E0355}" type="presParOf" srcId="{6B0CA735-2CA1-6546-9DC2-03580B023AF5}" destId="{6C7BB105-936F-FA44-904D-529F705F4C46}" srcOrd="0" destOrd="0" presId="urn:microsoft.com/office/officeart/2016/7/layout/RepeatingBendingProcessNew"/>
    <dgm:cxn modelId="{D3E7EF70-B1F4-D04D-A183-DE6B05C81DDE}" type="presParOf" srcId="{03D32196-A44D-324A-B375-42FD719643AC}" destId="{0FF4CD76-D20D-8E47-9344-A7DAA4D2742D}" srcOrd="4" destOrd="0" presId="urn:microsoft.com/office/officeart/2016/7/layout/RepeatingBendingProcessNew"/>
    <dgm:cxn modelId="{458CBAE6-E557-CD40-A906-E1D55B201FAC}" type="presParOf" srcId="{03D32196-A44D-324A-B375-42FD719643AC}" destId="{016E030D-DE47-9E4B-AD38-F7DE37FDFE60}" srcOrd="5" destOrd="0" presId="urn:microsoft.com/office/officeart/2016/7/layout/RepeatingBendingProcessNew"/>
    <dgm:cxn modelId="{EFCC42CD-4FB7-D14C-9955-C3A07E690714}" type="presParOf" srcId="{016E030D-DE47-9E4B-AD38-F7DE37FDFE60}" destId="{2F05B931-B2E3-8A4B-B324-5046AC3BCD0A}" srcOrd="0" destOrd="0" presId="urn:microsoft.com/office/officeart/2016/7/layout/RepeatingBendingProcessNew"/>
    <dgm:cxn modelId="{DB1D7B2E-FA18-9347-B486-C9A5908995B9}" type="presParOf" srcId="{03D32196-A44D-324A-B375-42FD719643AC}" destId="{0E0345B9-9E60-F24D-BA44-960B4437FE2B}" srcOrd="6" destOrd="0" presId="urn:microsoft.com/office/officeart/2016/7/layout/RepeatingBendingProcessNew"/>
    <dgm:cxn modelId="{C63110DC-29FB-A74B-893D-AC397049C3CD}" type="presParOf" srcId="{03D32196-A44D-324A-B375-42FD719643AC}" destId="{142D0C8B-62D8-2E44-85BF-5358A724707F}" srcOrd="7" destOrd="0" presId="urn:microsoft.com/office/officeart/2016/7/layout/RepeatingBendingProcessNew"/>
    <dgm:cxn modelId="{88EF9436-DF44-CA46-8C48-B397AFC3C7DE}" type="presParOf" srcId="{142D0C8B-62D8-2E44-85BF-5358A724707F}" destId="{EA7544B8-F87D-3945-A1C7-776CDA9745B8}" srcOrd="0" destOrd="0" presId="urn:microsoft.com/office/officeart/2016/7/layout/RepeatingBendingProcessNew"/>
    <dgm:cxn modelId="{775BB69C-4484-034B-AEA2-530697A33BA2}" type="presParOf" srcId="{03D32196-A44D-324A-B375-42FD719643AC}" destId="{7665CB19-85EF-0C4A-A68F-10280A321B67}" srcOrd="8" destOrd="0" presId="urn:microsoft.com/office/officeart/2016/7/layout/RepeatingBendingProcessNew"/>
    <dgm:cxn modelId="{9CC7E919-02EB-814E-B817-91D036FF580B}" type="presParOf" srcId="{03D32196-A44D-324A-B375-42FD719643AC}" destId="{B5057884-B80D-1245-905F-8A8C5A066F4B}" srcOrd="9" destOrd="0" presId="urn:microsoft.com/office/officeart/2016/7/layout/RepeatingBendingProcessNew"/>
    <dgm:cxn modelId="{C830AA81-2D47-9746-807A-C85F4C0B6FC8}" type="presParOf" srcId="{B5057884-B80D-1245-905F-8A8C5A066F4B}" destId="{1106F370-A8C4-634B-BCF2-0A148862ED16}" srcOrd="0" destOrd="0" presId="urn:microsoft.com/office/officeart/2016/7/layout/RepeatingBendingProcessNew"/>
    <dgm:cxn modelId="{B65F7347-5643-AA4D-A5A7-EA76C6BC743C}" type="presParOf" srcId="{03D32196-A44D-324A-B375-42FD719643AC}" destId="{033A018E-C017-C34C-8E26-7E57AEF41C9A}" srcOrd="10" destOrd="0" presId="urn:microsoft.com/office/officeart/2016/7/layout/RepeatingBendingProcessNew"/>
    <dgm:cxn modelId="{547C1DE6-08AF-1148-A0B5-DA309DE17D03}" type="presParOf" srcId="{03D32196-A44D-324A-B375-42FD719643AC}" destId="{FDBC91B9-7A02-3C40-9F1D-6A70199D2C2E}" srcOrd="11" destOrd="0" presId="urn:microsoft.com/office/officeart/2016/7/layout/RepeatingBendingProcessNew"/>
    <dgm:cxn modelId="{EAEDF5E6-33B1-4642-95A7-06D7709BE674}" type="presParOf" srcId="{FDBC91B9-7A02-3C40-9F1D-6A70199D2C2E}" destId="{18907F55-948F-A341-A97D-7B7F234E9182}" srcOrd="0" destOrd="0" presId="urn:microsoft.com/office/officeart/2016/7/layout/RepeatingBendingProcessNew"/>
    <dgm:cxn modelId="{F95D0C55-2DFA-C647-A5E4-27E6FFAFE23C}" type="presParOf" srcId="{03D32196-A44D-324A-B375-42FD719643AC}" destId="{2AEC9CDC-9F67-5D48-9568-A082EB52D4DF}"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12DAA2-072E-6546-A501-96C9703CB168}">
      <dsp:nvSpPr>
        <dsp:cNvPr id="0" name=""/>
        <dsp:cNvSpPr/>
      </dsp:nvSpPr>
      <dsp:spPr>
        <a:xfrm>
          <a:off x="2512823" y="768781"/>
          <a:ext cx="397312" cy="91440"/>
        </a:xfrm>
        <a:custGeom>
          <a:avLst/>
          <a:gdLst/>
          <a:ahLst/>
          <a:cxnLst/>
          <a:rect l="0" t="0" r="0" b="0"/>
          <a:pathLst>
            <a:path>
              <a:moveTo>
                <a:pt x="0" y="45720"/>
              </a:moveTo>
              <a:lnTo>
                <a:pt x="397312"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700781" y="812359"/>
        <a:ext cx="21395" cy="4283"/>
      </dsp:txXfrm>
    </dsp:sp>
    <dsp:sp modelId="{8C4F5A78-059C-3F4F-A3A3-B82F297F199D}">
      <dsp:nvSpPr>
        <dsp:cNvPr id="0" name=""/>
        <dsp:cNvSpPr/>
      </dsp:nvSpPr>
      <dsp:spPr>
        <a:xfrm>
          <a:off x="654136" y="256355"/>
          <a:ext cx="1860487" cy="1116292"/>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165" tIns="95694" rIns="91165" bIns="95694" numCol="1" spcCol="1270" anchor="ctr" anchorCtr="0">
          <a:noAutofit/>
        </a:bodyPr>
        <a:lstStyle/>
        <a:p>
          <a:pPr marL="0" lvl="0" indent="0" algn="ctr" defTabSz="800100">
            <a:lnSpc>
              <a:spcPct val="90000"/>
            </a:lnSpc>
            <a:spcBef>
              <a:spcPct val="0"/>
            </a:spcBef>
            <a:spcAft>
              <a:spcPct val="35000"/>
            </a:spcAft>
            <a:buNone/>
          </a:pPr>
          <a:r>
            <a:rPr lang="en-US" sz="1800" b="1" i="0" kern="1200" dirty="0">
              <a:latin typeface="Adelle Sans Devanagari Semibold" panose="02000503000000020004" pitchFamily="2" charset="-78"/>
              <a:cs typeface="Adelle Sans Devanagari Semibold" panose="02000503000000020004" pitchFamily="2" charset="-78"/>
            </a:rPr>
            <a:t>Introduction of Green Haven Florists.</a:t>
          </a:r>
        </a:p>
      </dsp:txBody>
      <dsp:txXfrm>
        <a:off x="654136" y="256355"/>
        <a:ext cx="1860487" cy="1116292"/>
      </dsp:txXfrm>
    </dsp:sp>
    <dsp:sp modelId="{6B0CA735-2CA1-6546-9DC2-03580B023AF5}">
      <dsp:nvSpPr>
        <dsp:cNvPr id="0" name=""/>
        <dsp:cNvSpPr/>
      </dsp:nvSpPr>
      <dsp:spPr>
        <a:xfrm>
          <a:off x="4953894" y="768781"/>
          <a:ext cx="397312" cy="91440"/>
        </a:xfrm>
        <a:custGeom>
          <a:avLst/>
          <a:gdLst/>
          <a:ahLst/>
          <a:cxnLst/>
          <a:rect l="0" t="0" r="0" b="0"/>
          <a:pathLst>
            <a:path>
              <a:moveTo>
                <a:pt x="0" y="45720"/>
              </a:moveTo>
              <a:lnTo>
                <a:pt x="397312" y="45720"/>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5141852" y="812359"/>
        <a:ext cx="21395" cy="4283"/>
      </dsp:txXfrm>
    </dsp:sp>
    <dsp:sp modelId="{97A565E3-2789-7E4E-8C70-B093B34D39A0}">
      <dsp:nvSpPr>
        <dsp:cNvPr id="0" name=""/>
        <dsp:cNvSpPr/>
      </dsp:nvSpPr>
      <dsp:spPr>
        <a:xfrm>
          <a:off x="2942535" y="94129"/>
          <a:ext cx="2013159" cy="1440742"/>
        </a:xfrm>
        <a:prstGeom prst="rect">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165" tIns="95694" rIns="91165" bIns="95694" numCol="1" spcCol="1270" anchor="ctr" anchorCtr="0">
          <a:noAutofit/>
        </a:bodyPr>
        <a:lstStyle/>
        <a:p>
          <a:pPr marL="0" lvl="0" indent="0" algn="ctr" defTabSz="800100">
            <a:lnSpc>
              <a:spcPct val="90000"/>
            </a:lnSpc>
            <a:spcBef>
              <a:spcPct val="0"/>
            </a:spcBef>
            <a:spcAft>
              <a:spcPct val="35000"/>
            </a:spcAft>
            <a:buNone/>
          </a:pPr>
          <a:r>
            <a:rPr lang="en-US" sz="1800" b="1" i="0" kern="1200" dirty="0">
              <a:latin typeface="Adelle Sans Devanagari Semibold" panose="02000503000000020004" pitchFamily="2" charset="-78"/>
              <a:cs typeface="Adelle Sans Devanagari Semibold" panose="02000503000000020004" pitchFamily="2" charset="-78"/>
            </a:rPr>
            <a:t>Present the context and content of Green Haven Florist.</a:t>
          </a:r>
        </a:p>
      </dsp:txBody>
      <dsp:txXfrm>
        <a:off x="2942535" y="94129"/>
        <a:ext cx="2013159" cy="1440742"/>
      </dsp:txXfrm>
    </dsp:sp>
    <dsp:sp modelId="{016E030D-DE47-9E4B-AD38-F7DE37FDFE60}">
      <dsp:nvSpPr>
        <dsp:cNvPr id="0" name=""/>
        <dsp:cNvSpPr/>
      </dsp:nvSpPr>
      <dsp:spPr>
        <a:xfrm>
          <a:off x="7968405" y="768781"/>
          <a:ext cx="397312" cy="91440"/>
        </a:xfrm>
        <a:custGeom>
          <a:avLst/>
          <a:gdLst/>
          <a:ahLst/>
          <a:cxnLst/>
          <a:rect l="0" t="0" r="0" b="0"/>
          <a:pathLst>
            <a:path>
              <a:moveTo>
                <a:pt x="0" y="45720"/>
              </a:moveTo>
              <a:lnTo>
                <a:pt x="397312" y="45720"/>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8156363" y="812359"/>
        <a:ext cx="21395" cy="4283"/>
      </dsp:txXfrm>
    </dsp:sp>
    <dsp:sp modelId="{0FF4CD76-D20D-8E47-9344-A7DAA4D2742D}">
      <dsp:nvSpPr>
        <dsp:cNvPr id="0" name=""/>
        <dsp:cNvSpPr/>
      </dsp:nvSpPr>
      <dsp:spPr>
        <a:xfrm>
          <a:off x="5383606" y="2063"/>
          <a:ext cx="2586598" cy="1624875"/>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165" tIns="95694" rIns="91165" bIns="95694" numCol="1" spcCol="1270" anchor="ctr" anchorCtr="0">
          <a:noAutofit/>
        </a:bodyPr>
        <a:lstStyle/>
        <a:p>
          <a:pPr marL="0" lvl="0" indent="0" algn="ctr" defTabSz="711200">
            <a:lnSpc>
              <a:spcPct val="90000"/>
            </a:lnSpc>
            <a:spcBef>
              <a:spcPct val="0"/>
            </a:spcBef>
            <a:spcAft>
              <a:spcPct val="35000"/>
            </a:spcAft>
            <a:buNone/>
          </a:pPr>
          <a:r>
            <a:rPr lang="en-US" sz="1600" b="1" i="0" kern="1200" dirty="0">
              <a:latin typeface="Adelle Sans Devanagari Semibold" panose="02000503000000020004" pitchFamily="2" charset="-78"/>
              <a:cs typeface="Adelle Sans Devanagari Semibold" panose="02000503000000020004" pitchFamily="2" charset="-78"/>
            </a:rPr>
            <a:t>Provide what I have identified and my insights regarding the problems impacting Green Haven Florists’ in-store sales</a:t>
          </a:r>
        </a:p>
      </dsp:txBody>
      <dsp:txXfrm>
        <a:off x="5383606" y="2063"/>
        <a:ext cx="2586598" cy="1624875"/>
      </dsp:txXfrm>
    </dsp:sp>
    <dsp:sp modelId="{142D0C8B-62D8-2E44-85BF-5358A724707F}">
      <dsp:nvSpPr>
        <dsp:cNvPr id="0" name=""/>
        <dsp:cNvSpPr/>
      </dsp:nvSpPr>
      <dsp:spPr>
        <a:xfrm>
          <a:off x="1828326" y="1370847"/>
          <a:ext cx="7500034" cy="651603"/>
        </a:xfrm>
        <a:custGeom>
          <a:avLst/>
          <a:gdLst/>
          <a:ahLst/>
          <a:cxnLst/>
          <a:rect l="0" t="0" r="0" b="0"/>
          <a:pathLst>
            <a:path>
              <a:moveTo>
                <a:pt x="7500034" y="0"/>
              </a:moveTo>
              <a:lnTo>
                <a:pt x="7500034" y="342901"/>
              </a:lnTo>
              <a:lnTo>
                <a:pt x="0" y="342901"/>
              </a:lnTo>
              <a:lnTo>
                <a:pt x="0" y="651603"/>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5390069" y="1694507"/>
        <a:ext cx="376549" cy="4283"/>
      </dsp:txXfrm>
    </dsp:sp>
    <dsp:sp modelId="{0E0345B9-9E60-F24D-BA44-960B4437FE2B}">
      <dsp:nvSpPr>
        <dsp:cNvPr id="0" name=""/>
        <dsp:cNvSpPr/>
      </dsp:nvSpPr>
      <dsp:spPr>
        <a:xfrm>
          <a:off x="8398117" y="256355"/>
          <a:ext cx="1860487" cy="1116292"/>
        </a:xfrm>
        <a:prstGeom prst="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165" tIns="95694" rIns="91165" bIns="95694" numCol="1" spcCol="1270" anchor="ctr" anchorCtr="0">
          <a:noAutofit/>
        </a:bodyPr>
        <a:lstStyle/>
        <a:p>
          <a:pPr marL="0" lvl="0" indent="0" algn="ctr" defTabSz="1244600">
            <a:lnSpc>
              <a:spcPct val="90000"/>
            </a:lnSpc>
            <a:spcBef>
              <a:spcPct val="0"/>
            </a:spcBef>
            <a:spcAft>
              <a:spcPct val="35000"/>
            </a:spcAft>
            <a:buNone/>
          </a:pPr>
          <a:r>
            <a:rPr lang="en-US" sz="2800" b="1" i="0" kern="1200" dirty="0">
              <a:latin typeface="Adelle Sans Devanagari Semibold" panose="02000503000000020004" pitchFamily="2" charset="-78"/>
              <a:cs typeface="Adelle Sans Devanagari Semibold" panose="02000503000000020004" pitchFamily="2" charset="-78"/>
            </a:rPr>
            <a:t>PESTLE Analysis</a:t>
          </a:r>
        </a:p>
      </dsp:txBody>
      <dsp:txXfrm>
        <a:off x="8398117" y="256355"/>
        <a:ext cx="1860487" cy="1116292"/>
      </dsp:txXfrm>
    </dsp:sp>
    <dsp:sp modelId="{B5057884-B80D-1245-905F-8A8C5A066F4B}">
      <dsp:nvSpPr>
        <dsp:cNvPr id="0" name=""/>
        <dsp:cNvSpPr/>
      </dsp:nvSpPr>
      <dsp:spPr>
        <a:xfrm>
          <a:off x="3000717" y="2737009"/>
          <a:ext cx="397312" cy="91440"/>
        </a:xfrm>
        <a:custGeom>
          <a:avLst/>
          <a:gdLst/>
          <a:ahLst/>
          <a:cxnLst/>
          <a:rect l="0" t="0" r="0" b="0"/>
          <a:pathLst>
            <a:path>
              <a:moveTo>
                <a:pt x="0" y="45720"/>
              </a:moveTo>
              <a:lnTo>
                <a:pt x="397312" y="45720"/>
              </a:lnTo>
            </a:path>
          </a:pathLst>
        </a:custGeom>
        <a:noFill/>
        <a:ln w="9525"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a:off x="3188676" y="2780588"/>
        <a:ext cx="21395" cy="4283"/>
      </dsp:txXfrm>
    </dsp:sp>
    <dsp:sp modelId="{7665CB19-85EF-0C4A-A68F-10280A321B67}">
      <dsp:nvSpPr>
        <dsp:cNvPr id="0" name=""/>
        <dsp:cNvSpPr/>
      </dsp:nvSpPr>
      <dsp:spPr>
        <a:xfrm>
          <a:off x="654136" y="2054851"/>
          <a:ext cx="2348381" cy="1455757"/>
        </a:xfrm>
        <a:prstGeom prst="rect">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165" tIns="95694" rIns="91165" bIns="95694" numCol="1" spcCol="1270" anchor="ctr" anchorCtr="0">
          <a:noAutofit/>
        </a:bodyPr>
        <a:lstStyle/>
        <a:p>
          <a:pPr marL="0" lvl="0" indent="0" algn="ctr" defTabSz="800100">
            <a:lnSpc>
              <a:spcPct val="90000"/>
            </a:lnSpc>
            <a:spcBef>
              <a:spcPct val="0"/>
            </a:spcBef>
            <a:spcAft>
              <a:spcPct val="35000"/>
            </a:spcAft>
            <a:buNone/>
          </a:pPr>
          <a:r>
            <a:rPr lang="en-US" sz="1800" b="1" i="0" kern="1200" dirty="0">
              <a:latin typeface="Adelle Sans Devanagari Semibold" panose="02000503000000020004" pitchFamily="2" charset="-78"/>
              <a:cs typeface="Adelle Sans Devanagari Semibold" panose="02000503000000020004" pitchFamily="2" charset="-78"/>
            </a:rPr>
            <a:t>Cause and Effect Analysis: Fishbone Diagram</a:t>
          </a:r>
        </a:p>
      </dsp:txBody>
      <dsp:txXfrm>
        <a:off x="654136" y="2054851"/>
        <a:ext cx="2348381" cy="1455757"/>
      </dsp:txXfrm>
    </dsp:sp>
    <dsp:sp modelId="{FDBC91B9-7A02-3C40-9F1D-6A70199D2C2E}">
      <dsp:nvSpPr>
        <dsp:cNvPr id="0" name=""/>
        <dsp:cNvSpPr/>
      </dsp:nvSpPr>
      <dsp:spPr>
        <a:xfrm>
          <a:off x="5289117" y="2737009"/>
          <a:ext cx="397312" cy="91440"/>
        </a:xfrm>
        <a:custGeom>
          <a:avLst/>
          <a:gdLst/>
          <a:ahLst/>
          <a:cxnLst/>
          <a:rect l="0" t="0" r="0" b="0"/>
          <a:pathLst>
            <a:path>
              <a:moveTo>
                <a:pt x="0" y="45720"/>
              </a:moveTo>
              <a:lnTo>
                <a:pt x="397312"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a:off x="5477075" y="2780588"/>
        <a:ext cx="21395" cy="4283"/>
      </dsp:txXfrm>
    </dsp:sp>
    <dsp:sp modelId="{033A018E-C017-C34C-8E26-7E57AEF41C9A}">
      <dsp:nvSpPr>
        <dsp:cNvPr id="0" name=""/>
        <dsp:cNvSpPr/>
      </dsp:nvSpPr>
      <dsp:spPr>
        <a:xfrm>
          <a:off x="3430429" y="2224583"/>
          <a:ext cx="1860487" cy="1116292"/>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165" tIns="95694" rIns="91165" bIns="95694" numCol="1" spcCol="1270" anchor="ctr" anchorCtr="0">
          <a:noAutofit/>
        </a:bodyPr>
        <a:lstStyle/>
        <a:p>
          <a:pPr marL="0" lvl="0" indent="0" algn="ctr" defTabSz="800100">
            <a:lnSpc>
              <a:spcPct val="90000"/>
            </a:lnSpc>
            <a:spcBef>
              <a:spcPct val="0"/>
            </a:spcBef>
            <a:spcAft>
              <a:spcPct val="35000"/>
            </a:spcAft>
            <a:buNone/>
          </a:pPr>
          <a:r>
            <a:rPr lang="en-US" sz="1800" b="1" i="0" kern="1200" dirty="0">
              <a:latin typeface="Adelle Sans Devanagari Semibold" panose="02000503000000020004" pitchFamily="2" charset="-78"/>
              <a:cs typeface="Adelle Sans Devanagari Semibold" panose="02000503000000020004" pitchFamily="2" charset="-78"/>
            </a:rPr>
            <a:t>Summary of my Key Findings.</a:t>
          </a:r>
        </a:p>
      </dsp:txBody>
      <dsp:txXfrm>
        <a:off x="3430429" y="2224583"/>
        <a:ext cx="1860487" cy="1116292"/>
      </dsp:txXfrm>
    </dsp:sp>
    <dsp:sp modelId="{2AEC9CDC-9F67-5D48-9568-A082EB52D4DF}">
      <dsp:nvSpPr>
        <dsp:cNvPr id="0" name=""/>
        <dsp:cNvSpPr/>
      </dsp:nvSpPr>
      <dsp:spPr>
        <a:xfrm>
          <a:off x="5718829" y="2224583"/>
          <a:ext cx="1860487" cy="1116292"/>
        </a:xfrm>
        <a:prstGeom prst="rect">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165" tIns="95694" rIns="91165" bIns="95694" numCol="1" spcCol="1270" anchor="ctr" anchorCtr="0">
          <a:noAutofit/>
        </a:bodyPr>
        <a:lstStyle/>
        <a:p>
          <a:pPr marL="0" lvl="0" indent="0" algn="ctr" defTabSz="1066800">
            <a:lnSpc>
              <a:spcPct val="90000"/>
            </a:lnSpc>
            <a:spcBef>
              <a:spcPct val="0"/>
            </a:spcBef>
            <a:spcAft>
              <a:spcPct val="35000"/>
            </a:spcAft>
            <a:buNone/>
          </a:pPr>
          <a:r>
            <a:rPr lang="en-US" sz="2400" b="1" i="0" kern="1200" dirty="0">
              <a:latin typeface="Adelle Sans Devanagari Semibold" panose="02000503000000020004" pitchFamily="2" charset="-78"/>
              <a:cs typeface="Adelle Sans Devanagari Semibold" panose="02000503000000020004" pitchFamily="2" charset="-78"/>
            </a:rPr>
            <a:t>References</a:t>
          </a:r>
          <a:endParaRPr lang="en-US" sz="1800" b="1" i="0" kern="1200" dirty="0">
            <a:latin typeface="Adelle Sans Devanagari Semibold" panose="02000503000000020004" pitchFamily="2" charset="-78"/>
            <a:cs typeface="Adelle Sans Devanagari Semibold" panose="02000503000000020004" pitchFamily="2" charset="-78"/>
          </a:endParaRPr>
        </a:p>
      </dsp:txBody>
      <dsp:txXfrm>
        <a:off x="5718829" y="2224583"/>
        <a:ext cx="1860487" cy="1116292"/>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drawing1.xml.rels><?xml version="1.0" encoding="UTF-8" standalone="yes"?>
<Relationships xmlns="http://schemas.openxmlformats.org/package/2006/relationships"><Relationship Id="rId1" Type="http://schemas.openxmlformats.org/officeDocument/2006/relationships/image" Target="../media/image11.JPG"/></Relationships>
</file>

<file path=ppt/drawings/drawing1.xml><?xml version="1.0" encoding="utf-8"?>
<c:userShapes xmlns:c="http://schemas.openxmlformats.org/drawingml/2006/chart">
  <cdr:relSizeAnchor xmlns:cdr="http://schemas.openxmlformats.org/drawingml/2006/chartDrawing">
    <cdr:from>
      <cdr:x>0</cdr:x>
      <cdr:y>0</cdr:y>
    </cdr:from>
    <cdr:to>
      <cdr:x>1</cdr:x>
      <cdr:y>1</cdr:y>
    </cdr:to>
    <cdr:pic>
      <cdr:nvPicPr>
        <cdr:cNvPr id="3" name="Picture 2" descr="A blue and yellow pie chart&#10;&#10;AI-generated content may be incorrect.">
          <a:extLst xmlns:a="http://schemas.openxmlformats.org/drawingml/2006/main">
            <a:ext uri="{FF2B5EF4-FFF2-40B4-BE49-F238E27FC236}">
              <a16:creationId xmlns:a16="http://schemas.microsoft.com/office/drawing/2014/main" id="{B13BB57D-DEBF-6602-A4F8-484494DAE3D6}"/>
            </a:ext>
          </a:extLst>
        </cdr:cNvPr>
        <cdr:cNvPicPr>
          <a:picLocks xmlns:a="http://schemas.openxmlformats.org/drawingml/2006/main" noChangeAspect="1"/>
        </cdr:cNvPicPr>
      </cdr:nvPicPr>
      <cdr:blipFill>
        <a:blip xmlns:a="http://schemas.openxmlformats.org/drawingml/2006/main" xmlns:r="http://schemas.openxmlformats.org/officeDocument/2006/relationships" r:embed="rId1"/>
        <a:stretch xmlns:a="http://schemas.openxmlformats.org/drawingml/2006/main">
          <a:fillRect/>
        </a:stretch>
      </cdr:blipFill>
      <cdr:spPr>
        <a:xfrm xmlns:a="http://schemas.openxmlformats.org/drawingml/2006/main">
          <a:off x="-8244142" y="0"/>
          <a:ext cx="2364820" cy="2543738"/>
        </a:xfrm>
        <a:prstGeom xmlns:a="http://schemas.openxmlformats.org/drawingml/2006/main" prst="rect">
          <a:avLst/>
        </a:prstGeom>
      </cdr:spPr>
    </cdr:pic>
  </cdr:relSizeAnchor>
</c:userShap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157550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00585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809023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3/16/26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679379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3/16/26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14598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3/16/26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19443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3/16/26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091677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70546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21481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620784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040309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42023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510737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3/16/26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418442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77460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417372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3/16/26</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64686916"/>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 id="2147483745" r:id="rId12"/>
    <p:sldLayoutId id="2147483746" r:id="rId13"/>
    <p:sldLayoutId id="2147483747" r:id="rId14"/>
    <p:sldLayoutId id="2147483748" r:id="rId15"/>
    <p:sldLayoutId id="214748374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7.xml"/><Relationship Id="rId5" Type="http://schemas.openxmlformats.org/officeDocument/2006/relationships/image" Target="../media/image5.JPG"/><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8.xml"/><Relationship Id="rId5" Type="http://schemas.openxmlformats.org/officeDocument/2006/relationships/image" Target="../media/image10.jpeg"/><Relationship Id="rId4" Type="http://schemas.openxmlformats.org/officeDocument/2006/relationships/image" Target="../media/image9.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chart" Target="../charts/chart1.xml"/><Relationship Id="rId1" Type="http://schemas.openxmlformats.org/officeDocument/2006/relationships/slideLayout" Target="../slideLayouts/slideLayout8.xml"/><Relationship Id="rId4" Type="http://schemas.openxmlformats.org/officeDocument/2006/relationships/image" Target="../media/image13.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n with white beard">
            <a:extLst>
              <a:ext uri="{FF2B5EF4-FFF2-40B4-BE49-F238E27FC236}">
                <a16:creationId xmlns:a16="http://schemas.microsoft.com/office/drawing/2014/main" id="{CBD0816D-FCAB-0940-CC9E-52D31CC6D487}"/>
              </a:ext>
            </a:extLst>
          </p:cNvPr>
          <p:cNvPicPr>
            <a:picLocks noChangeAspect="1"/>
          </p:cNvPicPr>
          <p:nvPr/>
        </p:nvPicPr>
        <p:blipFill>
          <a:blip r:embed="rId2"/>
          <a:srcRect t="3616" b="12114"/>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453BFA80-16A9-6FEC-A9AE-267215CD5B95}"/>
              </a:ext>
            </a:extLst>
          </p:cNvPr>
          <p:cNvSpPr>
            <a:spLocks noGrp="1"/>
          </p:cNvSpPr>
          <p:nvPr>
            <p:ph type="ctrTitle"/>
          </p:nvPr>
        </p:nvSpPr>
        <p:spPr>
          <a:xfrm>
            <a:off x="1024591" y="3225703"/>
            <a:ext cx="5478432" cy="1032094"/>
          </a:xfrm>
        </p:spPr>
        <p:txBody>
          <a:bodyPr>
            <a:normAutofit fontScale="90000"/>
          </a:bodyPr>
          <a:lstStyle/>
          <a:p>
            <a:pPr>
              <a:lnSpc>
                <a:spcPct val="90000"/>
              </a:lnSpc>
            </a:pPr>
            <a:r>
              <a:rPr lang="en-US" sz="3400" b="1" dirty="0">
                <a:solidFill>
                  <a:srgbClr val="FEFFFF"/>
                </a:solidFill>
                <a:latin typeface="Apple Chancery" panose="03020702040506060504" pitchFamily="66" charset="-79"/>
                <a:cs typeface="Apple Chancery" panose="03020702040506060504" pitchFamily="66" charset="-79"/>
              </a:rPr>
              <a:t>Green Haven Florists case-study</a:t>
            </a:r>
          </a:p>
        </p:txBody>
      </p:sp>
      <p:sp>
        <p:nvSpPr>
          <p:cNvPr id="3" name="Subtitle 2">
            <a:extLst>
              <a:ext uri="{FF2B5EF4-FFF2-40B4-BE49-F238E27FC236}">
                <a16:creationId xmlns:a16="http://schemas.microsoft.com/office/drawing/2014/main" id="{AAA15985-19B0-0ECF-1560-B7BD8CB54B78}"/>
              </a:ext>
            </a:extLst>
          </p:cNvPr>
          <p:cNvSpPr>
            <a:spLocks noGrp="1"/>
          </p:cNvSpPr>
          <p:nvPr>
            <p:ph type="subTitle" idx="1"/>
          </p:nvPr>
        </p:nvSpPr>
        <p:spPr>
          <a:xfrm>
            <a:off x="5688032" y="5177184"/>
            <a:ext cx="5478432" cy="1358087"/>
          </a:xfrm>
        </p:spPr>
        <p:txBody>
          <a:bodyPr>
            <a:noAutofit/>
          </a:bodyPr>
          <a:lstStyle/>
          <a:p>
            <a:pPr algn="r">
              <a:lnSpc>
                <a:spcPct val="90000"/>
              </a:lnSpc>
            </a:pPr>
            <a:r>
              <a:rPr lang="en-US" b="1" dirty="0">
                <a:solidFill>
                  <a:schemeClr val="tx1"/>
                </a:solidFill>
              </a:rPr>
              <a:t>Angela Leonardo 2511409</a:t>
            </a:r>
          </a:p>
          <a:p>
            <a:pPr algn="r">
              <a:lnSpc>
                <a:spcPct val="90000"/>
              </a:lnSpc>
            </a:pPr>
            <a:r>
              <a:rPr lang="en-US" b="1" dirty="0">
                <a:solidFill>
                  <a:srgbClr val="FEFFFF"/>
                </a:solidFill>
              </a:rPr>
              <a:t>LCLM4004 Problem Solving and Decision Making</a:t>
            </a:r>
          </a:p>
          <a:p>
            <a:pPr algn="r">
              <a:lnSpc>
                <a:spcPct val="90000"/>
              </a:lnSpc>
            </a:pPr>
            <a:r>
              <a:rPr lang="en-US" b="1" dirty="0">
                <a:solidFill>
                  <a:srgbClr val="FEFFFF"/>
                </a:solidFill>
              </a:rPr>
              <a:t>Said Usman ?</a:t>
            </a:r>
          </a:p>
        </p:txBody>
      </p:sp>
    </p:spTree>
    <p:extLst>
      <p:ext uri="{BB962C8B-B14F-4D97-AF65-F5344CB8AC3E}">
        <p14:creationId xmlns:p14="http://schemas.microsoft.com/office/powerpoint/2010/main" val="111878591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25BD5-4355-500E-809D-64685A91ECC5}"/>
              </a:ext>
            </a:extLst>
          </p:cNvPr>
          <p:cNvSpPr>
            <a:spLocks noGrp="1"/>
          </p:cNvSpPr>
          <p:nvPr>
            <p:ph type="title"/>
          </p:nvPr>
        </p:nvSpPr>
        <p:spPr>
          <a:xfrm>
            <a:off x="1843391" y="624110"/>
            <a:ext cx="9383408" cy="1280890"/>
          </a:xfrm>
        </p:spPr>
        <p:txBody>
          <a:bodyPr>
            <a:normAutofit/>
          </a:bodyPr>
          <a:lstStyle/>
          <a:p>
            <a:pPr algn="ctr"/>
            <a:r>
              <a:rPr lang="en-US" dirty="0">
                <a:solidFill>
                  <a:schemeClr val="tx1"/>
                </a:solidFill>
                <a:latin typeface="Big Caslon Medium" panose="02000603090000020003" pitchFamily="2" charset="-79"/>
                <a:cs typeface="Big Caslon Medium" panose="02000603090000020003" pitchFamily="2" charset="-79"/>
              </a:rPr>
              <a:t>Overview of the presentation</a:t>
            </a:r>
          </a:p>
        </p:txBody>
      </p:sp>
      <p:graphicFrame>
        <p:nvGraphicFramePr>
          <p:cNvPr id="71" name="Content Placeholder 3">
            <a:extLst>
              <a:ext uri="{FF2B5EF4-FFF2-40B4-BE49-F238E27FC236}">
                <a16:creationId xmlns:a16="http://schemas.microsoft.com/office/drawing/2014/main" id="{C7BE9442-EF18-ADC9-B6F9-85645608443F}"/>
              </a:ext>
            </a:extLst>
          </p:cNvPr>
          <p:cNvGraphicFramePr>
            <a:graphicFrameLocks noGrp="1"/>
          </p:cNvGraphicFramePr>
          <p:nvPr>
            <p:ph idx="1"/>
            <p:extLst>
              <p:ext uri="{D42A27DB-BD31-4B8C-83A1-F6EECF244321}">
                <p14:modId xmlns:p14="http://schemas.microsoft.com/office/powerpoint/2010/main" val="2489136556"/>
              </p:ext>
            </p:extLst>
          </p:nvPr>
        </p:nvGraphicFramePr>
        <p:xfrm>
          <a:off x="961011" y="2380129"/>
          <a:ext cx="10912741" cy="3512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9873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Several buckets of flowers&#10;&#10;AI-generated content may be incorrect.">
            <a:extLst>
              <a:ext uri="{FF2B5EF4-FFF2-40B4-BE49-F238E27FC236}">
                <a16:creationId xmlns:a16="http://schemas.microsoft.com/office/drawing/2014/main" id="{7D790D76-EC31-F096-A527-94DEF43BB596}"/>
              </a:ext>
            </a:extLst>
          </p:cNvPr>
          <p:cNvPicPr>
            <a:picLocks noChangeAspect="1"/>
          </p:cNvPicPr>
          <p:nvPr/>
        </p:nvPicPr>
        <p:blipFill>
          <a:blip r:embed="rId2"/>
          <a:srcRect t="17189" r="-3" b="19741"/>
          <a:stretch>
            <a:fillRect/>
          </a:stretch>
        </p:blipFill>
        <p:spPr>
          <a:xfrm>
            <a:off x="20" y="9"/>
            <a:ext cx="7408996" cy="3048971"/>
          </a:xfrm>
          <a:custGeom>
            <a:avLst/>
            <a:gdLst/>
            <a:ahLst/>
            <a:cxnLst/>
            <a:rect l="l" t="t" r="r" b="b"/>
            <a:pathLst>
              <a:path w="7215401" h="2969304">
                <a:moveTo>
                  <a:pt x="0" y="0"/>
                </a:moveTo>
                <a:lnTo>
                  <a:pt x="677334" y="0"/>
                </a:lnTo>
                <a:lnTo>
                  <a:pt x="1168036" y="0"/>
                </a:lnTo>
                <a:lnTo>
                  <a:pt x="1205499" y="0"/>
                </a:lnTo>
                <a:lnTo>
                  <a:pt x="1647632" y="0"/>
                </a:lnTo>
                <a:lnTo>
                  <a:pt x="7215401" y="0"/>
                </a:lnTo>
                <a:lnTo>
                  <a:pt x="5840224" y="2969304"/>
                </a:lnTo>
                <a:lnTo>
                  <a:pt x="0" y="2969304"/>
                </a:lnTo>
                <a:close/>
              </a:path>
            </a:pathLst>
          </a:custGeom>
        </p:spPr>
      </p:pic>
      <p:pic>
        <p:nvPicPr>
          <p:cNvPr id="9" name="Picture 8" descr="A flower shop with many potted plants&#10;&#10;AI-generated content may be incorrect.">
            <a:extLst>
              <a:ext uri="{FF2B5EF4-FFF2-40B4-BE49-F238E27FC236}">
                <a16:creationId xmlns:a16="http://schemas.microsoft.com/office/drawing/2014/main" id="{B65BFD78-0328-BB53-6357-E4CB73F76C65}"/>
              </a:ext>
            </a:extLst>
          </p:cNvPr>
          <p:cNvPicPr>
            <a:picLocks noChangeAspect="1"/>
          </p:cNvPicPr>
          <p:nvPr/>
        </p:nvPicPr>
        <p:blipFill>
          <a:blip r:embed="rId3"/>
          <a:srcRect t="14156" r="-3" b="313"/>
          <a:stretch>
            <a:fillRect/>
          </a:stretch>
        </p:blipFill>
        <p:spPr>
          <a:xfrm>
            <a:off x="5419164" y="0"/>
            <a:ext cx="6772837" cy="3750734"/>
          </a:xfrm>
          <a:custGeom>
            <a:avLst/>
            <a:gdLst/>
            <a:ahLst/>
            <a:cxnLst/>
            <a:rect l="l" t="t" r="r" b="b"/>
            <a:pathLst>
              <a:path w="6569769" h="3750734">
                <a:moveTo>
                  <a:pt x="1738471" y="0"/>
                </a:moveTo>
                <a:lnTo>
                  <a:pt x="6569769" y="0"/>
                </a:lnTo>
                <a:lnTo>
                  <a:pt x="6569769" y="3750734"/>
                </a:lnTo>
                <a:lnTo>
                  <a:pt x="0" y="3750734"/>
                </a:lnTo>
                <a:close/>
              </a:path>
            </a:pathLst>
          </a:custGeom>
        </p:spPr>
      </p:pic>
      <p:pic>
        <p:nvPicPr>
          <p:cNvPr id="5" name="Picture 4" descr="A flower shop with many flowers&#10;&#10;AI-generated content may be incorrect.">
            <a:extLst>
              <a:ext uri="{FF2B5EF4-FFF2-40B4-BE49-F238E27FC236}">
                <a16:creationId xmlns:a16="http://schemas.microsoft.com/office/drawing/2014/main" id="{317A2577-CA9F-5A8D-7BC6-EF7AF7A52BC4}"/>
              </a:ext>
            </a:extLst>
          </p:cNvPr>
          <p:cNvPicPr>
            <a:picLocks noChangeAspect="1"/>
          </p:cNvPicPr>
          <p:nvPr/>
        </p:nvPicPr>
        <p:blipFill>
          <a:blip r:embed="rId4"/>
          <a:srcRect t="20962" b="29598"/>
          <a:stretch>
            <a:fillRect/>
          </a:stretch>
        </p:blipFill>
        <p:spPr>
          <a:xfrm>
            <a:off x="4182011" y="3750734"/>
            <a:ext cx="8009991" cy="3107266"/>
          </a:xfrm>
          <a:custGeom>
            <a:avLst/>
            <a:gdLst/>
            <a:ahLst/>
            <a:cxnLst/>
            <a:rect l="l" t="t" r="r" b="b"/>
            <a:pathLst>
              <a:path w="8009991" h="2970106">
                <a:moveTo>
                  <a:pt x="1376648" y="0"/>
                </a:moveTo>
                <a:lnTo>
                  <a:pt x="8009991" y="0"/>
                </a:lnTo>
                <a:lnTo>
                  <a:pt x="8009991" y="2970106"/>
                </a:lnTo>
                <a:lnTo>
                  <a:pt x="0" y="2970106"/>
                </a:lnTo>
                <a:close/>
              </a:path>
            </a:pathLst>
          </a:custGeom>
        </p:spPr>
      </p:pic>
      <p:pic>
        <p:nvPicPr>
          <p:cNvPr id="7" name="Picture 6" descr="A large group of flowers&#10;&#10;AI-generated content may be incorrect.">
            <a:extLst>
              <a:ext uri="{FF2B5EF4-FFF2-40B4-BE49-F238E27FC236}">
                <a16:creationId xmlns:a16="http://schemas.microsoft.com/office/drawing/2014/main" id="{27D0E190-A5A5-14FC-31A8-D8226332A36E}"/>
              </a:ext>
            </a:extLst>
          </p:cNvPr>
          <p:cNvPicPr>
            <a:picLocks noChangeAspect="1"/>
          </p:cNvPicPr>
          <p:nvPr/>
        </p:nvPicPr>
        <p:blipFill>
          <a:blip r:embed="rId5"/>
          <a:srcRect t="32047" r="1" b="22793"/>
          <a:stretch>
            <a:fillRect/>
          </a:stretch>
        </p:blipFill>
        <p:spPr>
          <a:xfrm>
            <a:off x="0" y="3048981"/>
            <a:ext cx="6436581" cy="3888696"/>
          </a:xfrm>
          <a:custGeom>
            <a:avLst/>
            <a:gdLst/>
            <a:ahLst/>
            <a:cxnLst/>
            <a:rect l="l" t="t" r="r" b="b"/>
            <a:pathLst>
              <a:path w="6209553" h="3751536">
                <a:moveTo>
                  <a:pt x="0" y="0"/>
                </a:moveTo>
                <a:lnTo>
                  <a:pt x="5776701" y="0"/>
                </a:lnTo>
                <a:lnTo>
                  <a:pt x="4041567" y="3746529"/>
                </a:lnTo>
                <a:lnTo>
                  <a:pt x="6209553" y="3746529"/>
                </a:lnTo>
                <a:lnTo>
                  <a:pt x="6209553" y="3746530"/>
                </a:lnTo>
                <a:lnTo>
                  <a:pt x="1647632" y="3746530"/>
                </a:lnTo>
                <a:lnTo>
                  <a:pt x="1647632" y="3751536"/>
                </a:lnTo>
                <a:lnTo>
                  <a:pt x="0" y="3751536"/>
                </a:lnTo>
                <a:close/>
              </a:path>
            </a:pathLst>
          </a:custGeom>
        </p:spPr>
      </p:pic>
    </p:spTree>
    <p:extLst>
      <p:ext uri="{BB962C8B-B14F-4D97-AF65-F5344CB8AC3E}">
        <p14:creationId xmlns:p14="http://schemas.microsoft.com/office/powerpoint/2010/main" val="9240696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CDB35-EA5D-5E48-6B0E-646E4FF70DCA}"/>
              </a:ext>
            </a:extLst>
          </p:cNvPr>
          <p:cNvSpPr>
            <a:spLocks noGrp="1"/>
          </p:cNvSpPr>
          <p:nvPr>
            <p:ph type="title"/>
          </p:nvPr>
        </p:nvSpPr>
        <p:spPr>
          <a:xfrm>
            <a:off x="4659520" y="624110"/>
            <a:ext cx="6845092" cy="1280890"/>
          </a:xfrm>
        </p:spPr>
        <p:txBody>
          <a:bodyPr>
            <a:normAutofit/>
          </a:bodyPr>
          <a:lstStyle/>
          <a:p>
            <a:r>
              <a:rPr lang="en-US" dirty="0">
                <a:latin typeface="Apple Chancery" panose="03020702040506060504" pitchFamily="66" charset="-79"/>
                <a:cs typeface="Apple Chancery" panose="03020702040506060504" pitchFamily="66" charset="-79"/>
              </a:rPr>
              <a:t>Introducing: Green Haven Florists</a:t>
            </a:r>
            <a:br>
              <a:rPr lang="en-US" dirty="0">
                <a:latin typeface="Apple Chancery" panose="03020702040506060504" pitchFamily="66" charset="-79"/>
                <a:cs typeface="Apple Chancery" panose="03020702040506060504" pitchFamily="66" charset="-79"/>
              </a:rPr>
            </a:br>
            <a:r>
              <a:rPr lang="en-US" sz="2400" i="1" dirty="0">
                <a:latin typeface="Apple Chancery" panose="03020702040506060504" pitchFamily="66" charset="-79"/>
                <a:cs typeface="Apple Chancery" panose="03020702040506060504" pitchFamily="66" charset="-79"/>
              </a:rPr>
              <a:t>(Context and content)</a:t>
            </a:r>
            <a:endParaRPr lang="en-US" dirty="0">
              <a:latin typeface="Apple Chancery" panose="03020702040506060504" pitchFamily="66" charset="-79"/>
              <a:cs typeface="Apple Chancery" panose="03020702040506060504" pitchFamily="66" charset="-79"/>
            </a:endParaRPr>
          </a:p>
        </p:txBody>
      </p:sp>
      <p:sp>
        <p:nvSpPr>
          <p:cNvPr id="3" name="Content Placeholder 2">
            <a:extLst>
              <a:ext uri="{FF2B5EF4-FFF2-40B4-BE49-F238E27FC236}">
                <a16:creationId xmlns:a16="http://schemas.microsoft.com/office/drawing/2014/main" id="{E3DB01E2-1023-BDF2-F6DA-A76165D9199B}"/>
              </a:ext>
            </a:extLst>
          </p:cNvPr>
          <p:cNvSpPr>
            <a:spLocks noGrp="1"/>
          </p:cNvSpPr>
          <p:nvPr>
            <p:ph idx="1"/>
          </p:nvPr>
        </p:nvSpPr>
        <p:spPr>
          <a:xfrm>
            <a:off x="4656667" y="2133600"/>
            <a:ext cx="6847944" cy="3777622"/>
          </a:xfrm>
        </p:spPr>
        <p:txBody>
          <a:bodyPr>
            <a:normAutofit/>
          </a:bodyPr>
          <a:lstStyle/>
          <a:p>
            <a:pPr marL="0" indent="0" algn="just">
              <a:lnSpc>
                <a:spcPct val="90000"/>
              </a:lnSpc>
              <a:buNone/>
            </a:pPr>
            <a:r>
              <a:rPr lang="en-US" dirty="0"/>
              <a:t>Green Haven Florists is a small, independent flower shop founded by Liam and Priya Patel in 2016. The shop gained its reputation rapidly because of its floral arrangements, eco-friendly packaging and strong community ties. They also have a wide-range of customers: 1) Bouquets for walk-in clients 2) Corporate clients and weddings and 3) The shop’s personal touch and sustainable ethos which attract environmental conscious consumers. </a:t>
            </a:r>
          </a:p>
          <a:p>
            <a:pPr marL="0" indent="0" algn="just">
              <a:lnSpc>
                <a:spcPct val="90000"/>
              </a:lnSpc>
              <a:buNone/>
            </a:pPr>
            <a:r>
              <a:rPr lang="en-US" dirty="0"/>
              <a:t>Unfortunately, Green Haven Florists has been experiencing difficulties over the past year because of increased competition from online flower delivery services, rising operational costs and struggling to maintain profitability. Priya and Liam are now faced with the challenge of making the business survive in the now changing retail environment. </a:t>
            </a:r>
          </a:p>
        </p:txBody>
      </p:sp>
      <p:pic>
        <p:nvPicPr>
          <p:cNvPr id="5" name="Picture 4" descr="Different types of flowers">
            <a:extLst>
              <a:ext uri="{FF2B5EF4-FFF2-40B4-BE49-F238E27FC236}">
                <a16:creationId xmlns:a16="http://schemas.microsoft.com/office/drawing/2014/main" id="{5FD08B1A-B07A-ECAE-22D9-9F38D86E043F}"/>
              </a:ext>
            </a:extLst>
          </p:cNvPr>
          <p:cNvPicPr>
            <a:picLocks noChangeAspect="1"/>
          </p:cNvPicPr>
          <p:nvPr/>
        </p:nvPicPr>
        <p:blipFill>
          <a:blip r:embed="rId2"/>
          <a:srcRect l="38358" r="35162" b="-2"/>
          <a:stretch>
            <a:fillRect/>
          </a:stretch>
        </p:blipFill>
        <p:spPr>
          <a:xfrm>
            <a:off x="20" y="1730"/>
            <a:ext cx="2720524" cy="6858000"/>
          </a:xfrm>
          <a:prstGeom prst="rect">
            <a:avLst/>
          </a:prstGeom>
        </p:spPr>
      </p:pic>
    </p:spTree>
    <p:extLst>
      <p:ext uri="{BB962C8B-B14F-4D97-AF65-F5344CB8AC3E}">
        <p14:creationId xmlns:p14="http://schemas.microsoft.com/office/powerpoint/2010/main" val="1031431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394" name="Group 393">
            <a:extLst>
              <a:ext uri="{FF2B5EF4-FFF2-40B4-BE49-F238E27FC236}">
                <a16:creationId xmlns:a16="http://schemas.microsoft.com/office/drawing/2014/main" id="{65B378DD-3302-4E46-B933-A3A4720E23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395" name="Freeform 11">
              <a:extLst>
                <a:ext uri="{FF2B5EF4-FFF2-40B4-BE49-F238E27FC236}">
                  <a16:creationId xmlns:a16="http://schemas.microsoft.com/office/drawing/2014/main" id="{DFCBBDC3-1668-4E92-88DB-9D5F622F3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dirty="0"/>
            </a:p>
          </p:txBody>
        </p:sp>
        <p:sp>
          <p:nvSpPr>
            <p:cNvPr id="396" name="Freeform 12">
              <a:extLst>
                <a:ext uri="{FF2B5EF4-FFF2-40B4-BE49-F238E27FC236}">
                  <a16:creationId xmlns:a16="http://schemas.microsoft.com/office/drawing/2014/main" id="{31F8CDD4-C1DD-481E-AE1A-CECF28784C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dirty="0"/>
            </a:p>
          </p:txBody>
        </p:sp>
        <p:sp>
          <p:nvSpPr>
            <p:cNvPr id="397" name="Freeform 13">
              <a:extLst>
                <a:ext uri="{FF2B5EF4-FFF2-40B4-BE49-F238E27FC236}">
                  <a16:creationId xmlns:a16="http://schemas.microsoft.com/office/drawing/2014/main" id="{EECE6682-CC9D-4055-B817-C485C0706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dirty="0"/>
            </a:p>
          </p:txBody>
        </p:sp>
        <p:sp>
          <p:nvSpPr>
            <p:cNvPr id="398" name="Freeform 14">
              <a:extLst>
                <a:ext uri="{FF2B5EF4-FFF2-40B4-BE49-F238E27FC236}">
                  <a16:creationId xmlns:a16="http://schemas.microsoft.com/office/drawing/2014/main" id="{270E295D-337F-4604-BA41-8AF78AB4B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dirty="0"/>
            </a:p>
          </p:txBody>
        </p:sp>
        <p:sp>
          <p:nvSpPr>
            <p:cNvPr id="399" name="Freeform 15">
              <a:extLst>
                <a:ext uri="{FF2B5EF4-FFF2-40B4-BE49-F238E27FC236}">
                  <a16:creationId xmlns:a16="http://schemas.microsoft.com/office/drawing/2014/main" id="{205B2E94-9D47-4E73-B43F-8C5DB94CC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dirty="0"/>
            </a:p>
          </p:txBody>
        </p:sp>
        <p:sp>
          <p:nvSpPr>
            <p:cNvPr id="400" name="Freeform 16">
              <a:extLst>
                <a:ext uri="{FF2B5EF4-FFF2-40B4-BE49-F238E27FC236}">
                  <a16:creationId xmlns:a16="http://schemas.microsoft.com/office/drawing/2014/main" id="{525A065C-3663-45A6-B19B-D4A4525C32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dirty="0"/>
            </a:p>
          </p:txBody>
        </p:sp>
        <p:sp>
          <p:nvSpPr>
            <p:cNvPr id="401" name="Freeform 17">
              <a:extLst>
                <a:ext uri="{FF2B5EF4-FFF2-40B4-BE49-F238E27FC236}">
                  <a16:creationId xmlns:a16="http://schemas.microsoft.com/office/drawing/2014/main" id="{B2453C32-1BD0-4AD5-9A40-A76B602713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dirty="0"/>
            </a:p>
          </p:txBody>
        </p:sp>
        <p:sp>
          <p:nvSpPr>
            <p:cNvPr id="402" name="Freeform 18">
              <a:extLst>
                <a:ext uri="{FF2B5EF4-FFF2-40B4-BE49-F238E27FC236}">
                  <a16:creationId xmlns:a16="http://schemas.microsoft.com/office/drawing/2014/main" id="{09A9F5DF-D82E-49E5-B7B1-9CF50291A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dirty="0"/>
            </a:p>
          </p:txBody>
        </p:sp>
        <p:sp>
          <p:nvSpPr>
            <p:cNvPr id="403" name="Freeform 19">
              <a:extLst>
                <a:ext uri="{FF2B5EF4-FFF2-40B4-BE49-F238E27FC236}">
                  <a16:creationId xmlns:a16="http://schemas.microsoft.com/office/drawing/2014/main" id="{F4E5C9FC-074A-4B8D-A737-4877EC56D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dirty="0"/>
            </a:p>
          </p:txBody>
        </p:sp>
        <p:sp>
          <p:nvSpPr>
            <p:cNvPr id="404" name="Freeform 20">
              <a:extLst>
                <a:ext uri="{FF2B5EF4-FFF2-40B4-BE49-F238E27FC236}">
                  <a16:creationId xmlns:a16="http://schemas.microsoft.com/office/drawing/2014/main" id="{CEEA9B79-734E-412B-AC12-F59A37CBE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dirty="0"/>
            </a:p>
          </p:txBody>
        </p:sp>
        <p:sp>
          <p:nvSpPr>
            <p:cNvPr id="405" name="Freeform 21">
              <a:extLst>
                <a:ext uri="{FF2B5EF4-FFF2-40B4-BE49-F238E27FC236}">
                  <a16:creationId xmlns:a16="http://schemas.microsoft.com/office/drawing/2014/main" id="{6680E6FE-1392-4677-96BA-2015ED508D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dirty="0"/>
            </a:p>
          </p:txBody>
        </p:sp>
        <p:sp>
          <p:nvSpPr>
            <p:cNvPr id="406" name="Freeform 22">
              <a:extLst>
                <a:ext uri="{FF2B5EF4-FFF2-40B4-BE49-F238E27FC236}">
                  <a16:creationId xmlns:a16="http://schemas.microsoft.com/office/drawing/2014/main" id="{5A089533-9FE1-4EAC-90AA-A6E0423D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dirty="0"/>
            </a:p>
          </p:txBody>
        </p:sp>
      </p:grpSp>
      <p:grpSp>
        <p:nvGrpSpPr>
          <p:cNvPr id="407" name="Group 406">
            <a:extLst>
              <a:ext uri="{FF2B5EF4-FFF2-40B4-BE49-F238E27FC236}">
                <a16:creationId xmlns:a16="http://schemas.microsoft.com/office/drawing/2014/main" id="{B96A5ECF-03BC-41D7-9EF2-7C9F3EBD48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408" name="Freeform 27">
              <a:extLst>
                <a:ext uri="{FF2B5EF4-FFF2-40B4-BE49-F238E27FC236}">
                  <a16:creationId xmlns:a16="http://schemas.microsoft.com/office/drawing/2014/main" id="{17FD984D-FF88-4F1E-A057-F87EDFB0E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dirty="0"/>
            </a:p>
          </p:txBody>
        </p:sp>
        <p:sp>
          <p:nvSpPr>
            <p:cNvPr id="409" name="Freeform 28">
              <a:extLst>
                <a:ext uri="{FF2B5EF4-FFF2-40B4-BE49-F238E27FC236}">
                  <a16:creationId xmlns:a16="http://schemas.microsoft.com/office/drawing/2014/main" id="{14512BF1-B700-4263-A407-558870DC96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dirty="0"/>
            </a:p>
          </p:txBody>
        </p:sp>
        <p:sp>
          <p:nvSpPr>
            <p:cNvPr id="410" name="Freeform 29">
              <a:extLst>
                <a:ext uri="{FF2B5EF4-FFF2-40B4-BE49-F238E27FC236}">
                  <a16:creationId xmlns:a16="http://schemas.microsoft.com/office/drawing/2014/main" id="{14B7DA2B-C0FD-4B76-9DE8-57B21ADECA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dirty="0"/>
            </a:p>
          </p:txBody>
        </p:sp>
        <p:sp>
          <p:nvSpPr>
            <p:cNvPr id="411" name="Freeform 30">
              <a:extLst>
                <a:ext uri="{FF2B5EF4-FFF2-40B4-BE49-F238E27FC236}">
                  <a16:creationId xmlns:a16="http://schemas.microsoft.com/office/drawing/2014/main" id="{3D539ACC-402B-41D7-AB55-2CA6D4AFBE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dirty="0"/>
            </a:p>
          </p:txBody>
        </p:sp>
        <p:sp>
          <p:nvSpPr>
            <p:cNvPr id="412" name="Freeform 31">
              <a:extLst>
                <a:ext uri="{FF2B5EF4-FFF2-40B4-BE49-F238E27FC236}">
                  <a16:creationId xmlns:a16="http://schemas.microsoft.com/office/drawing/2014/main" id="{29ABEBE4-C03A-4F8B-9552-BE7B0756E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dirty="0"/>
            </a:p>
          </p:txBody>
        </p:sp>
        <p:sp>
          <p:nvSpPr>
            <p:cNvPr id="413" name="Freeform 32">
              <a:extLst>
                <a:ext uri="{FF2B5EF4-FFF2-40B4-BE49-F238E27FC236}">
                  <a16:creationId xmlns:a16="http://schemas.microsoft.com/office/drawing/2014/main" id="{06F8AB47-16A6-4ACC-A359-8D11B80BAF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dirty="0"/>
            </a:p>
          </p:txBody>
        </p:sp>
        <p:sp>
          <p:nvSpPr>
            <p:cNvPr id="414" name="Freeform 33">
              <a:extLst>
                <a:ext uri="{FF2B5EF4-FFF2-40B4-BE49-F238E27FC236}">
                  <a16:creationId xmlns:a16="http://schemas.microsoft.com/office/drawing/2014/main" id="{E4EC0B00-F7F3-4124-988D-8D9355A7A1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dirty="0"/>
            </a:p>
          </p:txBody>
        </p:sp>
        <p:sp>
          <p:nvSpPr>
            <p:cNvPr id="415" name="Freeform 34">
              <a:extLst>
                <a:ext uri="{FF2B5EF4-FFF2-40B4-BE49-F238E27FC236}">
                  <a16:creationId xmlns:a16="http://schemas.microsoft.com/office/drawing/2014/main" id="{9E168AD9-9552-4A31-A112-B9CBDC27B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dirty="0"/>
            </a:p>
          </p:txBody>
        </p:sp>
        <p:sp>
          <p:nvSpPr>
            <p:cNvPr id="416" name="Freeform 35">
              <a:extLst>
                <a:ext uri="{FF2B5EF4-FFF2-40B4-BE49-F238E27FC236}">
                  <a16:creationId xmlns:a16="http://schemas.microsoft.com/office/drawing/2014/main" id="{1239135D-B71A-4C3E-B5AF-69B712798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dirty="0"/>
            </a:p>
          </p:txBody>
        </p:sp>
        <p:sp>
          <p:nvSpPr>
            <p:cNvPr id="417" name="Freeform 36">
              <a:extLst>
                <a:ext uri="{FF2B5EF4-FFF2-40B4-BE49-F238E27FC236}">
                  <a16:creationId xmlns:a16="http://schemas.microsoft.com/office/drawing/2014/main" id="{FD1D2D40-4C02-4265-A8E1-99128A70E3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dirty="0"/>
            </a:p>
          </p:txBody>
        </p:sp>
        <p:sp>
          <p:nvSpPr>
            <p:cNvPr id="418" name="Freeform 37">
              <a:extLst>
                <a:ext uri="{FF2B5EF4-FFF2-40B4-BE49-F238E27FC236}">
                  <a16:creationId xmlns:a16="http://schemas.microsoft.com/office/drawing/2014/main" id="{76630F5F-FA2F-49F1-8E43-2FCE32862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dirty="0"/>
            </a:p>
          </p:txBody>
        </p:sp>
        <p:sp>
          <p:nvSpPr>
            <p:cNvPr id="419" name="Freeform 38">
              <a:extLst>
                <a:ext uri="{FF2B5EF4-FFF2-40B4-BE49-F238E27FC236}">
                  <a16:creationId xmlns:a16="http://schemas.microsoft.com/office/drawing/2014/main" id="{086AF07B-F818-436B-ACB1-79BC976AF4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dirty="0"/>
            </a:p>
          </p:txBody>
        </p:sp>
      </p:grpSp>
      <p:sp>
        <p:nvSpPr>
          <p:cNvPr id="420" name="Rectangle 419">
            <a:extLst>
              <a:ext uri="{FF2B5EF4-FFF2-40B4-BE49-F238E27FC236}">
                <a16:creationId xmlns:a16="http://schemas.microsoft.com/office/drawing/2014/main" id="{32414B5A-E45A-41FB-B0D4-F2041B8E6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21" name="Freeform 11">
            <a:extLst>
              <a:ext uri="{FF2B5EF4-FFF2-40B4-BE49-F238E27FC236}">
                <a16:creationId xmlns:a16="http://schemas.microsoft.com/office/drawing/2014/main" id="{F314F073-B3D5-4E5E-BC7E-560789B24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dirty="0"/>
          </a:p>
        </p:txBody>
      </p:sp>
      <p:sp>
        <p:nvSpPr>
          <p:cNvPr id="2" name="Title 1">
            <a:extLst>
              <a:ext uri="{FF2B5EF4-FFF2-40B4-BE49-F238E27FC236}">
                <a16:creationId xmlns:a16="http://schemas.microsoft.com/office/drawing/2014/main" id="{65F12E87-2D29-8569-F9C4-BD94A3A3E159}"/>
              </a:ext>
            </a:extLst>
          </p:cNvPr>
          <p:cNvSpPr>
            <a:spLocks noGrp="1"/>
          </p:cNvSpPr>
          <p:nvPr>
            <p:ph type="title"/>
          </p:nvPr>
        </p:nvSpPr>
        <p:spPr>
          <a:xfrm>
            <a:off x="1678812" y="1744401"/>
            <a:ext cx="4137059" cy="1280890"/>
          </a:xfrm>
        </p:spPr>
        <p:txBody>
          <a:bodyPr vert="horz" lIns="91440" tIns="45720" rIns="91440" bIns="45720" rtlCol="0" anchor="t">
            <a:normAutofit/>
          </a:bodyPr>
          <a:lstStyle/>
          <a:p>
            <a:pPr>
              <a:lnSpc>
                <a:spcPct val="90000"/>
              </a:lnSpc>
            </a:pPr>
            <a:r>
              <a:rPr lang="en-US" sz="2400" b="1" u="sng" dirty="0">
                <a:latin typeface="+mn-lt"/>
                <a:cs typeface="Big Caslon Medium" panose="02000603090000020003" pitchFamily="2" charset="-79"/>
              </a:rPr>
              <a:t>Who</a:t>
            </a:r>
            <a:r>
              <a:rPr lang="en-US" sz="2400" dirty="0">
                <a:latin typeface="+mn-lt"/>
                <a:cs typeface="Big Caslon Medium" panose="02000603090000020003" pitchFamily="2" charset="-79"/>
              </a:rPr>
              <a:t> are the people involved with this problem?</a:t>
            </a:r>
          </a:p>
        </p:txBody>
      </p:sp>
      <p:sp>
        <p:nvSpPr>
          <p:cNvPr id="4" name="Text Placeholder 3">
            <a:extLst>
              <a:ext uri="{FF2B5EF4-FFF2-40B4-BE49-F238E27FC236}">
                <a16:creationId xmlns:a16="http://schemas.microsoft.com/office/drawing/2014/main" id="{705A58E4-BD44-8932-79F5-313937F95B29}"/>
              </a:ext>
            </a:extLst>
          </p:cNvPr>
          <p:cNvSpPr>
            <a:spLocks noGrp="1"/>
          </p:cNvSpPr>
          <p:nvPr>
            <p:ph type="body" sz="half" idx="2"/>
          </p:nvPr>
        </p:nvSpPr>
        <p:spPr>
          <a:xfrm>
            <a:off x="1686661" y="2920934"/>
            <a:ext cx="4140772" cy="3777622"/>
          </a:xfrm>
        </p:spPr>
        <p:txBody>
          <a:bodyPr vert="horz" lIns="91440" tIns="45720" rIns="91440" bIns="45720" rtlCol="0">
            <a:normAutofit lnSpcReduction="10000"/>
          </a:bodyPr>
          <a:lstStyle/>
          <a:p>
            <a:pPr>
              <a:buFont typeface="Wingdings 3" charset="2"/>
              <a:buChar char=""/>
            </a:pPr>
            <a:r>
              <a:rPr lang="en-US" sz="1600" dirty="0">
                <a:solidFill>
                  <a:schemeClr val="tx1"/>
                </a:solidFill>
              </a:rPr>
              <a:t>Liam and Priya Patel are involved in this problem as they are the business owners and managers of the shop. They are the ones who manage the sales, prices and products of the shop.</a:t>
            </a:r>
          </a:p>
          <a:p>
            <a:pPr>
              <a:buFont typeface="Wingdings 3" charset="2"/>
              <a:buChar char=""/>
            </a:pPr>
            <a:endParaRPr lang="en-US" sz="1600" dirty="0">
              <a:solidFill>
                <a:schemeClr val="tx1"/>
              </a:solidFill>
            </a:endParaRPr>
          </a:p>
          <a:p>
            <a:pPr>
              <a:buFont typeface="Wingdings 3" charset="2"/>
              <a:buChar char=""/>
            </a:pPr>
            <a:r>
              <a:rPr lang="en-US" sz="1600" dirty="0">
                <a:solidFill>
                  <a:schemeClr val="tx1"/>
                </a:solidFill>
              </a:rPr>
              <a:t>Liam and Priya are highly reliable on customers as they are the ones keeping the business alive.</a:t>
            </a:r>
          </a:p>
          <a:p>
            <a:pPr>
              <a:buFont typeface="Wingdings 3" charset="2"/>
              <a:buChar char=""/>
            </a:pPr>
            <a:endParaRPr lang="en-US" sz="1600" dirty="0">
              <a:solidFill>
                <a:schemeClr val="tx1"/>
              </a:solidFill>
            </a:endParaRPr>
          </a:p>
          <a:p>
            <a:pPr>
              <a:buFont typeface="Wingdings 3" charset="2"/>
              <a:buChar char=""/>
            </a:pPr>
            <a:r>
              <a:rPr lang="en-US" sz="1600" dirty="0">
                <a:solidFill>
                  <a:schemeClr val="tx1"/>
                </a:solidFill>
              </a:rPr>
              <a:t>Liam and Priya are also reliable towards their suppliers. Without them, there would be no flowers or other products to sell</a:t>
            </a:r>
          </a:p>
        </p:txBody>
      </p:sp>
      <p:pic>
        <p:nvPicPr>
          <p:cNvPr id="227" name="Picture 226" descr="A couple of women taking a selfie&#10;&#10;AI-generated content may be incorrect.">
            <a:extLst>
              <a:ext uri="{FF2B5EF4-FFF2-40B4-BE49-F238E27FC236}">
                <a16:creationId xmlns:a16="http://schemas.microsoft.com/office/drawing/2014/main" id="{FDDF23E7-5D72-3BCE-60AF-7C9B3D0AB13A}"/>
              </a:ext>
            </a:extLst>
          </p:cNvPr>
          <p:cNvPicPr>
            <a:picLocks noChangeAspect="1"/>
          </p:cNvPicPr>
          <p:nvPr/>
        </p:nvPicPr>
        <p:blipFill>
          <a:blip r:embed="rId2"/>
          <a:srcRect l="6646" t="566" r="15911" b="-569"/>
          <a:stretch>
            <a:fillRect/>
          </a:stretch>
        </p:blipFill>
        <p:spPr>
          <a:xfrm flipV="1">
            <a:off x="6106666" y="623190"/>
            <a:ext cx="2647024" cy="2563582"/>
          </a:xfrm>
          <a:prstGeom prst="rect">
            <a:avLst/>
          </a:prstGeom>
        </p:spPr>
      </p:pic>
      <p:pic>
        <p:nvPicPr>
          <p:cNvPr id="231" name="Picture 230" descr="A group of people posing for a photo&#10;&#10;AI-generated content may be incorrect.">
            <a:extLst>
              <a:ext uri="{FF2B5EF4-FFF2-40B4-BE49-F238E27FC236}">
                <a16:creationId xmlns:a16="http://schemas.microsoft.com/office/drawing/2014/main" id="{2AB16DD1-B87C-10B0-9B5E-FB464287A99F}"/>
              </a:ext>
            </a:extLst>
          </p:cNvPr>
          <p:cNvPicPr>
            <a:picLocks noChangeAspect="1"/>
          </p:cNvPicPr>
          <p:nvPr/>
        </p:nvPicPr>
        <p:blipFill>
          <a:blip r:embed="rId3"/>
          <a:srcRect l="32944" t="12976" r="3912" b="4733"/>
          <a:stretch>
            <a:fillRect/>
          </a:stretch>
        </p:blipFill>
        <p:spPr>
          <a:xfrm flipV="1">
            <a:off x="8894659" y="643822"/>
            <a:ext cx="2718880" cy="2587223"/>
          </a:xfrm>
          <a:prstGeom prst="rect">
            <a:avLst/>
          </a:prstGeom>
        </p:spPr>
      </p:pic>
      <p:pic>
        <p:nvPicPr>
          <p:cNvPr id="141" name="Content Placeholder 140" descr="A selfie of a couple of people&#10;&#10;AI-generated content may be incorrect.">
            <a:extLst>
              <a:ext uri="{FF2B5EF4-FFF2-40B4-BE49-F238E27FC236}">
                <a16:creationId xmlns:a16="http://schemas.microsoft.com/office/drawing/2014/main" id="{C1F81FA2-861C-90F1-7F08-1DE60D65834C}"/>
              </a:ext>
            </a:extLst>
          </p:cNvPr>
          <p:cNvPicPr>
            <a:picLocks noGrp="1" noChangeAspect="1"/>
          </p:cNvPicPr>
          <p:nvPr>
            <p:ph idx="1"/>
          </p:nvPr>
        </p:nvPicPr>
        <p:blipFill>
          <a:blip r:embed="rId4"/>
          <a:srcRect t="5905" r="-5" b="21456"/>
          <a:stretch>
            <a:fillRect/>
          </a:stretch>
        </p:blipFill>
        <p:spPr>
          <a:xfrm>
            <a:off x="6106666" y="3328978"/>
            <a:ext cx="2647024" cy="2563582"/>
          </a:xfrm>
          <a:prstGeom prst="rect">
            <a:avLst/>
          </a:prstGeom>
        </p:spPr>
      </p:pic>
      <p:pic>
        <p:nvPicPr>
          <p:cNvPr id="233" name="Picture 232" descr="Two women posing for a picture&#10;&#10;AI-generated content may be incorrect.">
            <a:extLst>
              <a:ext uri="{FF2B5EF4-FFF2-40B4-BE49-F238E27FC236}">
                <a16:creationId xmlns:a16="http://schemas.microsoft.com/office/drawing/2014/main" id="{C07CF044-FD0F-36EA-D6E8-0F3DF23D31E8}"/>
              </a:ext>
            </a:extLst>
          </p:cNvPr>
          <p:cNvPicPr>
            <a:picLocks noChangeAspect="1"/>
          </p:cNvPicPr>
          <p:nvPr/>
        </p:nvPicPr>
        <p:blipFill>
          <a:blip r:embed="rId5"/>
          <a:srcRect l="17274" t="328" r="5282" b="-331"/>
          <a:stretch>
            <a:fillRect/>
          </a:stretch>
        </p:blipFill>
        <p:spPr>
          <a:xfrm flipV="1">
            <a:off x="8896519" y="3328978"/>
            <a:ext cx="2647024" cy="2563582"/>
          </a:xfrm>
          <a:prstGeom prst="rect">
            <a:avLst/>
          </a:prstGeom>
        </p:spPr>
      </p:pic>
      <p:sp>
        <p:nvSpPr>
          <p:cNvPr id="236" name="TextBox 235">
            <a:extLst>
              <a:ext uri="{FF2B5EF4-FFF2-40B4-BE49-F238E27FC236}">
                <a16:creationId xmlns:a16="http://schemas.microsoft.com/office/drawing/2014/main" id="{0F692346-DDCC-0DC9-FCD9-941B111CB5C7}"/>
              </a:ext>
            </a:extLst>
          </p:cNvPr>
          <p:cNvSpPr txBox="1"/>
          <p:nvPr/>
        </p:nvSpPr>
        <p:spPr>
          <a:xfrm>
            <a:off x="6421821" y="5985507"/>
            <a:ext cx="2016714" cy="646331"/>
          </a:xfrm>
          <a:prstGeom prst="rect">
            <a:avLst/>
          </a:prstGeom>
          <a:noFill/>
        </p:spPr>
        <p:txBody>
          <a:bodyPr wrap="square" rtlCol="0">
            <a:spAutoFit/>
          </a:bodyPr>
          <a:lstStyle/>
          <a:p>
            <a:r>
              <a:rPr lang="en-US" dirty="0"/>
              <a:t>Priya and Liam</a:t>
            </a:r>
          </a:p>
          <a:p>
            <a:endParaRPr lang="en-US" dirty="0"/>
          </a:p>
        </p:txBody>
      </p:sp>
      <p:sp>
        <p:nvSpPr>
          <p:cNvPr id="251" name="TextBox 250">
            <a:extLst>
              <a:ext uri="{FF2B5EF4-FFF2-40B4-BE49-F238E27FC236}">
                <a16:creationId xmlns:a16="http://schemas.microsoft.com/office/drawing/2014/main" id="{5C6D9EF6-5184-B501-37EC-313FEF4A1D4B}"/>
              </a:ext>
            </a:extLst>
          </p:cNvPr>
          <p:cNvSpPr txBox="1"/>
          <p:nvPr/>
        </p:nvSpPr>
        <p:spPr>
          <a:xfrm>
            <a:off x="9596824" y="5981704"/>
            <a:ext cx="2016714" cy="646331"/>
          </a:xfrm>
          <a:prstGeom prst="rect">
            <a:avLst/>
          </a:prstGeom>
          <a:noFill/>
        </p:spPr>
        <p:txBody>
          <a:bodyPr wrap="square" rtlCol="0">
            <a:spAutoFit/>
          </a:bodyPr>
          <a:lstStyle/>
          <a:p>
            <a:r>
              <a:rPr lang="en-US" dirty="0"/>
              <a:t>Customers</a:t>
            </a:r>
          </a:p>
          <a:p>
            <a:endParaRPr lang="en-US" dirty="0"/>
          </a:p>
        </p:txBody>
      </p:sp>
      <p:sp>
        <p:nvSpPr>
          <p:cNvPr id="265" name="Title 1">
            <a:extLst>
              <a:ext uri="{FF2B5EF4-FFF2-40B4-BE49-F238E27FC236}">
                <a16:creationId xmlns:a16="http://schemas.microsoft.com/office/drawing/2014/main" id="{1BD051E3-EE23-24E9-8CCC-123CEC2EEB7F}"/>
              </a:ext>
            </a:extLst>
          </p:cNvPr>
          <p:cNvSpPr txBox="1">
            <a:spLocks/>
          </p:cNvSpPr>
          <p:nvPr/>
        </p:nvSpPr>
        <p:spPr>
          <a:xfrm>
            <a:off x="1828638" y="624091"/>
            <a:ext cx="4137059" cy="1280890"/>
          </a:xfrm>
          <a:prstGeom prst="rect">
            <a:avLst/>
          </a:prstGeom>
        </p:spPr>
        <p:txBody>
          <a:bodyPr vert="horz" lIns="91440" tIns="45720" rIns="91440" bIns="45720" rtlCol="0" anchor="t">
            <a:normAutofit/>
          </a:bodyPr>
          <a:lstStyle>
            <a:lvl1pPr algn="l" defTabSz="457200" rtl="0" eaLnBrk="1" latinLnBrk="0" hangingPunct="1">
              <a:spcBef>
                <a:spcPct val="0"/>
              </a:spcBef>
              <a:buNone/>
              <a:defRPr sz="2000" b="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pPr>
            <a:r>
              <a:rPr lang="en-US" sz="2700" dirty="0">
                <a:latin typeface="Big Caslon Medium" panose="02000603090000020003" pitchFamily="2" charset="-79"/>
                <a:cs typeface="Big Caslon Medium" panose="02000603090000020003" pitchFamily="2" charset="-79"/>
              </a:rPr>
              <a:t>Nature and Scope of the issue:</a:t>
            </a:r>
          </a:p>
          <a:p>
            <a:pPr algn="ctr">
              <a:lnSpc>
                <a:spcPct val="90000"/>
              </a:lnSpc>
            </a:pPr>
            <a:r>
              <a:rPr lang="en-US" sz="1800" dirty="0">
                <a:latin typeface="Big Caslon Medium" panose="02000603090000020003" pitchFamily="2" charset="-79"/>
                <a:cs typeface="Big Caslon Medium" panose="02000603090000020003" pitchFamily="2" charset="-79"/>
              </a:rPr>
              <a:t>(5W2H)</a:t>
            </a:r>
          </a:p>
        </p:txBody>
      </p:sp>
    </p:spTree>
    <p:extLst>
      <p:ext uri="{BB962C8B-B14F-4D97-AF65-F5344CB8AC3E}">
        <p14:creationId xmlns:p14="http://schemas.microsoft.com/office/powerpoint/2010/main" val="33464115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6111D-CF96-8C75-8072-1B114DD789C5}"/>
              </a:ext>
            </a:extLst>
          </p:cNvPr>
          <p:cNvSpPr>
            <a:spLocks noGrp="1"/>
          </p:cNvSpPr>
          <p:nvPr>
            <p:ph type="title"/>
          </p:nvPr>
        </p:nvSpPr>
        <p:spPr/>
        <p:txBody>
          <a:bodyPr/>
          <a:lstStyle/>
          <a:p>
            <a:pPr algn="ctr"/>
            <a:r>
              <a:rPr lang="en-US" dirty="0">
                <a:latin typeface="Big Caslon Medium" panose="02000603090000020003" pitchFamily="2" charset="-79"/>
                <a:cs typeface="Big Caslon Medium" panose="02000603090000020003" pitchFamily="2" charset="-79"/>
              </a:rPr>
              <a:t>Nature and scope of the issues</a:t>
            </a:r>
          </a:p>
        </p:txBody>
      </p:sp>
      <p:sp>
        <p:nvSpPr>
          <p:cNvPr id="3" name="Text Placeholder 2">
            <a:extLst>
              <a:ext uri="{FF2B5EF4-FFF2-40B4-BE49-F238E27FC236}">
                <a16:creationId xmlns:a16="http://schemas.microsoft.com/office/drawing/2014/main" id="{CDBE37F8-4B1A-F8F6-4F22-B51BB19E4216}"/>
              </a:ext>
            </a:extLst>
          </p:cNvPr>
          <p:cNvSpPr>
            <a:spLocks noGrp="1"/>
          </p:cNvSpPr>
          <p:nvPr>
            <p:ph type="body" idx="1"/>
          </p:nvPr>
        </p:nvSpPr>
        <p:spPr>
          <a:xfrm>
            <a:off x="2899032" y="1650720"/>
            <a:ext cx="3992732" cy="576262"/>
          </a:xfrm>
        </p:spPr>
        <p:txBody>
          <a:bodyPr/>
          <a:lstStyle/>
          <a:p>
            <a:pPr algn="ctr"/>
            <a:r>
              <a:rPr lang="en-US" sz="2000" b="1" u="sng" dirty="0"/>
              <a:t>What</a:t>
            </a:r>
            <a:r>
              <a:rPr lang="en-US" sz="2000" dirty="0"/>
              <a:t> are the specific details and facts about the problem?</a:t>
            </a:r>
          </a:p>
        </p:txBody>
      </p:sp>
      <p:sp>
        <p:nvSpPr>
          <p:cNvPr id="4" name="Content Placeholder 3">
            <a:extLst>
              <a:ext uri="{FF2B5EF4-FFF2-40B4-BE49-F238E27FC236}">
                <a16:creationId xmlns:a16="http://schemas.microsoft.com/office/drawing/2014/main" id="{367C8C06-C8FA-E27C-8E14-F0FB32F78BB9}"/>
              </a:ext>
            </a:extLst>
          </p:cNvPr>
          <p:cNvSpPr>
            <a:spLocks noGrp="1"/>
          </p:cNvSpPr>
          <p:nvPr>
            <p:ph sz="half" idx="2"/>
          </p:nvPr>
        </p:nvSpPr>
        <p:spPr>
          <a:xfrm>
            <a:off x="2592924" y="2401047"/>
            <a:ext cx="6554788" cy="3986305"/>
          </a:xfrm>
        </p:spPr>
        <p:txBody>
          <a:bodyPr>
            <a:normAutofit fontScale="92500" lnSpcReduction="20000"/>
          </a:bodyPr>
          <a:lstStyle/>
          <a:p>
            <a:r>
              <a:rPr lang="en-US" dirty="0"/>
              <a:t>There is a 30% decline in in-store sales</a:t>
            </a:r>
          </a:p>
          <a:p>
            <a:r>
              <a:rPr lang="en-US" dirty="0"/>
              <a:t>Don’t have flexible delivery services and subscription services.</a:t>
            </a:r>
          </a:p>
          <a:p>
            <a:r>
              <a:rPr lang="en-US" dirty="0"/>
              <a:t>Loss of foot traffic: The shop’s location and online shopping.</a:t>
            </a:r>
          </a:p>
          <a:p>
            <a:r>
              <a:rPr lang="en-US" dirty="0"/>
              <a:t>Struggling to keep up with digital marketing trends, relies mostly on word-of-mouth and occasional social media posts. Difficulty to adjust to modernization and differentiate itself</a:t>
            </a:r>
          </a:p>
          <a:p>
            <a:r>
              <a:rPr lang="en-US" dirty="0"/>
              <a:t>Website is outdated and hard to navigate.</a:t>
            </a:r>
          </a:p>
          <a:p>
            <a:r>
              <a:rPr lang="en-US" dirty="0"/>
              <a:t>Rising costs, inflation, supply chain disruptions.</a:t>
            </a:r>
          </a:p>
          <a:p>
            <a:r>
              <a:rPr lang="en-US" dirty="0"/>
              <a:t>Competition with two other flower shops.</a:t>
            </a:r>
          </a:p>
        </p:txBody>
      </p:sp>
      <p:sp>
        <p:nvSpPr>
          <p:cNvPr id="5" name="Text Placeholder 4">
            <a:extLst>
              <a:ext uri="{FF2B5EF4-FFF2-40B4-BE49-F238E27FC236}">
                <a16:creationId xmlns:a16="http://schemas.microsoft.com/office/drawing/2014/main" id="{35B0A578-D098-B460-D1D6-7DBED8DDDE1F}"/>
              </a:ext>
            </a:extLst>
          </p:cNvPr>
          <p:cNvSpPr>
            <a:spLocks noGrp="1"/>
          </p:cNvSpPr>
          <p:nvPr>
            <p:ph type="body" sz="quarter" idx="3"/>
          </p:nvPr>
        </p:nvSpPr>
        <p:spPr>
          <a:xfrm>
            <a:off x="9599076" y="1251857"/>
            <a:ext cx="1905535" cy="973512"/>
          </a:xfrm>
        </p:spPr>
        <p:txBody>
          <a:bodyPr/>
          <a:lstStyle/>
          <a:p>
            <a:pPr algn="just"/>
            <a:r>
              <a:rPr lang="en-US" sz="2000" b="1" u="sng" dirty="0"/>
              <a:t>How</a:t>
            </a:r>
            <a:r>
              <a:rPr lang="en-US" sz="2000" dirty="0"/>
              <a:t> serious are  these problems?</a:t>
            </a:r>
          </a:p>
        </p:txBody>
      </p:sp>
      <p:sp>
        <p:nvSpPr>
          <p:cNvPr id="12" name="Content Placeholder 11">
            <a:extLst>
              <a:ext uri="{FF2B5EF4-FFF2-40B4-BE49-F238E27FC236}">
                <a16:creationId xmlns:a16="http://schemas.microsoft.com/office/drawing/2014/main" id="{880E8F90-C6C4-E2B3-45A1-1C81CA6617C8}"/>
              </a:ext>
            </a:extLst>
          </p:cNvPr>
          <p:cNvSpPr>
            <a:spLocks noGrp="1"/>
          </p:cNvSpPr>
          <p:nvPr>
            <p:ph sz="quarter" idx="4"/>
          </p:nvPr>
        </p:nvSpPr>
        <p:spPr>
          <a:xfrm>
            <a:off x="9708775" y="2545738"/>
            <a:ext cx="2051329" cy="3688152"/>
          </a:xfrm>
        </p:spPr>
        <p:txBody>
          <a:bodyPr>
            <a:normAutofit fontScale="92500" lnSpcReduction="20000"/>
          </a:bodyPr>
          <a:lstStyle/>
          <a:p>
            <a:r>
              <a:rPr lang="en-US" dirty="0"/>
              <a:t>These problems are important to keep an eye on as these are very disastrous and can impact your overall health effectively. You will also lose funds, stakeholders and shareholders.</a:t>
            </a:r>
          </a:p>
        </p:txBody>
      </p:sp>
    </p:spTree>
    <p:extLst>
      <p:ext uri="{BB962C8B-B14F-4D97-AF65-F5344CB8AC3E}">
        <p14:creationId xmlns:p14="http://schemas.microsoft.com/office/powerpoint/2010/main" val="4070148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43E31-0A2B-6362-CBA8-815D6C56492A}"/>
              </a:ext>
            </a:extLst>
          </p:cNvPr>
          <p:cNvSpPr>
            <a:spLocks noGrp="1"/>
          </p:cNvSpPr>
          <p:nvPr>
            <p:ph type="title"/>
          </p:nvPr>
        </p:nvSpPr>
        <p:spPr>
          <a:xfrm>
            <a:off x="2177500" y="367280"/>
            <a:ext cx="4203668" cy="1059210"/>
          </a:xfrm>
        </p:spPr>
        <p:txBody>
          <a:bodyPr>
            <a:normAutofit/>
          </a:bodyPr>
          <a:lstStyle/>
          <a:p>
            <a:r>
              <a:rPr lang="en-US" dirty="0"/>
              <a:t>30% Decline in in-store sales, delivery and subscription services</a:t>
            </a:r>
          </a:p>
        </p:txBody>
      </p:sp>
      <p:graphicFrame>
        <p:nvGraphicFramePr>
          <p:cNvPr id="5" name="Content Placeholder 4">
            <a:extLst>
              <a:ext uri="{FF2B5EF4-FFF2-40B4-BE49-F238E27FC236}">
                <a16:creationId xmlns:a16="http://schemas.microsoft.com/office/drawing/2014/main" id="{3799829D-E4DC-0146-08C1-3F381D72E1DA}"/>
              </a:ext>
            </a:extLst>
          </p:cNvPr>
          <p:cNvGraphicFramePr>
            <a:graphicFrameLocks noGrp="1"/>
          </p:cNvGraphicFramePr>
          <p:nvPr>
            <p:ph idx="1"/>
            <p:extLst>
              <p:ext uri="{D42A27DB-BD31-4B8C-83A1-F6EECF244321}">
                <p14:modId xmlns:p14="http://schemas.microsoft.com/office/powerpoint/2010/main" val="2597156282"/>
              </p:ext>
            </p:extLst>
          </p:nvPr>
        </p:nvGraphicFramePr>
        <p:xfrm>
          <a:off x="8442593" y="367280"/>
          <a:ext cx="2364820" cy="2543738"/>
        </p:xfrm>
        <a:graphic>
          <a:graphicData uri="http://schemas.openxmlformats.org/drawingml/2006/chart">
            <c:chart xmlns:c="http://schemas.openxmlformats.org/drawingml/2006/chart" xmlns:r="http://schemas.openxmlformats.org/officeDocument/2006/relationships" r:id="rId2"/>
          </a:graphicData>
        </a:graphic>
      </p:graphicFrame>
      <p:sp>
        <p:nvSpPr>
          <p:cNvPr id="4" name="Text Placeholder 3">
            <a:extLst>
              <a:ext uri="{FF2B5EF4-FFF2-40B4-BE49-F238E27FC236}">
                <a16:creationId xmlns:a16="http://schemas.microsoft.com/office/drawing/2014/main" id="{ADB6EF6D-35A9-44D8-44C0-17A93FEF261B}"/>
              </a:ext>
            </a:extLst>
          </p:cNvPr>
          <p:cNvSpPr>
            <a:spLocks noGrp="1"/>
          </p:cNvSpPr>
          <p:nvPr>
            <p:ph type="body" sz="half" idx="2"/>
          </p:nvPr>
        </p:nvSpPr>
        <p:spPr>
          <a:xfrm>
            <a:off x="4432441" y="1411010"/>
            <a:ext cx="3897453" cy="5010262"/>
          </a:xfrm>
        </p:spPr>
        <p:txBody>
          <a:bodyPr>
            <a:noAutofit/>
          </a:bodyPr>
          <a:lstStyle/>
          <a:p>
            <a:r>
              <a:rPr lang="en-US" sz="1800" dirty="0"/>
              <a:t>One of the few reasons why there might be a decrease of sales in-store is because of </a:t>
            </a:r>
            <a:r>
              <a:rPr lang="en-US" sz="1800" b="1" dirty="0"/>
              <a:t>lack of product alternative, personalizing customer experience or not knowing their customers properly</a:t>
            </a:r>
            <a:r>
              <a:rPr lang="en-US" sz="1800" dirty="0"/>
              <a:t>. It could be that they never engage with them properly. Not knowing the </a:t>
            </a:r>
            <a:r>
              <a:rPr lang="en-US" sz="1800" b="1" dirty="0"/>
              <a:t>customer’s preferences </a:t>
            </a:r>
            <a:r>
              <a:rPr lang="en-US" sz="1800" dirty="0"/>
              <a:t>like </a:t>
            </a:r>
            <a:r>
              <a:rPr lang="en-US" sz="1800" u="sng" dirty="0"/>
              <a:t>flexible delivery services or online shopping</a:t>
            </a:r>
            <a:r>
              <a:rPr lang="en-US" sz="1800" dirty="0"/>
              <a:t> or they </a:t>
            </a:r>
            <a:r>
              <a:rPr lang="en-US" sz="1800" u="sng" dirty="0"/>
              <a:t>don’t offer/provide loyalty/subscription awards</a:t>
            </a:r>
            <a:r>
              <a:rPr lang="en-US" sz="1800" dirty="0"/>
              <a:t> or that when a product is not in- stock they don’t have the perfect alternative to replace it with therefore no sale for customer.</a:t>
            </a:r>
          </a:p>
        </p:txBody>
      </p:sp>
      <p:pic>
        <p:nvPicPr>
          <p:cNvPr id="7" name="Picture 6" descr="A young child in a red shirt&#10;&#10;AI-generated content may be incorrect.">
            <a:extLst>
              <a:ext uri="{FF2B5EF4-FFF2-40B4-BE49-F238E27FC236}">
                <a16:creationId xmlns:a16="http://schemas.microsoft.com/office/drawing/2014/main" id="{A3DA5024-154C-14CD-4C9D-7529039506DB}"/>
              </a:ext>
            </a:extLst>
          </p:cNvPr>
          <p:cNvPicPr>
            <a:picLocks noChangeAspect="1"/>
          </p:cNvPicPr>
          <p:nvPr/>
        </p:nvPicPr>
        <p:blipFill>
          <a:blip r:embed="rId3"/>
          <a:srcRect l="7892" r="25840"/>
          <a:stretch>
            <a:fillRect/>
          </a:stretch>
        </p:blipFill>
        <p:spPr>
          <a:xfrm>
            <a:off x="1222641" y="1897410"/>
            <a:ext cx="2524396" cy="3346207"/>
          </a:xfrm>
          <a:prstGeom prst="rect">
            <a:avLst/>
          </a:prstGeom>
        </p:spPr>
      </p:pic>
      <p:pic>
        <p:nvPicPr>
          <p:cNvPr id="9" name="Picture 8" descr="A person in a suit scratching his head&#10;&#10;AI-generated content may be incorrect.">
            <a:extLst>
              <a:ext uri="{FF2B5EF4-FFF2-40B4-BE49-F238E27FC236}">
                <a16:creationId xmlns:a16="http://schemas.microsoft.com/office/drawing/2014/main" id="{1EB78E8F-76FD-CE2F-6629-20FA9FE1AAD9}"/>
              </a:ext>
            </a:extLst>
          </p:cNvPr>
          <p:cNvPicPr>
            <a:picLocks noChangeAspect="1"/>
          </p:cNvPicPr>
          <p:nvPr/>
        </p:nvPicPr>
        <p:blipFill>
          <a:blip r:embed="rId4"/>
          <a:srcRect l="38114" r="5821"/>
          <a:stretch>
            <a:fillRect/>
          </a:stretch>
        </p:blipFill>
        <p:spPr>
          <a:xfrm>
            <a:off x="9625003" y="2460171"/>
            <a:ext cx="2364820" cy="3665310"/>
          </a:xfrm>
          <a:prstGeom prst="rect">
            <a:avLst/>
          </a:prstGeom>
        </p:spPr>
      </p:pic>
    </p:spTree>
    <p:extLst>
      <p:ext uri="{BB962C8B-B14F-4D97-AF65-F5344CB8AC3E}">
        <p14:creationId xmlns:p14="http://schemas.microsoft.com/office/powerpoint/2010/main" val="34264554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1CB27-A722-9391-39CE-31FDD7AC5608}"/>
              </a:ext>
            </a:extLst>
          </p:cNvPr>
          <p:cNvSpPr>
            <a:spLocks noGrp="1"/>
          </p:cNvSpPr>
          <p:nvPr>
            <p:ph type="title"/>
          </p:nvPr>
        </p:nvSpPr>
        <p:spPr/>
        <p:txBody>
          <a:bodyPr/>
          <a:lstStyle/>
          <a:p>
            <a:r>
              <a:rPr lang="en-US" dirty="0"/>
              <a:t>Rising costs, inflation and supply chain disruptions.</a:t>
            </a:r>
          </a:p>
        </p:txBody>
      </p:sp>
      <p:sp>
        <p:nvSpPr>
          <p:cNvPr id="3" name="Content Placeholder 2">
            <a:extLst>
              <a:ext uri="{FF2B5EF4-FFF2-40B4-BE49-F238E27FC236}">
                <a16:creationId xmlns:a16="http://schemas.microsoft.com/office/drawing/2014/main" id="{7965D7A5-5804-1BA6-02A1-480D94DF4A16}"/>
              </a:ext>
            </a:extLst>
          </p:cNvPr>
          <p:cNvSpPr>
            <a:spLocks noGrp="1"/>
          </p:cNvSpPr>
          <p:nvPr>
            <p:ph sz="half" idx="1"/>
          </p:nvPr>
        </p:nvSpPr>
        <p:spPr/>
        <p:txBody>
          <a:bodyPr/>
          <a:lstStyle/>
          <a:p>
            <a:r>
              <a:rPr lang="en-US" dirty="0"/>
              <a:t>With the cause of chain disruptions and inflation from their suppliers, whilst also struggling to find the right audience in the right place--they are to </a:t>
            </a:r>
            <a:r>
              <a:rPr lang="en-US" b="1" dirty="0"/>
              <a:t>lose more money</a:t>
            </a:r>
            <a:r>
              <a:rPr lang="en-US" dirty="0"/>
              <a:t>. A solution could be finding a different supplier, reorganize funds or acquire loan to the bank. They could also raise the prices of their products as customers always tend to think that the higher the price, the better the quality. </a:t>
            </a:r>
          </a:p>
        </p:txBody>
      </p:sp>
      <p:sp>
        <p:nvSpPr>
          <p:cNvPr id="4" name="Content Placeholder 3">
            <a:extLst>
              <a:ext uri="{FF2B5EF4-FFF2-40B4-BE49-F238E27FC236}">
                <a16:creationId xmlns:a16="http://schemas.microsoft.com/office/drawing/2014/main" id="{A06962EE-13CE-9F2C-5D0E-E5A13CDC4368}"/>
              </a:ext>
            </a:extLst>
          </p:cNvPr>
          <p:cNvSpPr>
            <a:spLocks noGrp="1"/>
          </p:cNvSpPr>
          <p:nvPr>
            <p:ph sz="half" idx="2"/>
          </p:nvPr>
        </p:nvSpPr>
        <p:spPr/>
        <p:txBody>
          <a:bodyPr/>
          <a:lstStyle/>
          <a:p>
            <a:r>
              <a:rPr lang="en-US" dirty="0"/>
              <a:t>Chain disruptions impacts are very powerful. This could </a:t>
            </a:r>
            <a:r>
              <a:rPr lang="en-US" b="1" dirty="0"/>
              <a:t>delay the deadline which leads to product and inventory stoppages and dissatisfied customers. </a:t>
            </a:r>
            <a:r>
              <a:rPr lang="en-US" dirty="0"/>
              <a:t>A solution to this is not sticking to one supplier but adding more options. With this Priya and Liam have back up when difficulty comes.</a:t>
            </a:r>
          </a:p>
        </p:txBody>
      </p:sp>
    </p:spTree>
    <p:extLst>
      <p:ext uri="{BB962C8B-B14F-4D97-AF65-F5344CB8AC3E}">
        <p14:creationId xmlns:p14="http://schemas.microsoft.com/office/powerpoint/2010/main" val="16815857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9B9B1-33F9-68BD-77C6-EA74FE2ABAEE}"/>
              </a:ext>
            </a:extLst>
          </p:cNvPr>
          <p:cNvSpPr>
            <a:spLocks noGrp="1"/>
          </p:cNvSpPr>
          <p:nvPr>
            <p:ph type="title"/>
          </p:nvPr>
        </p:nvSpPr>
        <p:spPr/>
        <p:txBody>
          <a:bodyPr/>
          <a:lstStyle/>
          <a:p>
            <a:r>
              <a:rPr lang="en-US" dirty="0"/>
              <a:t>Foot Traffic, website is outdated, digital marketing trends, modernization</a:t>
            </a:r>
          </a:p>
        </p:txBody>
      </p:sp>
      <p:sp>
        <p:nvSpPr>
          <p:cNvPr id="3" name="Content Placeholder 2">
            <a:extLst>
              <a:ext uri="{FF2B5EF4-FFF2-40B4-BE49-F238E27FC236}">
                <a16:creationId xmlns:a16="http://schemas.microsoft.com/office/drawing/2014/main" id="{B7A8524A-0506-5349-9187-8C65DE890434}"/>
              </a:ext>
            </a:extLst>
          </p:cNvPr>
          <p:cNvSpPr>
            <a:spLocks noGrp="1"/>
          </p:cNvSpPr>
          <p:nvPr>
            <p:ph idx="1"/>
          </p:nvPr>
        </p:nvSpPr>
        <p:spPr/>
        <p:txBody>
          <a:bodyPr>
            <a:normAutofit/>
          </a:bodyPr>
          <a:lstStyle/>
          <a:p>
            <a:r>
              <a:rPr lang="en-US" sz="1600" dirty="0"/>
              <a:t>The reason why they </a:t>
            </a:r>
            <a:r>
              <a:rPr lang="en-US" sz="1600" b="1" dirty="0"/>
              <a:t>lost foot traffic </a:t>
            </a:r>
            <a:r>
              <a:rPr lang="en-US" sz="1600" dirty="0"/>
              <a:t>is because they are staying in an area where people do not go or pass by anymore due to nearby shops closing. A solution could be Priya and Liam relocating to a place where they will have a unique selling point. The right audience will be able to identify, discover them surprisingly or easily.</a:t>
            </a:r>
          </a:p>
          <a:p>
            <a:r>
              <a:rPr lang="en-US" sz="1600" b="1" dirty="0"/>
              <a:t>Customers prefer online shopping</a:t>
            </a:r>
            <a:r>
              <a:rPr lang="en-US" sz="1600" dirty="0"/>
              <a:t> now as it is more convenient. They only pay for the product and the shipping fee and it requires less time than actually going outside which is why updating their website is very important. With an </a:t>
            </a:r>
            <a:r>
              <a:rPr lang="en-US" sz="1600" b="1" dirty="0"/>
              <a:t>outdated website</a:t>
            </a:r>
            <a:r>
              <a:rPr lang="en-US" sz="1600" dirty="0"/>
              <a:t>, people who wants to buy online </a:t>
            </a:r>
            <a:r>
              <a:rPr lang="en-US" sz="1600" u="sng" dirty="0"/>
              <a:t>lose interest </a:t>
            </a:r>
            <a:r>
              <a:rPr lang="en-US" sz="1600" dirty="0"/>
              <a:t>as they might think the </a:t>
            </a:r>
            <a:r>
              <a:rPr lang="en-US" sz="1600" u="sng" dirty="0"/>
              <a:t>store is inactive</a:t>
            </a:r>
            <a:r>
              <a:rPr lang="en-US" sz="1600" dirty="0"/>
              <a:t>. Creating a social media account and showing it on their website is also helpful as they are in control of how people perceive their product aesthetics, sales, and the quality of their products through photographs and videos. Keeping up with </a:t>
            </a:r>
            <a:r>
              <a:rPr lang="en-US" sz="1600" b="1" dirty="0"/>
              <a:t>modernization</a:t>
            </a:r>
            <a:r>
              <a:rPr lang="en-US" sz="1600" dirty="0"/>
              <a:t> and </a:t>
            </a:r>
            <a:r>
              <a:rPr lang="en-US" sz="1600" b="1" dirty="0"/>
              <a:t>digital marketing trends </a:t>
            </a:r>
            <a:r>
              <a:rPr lang="en-US" sz="1600" dirty="0"/>
              <a:t>helps the business be up to date with everyone even if they are young or old. </a:t>
            </a:r>
          </a:p>
        </p:txBody>
      </p:sp>
    </p:spTree>
    <p:extLst>
      <p:ext uri="{BB962C8B-B14F-4D97-AF65-F5344CB8AC3E}">
        <p14:creationId xmlns:p14="http://schemas.microsoft.com/office/powerpoint/2010/main" val="33515189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2E38C-6785-B8B6-06CE-FB6327036350}"/>
              </a:ext>
            </a:extLst>
          </p:cNvPr>
          <p:cNvSpPr>
            <a:spLocks noGrp="1"/>
          </p:cNvSpPr>
          <p:nvPr>
            <p:ph type="title"/>
          </p:nvPr>
        </p:nvSpPr>
        <p:spPr/>
        <p:txBody>
          <a:bodyPr/>
          <a:lstStyle/>
          <a:p>
            <a:r>
              <a:rPr lang="en-US" dirty="0"/>
              <a:t>Competition</a:t>
            </a:r>
          </a:p>
        </p:txBody>
      </p:sp>
      <p:sp>
        <p:nvSpPr>
          <p:cNvPr id="3" name="Content Placeholder 2">
            <a:extLst>
              <a:ext uri="{FF2B5EF4-FFF2-40B4-BE49-F238E27FC236}">
                <a16:creationId xmlns:a16="http://schemas.microsoft.com/office/drawing/2014/main" id="{069948B8-77D0-46BB-AE5D-E7EF5DC46135}"/>
              </a:ext>
            </a:extLst>
          </p:cNvPr>
          <p:cNvSpPr>
            <a:spLocks noGrp="1"/>
          </p:cNvSpPr>
          <p:nvPr>
            <p:ph idx="1"/>
          </p:nvPr>
        </p:nvSpPr>
        <p:spPr/>
        <p:txBody>
          <a:bodyPr/>
          <a:lstStyle/>
          <a:p>
            <a:r>
              <a:rPr lang="en-US" dirty="0"/>
              <a:t>Competing with two flower shops with one having a strong Instagram presence and one being a national chain it is difficult to find a spotlight in the floral business industry. The cause of problems are quite easy to tell. </a:t>
            </a:r>
            <a:r>
              <a:rPr lang="en-US" b="1" dirty="0"/>
              <a:t>Sales might go down and be forgotten</a:t>
            </a:r>
            <a:r>
              <a:rPr lang="en-US" dirty="0"/>
              <a:t>. Solution is with existing regular customers it is important to form a connection with them in order to maintain loyalty and promote your sales wider. Be local friendly and start hosting events, collaborate with other local independent shops and with the upgraded social media platforms make sure to promote and customers post and tag your products.</a:t>
            </a:r>
          </a:p>
        </p:txBody>
      </p:sp>
    </p:spTree>
    <p:extLst>
      <p:ext uri="{BB962C8B-B14F-4D97-AF65-F5344CB8AC3E}">
        <p14:creationId xmlns:p14="http://schemas.microsoft.com/office/powerpoint/2010/main" val="2413852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DEB0F-3F53-E488-4335-603DEB91344B}"/>
              </a:ext>
            </a:extLst>
          </p:cNvPr>
          <p:cNvSpPr>
            <a:spLocks noGrp="1"/>
          </p:cNvSpPr>
          <p:nvPr>
            <p:ph type="title"/>
          </p:nvPr>
        </p:nvSpPr>
        <p:spPr/>
        <p:txBody>
          <a:bodyPr/>
          <a:lstStyle/>
          <a:p>
            <a:pPr algn="ctr"/>
            <a:r>
              <a:rPr lang="en-US" dirty="0">
                <a:latin typeface="Big Caslon Medium" panose="02000603090000020003" pitchFamily="2" charset="-79"/>
                <a:cs typeface="Big Caslon Medium" panose="02000603090000020003" pitchFamily="2" charset="-79"/>
              </a:rPr>
              <a:t>Nature and scope of the issues</a:t>
            </a:r>
          </a:p>
        </p:txBody>
      </p:sp>
      <p:sp>
        <p:nvSpPr>
          <p:cNvPr id="3" name="Text Placeholder 2">
            <a:extLst>
              <a:ext uri="{FF2B5EF4-FFF2-40B4-BE49-F238E27FC236}">
                <a16:creationId xmlns:a16="http://schemas.microsoft.com/office/drawing/2014/main" id="{9CEEA026-05EF-C013-0464-56DC590B02FC}"/>
              </a:ext>
            </a:extLst>
          </p:cNvPr>
          <p:cNvSpPr>
            <a:spLocks noGrp="1"/>
          </p:cNvSpPr>
          <p:nvPr>
            <p:ph type="body" idx="1"/>
          </p:nvPr>
        </p:nvSpPr>
        <p:spPr/>
        <p:txBody>
          <a:bodyPr/>
          <a:lstStyle/>
          <a:p>
            <a:pPr algn="ctr"/>
            <a:r>
              <a:rPr lang="en-US" sz="2000" b="1" u="sng" dirty="0"/>
              <a:t>When</a:t>
            </a:r>
            <a:r>
              <a:rPr lang="en-US" sz="2000" dirty="0"/>
              <a:t> did the problem occur?</a:t>
            </a:r>
          </a:p>
        </p:txBody>
      </p:sp>
      <p:sp>
        <p:nvSpPr>
          <p:cNvPr id="4" name="Content Placeholder 3">
            <a:extLst>
              <a:ext uri="{FF2B5EF4-FFF2-40B4-BE49-F238E27FC236}">
                <a16:creationId xmlns:a16="http://schemas.microsoft.com/office/drawing/2014/main" id="{E0E91D46-CF7B-A5AD-4873-32C5163E35D6}"/>
              </a:ext>
            </a:extLst>
          </p:cNvPr>
          <p:cNvSpPr>
            <a:spLocks noGrp="1"/>
          </p:cNvSpPr>
          <p:nvPr>
            <p:ph sz="half" idx="2"/>
          </p:nvPr>
        </p:nvSpPr>
        <p:spPr/>
        <p:txBody>
          <a:bodyPr/>
          <a:lstStyle/>
          <a:p>
            <a:r>
              <a:rPr lang="en-US" dirty="0"/>
              <a:t>The problem occurred in the last 12 months.</a:t>
            </a:r>
          </a:p>
        </p:txBody>
      </p:sp>
      <p:sp>
        <p:nvSpPr>
          <p:cNvPr id="5" name="Text Placeholder 4">
            <a:extLst>
              <a:ext uri="{FF2B5EF4-FFF2-40B4-BE49-F238E27FC236}">
                <a16:creationId xmlns:a16="http://schemas.microsoft.com/office/drawing/2014/main" id="{50329B4E-7A98-0F75-F032-83931C5D5B7B}"/>
              </a:ext>
            </a:extLst>
          </p:cNvPr>
          <p:cNvSpPr>
            <a:spLocks noGrp="1"/>
          </p:cNvSpPr>
          <p:nvPr>
            <p:ph type="body" sz="quarter" idx="3"/>
          </p:nvPr>
        </p:nvSpPr>
        <p:spPr/>
        <p:txBody>
          <a:bodyPr/>
          <a:lstStyle/>
          <a:p>
            <a:pPr algn="ctr"/>
            <a:r>
              <a:rPr lang="en-US" sz="2000" b="1" u="sng" dirty="0"/>
              <a:t>What</a:t>
            </a:r>
            <a:r>
              <a:rPr lang="en-US" sz="2000" dirty="0"/>
              <a:t> might have happened, but did not happen?</a:t>
            </a:r>
          </a:p>
        </p:txBody>
      </p:sp>
      <p:sp>
        <p:nvSpPr>
          <p:cNvPr id="6" name="Content Placeholder 5">
            <a:extLst>
              <a:ext uri="{FF2B5EF4-FFF2-40B4-BE49-F238E27FC236}">
                <a16:creationId xmlns:a16="http://schemas.microsoft.com/office/drawing/2014/main" id="{933FED8B-E2B7-0F56-786D-D12EB37156E3}"/>
              </a:ext>
            </a:extLst>
          </p:cNvPr>
          <p:cNvSpPr>
            <a:spLocks noGrp="1"/>
          </p:cNvSpPr>
          <p:nvPr>
            <p:ph sz="quarter" idx="4"/>
          </p:nvPr>
        </p:nvSpPr>
        <p:spPr/>
        <p:txBody>
          <a:bodyPr/>
          <a:lstStyle/>
          <a:p>
            <a:r>
              <a:rPr lang="en-US" dirty="0"/>
              <a:t>The business might have stopped sooner if Priya and Liam did not seek for help.</a:t>
            </a:r>
          </a:p>
        </p:txBody>
      </p:sp>
    </p:spTree>
    <p:extLst>
      <p:ext uri="{BB962C8B-B14F-4D97-AF65-F5344CB8AC3E}">
        <p14:creationId xmlns:p14="http://schemas.microsoft.com/office/powerpoint/2010/main" val="41659828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A street with people and flowers&#10;&#10;AI-generated content may be incorrect.">
            <a:extLst>
              <a:ext uri="{FF2B5EF4-FFF2-40B4-BE49-F238E27FC236}">
                <a16:creationId xmlns:a16="http://schemas.microsoft.com/office/drawing/2014/main" id="{6AB6983F-7120-341B-36F7-3FB14CC251C0}"/>
              </a:ext>
            </a:extLst>
          </p:cNvPr>
          <p:cNvPicPr>
            <a:picLocks noChangeAspect="1"/>
          </p:cNvPicPr>
          <p:nvPr/>
        </p:nvPicPr>
        <p:blipFill>
          <a:blip r:embed="rId2"/>
          <a:stretch>
            <a:fillRect/>
          </a:stretch>
        </p:blipFill>
        <p:spPr>
          <a:xfrm>
            <a:off x="7664824" y="0"/>
            <a:ext cx="4527176" cy="6824329"/>
          </a:xfrm>
          <a:prstGeom prst="rect">
            <a:avLst/>
          </a:prstGeom>
        </p:spPr>
      </p:pic>
      <p:sp>
        <p:nvSpPr>
          <p:cNvPr id="2" name="Title 1">
            <a:extLst>
              <a:ext uri="{FF2B5EF4-FFF2-40B4-BE49-F238E27FC236}">
                <a16:creationId xmlns:a16="http://schemas.microsoft.com/office/drawing/2014/main" id="{4CBECF2B-0CEE-FA0C-CFCB-8BC3697B8649}"/>
              </a:ext>
            </a:extLst>
          </p:cNvPr>
          <p:cNvSpPr>
            <a:spLocks noGrp="1"/>
          </p:cNvSpPr>
          <p:nvPr>
            <p:ph type="title"/>
          </p:nvPr>
        </p:nvSpPr>
        <p:spPr>
          <a:xfrm>
            <a:off x="164836" y="535958"/>
            <a:ext cx="8911687" cy="1280890"/>
          </a:xfrm>
        </p:spPr>
        <p:txBody>
          <a:bodyPr/>
          <a:lstStyle/>
          <a:p>
            <a:pPr algn="ctr"/>
            <a:r>
              <a:rPr lang="en-US" b="1" dirty="0">
                <a:latin typeface="BIG CASLON MEDIUM" panose="02000603090000020003" pitchFamily="2" charset="-79"/>
                <a:cs typeface="BIG CASLON MEDIUM" panose="02000603090000020003" pitchFamily="2" charset="-79"/>
              </a:rPr>
              <a:t>Nature and scope of the issues</a:t>
            </a:r>
            <a:br>
              <a:rPr lang="en-US" b="1" dirty="0">
                <a:latin typeface="BIG CASLON MEDIUM" panose="02000603090000020003" pitchFamily="2" charset="-79"/>
                <a:cs typeface="BIG CASLON MEDIUM" panose="02000603090000020003" pitchFamily="2" charset="-79"/>
              </a:rPr>
            </a:br>
            <a:r>
              <a:rPr lang="en-US" sz="2000" b="1" dirty="0">
                <a:latin typeface="BIG CASLON MEDIUM" panose="02000603090000020003" pitchFamily="2" charset="-79"/>
                <a:cs typeface="BIG CASLON MEDIUM" panose="02000603090000020003" pitchFamily="2" charset="-79"/>
              </a:rPr>
              <a:t>(5W2H)</a:t>
            </a:r>
            <a:endParaRPr lang="en-US" b="1" dirty="0">
              <a:latin typeface="BIG CASLON MEDIUM" panose="02000603090000020003" pitchFamily="2" charset="-79"/>
              <a:cs typeface="BIG CASLON MEDIUM" panose="02000603090000020003" pitchFamily="2" charset="-79"/>
            </a:endParaRPr>
          </a:p>
        </p:txBody>
      </p:sp>
      <p:sp>
        <p:nvSpPr>
          <p:cNvPr id="3" name="Text Placeholder 2">
            <a:extLst>
              <a:ext uri="{FF2B5EF4-FFF2-40B4-BE49-F238E27FC236}">
                <a16:creationId xmlns:a16="http://schemas.microsoft.com/office/drawing/2014/main" id="{52728181-EDDF-75C6-0ACC-64079F162808}"/>
              </a:ext>
            </a:extLst>
          </p:cNvPr>
          <p:cNvSpPr>
            <a:spLocks noGrp="1"/>
          </p:cNvSpPr>
          <p:nvPr>
            <p:ph type="body" idx="1"/>
          </p:nvPr>
        </p:nvSpPr>
        <p:spPr>
          <a:xfrm>
            <a:off x="1736912" y="2215179"/>
            <a:ext cx="5580530" cy="1093227"/>
          </a:xfrm>
        </p:spPr>
        <p:txBody>
          <a:bodyPr/>
          <a:lstStyle/>
          <a:p>
            <a:pPr algn="ctr"/>
            <a:r>
              <a:rPr lang="en-US" sz="3200" b="1" u="sng" dirty="0"/>
              <a:t>Where</a:t>
            </a:r>
            <a:r>
              <a:rPr lang="en-US" sz="3200" dirty="0"/>
              <a:t> was the problem observed?</a:t>
            </a:r>
          </a:p>
        </p:txBody>
      </p:sp>
      <p:sp>
        <p:nvSpPr>
          <p:cNvPr id="4" name="Content Placeholder 3">
            <a:extLst>
              <a:ext uri="{FF2B5EF4-FFF2-40B4-BE49-F238E27FC236}">
                <a16:creationId xmlns:a16="http://schemas.microsoft.com/office/drawing/2014/main" id="{200B8CFB-2569-C41A-5507-191534615097}"/>
              </a:ext>
            </a:extLst>
          </p:cNvPr>
          <p:cNvSpPr>
            <a:spLocks noGrp="1"/>
          </p:cNvSpPr>
          <p:nvPr>
            <p:ph sz="half" idx="2"/>
          </p:nvPr>
        </p:nvSpPr>
        <p:spPr>
          <a:xfrm>
            <a:off x="2103268" y="3549595"/>
            <a:ext cx="4847818" cy="1977147"/>
          </a:xfrm>
        </p:spPr>
        <p:txBody>
          <a:bodyPr>
            <a:normAutofit fontScale="92500" lnSpcReduction="10000"/>
          </a:bodyPr>
          <a:lstStyle/>
          <a:p>
            <a:pPr algn="just"/>
            <a:r>
              <a:rPr lang="en-US" sz="2800" dirty="0"/>
              <a:t>Green Haven Florists’ problem was observed in Norwich in-store in a ”once bustling” high-street and online shopping.</a:t>
            </a:r>
          </a:p>
        </p:txBody>
      </p:sp>
    </p:spTree>
    <p:extLst>
      <p:ext uri="{BB962C8B-B14F-4D97-AF65-F5344CB8AC3E}">
        <p14:creationId xmlns:p14="http://schemas.microsoft.com/office/powerpoint/2010/main" val="15146217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decel="5000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1000" fill="hold"/>
                                        <p:tgtEl>
                                          <p:spTgt spid="14"/>
                                        </p:tgtEl>
                                        <p:attrNameLst>
                                          <p:attrName>ppt_x</p:attrName>
                                        </p:attrNameLst>
                                      </p:cBhvr>
                                      <p:tavLst>
                                        <p:tav tm="0">
                                          <p:val>
                                            <p:strVal val="#ppt_x"/>
                                          </p:val>
                                        </p:tav>
                                        <p:tav tm="100000">
                                          <p:val>
                                            <p:strVal val="#ppt_x"/>
                                          </p:val>
                                        </p:tav>
                                      </p:tavLst>
                                    </p:anim>
                                    <p:anim calcmode="lin" valueType="num">
                                      <p:cBhvr additive="base">
                                        <p:cTn id="8" dur="10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18F15-1CF9-DCE3-2C56-5AC640F9592C}"/>
              </a:ext>
            </a:extLst>
          </p:cNvPr>
          <p:cNvSpPr>
            <a:spLocks noGrp="1"/>
          </p:cNvSpPr>
          <p:nvPr>
            <p:ph type="title"/>
          </p:nvPr>
        </p:nvSpPr>
        <p:spPr/>
        <p:txBody>
          <a:bodyPr>
            <a:normAutofit/>
          </a:bodyPr>
          <a:lstStyle/>
          <a:p>
            <a:pPr algn="ctr"/>
            <a:r>
              <a:rPr lang="en-US" dirty="0">
                <a:latin typeface="Big Caslon Medium" panose="02000603090000020003" pitchFamily="2" charset="-79"/>
                <a:cs typeface="Big Caslon Medium" panose="02000603090000020003" pitchFamily="2" charset="-79"/>
              </a:rPr>
              <a:t>Nature and scope of the issues</a:t>
            </a:r>
            <a:br>
              <a:rPr lang="en-US" dirty="0">
                <a:latin typeface="Big Caslon Medium" panose="02000603090000020003" pitchFamily="2" charset="-79"/>
                <a:cs typeface="Big Caslon Medium" panose="02000603090000020003" pitchFamily="2" charset="-79"/>
              </a:rPr>
            </a:br>
            <a:r>
              <a:rPr lang="en-US" sz="1600" b="1" u="sng" dirty="0">
                <a:latin typeface="+mn-lt"/>
                <a:cs typeface="Big Caslon Medium" panose="02000603090000020003" pitchFamily="2" charset="-79"/>
              </a:rPr>
              <a:t>Why</a:t>
            </a:r>
            <a:r>
              <a:rPr lang="en-US" sz="1600" dirty="0">
                <a:latin typeface="+mn-lt"/>
                <a:cs typeface="Big Caslon Medium" panose="02000603090000020003" pitchFamily="2" charset="-79"/>
              </a:rPr>
              <a:t> did the problem happen?</a:t>
            </a:r>
            <a:endParaRPr lang="en-US" dirty="0">
              <a:latin typeface="Big Caslon Medium" panose="02000603090000020003" pitchFamily="2" charset="-79"/>
              <a:cs typeface="Big Caslon Medium" panose="02000603090000020003" pitchFamily="2" charset="-79"/>
            </a:endParaRPr>
          </a:p>
        </p:txBody>
      </p:sp>
      <p:sp>
        <p:nvSpPr>
          <p:cNvPr id="3" name="Content Placeholder 2">
            <a:extLst>
              <a:ext uri="{FF2B5EF4-FFF2-40B4-BE49-F238E27FC236}">
                <a16:creationId xmlns:a16="http://schemas.microsoft.com/office/drawing/2014/main" id="{5675499A-F3C2-CDDF-29E5-E90B6A97CD15}"/>
              </a:ext>
            </a:extLst>
          </p:cNvPr>
          <p:cNvSpPr>
            <a:spLocks noGrp="1"/>
          </p:cNvSpPr>
          <p:nvPr>
            <p:ph idx="1"/>
          </p:nvPr>
        </p:nvSpPr>
        <p:spPr/>
        <p:txBody>
          <a:bodyPr/>
          <a:lstStyle/>
          <a:p>
            <a:r>
              <a:rPr lang="en-US" dirty="0"/>
              <a:t>The problem happened because many customers now prefer online shopping as it is more convenient and have lower price. At the same time, many online flower shops offer same-day delivery and discounts. The cause of inflation and supply chain interruptions has greatly affected the business as well. Furthermore, due to the shop’s location, other nearby businesses have closed that has affected the shop’s selling. </a:t>
            </a:r>
          </a:p>
          <a:p>
            <a:endParaRPr lang="en-US" dirty="0"/>
          </a:p>
        </p:txBody>
      </p:sp>
    </p:spTree>
    <p:extLst>
      <p:ext uri="{BB962C8B-B14F-4D97-AF65-F5344CB8AC3E}">
        <p14:creationId xmlns:p14="http://schemas.microsoft.com/office/powerpoint/2010/main" val="40294718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C5CCC5B-A4A6-C895-934E-87F9A0E80CFF}"/>
              </a:ext>
            </a:extLst>
          </p:cNvPr>
          <p:cNvSpPr>
            <a:spLocks noGrp="1"/>
          </p:cNvSpPr>
          <p:nvPr>
            <p:ph type="title"/>
          </p:nvPr>
        </p:nvSpPr>
        <p:spPr/>
        <p:txBody>
          <a:bodyPr>
            <a:normAutofit fontScale="90000"/>
          </a:bodyPr>
          <a:lstStyle/>
          <a:p>
            <a:pPr algn="ctr"/>
            <a:r>
              <a:rPr lang="en-US" dirty="0">
                <a:latin typeface="Big Caslon Medium" panose="02000603090000020003" pitchFamily="2" charset="-79"/>
                <a:cs typeface="Big Caslon Medium" panose="02000603090000020003" pitchFamily="2" charset="-79"/>
              </a:rPr>
              <a:t>Nature and scope of the issues</a:t>
            </a:r>
            <a:br>
              <a:rPr lang="en-US" dirty="0">
                <a:latin typeface="Big Caslon Medium" panose="02000603090000020003" pitchFamily="2" charset="-79"/>
                <a:cs typeface="Big Caslon Medium" panose="02000603090000020003" pitchFamily="2" charset="-79"/>
              </a:rPr>
            </a:br>
            <a:br>
              <a:rPr lang="en-US" dirty="0">
                <a:latin typeface="Big Caslon Medium" panose="02000603090000020003" pitchFamily="2" charset="-79"/>
                <a:cs typeface="Big Caslon Medium" panose="02000603090000020003" pitchFamily="2" charset="-79"/>
              </a:rPr>
            </a:br>
            <a:r>
              <a:rPr lang="en-US" sz="2000" b="1" u="sng" dirty="0">
                <a:cs typeface="Big Caslon Medium" panose="02000603090000020003" pitchFamily="2" charset="-79"/>
              </a:rPr>
              <a:t>How</a:t>
            </a:r>
            <a:r>
              <a:rPr lang="en-US" sz="2000" dirty="0">
                <a:cs typeface="Big Caslon Medium" panose="02000603090000020003" pitchFamily="2" charset="-79"/>
              </a:rPr>
              <a:t> big is the problem? </a:t>
            </a:r>
            <a:r>
              <a:rPr lang="en-US" sz="2000" b="1" u="sng" dirty="0">
                <a:cs typeface="Big Caslon Medium" panose="02000603090000020003" pitchFamily="2" charset="-79"/>
              </a:rPr>
              <a:t>How</a:t>
            </a:r>
            <a:r>
              <a:rPr lang="en-US" sz="2000" dirty="0">
                <a:cs typeface="Big Caslon Medium" panose="02000603090000020003" pitchFamily="2" charset="-79"/>
              </a:rPr>
              <a:t> is the cause of the problem known?</a:t>
            </a:r>
            <a:endParaRPr lang="en-US" dirty="0">
              <a:latin typeface="Big Caslon Medium" panose="02000603090000020003" pitchFamily="2" charset="-79"/>
              <a:cs typeface="Big Caslon Medium" panose="02000603090000020003" pitchFamily="2" charset="-79"/>
            </a:endParaRPr>
          </a:p>
        </p:txBody>
      </p:sp>
      <p:sp>
        <p:nvSpPr>
          <p:cNvPr id="6" name="Content Placeholder 5">
            <a:extLst>
              <a:ext uri="{FF2B5EF4-FFF2-40B4-BE49-F238E27FC236}">
                <a16:creationId xmlns:a16="http://schemas.microsoft.com/office/drawing/2014/main" id="{E317F429-9E03-1512-5779-8058D1D6129A}"/>
              </a:ext>
            </a:extLst>
          </p:cNvPr>
          <p:cNvSpPr>
            <a:spLocks noGrp="1"/>
          </p:cNvSpPr>
          <p:nvPr>
            <p:ph idx="1"/>
          </p:nvPr>
        </p:nvSpPr>
        <p:spPr/>
        <p:txBody>
          <a:bodyPr/>
          <a:lstStyle/>
          <a:p>
            <a:r>
              <a:rPr lang="en-US" dirty="0"/>
              <a:t>The problem affects Priya and Liam’s whole lives entirely as they are independent business owners. The funds, connections and reputation will lie low and it would be hard to try again from step 1. The cause of the problem is known with the help of the 5W2H method.</a:t>
            </a:r>
          </a:p>
        </p:txBody>
      </p:sp>
    </p:spTree>
    <p:extLst>
      <p:ext uri="{BB962C8B-B14F-4D97-AF65-F5344CB8AC3E}">
        <p14:creationId xmlns:p14="http://schemas.microsoft.com/office/powerpoint/2010/main" val="68599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15" name="Picture 14" descr="A group of icons with text&#10;&#10;AI-generated content may be incorrect.">
            <a:extLst>
              <a:ext uri="{FF2B5EF4-FFF2-40B4-BE49-F238E27FC236}">
                <a16:creationId xmlns:a16="http://schemas.microsoft.com/office/drawing/2014/main" id="{68CD3E36-6787-00EF-9563-199FA4FE4842}"/>
              </a:ext>
            </a:extLst>
          </p:cNvPr>
          <p:cNvPicPr>
            <a:picLocks noChangeAspect="1"/>
          </p:cNvPicPr>
          <p:nvPr/>
        </p:nvPicPr>
        <p:blipFill>
          <a:blip r:embed="rId2"/>
          <a:srcRect l="630" t="2407" r="549" b="60087"/>
          <a:stretch>
            <a:fillRect/>
          </a:stretch>
        </p:blipFill>
        <p:spPr>
          <a:xfrm>
            <a:off x="3006063" y="-9224"/>
            <a:ext cx="6164194" cy="1021976"/>
          </a:xfrm>
          <a:prstGeom prst="rect">
            <a:avLst/>
          </a:prstGeom>
        </p:spPr>
      </p:pic>
      <p:pic>
        <p:nvPicPr>
          <p:cNvPr id="17" name="Picture 16" descr="A group of icons with text&#10;&#10;AI-generated content may be incorrect.">
            <a:extLst>
              <a:ext uri="{FF2B5EF4-FFF2-40B4-BE49-F238E27FC236}">
                <a16:creationId xmlns:a16="http://schemas.microsoft.com/office/drawing/2014/main" id="{41723C9F-72EE-8A5C-AE78-623A0830B293}"/>
              </a:ext>
            </a:extLst>
          </p:cNvPr>
          <p:cNvPicPr>
            <a:picLocks noChangeAspect="1"/>
          </p:cNvPicPr>
          <p:nvPr/>
        </p:nvPicPr>
        <p:blipFill>
          <a:blip r:embed="rId2"/>
          <a:srcRect r="81331"/>
          <a:stretch>
            <a:fillRect/>
          </a:stretch>
        </p:blipFill>
        <p:spPr>
          <a:xfrm>
            <a:off x="-13665" y="1717"/>
            <a:ext cx="1430117" cy="3134859"/>
          </a:xfrm>
          <a:prstGeom prst="rect">
            <a:avLst/>
          </a:prstGeom>
        </p:spPr>
      </p:pic>
      <p:pic>
        <p:nvPicPr>
          <p:cNvPr id="19" name="Picture 18" descr="A group of icons with text&#10;&#10;AI-generated content may be incorrect.">
            <a:extLst>
              <a:ext uri="{FF2B5EF4-FFF2-40B4-BE49-F238E27FC236}">
                <a16:creationId xmlns:a16="http://schemas.microsoft.com/office/drawing/2014/main" id="{ECE26FD5-9BAA-3046-2E0C-02F0999237EC}"/>
              </a:ext>
            </a:extLst>
          </p:cNvPr>
          <p:cNvPicPr>
            <a:picLocks noChangeAspect="1"/>
          </p:cNvPicPr>
          <p:nvPr/>
        </p:nvPicPr>
        <p:blipFill>
          <a:blip r:embed="rId2"/>
          <a:srcRect l="16448" t="35019" r="68188"/>
          <a:stretch>
            <a:fillRect/>
          </a:stretch>
        </p:blipFill>
        <p:spPr>
          <a:xfrm>
            <a:off x="1692478" y="1154171"/>
            <a:ext cx="1410172" cy="2236485"/>
          </a:xfrm>
          <a:prstGeom prst="rect">
            <a:avLst/>
          </a:prstGeom>
        </p:spPr>
      </p:pic>
      <p:pic>
        <p:nvPicPr>
          <p:cNvPr id="47" name="Picture 46" descr="A group of icons with text&#10;&#10;AI-generated content may be incorrect.">
            <a:extLst>
              <a:ext uri="{FF2B5EF4-FFF2-40B4-BE49-F238E27FC236}">
                <a16:creationId xmlns:a16="http://schemas.microsoft.com/office/drawing/2014/main" id="{C36BD415-5D21-81A6-6A34-A912EA549390}"/>
              </a:ext>
            </a:extLst>
          </p:cNvPr>
          <p:cNvPicPr>
            <a:picLocks noChangeAspect="1"/>
          </p:cNvPicPr>
          <p:nvPr/>
        </p:nvPicPr>
        <p:blipFill>
          <a:blip r:embed="rId2"/>
          <a:srcRect l="33279" t="36865" r="51356"/>
          <a:stretch>
            <a:fillRect/>
          </a:stretch>
        </p:blipFill>
        <p:spPr>
          <a:xfrm>
            <a:off x="4091176" y="1154170"/>
            <a:ext cx="1451391" cy="2236485"/>
          </a:xfrm>
          <a:prstGeom prst="rect">
            <a:avLst/>
          </a:prstGeom>
        </p:spPr>
      </p:pic>
      <p:pic>
        <p:nvPicPr>
          <p:cNvPr id="51" name="Picture 50" descr="A group of icons with text&#10;&#10;AI-generated content may be incorrect.">
            <a:extLst>
              <a:ext uri="{FF2B5EF4-FFF2-40B4-BE49-F238E27FC236}">
                <a16:creationId xmlns:a16="http://schemas.microsoft.com/office/drawing/2014/main" id="{DDDE44AA-91B1-0442-8F50-A7B8803C1A6E}"/>
              </a:ext>
            </a:extLst>
          </p:cNvPr>
          <p:cNvPicPr>
            <a:picLocks noChangeAspect="1"/>
          </p:cNvPicPr>
          <p:nvPr/>
        </p:nvPicPr>
        <p:blipFill>
          <a:blip r:embed="rId2"/>
          <a:srcRect l="49313" t="38249" r="33371"/>
          <a:stretch>
            <a:fillRect/>
          </a:stretch>
        </p:blipFill>
        <p:spPr>
          <a:xfrm>
            <a:off x="6531093" y="1154170"/>
            <a:ext cx="1451391" cy="2123824"/>
          </a:xfrm>
          <a:prstGeom prst="rect">
            <a:avLst/>
          </a:prstGeom>
        </p:spPr>
      </p:pic>
      <p:pic>
        <p:nvPicPr>
          <p:cNvPr id="53" name="Picture 52" descr="A group of icons with text&#10;&#10;AI-generated content may be incorrect.">
            <a:extLst>
              <a:ext uri="{FF2B5EF4-FFF2-40B4-BE49-F238E27FC236}">
                <a16:creationId xmlns:a16="http://schemas.microsoft.com/office/drawing/2014/main" id="{8DE2C784-EDEC-B519-42D5-5F7F310AE2CC}"/>
              </a:ext>
            </a:extLst>
          </p:cNvPr>
          <p:cNvPicPr>
            <a:picLocks noChangeAspect="1"/>
          </p:cNvPicPr>
          <p:nvPr/>
        </p:nvPicPr>
        <p:blipFill>
          <a:blip r:embed="rId2"/>
          <a:srcRect l="67805" t="38293" r="14879"/>
          <a:stretch>
            <a:fillRect/>
          </a:stretch>
        </p:blipFill>
        <p:spPr>
          <a:xfrm>
            <a:off x="8668919" y="1154170"/>
            <a:ext cx="1463691" cy="2123824"/>
          </a:xfrm>
          <a:prstGeom prst="rect">
            <a:avLst/>
          </a:prstGeom>
        </p:spPr>
      </p:pic>
      <p:pic>
        <p:nvPicPr>
          <p:cNvPr id="68" name="Picture 67" descr="A group of icons with text&#10;&#10;AI-generated content may be incorrect.">
            <a:extLst>
              <a:ext uri="{FF2B5EF4-FFF2-40B4-BE49-F238E27FC236}">
                <a16:creationId xmlns:a16="http://schemas.microsoft.com/office/drawing/2014/main" id="{F989384F-9C5C-D6F6-C383-1358446D591D}"/>
              </a:ext>
            </a:extLst>
          </p:cNvPr>
          <p:cNvPicPr>
            <a:picLocks noChangeAspect="1"/>
          </p:cNvPicPr>
          <p:nvPr/>
        </p:nvPicPr>
        <p:blipFill>
          <a:blip r:embed="rId2"/>
          <a:srcRect l="85018"/>
          <a:stretch>
            <a:fillRect/>
          </a:stretch>
        </p:blipFill>
        <p:spPr>
          <a:xfrm>
            <a:off x="10384365" y="-39446"/>
            <a:ext cx="1463690" cy="3172166"/>
          </a:xfrm>
          <a:prstGeom prst="rect">
            <a:avLst/>
          </a:prstGeom>
        </p:spPr>
      </p:pic>
      <p:sp>
        <p:nvSpPr>
          <p:cNvPr id="82" name="TextBox 81">
            <a:extLst>
              <a:ext uri="{FF2B5EF4-FFF2-40B4-BE49-F238E27FC236}">
                <a16:creationId xmlns:a16="http://schemas.microsoft.com/office/drawing/2014/main" id="{6057FDF6-D367-F7DA-598F-A741D00EB09F}"/>
              </a:ext>
            </a:extLst>
          </p:cNvPr>
          <p:cNvSpPr txBox="1"/>
          <p:nvPr/>
        </p:nvSpPr>
        <p:spPr>
          <a:xfrm>
            <a:off x="319718" y="3352093"/>
            <a:ext cx="1372760" cy="3416320"/>
          </a:xfrm>
          <a:prstGeom prst="rect">
            <a:avLst/>
          </a:prstGeom>
          <a:noFill/>
        </p:spPr>
        <p:txBody>
          <a:bodyPr wrap="square" rtlCol="0">
            <a:spAutoFit/>
          </a:bodyPr>
          <a:lstStyle/>
          <a:p>
            <a:r>
              <a:rPr lang="en-US" dirty="0"/>
              <a:t>Green Haven needs to closely monitor their </a:t>
            </a:r>
            <a:r>
              <a:rPr lang="en-US" b="1" dirty="0"/>
              <a:t>trading restrictions </a:t>
            </a:r>
            <a:r>
              <a:rPr lang="en-US" dirty="0"/>
              <a:t>as  it can affect their business.</a:t>
            </a:r>
          </a:p>
        </p:txBody>
      </p:sp>
      <p:sp>
        <p:nvSpPr>
          <p:cNvPr id="84" name="TextBox 83">
            <a:extLst>
              <a:ext uri="{FF2B5EF4-FFF2-40B4-BE49-F238E27FC236}">
                <a16:creationId xmlns:a16="http://schemas.microsoft.com/office/drawing/2014/main" id="{701FE42D-2162-C039-7099-0419652C2141}"/>
              </a:ext>
            </a:extLst>
          </p:cNvPr>
          <p:cNvSpPr txBox="1"/>
          <p:nvPr/>
        </p:nvSpPr>
        <p:spPr>
          <a:xfrm>
            <a:off x="10606194" y="3277994"/>
            <a:ext cx="1457465" cy="3693319"/>
          </a:xfrm>
          <a:prstGeom prst="rect">
            <a:avLst/>
          </a:prstGeom>
          <a:noFill/>
        </p:spPr>
        <p:txBody>
          <a:bodyPr wrap="square" rtlCol="0">
            <a:spAutoFit/>
          </a:bodyPr>
          <a:lstStyle/>
          <a:p>
            <a:pPr algn="r"/>
            <a:r>
              <a:rPr lang="en-US" b="1" dirty="0"/>
              <a:t>Local business laws and regulations</a:t>
            </a:r>
          </a:p>
          <a:p>
            <a:pPr algn="r"/>
            <a:r>
              <a:rPr lang="en-US" dirty="0"/>
              <a:t>Green haven must commit to these laws to keep the business alive.</a:t>
            </a:r>
          </a:p>
        </p:txBody>
      </p:sp>
      <p:sp>
        <p:nvSpPr>
          <p:cNvPr id="86" name="TextBox 85">
            <a:extLst>
              <a:ext uri="{FF2B5EF4-FFF2-40B4-BE49-F238E27FC236}">
                <a16:creationId xmlns:a16="http://schemas.microsoft.com/office/drawing/2014/main" id="{2F67B95E-5EC7-FCE2-5018-424AD5D8F5BF}"/>
              </a:ext>
            </a:extLst>
          </p:cNvPr>
          <p:cNvSpPr txBox="1"/>
          <p:nvPr/>
        </p:nvSpPr>
        <p:spPr>
          <a:xfrm>
            <a:off x="8251846" y="3390655"/>
            <a:ext cx="2297836" cy="2862322"/>
          </a:xfrm>
          <a:prstGeom prst="rect">
            <a:avLst/>
          </a:prstGeom>
          <a:noFill/>
        </p:spPr>
        <p:txBody>
          <a:bodyPr wrap="square" rtlCol="0">
            <a:spAutoFit/>
          </a:bodyPr>
          <a:lstStyle/>
          <a:p>
            <a:pPr algn="r"/>
            <a:r>
              <a:rPr lang="en-US" b="1" dirty="0"/>
              <a:t>Environmental policies </a:t>
            </a:r>
            <a:r>
              <a:rPr lang="en-US" dirty="0"/>
              <a:t>is important as Green Haven is known for its sustainable materials however the cost of these products are getting higher.</a:t>
            </a:r>
          </a:p>
        </p:txBody>
      </p:sp>
      <p:sp>
        <p:nvSpPr>
          <p:cNvPr id="88" name="TextBox 87">
            <a:extLst>
              <a:ext uri="{FF2B5EF4-FFF2-40B4-BE49-F238E27FC236}">
                <a16:creationId xmlns:a16="http://schemas.microsoft.com/office/drawing/2014/main" id="{86ADD9EB-1672-9879-C6BE-EBB7672EEA3B}"/>
              </a:ext>
            </a:extLst>
          </p:cNvPr>
          <p:cNvSpPr txBox="1"/>
          <p:nvPr/>
        </p:nvSpPr>
        <p:spPr>
          <a:xfrm>
            <a:off x="6249815" y="3390655"/>
            <a:ext cx="1930203" cy="3139321"/>
          </a:xfrm>
          <a:prstGeom prst="rect">
            <a:avLst/>
          </a:prstGeom>
          <a:noFill/>
        </p:spPr>
        <p:txBody>
          <a:bodyPr wrap="square" rtlCol="0">
            <a:spAutoFit/>
          </a:bodyPr>
          <a:lstStyle/>
          <a:p>
            <a:pPr algn="ctr"/>
            <a:r>
              <a:rPr lang="en-US" b="1" dirty="0"/>
              <a:t>Technological awareness </a:t>
            </a:r>
            <a:r>
              <a:rPr lang="en-US" dirty="0"/>
              <a:t>is crucial with Green Haven as a demand from customers with an updated website is highly suggested.</a:t>
            </a:r>
            <a:endParaRPr lang="en-US" b="1" dirty="0"/>
          </a:p>
        </p:txBody>
      </p:sp>
      <p:sp>
        <p:nvSpPr>
          <p:cNvPr id="121" name="TextBox 120">
            <a:extLst>
              <a:ext uri="{FF2B5EF4-FFF2-40B4-BE49-F238E27FC236}">
                <a16:creationId xmlns:a16="http://schemas.microsoft.com/office/drawing/2014/main" id="{F58D92DE-8761-2BD8-9185-CB70505D66A9}"/>
              </a:ext>
            </a:extLst>
          </p:cNvPr>
          <p:cNvSpPr txBox="1"/>
          <p:nvPr/>
        </p:nvSpPr>
        <p:spPr>
          <a:xfrm>
            <a:off x="1692478" y="3548427"/>
            <a:ext cx="2139293" cy="2031325"/>
          </a:xfrm>
          <a:prstGeom prst="rect">
            <a:avLst/>
          </a:prstGeom>
          <a:noFill/>
        </p:spPr>
        <p:txBody>
          <a:bodyPr wrap="square" rtlCol="0">
            <a:spAutoFit/>
          </a:bodyPr>
          <a:lstStyle/>
          <a:p>
            <a:r>
              <a:rPr lang="en-US" b="1" dirty="0"/>
              <a:t>Inflation rates </a:t>
            </a:r>
            <a:r>
              <a:rPr lang="en-US" dirty="0"/>
              <a:t>are high as flower exchange prices can change and adds pressure to their profit margins</a:t>
            </a:r>
          </a:p>
        </p:txBody>
      </p:sp>
      <p:sp>
        <p:nvSpPr>
          <p:cNvPr id="122" name="TextBox 121">
            <a:extLst>
              <a:ext uri="{FF2B5EF4-FFF2-40B4-BE49-F238E27FC236}">
                <a16:creationId xmlns:a16="http://schemas.microsoft.com/office/drawing/2014/main" id="{61D73E7E-8CB1-203F-39BB-D0E296DEBBEA}"/>
              </a:ext>
            </a:extLst>
          </p:cNvPr>
          <p:cNvSpPr txBox="1"/>
          <p:nvPr/>
        </p:nvSpPr>
        <p:spPr>
          <a:xfrm flipH="1">
            <a:off x="3985085" y="3531757"/>
            <a:ext cx="1911106" cy="2308324"/>
          </a:xfrm>
          <a:prstGeom prst="rect">
            <a:avLst/>
          </a:prstGeom>
          <a:noFill/>
        </p:spPr>
        <p:txBody>
          <a:bodyPr wrap="square" rtlCol="0">
            <a:spAutoFit/>
          </a:bodyPr>
          <a:lstStyle/>
          <a:p>
            <a:pPr algn="ctr"/>
            <a:r>
              <a:rPr lang="en-US" b="1" dirty="0"/>
              <a:t>Lifestyle attitudes </a:t>
            </a:r>
            <a:r>
              <a:rPr lang="en-US" dirty="0"/>
              <a:t>is in this sector as consumers are switching from physical store to online shopping.</a:t>
            </a:r>
          </a:p>
        </p:txBody>
      </p:sp>
    </p:spTree>
    <p:extLst>
      <p:ext uri="{BB962C8B-B14F-4D97-AF65-F5344CB8AC3E}">
        <p14:creationId xmlns:p14="http://schemas.microsoft.com/office/powerpoint/2010/main" val="26714330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8C007-3E5C-BBC5-0753-C42B8E870D8A}"/>
              </a:ext>
            </a:extLst>
          </p:cNvPr>
          <p:cNvSpPr>
            <a:spLocks noGrp="1"/>
          </p:cNvSpPr>
          <p:nvPr>
            <p:ph type="title"/>
          </p:nvPr>
        </p:nvSpPr>
        <p:spPr>
          <a:xfrm>
            <a:off x="10125634" y="5849471"/>
            <a:ext cx="2066365" cy="1008529"/>
          </a:xfrm>
        </p:spPr>
        <p:txBody>
          <a:bodyPr>
            <a:normAutofit fontScale="90000"/>
          </a:bodyPr>
          <a:lstStyle/>
          <a:p>
            <a:pPr algn="r"/>
            <a:r>
              <a:rPr lang="en-US" dirty="0"/>
              <a:t>Fishbone Diagram</a:t>
            </a:r>
          </a:p>
        </p:txBody>
      </p:sp>
      <p:sp>
        <p:nvSpPr>
          <p:cNvPr id="9" name="Process 8">
            <a:extLst>
              <a:ext uri="{FF2B5EF4-FFF2-40B4-BE49-F238E27FC236}">
                <a16:creationId xmlns:a16="http://schemas.microsoft.com/office/drawing/2014/main" id="{75BC3061-3B0E-AF27-6A66-CCE247A2D0BB}"/>
              </a:ext>
            </a:extLst>
          </p:cNvPr>
          <p:cNvSpPr/>
          <p:nvPr/>
        </p:nvSpPr>
        <p:spPr>
          <a:xfrm>
            <a:off x="8625385" y="2119953"/>
            <a:ext cx="3126064" cy="1624084"/>
          </a:xfrm>
          <a:prstGeom prst="flowChartProcess">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Decline of sales rates</a:t>
            </a:r>
          </a:p>
        </p:txBody>
      </p:sp>
      <p:cxnSp>
        <p:nvCxnSpPr>
          <p:cNvPr id="12" name="Straight Connector 11">
            <a:extLst>
              <a:ext uri="{FF2B5EF4-FFF2-40B4-BE49-F238E27FC236}">
                <a16:creationId xmlns:a16="http://schemas.microsoft.com/office/drawing/2014/main" id="{B73FB144-F278-F801-DDAA-DE1DB545CE0F}"/>
              </a:ext>
            </a:extLst>
          </p:cNvPr>
          <p:cNvCxnSpPr>
            <a:cxnSpLocks/>
          </p:cNvCxnSpPr>
          <p:nvPr/>
        </p:nvCxnSpPr>
        <p:spPr>
          <a:xfrm>
            <a:off x="2238233" y="2982036"/>
            <a:ext cx="638715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A8239A9-A9E6-7D4B-B287-B660996F3884}"/>
              </a:ext>
            </a:extLst>
          </p:cNvPr>
          <p:cNvCxnSpPr>
            <a:cxnSpLocks/>
          </p:cNvCxnSpPr>
          <p:nvPr/>
        </p:nvCxnSpPr>
        <p:spPr>
          <a:xfrm flipV="1">
            <a:off x="4649151" y="1771932"/>
            <a:ext cx="1574545" cy="1221475"/>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BDD00A3-C284-37F8-CD17-4F0639BA1679}"/>
              </a:ext>
            </a:extLst>
          </p:cNvPr>
          <p:cNvCxnSpPr>
            <a:cxnSpLocks/>
          </p:cNvCxnSpPr>
          <p:nvPr/>
        </p:nvCxnSpPr>
        <p:spPr>
          <a:xfrm flipV="1">
            <a:off x="6346209" y="1596788"/>
            <a:ext cx="1844722" cy="1371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DCA603A-34D7-9D2B-686A-717373C5D514}"/>
              </a:ext>
            </a:extLst>
          </p:cNvPr>
          <p:cNvCxnSpPr>
            <a:cxnSpLocks/>
          </p:cNvCxnSpPr>
          <p:nvPr/>
        </p:nvCxnSpPr>
        <p:spPr>
          <a:xfrm>
            <a:off x="5359021" y="2995686"/>
            <a:ext cx="1473958" cy="74835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465A7BC-9DA3-B728-BE85-C196DA5D9D72}"/>
              </a:ext>
            </a:extLst>
          </p:cNvPr>
          <p:cNvCxnSpPr>
            <a:cxnSpLocks/>
            <a:endCxn id="36" idx="0"/>
          </p:cNvCxnSpPr>
          <p:nvPr/>
        </p:nvCxnSpPr>
        <p:spPr>
          <a:xfrm>
            <a:off x="3399369" y="2993408"/>
            <a:ext cx="1425464" cy="7802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31C458D-426B-8D0E-245F-4220E78744FF}"/>
              </a:ext>
            </a:extLst>
          </p:cNvPr>
          <p:cNvCxnSpPr>
            <a:cxnSpLocks/>
          </p:cNvCxnSpPr>
          <p:nvPr/>
        </p:nvCxnSpPr>
        <p:spPr>
          <a:xfrm>
            <a:off x="7009673" y="2993407"/>
            <a:ext cx="1727579" cy="914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003CFDC3-4447-173E-85C2-E509726689C5}"/>
              </a:ext>
            </a:extLst>
          </p:cNvPr>
          <p:cNvCxnSpPr>
            <a:cxnSpLocks/>
          </p:cNvCxnSpPr>
          <p:nvPr/>
        </p:nvCxnSpPr>
        <p:spPr>
          <a:xfrm flipV="1">
            <a:off x="2786987" y="2094931"/>
            <a:ext cx="1252881" cy="898477"/>
          </a:xfrm>
          <a:prstGeom prst="line">
            <a:avLst/>
          </a:prstGeom>
        </p:spPr>
        <p:style>
          <a:lnRef idx="1">
            <a:schemeClr val="accent1"/>
          </a:lnRef>
          <a:fillRef idx="0">
            <a:schemeClr val="accent1"/>
          </a:fillRef>
          <a:effectRef idx="0">
            <a:schemeClr val="accent1"/>
          </a:effectRef>
          <a:fontRef idx="minor">
            <a:schemeClr val="tx1"/>
          </a:fontRef>
        </p:style>
      </p:cxnSp>
      <p:sp>
        <p:nvSpPr>
          <p:cNvPr id="33" name="Process 32">
            <a:extLst>
              <a:ext uri="{FF2B5EF4-FFF2-40B4-BE49-F238E27FC236}">
                <a16:creationId xmlns:a16="http://schemas.microsoft.com/office/drawing/2014/main" id="{8189255B-43CE-EDC5-7B3B-299856756169}"/>
              </a:ext>
            </a:extLst>
          </p:cNvPr>
          <p:cNvSpPr/>
          <p:nvPr/>
        </p:nvSpPr>
        <p:spPr>
          <a:xfrm>
            <a:off x="8183836" y="942295"/>
            <a:ext cx="1646831" cy="1061092"/>
          </a:xfrm>
          <a:prstGeom prst="flowChartProcess">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Foot traffic</a:t>
            </a:r>
          </a:p>
        </p:txBody>
      </p:sp>
      <p:sp>
        <p:nvSpPr>
          <p:cNvPr id="34" name="Process 33">
            <a:extLst>
              <a:ext uri="{FF2B5EF4-FFF2-40B4-BE49-F238E27FC236}">
                <a16:creationId xmlns:a16="http://schemas.microsoft.com/office/drawing/2014/main" id="{C5FEDC24-F44B-738B-29E6-046ABE977A2C}"/>
              </a:ext>
            </a:extLst>
          </p:cNvPr>
          <p:cNvSpPr/>
          <p:nvPr/>
        </p:nvSpPr>
        <p:spPr>
          <a:xfrm>
            <a:off x="8146418" y="3832747"/>
            <a:ext cx="1979216" cy="784744"/>
          </a:xfrm>
          <a:prstGeom prst="flowChartProcess">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Modernization</a:t>
            </a:r>
          </a:p>
        </p:txBody>
      </p:sp>
      <p:sp>
        <p:nvSpPr>
          <p:cNvPr id="35" name="Process 34">
            <a:extLst>
              <a:ext uri="{FF2B5EF4-FFF2-40B4-BE49-F238E27FC236}">
                <a16:creationId xmlns:a16="http://schemas.microsoft.com/office/drawing/2014/main" id="{F04CBA39-A3F7-0D46-30F9-D085D8E5C9BD}"/>
              </a:ext>
            </a:extLst>
          </p:cNvPr>
          <p:cNvSpPr/>
          <p:nvPr/>
        </p:nvSpPr>
        <p:spPr>
          <a:xfrm>
            <a:off x="6306514" y="3744040"/>
            <a:ext cx="1721669" cy="837060"/>
          </a:xfrm>
          <a:prstGeom prst="flowChartProcess">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Services</a:t>
            </a:r>
          </a:p>
        </p:txBody>
      </p:sp>
      <p:sp>
        <p:nvSpPr>
          <p:cNvPr id="36" name="Process 35">
            <a:extLst>
              <a:ext uri="{FF2B5EF4-FFF2-40B4-BE49-F238E27FC236}">
                <a16:creationId xmlns:a16="http://schemas.microsoft.com/office/drawing/2014/main" id="{2C8E7F8F-1F3E-B042-9CBB-BDF39761DE3F}"/>
              </a:ext>
            </a:extLst>
          </p:cNvPr>
          <p:cNvSpPr/>
          <p:nvPr/>
        </p:nvSpPr>
        <p:spPr>
          <a:xfrm>
            <a:off x="3961043" y="3773609"/>
            <a:ext cx="1727579" cy="837063"/>
          </a:xfrm>
          <a:prstGeom prst="flowChartProcess">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Supply chain disruptions</a:t>
            </a:r>
          </a:p>
        </p:txBody>
      </p:sp>
      <p:sp>
        <p:nvSpPr>
          <p:cNvPr id="37" name="Process 36">
            <a:extLst>
              <a:ext uri="{FF2B5EF4-FFF2-40B4-BE49-F238E27FC236}">
                <a16:creationId xmlns:a16="http://schemas.microsoft.com/office/drawing/2014/main" id="{28076854-5042-0659-ED46-830071870DE3}"/>
              </a:ext>
            </a:extLst>
          </p:cNvPr>
          <p:cNvSpPr/>
          <p:nvPr/>
        </p:nvSpPr>
        <p:spPr>
          <a:xfrm>
            <a:off x="5322627" y="1016753"/>
            <a:ext cx="1844722" cy="858679"/>
          </a:xfrm>
          <a:prstGeom prst="flowChartProcess">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Inflation</a:t>
            </a:r>
          </a:p>
        </p:txBody>
      </p:sp>
      <p:sp>
        <p:nvSpPr>
          <p:cNvPr id="38" name="Process 37">
            <a:extLst>
              <a:ext uri="{FF2B5EF4-FFF2-40B4-BE49-F238E27FC236}">
                <a16:creationId xmlns:a16="http://schemas.microsoft.com/office/drawing/2014/main" id="{ED64A6FC-2AEC-96FD-7EA9-3A37EA8F7242}"/>
              </a:ext>
            </a:extLst>
          </p:cNvPr>
          <p:cNvSpPr/>
          <p:nvPr/>
        </p:nvSpPr>
        <p:spPr>
          <a:xfrm>
            <a:off x="2388489" y="1173707"/>
            <a:ext cx="1844722" cy="921224"/>
          </a:xfrm>
          <a:prstGeom prst="flowChartProcess">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Digital Marketing</a:t>
            </a:r>
          </a:p>
        </p:txBody>
      </p:sp>
      <p:cxnSp>
        <p:nvCxnSpPr>
          <p:cNvPr id="41" name="Straight Connector 40">
            <a:extLst>
              <a:ext uri="{FF2B5EF4-FFF2-40B4-BE49-F238E27FC236}">
                <a16:creationId xmlns:a16="http://schemas.microsoft.com/office/drawing/2014/main" id="{F6A2C41D-6CEC-F83E-1214-7BAB69D7AD28}"/>
              </a:ext>
            </a:extLst>
          </p:cNvPr>
          <p:cNvCxnSpPr>
            <a:cxnSpLocks/>
          </p:cNvCxnSpPr>
          <p:nvPr/>
        </p:nvCxnSpPr>
        <p:spPr>
          <a:xfrm>
            <a:off x="3483398" y="2495265"/>
            <a:ext cx="125677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2D3D5FA-82C7-A4A5-9802-95A40E660FFD}"/>
              </a:ext>
            </a:extLst>
          </p:cNvPr>
          <p:cNvCxnSpPr>
            <a:cxnSpLocks/>
          </p:cNvCxnSpPr>
          <p:nvPr/>
        </p:nvCxnSpPr>
        <p:spPr>
          <a:xfrm flipV="1">
            <a:off x="3062101" y="2784140"/>
            <a:ext cx="1605564" cy="6960"/>
          </a:xfrm>
          <a:prstGeom prst="line">
            <a:avLst/>
          </a:prstGeom>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75380D7A-FF2D-5B82-EE90-D8CBEFA88536}"/>
              </a:ext>
            </a:extLst>
          </p:cNvPr>
          <p:cNvCxnSpPr>
            <a:cxnSpLocks/>
          </p:cNvCxnSpPr>
          <p:nvPr/>
        </p:nvCxnSpPr>
        <p:spPr>
          <a:xfrm>
            <a:off x="6669187" y="2720590"/>
            <a:ext cx="1580983" cy="4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57730B96-B28A-7275-E2C0-8C16821F8BDD}"/>
              </a:ext>
            </a:extLst>
          </p:cNvPr>
          <p:cNvCxnSpPr>
            <a:cxnSpLocks/>
          </p:cNvCxnSpPr>
          <p:nvPr/>
        </p:nvCxnSpPr>
        <p:spPr>
          <a:xfrm flipV="1">
            <a:off x="5041490" y="2685764"/>
            <a:ext cx="1416274" cy="20471"/>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2565A5B5-178E-9484-9B8D-5BE0D8B07E08}"/>
              </a:ext>
            </a:extLst>
          </p:cNvPr>
          <p:cNvCxnSpPr>
            <a:cxnSpLocks/>
          </p:cNvCxnSpPr>
          <p:nvPr/>
        </p:nvCxnSpPr>
        <p:spPr>
          <a:xfrm>
            <a:off x="7268570" y="2272580"/>
            <a:ext cx="96084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3562E3B7-5DEA-DFD1-F361-2ABDDA501D5A}"/>
              </a:ext>
            </a:extLst>
          </p:cNvPr>
          <p:cNvCxnSpPr>
            <a:cxnSpLocks/>
          </p:cNvCxnSpPr>
          <p:nvPr/>
        </p:nvCxnSpPr>
        <p:spPr>
          <a:xfrm flipV="1">
            <a:off x="5545219" y="2282588"/>
            <a:ext cx="1048738" cy="14004"/>
          </a:xfrm>
          <a:prstGeom prst="line">
            <a:avLst/>
          </a:prstGeom>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96479E33-1D50-52A5-3E60-7757E583B84B}"/>
              </a:ext>
            </a:extLst>
          </p:cNvPr>
          <p:cNvCxnSpPr>
            <a:cxnSpLocks/>
          </p:cNvCxnSpPr>
          <p:nvPr/>
        </p:nvCxnSpPr>
        <p:spPr>
          <a:xfrm>
            <a:off x="2814633" y="3293663"/>
            <a:ext cx="118806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6EDFA063-6BD4-4E14-F2C8-22F9807B6654}"/>
              </a:ext>
            </a:extLst>
          </p:cNvPr>
          <p:cNvCxnSpPr>
            <a:cxnSpLocks/>
          </p:cNvCxnSpPr>
          <p:nvPr/>
        </p:nvCxnSpPr>
        <p:spPr>
          <a:xfrm>
            <a:off x="3113314" y="3593919"/>
            <a:ext cx="134950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074FF71E-19E6-B3D4-9DF7-7533BBF03615}"/>
              </a:ext>
            </a:extLst>
          </p:cNvPr>
          <p:cNvCxnSpPr>
            <a:cxnSpLocks/>
          </p:cNvCxnSpPr>
          <p:nvPr/>
        </p:nvCxnSpPr>
        <p:spPr>
          <a:xfrm flipV="1">
            <a:off x="4824832" y="3211771"/>
            <a:ext cx="944181" cy="10945"/>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535FAB74-E94F-3E0E-3954-37D794211C5C}"/>
              </a:ext>
            </a:extLst>
          </p:cNvPr>
          <p:cNvCxnSpPr>
            <a:cxnSpLocks/>
          </p:cNvCxnSpPr>
          <p:nvPr/>
        </p:nvCxnSpPr>
        <p:spPr>
          <a:xfrm flipV="1">
            <a:off x="5475077" y="3599755"/>
            <a:ext cx="1048870" cy="15671"/>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4A4FF0A-03BC-3B5F-8E22-C76E150BB184}"/>
              </a:ext>
            </a:extLst>
          </p:cNvPr>
          <p:cNvCxnSpPr>
            <a:cxnSpLocks/>
          </p:cNvCxnSpPr>
          <p:nvPr/>
        </p:nvCxnSpPr>
        <p:spPr>
          <a:xfrm>
            <a:off x="6780534" y="3529076"/>
            <a:ext cx="1269422" cy="3149"/>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FF8A3800-78CE-65F1-CAB4-BF50D155677C}"/>
              </a:ext>
            </a:extLst>
          </p:cNvPr>
          <p:cNvCxnSpPr>
            <a:cxnSpLocks/>
          </p:cNvCxnSpPr>
          <p:nvPr/>
        </p:nvCxnSpPr>
        <p:spPr>
          <a:xfrm>
            <a:off x="6746357" y="3222716"/>
            <a:ext cx="728160" cy="0"/>
          </a:xfrm>
          <a:prstGeom prst="line">
            <a:avLst/>
          </a:prstGeom>
        </p:spPr>
        <p:style>
          <a:lnRef idx="1">
            <a:schemeClr val="accent1"/>
          </a:lnRef>
          <a:fillRef idx="0">
            <a:schemeClr val="accent1"/>
          </a:fillRef>
          <a:effectRef idx="0">
            <a:schemeClr val="accent1"/>
          </a:effectRef>
          <a:fontRef idx="minor">
            <a:schemeClr val="tx1"/>
          </a:fontRef>
        </p:style>
      </p:cxnSp>
      <p:sp>
        <p:nvSpPr>
          <p:cNvPr id="75" name="TextBox 74">
            <a:extLst>
              <a:ext uri="{FF2B5EF4-FFF2-40B4-BE49-F238E27FC236}">
                <a16:creationId xmlns:a16="http://schemas.microsoft.com/office/drawing/2014/main" id="{A33FAB40-A9BE-F852-A1AC-5209F6CE6AD7}"/>
              </a:ext>
            </a:extLst>
          </p:cNvPr>
          <p:cNvSpPr txBox="1"/>
          <p:nvPr/>
        </p:nvSpPr>
        <p:spPr>
          <a:xfrm>
            <a:off x="2412058" y="3052546"/>
            <a:ext cx="1468199" cy="261610"/>
          </a:xfrm>
          <a:prstGeom prst="rect">
            <a:avLst/>
          </a:prstGeom>
          <a:noFill/>
        </p:spPr>
        <p:txBody>
          <a:bodyPr wrap="square" rtlCol="0">
            <a:spAutoFit/>
          </a:bodyPr>
          <a:lstStyle/>
          <a:p>
            <a:r>
              <a:rPr lang="en-US" sz="1050" dirty="0"/>
              <a:t>Only one provider</a:t>
            </a:r>
          </a:p>
        </p:txBody>
      </p:sp>
      <p:sp>
        <p:nvSpPr>
          <p:cNvPr id="76" name="TextBox 75">
            <a:extLst>
              <a:ext uri="{FF2B5EF4-FFF2-40B4-BE49-F238E27FC236}">
                <a16:creationId xmlns:a16="http://schemas.microsoft.com/office/drawing/2014/main" id="{B859EE14-F4A1-B467-2CBC-E7DA914F0200}"/>
              </a:ext>
            </a:extLst>
          </p:cNvPr>
          <p:cNvSpPr txBox="1"/>
          <p:nvPr/>
        </p:nvSpPr>
        <p:spPr>
          <a:xfrm>
            <a:off x="1805632" y="3351813"/>
            <a:ext cx="2566563" cy="253916"/>
          </a:xfrm>
          <a:prstGeom prst="rect">
            <a:avLst/>
          </a:prstGeom>
          <a:noFill/>
        </p:spPr>
        <p:txBody>
          <a:bodyPr wrap="square" rtlCol="0">
            <a:spAutoFit/>
          </a:bodyPr>
          <a:lstStyle/>
          <a:p>
            <a:r>
              <a:rPr lang="en-US" sz="1050" dirty="0"/>
              <a:t>Not collaborating with stakeholders</a:t>
            </a:r>
          </a:p>
        </p:txBody>
      </p:sp>
      <p:sp>
        <p:nvSpPr>
          <p:cNvPr id="77" name="TextBox 76">
            <a:extLst>
              <a:ext uri="{FF2B5EF4-FFF2-40B4-BE49-F238E27FC236}">
                <a16:creationId xmlns:a16="http://schemas.microsoft.com/office/drawing/2014/main" id="{6BDB3DC0-3C9A-0908-EE6F-AC33FEBC9A9B}"/>
              </a:ext>
            </a:extLst>
          </p:cNvPr>
          <p:cNvSpPr txBox="1"/>
          <p:nvPr/>
        </p:nvSpPr>
        <p:spPr>
          <a:xfrm>
            <a:off x="6820898" y="2489299"/>
            <a:ext cx="1733167" cy="261610"/>
          </a:xfrm>
          <a:prstGeom prst="rect">
            <a:avLst/>
          </a:prstGeom>
          <a:noFill/>
        </p:spPr>
        <p:txBody>
          <a:bodyPr wrap="none" rtlCol="0">
            <a:spAutoFit/>
          </a:bodyPr>
          <a:lstStyle/>
          <a:p>
            <a:r>
              <a:rPr lang="en-US" sz="1100" dirty="0"/>
              <a:t>Not in a great location</a:t>
            </a:r>
          </a:p>
        </p:txBody>
      </p:sp>
      <p:sp>
        <p:nvSpPr>
          <p:cNvPr id="79" name="TextBox 78">
            <a:extLst>
              <a:ext uri="{FF2B5EF4-FFF2-40B4-BE49-F238E27FC236}">
                <a16:creationId xmlns:a16="http://schemas.microsoft.com/office/drawing/2014/main" id="{F0878C6D-AC2E-0DC0-7E22-252F7AA57210}"/>
              </a:ext>
            </a:extLst>
          </p:cNvPr>
          <p:cNvSpPr txBox="1"/>
          <p:nvPr/>
        </p:nvSpPr>
        <p:spPr>
          <a:xfrm>
            <a:off x="5688622" y="2015774"/>
            <a:ext cx="1670650" cy="261610"/>
          </a:xfrm>
          <a:prstGeom prst="rect">
            <a:avLst/>
          </a:prstGeom>
          <a:noFill/>
        </p:spPr>
        <p:txBody>
          <a:bodyPr wrap="none" rtlCol="0">
            <a:spAutoFit/>
          </a:bodyPr>
          <a:lstStyle/>
          <a:p>
            <a:r>
              <a:rPr lang="en-US" sz="1100" dirty="0"/>
              <a:t>Supplies are imported</a:t>
            </a:r>
          </a:p>
        </p:txBody>
      </p:sp>
      <p:sp>
        <p:nvSpPr>
          <p:cNvPr id="80" name="TextBox 79">
            <a:extLst>
              <a:ext uri="{FF2B5EF4-FFF2-40B4-BE49-F238E27FC236}">
                <a16:creationId xmlns:a16="http://schemas.microsoft.com/office/drawing/2014/main" id="{A4AAE05D-90BE-0747-FA91-0C3369AAFBEC}"/>
              </a:ext>
            </a:extLst>
          </p:cNvPr>
          <p:cNvSpPr txBox="1"/>
          <p:nvPr/>
        </p:nvSpPr>
        <p:spPr>
          <a:xfrm>
            <a:off x="5170881" y="2482100"/>
            <a:ext cx="1701107" cy="246221"/>
          </a:xfrm>
          <a:prstGeom prst="rect">
            <a:avLst/>
          </a:prstGeom>
          <a:noFill/>
        </p:spPr>
        <p:txBody>
          <a:bodyPr wrap="none" rtlCol="0">
            <a:spAutoFit/>
          </a:bodyPr>
          <a:lstStyle/>
          <a:p>
            <a:r>
              <a:rPr lang="en-US" sz="1000" dirty="0"/>
              <a:t>Exchange rates are high</a:t>
            </a:r>
          </a:p>
        </p:txBody>
      </p:sp>
      <p:sp>
        <p:nvSpPr>
          <p:cNvPr id="82" name="TextBox 81">
            <a:extLst>
              <a:ext uri="{FF2B5EF4-FFF2-40B4-BE49-F238E27FC236}">
                <a16:creationId xmlns:a16="http://schemas.microsoft.com/office/drawing/2014/main" id="{4AA6B09C-AEEE-6AA6-D344-1EC8BB194EF1}"/>
              </a:ext>
            </a:extLst>
          </p:cNvPr>
          <p:cNvSpPr txBox="1"/>
          <p:nvPr/>
        </p:nvSpPr>
        <p:spPr>
          <a:xfrm>
            <a:off x="3572022" y="2278563"/>
            <a:ext cx="1765227" cy="261610"/>
          </a:xfrm>
          <a:prstGeom prst="rect">
            <a:avLst/>
          </a:prstGeom>
          <a:noFill/>
        </p:spPr>
        <p:txBody>
          <a:bodyPr wrap="none" rtlCol="0">
            <a:spAutoFit/>
          </a:bodyPr>
          <a:lstStyle/>
          <a:p>
            <a:r>
              <a:rPr lang="en-US" sz="1100" dirty="0"/>
              <a:t>Website is not updated</a:t>
            </a:r>
          </a:p>
        </p:txBody>
      </p:sp>
      <p:sp>
        <p:nvSpPr>
          <p:cNvPr id="83" name="TextBox 82">
            <a:extLst>
              <a:ext uri="{FF2B5EF4-FFF2-40B4-BE49-F238E27FC236}">
                <a16:creationId xmlns:a16="http://schemas.microsoft.com/office/drawing/2014/main" id="{D513A681-55B0-E89B-FB81-989CEE2CEA5D}"/>
              </a:ext>
            </a:extLst>
          </p:cNvPr>
          <p:cNvSpPr txBox="1"/>
          <p:nvPr/>
        </p:nvSpPr>
        <p:spPr>
          <a:xfrm>
            <a:off x="3174609" y="2569314"/>
            <a:ext cx="1899879" cy="253916"/>
          </a:xfrm>
          <a:prstGeom prst="rect">
            <a:avLst/>
          </a:prstGeom>
          <a:noFill/>
        </p:spPr>
        <p:txBody>
          <a:bodyPr wrap="none" rtlCol="0">
            <a:spAutoFit/>
          </a:bodyPr>
          <a:lstStyle/>
          <a:p>
            <a:r>
              <a:rPr lang="en-US" sz="1050" dirty="0"/>
              <a:t>No social media presence</a:t>
            </a:r>
          </a:p>
        </p:txBody>
      </p:sp>
      <p:sp>
        <p:nvSpPr>
          <p:cNvPr id="84" name="TextBox 83">
            <a:extLst>
              <a:ext uri="{FF2B5EF4-FFF2-40B4-BE49-F238E27FC236}">
                <a16:creationId xmlns:a16="http://schemas.microsoft.com/office/drawing/2014/main" id="{2585CB5F-D82C-249D-02A7-6BF82D6CA328}"/>
              </a:ext>
            </a:extLst>
          </p:cNvPr>
          <p:cNvSpPr txBox="1"/>
          <p:nvPr/>
        </p:nvSpPr>
        <p:spPr>
          <a:xfrm>
            <a:off x="6205105" y="3294507"/>
            <a:ext cx="1770036" cy="253916"/>
          </a:xfrm>
          <a:prstGeom prst="rect">
            <a:avLst/>
          </a:prstGeom>
          <a:noFill/>
        </p:spPr>
        <p:txBody>
          <a:bodyPr wrap="none" rtlCol="0">
            <a:spAutoFit/>
          </a:bodyPr>
          <a:lstStyle/>
          <a:p>
            <a:r>
              <a:rPr lang="en-US" sz="1050" dirty="0"/>
              <a:t>Relies on word-of-mouth</a:t>
            </a:r>
          </a:p>
        </p:txBody>
      </p:sp>
      <p:sp>
        <p:nvSpPr>
          <p:cNvPr id="85" name="TextBox 84">
            <a:extLst>
              <a:ext uri="{FF2B5EF4-FFF2-40B4-BE49-F238E27FC236}">
                <a16:creationId xmlns:a16="http://schemas.microsoft.com/office/drawing/2014/main" id="{760D01BB-077C-F77E-209E-95E1269C0E0B}"/>
              </a:ext>
            </a:extLst>
          </p:cNvPr>
          <p:cNvSpPr txBox="1"/>
          <p:nvPr/>
        </p:nvSpPr>
        <p:spPr>
          <a:xfrm>
            <a:off x="6045704" y="3019411"/>
            <a:ext cx="2164375" cy="215444"/>
          </a:xfrm>
          <a:prstGeom prst="rect">
            <a:avLst/>
          </a:prstGeom>
          <a:noFill/>
        </p:spPr>
        <p:txBody>
          <a:bodyPr wrap="none" rtlCol="0">
            <a:spAutoFit/>
          </a:bodyPr>
          <a:lstStyle/>
          <a:p>
            <a:r>
              <a:rPr lang="en-US" sz="800" dirty="0"/>
              <a:t>Not up to date with social media trends</a:t>
            </a:r>
          </a:p>
        </p:txBody>
      </p:sp>
      <p:sp>
        <p:nvSpPr>
          <p:cNvPr id="87" name="TextBox 86">
            <a:extLst>
              <a:ext uri="{FF2B5EF4-FFF2-40B4-BE49-F238E27FC236}">
                <a16:creationId xmlns:a16="http://schemas.microsoft.com/office/drawing/2014/main" id="{EF09234F-01D0-B082-E29C-F65AEE2040F3}"/>
              </a:ext>
            </a:extLst>
          </p:cNvPr>
          <p:cNvSpPr txBox="1"/>
          <p:nvPr/>
        </p:nvSpPr>
        <p:spPr>
          <a:xfrm>
            <a:off x="7415245" y="2032342"/>
            <a:ext cx="1202573" cy="246221"/>
          </a:xfrm>
          <a:prstGeom prst="rect">
            <a:avLst/>
          </a:prstGeom>
          <a:noFill/>
        </p:spPr>
        <p:txBody>
          <a:bodyPr wrap="none" rtlCol="0">
            <a:spAutoFit/>
          </a:bodyPr>
          <a:lstStyle/>
          <a:p>
            <a:r>
              <a:rPr lang="en-US" sz="1000" dirty="0"/>
              <a:t>Online shopping</a:t>
            </a:r>
          </a:p>
        </p:txBody>
      </p:sp>
      <p:sp>
        <p:nvSpPr>
          <p:cNvPr id="91" name="TextBox 90">
            <a:extLst>
              <a:ext uri="{FF2B5EF4-FFF2-40B4-BE49-F238E27FC236}">
                <a16:creationId xmlns:a16="http://schemas.microsoft.com/office/drawing/2014/main" id="{C105764A-398B-74DA-6A54-79896CD2ACBD}"/>
              </a:ext>
            </a:extLst>
          </p:cNvPr>
          <p:cNvSpPr txBox="1"/>
          <p:nvPr/>
        </p:nvSpPr>
        <p:spPr>
          <a:xfrm>
            <a:off x="4556436" y="3388829"/>
            <a:ext cx="1819729" cy="253916"/>
          </a:xfrm>
          <a:prstGeom prst="rect">
            <a:avLst/>
          </a:prstGeom>
          <a:noFill/>
        </p:spPr>
        <p:txBody>
          <a:bodyPr wrap="none" rtlCol="0">
            <a:spAutoFit/>
          </a:bodyPr>
          <a:lstStyle/>
          <a:p>
            <a:r>
              <a:rPr lang="en-US" sz="1050" dirty="0"/>
              <a:t>No flexible delivery dates</a:t>
            </a:r>
          </a:p>
        </p:txBody>
      </p:sp>
      <p:sp>
        <p:nvSpPr>
          <p:cNvPr id="92" name="TextBox 91">
            <a:extLst>
              <a:ext uri="{FF2B5EF4-FFF2-40B4-BE49-F238E27FC236}">
                <a16:creationId xmlns:a16="http://schemas.microsoft.com/office/drawing/2014/main" id="{ACAA0A6D-DCA9-2087-5931-615C6A145378}"/>
              </a:ext>
            </a:extLst>
          </p:cNvPr>
          <p:cNvSpPr txBox="1"/>
          <p:nvPr/>
        </p:nvSpPr>
        <p:spPr>
          <a:xfrm>
            <a:off x="3898292" y="2989730"/>
            <a:ext cx="1723549" cy="253916"/>
          </a:xfrm>
          <a:prstGeom prst="rect">
            <a:avLst/>
          </a:prstGeom>
          <a:noFill/>
        </p:spPr>
        <p:txBody>
          <a:bodyPr wrap="none" rtlCol="0">
            <a:spAutoFit/>
          </a:bodyPr>
          <a:lstStyle/>
          <a:p>
            <a:r>
              <a:rPr lang="en-US" sz="1050" dirty="0"/>
              <a:t>No subscription services</a:t>
            </a:r>
          </a:p>
        </p:txBody>
      </p:sp>
    </p:spTree>
    <p:extLst>
      <p:ext uri="{BB962C8B-B14F-4D97-AF65-F5344CB8AC3E}">
        <p14:creationId xmlns:p14="http://schemas.microsoft.com/office/powerpoint/2010/main" val="34549869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C5E57-5DB3-5619-286A-8C3BA1993ECA}"/>
              </a:ext>
            </a:extLst>
          </p:cNvPr>
          <p:cNvSpPr>
            <a:spLocks noGrp="1"/>
          </p:cNvSpPr>
          <p:nvPr>
            <p:ph type="title"/>
          </p:nvPr>
        </p:nvSpPr>
        <p:spPr/>
        <p:txBody>
          <a:bodyPr/>
          <a:lstStyle/>
          <a:p>
            <a:r>
              <a:rPr lang="en-US" dirty="0"/>
              <a:t>Summary</a:t>
            </a:r>
          </a:p>
        </p:txBody>
      </p:sp>
      <p:sp>
        <p:nvSpPr>
          <p:cNvPr id="3" name="Content Placeholder 2">
            <a:extLst>
              <a:ext uri="{FF2B5EF4-FFF2-40B4-BE49-F238E27FC236}">
                <a16:creationId xmlns:a16="http://schemas.microsoft.com/office/drawing/2014/main" id="{CA105235-1B96-49FF-1743-6F57673FA178}"/>
              </a:ext>
            </a:extLst>
          </p:cNvPr>
          <p:cNvSpPr>
            <a:spLocks noGrp="1"/>
          </p:cNvSpPr>
          <p:nvPr>
            <p:ph idx="1"/>
          </p:nvPr>
        </p:nvSpPr>
        <p:spPr/>
        <p:txBody>
          <a:bodyPr>
            <a:normAutofit/>
          </a:bodyPr>
          <a:lstStyle/>
          <a:p>
            <a:r>
              <a:rPr lang="en-US" sz="2800" dirty="0"/>
              <a:t>Green Haven Florists is a great independent shop with so much potential, and it is good that they are seeking for help to improve their business and keep it alive. With the 5w2h, fish-bone diagram and pestle analysis we are to identify the problems of this business.</a:t>
            </a:r>
          </a:p>
        </p:txBody>
      </p:sp>
    </p:spTree>
    <p:extLst>
      <p:ext uri="{BB962C8B-B14F-4D97-AF65-F5344CB8AC3E}">
        <p14:creationId xmlns:p14="http://schemas.microsoft.com/office/powerpoint/2010/main" val="302713449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9516</TotalTime>
  <Words>1463</Words>
  <Application>Microsoft Macintosh PowerPoint</Application>
  <PresentationFormat>Widescreen</PresentationFormat>
  <Paragraphs>87</Paragraphs>
  <Slides>17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Adelle Sans Devanagari Semibold</vt:lpstr>
      <vt:lpstr>Apple Chancery</vt:lpstr>
      <vt:lpstr>Arial</vt:lpstr>
      <vt:lpstr>BIG CASLON MEDIUM</vt:lpstr>
      <vt:lpstr>BIG CASLON MEDIUM</vt:lpstr>
      <vt:lpstr>Century Gothic</vt:lpstr>
      <vt:lpstr>Wingdings 3</vt:lpstr>
      <vt:lpstr>Wisp</vt:lpstr>
      <vt:lpstr>Green Haven Florists case-study</vt:lpstr>
      <vt:lpstr>Overview of the presentation</vt:lpstr>
      <vt:lpstr>PowerPoint Presentation</vt:lpstr>
      <vt:lpstr>Introducing: Green Haven Florists (Context and content)</vt:lpstr>
      <vt:lpstr>Who are the people involved with this problem?</vt:lpstr>
      <vt:lpstr>Nature and scope of the issues</vt:lpstr>
      <vt:lpstr>30% Decline in in-store sales, delivery and subscription services</vt:lpstr>
      <vt:lpstr>Rising costs, inflation and supply chain disruptions.</vt:lpstr>
      <vt:lpstr>Foot Traffic, website is outdated, digital marketing trends, modernization</vt:lpstr>
      <vt:lpstr>Competition</vt:lpstr>
      <vt:lpstr>Nature and scope of the issues</vt:lpstr>
      <vt:lpstr>Nature and scope of the issues (5W2H)</vt:lpstr>
      <vt:lpstr>Nature and scope of the issues Why did the problem happen?</vt:lpstr>
      <vt:lpstr>Nature and scope of the issues  How big is the problem? How is the cause of the problem known?</vt:lpstr>
      <vt:lpstr>PowerPoint Presentation</vt:lpstr>
      <vt:lpstr>Fishbone Diagram</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luv.arcticmonkeys@gmail.com</dc:creator>
  <cp:lastModifiedBy>luv.arcticmonkeys@gmail.com</cp:lastModifiedBy>
  <cp:revision>2</cp:revision>
  <dcterms:created xsi:type="dcterms:W3CDTF">2026-03-06T11:17:14Z</dcterms:created>
  <dcterms:modified xsi:type="dcterms:W3CDTF">2026-03-16T03:02:34Z</dcterms:modified>
</cp:coreProperties>
</file>