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3" r:id="rId1"/>
  </p:sldMasterIdLst>
  <p:sldIdLst>
    <p:sldId id="256" r:id="rId2"/>
    <p:sldId id="257" r:id="rId3"/>
    <p:sldId id="258" r:id="rId4"/>
    <p:sldId id="259" r:id="rId5"/>
    <p:sldId id="261" r:id="rId6"/>
    <p:sldId id="260" r:id="rId7"/>
    <p:sldId id="267" r:id="rId8"/>
    <p:sldId id="268" r:id="rId9"/>
    <p:sldId id="269" r:id="rId10"/>
    <p:sldId id="270" r:id="rId11"/>
    <p:sldId id="262" r:id="rId12"/>
    <p:sldId id="263" r:id="rId13"/>
    <p:sldId id="264" r:id="rId14"/>
    <p:sldId id="265" r:id="rId15"/>
    <p:sldId id="271" r:id="rId16"/>
    <p:sldId id="266" r:id="rId17"/>
  </p:sldIdLst>
  <p:sldSz cx="12192000" cy="6858000"/>
  <p:notesSz cx="6858000" cy="9144000"/>
  <p:embeddedFontLst>
    <p:embeddedFont>
      <p:font typeface="Calisto MT" panose="02040603050505030304" pitchFamily="18" charset="0"/>
      <p:regular r:id="rId18"/>
      <p:bold r:id="rId19"/>
      <p:italic r:id="rId20"/>
      <p:boldItalic r:id="rId21"/>
    </p:embeddedFont>
    <p:embeddedFont>
      <p:font typeface="Univers Condensed" panose="020B0506020202050204" pitchFamily="34" charset="0"/>
      <p:regular r:id="rId22"/>
      <p:bold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105" d="100"/>
          <a:sy n="105" d="100"/>
        </p:scale>
        <p:origin x="660" y="96"/>
      </p:cViewPr>
      <p:guideLst/>
    </p:cSldViewPr>
  </p:slideViewPr>
  <p:notesTextViewPr>
    <p:cViewPr>
      <p:scale>
        <a:sx n="3" d="2"/>
        <a:sy n="3" d="2"/>
      </p:scale>
      <p:origin x="-6" y="-1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hyperlink" Target="mailto:k.eatonthomas@uwtsd.ac.uk" TargetMode="Externa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2.svg"/><Relationship Id="rId4" Type="http://schemas.openxmlformats.org/officeDocument/2006/relationships/image" Target="../media/image18.svg"/></Relationships>
</file>

<file path=ppt/diagrams/_rels/data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hyperlink" Target="mailto:k.eatonthomas@uwtsd.ac.uk" TargetMode="External"/><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2.svg"/><Relationship Id="rId4" Type="http://schemas.openxmlformats.org/officeDocument/2006/relationships/image" Target="../media/image1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8B36F0-C090-49F3-B4D0-5DD0FB13E23D}"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3419777C-8708-456C-A0E6-01391B9198D0}">
      <dgm:prSet/>
      <dgm:spPr/>
      <dgm:t>
        <a:bodyPr/>
        <a:lstStyle/>
        <a:p>
          <a:pPr>
            <a:lnSpc>
              <a:spcPct val="100000"/>
            </a:lnSpc>
          </a:pPr>
          <a:r>
            <a:rPr lang="en-GB" dirty="0"/>
            <a:t>This is your module: Study Skills for Psychology, and I am your Module Lead: Karen Eaton-Thomas. </a:t>
          </a:r>
          <a:endParaRPr lang="en-US" dirty="0"/>
        </a:p>
      </dgm:t>
    </dgm:pt>
    <dgm:pt modelId="{C18BBEF1-EBA6-48AD-B580-D9995A3845AE}" type="parTrans" cxnId="{0E22E7AB-91F0-4E9F-8C36-8A620CDE243A}">
      <dgm:prSet/>
      <dgm:spPr/>
      <dgm:t>
        <a:bodyPr/>
        <a:lstStyle/>
        <a:p>
          <a:endParaRPr lang="en-US"/>
        </a:p>
      </dgm:t>
    </dgm:pt>
    <dgm:pt modelId="{396A1565-8895-47A3-ABB0-9E4271C1D1DB}" type="sibTrans" cxnId="{0E22E7AB-91F0-4E9F-8C36-8A620CDE243A}">
      <dgm:prSet/>
      <dgm:spPr/>
      <dgm:t>
        <a:bodyPr/>
        <a:lstStyle/>
        <a:p>
          <a:endParaRPr lang="en-US"/>
        </a:p>
      </dgm:t>
    </dgm:pt>
    <dgm:pt modelId="{F293D03D-B655-4ED3-B202-3A4C524CE7E5}">
      <dgm:prSet/>
      <dgm:spPr/>
      <dgm:t>
        <a:bodyPr/>
        <a:lstStyle/>
        <a:p>
          <a:pPr>
            <a:lnSpc>
              <a:spcPct val="100000"/>
            </a:lnSpc>
          </a:pPr>
          <a:r>
            <a:rPr lang="en-GB"/>
            <a:t>Email: </a:t>
          </a:r>
          <a:r>
            <a:rPr lang="en-GB">
              <a:hlinkClick xmlns:r="http://schemas.openxmlformats.org/officeDocument/2006/relationships" r:id="rId1"/>
            </a:rPr>
            <a:t>k.eatonthomas@uwtsd.ac.uk</a:t>
          </a:r>
          <a:endParaRPr lang="en-US"/>
        </a:p>
      </dgm:t>
    </dgm:pt>
    <dgm:pt modelId="{704340C8-2178-46B3-AD5C-71C1E47B8C35}" type="parTrans" cxnId="{51855E88-E235-4370-B308-4EF288940010}">
      <dgm:prSet/>
      <dgm:spPr/>
      <dgm:t>
        <a:bodyPr/>
        <a:lstStyle/>
        <a:p>
          <a:endParaRPr lang="en-US"/>
        </a:p>
      </dgm:t>
    </dgm:pt>
    <dgm:pt modelId="{B7718963-0892-4AA5-9DEE-7AAC809D6957}" type="sibTrans" cxnId="{51855E88-E235-4370-B308-4EF288940010}">
      <dgm:prSet/>
      <dgm:spPr/>
      <dgm:t>
        <a:bodyPr/>
        <a:lstStyle/>
        <a:p>
          <a:endParaRPr lang="en-US"/>
        </a:p>
      </dgm:t>
    </dgm:pt>
    <dgm:pt modelId="{58699FF0-758B-4751-A829-2864381728CA}">
      <dgm:prSet/>
      <dgm:spPr/>
      <dgm:t>
        <a:bodyPr/>
        <a:lstStyle/>
        <a:p>
          <a:pPr>
            <a:lnSpc>
              <a:spcPct val="100000"/>
            </a:lnSpc>
          </a:pPr>
          <a:r>
            <a:rPr lang="en-GB" dirty="0"/>
            <a:t>Your lectures will be delivered once weekly via either live Teams meetings or via Moodle. You should have received your Teams invites by now. If not, please contact me.</a:t>
          </a:r>
          <a:endParaRPr lang="en-US" dirty="0"/>
        </a:p>
      </dgm:t>
    </dgm:pt>
    <dgm:pt modelId="{CC3B5620-C47A-44A3-8485-188CB3B1EF66}" type="parTrans" cxnId="{F6A49D3A-C877-4FFC-B350-2919BA9E9AA1}">
      <dgm:prSet/>
      <dgm:spPr/>
      <dgm:t>
        <a:bodyPr/>
        <a:lstStyle/>
        <a:p>
          <a:endParaRPr lang="en-US"/>
        </a:p>
      </dgm:t>
    </dgm:pt>
    <dgm:pt modelId="{DE5E697B-F119-4E3F-B22F-54295F6A8F41}" type="sibTrans" cxnId="{F6A49D3A-C877-4FFC-B350-2919BA9E9AA1}">
      <dgm:prSet/>
      <dgm:spPr/>
      <dgm:t>
        <a:bodyPr/>
        <a:lstStyle/>
        <a:p>
          <a:endParaRPr lang="en-US"/>
        </a:p>
      </dgm:t>
    </dgm:pt>
    <dgm:pt modelId="{6B736333-54EA-4569-B700-9EF1CC43A3D9}">
      <dgm:prSet/>
      <dgm:spPr/>
      <dgm:t>
        <a:bodyPr/>
        <a:lstStyle/>
        <a:p>
          <a:pPr>
            <a:lnSpc>
              <a:spcPct val="100000"/>
            </a:lnSpc>
          </a:pPr>
          <a:r>
            <a:rPr lang="en-GB"/>
            <a:t>Within the following slides, you will be provided with basic information about the module, how the module will be delivered and the methods of assessment. </a:t>
          </a:r>
          <a:endParaRPr lang="en-US"/>
        </a:p>
      </dgm:t>
    </dgm:pt>
    <dgm:pt modelId="{66F5E92F-3488-4898-8884-44E6288D56CA}" type="parTrans" cxnId="{2C6122B9-CB35-4889-B2E3-B5D903047E71}">
      <dgm:prSet/>
      <dgm:spPr/>
      <dgm:t>
        <a:bodyPr/>
        <a:lstStyle/>
        <a:p>
          <a:endParaRPr lang="en-US"/>
        </a:p>
      </dgm:t>
    </dgm:pt>
    <dgm:pt modelId="{143141EC-C930-46E1-AC6C-9C4F3E51275C}" type="sibTrans" cxnId="{2C6122B9-CB35-4889-B2E3-B5D903047E71}">
      <dgm:prSet/>
      <dgm:spPr/>
      <dgm:t>
        <a:bodyPr/>
        <a:lstStyle/>
        <a:p>
          <a:endParaRPr lang="en-US"/>
        </a:p>
      </dgm:t>
    </dgm:pt>
    <dgm:pt modelId="{3010FEF0-BF40-4BCB-A122-4B45EC7570EC}">
      <dgm:prSet/>
      <dgm:spPr/>
      <dgm:t>
        <a:bodyPr/>
        <a:lstStyle/>
        <a:p>
          <a:pPr>
            <a:lnSpc>
              <a:spcPct val="100000"/>
            </a:lnSpc>
          </a:pPr>
          <a:r>
            <a:rPr lang="en-GB"/>
            <a:t>Following this introductory PPT, there will be an additional recorded lecture from Associate Professor Paul Hutchings which will take you through the nature of this module in more detail. </a:t>
          </a:r>
          <a:endParaRPr lang="en-US"/>
        </a:p>
      </dgm:t>
    </dgm:pt>
    <dgm:pt modelId="{BBDFF965-D8ED-4C86-A41F-8557ABEF3022}" type="parTrans" cxnId="{D24935DA-1466-42F7-9AA3-6BBAE7886B67}">
      <dgm:prSet/>
      <dgm:spPr/>
      <dgm:t>
        <a:bodyPr/>
        <a:lstStyle/>
        <a:p>
          <a:endParaRPr lang="en-US"/>
        </a:p>
      </dgm:t>
    </dgm:pt>
    <dgm:pt modelId="{3783779F-2540-4C78-AFF6-6B90C761F145}" type="sibTrans" cxnId="{D24935DA-1466-42F7-9AA3-6BBAE7886B67}">
      <dgm:prSet/>
      <dgm:spPr/>
      <dgm:t>
        <a:bodyPr/>
        <a:lstStyle/>
        <a:p>
          <a:endParaRPr lang="en-US"/>
        </a:p>
      </dgm:t>
    </dgm:pt>
    <dgm:pt modelId="{2B8FD707-BED0-4FE7-A62A-8EF3FC7F929E}" type="pres">
      <dgm:prSet presAssocID="{9F8B36F0-C090-49F3-B4D0-5DD0FB13E23D}" presName="root" presStyleCnt="0">
        <dgm:presLayoutVars>
          <dgm:dir/>
          <dgm:resizeHandles val="exact"/>
        </dgm:presLayoutVars>
      </dgm:prSet>
      <dgm:spPr/>
    </dgm:pt>
    <dgm:pt modelId="{9C2CDC3C-F780-4F8A-9F3B-A1288DAF9ADF}" type="pres">
      <dgm:prSet presAssocID="{3419777C-8708-456C-A0E6-01391B9198D0}" presName="compNode" presStyleCnt="0"/>
      <dgm:spPr/>
    </dgm:pt>
    <dgm:pt modelId="{BAE858D0-CBB2-463D-AB40-87D45462A2E9}" type="pres">
      <dgm:prSet presAssocID="{3419777C-8708-456C-A0E6-01391B9198D0}" presName="bgRect" presStyleLbl="bgShp" presStyleIdx="0" presStyleCnt="5"/>
      <dgm:spPr/>
    </dgm:pt>
    <dgm:pt modelId="{1A593553-3437-401B-939D-D1236344BDA6}" type="pres">
      <dgm:prSet presAssocID="{3419777C-8708-456C-A0E6-01391B9198D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07C664CB-1301-4DFF-8235-5639D6151A45}" type="pres">
      <dgm:prSet presAssocID="{3419777C-8708-456C-A0E6-01391B9198D0}" presName="spaceRect" presStyleCnt="0"/>
      <dgm:spPr/>
    </dgm:pt>
    <dgm:pt modelId="{959477AA-8EB1-4C24-8229-F32FF3AA2C2E}" type="pres">
      <dgm:prSet presAssocID="{3419777C-8708-456C-A0E6-01391B9198D0}" presName="parTx" presStyleLbl="revTx" presStyleIdx="0" presStyleCnt="5">
        <dgm:presLayoutVars>
          <dgm:chMax val="0"/>
          <dgm:chPref val="0"/>
        </dgm:presLayoutVars>
      </dgm:prSet>
      <dgm:spPr/>
    </dgm:pt>
    <dgm:pt modelId="{A14E0D7A-3566-4A35-BD78-41B6309F6414}" type="pres">
      <dgm:prSet presAssocID="{396A1565-8895-47A3-ABB0-9E4271C1D1DB}" presName="sibTrans" presStyleCnt="0"/>
      <dgm:spPr/>
    </dgm:pt>
    <dgm:pt modelId="{7CE07C3D-2ABE-4A8B-AFAB-711D4E2C4231}" type="pres">
      <dgm:prSet presAssocID="{F293D03D-B655-4ED3-B202-3A4C524CE7E5}" presName="compNode" presStyleCnt="0"/>
      <dgm:spPr/>
    </dgm:pt>
    <dgm:pt modelId="{C68F1433-5C21-4687-9F68-415D5D96B785}" type="pres">
      <dgm:prSet presAssocID="{F293D03D-B655-4ED3-B202-3A4C524CE7E5}" presName="bgRect" presStyleLbl="bgShp" presStyleIdx="1" presStyleCnt="5"/>
      <dgm:spPr/>
    </dgm:pt>
    <dgm:pt modelId="{CFC63B97-2905-404C-BDF9-6989278AA68F}" type="pres">
      <dgm:prSet presAssocID="{F293D03D-B655-4ED3-B202-3A4C524CE7E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end"/>
        </a:ext>
      </dgm:extLst>
    </dgm:pt>
    <dgm:pt modelId="{D0ADAE98-8740-4341-98BC-66226237DFC3}" type="pres">
      <dgm:prSet presAssocID="{F293D03D-B655-4ED3-B202-3A4C524CE7E5}" presName="spaceRect" presStyleCnt="0"/>
      <dgm:spPr/>
    </dgm:pt>
    <dgm:pt modelId="{861D89AA-0689-4C34-9AEF-948E8F942E57}" type="pres">
      <dgm:prSet presAssocID="{F293D03D-B655-4ED3-B202-3A4C524CE7E5}" presName="parTx" presStyleLbl="revTx" presStyleIdx="1" presStyleCnt="5">
        <dgm:presLayoutVars>
          <dgm:chMax val="0"/>
          <dgm:chPref val="0"/>
        </dgm:presLayoutVars>
      </dgm:prSet>
      <dgm:spPr/>
    </dgm:pt>
    <dgm:pt modelId="{95190AAC-DB39-4B0E-B16C-2C86223CD145}" type="pres">
      <dgm:prSet presAssocID="{B7718963-0892-4AA5-9DEE-7AAC809D6957}" presName="sibTrans" presStyleCnt="0"/>
      <dgm:spPr/>
    </dgm:pt>
    <dgm:pt modelId="{5A5B1C32-AADD-4D07-82FD-EA116ACE3A1D}" type="pres">
      <dgm:prSet presAssocID="{58699FF0-758B-4751-A829-2864381728CA}" presName="compNode" presStyleCnt="0"/>
      <dgm:spPr/>
    </dgm:pt>
    <dgm:pt modelId="{9C47EDE3-979B-4AFD-8585-9D27481508C3}" type="pres">
      <dgm:prSet presAssocID="{58699FF0-758B-4751-A829-2864381728CA}" presName="bgRect" presStyleLbl="bgShp" presStyleIdx="2" presStyleCnt="5"/>
      <dgm:spPr/>
    </dgm:pt>
    <dgm:pt modelId="{B5CDC30C-AFB0-47B7-80D8-DA76367D2F99}" type="pres">
      <dgm:prSet presAssocID="{58699FF0-758B-4751-A829-2864381728C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A10079E2-C9CC-4744-8A30-16CCF65402AD}" type="pres">
      <dgm:prSet presAssocID="{58699FF0-758B-4751-A829-2864381728CA}" presName="spaceRect" presStyleCnt="0"/>
      <dgm:spPr/>
    </dgm:pt>
    <dgm:pt modelId="{5EBB3BBC-477C-445F-AEF9-274FBA34087F}" type="pres">
      <dgm:prSet presAssocID="{58699FF0-758B-4751-A829-2864381728CA}" presName="parTx" presStyleLbl="revTx" presStyleIdx="2" presStyleCnt="5">
        <dgm:presLayoutVars>
          <dgm:chMax val="0"/>
          <dgm:chPref val="0"/>
        </dgm:presLayoutVars>
      </dgm:prSet>
      <dgm:spPr/>
    </dgm:pt>
    <dgm:pt modelId="{137E6422-08A7-4DFE-BD34-32804C1F9752}" type="pres">
      <dgm:prSet presAssocID="{DE5E697B-F119-4E3F-B22F-54295F6A8F41}" presName="sibTrans" presStyleCnt="0"/>
      <dgm:spPr/>
    </dgm:pt>
    <dgm:pt modelId="{631FA2AD-C425-492A-8305-AD81A0BB4F19}" type="pres">
      <dgm:prSet presAssocID="{6B736333-54EA-4569-B700-9EF1CC43A3D9}" presName="compNode" presStyleCnt="0"/>
      <dgm:spPr/>
    </dgm:pt>
    <dgm:pt modelId="{B64932A7-2FBC-4880-A4C0-107787A1C0DD}" type="pres">
      <dgm:prSet presAssocID="{6B736333-54EA-4569-B700-9EF1CC43A3D9}" presName="bgRect" presStyleLbl="bgShp" presStyleIdx="3" presStyleCnt="5"/>
      <dgm:spPr/>
    </dgm:pt>
    <dgm:pt modelId="{583B81AB-641E-40F9-884B-568A90B2CCB0}" type="pres">
      <dgm:prSet presAssocID="{6B736333-54EA-4569-B700-9EF1CC43A3D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Teacher"/>
        </a:ext>
      </dgm:extLst>
    </dgm:pt>
    <dgm:pt modelId="{4B5A9EC7-47FF-44B1-A79E-67FD255F1C12}" type="pres">
      <dgm:prSet presAssocID="{6B736333-54EA-4569-B700-9EF1CC43A3D9}" presName="spaceRect" presStyleCnt="0"/>
      <dgm:spPr/>
    </dgm:pt>
    <dgm:pt modelId="{2FD31551-724B-4CE8-A51A-B982865539A4}" type="pres">
      <dgm:prSet presAssocID="{6B736333-54EA-4569-B700-9EF1CC43A3D9}" presName="parTx" presStyleLbl="revTx" presStyleIdx="3" presStyleCnt="5">
        <dgm:presLayoutVars>
          <dgm:chMax val="0"/>
          <dgm:chPref val="0"/>
        </dgm:presLayoutVars>
      </dgm:prSet>
      <dgm:spPr/>
    </dgm:pt>
    <dgm:pt modelId="{AF31C766-0FB1-4AA6-82BB-49B6AB389237}" type="pres">
      <dgm:prSet presAssocID="{143141EC-C930-46E1-AC6C-9C4F3E51275C}" presName="sibTrans" presStyleCnt="0"/>
      <dgm:spPr/>
    </dgm:pt>
    <dgm:pt modelId="{76ECA49E-C65B-4DF1-8259-7FA589DABB3E}" type="pres">
      <dgm:prSet presAssocID="{3010FEF0-BF40-4BCB-A122-4B45EC7570EC}" presName="compNode" presStyleCnt="0"/>
      <dgm:spPr/>
    </dgm:pt>
    <dgm:pt modelId="{CE9EB9A8-C03B-4711-AD9F-378559E4196D}" type="pres">
      <dgm:prSet presAssocID="{3010FEF0-BF40-4BCB-A122-4B45EC7570EC}" presName="bgRect" presStyleLbl="bgShp" presStyleIdx="4" presStyleCnt="5"/>
      <dgm:spPr/>
    </dgm:pt>
    <dgm:pt modelId="{955EB009-1119-44F7-AF60-99FFDE88262C}" type="pres">
      <dgm:prSet presAssocID="{3010FEF0-BF40-4BCB-A122-4B45EC7570E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esentation with Checklist"/>
        </a:ext>
      </dgm:extLst>
    </dgm:pt>
    <dgm:pt modelId="{69321CC2-212F-47EB-92DE-D5795778DA26}" type="pres">
      <dgm:prSet presAssocID="{3010FEF0-BF40-4BCB-A122-4B45EC7570EC}" presName="spaceRect" presStyleCnt="0"/>
      <dgm:spPr/>
    </dgm:pt>
    <dgm:pt modelId="{0AD9E7AB-63F9-4429-AA5B-6D7C505286E2}" type="pres">
      <dgm:prSet presAssocID="{3010FEF0-BF40-4BCB-A122-4B45EC7570EC}" presName="parTx" presStyleLbl="revTx" presStyleIdx="4" presStyleCnt="5">
        <dgm:presLayoutVars>
          <dgm:chMax val="0"/>
          <dgm:chPref val="0"/>
        </dgm:presLayoutVars>
      </dgm:prSet>
      <dgm:spPr/>
    </dgm:pt>
  </dgm:ptLst>
  <dgm:cxnLst>
    <dgm:cxn modelId="{68667A1D-CF6A-43F1-A520-E1FD93A3C838}" type="presOf" srcId="{6B736333-54EA-4569-B700-9EF1CC43A3D9}" destId="{2FD31551-724B-4CE8-A51A-B982865539A4}" srcOrd="0" destOrd="0" presId="urn:microsoft.com/office/officeart/2018/2/layout/IconVerticalSolidList"/>
    <dgm:cxn modelId="{F6A49D3A-C877-4FFC-B350-2919BA9E9AA1}" srcId="{9F8B36F0-C090-49F3-B4D0-5DD0FB13E23D}" destId="{58699FF0-758B-4751-A829-2864381728CA}" srcOrd="2" destOrd="0" parTransId="{CC3B5620-C47A-44A3-8485-188CB3B1EF66}" sibTransId="{DE5E697B-F119-4E3F-B22F-54295F6A8F41}"/>
    <dgm:cxn modelId="{5DEEB165-2EFE-4665-9169-F27AA5AAB415}" type="presOf" srcId="{58699FF0-758B-4751-A829-2864381728CA}" destId="{5EBB3BBC-477C-445F-AEF9-274FBA34087F}" srcOrd="0" destOrd="0" presId="urn:microsoft.com/office/officeart/2018/2/layout/IconVerticalSolidList"/>
    <dgm:cxn modelId="{3B67D44C-789A-4411-A927-2D695B863296}" type="presOf" srcId="{3010FEF0-BF40-4BCB-A122-4B45EC7570EC}" destId="{0AD9E7AB-63F9-4429-AA5B-6D7C505286E2}" srcOrd="0" destOrd="0" presId="urn:microsoft.com/office/officeart/2018/2/layout/IconVerticalSolidList"/>
    <dgm:cxn modelId="{51855E88-E235-4370-B308-4EF288940010}" srcId="{9F8B36F0-C090-49F3-B4D0-5DD0FB13E23D}" destId="{F293D03D-B655-4ED3-B202-3A4C524CE7E5}" srcOrd="1" destOrd="0" parTransId="{704340C8-2178-46B3-AD5C-71C1E47B8C35}" sibTransId="{B7718963-0892-4AA5-9DEE-7AAC809D6957}"/>
    <dgm:cxn modelId="{0E22E7AB-91F0-4E9F-8C36-8A620CDE243A}" srcId="{9F8B36F0-C090-49F3-B4D0-5DD0FB13E23D}" destId="{3419777C-8708-456C-A0E6-01391B9198D0}" srcOrd="0" destOrd="0" parTransId="{C18BBEF1-EBA6-48AD-B580-D9995A3845AE}" sibTransId="{396A1565-8895-47A3-ABB0-9E4271C1D1DB}"/>
    <dgm:cxn modelId="{2C6122B9-CB35-4889-B2E3-B5D903047E71}" srcId="{9F8B36F0-C090-49F3-B4D0-5DD0FB13E23D}" destId="{6B736333-54EA-4569-B700-9EF1CC43A3D9}" srcOrd="3" destOrd="0" parTransId="{66F5E92F-3488-4898-8884-44E6288D56CA}" sibTransId="{143141EC-C930-46E1-AC6C-9C4F3E51275C}"/>
    <dgm:cxn modelId="{231ADEB9-00AD-4CB0-A8BF-4A5A74BCED49}" type="presOf" srcId="{3419777C-8708-456C-A0E6-01391B9198D0}" destId="{959477AA-8EB1-4C24-8229-F32FF3AA2C2E}" srcOrd="0" destOrd="0" presId="urn:microsoft.com/office/officeart/2018/2/layout/IconVerticalSolidList"/>
    <dgm:cxn modelId="{BB3A9ED5-085B-46D0-977C-3E254D0D5AE6}" type="presOf" srcId="{F293D03D-B655-4ED3-B202-3A4C524CE7E5}" destId="{861D89AA-0689-4C34-9AEF-948E8F942E57}" srcOrd="0" destOrd="0" presId="urn:microsoft.com/office/officeart/2018/2/layout/IconVerticalSolidList"/>
    <dgm:cxn modelId="{D24935DA-1466-42F7-9AA3-6BBAE7886B67}" srcId="{9F8B36F0-C090-49F3-B4D0-5DD0FB13E23D}" destId="{3010FEF0-BF40-4BCB-A122-4B45EC7570EC}" srcOrd="4" destOrd="0" parTransId="{BBDFF965-D8ED-4C86-A41F-8557ABEF3022}" sibTransId="{3783779F-2540-4C78-AFF6-6B90C761F145}"/>
    <dgm:cxn modelId="{15792CDE-E184-4792-917B-304E50CE8AAE}" type="presOf" srcId="{9F8B36F0-C090-49F3-B4D0-5DD0FB13E23D}" destId="{2B8FD707-BED0-4FE7-A62A-8EF3FC7F929E}" srcOrd="0" destOrd="0" presId="urn:microsoft.com/office/officeart/2018/2/layout/IconVerticalSolidList"/>
    <dgm:cxn modelId="{27712B9B-961E-4040-85F5-54FF720F6B27}" type="presParOf" srcId="{2B8FD707-BED0-4FE7-A62A-8EF3FC7F929E}" destId="{9C2CDC3C-F780-4F8A-9F3B-A1288DAF9ADF}" srcOrd="0" destOrd="0" presId="urn:microsoft.com/office/officeart/2018/2/layout/IconVerticalSolidList"/>
    <dgm:cxn modelId="{981D577F-1353-4AB0-9246-23AEDFD6C0AF}" type="presParOf" srcId="{9C2CDC3C-F780-4F8A-9F3B-A1288DAF9ADF}" destId="{BAE858D0-CBB2-463D-AB40-87D45462A2E9}" srcOrd="0" destOrd="0" presId="urn:microsoft.com/office/officeart/2018/2/layout/IconVerticalSolidList"/>
    <dgm:cxn modelId="{D1A88729-A9BA-494E-A22C-475728DD922A}" type="presParOf" srcId="{9C2CDC3C-F780-4F8A-9F3B-A1288DAF9ADF}" destId="{1A593553-3437-401B-939D-D1236344BDA6}" srcOrd="1" destOrd="0" presId="urn:microsoft.com/office/officeart/2018/2/layout/IconVerticalSolidList"/>
    <dgm:cxn modelId="{95A5BABB-D18D-440A-A5D7-0A9AC25779D3}" type="presParOf" srcId="{9C2CDC3C-F780-4F8A-9F3B-A1288DAF9ADF}" destId="{07C664CB-1301-4DFF-8235-5639D6151A45}" srcOrd="2" destOrd="0" presId="urn:microsoft.com/office/officeart/2018/2/layout/IconVerticalSolidList"/>
    <dgm:cxn modelId="{23EED82D-A61D-470C-927A-C7382EE6C6CC}" type="presParOf" srcId="{9C2CDC3C-F780-4F8A-9F3B-A1288DAF9ADF}" destId="{959477AA-8EB1-4C24-8229-F32FF3AA2C2E}" srcOrd="3" destOrd="0" presId="urn:microsoft.com/office/officeart/2018/2/layout/IconVerticalSolidList"/>
    <dgm:cxn modelId="{83758F95-D0FA-4B73-A120-F9A1E1EFF3FC}" type="presParOf" srcId="{2B8FD707-BED0-4FE7-A62A-8EF3FC7F929E}" destId="{A14E0D7A-3566-4A35-BD78-41B6309F6414}" srcOrd="1" destOrd="0" presId="urn:microsoft.com/office/officeart/2018/2/layout/IconVerticalSolidList"/>
    <dgm:cxn modelId="{57F8B2C2-8C71-45FD-B7D7-E3ACB63D1690}" type="presParOf" srcId="{2B8FD707-BED0-4FE7-A62A-8EF3FC7F929E}" destId="{7CE07C3D-2ABE-4A8B-AFAB-711D4E2C4231}" srcOrd="2" destOrd="0" presId="urn:microsoft.com/office/officeart/2018/2/layout/IconVerticalSolidList"/>
    <dgm:cxn modelId="{0151E7BD-0CDA-4762-9A9B-D53F9BF8846F}" type="presParOf" srcId="{7CE07C3D-2ABE-4A8B-AFAB-711D4E2C4231}" destId="{C68F1433-5C21-4687-9F68-415D5D96B785}" srcOrd="0" destOrd="0" presId="urn:microsoft.com/office/officeart/2018/2/layout/IconVerticalSolidList"/>
    <dgm:cxn modelId="{ED81E2D3-DFB5-46A4-A9F5-7AD4C158349F}" type="presParOf" srcId="{7CE07C3D-2ABE-4A8B-AFAB-711D4E2C4231}" destId="{CFC63B97-2905-404C-BDF9-6989278AA68F}" srcOrd="1" destOrd="0" presId="urn:microsoft.com/office/officeart/2018/2/layout/IconVerticalSolidList"/>
    <dgm:cxn modelId="{28ABCA3E-54C8-4AC0-B457-1EFC885D24E0}" type="presParOf" srcId="{7CE07C3D-2ABE-4A8B-AFAB-711D4E2C4231}" destId="{D0ADAE98-8740-4341-98BC-66226237DFC3}" srcOrd="2" destOrd="0" presId="urn:microsoft.com/office/officeart/2018/2/layout/IconVerticalSolidList"/>
    <dgm:cxn modelId="{C2588B18-18B6-4C2F-AFD8-87BB45B51E0A}" type="presParOf" srcId="{7CE07C3D-2ABE-4A8B-AFAB-711D4E2C4231}" destId="{861D89AA-0689-4C34-9AEF-948E8F942E57}" srcOrd="3" destOrd="0" presId="urn:microsoft.com/office/officeart/2018/2/layout/IconVerticalSolidList"/>
    <dgm:cxn modelId="{DDC49CE6-4612-4D30-9EE2-1E3977FAE01B}" type="presParOf" srcId="{2B8FD707-BED0-4FE7-A62A-8EF3FC7F929E}" destId="{95190AAC-DB39-4B0E-B16C-2C86223CD145}" srcOrd="3" destOrd="0" presId="urn:microsoft.com/office/officeart/2018/2/layout/IconVerticalSolidList"/>
    <dgm:cxn modelId="{4A59BCC5-71C7-44BC-85F9-6BFB666CBAC0}" type="presParOf" srcId="{2B8FD707-BED0-4FE7-A62A-8EF3FC7F929E}" destId="{5A5B1C32-AADD-4D07-82FD-EA116ACE3A1D}" srcOrd="4" destOrd="0" presId="urn:microsoft.com/office/officeart/2018/2/layout/IconVerticalSolidList"/>
    <dgm:cxn modelId="{2E9683DD-E193-48B9-8DB7-519CC5C48ABC}" type="presParOf" srcId="{5A5B1C32-AADD-4D07-82FD-EA116ACE3A1D}" destId="{9C47EDE3-979B-4AFD-8585-9D27481508C3}" srcOrd="0" destOrd="0" presId="urn:microsoft.com/office/officeart/2018/2/layout/IconVerticalSolidList"/>
    <dgm:cxn modelId="{003E3036-5656-40D7-85E3-CA2673EF28C7}" type="presParOf" srcId="{5A5B1C32-AADD-4D07-82FD-EA116ACE3A1D}" destId="{B5CDC30C-AFB0-47B7-80D8-DA76367D2F99}" srcOrd="1" destOrd="0" presId="urn:microsoft.com/office/officeart/2018/2/layout/IconVerticalSolidList"/>
    <dgm:cxn modelId="{628416FF-464F-418D-A5AE-CF8AB30331A9}" type="presParOf" srcId="{5A5B1C32-AADD-4D07-82FD-EA116ACE3A1D}" destId="{A10079E2-C9CC-4744-8A30-16CCF65402AD}" srcOrd="2" destOrd="0" presId="urn:microsoft.com/office/officeart/2018/2/layout/IconVerticalSolidList"/>
    <dgm:cxn modelId="{8AAFE4E5-F7B5-4E67-9613-6BD69A821A16}" type="presParOf" srcId="{5A5B1C32-AADD-4D07-82FD-EA116ACE3A1D}" destId="{5EBB3BBC-477C-445F-AEF9-274FBA34087F}" srcOrd="3" destOrd="0" presId="urn:microsoft.com/office/officeart/2018/2/layout/IconVerticalSolidList"/>
    <dgm:cxn modelId="{35BEAEDC-866E-4BFA-92AD-141925C36256}" type="presParOf" srcId="{2B8FD707-BED0-4FE7-A62A-8EF3FC7F929E}" destId="{137E6422-08A7-4DFE-BD34-32804C1F9752}" srcOrd="5" destOrd="0" presId="urn:microsoft.com/office/officeart/2018/2/layout/IconVerticalSolidList"/>
    <dgm:cxn modelId="{15187DA1-7737-415C-9331-01B7BD0A1C0F}" type="presParOf" srcId="{2B8FD707-BED0-4FE7-A62A-8EF3FC7F929E}" destId="{631FA2AD-C425-492A-8305-AD81A0BB4F19}" srcOrd="6" destOrd="0" presId="urn:microsoft.com/office/officeart/2018/2/layout/IconVerticalSolidList"/>
    <dgm:cxn modelId="{A2C8DA20-E6F9-4B91-AFAE-CD527F5B72AB}" type="presParOf" srcId="{631FA2AD-C425-492A-8305-AD81A0BB4F19}" destId="{B64932A7-2FBC-4880-A4C0-107787A1C0DD}" srcOrd="0" destOrd="0" presId="urn:microsoft.com/office/officeart/2018/2/layout/IconVerticalSolidList"/>
    <dgm:cxn modelId="{9673A600-7266-45D5-8451-8622FD9D82AB}" type="presParOf" srcId="{631FA2AD-C425-492A-8305-AD81A0BB4F19}" destId="{583B81AB-641E-40F9-884B-568A90B2CCB0}" srcOrd="1" destOrd="0" presId="urn:microsoft.com/office/officeart/2018/2/layout/IconVerticalSolidList"/>
    <dgm:cxn modelId="{F2A22CD3-4CE8-4AB0-A06E-DCCC16963C27}" type="presParOf" srcId="{631FA2AD-C425-492A-8305-AD81A0BB4F19}" destId="{4B5A9EC7-47FF-44B1-A79E-67FD255F1C12}" srcOrd="2" destOrd="0" presId="urn:microsoft.com/office/officeart/2018/2/layout/IconVerticalSolidList"/>
    <dgm:cxn modelId="{6CD88910-84BA-4E95-9922-C29A1CE67E13}" type="presParOf" srcId="{631FA2AD-C425-492A-8305-AD81A0BB4F19}" destId="{2FD31551-724B-4CE8-A51A-B982865539A4}" srcOrd="3" destOrd="0" presId="urn:microsoft.com/office/officeart/2018/2/layout/IconVerticalSolidList"/>
    <dgm:cxn modelId="{A82AB711-936E-4317-ACB4-236BE1FAE0E1}" type="presParOf" srcId="{2B8FD707-BED0-4FE7-A62A-8EF3FC7F929E}" destId="{AF31C766-0FB1-4AA6-82BB-49B6AB389237}" srcOrd="7" destOrd="0" presId="urn:microsoft.com/office/officeart/2018/2/layout/IconVerticalSolidList"/>
    <dgm:cxn modelId="{40632269-19A3-46B6-9534-2757A051EDB2}" type="presParOf" srcId="{2B8FD707-BED0-4FE7-A62A-8EF3FC7F929E}" destId="{76ECA49E-C65B-4DF1-8259-7FA589DABB3E}" srcOrd="8" destOrd="0" presId="urn:microsoft.com/office/officeart/2018/2/layout/IconVerticalSolidList"/>
    <dgm:cxn modelId="{D7B80323-760A-4975-A4C0-43FD9D436EAB}" type="presParOf" srcId="{76ECA49E-C65B-4DF1-8259-7FA589DABB3E}" destId="{CE9EB9A8-C03B-4711-AD9F-378559E4196D}" srcOrd="0" destOrd="0" presId="urn:microsoft.com/office/officeart/2018/2/layout/IconVerticalSolidList"/>
    <dgm:cxn modelId="{5328D70A-CB60-43A8-BC2F-690BD3568E6A}" type="presParOf" srcId="{76ECA49E-C65B-4DF1-8259-7FA589DABB3E}" destId="{955EB009-1119-44F7-AF60-99FFDE88262C}" srcOrd="1" destOrd="0" presId="urn:microsoft.com/office/officeart/2018/2/layout/IconVerticalSolidList"/>
    <dgm:cxn modelId="{A6760FCB-12C8-4AC9-9A0C-63A41984C633}" type="presParOf" srcId="{76ECA49E-C65B-4DF1-8259-7FA589DABB3E}" destId="{69321CC2-212F-47EB-92DE-D5795778DA26}" srcOrd="2" destOrd="0" presId="urn:microsoft.com/office/officeart/2018/2/layout/IconVerticalSolidList"/>
    <dgm:cxn modelId="{3B5FF75C-7781-47C2-9037-E66BE13A37DB}" type="presParOf" srcId="{76ECA49E-C65B-4DF1-8259-7FA589DABB3E}" destId="{0AD9E7AB-63F9-4429-AA5B-6D7C505286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1C9DB0-6785-4EC1-A45B-AA4B7A3DEF48}" type="doc">
      <dgm:prSet loTypeId="urn:microsoft.com/office/officeart/2018/2/layout/IconVerticalSolidList" loCatId="icon" qsTypeId="urn:microsoft.com/office/officeart/2005/8/quickstyle/simple1" qsCatId="simple" csTypeId="urn:microsoft.com/office/officeart/2005/8/colors/accent6_4" csCatId="accent6" phldr="1"/>
      <dgm:spPr/>
      <dgm:t>
        <a:bodyPr/>
        <a:lstStyle/>
        <a:p>
          <a:endParaRPr lang="en-US"/>
        </a:p>
      </dgm:t>
    </dgm:pt>
    <dgm:pt modelId="{473378DC-5D44-44B5-869F-3BB1342066B8}">
      <dgm:prSet custT="1"/>
      <dgm:spPr/>
      <dgm:t>
        <a:bodyPr/>
        <a:lstStyle/>
        <a:p>
          <a:pPr>
            <a:lnSpc>
              <a:spcPct val="100000"/>
            </a:lnSpc>
          </a:pPr>
          <a:r>
            <a:rPr lang="en-GB" sz="2400" b="1" dirty="0"/>
            <a:t>AIM of the module:</a:t>
          </a:r>
          <a:endParaRPr lang="en-US" sz="2400" dirty="0"/>
        </a:p>
      </dgm:t>
    </dgm:pt>
    <dgm:pt modelId="{CEFA10A9-DD60-4D21-8664-76AAD08C4DD1}" type="parTrans" cxnId="{97749AB9-C142-45C7-BB6F-4328607C6CED}">
      <dgm:prSet/>
      <dgm:spPr/>
      <dgm:t>
        <a:bodyPr/>
        <a:lstStyle/>
        <a:p>
          <a:endParaRPr lang="en-US"/>
        </a:p>
      </dgm:t>
    </dgm:pt>
    <dgm:pt modelId="{31A56AD9-9072-473A-9CFF-95D1DECCB99E}" type="sibTrans" cxnId="{97749AB9-C142-45C7-BB6F-4328607C6CED}">
      <dgm:prSet/>
      <dgm:spPr/>
      <dgm:t>
        <a:bodyPr/>
        <a:lstStyle/>
        <a:p>
          <a:endParaRPr lang="en-US"/>
        </a:p>
      </dgm:t>
    </dgm:pt>
    <dgm:pt modelId="{1402964D-DCC3-42EA-B402-937C29084816}">
      <dgm:prSet/>
      <dgm:spPr/>
      <dgm:t>
        <a:bodyPr/>
        <a:lstStyle/>
        <a:p>
          <a:pPr>
            <a:lnSpc>
              <a:spcPct val="100000"/>
            </a:lnSpc>
          </a:pPr>
          <a:r>
            <a:rPr lang="en-GB" dirty="0"/>
            <a:t>To develop students’ skills for independent study and life-long learning and to develop psychological literacy to aid successful completion of the programme and support future employment opportunities. </a:t>
          </a:r>
          <a:endParaRPr lang="en-US" dirty="0"/>
        </a:p>
      </dgm:t>
    </dgm:pt>
    <dgm:pt modelId="{22661793-7242-431B-8E28-CAFE980CFF51}" type="parTrans" cxnId="{6951836D-496F-4477-8005-3DC31F10B645}">
      <dgm:prSet/>
      <dgm:spPr/>
      <dgm:t>
        <a:bodyPr/>
        <a:lstStyle/>
        <a:p>
          <a:endParaRPr lang="en-US"/>
        </a:p>
      </dgm:t>
    </dgm:pt>
    <dgm:pt modelId="{F5A4F868-C367-4983-B4C1-D38BF6E54AD0}" type="sibTrans" cxnId="{6951836D-496F-4477-8005-3DC31F10B645}">
      <dgm:prSet/>
      <dgm:spPr/>
      <dgm:t>
        <a:bodyPr/>
        <a:lstStyle/>
        <a:p>
          <a:endParaRPr lang="en-US"/>
        </a:p>
      </dgm:t>
    </dgm:pt>
    <dgm:pt modelId="{78FE9394-1A05-4B9C-B9BD-BDC549A06C31}" type="pres">
      <dgm:prSet presAssocID="{071C9DB0-6785-4EC1-A45B-AA4B7A3DEF48}" presName="root" presStyleCnt="0">
        <dgm:presLayoutVars>
          <dgm:dir/>
          <dgm:resizeHandles val="exact"/>
        </dgm:presLayoutVars>
      </dgm:prSet>
      <dgm:spPr/>
    </dgm:pt>
    <dgm:pt modelId="{331F7989-3FD0-4FBE-A21B-AAB008C63EE9}" type="pres">
      <dgm:prSet presAssocID="{473378DC-5D44-44B5-869F-3BB1342066B8}" presName="compNode" presStyleCnt="0"/>
      <dgm:spPr/>
    </dgm:pt>
    <dgm:pt modelId="{2197E9B9-F4CE-411B-AE70-7A2CB6B7872A}" type="pres">
      <dgm:prSet presAssocID="{473378DC-5D44-44B5-869F-3BB1342066B8}" presName="bgRect" presStyleLbl="bgShp" presStyleIdx="0" presStyleCnt="2" custLinFactNeighborX="4255" custLinFactNeighborY="-671"/>
      <dgm:spPr/>
    </dgm:pt>
    <dgm:pt modelId="{962A3452-5F61-40E8-822B-E22C4711ADF1}" type="pres">
      <dgm:prSet presAssocID="{473378DC-5D44-44B5-869F-3BB1342066B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arget"/>
        </a:ext>
      </dgm:extLst>
    </dgm:pt>
    <dgm:pt modelId="{3770F9E9-F361-4DE6-B51B-559A2B00B853}" type="pres">
      <dgm:prSet presAssocID="{473378DC-5D44-44B5-869F-3BB1342066B8}" presName="spaceRect" presStyleCnt="0"/>
      <dgm:spPr/>
    </dgm:pt>
    <dgm:pt modelId="{235FF46D-A632-441C-9A4C-79D607D38347}" type="pres">
      <dgm:prSet presAssocID="{473378DC-5D44-44B5-869F-3BB1342066B8}" presName="parTx" presStyleLbl="revTx" presStyleIdx="0" presStyleCnt="2">
        <dgm:presLayoutVars>
          <dgm:chMax val="0"/>
          <dgm:chPref val="0"/>
        </dgm:presLayoutVars>
      </dgm:prSet>
      <dgm:spPr/>
    </dgm:pt>
    <dgm:pt modelId="{81C39B27-B2A0-4A86-819C-148CB691DFBA}" type="pres">
      <dgm:prSet presAssocID="{31A56AD9-9072-473A-9CFF-95D1DECCB99E}" presName="sibTrans" presStyleCnt="0"/>
      <dgm:spPr/>
    </dgm:pt>
    <dgm:pt modelId="{263C4D94-94C9-43C6-8769-F065990B67D4}" type="pres">
      <dgm:prSet presAssocID="{1402964D-DCC3-42EA-B402-937C29084816}" presName="compNode" presStyleCnt="0"/>
      <dgm:spPr/>
    </dgm:pt>
    <dgm:pt modelId="{9ECB1D9B-20F7-436F-9BA3-4C01D6B9B142}" type="pres">
      <dgm:prSet presAssocID="{1402964D-DCC3-42EA-B402-937C29084816}" presName="bgRect" presStyleLbl="bgShp" presStyleIdx="1" presStyleCnt="2"/>
      <dgm:spPr/>
    </dgm:pt>
    <dgm:pt modelId="{A2DA68B4-DB7E-4832-9B87-5441523EA108}" type="pres">
      <dgm:prSet presAssocID="{1402964D-DCC3-42EA-B402-937C29084816}" presName="iconRect" presStyleLbl="node1" presStyleIdx="1" presStyleCnt="2"/>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lueprint outline"/>
        </a:ext>
      </dgm:extLst>
    </dgm:pt>
    <dgm:pt modelId="{11DADA98-92EC-4CB0-B41E-ACE42E0748A3}" type="pres">
      <dgm:prSet presAssocID="{1402964D-DCC3-42EA-B402-937C29084816}" presName="spaceRect" presStyleCnt="0"/>
      <dgm:spPr/>
    </dgm:pt>
    <dgm:pt modelId="{ACF33F1E-4BA9-4590-9F45-CAAD2319895D}" type="pres">
      <dgm:prSet presAssocID="{1402964D-DCC3-42EA-B402-937C29084816}" presName="parTx" presStyleLbl="revTx" presStyleIdx="1" presStyleCnt="2">
        <dgm:presLayoutVars>
          <dgm:chMax val="0"/>
          <dgm:chPref val="0"/>
        </dgm:presLayoutVars>
      </dgm:prSet>
      <dgm:spPr/>
    </dgm:pt>
  </dgm:ptLst>
  <dgm:cxnLst>
    <dgm:cxn modelId="{4DD8F009-CD94-4E63-94F1-ADAC939615DB}" type="presOf" srcId="{071C9DB0-6785-4EC1-A45B-AA4B7A3DEF48}" destId="{78FE9394-1A05-4B9C-B9BD-BDC549A06C31}" srcOrd="0" destOrd="0" presId="urn:microsoft.com/office/officeart/2018/2/layout/IconVerticalSolidList"/>
    <dgm:cxn modelId="{23C51517-0C30-49A9-A620-BAB0D541F824}" type="presOf" srcId="{1402964D-DCC3-42EA-B402-937C29084816}" destId="{ACF33F1E-4BA9-4590-9F45-CAAD2319895D}" srcOrd="0" destOrd="0" presId="urn:microsoft.com/office/officeart/2018/2/layout/IconVerticalSolidList"/>
    <dgm:cxn modelId="{6951836D-496F-4477-8005-3DC31F10B645}" srcId="{071C9DB0-6785-4EC1-A45B-AA4B7A3DEF48}" destId="{1402964D-DCC3-42EA-B402-937C29084816}" srcOrd="1" destOrd="0" parTransId="{22661793-7242-431B-8E28-CAFE980CFF51}" sibTransId="{F5A4F868-C367-4983-B4C1-D38BF6E54AD0}"/>
    <dgm:cxn modelId="{97749AB9-C142-45C7-BB6F-4328607C6CED}" srcId="{071C9DB0-6785-4EC1-A45B-AA4B7A3DEF48}" destId="{473378DC-5D44-44B5-869F-3BB1342066B8}" srcOrd="0" destOrd="0" parTransId="{CEFA10A9-DD60-4D21-8664-76AAD08C4DD1}" sibTransId="{31A56AD9-9072-473A-9CFF-95D1DECCB99E}"/>
    <dgm:cxn modelId="{4025F2DC-977A-4485-820C-4F2AF859054E}" type="presOf" srcId="{473378DC-5D44-44B5-869F-3BB1342066B8}" destId="{235FF46D-A632-441C-9A4C-79D607D38347}" srcOrd="0" destOrd="0" presId="urn:microsoft.com/office/officeart/2018/2/layout/IconVerticalSolidList"/>
    <dgm:cxn modelId="{57378FEB-75A2-4323-8E88-462939C5DDE6}" type="presParOf" srcId="{78FE9394-1A05-4B9C-B9BD-BDC549A06C31}" destId="{331F7989-3FD0-4FBE-A21B-AAB008C63EE9}" srcOrd="0" destOrd="0" presId="urn:microsoft.com/office/officeart/2018/2/layout/IconVerticalSolidList"/>
    <dgm:cxn modelId="{2B68A6AD-395B-4F6C-B52E-BDBD8361638D}" type="presParOf" srcId="{331F7989-3FD0-4FBE-A21B-AAB008C63EE9}" destId="{2197E9B9-F4CE-411B-AE70-7A2CB6B7872A}" srcOrd="0" destOrd="0" presId="urn:microsoft.com/office/officeart/2018/2/layout/IconVerticalSolidList"/>
    <dgm:cxn modelId="{770CAE11-0FAC-4EC1-B1F1-E848F68F847E}" type="presParOf" srcId="{331F7989-3FD0-4FBE-A21B-AAB008C63EE9}" destId="{962A3452-5F61-40E8-822B-E22C4711ADF1}" srcOrd="1" destOrd="0" presId="urn:microsoft.com/office/officeart/2018/2/layout/IconVerticalSolidList"/>
    <dgm:cxn modelId="{442C33F8-2398-42FD-8CD2-301D97B839C6}" type="presParOf" srcId="{331F7989-3FD0-4FBE-A21B-AAB008C63EE9}" destId="{3770F9E9-F361-4DE6-B51B-559A2B00B853}" srcOrd="2" destOrd="0" presId="urn:microsoft.com/office/officeart/2018/2/layout/IconVerticalSolidList"/>
    <dgm:cxn modelId="{559F482B-AC81-4674-9A5C-B0CC9807415C}" type="presParOf" srcId="{331F7989-3FD0-4FBE-A21B-AAB008C63EE9}" destId="{235FF46D-A632-441C-9A4C-79D607D38347}" srcOrd="3" destOrd="0" presId="urn:microsoft.com/office/officeart/2018/2/layout/IconVerticalSolidList"/>
    <dgm:cxn modelId="{1BCDAEA6-8B37-486B-989A-2E1492BD63FE}" type="presParOf" srcId="{78FE9394-1A05-4B9C-B9BD-BDC549A06C31}" destId="{81C39B27-B2A0-4A86-819C-148CB691DFBA}" srcOrd="1" destOrd="0" presId="urn:microsoft.com/office/officeart/2018/2/layout/IconVerticalSolidList"/>
    <dgm:cxn modelId="{8A15FF5E-663A-46C2-B07E-CADCA966F2A3}" type="presParOf" srcId="{78FE9394-1A05-4B9C-B9BD-BDC549A06C31}" destId="{263C4D94-94C9-43C6-8769-F065990B67D4}" srcOrd="2" destOrd="0" presId="urn:microsoft.com/office/officeart/2018/2/layout/IconVerticalSolidList"/>
    <dgm:cxn modelId="{900DB35E-7CFC-4025-8969-8588784CD901}" type="presParOf" srcId="{263C4D94-94C9-43C6-8769-F065990B67D4}" destId="{9ECB1D9B-20F7-436F-9BA3-4C01D6B9B142}" srcOrd="0" destOrd="0" presId="urn:microsoft.com/office/officeart/2018/2/layout/IconVerticalSolidList"/>
    <dgm:cxn modelId="{5D3D47B9-6C10-4429-81F1-2D0D23E4FB13}" type="presParOf" srcId="{263C4D94-94C9-43C6-8769-F065990B67D4}" destId="{A2DA68B4-DB7E-4832-9B87-5441523EA108}" srcOrd="1" destOrd="0" presId="urn:microsoft.com/office/officeart/2018/2/layout/IconVerticalSolidList"/>
    <dgm:cxn modelId="{1F4C7637-D933-4795-BCC4-C480C88E057A}" type="presParOf" srcId="{263C4D94-94C9-43C6-8769-F065990B67D4}" destId="{11DADA98-92EC-4CB0-B41E-ACE42E0748A3}" srcOrd="2" destOrd="0" presId="urn:microsoft.com/office/officeart/2018/2/layout/IconVerticalSolidList"/>
    <dgm:cxn modelId="{33D4E659-FB89-49D3-ABA7-DBEC0EEC2025}" type="presParOf" srcId="{263C4D94-94C9-43C6-8769-F065990B67D4}" destId="{ACF33F1E-4BA9-4590-9F45-CAAD231989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B03636-63C5-4D91-9BA9-0325110A55C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5215B86-2D21-4956-9FB0-E11C9741FEE0}">
      <dgm:prSet custT="1"/>
      <dgm:spPr/>
      <dgm:t>
        <a:bodyPr/>
        <a:lstStyle/>
        <a:p>
          <a:r>
            <a:rPr lang="en-GB" sz="2000" b="1" dirty="0"/>
            <a:t>Upon the successful completion of this module, students should be able to: </a:t>
          </a:r>
          <a:endParaRPr lang="en-US" sz="2000" dirty="0"/>
        </a:p>
      </dgm:t>
    </dgm:pt>
    <dgm:pt modelId="{F1BEDDF3-1BC0-4C22-8945-AA83858CE617}" type="parTrans" cxnId="{28D82434-061D-4EEF-98A3-E3149D5915F3}">
      <dgm:prSet/>
      <dgm:spPr/>
      <dgm:t>
        <a:bodyPr/>
        <a:lstStyle/>
        <a:p>
          <a:endParaRPr lang="en-US"/>
        </a:p>
      </dgm:t>
    </dgm:pt>
    <dgm:pt modelId="{61287749-E590-48E9-B270-16AC9B33D11D}" type="sibTrans" cxnId="{28D82434-061D-4EEF-98A3-E3149D5915F3}">
      <dgm:prSet/>
      <dgm:spPr/>
      <dgm:t>
        <a:bodyPr/>
        <a:lstStyle/>
        <a:p>
          <a:endParaRPr lang="en-US"/>
        </a:p>
      </dgm:t>
    </dgm:pt>
    <dgm:pt modelId="{FD869550-3C3C-416D-BE03-78EE98E74EDC}">
      <dgm:prSet custT="1"/>
      <dgm:spPr/>
      <dgm:t>
        <a:bodyPr/>
        <a:lstStyle/>
        <a:p>
          <a:r>
            <a:rPr lang="en-GB" sz="2000" dirty="0"/>
            <a:t>demonstrate the foundational skills required to be a resilient and healthy independent learner; </a:t>
          </a:r>
          <a:endParaRPr lang="en-US" sz="2000" dirty="0"/>
        </a:p>
      </dgm:t>
    </dgm:pt>
    <dgm:pt modelId="{8C275250-5565-4032-8B9B-90105EC6D9CD}" type="parTrans" cxnId="{B3B30C6C-9F78-472E-A74E-C6DB467E3303}">
      <dgm:prSet/>
      <dgm:spPr/>
      <dgm:t>
        <a:bodyPr/>
        <a:lstStyle/>
        <a:p>
          <a:endParaRPr lang="en-US"/>
        </a:p>
      </dgm:t>
    </dgm:pt>
    <dgm:pt modelId="{D779D4F8-D054-4F42-841F-AC3F8B531055}" type="sibTrans" cxnId="{B3B30C6C-9F78-472E-A74E-C6DB467E3303}">
      <dgm:prSet/>
      <dgm:spPr/>
      <dgm:t>
        <a:bodyPr/>
        <a:lstStyle/>
        <a:p>
          <a:endParaRPr lang="en-US"/>
        </a:p>
      </dgm:t>
    </dgm:pt>
    <dgm:pt modelId="{4E73F699-C9B0-45BD-8BBE-007F6F62E90F}">
      <dgm:prSet custT="1"/>
      <dgm:spPr/>
      <dgm:t>
        <a:bodyPr/>
        <a:lstStyle/>
        <a:p>
          <a:r>
            <a:rPr lang="en-GB" sz="1400" dirty="0"/>
            <a:t>demonstrate an understanding of core psychological and other relevant literacy skills related to a range of assessments, including appropriate use of references, referencing systems, paraphrasing and avoiding plagiarism; </a:t>
          </a:r>
          <a:endParaRPr lang="en-US" sz="1400" dirty="0"/>
        </a:p>
      </dgm:t>
    </dgm:pt>
    <dgm:pt modelId="{7881FF7D-0C2E-4DE8-8E71-84D32ED77E7C}" type="parTrans" cxnId="{D174D5B3-D790-48FC-9E73-4EA35356196B}">
      <dgm:prSet/>
      <dgm:spPr/>
      <dgm:t>
        <a:bodyPr/>
        <a:lstStyle/>
        <a:p>
          <a:endParaRPr lang="en-US"/>
        </a:p>
      </dgm:t>
    </dgm:pt>
    <dgm:pt modelId="{C9A9FAE2-2AB3-4F34-9D1A-7DA913FCDEF7}" type="sibTrans" cxnId="{D174D5B3-D790-48FC-9E73-4EA35356196B}">
      <dgm:prSet/>
      <dgm:spPr/>
      <dgm:t>
        <a:bodyPr/>
        <a:lstStyle/>
        <a:p>
          <a:endParaRPr lang="en-US"/>
        </a:p>
      </dgm:t>
    </dgm:pt>
    <dgm:pt modelId="{64CAC736-CDB2-4398-A8D7-F1D178DE9DEB}">
      <dgm:prSet custT="1"/>
      <dgm:spPr/>
      <dgm:t>
        <a:bodyPr/>
        <a:lstStyle/>
        <a:p>
          <a:r>
            <a:rPr lang="en-GB" sz="1800" dirty="0"/>
            <a:t>use suitable technology to support and enhance their learning experience within the discipline area; </a:t>
          </a:r>
          <a:endParaRPr lang="en-US" sz="1800" dirty="0"/>
        </a:p>
      </dgm:t>
    </dgm:pt>
    <dgm:pt modelId="{B6F620FB-3CDE-4B58-AF2B-B888EE26F844}" type="parTrans" cxnId="{8507C7B3-E7C6-47A0-B25E-AC7E23A6AE8F}">
      <dgm:prSet/>
      <dgm:spPr/>
      <dgm:t>
        <a:bodyPr/>
        <a:lstStyle/>
        <a:p>
          <a:endParaRPr lang="en-US"/>
        </a:p>
      </dgm:t>
    </dgm:pt>
    <dgm:pt modelId="{ECA1515D-62E8-42E8-AC2A-16EEA4282B19}" type="sibTrans" cxnId="{8507C7B3-E7C6-47A0-B25E-AC7E23A6AE8F}">
      <dgm:prSet/>
      <dgm:spPr/>
      <dgm:t>
        <a:bodyPr/>
        <a:lstStyle/>
        <a:p>
          <a:endParaRPr lang="en-US"/>
        </a:p>
      </dgm:t>
    </dgm:pt>
    <dgm:pt modelId="{7B7B9075-CF51-48E5-BC8D-1F504E17EBE4}">
      <dgm:prSet/>
      <dgm:spPr/>
      <dgm:t>
        <a:bodyPr/>
        <a:lstStyle/>
        <a:p>
          <a:r>
            <a:rPr lang="en-GB" dirty="0"/>
            <a:t>demonstrate understanding of their own learning and skill development, including effective personal planning, self-reflection, and project management skill. </a:t>
          </a:r>
          <a:endParaRPr lang="en-US" dirty="0"/>
        </a:p>
      </dgm:t>
    </dgm:pt>
    <dgm:pt modelId="{FCC50686-6729-4021-B616-C8B9EF721A52}" type="parTrans" cxnId="{E89F1EF3-6701-46A5-B1EF-2E986E67B72D}">
      <dgm:prSet/>
      <dgm:spPr/>
      <dgm:t>
        <a:bodyPr/>
        <a:lstStyle/>
        <a:p>
          <a:endParaRPr lang="en-US"/>
        </a:p>
      </dgm:t>
    </dgm:pt>
    <dgm:pt modelId="{CEFE6393-51EE-41DD-8047-28706C8DE86D}" type="sibTrans" cxnId="{E89F1EF3-6701-46A5-B1EF-2E986E67B72D}">
      <dgm:prSet/>
      <dgm:spPr/>
      <dgm:t>
        <a:bodyPr/>
        <a:lstStyle/>
        <a:p>
          <a:endParaRPr lang="en-US"/>
        </a:p>
      </dgm:t>
    </dgm:pt>
    <dgm:pt modelId="{F93164C5-92B1-4AF6-9ED0-F7CA8880ECB3}" type="pres">
      <dgm:prSet presAssocID="{2CB03636-63C5-4D91-9BA9-0325110A55CA}" presName="diagram" presStyleCnt="0">
        <dgm:presLayoutVars>
          <dgm:dir/>
          <dgm:resizeHandles val="exact"/>
        </dgm:presLayoutVars>
      </dgm:prSet>
      <dgm:spPr/>
    </dgm:pt>
    <dgm:pt modelId="{06BEE3CE-A5C2-43B8-A193-87D1AAA5941B}" type="pres">
      <dgm:prSet presAssocID="{85215B86-2D21-4956-9FB0-E11C9741FEE0}" presName="node" presStyleLbl="node1" presStyleIdx="0" presStyleCnt="5">
        <dgm:presLayoutVars>
          <dgm:bulletEnabled val="1"/>
        </dgm:presLayoutVars>
      </dgm:prSet>
      <dgm:spPr/>
    </dgm:pt>
    <dgm:pt modelId="{97044374-04C7-41F6-9B1E-5EDFAD4A3028}" type="pres">
      <dgm:prSet presAssocID="{61287749-E590-48E9-B270-16AC9B33D11D}" presName="sibTrans" presStyleCnt="0"/>
      <dgm:spPr/>
    </dgm:pt>
    <dgm:pt modelId="{2E3ACC9A-BBD0-4A67-9798-6FC30673E63C}" type="pres">
      <dgm:prSet presAssocID="{FD869550-3C3C-416D-BE03-78EE98E74EDC}" presName="node" presStyleLbl="node1" presStyleIdx="1" presStyleCnt="5">
        <dgm:presLayoutVars>
          <dgm:bulletEnabled val="1"/>
        </dgm:presLayoutVars>
      </dgm:prSet>
      <dgm:spPr/>
    </dgm:pt>
    <dgm:pt modelId="{FA7A891D-6CDF-4E87-A18F-B45FA4C077AD}" type="pres">
      <dgm:prSet presAssocID="{D779D4F8-D054-4F42-841F-AC3F8B531055}" presName="sibTrans" presStyleCnt="0"/>
      <dgm:spPr/>
    </dgm:pt>
    <dgm:pt modelId="{916508C8-0F9E-4685-9CBD-60479BC64006}" type="pres">
      <dgm:prSet presAssocID="{4E73F699-C9B0-45BD-8BBE-007F6F62E90F}" presName="node" presStyleLbl="node1" presStyleIdx="2" presStyleCnt="5">
        <dgm:presLayoutVars>
          <dgm:bulletEnabled val="1"/>
        </dgm:presLayoutVars>
      </dgm:prSet>
      <dgm:spPr/>
    </dgm:pt>
    <dgm:pt modelId="{7491ED14-84CA-4357-89D5-E0C8945A5DCB}" type="pres">
      <dgm:prSet presAssocID="{C9A9FAE2-2AB3-4F34-9D1A-7DA913FCDEF7}" presName="sibTrans" presStyleCnt="0"/>
      <dgm:spPr/>
    </dgm:pt>
    <dgm:pt modelId="{BEFFFF14-5896-42FC-9660-A1D37B8821DD}" type="pres">
      <dgm:prSet presAssocID="{64CAC736-CDB2-4398-A8D7-F1D178DE9DEB}" presName="node" presStyleLbl="node1" presStyleIdx="3" presStyleCnt="5">
        <dgm:presLayoutVars>
          <dgm:bulletEnabled val="1"/>
        </dgm:presLayoutVars>
      </dgm:prSet>
      <dgm:spPr/>
    </dgm:pt>
    <dgm:pt modelId="{F46FBC64-2984-40BD-8BAD-C7FA92EB13E7}" type="pres">
      <dgm:prSet presAssocID="{ECA1515D-62E8-42E8-AC2A-16EEA4282B19}" presName="sibTrans" presStyleCnt="0"/>
      <dgm:spPr/>
    </dgm:pt>
    <dgm:pt modelId="{DAD7D2EA-20A3-4F8B-A118-21FE3C4933C2}" type="pres">
      <dgm:prSet presAssocID="{7B7B9075-CF51-48E5-BC8D-1F504E17EBE4}" presName="node" presStyleLbl="node1" presStyleIdx="4" presStyleCnt="5">
        <dgm:presLayoutVars>
          <dgm:bulletEnabled val="1"/>
        </dgm:presLayoutVars>
      </dgm:prSet>
      <dgm:spPr/>
    </dgm:pt>
  </dgm:ptLst>
  <dgm:cxnLst>
    <dgm:cxn modelId="{C6F7F924-E9A3-4182-B2DB-EC151DA3BF94}" type="presOf" srcId="{4E73F699-C9B0-45BD-8BBE-007F6F62E90F}" destId="{916508C8-0F9E-4685-9CBD-60479BC64006}" srcOrd="0" destOrd="0" presId="urn:microsoft.com/office/officeart/2005/8/layout/default"/>
    <dgm:cxn modelId="{28D82434-061D-4EEF-98A3-E3149D5915F3}" srcId="{2CB03636-63C5-4D91-9BA9-0325110A55CA}" destId="{85215B86-2D21-4956-9FB0-E11C9741FEE0}" srcOrd="0" destOrd="0" parTransId="{F1BEDDF3-1BC0-4C22-8945-AA83858CE617}" sibTransId="{61287749-E590-48E9-B270-16AC9B33D11D}"/>
    <dgm:cxn modelId="{B3B30C6C-9F78-472E-A74E-C6DB467E3303}" srcId="{2CB03636-63C5-4D91-9BA9-0325110A55CA}" destId="{FD869550-3C3C-416D-BE03-78EE98E74EDC}" srcOrd="1" destOrd="0" parTransId="{8C275250-5565-4032-8B9B-90105EC6D9CD}" sibTransId="{D779D4F8-D054-4F42-841F-AC3F8B531055}"/>
    <dgm:cxn modelId="{849B7071-1658-4FA3-872A-14F33398401C}" type="presOf" srcId="{64CAC736-CDB2-4398-A8D7-F1D178DE9DEB}" destId="{BEFFFF14-5896-42FC-9660-A1D37B8821DD}" srcOrd="0" destOrd="0" presId="urn:microsoft.com/office/officeart/2005/8/layout/default"/>
    <dgm:cxn modelId="{F080A0AC-ABB6-4378-8B8A-C1FB654F09FB}" type="presOf" srcId="{7B7B9075-CF51-48E5-BC8D-1F504E17EBE4}" destId="{DAD7D2EA-20A3-4F8B-A118-21FE3C4933C2}" srcOrd="0" destOrd="0" presId="urn:microsoft.com/office/officeart/2005/8/layout/default"/>
    <dgm:cxn modelId="{8507C7B3-E7C6-47A0-B25E-AC7E23A6AE8F}" srcId="{2CB03636-63C5-4D91-9BA9-0325110A55CA}" destId="{64CAC736-CDB2-4398-A8D7-F1D178DE9DEB}" srcOrd="3" destOrd="0" parTransId="{B6F620FB-3CDE-4B58-AF2B-B888EE26F844}" sibTransId="{ECA1515D-62E8-42E8-AC2A-16EEA4282B19}"/>
    <dgm:cxn modelId="{D174D5B3-D790-48FC-9E73-4EA35356196B}" srcId="{2CB03636-63C5-4D91-9BA9-0325110A55CA}" destId="{4E73F699-C9B0-45BD-8BBE-007F6F62E90F}" srcOrd="2" destOrd="0" parTransId="{7881FF7D-0C2E-4DE8-8E71-84D32ED77E7C}" sibTransId="{C9A9FAE2-2AB3-4F34-9D1A-7DA913FCDEF7}"/>
    <dgm:cxn modelId="{574C0AD3-C99E-409C-8BB4-46F4A192851A}" type="presOf" srcId="{85215B86-2D21-4956-9FB0-E11C9741FEE0}" destId="{06BEE3CE-A5C2-43B8-A193-87D1AAA5941B}" srcOrd="0" destOrd="0" presId="urn:microsoft.com/office/officeart/2005/8/layout/default"/>
    <dgm:cxn modelId="{2F57D0DD-077E-4C93-BBA6-FC97634B2AA3}" type="presOf" srcId="{FD869550-3C3C-416D-BE03-78EE98E74EDC}" destId="{2E3ACC9A-BBD0-4A67-9798-6FC30673E63C}" srcOrd="0" destOrd="0" presId="urn:microsoft.com/office/officeart/2005/8/layout/default"/>
    <dgm:cxn modelId="{571E5DE4-11B4-444B-9582-C68B11216413}" type="presOf" srcId="{2CB03636-63C5-4D91-9BA9-0325110A55CA}" destId="{F93164C5-92B1-4AF6-9ED0-F7CA8880ECB3}" srcOrd="0" destOrd="0" presId="urn:microsoft.com/office/officeart/2005/8/layout/default"/>
    <dgm:cxn modelId="{E89F1EF3-6701-46A5-B1EF-2E986E67B72D}" srcId="{2CB03636-63C5-4D91-9BA9-0325110A55CA}" destId="{7B7B9075-CF51-48E5-BC8D-1F504E17EBE4}" srcOrd="4" destOrd="0" parTransId="{FCC50686-6729-4021-B616-C8B9EF721A52}" sibTransId="{CEFE6393-51EE-41DD-8047-28706C8DE86D}"/>
    <dgm:cxn modelId="{A689C227-1F44-44B5-AF5D-61804C6E4184}" type="presParOf" srcId="{F93164C5-92B1-4AF6-9ED0-F7CA8880ECB3}" destId="{06BEE3CE-A5C2-43B8-A193-87D1AAA5941B}" srcOrd="0" destOrd="0" presId="urn:microsoft.com/office/officeart/2005/8/layout/default"/>
    <dgm:cxn modelId="{4E036C4D-AA53-4086-9068-1CB00E89512B}" type="presParOf" srcId="{F93164C5-92B1-4AF6-9ED0-F7CA8880ECB3}" destId="{97044374-04C7-41F6-9B1E-5EDFAD4A3028}" srcOrd="1" destOrd="0" presId="urn:microsoft.com/office/officeart/2005/8/layout/default"/>
    <dgm:cxn modelId="{E6FE8B2D-DC0B-4557-A91F-9AB2A5B44EFC}" type="presParOf" srcId="{F93164C5-92B1-4AF6-9ED0-F7CA8880ECB3}" destId="{2E3ACC9A-BBD0-4A67-9798-6FC30673E63C}" srcOrd="2" destOrd="0" presId="urn:microsoft.com/office/officeart/2005/8/layout/default"/>
    <dgm:cxn modelId="{582AE1F4-2AF5-4A3F-BC74-EA7F8126F3F2}" type="presParOf" srcId="{F93164C5-92B1-4AF6-9ED0-F7CA8880ECB3}" destId="{FA7A891D-6CDF-4E87-A18F-B45FA4C077AD}" srcOrd="3" destOrd="0" presId="urn:microsoft.com/office/officeart/2005/8/layout/default"/>
    <dgm:cxn modelId="{3483D6B9-B26F-4130-A221-FEA6A5C490FD}" type="presParOf" srcId="{F93164C5-92B1-4AF6-9ED0-F7CA8880ECB3}" destId="{916508C8-0F9E-4685-9CBD-60479BC64006}" srcOrd="4" destOrd="0" presId="urn:microsoft.com/office/officeart/2005/8/layout/default"/>
    <dgm:cxn modelId="{936BC18C-09AF-4E98-83FA-5692CA5951FC}" type="presParOf" srcId="{F93164C5-92B1-4AF6-9ED0-F7CA8880ECB3}" destId="{7491ED14-84CA-4357-89D5-E0C8945A5DCB}" srcOrd="5" destOrd="0" presId="urn:microsoft.com/office/officeart/2005/8/layout/default"/>
    <dgm:cxn modelId="{4594940F-7867-4B12-B69D-4CCDDE82107D}" type="presParOf" srcId="{F93164C5-92B1-4AF6-9ED0-F7CA8880ECB3}" destId="{BEFFFF14-5896-42FC-9660-A1D37B8821DD}" srcOrd="6" destOrd="0" presId="urn:microsoft.com/office/officeart/2005/8/layout/default"/>
    <dgm:cxn modelId="{5625B2E1-AE36-4487-B5AC-5024C958ED65}" type="presParOf" srcId="{F93164C5-92B1-4AF6-9ED0-F7CA8880ECB3}" destId="{F46FBC64-2984-40BD-8BAD-C7FA92EB13E7}" srcOrd="7" destOrd="0" presId="urn:microsoft.com/office/officeart/2005/8/layout/default"/>
    <dgm:cxn modelId="{66814036-80E2-45E0-8F9F-02CEEBEF0C51}" type="presParOf" srcId="{F93164C5-92B1-4AF6-9ED0-F7CA8880ECB3}" destId="{DAD7D2EA-20A3-4F8B-A118-21FE3C4933C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B03636-63C5-4D91-9BA9-0325110A55C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34B2A46-CABF-468C-8C02-77263C0078C5}">
      <dgm:prSet/>
      <dgm:spPr/>
      <dgm:t>
        <a:bodyPr/>
        <a:lstStyle/>
        <a:p>
          <a:pPr>
            <a:buFont typeface="Symbol" panose="05050102010706020507" pitchFamily="18" charset="2"/>
            <a:buChar char=""/>
          </a:pPr>
          <a:r>
            <a:rPr lang="en-GB"/>
            <a:t>Time management, reading, writing, referencing and unfair practice, searching for and evaluating sources of information, working online. </a:t>
          </a:r>
        </a:p>
      </dgm:t>
    </dgm:pt>
    <dgm:pt modelId="{1638A29D-F70E-4AFA-9C12-03A0ECA10BF4}" type="parTrans" cxnId="{37FF5CF3-B3F8-42D9-89E9-FBE3B531A158}">
      <dgm:prSet/>
      <dgm:spPr/>
      <dgm:t>
        <a:bodyPr/>
        <a:lstStyle/>
        <a:p>
          <a:endParaRPr lang="en-GB"/>
        </a:p>
      </dgm:t>
    </dgm:pt>
    <dgm:pt modelId="{32ED2E53-B904-4145-BD91-9AC9ABDC34D0}" type="sibTrans" cxnId="{37FF5CF3-B3F8-42D9-89E9-FBE3B531A158}">
      <dgm:prSet/>
      <dgm:spPr/>
      <dgm:t>
        <a:bodyPr/>
        <a:lstStyle/>
        <a:p>
          <a:endParaRPr lang="en-GB"/>
        </a:p>
      </dgm:t>
    </dgm:pt>
    <dgm:pt modelId="{3D9A72BE-B11E-4C7B-B771-7077A3B24CE1}">
      <dgm:prSet/>
      <dgm:spPr/>
      <dgm:t>
        <a:bodyPr/>
        <a:lstStyle/>
        <a:p>
          <a:pPr algn="ctr">
            <a:buFont typeface="Symbol" panose="05050102010706020507" pitchFamily="18" charset="2"/>
            <a:buChar char=""/>
          </a:pPr>
          <a:r>
            <a:rPr lang="en-GB" dirty="0"/>
            <a:t>Critical thinking, reflection and self-reflection. </a:t>
          </a:r>
        </a:p>
        <a:p>
          <a:pPr algn="ctr">
            <a:buFont typeface="Symbol" panose="05050102010706020507" pitchFamily="18" charset="2"/>
            <a:buChar char=""/>
          </a:pPr>
          <a:r>
            <a:rPr lang="en-GB" dirty="0"/>
            <a:t>Critical writing: synthesis, paraphrasing and creating an informed argument.</a:t>
          </a:r>
        </a:p>
      </dgm:t>
    </dgm:pt>
    <dgm:pt modelId="{306A94F0-A33C-40C7-B6A2-0EC6B560734E}" type="parTrans" cxnId="{875C2616-85AB-47D8-A893-35ECC2B6D58E}">
      <dgm:prSet/>
      <dgm:spPr/>
      <dgm:t>
        <a:bodyPr/>
        <a:lstStyle/>
        <a:p>
          <a:endParaRPr lang="en-GB"/>
        </a:p>
      </dgm:t>
    </dgm:pt>
    <dgm:pt modelId="{F0D4A07C-EE82-49E8-B913-C76E99E7490C}" type="sibTrans" cxnId="{875C2616-85AB-47D8-A893-35ECC2B6D58E}">
      <dgm:prSet/>
      <dgm:spPr/>
      <dgm:t>
        <a:bodyPr/>
        <a:lstStyle/>
        <a:p>
          <a:endParaRPr lang="en-GB"/>
        </a:p>
      </dgm:t>
    </dgm:pt>
    <dgm:pt modelId="{50100B35-F4FC-4D19-94B8-A960C63DD53D}">
      <dgm:prSet/>
      <dgm:spPr/>
      <dgm:t>
        <a:bodyPr/>
        <a:lstStyle/>
        <a:p>
          <a:pPr algn="l">
            <a:buNone/>
          </a:pPr>
          <a:endParaRPr lang="en-GB"/>
        </a:p>
      </dgm:t>
    </dgm:pt>
    <dgm:pt modelId="{E3132D8B-7B3F-4B8A-AE04-C302A900109B}" type="parTrans" cxnId="{B2D9DC30-5189-4F14-9492-237568FBFEE3}">
      <dgm:prSet/>
      <dgm:spPr/>
      <dgm:t>
        <a:bodyPr/>
        <a:lstStyle/>
        <a:p>
          <a:endParaRPr lang="en-GB"/>
        </a:p>
      </dgm:t>
    </dgm:pt>
    <dgm:pt modelId="{503730B1-A118-4C36-A738-282A7BB476B6}" type="sibTrans" cxnId="{B2D9DC30-5189-4F14-9492-237568FBFEE3}">
      <dgm:prSet/>
      <dgm:spPr/>
      <dgm:t>
        <a:bodyPr/>
        <a:lstStyle/>
        <a:p>
          <a:endParaRPr lang="en-GB"/>
        </a:p>
      </dgm:t>
    </dgm:pt>
    <dgm:pt modelId="{AF8199EA-B01E-4469-903F-4C8ABFDE19FC}">
      <dgm:prSet/>
      <dgm:spPr/>
      <dgm:t>
        <a:bodyPr/>
        <a:lstStyle/>
        <a:p>
          <a:pPr>
            <a:buFont typeface="Symbol" panose="05050102010706020507" pitchFamily="18" charset="2"/>
            <a:buChar char=""/>
          </a:pPr>
          <a:r>
            <a:rPr lang="en-GB"/>
            <a:t>Skills for a range of assessment modes, including academic posters, research reports, practical skills assessments, blogs, video, presentations, exams and written coursework.</a:t>
          </a:r>
        </a:p>
      </dgm:t>
    </dgm:pt>
    <dgm:pt modelId="{A186C40E-5834-4B57-8B52-DB6EC00D08BC}" type="parTrans" cxnId="{1331C099-B6BB-45F7-BF27-D4B5B3CF9C62}">
      <dgm:prSet/>
      <dgm:spPr/>
      <dgm:t>
        <a:bodyPr/>
        <a:lstStyle/>
        <a:p>
          <a:endParaRPr lang="en-GB"/>
        </a:p>
      </dgm:t>
    </dgm:pt>
    <dgm:pt modelId="{5047A49B-6E33-476A-95FC-5A0E131B5164}" type="sibTrans" cxnId="{1331C099-B6BB-45F7-BF27-D4B5B3CF9C62}">
      <dgm:prSet/>
      <dgm:spPr/>
      <dgm:t>
        <a:bodyPr/>
        <a:lstStyle/>
        <a:p>
          <a:endParaRPr lang="en-GB"/>
        </a:p>
      </dgm:t>
    </dgm:pt>
    <dgm:pt modelId="{A097D244-64F7-41BA-9E92-A57E5D113B06}">
      <dgm:prSet/>
      <dgm:spPr/>
      <dgm:t>
        <a:bodyPr/>
        <a:lstStyle/>
        <a:p>
          <a:pPr>
            <a:buFont typeface="Symbol" panose="05050102010706020507" pitchFamily="18" charset="2"/>
            <a:buChar char=""/>
          </a:pPr>
          <a:r>
            <a:rPr lang="en-GB"/>
            <a:t>Digital literacy: using appropriate technology; staying safe online, cyber security, digital identity. </a:t>
          </a:r>
        </a:p>
      </dgm:t>
    </dgm:pt>
    <dgm:pt modelId="{C3F08108-98B2-4962-9426-38FE66CDE2CE}" type="parTrans" cxnId="{7B3C2576-4483-4B9D-B827-967C7E4B0C17}">
      <dgm:prSet/>
      <dgm:spPr/>
      <dgm:t>
        <a:bodyPr/>
        <a:lstStyle/>
        <a:p>
          <a:endParaRPr lang="en-GB"/>
        </a:p>
      </dgm:t>
    </dgm:pt>
    <dgm:pt modelId="{647CD5C6-E990-4046-98D3-122C4A3F5B64}" type="sibTrans" cxnId="{7B3C2576-4483-4B9D-B827-967C7E4B0C17}">
      <dgm:prSet/>
      <dgm:spPr/>
      <dgm:t>
        <a:bodyPr/>
        <a:lstStyle/>
        <a:p>
          <a:endParaRPr lang="en-GB"/>
        </a:p>
      </dgm:t>
    </dgm:pt>
    <dgm:pt modelId="{B576DBE5-FDEE-435E-9667-FBCC8F9CDE0A}">
      <dgm:prSet/>
      <dgm:spPr/>
      <dgm:t>
        <a:bodyPr/>
        <a:lstStyle/>
        <a:p>
          <a:pPr>
            <a:buFont typeface="Symbol" panose="05050102010706020507" pitchFamily="18" charset="2"/>
            <a:buChar char=""/>
          </a:pPr>
          <a:r>
            <a:rPr lang="en-GB"/>
            <a:t>Team working and professional communication skills. </a:t>
          </a:r>
        </a:p>
      </dgm:t>
    </dgm:pt>
    <dgm:pt modelId="{0D44441C-6606-4D65-9471-8E12BC4C3FC2}" type="parTrans" cxnId="{72B9C8F9-537C-4859-86BD-729E4AB1E654}">
      <dgm:prSet/>
      <dgm:spPr/>
      <dgm:t>
        <a:bodyPr/>
        <a:lstStyle/>
        <a:p>
          <a:endParaRPr lang="en-GB"/>
        </a:p>
      </dgm:t>
    </dgm:pt>
    <dgm:pt modelId="{0FA0267C-869D-4C96-913E-3ACEB61004CE}" type="sibTrans" cxnId="{72B9C8F9-537C-4859-86BD-729E4AB1E654}">
      <dgm:prSet/>
      <dgm:spPr/>
      <dgm:t>
        <a:bodyPr/>
        <a:lstStyle/>
        <a:p>
          <a:endParaRPr lang="en-GB"/>
        </a:p>
      </dgm:t>
    </dgm:pt>
    <dgm:pt modelId="{01C7CACE-6F3F-4424-8DFA-D878354D878F}">
      <dgm:prSet/>
      <dgm:spPr/>
      <dgm:t>
        <a:bodyPr/>
        <a:lstStyle/>
        <a:p>
          <a:pPr>
            <a:buFont typeface="Symbol" panose="05050102010706020507" pitchFamily="18" charset="2"/>
            <a:buChar char=""/>
          </a:pPr>
          <a:r>
            <a:rPr lang="en-GB"/>
            <a:t>Resilience, health, wellbeing and learning agility. </a:t>
          </a:r>
        </a:p>
      </dgm:t>
    </dgm:pt>
    <dgm:pt modelId="{C21E9698-9843-4BBB-A999-56CF078E9B08}" type="parTrans" cxnId="{CD13B0DC-8ED4-465F-B1F5-8589FA9EE4FB}">
      <dgm:prSet/>
      <dgm:spPr/>
      <dgm:t>
        <a:bodyPr/>
        <a:lstStyle/>
        <a:p>
          <a:endParaRPr lang="en-GB"/>
        </a:p>
      </dgm:t>
    </dgm:pt>
    <dgm:pt modelId="{26348187-E279-4156-8F13-7EFF1851F4AB}" type="sibTrans" cxnId="{CD13B0DC-8ED4-465F-B1F5-8589FA9EE4FB}">
      <dgm:prSet/>
      <dgm:spPr/>
      <dgm:t>
        <a:bodyPr/>
        <a:lstStyle/>
        <a:p>
          <a:endParaRPr lang="en-GB"/>
        </a:p>
      </dgm:t>
    </dgm:pt>
    <dgm:pt modelId="{F93164C5-92B1-4AF6-9ED0-F7CA8880ECB3}" type="pres">
      <dgm:prSet presAssocID="{2CB03636-63C5-4D91-9BA9-0325110A55CA}" presName="diagram" presStyleCnt="0">
        <dgm:presLayoutVars>
          <dgm:dir/>
          <dgm:resizeHandles val="exact"/>
        </dgm:presLayoutVars>
      </dgm:prSet>
      <dgm:spPr/>
    </dgm:pt>
    <dgm:pt modelId="{01697640-DC74-4AEA-9BB1-CE110996ED3B}" type="pres">
      <dgm:prSet presAssocID="{C34B2A46-CABF-468C-8C02-77263C0078C5}" presName="node" presStyleLbl="node1" presStyleIdx="0" presStyleCnt="6">
        <dgm:presLayoutVars>
          <dgm:bulletEnabled val="1"/>
        </dgm:presLayoutVars>
      </dgm:prSet>
      <dgm:spPr/>
    </dgm:pt>
    <dgm:pt modelId="{DE55AF22-95EB-480F-8BD2-82826079452E}" type="pres">
      <dgm:prSet presAssocID="{32ED2E53-B904-4145-BD91-9AC9ABDC34D0}" presName="sibTrans" presStyleCnt="0"/>
      <dgm:spPr/>
    </dgm:pt>
    <dgm:pt modelId="{A61E31B2-83FE-432F-8B1F-F14C2F1DA473}" type="pres">
      <dgm:prSet presAssocID="{3D9A72BE-B11E-4C7B-B771-7077A3B24CE1}" presName="node" presStyleLbl="node1" presStyleIdx="1" presStyleCnt="6">
        <dgm:presLayoutVars>
          <dgm:bulletEnabled val="1"/>
        </dgm:presLayoutVars>
      </dgm:prSet>
      <dgm:spPr/>
    </dgm:pt>
    <dgm:pt modelId="{939A788C-D912-47A5-90CE-A5E5268BE78B}" type="pres">
      <dgm:prSet presAssocID="{F0D4A07C-EE82-49E8-B913-C76E99E7490C}" presName="sibTrans" presStyleCnt="0"/>
      <dgm:spPr/>
    </dgm:pt>
    <dgm:pt modelId="{E35DF9CB-11B0-46EA-BBC3-C2DE2D3C20C0}" type="pres">
      <dgm:prSet presAssocID="{A097D244-64F7-41BA-9E92-A57E5D113B06}" presName="node" presStyleLbl="node1" presStyleIdx="2" presStyleCnt="6">
        <dgm:presLayoutVars>
          <dgm:bulletEnabled val="1"/>
        </dgm:presLayoutVars>
      </dgm:prSet>
      <dgm:spPr/>
    </dgm:pt>
    <dgm:pt modelId="{43D1678E-FCE3-4E61-AC89-5A7D4D4CE78B}" type="pres">
      <dgm:prSet presAssocID="{647CD5C6-E990-4046-98D3-122C4A3F5B64}" presName="sibTrans" presStyleCnt="0"/>
      <dgm:spPr/>
    </dgm:pt>
    <dgm:pt modelId="{FA60683F-FD89-491D-94A1-6E8A438E6B35}" type="pres">
      <dgm:prSet presAssocID="{AF8199EA-B01E-4469-903F-4C8ABFDE19FC}" presName="node" presStyleLbl="node1" presStyleIdx="3" presStyleCnt="6">
        <dgm:presLayoutVars>
          <dgm:bulletEnabled val="1"/>
        </dgm:presLayoutVars>
      </dgm:prSet>
      <dgm:spPr/>
    </dgm:pt>
    <dgm:pt modelId="{4274A378-8FC2-46E4-BD9F-87E5FA1F6C2A}" type="pres">
      <dgm:prSet presAssocID="{5047A49B-6E33-476A-95FC-5A0E131B5164}" presName="sibTrans" presStyleCnt="0"/>
      <dgm:spPr/>
    </dgm:pt>
    <dgm:pt modelId="{B418C53A-EFFC-443F-B4AB-DE399B0E0261}" type="pres">
      <dgm:prSet presAssocID="{01C7CACE-6F3F-4424-8DFA-D878354D878F}" presName="node" presStyleLbl="node1" presStyleIdx="4" presStyleCnt="6">
        <dgm:presLayoutVars>
          <dgm:bulletEnabled val="1"/>
        </dgm:presLayoutVars>
      </dgm:prSet>
      <dgm:spPr/>
    </dgm:pt>
    <dgm:pt modelId="{317550C0-7318-440D-A62C-0250DAEBA903}" type="pres">
      <dgm:prSet presAssocID="{26348187-E279-4156-8F13-7EFF1851F4AB}" presName="sibTrans" presStyleCnt="0"/>
      <dgm:spPr/>
    </dgm:pt>
    <dgm:pt modelId="{7CEBF26A-04F6-4BB4-ACA9-4D8CD49E6259}" type="pres">
      <dgm:prSet presAssocID="{B576DBE5-FDEE-435E-9667-FBCC8F9CDE0A}" presName="node" presStyleLbl="node1" presStyleIdx="5" presStyleCnt="6">
        <dgm:presLayoutVars>
          <dgm:bulletEnabled val="1"/>
        </dgm:presLayoutVars>
      </dgm:prSet>
      <dgm:spPr/>
    </dgm:pt>
  </dgm:ptLst>
  <dgm:cxnLst>
    <dgm:cxn modelId="{875C2616-85AB-47D8-A893-35ECC2B6D58E}" srcId="{2CB03636-63C5-4D91-9BA9-0325110A55CA}" destId="{3D9A72BE-B11E-4C7B-B771-7077A3B24CE1}" srcOrd="1" destOrd="0" parTransId="{306A94F0-A33C-40C7-B6A2-0EC6B560734E}" sibTransId="{F0D4A07C-EE82-49E8-B913-C76E99E7490C}"/>
    <dgm:cxn modelId="{B2D9DC30-5189-4F14-9492-237568FBFEE3}" srcId="{3D9A72BE-B11E-4C7B-B771-7077A3B24CE1}" destId="{50100B35-F4FC-4D19-94B8-A960C63DD53D}" srcOrd="0" destOrd="0" parTransId="{E3132D8B-7B3F-4B8A-AE04-C302A900109B}" sibTransId="{503730B1-A118-4C36-A738-282A7BB476B6}"/>
    <dgm:cxn modelId="{7354B675-B9CF-4BC5-B445-4AF26BE4FD5F}" type="presOf" srcId="{AF8199EA-B01E-4469-903F-4C8ABFDE19FC}" destId="{FA60683F-FD89-491D-94A1-6E8A438E6B35}" srcOrd="0" destOrd="0" presId="urn:microsoft.com/office/officeart/2005/8/layout/default"/>
    <dgm:cxn modelId="{7B3C2576-4483-4B9D-B827-967C7E4B0C17}" srcId="{2CB03636-63C5-4D91-9BA9-0325110A55CA}" destId="{A097D244-64F7-41BA-9E92-A57E5D113B06}" srcOrd="2" destOrd="0" parTransId="{C3F08108-98B2-4962-9426-38FE66CDE2CE}" sibTransId="{647CD5C6-E990-4046-98D3-122C4A3F5B64}"/>
    <dgm:cxn modelId="{A5919481-9681-474C-8387-DE4E9FB5DFDA}" type="presOf" srcId="{50100B35-F4FC-4D19-94B8-A960C63DD53D}" destId="{A61E31B2-83FE-432F-8B1F-F14C2F1DA473}" srcOrd="0" destOrd="1" presId="urn:microsoft.com/office/officeart/2005/8/layout/default"/>
    <dgm:cxn modelId="{B9D08D92-BBC2-4190-BA10-9A3FD602E381}" type="presOf" srcId="{B576DBE5-FDEE-435E-9667-FBCC8F9CDE0A}" destId="{7CEBF26A-04F6-4BB4-ACA9-4D8CD49E6259}" srcOrd="0" destOrd="0" presId="urn:microsoft.com/office/officeart/2005/8/layout/default"/>
    <dgm:cxn modelId="{1331C099-B6BB-45F7-BF27-D4B5B3CF9C62}" srcId="{2CB03636-63C5-4D91-9BA9-0325110A55CA}" destId="{AF8199EA-B01E-4469-903F-4C8ABFDE19FC}" srcOrd="3" destOrd="0" parTransId="{A186C40E-5834-4B57-8B52-DB6EC00D08BC}" sibTransId="{5047A49B-6E33-476A-95FC-5A0E131B5164}"/>
    <dgm:cxn modelId="{8DDA47A2-352E-4E96-82CD-7AC6044125B7}" type="presOf" srcId="{A097D244-64F7-41BA-9E92-A57E5D113B06}" destId="{E35DF9CB-11B0-46EA-BBC3-C2DE2D3C20C0}" srcOrd="0" destOrd="0" presId="urn:microsoft.com/office/officeart/2005/8/layout/default"/>
    <dgm:cxn modelId="{1C241FB7-2C2E-4551-BF3D-E4B29716CB61}" type="presOf" srcId="{C34B2A46-CABF-468C-8C02-77263C0078C5}" destId="{01697640-DC74-4AEA-9BB1-CE110996ED3B}" srcOrd="0" destOrd="0" presId="urn:microsoft.com/office/officeart/2005/8/layout/default"/>
    <dgm:cxn modelId="{CD13B0DC-8ED4-465F-B1F5-8589FA9EE4FB}" srcId="{2CB03636-63C5-4D91-9BA9-0325110A55CA}" destId="{01C7CACE-6F3F-4424-8DFA-D878354D878F}" srcOrd="4" destOrd="0" parTransId="{C21E9698-9843-4BBB-A999-56CF078E9B08}" sibTransId="{26348187-E279-4156-8F13-7EFF1851F4AB}"/>
    <dgm:cxn modelId="{571E5DE4-11B4-444B-9582-C68B11216413}" type="presOf" srcId="{2CB03636-63C5-4D91-9BA9-0325110A55CA}" destId="{F93164C5-92B1-4AF6-9ED0-F7CA8880ECB3}" srcOrd="0" destOrd="0" presId="urn:microsoft.com/office/officeart/2005/8/layout/default"/>
    <dgm:cxn modelId="{873B22E6-9163-466D-B193-E13CEF4C1F06}" type="presOf" srcId="{01C7CACE-6F3F-4424-8DFA-D878354D878F}" destId="{B418C53A-EFFC-443F-B4AB-DE399B0E0261}" srcOrd="0" destOrd="0" presId="urn:microsoft.com/office/officeart/2005/8/layout/default"/>
    <dgm:cxn modelId="{37FF5CF3-B3F8-42D9-89E9-FBE3B531A158}" srcId="{2CB03636-63C5-4D91-9BA9-0325110A55CA}" destId="{C34B2A46-CABF-468C-8C02-77263C0078C5}" srcOrd="0" destOrd="0" parTransId="{1638A29D-F70E-4AFA-9C12-03A0ECA10BF4}" sibTransId="{32ED2E53-B904-4145-BD91-9AC9ABDC34D0}"/>
    <dgm:cxn modelId="{AD463AF8-E8CD-4DB9-A9BF-5F0019AFD832}" type="presOf" srcId="{3D9A72BE-B11E-4C7B-B771-7077A3B24CE1}" destId="{A61E31B2-83FE-432F-8B1F-F14C2F1DA473}" srcOrd="0" destOrd="0" presId="urn:microsoft.com/office/officeart/2005/8/layout/default"/>
    <dgm:cxn modelId="{72B9C8F9-537C-4859-86BD-729E4AB1E654}" srcId="{2CB03636-63C5-4D91-9BA9-0325110A55CA}" destId="{B576DBE5-FDEE-435E-9667-FBCC8F9CDE0A}" srcOrd="5" destOrd="0" parTransId="{0D44441C-6606-4D65-9471-8E12BC4C3FC2}" sibTransId="{0FA0267C-869D-4C96-913E-3ACEB61004CE}"/>
    <dgm:cxn modelId="{E9E16293-C66E-4034-8C2E-DD7F8BCF43AF}" type="presParOf" srcId="{F93164C5-92B1-4AF6-9ED0-F7CA8880ECB3}" destId="{01697640-DC74-4AEA-9BB1-CE110996ED3B}" srcOrd="0" destOrd="0" presId="urn:microsoft.com/office/officeart/2005/8/layout/default"/>
    <dgm:cxn modelId="{5A5932B2-D37E-44DF-ADCE-076EA71AB1AD}" type="presParOf" srcId="{F93164C5-92B1-4AF6-9ED0-F7CA8880ECB3}" destId="{DE55AF22-95EB-480F-8BD2-82826079452E}" srcOrd="1" destOrd="0" presId="urn:microsoft.com/office/officeart/2005/8/layout/default"/>
    <dgm:cxn modelId="{69F6BC66-4C42-4580-8653-D3D59F7340C4}" type="presParOf" srcId="{F93164C5-92B1-4AF6-9ED0-F7CA8880ECB3}" destId="{A61E31B2-83FE-432F-8B1F-F14C2F1DA473}" srcOrd="2" destOrd="0" presId="urn:microsoft.com/office/officeart/2005/8/layout/default"/>
    <dgm:cxn modelId="{BADBD42E-5DC9-4EB8-8CA4-11A1B963BF56}" type="presParOf" srcId="{F93164C5-92B1-4AF6-9ED0-F7CA8880ECB3}" destId="{939A788C-D912-47A5-90CE-A5E5268BE78B}" srcOrd="3" destOrd="0" presId="urn:microsoft.com/office/officeart/2005/8/layout/default"/>
    <dgm:cxn modelId="{F145CB7E-5EC5-4FE5-9A4F-C037BA513BC7}" type="presParOf" srcId="{F93164C5-92B1-4AF6-9ED0-F7CA8880ECB3}" destId="{E35DF9CB-11B0-46EA-BBC3-C2DE2D3C20C0}" srcOrd="4" destOrd="0" presId="urn:microsoft.com/office/officeart/2005/8/layout/default"/>
    <dgm:cxn modelId="{E1B18E3F-5793-4D02-8B41-BBAB1844204E}" type="presParOf" srcId="{F93164C5-92B1-4AF6-9ED0-F7CA8880ECB3}" destId="{43D1678E-FCE3-4E61-AC89-5A7D4D4CE78B}" srcOrd="5" destOrd="0" presId="urn:microsoft.com/office/officeart/2005/8/layout/default"/>
    <dgm:cxn modelId="{49922EA1-6D1D-4387-BD85-48366A55A3F2}" type="presParOf" srcId="{F93164C5-92B1-4AF6-9ED0-F7CA8880ECB3}" destId="{FA60683F-FD89-491D-94A1-6E8A438E6B35}" srcOrd="6" destOrd="0" presId="urn:microsoft.com/office/officeart/2005/8/layout/default"/>
    <dgm:cxn modelId="{0C2DF8DF-A880-456F-8D20-0D6D0D61D9A0}" type="presParOf" srcId="{F93164C5-92B1-4AF6-9ED0-F7CA8880ECB3}" destId="{4274A378-8FC2-46E4-BD9F-87E5FA1F6C2A}" srcOrd="7" destOrd="0" presId="urn:microsoft.com/office/officeart/2005/8/layout/default"/>
    <dgm:cxn modelId="{648C1B34-415D-4F2B-9959-79CEFEBCEED1}" type="presParOf" srcId="{F93164C5-92B1-4AF6-9ED0-F7CA8880ECB3}" destId="{B418C53A-EFFC-443F-B4AB-DE399B0E0261}" srcOrd="8" destOrd="0" presId="urn:microsoft.com/office/officeart/2005/8/layout/default"/>
    <dgm:cxn modelId="{27FF01E2-1A60-47D5-8920-DBBEC2A53B6C}" type="presParOf" srcId="{F93164C5-92B1-4AF6-9ED0-F7CA8880ECB3}" destId="{317550C0-7318-440D-A62C-0250DAEBA903}" srcOrd="9" destOrd="0" presId="urn:microsoft.com/office/officeart/2005/8/layout/default"/>
    <dgm:cxn modelId="{5AF0C079-DBE7-41F0-B80F-36395B062489}" type="presParOf" srcId="{F93164C5-92B1-4AF6-9ED0-F7CA8880ECB3}" destId="{7CEBF26A-04F6-4BB4-ACA9-4D8CD49E625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A98C0D-35CB-4670-A2E9-BC97F51759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E7E5F9-ADC1-4FD4-AEBF-54A7C86014FC}">
      <dgm:prSet/>
      <dgm:spPr/>
      <dgm:t>
        <a:bodyPr/>
        <a:lstStyle/>
        <a:p>
          <a:r>
            <a:rPr lang="en-GB"/>
            <a:t>Component 1:</a:t>
          </a:r>
          <a:endParaRPr lang="en-US"/>
        </a:p>
      </dgm:t>
    </dgm:pt>
    <dgm:pt modelId="{0091282B-B58D-421C-AFAA-EAE2F015A5E7}" type="parTrans" cxnId="{C53D63EE-6585-4B20-AA4F-A6997B44CE87}">
      <dgm:prSet/>
      <dgm:spPr/>
      <dgm:t>
        <a:bodyPr/>
        <a:lstStyle/>
        <a:p>
          <a:endParaRPr lang="en-US"/>
        </a:p>
      </dgm:t>
    </dgm:pt>
    <dgm:pt modelId="{1A0C67E3-41AD-438F-AE02-3E4D88323098}" type="sibTrans" cxnId="{C53D63EE-6585-4B20-AA4F-A6997B44CE87}">
      <dgm:prSet/>
      <dgm:spPr/>
      <dgm:t>
        <a:bodyPr/>
        <a:lstStyle/>
        <a:p>
          <a:endParaRPr lang="en-US"/>
        </a:p>
      </dgm:t>
    </dgm:pt>
    <dgm:pt modelId="{278A5938-06E5-4188-B925-F3889B1CF8E9}">
      <dgm:prSet/>
      <dgm:spPr/>
      <dgm:t>
        <a:bodyPr/>
        <a:lstStyle/>
        <a:p>
          <a:r>
            <a:rPr lang="en-GB"/>
            <a:t>E-Portfolio comprising 3 elements (2,000 words) 50% of total module mark</a:t>
          </a:r>
          <a:endParaRPr lang="en-US"/>
        </a:p>
      </dgm:t>
    </dgm:pt>
    <dgm:pt modelId="{E46DE339-E3FF-43FF-B534-54DF969360F1}" type="parTrans" cxnId="{2456303B-3591-4478-8705-53F6485D4146}">
      <dgm:prSet/>
      <dgm:spPr/>
      <dgm:t>
        <a:bodyPr/>
        <a:lstStyle/>
        <a:p>
          <a:endParaRPr lang="en-US"/>
        </a:p>
      </dgm:t>
    </dgm:pt>
    <dgm:pt modelId="{65104FF3-453E-4EE0-A7CC-E7424F18B489}" type="sibTrans" cxnId="{2456303B-3591-4478-8705-53F6485D4146}">
      <dgm:prSet/>
      <dgm:spPr/>
      <dgm:t>
        <a:bodyPr/>
        <a:lstStyle/>
        <a:p>
          <a:endParaRPr lang="en-US"/>
        </a:p>
      </dgm:t>
    </dgm:pt>
    <dgm:pt modelId="{DA4665C9-AE14-44FC-ADB6-81F594791A6D}">
      <dgm:prSet/>
      <dgm:spPr/>
      <dgm:t>
        <a:bodyPr/>
        <a:lstStyle/>
        <a:p>
          <a:r>
            <a:rPr lang="en-GB"/>
            <a:t>Component 2:</a:t>
          </a:r>
          <a:endParaRPr lang="en-US"/>
        </a:p>
      </dgm:t>
    </dgm:pt>
    <dgm:pt modelId="{6997A4DE-62D9-4374-BB7D-E2FD11C638DD}" type="parTrans" cxnId="{71709C3B-15FE-487E-B52C-14F748CE1564}">
      <dgm:prSet/>
      <dgm:spPr/>
      <dgm:t>
        <a:bodyPr/>
        <a:lstStyle/>
        <a:p>
          <a:endParaRPr lang="en-US"/>
        </a:p>
      </dgm:t>
    </dgm:pt>
    <dgm:pt modelId="{770A1D99-EEBA-49E5-B996-9DF144626E14}" type="sibTrans" cxnId="{71709C3B-15FE-487E-B52C-14F748CE1564}">
      <dgm:prSet/>
      <dgm:spPr/>
      <dgm:t>
        <a:bodyPr/>
        <a:lstStyle/>
        <a:p>
          <a:endParaRPr lang="en-US"/>
        </a:p>
      </dgm:t>
    </dgm:pt>
    <dgm:pt modelId="{A7B2393C-7261-4086-9651-29406AE8CA10}">
      <dgm:prSet/>
      <dgm:spPr/>
      <dgm:t>
        <a:bodyPr/>
        <a:lstStyle/>
        <a:p>
          <a:r>
            <a:rPr lang="en-GB"/>
            <a:t>3 min video recording (plus script) 50% of total module mark.</a:t>
          </a:r>
          <a:endParaRPr lang="en-US"/>
        </a:p>
      </dgm:t>
    </dgm:pt>
    <dgm:pt modelId="{D1E802A6-A69B-4C39-8DEE-A127CBB3150E}" type="parTrans" cxnId="{3EEF8AB9-6C04-41B3-A2C6-FCF1E0153A5C}">
      <dgm:prSet/>
      <dgm:spPr/>
      <dgm:t>
        <a:bodyPr/>
        <a:lstStyle/>
        <a:p>
          <a:endParaRPr lang="en-US"/>
        </a:p>
      </dgm:t>
    </dgm:pt>
    <dgm:pt modelId="{630F9712-5EB0-4683-832B-6EADC0416B8B}" type="sibTrans" cxnId="{3EEF8AB9-6C04-41B3-A2C6-FCF1E0153A5C}">
      <dgm:prSet/>
      <dgm:spPr/>
      <dgm:t>
        <a:bodyPr/>
        <a:lstStyle/>
        <a:p>
          <a:endParaRPr lang="en-US"/>
        </a:p>
      </dgm:t>
    </dgm:pt>
    <dgm:pt modelId="{D1A77E36-AA36-44FB-A155-F2119DA63894}" type="pres">
      <dgm:prSet presAssocID="{22A98C0D-35CB-4670-A2E9-BC97F51759F3}" presName="root" presStyleCnt="0">
        <dgm:presLayoutVars>
          <dgm:dir/>
          <dgm:resizeHandles val="exact"/>
        </dgm:presLayoutVars>
      </dgm:prSet>
      <dgm:spPr/>
    </dgm:pt>
    <dgm:pt modelId="{E981AA4F-411B-47E1-AA92-B4BB48772D51}" type="pres">
      <dgm:prSet presAssocID="{7CE7E5F9-ADC1-4FD4-AEBF-54A7C86014FC}" presName="compNode" presStyleCnt="0"/>
      <dgm:spPr/>
    </dgm:pt>
    <dgm:pt modelId="{DD384208-1B2F-4194-88CB-2A2E0043DCF9}" type="pres">
      <dgm:prSet presAssocID="{7CE7E5F9-ADC1-4FD4-AEBF-54A7C86014FC}" presName="bgRect" presStyleLbl="bgShp" presStyleIdx="0" presStyleCnt="4"/>
      <dgm:spPr>
        <a:solidFill>
          <a:schemeClr val="accent2"/>
        </a:solidFill>
      </dgm:spPr>
    </dgm:pt>
    <dgm:pt modelId="{020F3F0C-CDE4-4FE7-BC11-E9178C7280EE}" type="pres">
      <dgm:prSet presAssocID="{7CE7E5F9-ADC1-4FD4-AEBF-54A7C86014F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ingle gear"/>
        </a:ext>
      </dgm:extLst>
    </dgm:pt>
    <dgm:pt modelId="{ECF60626-7383-4E77-A061-BF9BB3090F6C}" type="pres">
      <dgm:prSet presAssocID="{7CE7E5F9-ADC1-4FD4-AEBF-54A7C86014FC}" presName="spaceRect" presStyleCnt="0"/>
      <dgm:spPr/>
    </dgm:pt>
    <dgm:pt modelId="{D247932B-874B-4F08-B5BA-F3CAF69E0389}" type="pres">
      <dgm:prSet presAssocID="{7CE7E5F9-ADC1-4FD4-AEBF-54A7C86014FC}" presName="parTx" presStyleLbl="revTx" presStyleIdx="0" presStyleCnt="4">
        <dgm:presLayoutVars>
          <dgm:chMax val="0"/>
          <dgm:chPref val="0"/>
        </dgm:presLayoutVars>
      </dgm:prSet>
      <dgm:spPr/>
    </dgm:pt>
    <dgm:pt modelId="{362EE3AD-7C83-4B01-9B80-AD156B35EE89}" type="pres">
      <dgm:prSet presAssocID="{1A0C67E3-41AD-438F-AE02-3E4D88323098}" presName="sibTrans" presStyleCnt="0"/>
      <dgm:spPr/>
    </dgm:pt>
    <dgm:pt modelId="{604D2A45-B9D3-488E-BA75-1063B1B1364F}" type="pres">
      <dgm:prSet presAssocID="{278A5938-06E5-4188-B925-F3889B1CF8E9}" presName="compNode" presStyleCnt="0"/>
      <dgm:spPr/>
    </dgm:pt>
    <dgm:pt modelId="{3EBD8806-5AB0-498C-85D8-1CE11096816F}" type="pres">
      <dgm:prSet presAssocID="{278A5938-06E5-4188-B925-F3889B1CF8E9}" presName="bgRect" presStyleLbl="bgShp" presStyleIdx="1" presStyleCnt="4"/>
      <dgm:spPr>
        <a:solidFill>
          <a:schemeClr val="accent2">
            <a:lumMod val="40000"/>
            <a:lumOff val="60000"/>
          </a:schemeClr>
        </a:solidFill>
      </dgm:spPr>
    </dgm:pt>
    <dgm:pt modelId="{AFC18933-5F71-41B8-8E45-A8B60CB3D116}" type="pres">
      <dgm:prSet presAssocID="{278A5938-06E5-4188-B925-F3889B1CF8E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2E33E9C-BF34-4FBC-BF4F-A4AC25A2019A}" type="pres">
      <dgm:prSet presAssocID="{278A5938-06E5-4188-B925-F3889B1CF8E9}" presName="spaceRect" presStyleCnt="0"/>
      <dgm:spPr/>
    </dgm:pt>
    <dgm:pt modelId="{9483567A-A4A1-4E2A-A426-26665E630CB6}" type="pres">
      <dgm:prSet presAssocID="{278A5938-06E5-4188-B925-F3889B1CF8E9}" presName="parTx" presStyleLbl="revTx" presStyleIdx="1" presStyleCnt="4">
        <dgm:presLayoutVars>
          <dgm:chMax val="0"/>
          <dgm:chPref val="0"/>
        </dgm:presLayoutVars>
      </dgm:prSet>
      <dgm:spPr/>
    </dgm:pt>
    <dgm:pt modelId="{8399F797-C28C-48DA-976F-83BCD75EDE55}" type="pres">
      <dgm:prSet presAssocID="{65104FF3-453E-4EE0-A7CC-E7424F18B489}" presName="sibTrans" presStyleCnt="0"/>
      <dgm:spPr/>
    </dgm:pt>
    <dgm:pt modelId="{8572F803-9353-4EDF-ADF5-C0C133A5FC63}" type="pres">
      <dgm:prSet presAssocID="{DA4665C9-AE14-44FC-ADB6-81F594791A6D}" presName="compNode" presStyleCnt="0"/>
      <dgm:spPr/>
    </dgm:pt>
    <dgm:pt modelId="{311BB267-5681-4D43-87A8-3CF409E6BDEE}" type="pres">
      <dgm:prSet presAssocID="{DA4665C9-AE14-44FC-ADB6-81F594791A6D}" presName="bgRect" presStyleLbl="bgShp" presStyleIdx="2" presStyleCnt="4"/>
      <dgm:spPr>
        <a:solidFill>
          <a:schemeClr val="accent2"/>
        </a:solidFill>
      </dgm:spPr>
    </dgm:pt>
    <dgm:pt modelId="{48D1BD27-DAE9-4D05-8D05-300AC7B06948}" type="pres">
      <dgm:prSet presAssocID="{DA4665C9-AE14-44FC-ADB6-81F594791A6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ears"/>
        </a:ext>
      </dgm:extLst>
    </dgm:pt>
    <dgm:pt modelId="{36634E42-0E46-473E-89D0-1FFB2902C90E}" type="pres">
      <dgm:prSet presAssocID="{DA4665C9-AE14-44FC-ADB6-81F594791A6D}" presName="spaceRect" presStyleCnt="0"/>
      <dgm:spPr/>
    </dgm:pt>
    <dgm:pt modelId="{371FC05A-8A40-4A5B-9526-50618594B73D}" type="pres">
      <dgm:prSet presAssocID="{DA4665C9-AE14-44FC-ADB6-81F594791A6D}" presName="parTx" presStyleLbl="revTx" presStyleIdx="2" presStyleCnt="4">
        <dgm:presLayoutVars>
          <dgm:chMax val="0"/>
          <dgm:chPref val="0"/>
        </dgm:presLayoutVars>
      </dgm:prSet>
      <dgm:spPr/>
    </dgm:pt>
    <dgm:pt modelId="{EF3C58D9-16E0-44E4-96E6-D6F6E0480EEE}" type="pres">
      <dgm:prSet presAssocID="{770A1D99-EEBA-49E5-B996-9DF144626E14}" presName="sibTrans" presStyleCnt="0"/>
      <dgm:spPr/>
    </dgm:pt>
    <dgm:pt modelId="{39918279-588E-4ADF-A0D6-8A8A8E12B243}" type="pres">
      <dgm:prSet presAssocID="{A7B2393C-7261-4086-9651-29406AE8CA10}" presName="compNode" presStyleCnt="0"/>
      <dgm:spPr/>
    </dgm:pt>
    <dgm:pt modelId="{F247AE66-458C-4DEC-B56F-2F9B988EAD5F}" type="pres">
      <dgm:prSet presAssocID="{A7B2393C-7261-4086-9651-29406AE8CA10}" presName="bgRect" presStyleLbl="bgShp" presStyleIdx="3" presStyleCnt="4"/>
      <dgm:spPr>
        <a:solidFill>
          <a:schemeClr val="accent2">
            <a:lumMod val="40000"/>
            <a:lumOff val="60000"/>
          </a:schemeClr>
        </a:solidFill>
      </dgm:spPr>
    </dgm:pt>
    <dgm:pt modelId="{2CD93B6C-7E52-408E-B30B-865B8871F7BF}" type="pres">
      <dgm:prSet presAssocID="{A7B2393C-7261-4086-9651-29406AE8CA1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d"/>
        </a:ext>
      </dgm:extLst>
    </dgm:pt>
    <dgm:pt modelId="{A925FBED-C3A4-41A9-986F-23805A2CFAB6}" type="pres">
      <dgm:prSet presAssocID="{A7B2393C-7261-4086-9651-29406AE8CA10}" presName="spaceRect" presStyleCnt="0"/>
      <dgm:spPr/>
    </dgm:pt>
    <dgm:pt modelId="{1602D5D3-FC1C-44BA-BA65-7DF5D52215E0}" type="pres">
      <dgm:prSet presAssocID="{A7B2393C-7261-4086-9651-29406AE8CA10}" presName="parTx" presStyleLbl="revTx" presStyleIdx="3" presStyleCnt="4">
        <dgm:presLayoutVars>
          <dgm:chMax val="0"/>
          <dgm:chPref val="0"/>
        </dgm:presLayoutVars>
      </dgm:prSet>
      <dgm:spPr/>
    </dgm:pt>
  </dgm:ptLst>
  <dgm:cxnLst>
    <dgm:cxn modelId="{5D15B10F-8D76-410F-B45C-234368874CB4}" type="presOf" srcId="{DA4665C9-AE14-44FC-ADB6-81F594791A6D}" destId="{371FC05A-8A40-4A5B-9526-50618594B73D}" srcOrd="0" destOrd="0" presId="urn:microsoft.com/office/officeart/2018/2/layout/IconVerticalSolidList"/>
    <dgm:cxn modelId="{2456303B-3591-4478-8705-53F6485D4146}" srcId="{22A98C0D-35CB-4670-A2E9-BC97F51759F3}" destId="{278A5938-06E5-4188-B925-F3889B1CF8E9}" srcOrd="1" destOrd="0" parTransId="{E46DE339-E3FF-43FF-B534-54DF969360F1}" sibTransId="{65104FF3-453E-4EE0-A7CC-E7424F18B489}"/>
    <dgm:cxn modelId="{71709C3B-15FE-487E-B52C-14F748CE1564}" srcId="{22A98C0D-35CB-4670-A2E9-BC97F51759F3}" destId="{DA4665C9-AE14-44FC-ADB6-81F594791A6D}" srcOrd="2" destOrd="0" parTransId="{6997A4DE-62D9-4374-BB7D-E2FD11C638DD}" sibTransId="{770A1D99-EEBA-49E5-B996-9DF144626E14}"/>
    <dgm:cxn modelId="{3D229950-A3A8-483D-9425-B5E6AC26E28D}" type="presOf" srcId="{278A5938-06E5-4188-B925-F3889B1CF8E9}" destId="{9483567A-A4A1-4E2A-A426-26665E630CB6}" srcOrd="0" destOrd="0" presId="urn:microsoft.com/office/officeart/2018/2/layout/IconVerticalSolidList"/>
    <dgm:cxn modelId="{9A847992-547F-4667-BD92-5E87EAA860DF}" type="presOf" srcId="{22A98C0D-35CB-4670-A2E9-BC97F51759F3}" destId="{D1A77E36-AA36-44FB-A155-F2119DA63894}" srcOrd="0" destOrd="0" presId="urn:microsoft.com/office/officeart/2018/2/layout/IconVerticalSolidList"/>
    <dgm:cxn modelId="{3EEF8AB9-6C04-41B3-A2C6-FCF1E0153A5C}" srcId="{22A98C0D-35CB-4670-A2E9-BC97F51759F3}" destId="{A7B2393C-7261-4086-9651-29406AE8CA10}" srcOrd="3" destOrd="0" parTransId="{D1E802A6-A69B-4C39-8DEE-A127CBB3150E}" sibTransId="{630F9712-5EB0-4683-832B-6EADC0416B8B}"/>
    <dgm:cxn modelId="{FFB39BE6-7D6B-4852-B00E-8415B28BB27F}" type="presOf" srcId="{A7B2393C-7261-4086-9651-29406AE8CA10}" destId="{1602D5D3-FC1C-44BA-BA65-7DF5D52215E0}" srcOrd="0" destOrd="0" presId="urn:microsoft.com/office/officeart/2018/2/layout/IconVerticalSolidList"/>
    <dgm:cxn modelId="{C53D63EE-6585-4B20-AA4F-A6997B44CE87}" srcId="{22A98C0D-35CB-4670-A2E9-BC97F51759F3}" destId="{7CE7E5F9-ADC1-4FD4-AEBF-54A7C86014FC}" srcOrd="0" destOrd="0" parTransId="{0091282B-B58D-421C-AFAA-EAE2F015A5E7}" sibTransId="{1A0C67E3-41AD-438F-AE02-3E4D88323098}"/>
    <dgm:cxn modelId="{3A1E04FD-578A-4B0C-8492-97E7F3B316A7}" type="presOf" srcId="{7CE7E5F9-ADC1-4FD4-AEBF-54A7C86014FC}" destId="{D247932B-874B-4F08-B5BA-F3CAF69E0389}" srcOrd="0" destOrd="0" presId="urn:microsoft.com/office/officeart/2018/2/layout/IconVerticalSolidList"/>
    <dgm:cxn modelId="{FD2E77E2-384E-4A53-A0C4-F8F8B97B625B}" type="presParOf" srcId="{D1A77E36-AA36-44FB-A155-F2119DA63894}" destId="{E981AA4F-411B-47E1-AA92-B4BB48772D51}" srcOrd="0" destOrd="0" presId="urn:microsoft.com/office/officeart/2018/2/layout/IconVerticalSolidList"/>
    <dgm:cxn modelId="{7F2B11F5-14C9-4E52-947C-0490529AE964}" type="presParOf" srcId="{E981AA4F-411B-47E1-AA92-B4BB48772D51}" destId="{DD384208-1B2F-4194-88CB-2A2E0043DCF9}" srcOrd="0" destOrd="0" presId="urn:microsoft.com/office/officeart/2018/2/layout/IconVerticalSolidList"/>
    <dgm:cxn modelId="{ABC30303-9EF6-4661-97F4-8EB2C2B56005}" type="presParOf" srcId="{E981AA4F-411B-47E1-AA92-B4BB48772D51}" destId="{020F3F0C-CDE4-4FE7-BC11-E9178C7280EE}" srcOrd="1" destOrd="0" presId="urn:microsoft.com/office/officeart/2018/2/layout/IconVerticalSolidList"/>
    <dgm:cxn modelId="{55BD0FE6-5F34-4F7F-86A4-ABAB7BE5365D}" type="presParOf" srcId="{E981AA4F-411B-47E1-AA92-B4BB48772D51}" destId="{ECF60626-7383-4E77-A061-BF9BB3090F6C}" srcOrd="2" destOrd="0" presId="urn:microsoft.com/office/officeart/2018/2/layout/IconVerticalSolidList"/>
    <dgm:cxn modelId="{AEE98EA6-991B-42C6-9B19-2C7B5B9400BD}" type="presParOf" srcId="{E981AA4F-411B-47E1-AA92-B4BB48772D51}" destId="{D247932B-874B-4F08-B5BA-F3CAF69E0389}" srcOrd="3" destOrd="0" presId="urn:microsoft.com/office/officeart/2018/2/layout/IconVerticalSolidList"/>
    <dgm:cxn modelId="{D1AAC25A-BA55-4D75-8EB3-35C6F6436E0C}" type="presParOf" srcId="{D1A77E36-AA36-44FB-A155-F2119DA63894}" destId="{362EE3AD-7C83-4B01-9B80-AD156B35EE89}" srcOrd="1" destOrd="0" presId="urn:microsoft.com/office/officeart/2018/2/layout/IconVerticalSolidList"/>
    <dgm:cxn modelId="{C352D0E4-337E-4BFD-B6AD-AEB977A74FA8}" type="presParOf" srcId="{D1A77E36-AA36-44FB-A155-F2119DA63894}" destId="{604D2A45-B9D3-488E-BA75-1063B1B1364F}" srcOrd="2" destOrd="0" presId="urn:microsoft.com/office/officeart/2018/2/layout/IconVerticalSolidList"/>
    <dgm:cxn modelId="{5312F941-4B74-4AC3-A812-4F4703738020}" type="presParOf" srcId="{604D2A45-B9D3-488E-BA75-1063B1B1364F}" destId="{3EBD8806-5AB0-498C-85D8-1CE11096816F}" srcOrd="0" destOrd="0" presId="urn:microsoft.com/office/officeart/2018/2/layout/IconVerticalSolidList"/>
    <dgm:cxn modelId="{2417828C-79A7-47B2-8633-94DF92694D86}" type="presParOf" srcId="{604D2A45-B9D3-488E-BA75-1063B1B1364F}" destId="{AFC18933-5F71-41B8-8E45-A8B60CB3D116}" srcOrd="1" destOrd="0" presId="urn:microsoft.com/office/officeart/2018/2/layout/IconVerticalSolidList"/>
    <dgm:cxn modelId="{FB3B7703-0979-420B-ACE2-BDF4D19B0E4A}" type="presParOf" srcId="{604D2A45-B9D3-488E-BA75-1063B1B1364F}" destId="{E2E33E9C-BF34-4FBC-BF4F-A4AC25A2019A}" srcOrd="2" destOrd="0" presId="urn:microsoft.com/office/officeart/2018/2/layout/IconVerticalSolidList"/>
    <dgm:cxn modelId="{05B14562-4918-4AD5-93FE-14D312972DF1}" type="presParOf" srcId="{604D2A45-B9D3-488E-BA75-1063B1B1364F}" destId="{9483567A-A4A1-4E2A-A426-26665E630CB6}" srcOrd="3" destOrd="0" presId="urn:microsoft.com/office/officeart/2018/2/layout/IconVerticalSolidList"/>
    <dgm:cxn modelId="{E6724898-8845-47CB-B9E2-8D2928ABEE75}" type="presParOf" srcId="{D1A77E36-AA36-44FB-A155-F2119DA63894}" destId="{8399F797-C28C-48DA-976F-83BCD75EDE55}" srcOrd="3" destOrd="0" presId="urn:microsoft.com/office/officeart/2018/2/layout/IconVerticalSolidList"/>
    <dgm:cxn modelId="{48EDDF30-2BBC-4E5F-8C14-19DCF0ED983D}" type="presParOf" srcId="{D1A77E36-AA36-44FB-A155-F2119DA63894}" destId="{8572F803-9353-4EDF-ADF5-C0C133A5FC63}" srcOrd="4" destOrd="0" presId="urn:microsoft.com/office/officeart/2018/2/layout/IconVerticalSolidList"/>
    <dgm:cxn modelId="{F224F0C1-AE00-4219-98AF-CE303F1C3F36}" type="presParOf" srcId="{8572F803-9353-4EDF-ADF5-C0C133A5FC63}" destId="{311BB267-5681-4D43-87A8-3CF409E6BDEE}" srcOrd="0" destOrd="0" presId="urn:microsoft.com/office/officeart/2018/2/layout/IconVerticalSolidList"/>
    <dgm:cxn modelId="{1402D7A7-5F95-43B5-819C-EED936B9C6ED}" type="presParOf" srcId="{8572F803-9353-4EDF-ADF5-C0C133A5FC63}" destId="{48D1BD27-DAE9-4D05-8D05-300AC7B06948}" srcOrd="1" destOrd="0" presId="urn:microsoft.com/office/officeart/2018/2/layout/IconVerticalSolidList"/>
    <dgm:cxn modelId="{39C85908-F916-4987-BFC6-406DE1B49A31}" type="presParOf" srcId="{8572F803-9353-4EDF-ADF5-C0C133A5FC63}" destId="{36634E42-0E46-473E-89D0-1FFB2902C90E}" srcOrd="2" destOrd="0" presId="urn:microsoft.com/office/officeart/2018/2/layout/IconVerticalSolidList"/>
    <dgm:cxn modelId="{DD360EE7-4E4D-4A06-B7BA-9B39BD71DE4A}" type="presParOf" srcId="{8572F803-9353-4EDF-ADF5-C0C133A5FC63}" destId="{371FC05A-8A40-4A5B-9526-50618594B73D}" srcOrd="3" destOrd="0" presId="urn:microsoft.com/office/officeart/2018/2/layout/IconVerticalSolidList"/>
    <dgm:cxn modelId="{D206577E-7876-487F-BC55-25D118F9918C}" type="presParOf" srcId="{D1A77E36-AA36-44FB-A155-F2119DA63894}" destId="{EF3C58D9-16E0-44E4-96E6-D6F6E0480EEE}" srcOrd="5" destOrd="0" presId="urn:microsoft.com/office/officeart/2018/2/layout/IconVerticalSolidList"/>
    <dgm:cxn modelId="{CE097075-05B1-43F6-94E6-A602938EE56F}" type="presParOf" srcId="{D1A77E36-AA36-44FB-A155-F2119DA63894}" destId="{39918279-588E-4ADF-A0D6-8A8A8E12B243}" srcOrd="6" destOrd="0" presId="urn:microsoft.com/office/officeart/2018/2/layout/IconVerticalSolidList"/>
    <dgm:cxn modelId="{7F909BDB-0B95-46F6-9BA9-4667A3E5346E}" type="presParOf" srcId="{39918279-588E-4ADF-A0D6-8A8A8E12B243}" destId="{F247AE66-458C-4DEC-B56F-2F9B988EAD5F}" srcOrd="0" destOrd="0" presId="urn:microsoft.com/office/officeart/2018/2/layout/IconVerticalSolidList"/>
    <dgm:cxn modelId="{DC566B0C-9A6C-434F-B1B5-D4D81F58135D}" type="presParOf" srcId="{39918279-588E-4ADF-A0D6-8A8A8E12B243}" destId="{2CD93B6C-7E52-408E-B30B-865B8871F7BF}" srcOrd="1" destOrd="0" presId="urn:microsoft.com/office/officeart/2018/2/layout/IconVerticalSolidList"/>
    <dgm:cxn modelId="{40B1B799-20C5-447C-9370-087A82B7F23E}" type="presParOf" srcId="{39918279-588E-4ADF-A0D6-8A8A8E12B243}" destId="{A925FBED-C3A4-41A9-986F-23805A2CFAB6}" srcOrd="2" destOrd="0" presId="urn:microsoft.com/office/officeart/2018/2/layout/IconVerticalSolidList"/>
    <dgm:cxn modelId="{FFE83A6D-5FE1-493D-BF0F-C1E6A3777F12}" type="presParOf" srcId="{39918279-588E-4ADF-A0D6-8A8A8E12B243}" destId="{1602D5D3-FC1C-44BA-BA65-7DF5D52215E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0FB79C-D580-4646-A908-9E952AF50EAB}"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473D2AD6-32CC-4E79-ADEB-A036F941E11A}">
      <dgm:prSet/>
      <dgm:spPr/>
      <dgm:t>
        <a:bodyPr/>
        <a:lstStyle/>
        <a:p>
          <a:pPr>
            <a:lnSpc>
              <a:spcPct val="100000"/>
            </a:lnSpc>
          </a:pPr>
          <a:r>
            <a:rPr lang="en-GB"/>
            <a:t>Each week, you will be provided with either recorded or live lectures, depending on whether your session is timetabled for live or asynchronous delivery. </a:t>
          </a:r>
          <a:endParaRPr lang="en-US"/>
        </a:p>
      </dgm:t>
    </dgm:pt>
    <dgm:pt modelId="{5E1ED899-52B5-4909-9C18-07B8E2149B4E}" type="parTrans" cxnId="{61C0F8AB-2B93-48AF-AB9C-1AA203370CE2}">
      <dgm:prSet/>
      <dgm:spPr/>
      <dgm:t>
        <a:bodyPr/>
        <a:lstStyle/>
        <a:p>
          <a:endParaRPr lang="en-US"/>
        </a:p>
      </dgm:t>
    </dgm:pt>
    <dgm:pt modelId="{53456C77-BCE7-4357-8FC1-C6BEA4BF274C}" type="sibTrans" cxnId="{61C0F8AB-2B93-48AF-AB9C-1AA203370CE2}">
      <dgm:prSet/>
      <dgm:spPr/>
      <dgm:t>
        <a:bodyPr/>
        <a:lstStyle/>
        <a:p>
          <a:endParaRPr lang="en-US"/>
        </a:p>
      </dgm:t>
    </dgm:pt>
    <dgm:pt modelId="{E769AB62-921C-4521-8270-FDB451E80BBD}">
      <dgm:prSet/>
      <dgm:spPr/>
      <dgm:t>
        <a:bodyPr/>
        <a:lstStyle/>
        <a:p>
          <a:pPr>
            <a:lnSpc>
              <a:spcPct val="100000"/>
            </a:lnSpc>
          </a:pPr>
          <a:r>
            <a:rPr lang="en-GB"/>
            <a:t>Each session will involve some independent work, i.e. you will be assigned different tasks, readings, etc., which you will then present to your tutor or to the class. I will assign you this week’s task shortly. </a:t>
          </a:r>
          <a:endParaRPr lang="en-US"/>
        </a:p>
      </dgm:t>
    </dgm:pt>
    <dgm:pt modelId="{7AA1FF11-F848-4B08-B7FC-9956317B20D9}" type="parTrans" cxnId="{070569F0-6E2A-4640-9E9D-445B9C7A0885}">
      <dgm:prSet/>
      <dgm:spPr/>
      <dgm:t>
        <a:bodyPr/>
        <a:lstStyle/>
        <a:p>
          <a:endParaRPr lang="en-US"/>
        </a:p>
      </dgm:t>
    </dgm:pt>
    <dgm:pt modelId="{2BC123DD-CFB1-4AB8-8209-CE8B6F09A609}" type="sibTrans" cxnId="{070569F0-6E2A-4640-9E9D-445B9C7A0885}">
      <dgm:prSet/>
      <dgm:spPr/>
      <dgm:t>
        <a:bodyPr/>
        <a:lstStyle/>
        <a:p>
          <a:endParaRPr lang="en-US"/>
        </a:p>
      </dgm:t>
    </dgm:pt>
    <dgm:pt modelId="{EB002052-DC62-4A62-98A8-E513594F6655}">
      <dgm:prSet/>
      <dgm:spPr/>
      <dgm:t>
        <a:bodyPr/>
        <a:lstStyle/>
        <a:p>
          <a:pPr>
            <a:lnSpc>
              <a:spcPct val="100000"/>
            </a:lnSpc>
          </a:pPr>
          <a:r>
            <a:rPr lang="en-GB"/>
            <a:t>Each week, you will cover a specific topic, which will contribute to your final assessed pieces of work, by providing you with the opportunity for practice and informal feedback.</a:t>
          </a:r>
          <a:endParaRPr lang="en-US"/>
        </a:p>
      </dgm:t>
    </dgm:pt>
    <dgm:pt modelId="{60B580B5-8D04-4B30-AACA-7A981478D68A}" type="parTrans" cxnId="{B7AE8E8A-AF61-42C7-A623-14FA0519CC0D}">
      <dgm:prSet/>
      <dgm:spPr/>
      <dgm:t>
        <a:bodyPr/>
        <a:lstStyle/>
        <a:p>
          <a:endParaRPr lang="en-US"/>
        </a:p>
      </dgm:t>
    </dgm:pt>
    <dgm:pt modelId="{9614D163-AB27-4F2C-897B-465D90F27EE4}" type="sibTrans" cxnId="{B7AE8E8A-AF61-42C7-A623-14FA0519CC0D}">
      <dgm:prSet/>
      <dgm:spPr/>
      <dgm:t>
        <a:bodyPr/>
        <a:lstStyle/>
        <a:p>
          <a:endParaRPr lang="en-US"/>
        </a:p>
      </dgm:t>
    </dgm:pt>
    <dgm:pt modelId="{C939B1A6-FFD1-47E9-9120-3C1114563316}">
      <dgm:prSet/>
      <dgm:spPr/>
      <dgm:t>
        <a:bodyPr/>
        <a:lstStyle/>
        <a:p>
          <a:pPr>
            <a:lnSpc>
              <a:spcPct val="100000"/>
            </a:lnSpc>
          </a:pPr>
          <a:r>
            <a:rPr lang="en-GB"/>
            <a:t>One of the learning outcomes for this module is to `demonstrate the foundational skills required to be a resilient and healthy independent learner` - this requires that you participate in interactive tasks within each session. </a:t>
          </a:r>
          <a:endParaRPr lang="en-US"/>
        </a:p>
      </dgm:t>
    </dgm:pt>
    <dgm:pt modelId="{AD0B6958-C2BD-4DB1-87F2-9DB8E8E63DE9}" type="parTrans" cxnId="{A64CEB9E-6752-4455-8CA3-539A8B07A78B}">
      <dgm:prSet/>
      <dgm:spPr/>
      <dgm:t>
        <a:bodyPr/>
        <a:lstStyle/>
        <a:p>
          <a:endParaRPr lang="en-US"/>
        </a:p>
      </dgm:t>
    </dgm:pt>
    <dgm:pt modelId="{5CAD8E50-B99C-420E-8988-F91B5AE1487D}" type="sibTrans" cxnId="{A64CEB9E-6752-4455-8CA3-539A8B07A78B}">
      <dgm:prSet/>
      <dgm:spPr/>
      <dgm:t>
        <a:bodyPr/>
        <a:lstStyle/>
        <a:p>
          <a:endParaRPr lang="en-US"/>
        </a:p>
      </dgm:t>
    </dgm:pt>
    <dgm:pt modelId="{B3C94F94-2306-4CA1-9F7B-2F804CD034E6}" type="pres">
      <dgm:prSet presAssocID="{9A0FB79C-D580-4646-A908-9E952AF50EAB}" presName="root" presStyleCnt="0">
        <dgm:presLayoutVars>
          <dgm:dir/>
          <dgm:resizeHandles val="exact"/>
        </dgm:presLayoutVars>
      </dgm:prSet>
      <dgm:spPr/>
    </dgm:pt>
    <dgm:pt modelId="{1F8B7763-E211-40D3-B5C6-14B482DE147F}" type="pres">
      <dgm:prSet presAssocID="{473D2AD6-32CC-4E79-ADEB-A036F941E11A}" presName="compNode" presStyleCnt="0"/>
      <dgm:spPr/>
    </dgm:pt>
    <dgm:pt modelId="{221E9694-FCE0-4129-A16C-FE8623D6E129}" type="pres">
      <dgm:prSet presAssocID="{473D2AD6-32CC-4E79-ADEB-A036F941E11A}" presName="bgRect" presStyleLbl="bgShp" presStyleIdx="0" presStyleCnt="4"/>
      <dgm:spPr/>
    </dgm:pt>
    <dgm:pt modelId="{D0B5562F-7322-4F6C-B4DC-3BC07031EE47}" type="pres">
      <dgm:prSet presAssocID="{473D2AD6-32CC-4E79-ADEB-A036F941E11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lassroom"/>
        </a:ext>
      </dgm:extLst>
    </dgm:pt>
    <dgm:pt modelId="{6F2D995E-F3D4-46AE-8C1B-4CF57566EC9B}" type="pres">
      <dgm:prSet presAssocID="{473D2AD6-32CC-4E79-ADEB-A036F941E11A}" presName="spaceRect" presStyleCnt="0"/>
      <dgm:spPr/>
    </dgm:pt>
    <dgm:pt modelId="{56B5AAD5-D834-44A6-AD00-13296F333F4E}" type="pres">
      <dgm:prSet presAssocID="{473D2AD6-32CC-4E79-ADEB-A036F941E11A}" presName="parTx" presStyleLbl="revTx" presStyleIdx="0" presStyleCnt="4">
        <dgm:presLayoutVars>
          <dgm:chMax val="0"/>
          <dgm:chPref val="0"/>
        </dgm:presLayoutVars>
      </dgm:prSet>
      <dgm:spPr/>
    </dgm:pt>
    <dgm:pt modelId="{29A37CB1-DE1C-4233-85E6-13E7B514042D}" type="pres">
      <dgm:prSet presAssocID="{53456C77-BCE7-4357-8FC1-C6BEA4BF274C}" presName="sibTrans" presStyleCnt="0"/>
      <dgm:spPr/>
    </dgm:pt>
    <dgm:pt modelId="{20F3EA55-48C9-47C3-A0A4-BDFE4086CD89}" type="pres">
      <dgm:prSet presAssocID="{E769AB62-921C-4521-8270-FDB451E80BBD}" presName="compNode" presStyleCnt="0"/>
      <dgm:spPr/>
    </dgm:pt>
    <dgm:pt modelId="{FCA75D18-091F-40B9-8269-1E640979BCC0}" type="pres">
      <dgm:prSet presAssocID="{E769AB62-921C-4521-8270-FDB451E80BBD}" presName="bgRect" presStyleLbl="bgShp" presStyleIdx="1" presStyleCnt="4"/>
      <dgm:spPr/>
    </dgm:pt>
    <dgm:pt modelId="{472C9C85-9454-4CC8-B4BE-491A81C60410}" type="pres">
      <dgm:prSet presAssocID="{E769AB62-921C-4521-8270-FDB451E80BB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owchart"/>
        </a:ext>
      </dgm:extLst>
    </dgm:pt>
    <dgm:pt modelId="{6CC8BF9B-4D23-4C7E-B69E-0033416808C2}" type="pres">
      <dgm:prSet presAssocID="{E769AB62-921C-4521-8270-FDB451E80BBD}" presName="spaceRect" presStyleCnt="0"/>
      <dgm:spPr/>
    </dgm:pt>
    <dgm:pt modelId="{A9337E2A-E5B6-4CA8-914D-54F648DA4356}" type="pres">
      <dgm:prSet presAssocID="{E769AB62-921C-4521-8270-FDB451E80BBD}" presName="parTx" presStyleLbl="revTx" presStyleIdx="1" presStyleCnt="4">
        <dgm:presLayoutVars>
          <dgm:chMax val="0"/>
          <dgm:chPref val="0"/>
        </dgm:presLayoutVars>
      </dgm:prSet>
      <dgm:spPr/>
    </dgm:pt>
    <dgm:pt modelId="{7051118D-04F3-424E-9E6B-BDAAF028AE35}" type="pres">
      <dgm:prSet presAssocID="{2BC123DD-CFB1-4AB8-8209-CE8B6F09A609}" presName="sibTrans" presStyleCnt="0"/>
      <dgm:spPr/>
    </dgm:pt>
    <dgm:pt modelId="{F121A6A1-40FD-44B8-B305-DA9737798A2B}" type="pres">
      <dgm:prSet presAssocID="{EB002052-DC62-4A62-98A8-E513594F6655}" presName="compNode" presStyleCnt="0"/>
      <dgm:spPr/>
    </dgm:pt>
    <dgm:pt modelId="{BE58689C-CC81-4C21-94AC-FD73FCB2A935}" type="pres">
      <dgm:prSet presAssocID="{EB002052-DC62-4A62-98A8-E513594F6655}" presName="bgRect" presStyleLbl="bgShp" presStyleIdx="2" presStyleCnt="4"/>
      <dgm:spPr/>
    </dgm:pt>
    <dgm:pt modelId="{83FF73D2-2C73-42E2-B710-D85A78CD08BE}" type="pres">
      <dgm:prSet presAssocID="{EB002052-DC62-4A62-98A8-E513594F665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uzzle"/>
        </a:ext>
      </dgm:extLst>
    </dgm:pt>
    <dgm:pt modelId="{A920DD0B-B052-4A7E-8AF1-4233D52D604A}" type="pres">
      <dgm:prSet presAssocID="{EB002052-DC62-4A62-98A8-E513594F6655}" presName="spaceRect" presStyleCnt="0"/>
      <dgm:spPr/>
    </dgm:pt>
    <dgm:pt modelId="{D1E8F4C1-341B-48FC-B575-C30951E2CDD6}" type="pres">
      <dgm:prSet presAssocID="{EB002052-DC62-4A62-98A8-E513594F6655}" presName="parTx" presStyleLbl="revTx" presStyleIdx="2" presStyleCnt="4">
        <dgm:presLayoutVars>
          <dgm:chMax val="0"/>
          <dgm:chPref val="0"/>
        </dgm:presLayoutVars>
      </dgm:prSet>
      <dgm:spPr/>
    </dgm:pt>
    <dgm:pt modelId="{AF802758-D8E3-4EDC-A09C-6A451AAA42A9}" type="pres">
      <dgm:prSet presAssocID="{9614D163-AB27-4F2C-897B-465D90F27EE4}" presName="sibTrans" presStyleCnt="0"/>
      <dgm:spPr/>
    </dgm:pt>
    <dgm:pt modelId="{03A42C6D-BF09-473E-AE04-2453EE707350}" type="pres">
      <dgm:prSet presAssocID="{C939B1A6-FFD1-47E9-9120-3C1114563316}" presName="compNode" presStyleCnt="0"/>
      <dgm:spPr/>
    </dgm:pt>
    <dgm:pt modelId="{2125560D-AC47-4654-BAFE-D21D42916AF9}" type="pres">
      <dgm:prSet presAssocID="{C939B1A6-FFD1-47E9-9120-3C1114563316}" presName="bgRect" presStyleLbl="bgShp" presStyleIdx="3" presStyleCnt="4"/>
      <dgm:spPr/>
    </dgm:pt>
    <dgm:pt modelId="{09EA1F66-A663-4460-B430-A19FCED71EAA}" type="pres">
      <dgm:prSet presAssocID="{C939B1A6-FFD1-47E9-9120-3C111456331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BEADA8D6-3EEC-4280-B181-F53BE8693FA5}" type="pres">
      <dgm:prSet presAssocID="{C939B1A6-FFD1-47E9-9120-3C1114563316}" presName="spaceRect" presStyleCnt="0"/>
      <dgm:spPr/>
    </dgm:pt>
    <dgm:pt modelId="{04F1E141-A902-4BBF-BCCC-5C48A9BF6DDC}" type="pres">
      <dgm:prSet presAssocID="{C939B1A6-FFD1-47E9-9120-3C1114563316}" presName="parTx" presStyleLbl="revTx" presStyleIdx="3" presStyleCnt="4">
        <dgm:presLayoutVars>
          <dgm:chMax val="0"/>
          <dgm:chPref val="0"/>
        </dgm:presLayoutVars>
      </dgm:prSet>
      <dgm:spPr/>
    </dgm:pt>
  </dgm:ptLst>
  <dgm:cxnLst>
    <dgm:cxn modelId="{F702A013-EF6A-4681-AA3C-39E207888D03}" type="presOf" srcId="{9A0FB79C-D580-4646-A908-9E952AF50EAB}" destId="{B3C94F94-2306-4CA1-9F7B-2F804CD034E6}" srcOrd="0" destOrd="0" presId="urn:microsoft.com/office/officeart/2018/2/layout/IconVerticalSolidList"/>
    <dgm:cxn modelId="{B7AE8E8A-AF61-42C7-A623-14FA0519CC0D}" srcId="{9A0FB79C-D580-4646-A908-9E952AF50EAB}" destId="{EB002052-DC62-4A62-98A8-E513594F6655}" srcOrd="2" destOrd="0" parTransId="{60B580B5-8D04-4B30-AACA-7A981478D68A}" sibTransId="{9614D163-AB27-4F2C-897B-465D90F27EE4}"/>
    <dgm:cxn modelId="{EDBC0590-642F-495E-A5E3-2B0039C2839D}" type="presOf" srcId="{473D2AD6-32CC-4E79-ADEB-A036F941E11A}" destId="{56B5AAD5-D834-44A6-AD00-13296F333F4E}" srcOrd="0" destOrd="0" presId="urn:microsoft.com/office/officeart/2018/2/layout/IconVerticalSolidList"/>
    <dgm:cxn modelId="{F4A3D394-8F66-4524-B806-0DB15831B1F6}" type="presOf" srcId="{EB002052-DC62-4A62-98A8-E513594F6655}" destId="{D1E8F4C1-341B-48FC-B575-C30951E2CDD6}" srcOrd="0" destOrd="0" presId="urn:microsoft.com/office/officeart/2018/2/layout/IconVerticalSolidList"/>
    <dgm:cxn modelId="{A64CEB9E-6752-4455-8CA3-539A8B07A78B}" srcId="{9A0FB79C-D580-4646-A908-9E952AF50EAB}" destId="{C939B1A6-FFD1-47E9-9120-3C1114563316}" srcOrd="3" destOrd="0" parTransId="{AD0B6958-C2BD-4DB1-87F2-9DB8E8E63DE9}" sibTransId="{5CAD8E50-B99C-420E-8988-F91B5AE1487D}"/>
    <dgm:cxn modelId="{61C0F8AB-2B93-48AF-AB9C-1AA203370CE2}" srcId="{9A0FB79C-D580-4646-A908-9E952AF50EAB}" destId="{473D2AD6-32CC-4E79-ADEB-A036F941E11A}" srcOrd="0" destOrd="0" parTransId="{5E1ED899-52B5-4909-9C18-07B8E2149B4E}" sibTransId="{53456C77-BCE7-4357-8FC1-C6BEA4BF274C}"/>
    <dgm:cxn modelId="{8D775ADA-A835-43C0-8943-B0ADB7FEE810}" type="presOf" srcId="{E769AB62-921C-4521-8270-FDB451E80BBD}" destId="{A9337E2A-E5B6-4CA8-914D-54F648DA4356}" srcOrd="0" destOrd="0" presId="urn:microsoft.com/office/officeart/2018/2/layout/IconVerticalSolidList"/>
    <dgm:cxn modelId="{E84D07E1-F0A2-45D9-9C07-981D37F566AA}" type="presOf" srcId="{C939B1A6-FFD1-47E9-9120-3C1114563316}" destId="{04F1E141-A902-4BBF-BCCC-5C48A9BF6DDC}" srcOrd="0" destOrd="0" presId="urn:microsoft.com/office/officeart/2018/2/layout/IconVerticalSolidList"/>
    <dgm:cxn modelId="{070569F0-6E2A-4640-9E9D-445B9C7A0885}" srcId="{9A0FB79C-D580-4646-A908-9E952AF50EAB}" destId="{E769AB62-921C-4521-8270-FDB451E80BBD}" srcOrd="1" destOrd="0" parTransId="{7AA1FF11-F848-4B08-B7FC-9956317B20D9}" sibTransId="{2BC123DD-CFB1-4AB8-8209-CE8B6F09A609}"/>
    <dgm:cxn modelId="{27742BC7-CED6-4CA6-8019-12F544B662F0}" type="presParOf" srcId="{B3C94F94-2306-4CA1-9F7B-2F804CD034E6}" destId="{1F8B7763-E211-40D3-B5C6-14B482DE147F}" srcOrd="0" destOrd="0" presId="urn:microsoft.com/office/officeart/2018/2/layout/IconVerticalSolidList"/>
    <dgm:cxn modelId="{C9F20C5A-A0D1-47DC-9672-719C3A0678E5}" type="presParOf" srcId="{1F8B7763-E211-40D3-B5C6-14B482DE147F}" destId="{221E9694-FCE0-4129-A16C-FE8623D6E129}" srcOrd="0" destOrd="0" presId="urn:microsoft.com/office/officeart/2018/2/layout/IconVerticalSolidList"/>
    <dgm:cxn modelId="{B41FA26A-D389-414E-B432-4EFB9F4ED2A9}" type="presParOf" srcId="{1F8B7763-E211-40D3-B5C6-14B482DE147F}" destId="{D0B5562F-7322-4F6C-B4DC-3BC07031EE47}" srcOrd="1" destOrd="0" presId="urn:microsoft.com/office/officeart/2018/2/layout/IconVerticalSolidList"/>
    <dgm:cxn modelId="{34A3005D-5D0F-4D1E-8B40-00BF30E4833C}" type="presParOf" srcId="{1F8B7763-E211-40D3-B5C6-14B482DE147F}" destId="{6F2D995E-F3D4-46AE-8C1B-4CF57566EC9B}" srcOrd="2" destOrd="0" presId="urn:microsoft.com/office/officeart/2018/2/layout/IconVerticalSolidList"/>
    <dgm:cxn modelId="{F3AD14BD-5A58-4008-820E-BD6E8E63D3FF}" type="presParOf" srcId="{1F8B7763-E211-40D3-B5C6-14B482DE147F}" destId="{56B5AAD5-D834-44A6-AD00-13296F333F4E}" srcOrd="3" destOrd="0" presId="urn:microsoft.com/office/officeart/2018/2/layout/IconVerticalSolidList"/>
    <dgm:cxn modelId="{7E977FBE-8DB9-4595-B85F-58C7ED6D8FDF}" type="presParOf" srcId="{B3C94F94-2306-4CA1-9F7B-2F804CD034E6}" destId="{29A37CB1-DE1C-4233-85E6-13E7B514042D}" srcOrd="1" destOrd="0" presId="urn:microsoft.com/office/officeart/2018/2/layout/IconVerticalSolidList"/>
    <dgm:cxn modelId="{F24640A7-619B-44CD-8047-3E48F889E762}" type="presParOf" srcId="{B3C94F94-2306-4CA1-9F7B-2F804CD034E6}" destId="{20F3EA55-48C9-47C3-A0A4-BDFE4086CD89}" srcOrd="2" destOrd="0" presId="urn:microsoft.com/office/officeart/2018/2/layout/IconVerticalSolidList"/>
    <dgm:cxn modelId="{7C9B87BB-4EAF-406F-86EA-3A6DE8D917E7}" type="presParOf" srcId="{20F3EA55-48C9-47C3-A0A4-BDFE4086CD89}" destId="{FCA75D18-091F-40B9-8269-1E640979BCC0}" srcOrd="0" destOrd="0" presId="urn:microsoft.com/office/officeart/2018/2/layout/IconVerticalSolidList"/>
    <dgm:cxn modelId="{2013A87F-FD42-4641-ACF0-32666B51EBEE}" type="presParOf" srcId="{20F3EA55-48C9-47C3-A0A4-BDFE4086CD89}" destId="{472C9C85-9454-4CC8-B4BE-491A81C60410}" srcOrd="1" destOrd="0" presId="urn:microsoft.com/office/officeart/2018/2/layout/IconVerticalSolidList"/>
    <dgm:cxn modelId="{D3177FC3-545B-4AE9-9244-59C829068EB9}" type="presParOf" srcId="{20F3EA55-48C9-47C3-A0A4-BDFE4086CD89}" destId="{6CC8BF9B-4D23-4C7E-B69E-0033416808C2}" srcOrd="2" destOrd="0" presId="urn:microsoft.com/office/officeart/2018/2/layout/IconVerticalSolidList"/>
    <dgm:cxn modelId="{8F0D6180-9344-4A7E-A53C-D17E54A505CE}" type="presParOf" srcId="{20F3EA55-48C9-47C3-A0A4-BDFE4086CD89}" destId="{A9337E2A-E5B6-4CA8-914D-54F648DA4356}" srcOrd="3" destOrd="0" presId="urn:microsoft.com/office/officeart/2018/2/layout/IconVerticalSolidList"/>
    <dgm:cxn modelId="{EA1D5476-F501-4869-B155-21365723114F}" type="presParOf" srcId="{B3C94F94-2306-4CA1-9F7B-2F804CD034E6}" destId="{7051118D-04F3-424E-9E6B-BDAAF028AE35}" srcOrd="3" destOrd="0" presId="urn:microsoft.com/office/officeart/2018/2/layout/IconVerticalSolidList"/>
    <dgm:cxn modelId="{850D1FA1-96E5-42B7-973F-9E0BA4EEDE7B}" type="presParOf" srcId="{B3C94F94-2306-4CA1-9F7B-2F804CD034E6}" destId="{F121A6A1-40FD-44B8-B305-DA9737798A2B}" srcOrd="4" destOrd="0" presId="urn:microsoft.com/office/officeart/2018/2/layout/IconVerticalSolidList"/>
    <dgm:cxn modelId="{EE703CB6-08F0-4E76-8B1B-6317EDFABDD0}" type="presParOf" srcId="{F121A6A1-40FD-44B8-B305-DA9737798A2B}" destId="{BE58689C-CC81-4C21-94AC-FD73FCB2A935}" srcOrd="0" destOrd="0" presId="urn:microsoft.com/office/officeart/2018/2/layout/IconVerticalSolidList"/>
    <dgm:cxn modelId="{929982A8-A337-4B26-B335-464BB2BB28AE}" type="presParOf" srcId="{F121A6A1-40FD-44B8-B305-DA9737798A2B}" destId="{83FF73D2-2C73-42E2-B710-D85A78CD08BE}" srcOrd="1" destOrd="0" presId="urn:microsoft.com/office/officeart/2018/2/layout/IconVerticalSolidList"/>
    <dgm:cxn modelId="{A4579A25-7F23-4CB7-8BFC-3918071D22F6}" type="presParOf" srcId="{F121A6A1-40FD-44B8-B305-DA9737798A2B}" destId="{A920DD0B-B052-4A7E-8AF1-4233D52D604A}" srcOrd="2" destOrd="0" presId="urn:microsoft.com/office/officeart/2018/2/layout/IconVerticalSolidList"/>
    <dgm:cxn modelId="{2F8859A7-4EDE-4E02-9925-974A552DAB95}" type="presParOf" srcId="{F121A6A1-40FD-44B8-B305-DA9737798A2B}" destId="{D1E8F4C1-341B-48FC-B575-C30951E2CDD6}" srcOrd="3" destOrd="0" presId="urn:microsoft.com/office/officeart/2018/2/layout/IconVerticalSolidList"/>
    <dgm:cxn modelId="{150D666C-3A43-4F9C-B263-5DA75C2BAE88}" type="presParOf" srcId="{B3C94F94-2306-4CA1-9F7B-2F804CD034E6}" destId="{AF802758-D8E3-4EDC-A09C-6A451AAA42A9}" srcOrd="5" destOrd="0" presId="urn:microsoft.com/office/officeart/2018/2/layout/IconVerticalSolidList"/>
    <dgm:cxn modelId="{27750F2B-AC7F-419C-97A7-36CB861E0F5E}" type="presParOf" srcId="{B3C94F94-2306-4CA1-9F7B-2F804CD034E6}" destId="{03A42C6D-BF09-473E-AE04-2453EE707350}" srcOrd="6" destOrd="0" presId="urn:microsoft.com/office/officeart/2018/2/layout/IconVerticalSolidList"/>
    <dgm:cxn modelId="{C2E24AD6-BA92-43E3-83D3-1ED7151E9AD7}" type="presParOf" srcId="{03A42C6D-BF09-473E-AE04-2453EE707350}" destId="{2125560D-AC47-4654-BAFE-D21D42916AF9}" srcOrd="0" destOrd="0" presId="urn:microsoft.com/office/officeart/2018/2/layout/IconVerticalSolidList"/>
    <dgm:cxn modelId="{29444D66-ABA9-44A4-A09C-FD033BD631E0}" type="presParOf" srcId="{03A42C6D-BF09-473E-AE04-2453EE707350}" destId="{09EA1F66-A663-4460-B430-A19FCED71EAA}" srcOrd="1" destOrd="0" presId="urn:microsoft.com/office/officeart/2018/2/layout/IconVerticalSolidList"/>
    <dgm:cxn modelId="{519AFF17-8DA7-4E66-BF45-12649601E0AC}" type="presParOf" srcId="{03A42C6D-BF09-473E-AE04-2453EE707350}" destId="{BEADA8D6-3EEC-4280-B181-F53BE8693FA5}" srcOrd="2" destOrd="0" presId="urn:microsoft.com/office/officeart/2018/2/layout/IconVerticalSolidList"/>
    <dgm:cxn modelId="{D8CF71EC-09CD-4063-BCBA-3F27D67386C7}" type="presParOf" srcId="{03A42C6D-BF09-473E-AE04-2453EE707350}" destId="{04F1E141-A902-4BBF-BCCC-5C48A9BF6DD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3C4120-AC9A-47A4-BC22-89DD4DFC1A3C}"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US"/>
        </a:p>
      </dgm:t>
    </dgm:pt>
    <dgm:pt modelId="{EA84D239-3EA7-474B-BAA9-99909B15593B}">
      <dgm:prSet/>
      <dgm:spPr/>
      <dgm:t>
        <a:bodyPr/>
        <a:lstStyle/>
        <a:p>
          <a:pPr>
            <a:lnSpc>
              <a:spcPct val="100000"/>
            </a:lnSpc>
          </a:pPr>
          <a:r>
            <a:rPr lang="en-GB"/>
            <a:t>Dr Lymarie Rodriguez will deliver next week`s LIVE session (apologies, but I have a hospital appointment that I cannot rearrange).</a:t>
          </a:r>
          <a:endParaRPr lang="en-US"/>
        </a:p>
      </dgm:t>
    </dgm:pt>
    <dgm:pt modelId="{95A85753-CBD5-4FE9-B719-43D963BAE453}" type="parTrans" cxnId="{D2F458FF-46BC-4FDC-85DE-89361EF97C20}">
      <dgm:prSet/>
      <dgm:spPr/>
      <dgm:t>
        <a:bodyPr/>
        <a:lstStyle/>
        <a:p>
          <a:endParaRPr lang="en-US"/>
        </a:p>
      </dgm:t>
    </dgm:pt>
    <dgm:pt modelId="{E3D8A3ED-866A-4B3E-9EC4-9C3499CD0E23}" type="sibTrans" cxnId="{D2F458FF-46BC-4FDC-85DE-89361EF97C20}">
      <dgm:prSet/>
      <dgm:spPr/>
      <dgm:t>
        <a:bodyPr/>
        <a:lstStyle/>
        <a:p>
          <a:endParaRPr lang="en-US"/>
        </a:p>
      </dgm:t>
    </dgm:pt>
    <dgm:pt modelId="{6A54A88F-5F2C-4461-A180-90ACFF101DB4}">
      <dgm:prSet/>
      <dgm:spPr/>
      <dgm:t>
        <a:bodyPr/>
        <a:lstStyle/>
        <a:p>
          <a:pPr>
            <a:lnSpc>
              <a:spcPct val="100000"/>
            </a:lnSpc>
          </a:pPr>
          <a:r>
            <a:rPr lang="en-GB" dirty="0"/>
            <a:t>Next week`s session is very important because </a:t>
          </a:r>
          <a:r>
            <a:rPr lang="en-GB" dirty="0" err="1"/>
            <a:t>Lymarie</a:t>
          </a:r>
          <a:r>
            <a:rPr lang="en-GB" dirty="0"/>
            <a:t> will be covering your assessment details, exactly what they involve and how you can prepare for them. </a:t>
          </a:r>
          <a:endParaRPr lang="en-US" dirty="0"/>
        </a:p>
      </dgm:t>
    </dgm:pt>
    <dgm:pt modelId="{3EC40E75-76D5-4E46-A910-8FC40C91BA34}" type="parTrans" cxnId="{AABB2DC6-0E29-457E-A612-7903992620D1}">
      <dgm:prSet/>
      <dgm:spPr/>
      <dgm:t>
        <a:bodyPr/>
        <a:lstStyle/>
        <a:p>
          <a:endParaRPr lang="en-US"/>
        </a:p>
      </dgm:t>
    </dgm:pt>
    <dgm:pt modelId="{541B2F05-7167-425C-BB1F-318F6BBEC034}" type="sibTrans" cxnId="{AABB2DC6-0E29-457E-A612-7903992620D1}">
      <dgm:prSet/>
      <dgm:spPr/>
      <dgm:t>
        <a:bodyPr/>
        <a:lstStyle/>
        <a:p>
          <a:endParaRPr lang="en-US"/>
        </a:p>
      </dgm:t>
    </dgm:pt>
    <dgm:pt modelId="{AB4BEE52-199F-4DD2-8BF1-985EBB845837}">
      <dgm:prSet/>
      <dgm:spPr/>
      <dgm:t>
        <a:bodyPr/>
        <a:lstStyle/>
        <a:p>
          <a:pPr>
            <a:lnSpc>
              <a:spcPct val="100000"/>
            </a:lnSpc>
          </a:pPr>
          <a:r>
            <a:rPr lang="en-GB"/>
            <a:t>She will also be looking at the role of AI in Higher Education and using AI effectively and responsibly.</a:t>
          </a:r>
          <a:endParaRPr lang="en-US"/>
        </a:p>
      </dgm:t>
    </dgm:pt>
    <dgm:pt modelId="{B03B5B2E-B34A-4F96-B5C6-921CC738D517}" type="parTrans" cxnId="{12BD829F-EFC3-4753-B241-C9E33342544C}">
      <dgm:prSet/>
      <dgm:spPr/>
      <dgm:t>
        <a:bodyPr/>
        <a:lstStyle/>
        <a:p>
          <a:endParaRPr lang="en-US"/>
        </a:p>
      </dgm:t>
    </dgm:pt>
    <dgm:pt modelId="{EA9B03E0-8C8F-4878-A3F2-719BB5E56903}" type="sibTrans" cxnId="{12BD829F-EFC3-4753-B241-C9E33342544C}">
      <dgm:prSet/>
      <dgm:spPr/>
      <dgm:t>
        <a:bodyPr/>
        <a:lstStyle/>
        <a:p>
          <a:endParaRPr lang="en-US"/>
        </a:p>
      </dgm:t>
    </dgm:pt>
    <dgm:pt modelId="{4BC3A336-F401-4882-93D0-84122DD0F49F}" type="pres">
      <dgm:prSet presAssocID="{C83C4120-AC9A-47A4-BC22-89DD4DFC1A3C}" presName="root" presStyleCnt="0">
        <dgm:presLayoutVars>
          <dgm:dir/>
          <dgm:resizeHandles val="exact"/>
        </dgm:presLayoutVars>
      </dgm:prSet>
      <dgm:spPr/>
    </dgm:pt>
    <dgm:pt modelId="{86141458-396E-4D30-941F-13747A02C3BE}" type="pres">
      <dgm:prSet presAssocID="{EA84D239-3EA7-474B-BAA9-99909B15593B}" presName="compNode" presStyleCnt="0"/>
      <dgm:spPr/>
    </dgm:pt>
    <dgm:pt modelId="{C3226A25-0486-4DCC-BD59-33FEF4628521}" type="pres">
      <dgm:prSet presAssocID="{EA84D239-3EA7-474B-BAA9-99909B15593B}" presName="bgRect" presStyleLbl="bgShp" presStyleIdx="0" presStyleCnt="3"/>
      <dgm:spPr/>
    </dgm:pt>
    <dgm:pt modelId="{82DDCCB3-FEAB-4A59-8F9D-67502F7E0516}" type="pres">
      <dgm:prSet presAssocID="{EA84D239-3EA7-474B-BAA9-99909B15593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8EEC47C4-0C1A-404B-B3F1-D938857A7620}" type="pres">
      <dgm:prSet presAssocID="{EA84D239-3EA7-474B-BAA9-99909B15593B}" presName="spaceRect" presStyleCnt="0"/>
      <dgm:spPr/>
    </dgm:pt>
    <dgm:pt modelId="{C51440FD-D4B0-449C-9299-44F6F9635040}" type="pres">
      <dgm:prSet presAssocID="{EA84D239-3EA7-474B-BAA9-99909B15593B}" presName="parTx" presStyleLbl="revTx" presStyleIdx="0" presStyleCnt="3">
        <dgm:presLayoutVars>
          <dgm:chMax val="0"/>
          <dgm:chPref val="0"/>
        </dgm:presLayoutVars>
      </dgm:prSet>
      <dgm:spPr/>
    </dgm:pt>
    <dgm:pt modelId="{D8741A9A-A2CA-48A1-BC0C-81C5BC5C674D}" type="pres">
      <dgm:prSet presAssocID="{E3D8A3ED-866A-4B3E-9EC4-9C3499CD0E23}" presName="sibTrans" presStyleCnt="0"/>
      <dgm:spPr/>
    </dgm:pt>
    <dgm:pt modelId="{E151AC44-C077-4489-9467-D692B33DC387}" type="pres">
      <dgm:prSet presAssocID="{6A54A88F-5F2C-4461-A180-90ACFF101DB4}" presName="compNode" presStyleCnt="0"/>
      <dgm:spPr/>
    </dgm:pt>
    <dgm:pt modelId="{21500D62-6432-43C7-A1E5-DB364646484F}" type="pres">
      <dgm:prSet presAssocID="{6A54A88F-5F2C-4461-A180-90ACFF101DB4}" presName="bgRect" presStyleLbl="bgShp" presStyleIdx="1" presStyleCnt="3"/>
      <dgm:spPr/>
    </dgm:pt>
    <dgm:pt modelId="{362900E7-4439-4E3E-8198-B826B828553E}" type="pres">
      <dgm:prSet presAssocID="{6A54A88F-5F2C-4461-A180-90ACFF101DB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426E0E7F-2636-4EC3-9F51-E9BA9831885D}" type="pres">
      <dgm:prSet presAssocID="{6A54A88F-5F2C-4461-A180-90ACFF101DB4}" presName="spaceRect" presStyleCnt="0"/>
      <dgm:spPr/>
    </dgm:pt>
    <dgm:pt modelId="{EE328139-6137-45D0-A08A-4C556FF7F6F9}" type="pres">
      <dgm:prSet presAssocID="{6A54A88F-5F2C-4461-A180-90ACFF101DB4}" presName="parTx" presStyleLbl="revTx" presStyleIdx="1" presStyleCnt="3">
        <dgm:presLayoutVars>
          <dgm:chMax val="0"/>
          <dgm:chPref val="0"/>
        </dgm:presLayoutVars>
      </dgm:prSet>
      <dgm:spPr/>
    </dgm:pt>
    <dgm:pt modelId="{8862A0CB-B26E-4394-AB7E-8B64DBABE7D7}" type="pres">
      <dgm:prSet presAssocID="{541B2F05-7167-425C-BB1F-318F6BBEC034}" presName="sibTrans" presStyleCnt="0"/>
      <dgm:spPr/>
    </dgm:pt>
    <dgm:pt modelId="{57CA2535-E353-41A0-9866-41FA76DFB891}" type="pres">
      <dgm:prSet presAssocID="{AB4BEE52-199F-4DD2-8BF1-985EBB845837}" presName="compNode" presStyleCnt="0"/>
      <dgm:spPr/>
    </dgm:pt>
    <dgm:pt modelId="{EAC31C3C-294B-49BB-8AFD-A76BBAE50D81}" type="pres">
      <dgm:prSet presAssocID="{AB4BEE52-199F-4DD2-8BF1-985EBB845837}" presName="bgRect" presStyleLbl="bgShp" presStyleIdx="2" presStyleCnt="3"/>
      <dgm:spPr/>
    </dgm:pt>
    <dgm:pt modelId="{1F8190B2-C64A-43CF-955D-4EEFAC3241DE}" type="pres">
      <dgm:prSet presAssocID="{AB4BEE52-199F-4DD2-8BF1-985EBB84583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A7413D0C-C9E4-451D-B33E-20EF00166BA6}" type="pres">
      <dgm:prSet presAssocID="{AB4BEE52-199F-4DD2-8BF1-985EBB845837}" presName="spaceRect" presStyleCnt="0"/>
      <dgm:spPr/>
    </dgm:pt>
    <dgm:pt modelId="{FA17538E-D103-450F-AB4B-3D5759093BF3}" type="pres">
      <dgm:prSet presAssocID="{AB4BEE52-199F-4DD2-8BF1-985EBB845837}" presName="parTx" presStyleLbl="revTx" presStyleIdx="2" presStyleCnt="3">
        <dgm:presLayoutVars>
          <dgm:chMax val="0"/>
          <dgm:chPref val="0"/>
        </dgm:presLayoutVars>
      </dgm:prSet>
      <dgm:spPr/>
    </dgm:pt>
  </dgm:ptLst>
  <dgm:cxnLst>
    <dgm:cxn modelId="{85FE4259-0BDA-4F36-B2B3-F93369E43F7F}" type="presOf" srcId="{EA84D239-3EA7-474B-BAA9-99909B15593B}" destId="{C51440FD-D4B0-449C-9299-44F6F9635040}" srcOrd="0" destOrd="0" presId="urn:microsoft.com/office/officeart/2018/2/layout/IconVerticalSolidList"/>
    <dgm:cxn modelId="{12BD829F-EFC3-4753-B241-C9E33342544C}" srcId="{C83C4120-AC9A-47A4-BC22-89DD4DFC1A3C}" destId="{AB4BEE52-199F-4DD2-8BF1-985EBB845837}" srcOrd="2" destOrd="0" parTransId="{B03B5B2E-B34A-4F96-B5C6-921CC738D517}" sibTransId="{EA9B03E0-8C8F-4878-A3F2-719BB5E56903}"/>
    <dgm:cxn modelId="{0BC3DEA0-23CE-4DD6-AE6F-03D8F93DD845}" type="presOf" srcId="{AB4BEE52-199F-4DD2-8BF1-985EBB845837}" destId="{FA17538E-D103-450F-AB4B-3D5759093BF3}" srcOrd="0" destOrd="0" presId="urn:microsoft.com/office/officeart/2018/2/layout/IconVerticalSolidList"/>
    <dgm:cxn modelId="{AABB2DC6-0E29-457E-A612-7903992620D1}" srcId="{C83C4120-AC9A-47A4-BC22-89DD4DFC1A3C}" destId="{6A54A88F-5F2C-4461-A180-90ACFF101DB4}" srcOrd="1" destOrd="0" parTransId="{3EC40E75-76D5-4E46-A910-8FC40C91BA34}" sibTransId="{541B2F05-7167-425C-BB1F-318F6BBEC034}"/>
    <dgm:cxn modelId="{729081CA-022C-46BB-AB0B-B52830B340B1}" type="presOf" srcId="{6A54A88F-5F2C-4461-A180-90ACFF101DB4}" destId="{EE328139-6137-45D0-A08A-4C556FF7F6F9}" srcOrd="0" destOrd="0" presId="urn:microsoft.com/office/officeart/2018/2/layout/IconVerticalSolidList"/>
    <dgm:cxn modelId="{C88958D4-0F45-4EFF-98AE-788E6E8BE1B2}" type="presOf" srcId="{C83C4120-AC9A-47A4-BC22-89DD4DFC1A3C}" destId="{4BC3A336-F401-4882-93D0-84122DD0F49F}" srcOrd="0" destOrd="0" presId="urn:microsoft.com/office/officeart/2018/2/layout/IconVerticalSolidList"/>
    <dgm:cxn modelId="{D2F458FF-46BC-4FDC-85DE-89361EF97C20}" srcId="{C83C4120-AC9A-47A4-BC22-89DD4DFC1A3C}" destId="{EA84D239-3EA7-474B-BAA9-99909B15593B}" srcOrd="0" destOrd="0" parTransId="{95A85753-CBD5-4FE9-B719-43D963BAE453}" sibTransId="{E3D8A3ED-866A-4B3E-9EC4-9C3499CD0E23}"/>
    <dgm:cxn modelId="{0CBCBCFE-84C2-4E09-962D-3788C8E5D333}" type="presParOf" srcId="{4BC3A336-F401-4882-93D0-84122DD0F49F}" destId="{86141458-396E-4D30-941F-13747A02C3BE}" srcOrd="0" destOrd="0" presId="urn:microsoft.com/office/officeart/2018/2/layout/IconVerticalSolidList"/>
    <dgm:cxn modelId="{8FE6BFA1-6ACC-4C14-A101-9B5AFD148F7D}" type="presParOf" srcId="{86141458-396E-4D30-941F-13747A02C3BE}" destId="{C3226A25-0486-4DCC-BD59-33FEF4628521}" srcOrd="0" destOrd="0" presId="urn:microsoft.com/office/officeart/2018/2/layout/IconVerticalSolidList"/>
    <dgm:cxn modelId="{1EBB1F54-556A-4507-BA2B-1EE3A8E60FCD}" type="presParOf" srcId="{86141458-396E-4D30-941F-13747A02C3BE}" destId="{82DDCCB3-FEAB-4A59-8F9D-67502F7E0516}" srcOrd="1" destOrd="0" presId="urn:microsoft.com/office/officeart/2018/2/layout/IconVerticalSolidList"/>
    <dgm:cxn modelId="{A8B0069A-D230-4274-A0F4-5C6C6780EAD7}" type="presParOf" srcId="{86141458-396E-4D30-941F-13747A02C3BE}" destId="{8EEC47C4-0C1A-404B-B3F1-D938857A7620}" srcOrd="2" destOrd="0" presId="urn:microsoft.com/office/officeart/2018/2/layout/IconVerticalSolidList"/>
    <dgm:cxn modelId="{45313DFA-D3DD-4BF1-9615-FE09D0A24409}" type="presParOf" srcId="{86141458-396E-4D30-941F-13747A02C3BE}" destId="{C51440FD-D4B0-449C-9299-44F6F9635040}" srcOrd="3" destOrd="0" presId="urn:microsoft.com/office/officeart/2018/2/layout/IconVerticalSolidList"/>
    <dgm:cxn modelId="{A518324B-DAB3-4672-9B84-AF10DE530EE5}" type="presParOf" srcId="{4BC3A336-F401-4882-93D0-84122DD0F49F}" destId="{D8741A9A-A2CA-48A1-BC0C-81C5BC5C674D}" srcOrd="1" destOrd="0" presId="urn:microsoft.com/office/officeart/2018/2/layout/IconVerticalSolidList"/>
    <dgm:cxn modelId="{BF4BB069-A069-48AF-BDB6-DEDF8F6B2676}" type="presParOf" srcId="{4BC3A336-F401-4882-93D0-84122DD0F49F}" destId="{E151AC44-C077-4489-9467-D692B33DC387}" srcOrd="2" destOrd="0" presId="urn:microsoft.com/office/officeart/2018/2/layout/IconVerticalSolidList"/>
    <dgm:cxn modelId="{A4B81B30-22C2-4C80-8188-D72FF96571A4}" type="presParOf" srcId="{E151AC44-C077-4489-9467-D692B33DC387}" destId="{21500D62-6432-43C7-A1E5-DB364646484F}" srcOrd="0" destOrd="0" presId="urn:microsoft.com/office/officeart/2018/2/layout/IconVerticalSolidList"/>
    <dgm:cxn modelId="{D17B376F-86B7-493B-B99A-9AD84A36CD69}" type="presParOf" srcId="{E151AC44-C077-4489-9467-D692B33DC387}" destId="{362900E7-4439-4E3E-8198-B826B828553E}" srcOrd="1" destOrd="0" presId="urn:microsoft.com/office/officeart/2018/2/layout/IconVerticalSolidList"/>
    <dgm:cxn modelId="{7780DE72-13FF-4928-9C3B-CC4507127CB1}" type="presParOf" srcId="{E151AC44-C077-4489-9467-D692B33DC387}" destId="{426E0E7F-2636-4EC3-9F51-E9BA9831885D}" srcOrd="2" destOrd="0" presId="urn:microsoft.com/office/officeart/2018/2/layout/IconVerticalSolidList"/>
    <dgm:cxn modelId="{22526E79-EAB0-4945-BA63-DA08E75CC6A0}" type="presParOf" srcId="{E151AC44-C077-4489-9467-D692B33DC387}" destId="{EE328139-6137-45D0-A08A-4C556FF7F6F9}" srcOrd="3" destOrd="0" presId="urn:microsoft.com/office/officeart/2018/2/layout/IconVerticalSolidList"/>
    <dgm:cxn modelId="{527B93B3-DFC1-4CC3-96E6-299E23F99843}" type="presParOf" srcId="{4BC3A336-F401-4882-93D0-84122DD0F49F}" destId="{8862A0CB-B26E-4394-AB7E-8B64DBABE7D7}" srcOrd="3" destOrd="0" presId="urn:microsoft.com/office/officeart/2018/2/layout/IconVerticalSolidList"/>
    <dgm:cxn modelId="{8CD989AE-A5AA-4530-A890-EA3A4A4B59D1}" type="presParOf" srcId="{4BC3A336-F401-4882-93D0-84122DD0F49F}" destId="{57CA2535-E353-41A0-9866-41FA76DFB891}" srcOrd="4" destOrd="0" presId="urn:microsoft.com/office/officeart/2018/2/layout/IconVerticalSolidList"/>
    <dgm:cxn modelId="{A73DF59B-1AE5-4003-83EE-53D5463DE262}" type="presParOf" srcId="{57CA2535-E353-41A0-9866-41FA76DFB891}" destId="{EAC31C3C-294B-49BB-8AFD-A76BBAE50D81}" srcOrd="0" destOrd="0" presId="urn:microsoft.com/office/officeart/2018/2/layout/IconVerticalSolidList"/>
    <dgm:cxn modelId="{C9934591-3489-448D-8837-92407D5D54FC}" type="presParOf" srcId="{57CA2535-E353-41A0-9866-41FA76DFB891}" destId="{1F8190B2-C64A-43CF-955D-4EEFAC3241DE}" srcOrd="1" destOrd="0" presId="urn:microsoft.com/office/officeart/2018/2/layout/IconVerticalSolidList"/>
    <dgm:cxn modelId="{8F6CECE1-1452-451D-8CB9-AAC752E54453}" type="presParOf" srcId="{57CA2535-E353-41A0-9866-41FA76DFB891}" destId="{A7413D0C-C9E4-451D-B33E-20EF00166BA6}" srcOrd="2" destOrd="0" presId="urn:microsoft.com/office/officeart/2018/2/layout/IconVerticalSolidList"/>
    <dgm:cxn modelId="{A927EFC7-9B01-44A0-A846-AB5DE02D1FB7}" type="presParOf" srcId="{57CA2535-E353-41A0-9866-41FA76DFB891}" destId="{FA17538E-D103-450F-AB4B-3D5759093B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858D0-CBB2-463D-AB40-87D45462A2E9}">
      <dsp:nvSpPr>
        <dsp:cNvPr id="0" name=""/>
        <dsp:cNvSpPr/>
      </dsp:nvSpPr>
      <dsp:spPr>
        <a:xfrm>
          <a:off x="0" y="4886"/>
          <a:ext cx="6785113" cy="104087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593553-3437-401B-939D-D1236344BDA6}">
      <dsp:nvSpPr>
        <dsp:cNvPr id="0" name=""/>
        <dsp:cNvSpPr/>
      </dsp:nvSpPr>
      <dsp:spPr>
        <a:xfrm>
          <a:off x="314864" y="239083"/>
          <a:ext cx="572481" cy="5724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477AA-8EB1-4C24-8229-F32FF3AA2C2E}">
      <dsp:nvSpPr>
        <dsp:cNvPr id="0" name=""/>
        <dsp:cNvSpPr/>
      </dsp:nvSpPr>
      <dsp:spPr>
        <a:xfrm>
          <a:off x="1202210" y="4886"/>
          <a:ext cx="5582902" cy="1040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59" tIns="110159" rIns="110159" bIns="110159" numCol="1" spcCol="1270" anchor="ctr" anchorCtr="0">
          <a:noAutofit/>
        </a:bodyPr>
        <a:lstStyle/>
        <a:p>
          <a:pPr marL="0" lvl="0" indent="0" algn="l" defTabSz="666750">
            <a:lnSpc>
              <a:spcPct val="100000"/>
            </a:lnSpc>
            <a:spcBef>
              <a:spcPct val="0"/>
            </a:spcBef>
            <a:spcAft>
              <a:spcPct val="35000"/>
            </a:spcAft>
            <a:buNone/>
          </a:pPr>
          <a:r>
            <a:rPr lang="en-GB" sz="1500" kern="1200" dirty="0"/>
            <a:t>This is your module: Study Skills for Psychology, and I am your Module Lead: Karen Eaton-Thomas. </a:t>
          </a:r>
          <a:endParaRPr lang="en-US" sz="1500" kern="1200" dirty="0"/>
        </a:p>
      </dsp:txBody>
      <dsp:txXfrm>
        <a:off x="1202210" y="4886"/>
        <a:ext cx="5582902" cy="1040875"/>
      </dsp:txXfrm>
    </dsp:sp>
    <dsp:sp modelId="{C68F1433-5C21-4687-9F68-415D5D96B785}">
      <dsp:nvSpPr>
        <dsp:cNvPr id="0" name=""/>
        <dsp:cNvSpPr/>
      </dsp:nvSpPr>
      <dsp:spPr>
        <a:xfrm>
          <a:off x="0" y="1305980"/>
          <a:ext cx="6785113" cy="104087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C63B97-2905-404C-BDF9-6989278AA68F}">
      <dsp:nvSpPr>
        <dsp:cNvPr id="0" name=""/>
        <dsp:cNvSpPr/>
      </dsp:nvSpPr>
      <dsp:spPr>
        <a:xfrm>
          <a:off x="314864" y="1540177"/>
          <a:ext cx="572481" cy="5724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1D89AA-0689-4C34-9AEF-948E8F942E57}">
      <dsp:nvSpPr>
        <dsp:cNvPr id="0" name=""/>
        <dsp:cNvSpPr/>
      </dsp:nvSpPr>
      <dsp:spPr>
        <a:xfrm>
          <a:off x="1202210" y="1305980"/>
          <a:ext cx="5582902" cy="1040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59" tIns="110159" rIns="110159" bIns="110159" numCol="1" spcCol="1270" anchor="ctr" anchorCtr="0">
          <a:noAutofit/>
        </a:bodyPr>
        <a:lstStyle/>
        <a:p>
          <a:pPr marL="0" lvl="0" indent="0" algn="l" defTabSz="666750">
            <a:lnSpc>
              <a:spcPct val="100000"/>
            </a:lnSpc>
            <a:spcBef>
              <a:spcPct val="0"/>
            </a:spcBef>
            <a:spcAft>
              <a:spcPct val="35000"/>
            </a:spcAft>
            <a:buNone/>
          </a:pPr>
          <a:r>
            <a:rPr lang="en-GB" sz="1500" kern="1200"/>
            <a:t>Email: </a:t>
          </a:r>
          <a:r>
            <a:rPr lang="en-GB" sz="1500" kern="1200">
              <a:hlinkClick xmlns:r="http://schemas.openxmlformats.org/officeDocument/2006/relationships" r:id="rId3"/>
            </a:rPr>
            <a:t>k.eatonthomas@uwtsd.ac.uk</a:t>
          </a:r>
          <a:endParaRPr lang="en-US" sz="1500" kern="1200"/>
        </a:p>
      </dsp:txBody>
      <dsp:txXfrm>
        <a:off x="1202210" y="1305980"/>
        <a:ext cx="5582902" cy="1040875"/>
      </dsp:txXfrm>
    </dsp:sp>
    <dsp:sp modelId="{9C47EDE3-979B-4AFD-8585-9D27481508C3}">
      <dsp:nvSpPr>
        <dsp:cNvPr id="0" name=""/>
        <dsp:cNvSpPr/>
      </dsp:nvSpPr>
      <dsp:spPr>
        <a:xfrm>
          <a:off x="0" y="2607074"/>
          <a:ext cx="6785113" cy="104087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CDC30C-AFB0-47B7-80D8-DA76367D2F99}">
      <dsp:nvSpPr>
        <dsp:cNvPr id="0" name=""/>
        <dsp:cNvSpPr/>
      </dsp:nvSpPr>
      <dsp:spPr>
        <a:xfrm>
          <a:off x="314864" y="2841271"/>
          <a:ext cx="572481" cy="5724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BB3BBC-477C-445F-AEF9-274FBA34087F}">
      <dsp:nvSpPr>
        <dsp:cNvPr id="0" name=""/>
        <dsp:cNvSpPr/>
      </dsp:nvSpPr>
      <dsp:spPr>
        <a:xfrm>
          <a:off x="1202210" y="2607074"/>
          <a:ext cx="5582902" cy="1040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59" tIns="110159" rIns="110159" bIns="110159" numCol="1" spcCol="1270" anchor="ctr" anchorCtr="0">
          <a:noAutofit/>
        </a:bodyPr>
        <a:lstStyle/>
        <a:p>
          <a:pPr marL="0" lvl="0" indent="0" algn="l" defTabSz="666750">
            <a:lnSpc>
              <a:spcPct val="100000"/>
            </a:lnSpc>
            <a:spcBef>
              <a:spcPct val="0"/>
            </a:spcBef>
            <a:spcAft>
              <a:spcPct val="35000"/>
            </a:spcAft>
            <a:buNone/>
          </a:pPr>
          <a:r>
            <a:rPr lang="en-GB" sz="1500" kern="1200" dirty="0"/>
            <a:t>Your lectures will be delivered once weekly via either live Teams meetings or via Moodle. You should have received your Teams invites by now. If not, please contact me.</a:t>
          </a:r>
          <a:endParaRPr lang="en-US" sz="1500" kern="1200" dirty="0"/>
        </a:p>
      </dsp:txBody>
      <dsp:txXfrm>
        <a:off x="1202210" y="2607074"/>
        <a:ext cx="5582902" cy="1040875"/>
      </dsp:txXfrm>
    </dsp:sp>
    <dsp:sp modelId="{B64932A7-2FBC-4880-A4C0-107787A1C0DD}">
      <dsp:nvSpPr>
        <dsp:cNvPr id="0" name=""/>
        <dsp:cNvSpPr/>
      </dsp:nvSpPr>
      <dsp:spPr>
        <a:xfrm>
          <a:off x="0" y="3908168"/>
          <a:ext cx="6785113" cy="104087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3B81AB-641E-40F9-884B-568A90B2CCB0}">
      <dsp:nvSpPr>
        <dsp:cNvPr id="0" name=""/>
        <dsp:cNvSpPr/>
      </dsp:nvSpPr>
      <dsp:spPr>
        <a:xfrm>
          <a:off x="314864" y="4142365"/>
          <a:ext cx="572481" cy="5724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D31551-724B-4CE8-A51A-B982865539A4}">
      <dsp:nvSpPr>
        <dsp:cNvPr id="0" name=""/>
        <dsp:cNvSpPr/>
      </dsp:nvSpPr>
      <dsp:spPr>
        <a:xfrm>
          <a:off x="1202210" y="3908168"/>
          <a:ext cx="5582902" cy="1040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59" tIns="110159" rIns="110159" bIns="110159" numCol="1" spcCol="1270" anchor="ctr" anchorCtr="0">
          <a:noAutofit/>
        </a:bodyPr>
        <a:lstStyle/>
        <a:p>
          <a:pPr marL="0" lvl="0" indent="0" algn="l" defTabSz="666750">
            <a:lnSpc>
              <a:spcPct val="100000"/>
            </a:lnSpc>
            <a:spcBef>
              <a:spcPct val="0"/>
            </a:spcBef>
            <a:spcAft>
              <a:spcPct val="35000"/>
            </a:spcAft>
            <a:buNone/>
          </a:pPr>
          <a:r>
            <a:rPr lang="en-GB" sz="1500" kern="1200"/>
            <a:t>Within the following slides, you will be provided with basic information about the module, how the module will be delivered and the methods of assessment. </a:t>
          </a:r>
          <a:endParaRPr lang="en-US" sz="1500" kern="1200"/>
        </a:p>
      </dsp:txBody>
      <dsp:txXfrm>
        <a:off x="1202210" y="3908168"/>
        <a:ext cx="5582902" cy="1040875"/>
      </dsp:txXfrm>
    </dsp:sp>
    <dsp:sp modelId="{CE9EB9A8-C03B-4711-AD9F-378559E4196D}">
      <dsp:nvSpPr>
        <dsp:cNvPr id="0" name=""/>
        <dsp:cNvSpPr/>
      </dsp:nvSpPr>
      <dsp:spPr>
        <a:xfrm>
          <a:off x="0" y="5209263"/>
          <a:ext cx="6785113" cy="1040875"/>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EB009-1119-44F7-AF60-99FFDE88262C}">
      <dsp:nvSpPr>
        <dsp:cNvPr id="0" name=""/>
        <dsp:cNvSpPr/>
      </dsp:nvSpPr>
      <dsp:spPr>
        <a:xfrm>
          <a:off x="314864" y="5443459"/>
          <a:ext cx="572481" cy="5724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D9E7AB-63F9-4429-AA5B-6D7C505286E2}">
      <dsp:nvSpPr>
        <dsp:cNvPr id="0" name=""/>
        <dsp:cNvSpPr/>
      </dsp:nvSpPr>
      <dsp:spPr>
        <a:xfrm>
          <a:off x="1202210" y="5209263"/>
          <a:ext cx="5582902" cy="1040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59" tIns="110159" rIns="110159" bIns="110159" numCol="1" spcCol="1270" anchor="ctr" anchorCtr="0">
          <a:noAutofit/>
        </a:bodyPr>
        <a:lstStyle/>
        <a:p>
          <a:pPr marL="0" lvl="0" indent="0" algn="l" defTabSz="666750">
            <a:lnSpc>
              <a:spcPct val="100000"/>
            </a:lnSpc>
            <a:spcBef>
              <a:spcPct val="0"/>
            </a:spcBef>
            <a:spcAft>
              <a:spcPct val="35000"/>
            </a:spcAft>
            <a:buNone/>
          </a:pPr>
          <a:r>
            <a:rPr lang="en-GB" sz="1500" kern="1200"/>
            <a:t>Following this introductory PPT, there will be an additional recorded lecture from Associate Professor Paul Hutchings which will take you through the nature of this module in more detail. </a:t>
          </a:r>
          <a:endParaRPr lang="en-US" sz="1500" kern="1200"/>
        </a:p>
      </dsp:txBody>
      <dsp:txXfrm>
        <a:off x="1202210" y="5209263"/>
        <a:ext cx="5582902" cy="10408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97E9B9-F4CE-411B-AE70-7A2CB6B7872A}">
      <dsp:nvSpPr>
        <dsp:cNvPr id="0" name=""/>
        <dsp:cNvSpPr/>
      </dsp:nvSpPr>
      <dsp:spPr>
        <a:xfrm>
          <a:off x="0" y="1057019"/>
          <a:ext cx="6851374" cy="1975897"/>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A3452-5F61-40E8-822B-E22C4711ADF1}">
      <dsp:nvSpPr>
        <dsp:cNvPr id="0" name=""/>
        <dsp:cNvSpPr/>
      </dsp:nvSpPr>
      <dsp:spPr>
        <a:xfrm>
          <a:off x="597708" y="1514854"/>
          <a:ext cx="1086743" cy="1086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5FF46D-A632-441C-9A4C-79D607D38347}">
      <dsp:nvSpPr>
        <dsp:cNvPr id="0" name=""/>
        <dsp:cNvSpPr/>
      </dsp:nvSpPr>
      <dsp:spPr>
        <a:xfrm>
          <a:off x="2282161" y="1070277"/>
          <a:ext cx="4569212" cy="1975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116" tIns="209116" rIns="209116" bIns="209116" numCol="1" spcCol="1270" anchor="ctr" anchorCtr="0">
          <a:noAutofit/>
        </a:bodyPr>
        <a:lstStyle/>
        <a:p>
          <a:pPr marL="0" lvl="0" indent="0" algn="l" defTabSz="1066800">
            <a:lnSpc>
              <a:spcPct val="100000"/>
            </a:lnSpc>
            <a:spcBef>
              <a:spcPct val="0"/>
            </a:spcBef>
            <a:spcAft>
              <a:spcPct val="35000"/>
            </a:spcAft>
            <a:buNone/>
          </a:pPr>
          <a:r>
            <a:rPr lang="en-GB" sz="2400" b="1" kern="1200" dirty="0"/>
            <a:t>AIM of the module:</a:t>
          </a:r>
          <a:endParaRPr lang="en-US" sz="2400" kern="1200" dirty="0"/>
        </a:p>
      </dsp:txBody>
      <dsp:txXfrm>
        <a:off x="2282161" y="1070277"/>
        <a:ext cx="4569212" cy="1975897"/>
      </dsp:txXfrm>
    </dsp:sp>
    <dsp:sp modelId="{9ECB1D9B-20F7-436F-9BA3-4C01D6B9B142}">
      <dsp:nvSpPr>
        <dsp:cNvPr id="0" name=""/>
        <dsp:cNvSpPr/>
      </dsp:nvSpPr>
      <dsp:spPr>
        <a:xfrm>
          <a:off x="0" y="3540149"/>
          <a:ext cx="6851374" cy="1975897"/>
        </a:xfrm>
        <a:prstGeom prst="roundRect">
          <a:avLst>
            <a:gd name="adj" fmla="val 10000"/>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A68B4-DB7E-4832-9B87-5441523EA108}">
      <dsp:nvSpPr>
        <dsp:cNvPr id="0" name=""/>
        <dsp:cNvSpPr/>
      </dsp:nvSpPr>
      <dsp:spPr>
        <a:xfrm>
          <a:off x="597708" y="3984726"/>
          <a:ext cx="1086743" cy="1086743"/>
        </a:xfrm>
        <a:prstGeom prst="rect">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F33F1E-4BA9-4590-9F45-CAAD2319895D}">
      <dsp:nvSpPr>
        <dsp:cNvPr id="0" name=""/>
        <dsp:cNvSpPr/>
      </dsp:nvSpPr>
      <dsp:spPr>
        <a:xfrm>
          <a:off x="2282161" y="3540149"/>
          <a:ext cx="4569212" cy="1975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116" tIns="209116" rIns="209116" bIns="209116" numCol="1" spcCol="1270" anchor="ctr" anchorCtr="0">
          <a:noAutofit/>
        </a:bodyPr>
        <a:lstStyle/>
        <a:p>
          <a:pPr marL="0" lvl="0" indent="0" algn="l" defTabSz="800100">
            <a:lnSpc>
              <a:spcPct val="100000"/>
            </a:lnSpc>
            <a:spcBef>
              <a:spcPct val="0"/>
            </a:spcBef>
            <a:spcAft>
              <a:spcPct val="35000"/>
            </a:spcAft>
            <a:buNone/>
          </a:pPr>
          <a:r>
            <a:rPr lang="en-GB" sz="1800" kern="1200" dirty="0"/>
            <a:t>To develop students’ skills for independent study and life-long learning and to develop psychological literacy to aid successful completion of the programme and support future employment opportunities. </a:t>
          </a:r>
          <a:endParaRPr lang="en-US" sz="1800" kern="1200" dirty="0"/>
        </a:p>
      </dsp:txBody>
      <dsp:txXfrm>
        <a:off x="2282161" y="3540149"/>
        <a:ext cx="4569212" cy="19758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EE3CE-A5C2-43B8-A193-87D1AAA5941B}">
      <dsp:nvSpPr>
        <dsp:cNvPr id="0" name=""/>
        <dsp:cNvSpPr/>
      </dsp:nvSpPr>
      <dsp:spPr>
        <a:xfrm>
          <a:off x="720973" y="1001"/>
          <a:ext cx="2708439" cy="16250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Upon the successful completion of this module, students should be able to: </a:t>
          </a:r>
          <a:endParaRPr lang="en-US" sz="2000" kern="1200" dirty="0"/>
        </a:p>
      </dsp:txBody>
      <dsp:txXfrm>
        <a:off x="720973" y="1001"/>
        <a:ext cx="2708439" cy="1625063"/>
      </dsp:txXfrm>
    </dsp:sp>
    <dsp:sp modelId="{2E3ACC9A-BBD0-4A67-9798-6FC30673E63C}">
      <dsp:nvSpPr>
        <dsp:cNvPr id="0" name=""/>
        <dsp:cNvSpPr/>
      </dsp:nvSpPr>
      <dsp:spPr>
        <a:xfrm>
          <a:off x="3700256" y="1001"/>
          <a:ext cx="2708439" cy="16250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demonstrate the foundational skills required to be a resilient and healthy independent learner; </a:t>
          </a:r>
          <a:endParaRPr lang="en-US" sz="2000" kern="1200" dirty="0"/>
        </a:p>
      </dsp:txBody>
      <dsp:txXfrm>
        <a:off x="3700256" y="1001"/>
        <a:ext cx="2708439" cy="1625063"/>
      </dsp:txXfrm>
    </dsp:sp>
    <dsp:sp modelId="{916508C8-0F9E-4685-9CBD-60479BC64006}">
      <dsp:nvSpPr>
        <dsp:cNvPr id="0" name=""/>
        <dsp:cNvSpPr/>
      </dsp:nvSpPr>
      <dsp:spPr>
        <a:xfrm>
          <a:off x="720973" y="1896908"/>
          <a:ext cx="2708439" cy="16250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demonstrate an understanding of core psychological and other relevant literacy skills related to a range of assessments, including appropriate use of references, referencing systems, paraphrasing and avoiding plagiarism; </a:t>
          </a:r>
          <a:endParaRPr lang="en-US" sz="1400" kern="1200" dirty="0"/>
        </a:p>
      </dsp:txBody>
      <dsp:txXfrm>
        <a:off x="720973" y="1896908"/>
        <a:ext cx="2708439" cy="1625063"/>
      </dsp:txXfrm>
    </dsp:sp>
    <dsp:sp modelId="{BEFFFF14-5896-42FC-9660-A1D37B8821DD}">
      <dsp:nvSpPr>
        <dsp:cNvPr id="0" name=""/>
        <dsp:cNvSpPr/>
      </dsp:nvSpPr>
      <dsp:spPr>
        <a:xfrm>
          <a:off x="3700256" y="1896908"/>
          <a:ext cx="2708439" cy="16250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use suitable technology to support and enhance their learning experience within the discipline area; </a:t>
          </a:r>
          <a:endParaRPr lang="en-US" sz="1800" kern="1200" dirty="0"/>
        </a:p>
      </dsp:txBody>
      <dsp:txXfrm>
        <a:off x="3700256" y="1896908"/>
        <a:ext cx="2708439" cy="1625063"/>
      </dsp:txXfrm>
    </dsp:sp>
    <dsp:sp modelId="{DAD7D2EA-20A3-4F8B-A118-21FE3C4933C2}">
      <dsp:nvSpPr>
        <dsp:cNvPr id="0" name=""/>
        <dsp:cNvSpPr/>
      </dsp:nvSpPr>
      <dsp:spPr>
        <a:xfrm>
          <a:off x="2210615" y="3792816"/>
          <a:ext cx="2708439" cy="162506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demonstrate understanding of their own learning and skill development, including effective personal planning, self-reflection, and project management skill. </a:t>
          </a:r>
          <a:endParaRPr lang="en-US" sz="1700" kern="1200" dirty="0"/>
        </a:p>
      </dsp:txBody>
      <dsp:txXfrm>
        <a:off x="2210615" y="3792816"/>
        <a:ext cx="2708439" cy="16250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97640-DC74-4AEA-9BB1-CE110996ED3B}">
      <dsp:nvSpPr>
        <dsp:cNvPr id="0" name=""/>
        <dsp:cNvSpPr/>
      </dsp:nvSpPr>
      <dsp:spPr>
        <a:xfrm>
          <a:off x="1129263" y="2029"/>
          <a:ext cx="2563370" cy="15380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Symbol" panose="05050102010706020507" pitchFamily="18" charset="2"/>
            <a:buNone/>
          </a:pPr>
          <a:r>
            <a:rPr lang="en-GB" sz="1500" kern="1200"/>
            <a:t>Time management, reading, writing, referencing and unfair practice, searching for and evaluating sources of information, working online. </a:t>
          </a:r>
        </a:p>
      </dsp:txBody>
      <dsp:txXfrm>
        <a:off x="1129263" y="2029"/>
        <a:ext cx="2563370" cy="1538022"/>
      </dsp:txXfrm>
    </dsp:sp>
    <dsp:sp modelId="{A61E31B2-83FE-432F-8B1F-F14C2F1DA473}">
      <dsp:nvSpPr>
        <dsp:cNvPr id="0" name=""/>
        <dsp:cNvSpPr/>
      </dsp:nvSpPr>
      <dsp:spPr>
        <a:xfrm>
          <a:off x="3948971" y="2029"/>
          <a:ext cx="2563370" cy="15380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marL="0" lvl="0" indent="0" algn="ctr" defTabSz="666750">
            <a:lnSpc>
              <a:spcPct val="90000"/>
            </a:lnSpc>
            <a:spcBef>
              <a:spcPct val="0"/>
            </a:spcBef>
            <a:spcAft>
              <a:spcPct val="35000"/>
            </a:spcAft>
            <a:buFont typeface="Symbol" panose="05050102010706020507" pitchFamily="18" charset="2"/>
            <a:buNone/>
          </a:pPr>
          <a:r>
            <a:rPr lang="en-GB" sz="1500" kern="1200" dirty="0"/>
            <a:t>Critical thinking, reflection and self-reflection. </a:t>
          </a:r>
        </a:p>
        <a:p>
          <a:pPr marL="0" lvl="0" indent="0" algn="ctr" defTabSz="666750">
            <a:lnSpc>
              <a:spcPct val="90000"/>
            </a:lnSpc>
            <a:spcBef>
              <a:spcPct val="0"/>
            </a:spcBef>
            <a:spcAft>
              <a:spcPct val="35000"/>
            </a:spcAft>
            <a:buFont typeface="Symbol" panose="05050102010706020507" pitchFamily="18" charset="2"/>
            <a:buNone/>
          </a:pPr>
          <a:r>
            <a:rPr lang="en-GB" sz="1500" kern="1200" dirty="0"/>
            <a:t>Critical writing: synthesis, paraphrasing and creating an informed argument.</a:t>
          </a:r>
        </a:p>
        <a:p>
          <a:pPr marL="114300" lvl="1" indent="-114300" algn="l" defTabSz="533400">
            <a:lnSpc>
              <a:spcPct val="90000"/>
            </a:lnSpc>
            <a:spcBef>
              <a:spcPct val="0"/>
            </a:spcBef>
            <a:spcAft>
              <a:spcPct val="15000"/>
            </a:spcAft>
            <a:buNone/>
          </a:pPr>
          <a:endParaRPr lang="en-GB" sz="1200" kern="1200"/>
        </a:p>
      </dsp:txBody>
      <dsp:txXfrm>
        <a:off x="3948971" y="2029"/>
        <a:ext cx="2563370" cy="1538022"/>
      </dsp:txXfrm>
    </dsp:sp>
    <dsp:sp modelId="{E35DF9CB-11B0-46EA-BBC3-C2DE2D3C20C0}">
      <dsp:nvSpPr>
        <dsp:cNvPr id="0" name=""/>
        <dsp:cNvSpPr/>
      </dsp:nvSpPr>
      <dsp:spPr>
        <a:xfrm>
          <a:off x="1129263" y="1796389"/>
          <a:ext cx="2563370" cy="15380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Symbol" panose="05050102010706020507" pitchFamily="18" charset="2"/>
            <a:buNone/>
          </a:pPr>
          <a:r>
            <a:rPr lang="en-GB" sz="1500" kern="1200"/>
            <a:t>Digital literacy: using appropriate technology; staying safe online, cyber security, digital identity. </a:t>
          </a:r>
        </a:p>
      </dsp:txBody>
      <dsp:txXfrm>
        <a:off x="1129263" y="1796389"/>
        <a:ext cx="2563370" cy="1538022"/>
      </dsp:txXfrm>
    </dsp:sp>
    <dsp:sp modelId="{FA60683F-FD89-491D-94A1-6E8A438E6B35}">
      <dsp:nvSpPr>
        <dsp:cNvPr id="0" name=""/>
        <dsp:cNvSpPr/>
      </dsp:nvSpPr>
      <dsp:spPr>
        <a:xfrm>
          <a:off x="3948971" y="1796389"/>
          <a:ext cx="2563370" cy="15380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Symbol" panose="05050102010706020507" pitchFamily="18" charset="2"/>
            <a:buNone/>
          </a:pPr>
          <a:r>
            <a:rPr lang="en-GB" sz="1500" kern="1200"/>
            <a:t>Skills for a range of assessment modes, including academic posters, research reports, practical skills assessments, blogs, video, presentations, exams and written coursework.</a:t>
          </a:r>
        </a:p>
      </dsp:txBody>
      <dsp:txXfrm>
        <a:off x="3948971" y="1796389"/>
        <a:ext cx="2563370" cy="1538022"/>
      </dsp:txXfrm>
    </dsp:sp>
    <dsp:sp modelId="{B418C53A-EFFC-443F-B4AB-DE399B0E0261}">
      <dsp:nvSpPr>
        <dsp:cNvPr id="0" name=""/>
        <dsp:cNvSpPr/>
      </dsp:nvSpPr>
      <dsp:spPr>
        <a:xfrm>
          <a:off x="1129263" y="3590748"/>
          <a:ext cx="2563370" cy="15380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Symbol" panose="05050102010706020507" pitchFamily="18" charset="2"/>
            <a:buNone/>
          </a:pPr>
          <a:r>
            <a:rPr lang="en-GB" sz="1500" kern="1200"/>
            <a:t>Resilience, health, wellbeing and learning agility. </a:t>
          </a:r>
        </a:p>
      </dsp:txBody>
      <dsp:txXfrm>
        <a:off x="1129263" y="3590748"/>
        <a:ext cx="2563370" cy="1538022"/>
      </dsp:txXfrm>
    </dsp:sp>
    <dsp:sp modelId="{7CEBF26A-04F6-4BB4-ACA9-4D8CD49E6259}">
      <dsp:nvSpPr>
        <dsp:cNvPr id="0" name=""/>
        <dsp:cNvSpPr/>
      </dsp:nvSpPr>
      <dsp:spPr>
        <a:xfrm>
          <a:off x="3948971" y="3590748"/>
          <a:ext cx="2563370" cy="15380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Symbol" panose="05050102010706020507" pitchFamily="18" charset="2"/>
            <a:buNone/>
          </a:pPr>
          <a:r>
            <a:rPr lang="en-GB" sz="1500" kern="1200"/>
            <a:t>Team working and professional communication skills. </a:t>
          </a:r>
        </a:p>
      </dsp:txBody>
      <dsp:txXfrm>
        <a:off x="3948971" y="3590748"/>
        <a:ext cx="2563370" cy="15380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384208-1B2F-4194-88CB-2A2E0043DCF9}">
      <dsp:nvSpPr>
        <dsp:cNvPr id="0" name=""/>
        <dsp:cNvSpPr/>
      </dsp:nvSpPr>
      <dsp:spPr>
        <a:xfrm>
          <a:off x="0" y="2282"/>
          <a:ext cx="6171948" cy="1156744"/>
        </a:xfrm>
        <a:prstGeom prst="roundRect">
          <a:avLst>
            <a:gd name="adj" fmla="val 10000"/>
          </a:avLst>
        </a:prstGeom>
        <a:solidFill>
          <a:schemeClr val="accent2"/>
        </a:solidFill>
        <a:ln>
          <a:noFill/>
        </a:ln>
        <a:effectLst/>
      </dsp:spPr>
      <dsp:style>
        <a:lnRef idx="0">
          <a:scrgbClr r="0" g="0" b="0"/>
        </a:lnRef>
        <a:fillRef idx="1">
          <a:scrgbClr r="0" g="0" b="0"/>
        </a:fillRef>
        <a:effectRef idx="0">
          <a:scrgbClr r="0" g="0" b="0"/>
        </a:effectRef>
        <a:fontRef idx="minor"/>
      </dsp:style>
    </dsp:sp>
    <dsp:sp modelId="{020F3F0C-CDE4-4FE7-BC11-E9178C7280EE}">
      <dsp:nvSpPr>
        <dsp:cNvPr id="0" name=""/>
        <dsp:cNvSpPr/>
      </dsp:nvSpPr>
      <dsp:spPr>
        <a:xfrm>
          <a:off x="349915" y="262549"/>
          <a:ext cx="636209" cy="6362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7932B-874B-4F08-B5BA-F3CAF69E0389}">
      <dsp:nvSpPr>
        <dsp:cNvPr id="0" name=""/>
        <dsp:cNvSpPr/>
      </dsp:nvSpPr>
      <dsp:spPr>
        <a:xfrm>
          <a:off x="1336039" y="228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Component 1:</a:t>
          </a:r>
          <a:endParaRPr lang="en-US" sz="2200" kern="1200"/>
        </a:p>
      </dsp:txBody>
      <dsp:txXfrm>
        <a:off x="1336039" y="2282"/>
        <a:ext cx="4835908" cy="1156744"/>
      </dsp:txXfrm>
    </dsp:sp>
    <dsp:sp modelId="{3EBD8806-5AB0-498C-85D8-1CE11096816F}">
      <dsp:nvSpPr>
        <dsp:cNvPr id="0" name=""/>
        <dsp:cNvSpPr/>
      </dsp:nvSpPr>
      <dsp:spPr>
        <a:xfrm>
          <a:off x="0" y="1448212"/>
          <a:ext cx="6171948" cy="1156744"/>
        </a:xfrm>
        <a:prstGeom prst="roundRect">
          <a:avLst>
            <a:gd name="adj" fmla="val 10000"/>
          </a:avLst>
        </a:prstGeom>
        <a:solidFill>
          <a:schemeClr val="accent2">
            <a:lumMod val="40000"/>
            <a:lumOff val="60000"/>
          </a:schemeClr>
        </a:solidFill>
        <a:ln>
          <a:noFill/>
        </a:ln>
        <a:effectLst/>
      </dsp:spPr>
      <dsp:style>
        <a:lnRef idx="0">
          <a:scrgbClr r="0" g="0" b="0"/>
        </a:lnRef>
        <a:fillRef idx="1">
          <a:scrgbClr r="0" g="0" b="0"/>
        </a:fillRef>
        <a:effectRef idx="0">
          <a:scrgbClr r="0" g="0" b="0"/>
        </a:effectRef>
        <a:fontRef idx="minor"/>
      </dsp:style>
    </dsp:sp>
    <dsp:sp modelId="{AFC18933-5F71-41B8-8E45-A8B60CB3D116}">
      <dsp:nvSpPr>
        <dsp:cNvPr id="0" name=""/>
        <dsp:cNvSpPr/>
      </dsp:nvSpPr>
      <dsp:spPr>
        <a:xfrm>
          <a:off x="349915" y="1708480"/>
          <a:ext cx="636209" cy="6362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83567A-A4A1-4E2A-A426-26665E630CB6}">
      <dsp:nvSpPr>
        <dsp:cNvPr id="0" name=""/>
        <dsp:cNvSpPr/>
      </dsp:nvSpPr>
      <dsp:spPr>
        <a:xfrm>
          <a:off x="1336039" y="144821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E-Portfolio comprising 3 elements (2,000 words) 50% of total module mark</a:t>
          </a:r>
          <a:endParaRPr lang="en-US" sz="2200" kern="1200"/>
        </a:p>
      </dsp:txBody>
      <dsp:txXfrm>
        <a:off x="1336039" y="1448212"/>
        <a:ext cx="4835908" cy="1156744"/>
      </dsp:txXfrm>
    </dsp:sp>
    <dsp:sp modelId="{311BB267-5681-4D43-87A8-3CF409E6BDEE}">
      <dsp:nvSpPr>
        <dsp:cNvPr id="0" name=""/>
        <dsp:cNvSpPr/>
      </dsp:nvSpPr>
      <dsp:spPr>
        <a:xfrm>
          <a:off x="0" y="2894143"/>
          <a:ext cx="6171948" cy="1156744"/>
        </a:xfrm>
        <a:prstGeom prst="roundRect">
          <a:avLst>
            <a:gd name="adj" fmla="val 10000"/>
          </a:avLst>
        </a:prstGeom>
        <a:solidFill>
          <a:schemeClr val="accent2"/>
        </a:solidFill>
        <a:ln>
          <a:noFill/>
        </a:ln>
        <a:effectLst/>
      </dsp:spPr>
      <dsp:style>
        <a:lnRef idx="0">
          <a:scrgbClr r="0" g="0" b="0"/>
        </a:lnRef>
        <a:fillRef idx="1">
          <a:scrgbClr r="0" g="0" b="0"/>
        </a:fillRef>
        <a:effectRef idx="0">
          <a:scrgbClr r="0" g="0" b="0"/>
        </a:effectRef>
        <a:fontRef idx="minor"/>
      </dsp:style>
    </dsp:sp>
    <dsp:sp modelId="{48D1BD27-DAE9-4D05-8D05-300AC7B06948}">
      <dsp:nvSpPr>
        <dsp:cNvPr id="0" name=""/>
        <dsp:cNvSpPr/>
      </dsp:nvSpPr>
      <dsp:spPr>
        <a:xfrm>
          <a:off x="349915" y="3154410"/>
          <a:ext cx="636209" cy="6362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1FC05A-8A40-4A5B-9526-50618594B73D}">
      <dsp:nvSpPr>
        <dsp:cNvPr id="0" name=""/>
        <dsp:cNvSpPr/>
      </dsp:nvSpPr>
      <dsp:spPr>
        <a:xfrm>
          <a:off x="1336039" y="289414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Component 2:</a:t>
          </a:r>
          <a:endParaRPr lang="en-US" sz="2200" kern="1200"/>
        </a:p>
      </dsp:txBody>
      <dsp:txXfrm>
        <a:off x="1336039" y="2894143"/>
        <a:ext cx="4835908" cy="1156744"/>
      </dsp:txXfrm>
    </dsp:sp>
    <dsp:sp modelId="{F247AE66-458C-4DEC-B56F-2F9B988EAD5F}">
      <dsp:nvSpPr>
        <dsp:cNvPr id="0" name=""/>
        <dsp:cNvSpPr/>
      </dsp:nvSpPr>
      <dsp:spPr>
        <a:xfrm>
          <a:off x="0" y="4340073"/>
          <a:ext cx="6171948" cy="1156744"/>
        </a:xfrm>
        <a:prstGeom prst="roundRect">
          <a:avLst>
            <a:gd name="adj" fmla="val 10000"/>
          </a:avLst>
        </a:prstGeom>
        <a:solidFill>
          <a:schemeClr val="accent2">
            <a:lumMod val="40000"/>
            <a:lumOff val="60000"/>
          </a:schemeClr>
        </a:solidFill>
        <a:ln>
          <a:noFill/>
        </a:ln>
        <a:effectLst/>
      </dsp:spPr>
      <dsp:style>
        <a:lnRef idx="0">
          <a:scrgbClr r="0" g="0" b="0"/>
        </a:lnRef>
        <a:fillRef idx="1">
          <a:scrgbClr r="0" g="0" b="0"/>
        </a:fillRef>
        <a:effectRef idx="0">
          <a:scrgbClr r="0" g="0" b="0"/>
        </a:effectRef>
        <a:fontRef idx="minor"/>
      </dsp:style>
    </dsp:sp>
    <dsp:sp modelId="{2CD93B6C-7E52-408E-B30B-865B8871F7BF}">
      <dsp:nvSpPr>
        <dsp:cNvPr id="0" name=""/>
        <dsp:cNvSpPr/>
      </dsp:nvSpPr>
      <dsp:spPr>
        <a:xfrm>
          <a:off x="349915" y="4600340"/>
          <a:ext cx="636209" cy="6362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2D5D3-FC1C-44BA-BA65-7DF5D52215E0}">
      <dsp:nvSpPr>
        <dsp:cNvPr id="0" name=""/>
        <dsp:cNvSpPr/>
      </dsp:nvSpPr>
      <dsp:spPr>
        <a:xfrm>
          <a:off x="1336039" y="434007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3 min video recording (plus script) 50% of total module mark.</a:t>
          </a:r>
          <a:endParaRPr lang="en-US" sz="2200" kern="1200"/>
        </a:p>
      </dsp:txBody>
      <dsp:txXfrm>
        <a:off x="1336039" y="4340073"/>
        <a:ext cx="4835908" cy="11567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1E9694-FCE0-4129-A16C-FE8623D6E129}">
      <dsp:nvSpPr>
        <dsp:cNvPr id="0" name=""/>
        <dsp:cNvSpPr/>
      </dsp:nvSpPr>
      <dsp:spPr>
        <a:xfrm>
          <a:off x="0" y="2645"/>
          <a:ext cx="7103165" cy="134084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B5562F-7322-4F6C-B4DC-3BC07031EE47}">
      <dsp:nvSpPr>
        <dsp:cNvPr id="0" name=""/>
        <dsp:cNvSpPr/>
      </dsp:nvSpPr>
      <dsp:spPr>
        <a:xfrm>
          <a:off x="405604" y="304335"/>
          <a:ext cx="737463" cy="7374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B5AAD5-D834-44A6-AD00-13296F333F4E}">
      <dsp:nvSpPr>
        <dsp:cNvPr id="0" name=""/>
        <dsp:cNvSpPr/>
      </dsp:nvSpPr>
      <dsp:spPr>
        <a:xfrm>
          <a:off x="1548673" y="2645"/>
          <a:ext cx="5554491" cy="134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906" tIns="141906" rIns="141906" bIns="141906" numCol="1" spcCol="1270" anchor="ctr" anchorCtr="0">
          <a:noAutofit/>
        </a:bodyPr>
        <a:lstStyle/>
        <a:p>
          <a:pPr marL="0" lvl="0" indent="0" algn="l" defTabSz="711200">
            <a:lnSpc>
              <a:spcPct val="100000"/>
            </a:lnSpc>
            <a:spcBef>
              <a:spcPct val="0"/>
            </a:spcBef>
            <a:spcAft>
              <a:spcPct val="35000"/>
            </a:spcAft>
            <a:buNone/>
          </a:pPr>
          <a:r>
            <a:rPr lang="en-GB" sz="1600" kern="1200"/>
            <a:t>Each week, you will be provided with either recorded or live lectures, depending on whether your session is timetabled for live or asynchronous delivery. </a:t>
          </a:r>
          <a:endParaRPr lang="en-US" sz="1600" kern="1200"/>
        </a:p>
      </dsp:txBody>
      <dsp:txXfrm>
        <a:off x="1548673" y="2645"/>
        <a:ext cx="5554491" cy="1340842"/>
      </dsp:txXfrm>
    </dsp:sp>
    <dsp:sp modelId="{FCA75D18-091F-40B9-8269-1E640979BCC0}">
      <dsp:nvSpPr>
        <dsp:cNvPr id="0" name=""/>
        <dsp:cNvSpPr/>
      </dsp:nvSpPr>
      <dsp:spPr>
        <a:xfrm>
          <a:off x="0" y="1678698"/>
          <a:ext cx="7103165" cy="134084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2C9C85-9454-4CC8-B4BE-491A81C60410}">
      <dsp:nvSpPr>
        <dsp:cNvPr id="0" name=""/>
        <dsp:cNvSpPr/>
      </dsp:nvSpPr>
      <dsp:spPr>
        <a:xfrm>
          <a:off x="405604" y="1980388"/>
          <a:ext cx="737463" cy="7374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337E2A-E5B6-4CA8-914D-54F648DA4356}">
      <dsp:nvSpPr>
        <dsp:cNvPr id="0" name=""/>
        <dsp:cNvSpPr/>
      </dsp:nvSpPr>
      <dsp:spPr>
        <a:xfrm>
          <a:off x="1548673" y="1678698"/>
          <a:ext cx="5554491" cy="134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906" tIns="141906" rIns="141906" bIns="141906" numCol="1" spcCol="1270" anchor="ctr" anchorCtr="0">
          <a:noAutofit/>
        </a:bodyPr>
        <a:lstStyle/>
        <a:p>
          <a:pPr marL="0" lvl="0" indent="0" algn="l" defTabSz="711200">
            <a:lnSpc>
              <a:spcPct val="100000"/>
            </a:lnSpc>
            <a:spcBef>
              <a:spcPct val="0"/>
            </a:spcBef>
            <a:spcAft>
              <a:spcPct val="35000"/>
            </a:spcAft>
            <a:buNone/>
          </a:pPr>
          <a:r>
            <a:rPr lang="en-GB" sz="1600" kern="1200"/>
            <a:t>Each session will involve some independent work, i.e. you will be assigned different tasks, readings, etc., which you will then present to your tutor or to the class. I will assign you this week’s task shortly. </a:t>
          </a:r>
          <a:endParaRPr lang="en-US" sz="1600" kern="1200"/>
        </a:p>
      </dsp:txBody>
      <dsp:txXfrm>
        <a:off x="1548673" y="1678698"/>
        <a:ext cx="5554491" cy="1340842"/>
      </dsp:txXfrm>
    </dsp:sp>
    <dsp:sp modelId="{BE58689C-CC81-4C21-94AC-FD73FCB2A935}">
      <dsp:nvSpPr>
        <dsp:cNvPr id="0" name=""/>
        <dsp:cNvSpPr/>
      </dsp:nvSpPr>
      <dsp:spPr>
        <a:xfrm>
          <a:off x="0" y="3354751"/>
          <a:ext cx="7103165" cy="134084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FF73D2-2C73-42E2-B710-D85A78CD08BE}">
      <dsp:nvSpPr>
        <dsp:cNvPr id="0" name=""/>
        <dsp:cNvSpPr/>
      </dsp:nvSpPr>
      <dsp:spPr>
        <a:xfrm>
          <a:off x="405604" y="3656441"/>
          <a:ext cx="737463" cy="7374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E8F4C1-341B-48FC-B575-C30951E2CDD6}">
      <dsp:nvSpPr>
        <dsp:cNvPr id="0" name=""/>
        <dsp:cNvSpPr/>
      </dsp:nvSpPr>
      <dsp:spPr>
        <a:xfrm>
          <a:off x="1548673" y="3354751"/>
          <a:ext cx="5554491" cy="134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906" tIns="141906" rIns="141906" bIns="141906" numCol="1" spcCol="1270" anchor="ctr" anchorCtr="0">
          <a:noAutofit/>
        </a:bodyPr>
        <a:lstStyle/>
        <a:p>
          <a:pPr marL="0" lvl="0" indent="0" algn="l" defTabSz="711200">
            <a:lnSpc>
              <a:spcPct val="100000"/>
            </a:lnSpc>
            <a:spcBef>
              <a:spcPct val="0"/>
            </a:spcBef>
            <a:spcAft>
              <a:spcPct val="35000"/>
            </a:spcAft>
            <a:buNone/>
          </a:pPr>
          <a:r>
            <a:rPr lang="en-GB" sz="1600" kern="1200"/>
            <a:t>Each week, you will cover a specific topic, which will contribute to your final assessed pieces of work, by providing you with the opportunity for practice and informal feedback.</a:t>
          </a:r>
          <a:endParaRPr lang="en-US" sz="1600" kern="1200"/>
        </a:p>
      </dsp:txBody>
      <dsp:txXfrm>
        <a:off x="1548673" y="3354751"/>
        <a:ext cx="5554491" cy="1340842"/>
      </dsp:txXfrm>
    </dsp:sp>
    <dsp:sp modelId="{2125560D-AC47-4654-BAFE-D21D42916AF9}">
      <dsp:nvSpPr>
        <dsp:cNvPr id="0" name=""/>
        <dsp:cNvSpPr/>
      </dsp:nvSpPr>
      <dsp:spPr>
        <a:xfrm>
          <a:off x="0" y="5030804"/>
          <a:ext cx="7103165" cy="134084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A1F66-A663-4460-B430-A19FCED71EAA}">
      <dsp:nvSpPr>
        <dsp:cNvPr id="0" name=""/>
        <dsp:cNvSpPr/>
      </dsp:nvSpPr>
      <dsp:spPr>
        <a:xfrm>
          <a:off x="405604" y="5332494"/>
          <a:ext cx="737463" cy="7374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F1E141-A902-4BBF-BCCC-5C48A9BF6DDC}">
      <dsp:nvSpPr>
        <dsp:cNvPr id="0" name=""/>
        <dsp:cNvSpPr/>
      </dsp:nvSpPr>
      <dsp:spPr>
        <a:xfrm>
          <a:off x="1548673" y="5030804"/>
          <a:ext cx="5554491" cy="134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906" tIns="141906" rIns="141906" bIns="141906" numCol="1" spcCol="1270" anchor="ctr" anchorCtr="0">
          <a:noAutofit/>
        </a:bodyPr>
        <a:lstStyle/>
        <a:p>
          <a:pPr marL="0" lvl="0" indent="0" algn="l" defTabSz="711200">
            <a:lnSpc>
              <a:spcPct val="100000"/>
            </a:lnSpc>
            <a:spcBef>
              <a:spcPct val="0"/>
            </a:spcBef>
            <a:spcAft>
              <a:spcPct val="35000"/>
            </a:spcAft>
            <a:buNone/>
          </a:pPr>
          <a:r>
            <a:rPr lang="en-GB" sz="1600" kern="1200"/>
            <a:t>One of the learning outcomes for this module is to `demonstrate the foundational skills required to be a resilient and healthy independent learner` - this requires that you participate in interactive tasks within each session. </a:t>
          </a:r>
          <a:endParaRPr lang="en-US" sz="1600" kern="1200"/>
        </a:p>
      </dsp:txBody>
      <dsp:txXfrm>
        <a:off x="1548673" y="5030804"/>
        <a:ext cx="5554491" cy="13408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26A25-0486-4DCC-BD59-33FEF4628521}">
      <dsp:nvSpPr>
        <dsp:cNvPr id="0" name=""/>
        <dsp:cNvSpPr/>
      </dsp:nvSpPr>
      <dsp:spPr>
        <a:xfrm>
          <a:off x="0" y="745"/>
          <a:ext cx="6639340" cy="1745073"/>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DDCCB3-FEAB-4A59-8F9D-67502F7E0516}">
      <dsp:nvSpPr>
        <dsp:cNvPr id="0" name=""/>
        <dsp:cNvSpPr/>
      </dsp:nvSpPr>
      <dsp:spPr>
        <a:xfrm>
          <a:off x="527884" y="393387"/>
          <a:ext cx="959790" cy="9597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1440FD-D4B0-449C-9299-44F6F9635040}">
      <dsp:nvSpPr>
        <dsp:cNvPr id="0" name=""/>
        <dsp:cNvSpPr/>
      </dsp:nvSpPr>
      <dsp:spPr>
        <a:xfrm>
          <a:off x="2015559" y="745"/>
          <a:ext cx="4623780" cy="1745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687" tIns="184687" rIns="184687" bIns="184687" numCol="1" spcCol="1270" anchor="ctr" anchorCtr="0">
          <a:noAutofit/>
        </a:bodyPr>
        <a:lstStyle/>
        <a:p>
          <a:pPr marL="0" lvl="0" indent="0" algn="l" defTabSz="800100">
            <a:lnSpc>
              <a:spcPct val="100000"/>
            </a:lnSpc>
            <a:spcBef>
              <a:spcPct val="0"/>
            </a:spcBef>
            <a:spcAft>
              <a:spcPct val="35000"/>
            </a:spcAft>
            <a:buNone/>
          </a:pPr>
          <a:r>
            <a:rPr lang="en-GB" sz="1800" kern="1200"/>
            <a:t>Dr Lymarie Rodriguez will deliver next week`s LIVE session (apologies, but I have a hospital appointment that I cannot rearrange).</a:t>
          </a:r>
          <a:endParaRPr lang="en-US" sz="1800" kern="1200"/>
        </a:p>
      </dsp:txBody>
      <dsp:txXfrm>
        <a:off x="2015559" y="745"/>
        <a:ext cx="4623780" cy="1745073"/>
      </dsp:txXfrm>
    </dsp:sp>
    <dsp:sp modelId="{21500D62-6432-43C7-A1E5-DB364646484F}">
      <dsp:nvSpPr>
        <dsp:cNvPr id="0" name=""/>
        <dsp:cNvSpPr/>
      </dsp:nvSpPr>
      <dsp:spPr>
        <a:xfrm>
          <a:off x="0" y="2182087"/>
          <a:ext cx="6639340" cy="1745073"/>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900E7-4439-4E3E-8198-B826B828553E}">
      <dsp:nvSpPr>
        <dsp:cNvPr id="0" name=""/>
        <dsp:cNvSpPr/>
      </dsp:nvSpPr>
      <dsp:spPr>
        <a:xfrm>
          <a:off x="527884" y="2574728"/>
          <a:ext cx="959790" cy="9597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328139-6137-45D0-A08A-4C556FF7F6F9}">
      <dsp:nvSpPr>
        <dsp:cNvPr id="0" name=""/>
        <dsp:cNvSpPr/>
      </dsp:nvSpPr>
      <dsp:spPr>
        <a:xfrm>
          <a:off x="2015559" y="2182087"/>
          <a:ext cx="4623780" cy="1745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687" tIns="184687" rIns="184687" bIns="184687" numCol="1" spcCol="1270" anchor="ctr" anchorCtr="0">
          <a:noAutofit/>
        </a:bodyPr>
        <a:lstStyle/>
        <a:p>
          <a:pPr marL="0" lvl="0" indent="0" algn="l" defTabSz="800100">
            <a:lnSpc>
              <a:spcPct val="100000"/>
            </a:lnSpc>
            <a:spcBef>
              <a:spcPct val="0"/>
            </a:spcBef>
            <a:spcAft>
              <a:spcPct val="35000"/>
            </a:spcAft>
            <a:buNone/>
          </a:pPr>
          <a:r>
            <a:rPr lang="en-GB" sz="1800" kern="1200" dirty="0"/>
            <a:t>Next week`s session is very important because </a:t>
          </a:r>
          <a:r>
            <a:rPr lang="en-GB" sz="1800" kern="1200" dirty="0" err="1"/>
            <a:t>Lymarie</a:t>
          </a:r>
          <a:r>
            <a:rPr lang="en-GB" sz="1800" kern="1200" dirty="0"/>
            <a:t> will be covering your assessment details, exactly what they involve and how you can prepare for them. </a:t>
          </a:r>
          <a:endParaRPr lang="en-US" sz="1800" kern="1200" dirty="0"/>
        </a:p>
      </dsp:txBody>
      <dsp:txXfrm>
        <a:off x="2015559" y="2182087"/>
        <a:ext cx="4623780" cy="1745073"/>
      </dsp:txXfrm>
    </dsp:sp>
    <dsp:sp modelId="{EAC31C3C-294B-49BB-8AFD-A76BBAE50D81}">
      <dsp:nvSpPr>
        <dsp:cNvPr id="0" name=""/>
        <dsp:cNvSpPr/>
      </dsp:nvSpPr>
      <dsp:spPr>
        <a:xfrm>
          <a:off x="0" y="4363428"/>
          <a:ext cx="6639340" cy="1745073"/>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190B2-C64A-43CF-955D-4EEFAC3241DE}">
      <dsp:nvSpPr>
        <dsp:cNvPr id="0" name=""/>
        <dsp:cNvSpPr/>
      </dsp:nvSpPr>
      <dsp:spPr>
        <a:xfrm>
          <a:off x="527884" y="4756070"/>
          <a:ext cx="959790" cy="9597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7538E-D103-450F-AB4B-3D5759093BF3}">
      <dsp:nvSpPr>
        <dsp:cNvPr id="0" name=""/>
        <dsp:cNvSpPr/>
      </dsp:nvSpPr>
      <dsp:spPr>
        <a:xfrm>
          <a:off x="2015559" y="4363428"/>
          <a:ext cx="4623780" cy="1745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687" tIns="184687" rIns="184687" bIns="184687" numCol="1" spcCol="1270" anchor="ctr" anchorCtr="0">
          <a:noAutofit/>
        </a:bodyPr>
        <a:lstStyle/>
        <a:p>
          <a:pPr marL="0" lvl="0" indent="0" algn="l" defTabSz="800100">
            <a:lnSpc>
              <a:spcPct val="100000"/>
            </a:lnSpc>
            <a:spcBef>
              <a:spcPct val="0"/>
            </a:spcBef>
            <a:spcAft>
              <a:spcPct val="35000"/>
            </a:spcAft>
            <a:buNone/>
          </a:pPr>
          <a:r>
            <a:rPr lang="en-GB" sz="1800" kern="1200"/>
            <a:t>She will also be looking at the role of AI in Higher Education and using AI effectively and responsibly.</a:t>
          </a:r>
          <a:endParaRPr lang="en-US" sz="1800" kern="1200"/>
        </a:p>
      </dsp:txBody>
      <dsp:txXfrm>
        <a:off x="2015559" y="4363428"/>
        <a:ext cx="4623780" cy="174507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6/28/2026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13684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6/28/2026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88601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6/28/2026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5509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6/28/2026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93484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6/28/2026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44139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6/28/2026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15638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6/28/2026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60473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6/28/2026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16236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6/28/2026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2196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6/28/2026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46561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6/28/2026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9304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6/28/2026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310442"/>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9.sv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hyperlink" Target="https://digitalservices.uwtsd.ac.uk/wp-content/uploads/2025/09/APA-en_v.1.4-V3.pdf" TargetMode="External"/><Relationship Id="rId2" Type="http://schemas.openxmlformats.org/officeDocument/2006/relationships/hyperlink" Target="https://www.uwtsd.ac.uk/library" TargetMode="External"/><Relationship Id="rId1" Type="http://schemas.openxmlformats.org/officeDocument/2006/relationships/slideLayout" Target="../slideLayouts/slideLayout2.xml"/><Relationship Id="rId4" Type="http://schemas.openxmlformats.org/officeDocument/2006/relationships/hyperlink" Target="https://moodle.uwtsd.ac.uk/course/section.php?id=193465"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BF028-9ED7-7477-3D07-EDB2642E7E27}"/>
              </a:ext>
            </a:extLst>
          </p:cNvPr>
          <p:cNvSpPr>
            <a:spLocks noGrp="1"/>
          </p:cNvSpPr>
          <p:nvPr>
            <p:ph type="ctrTitle"/>
          </p:nvPr>
        </p:nvSpPr>
        <p:spPr>
          <a:xfrm>
            <a:off x="703400" y="908651"/>
            <a:ext cx="4937004" cy="4058682"/>
          </a:xfrm>
        </p:spPr>
        <p:txBody>
          <a:bodyPr anchor="t">
            <a:normAutofit/>
          </a:bodyPr>
          <a:lstStyle/>
          <a:p>
            <a:r>
              <a:rPr lang="en-GB" sz="6500" dirty="0"/>
              <a:t>MWPS4005: Study Skills for Psychology</a:t>
            </a:r>
          </a:p>
        </p:txBody>
      </p:sp>
      <p:sp>
        <p:nvSpPr>
          <p:cNvPr id="3" name="Subtitle 2">
            <a:extLst>
              <a:ext uri="{FF2B5EF4-FFF2-40B4-BE49-F238E27FC236}">
                <a16:creationId xmlns:a16="http://schemas.microsoft.com/office/drawing/2014/main" id="{1EB2D6A6-9309-2151-9EE2-A2317330F61C}"/>
              </a:ext>
            </a:extLst>
          </p:cNvPr>
          <p:cNvSpPr>
            <a:spLocks noGrp="1"/>
          </p:cNvSpPr>
          <p:nvPr>
            <p:ph type="subTitle" idx="1"/>
          </p:nvPr>
        </p:nvSpPr>
        <p:spPr>
          <a:xfrm>
            <a:off x="703400" y="5103862"/>
            <a:ext cx="4172757" cy="845487"/>
          </a:xfrm>
        </p:spPr>
        <p:txBody>
          <a:bodyPr anchor="b">
            <a:normAutofit/>
          </a:bodyPr>
          <a:lstStyle/>
          <a:p>
            <a:r>
              <a:rPr lang="en-GB" dirty="0"/>
              <a:t>Introductory week one. </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7DEF830F-D94F-C9DE-A32B-FDFD49FB0EBE}"/>
              </a:ext>
            </a:extLst>
          </p:cNvPr>
          <p:cNvPicPr>
            <a:picLocks noChangeAspect="1"/>
          </p:cNvPicPr>
          <p:nvPr/>
        </p:nvPicPr>
        <p:blipFill>
          <a:blip r:embed="rId2"/>
          <a:srcRect l="14479" r="7261" b="2"/>
          <a:stretch>
            <a:fillRect/>
          </a:stretch>
        </p:blipFill>
        <p:spPr>
          <a:xfrm>
            <a:off x="6326272" y="10"/>
            <a:ext cx="5865727" cy="6857990"/>
          </a:xfrm>
          <a:prstGeom prst="rect">
            <a:avLst/>
          </a:prstGeom>
        </p:spPr>
      </p:pic>
    </p:spTree>
    <p:extLst>
      <p:ext uri="{BB962C8B-B14F-4D97-AF65-F5344CB8AC3E}">
        <p14:creationId xmlns:p14="http://schemas.microsoft.com/office/powerpoint/2010/main" val="206271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DF61C4-2D9F-5DAD-A6E7-4F3E930FD964}"/>
              </a:ext>
            </a:extLst>
          </p:cNvPr>
          <p:cNvSpPr>
            <a:spLocks noGrp="1"/>
          </p:cNvSpPr>
          <p:nvPr>
            <p:ph type="title"/>
          </p:nvPr>
        </p:nvSpPr>
        <p:spPr>
          <a:xfrm>
            <a:off x="704088" y="914400"/>
            <a:ext cx="3914776" cy="3977269"/>
          </a:xfrm>
        </p:spPr>
        <p:txBody>
          <a:bodyPr>
            <a:normAutofit/>
          </a:bodyPr>
          <a:lstStyle/>
          <a:p>
            <a:r>
              <a:rPr lang="en-GB" dirty="0"/>
              <a:t>Hello and welcome!</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748FAA8-3B03-95A5-B1F4-60A651D1F0BA}"/>
              </a:ext>
            </a:extLst>
          </p:cNvPr>
          <p:cNvGraphicFramePr>
            <a:graphicFrameLocks noGrp="1"/>
          </p:cNvGraphicFramePr>
          <p:nvPr>
            <p:ph idx="1"/>
            <p:extLst>
              <p:ext uri="{D42A27DB-BD31-4B8C-83A1-F6EECF244321}">
                <p14:modId xmlns:p14="http://schemas.microsoft.com/office/powerpoint/2010/main" val="748816504"/>
              </p:ext>
            </p:extLst>
          </p:nvPr>
        </p:nvGraphicFramePr>
        <p:xfrm>
          <a:off x="5049077" y="291547"/>
          <a:ext cx="6785113" cy="62550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6687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BF37F4-3221-AB69-000E-A3E255B68F6F}"/>
              </a:ext>
            </a:extLst>
          </p:cNvPr>
          <p:cNvSpPr>
            <a:spLocks noGrp="1"/>
          </p:cNvSpPr>
          <p:nvPr>
            <p:ph type="title"/>
          </p:nvPr>
        </p:nvSpPr>
        <p:spPr>
          <a:xfrm>
            <a:off x="704088" y="914400"/>
            <a:ext cx="3914776" cy="3977269"/>
          </a:xfrm>
        </p:spPr>
        <p:txBody>
          <a:bodyPr>
            <a:normAutofit fontScale="90000"/>
          </a:bodyPr>
          <a:lstStyle/>
          <a:p>
            <a:pPr>
              <a:lnSpc>
                <a:spcPct val="90000"/>
              </a:lnSpc>
            </a:pPr>
            <a:br>
              <a:rPr lang="en-GB" sz="3700" dirty="0"/>
            </a:br>
            <a:r>
              <a:rPr lang="en-GB" sz="3700" dirty="0"/>
              <a:t>Module descriptor: </a:t>
            </a:r>
            <a:br>
              <a:rPr lang="en-GB" sz="3700" dirty="0"/>
            </a:br>
            <a:r>
              <a:rPr lang="en-GB" sz="3700" dirty="0"/>
              <a:t>mwps4005 - study skills for psychology</a:t>
            </a:r>
            <a:br>
              <a:rPr lang="en-GB" sz="3700" dirty="0"/>
            </a:br>
            <a:br>
              <a:rPr lang="en-GB" sz="3700" dirty="0"/>
            </a:br>
            <a:br>
              <a:rPr lang="en-GB" sz="3700" dirty="0"/>
            </a:br>
            <a:r>
              <a:rPr lang="en-GB" sz="2800" dirty="0"/>
              <a:t>(20 credit module)</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512DAE8-D25B-DB81-48C4-AB12317E86D0}"/>
              </a:ext>
            </a:extLst>
          </p:cNvPr>
          <p:cNvGraphicFramePr>
            <a:graphicFrameLocks noGrp="1"/>
          </p:cNvGraphicFramePr>
          <p:nvPr>
            <p:ph idx="1"/>
            <p:extLst>
              <p:ext uri="{D42A27DB-BD31-4B8C-83A1-F6EECF244321}">
                <p14:modId xmlns:p14="http://schemas.microsoft.com/office/powerpoint/2010/main" val="544003701"/>
              </p:ext>
            </p:extLst>
          </p:nvPr>
        </p:nvGraphicFramePr>
        <p:xfrm>
          <a:off x="5168348" y="132521"/>
          <a:ext cx="6851374" cy="6586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Graphic 5" descr="Handshake outline">
            <a:extLst>
              <a:ext uri="{FF2B5EF4-FFF2-40B4-BE49-F238E27FC236}">
                <a16:creationId xmlns:a16="http://schemas.microsoft.com/office/drawing/2014/main" id="{09BC8BE4-8419-094E-0CDC-7DB2548706C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821680" y="4221480"/>
            <a:ext cx="914400" cy="914400"/>
          </a:xfrm>
          <a:prstGeom prst="rect">
            <a:avLst/>
          </a:prstGeom>
        </p:spPr>
      </p:pic>
    </p:spTree>
    <p:extLst>
      <p:ext uri="{BB962C8B-B14F-4D97-AF65-F5344CB8AC3E}">
        <p14:creationId xmlns:p14="http://schemas.microsoft.com/office/powerpoint/2010/main" val="2648874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DBD2A5-8D66-0665-E835-1F9DEA401533}"/>
              </a:ext>
            </a:extLst>
          </p:cNvPr>
          <p:cNvSpPr>
            <a:spLocks noGrp="1"/>
          </p:cNvSpPr>
          <p:nvPr>
            <p:ph type="title"/>
          </p:nvPr>
        </p:nvSpPr>
        <p:spPr>
          <a:xfrm>
            <a:off x="704088" y="914400"/>
            <a:ext cx="3660776" cy="4404064"/>
          </a:xfrm>
        </p:spPr>
        <p:txBody>
          <a:bodyPr>
            <a:normAutofit/>
          </a:bodyPr>
          <a:lstStyle/>
          <a:p>
            <a:r>
              <a:rPr lang="en-GB"/>
              <a:t>Module descriptor cont`d –</a:t>
            </a:r>
            <a:br>
              <a:rPr lang="en-GB"/>
            </a:br>
            <a:r>
              <a:rPr lang="en-GB"/>
              <a:t>learning outcomes</a:t>
            </a:r>
          </a:p>
        </p:txBody>
      </p:sp>
      <p:cxnSp>
        <p:nvCxnSpPr>
          <p:cNvPr id="16" name="Straight Connector 15">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AFCE3962-E306-AAD9-32EA-89D07657E5FE}"/>
              </a:ext>
            </a:extLst>
          </p:cNvPr>
          <p:cNvGraphicFramePr>
            <a:graphicFrameLocks noGrp="1"/>
          </p:cNvGraphicFramePr>
          <p:nvPr>
            <p:ph idx="1"/>
            <p:extLst>
              <p:ext uri="{D42A27DB-BD31-4B8C-83A1-F6EECF244321}">
                <p14:modId xmlns:p14="http://schemas.microsoft.com/office/powerpoint/2010/main" val="2554164455"/>
              </p:ext>
            </p:extLst>
          </p:nvPr>
        </p:nvGraphicFramePr>
        <p:xfrm>
          <a:off x="4876800" y="723900"/>
          <a:ext cx="7129670" cy="54188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766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600E3E-1278-D35C-DECB-FFCF33B2C77E}"/>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4B15FEB-D2D5-4956-2125-612299BD9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36CF5-4646-1DE6-92DA-5D1C08328573}"/>
              </a:ext>
            </a:extLst>
          </p:cNvPr>
          <p:cNvSpPr>
            <a:spLocks noGrp="1"/>
          </p:cNvSpPr>
          <p:nvPr>
            <p:ph type="title"/>
          </p:nvPr>
        </p:nvSpPr>
        <p:spPr>
          <a:xfrm>
            <a:off x="704088" y="914400"/>
            <a:ext cx="3660776" cy="4404064"/>
          </a:xfrm>
        </p:spPr>
        <p:txBody>
          <a:bodyPr>
            <a:normAutofit/>
          </a:bodyPr>
          <a:lstStyle/>
          <a:p>
            <a:r>
              <a:rPr lang="en-GB" dirty="0"/>
              <a:t>Module descriptor cont`d –</a:t>
            </a:r>
            <a:br>
              <a:rPr lang="en-GB" dirty="0"/>
            </a:br>
            <a:r>
              <a:rPr lang="en-GB" dirty="0"/>
              <a:t>indicative content</a:t>
            </a:r>
          </a:p>
        </p:txBody>
      </p:sp>
      <p:cxnSp>
        <p:nvCxnSpPr>
          <p:cNvPr id="16" name="Straight Connector 15">
            <a:extLst>
              <a:ext uri="{FF2B5EF4-FFF2-40B4-BE49-F238E27FC236}">
                <a16:creationId xmlns:a16="http://schemas.microsoft.com/office/drawing/2014/main" id="{A16437DC-475C-5F8A-77ED-BE684BC9F5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FDB56A8-9EE2-737E-0726-3ABCF2804C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A8972B4B-3C1B-E9EB-8765-8D46565953B4}"/>
              </a:ext>
            </a:extLst>
          </p:cNvPr>
          <p:cNvGraphicFramePr>
            <a:graphicFrameLocks noGrp="1"/>
          </p:cNvGraphicFramePr>
          <p:nvPr>
            <p:ph idx="1"/>
            <p:extLst>
              <p:ext uri="{D42A27DB-BD31-4B8C-83A1-F6EECF244321}">
                <p14:modId xmlns:p14="http://schemas.microsoft.com/office/powerpoint/2010/main" val="3720157078"/>
              </p:ext>
            </p:extLst>
          </p:nvPr>
        </p:nvGraphicFramePr>
        <p:xfrm>
          <a:off x="4364864" y="914399"/>
          <a:ext cx="7641606" cy="5130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0176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E202F1-5187-4F7C-CD9C-F23487C37EB5}"/>
              </a:ext>
            </a:extLst>
          </p:cNvPr>
          <p:cNvSpPr>
            <a:spLocks noGrp="1"/>
          </p:cNvSpPr>
          <p:nvPr>
            <p:ph type="title"/>
          </p:nvPr>
        </p:nvSpPr>
        <p:spPr>
          <a:xfrm>
            <a:off x="704088" y="914400"/>
            <a:ext cx="3914776" cy="3977269"/>
          </a:xfrm>
        </p:spPr>
        <p:txBody>
          <a:bodyPr>
            <a:normAutofit/>
          </a:bodyPr>
          <a:lstStyle/>
          <a:p>
            <a:r>
              <a:rPr lang="en-GB" dirty="0"/>
              <a:t>Assessment – two components</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0C4845-8EA9-D069-773B-7C8107BAE0D3}"/>
              </a:ext>
            </a:extLst>
          </p:cNvPr>
          <p:cNvGraphicFramePr>
            <a:graphicFrameLocks noGrp="1"/>
          </p:cNvGraphicFramePr>
          <p:nvPr>
            <p:ph idx="1"/>
            <p:extLst>
              <p:ext uri="{D42A27DB-BD31-4B8C-83A1-F6EECF244321}">
                <p14:modId xmlns:p14="http://schemas.microsoft.com/office/powerpoint/2010/main" val="2362541748"/>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009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6C24-2E8B-9886-0325-F494910C33DD}"/>
              </a:ext>
            </a:extLst>
          </p:cNvPr>
          <p:cNvSpPr>
            <a:spLocks noGrp="1"/>
          </p:cNvSpPr>
          <p:nvPr>
            <p:ph type="title"/>
          </p:nvPr>
        </p:nvSpPr>
        <p:spPr/>
        <p:txBody>
          <a:bodyPr/>
          <a:lstStyle/>
          <a:p>
            <a:r>
              <a:rPr lang="en-GB" dirty="0"/>
              <a:t>Assessment component 1:</a:t>
            </a:r>
          </a:p>
        </p:txBody>
      </p:sp>
      <p:sp>
        <p:nvSpPr>
          <p:cNvPr id="3" name="Content Placeholder 2">
            <a:extLst>
              <a:ext uri="{FF2B5EF4-FFF2-40B4-BE49-F238E27FC236}">
                <a16:creationId xmlns:a16="http://schemas.microsoft.com/office/drawing/2014/main" id="{06FB91AD-2E8D-CF8F-DB89-314D6A8CB33D}"/>
              </a:ext>
            </a:extLst>
          </p:cNvPr>
          <p:cNvSpPr>
            <a:spLocks noGrp="1"/>
          </p:cNvSpPr>
          <p:nvPr>
            <p:ph idx="1"/>
          </p:nvPr>
        </p:nvSpPr>
        <p:spPr>
          <a:xfrm>
            <a:off x="700635" y="1635760"/>
            <a:ext cx="10691265" cy="4500880"/>
          </a:xfrm>
        </p:spPr>
        <p:txBody>
          <a:bodyPr>
            <a:normAutofit fontScale="85000" lnSpcReduction="10000"/>
          </a:bodyPr>
          <a:lstStyle/>
          <a:p>
            <a:pPr marL="0" indent="0">
              <a:buNone/>
            </a:pPr>
            <a:r>
              <a:rPr lang="en-GB" b="1" dirty="0">
                <a:solidFill>
                  <a:srgbClr val="002060"/>
                </a:solidFill>
              </a:rPr>
              <a:t>Task Description:</a:t>
            </a:r>
            <a:r>
              <a:rPr lang="en-GB" dirty="0">
                <a:solidFill>
                  <a:srgbClr val="002060"/>
                </a:solidFill>
              </a:rPr>
              <a:t> This is an individual assessment in which you will complete </a:t>
            </a:r>
            <a:r>
              <a:rPr lang="en-GB" b="1" dirty="0">
                <a:solidFill>
                  <a:srgbClr val="002060"/>
                </a:solidFill>
              </a:rPr>
              <a:t>three tasks</a:t>
            </a:r>
            <a:r>
              <a:rPr lang="en-GB" dirty="0">
                <a:solidFill>
                  <a:srgbClr val="002060"/>
                </a:solidFill>
              </a:rPr>
              <a:t> and submit (as one document) electronically via Turnitin. Please organise your portfolio of tasks in the order noted below.  </a:t>
            </a:r>
          </a:p>
          <a:p>
            <a:pPr marL="0" indent="0">
              <a:buNone/>
            </a:pPr>
            <a:r>
              <a:rPr lang="en-GB" b="1" dirty="0"/>
              <a:t>1) Paraphrase a section from a selected book chapter (600 words) </a:t>
            </a:r>
            <a:endParaRPr lang="en-GB" dirty="0"/>
          </a:p>
          <a:p>
            <a:pPr marL="0" indent="0">
              <a:buNone/>
            </a:pPr>
            <a:r>
              <a:rPr lang="en-GB" dirty="0"/>
              <a:t>Students will be provided with a </a:t>
            </a:r>
            <a:r>
              <a:rPr lang="en-GB" b="1" dirty="0"/>
              <a:t>section of a chapter of the book outlined below</a:t>
            </a:r>
            <a:r>
              <a:rPr lang="en-GB" dirty="0"/>
              <a:t>. The aim of this task is to synthesise the information and paraphrase the section. The term to paraphrase is defined as to express the meaning to achieve great clarity of something written using different words. </a:t>
            </a:r>
          </a:p>
          <a:p>
            <a:pPr marL="0" indent="0">
              <a:buNone/>
            </a:pPr>
            <a:r>
              <a:rPr lang="en-GB" b="1" dirty="0"/>
              <a:t>2) Summarise three selected journal articles into abstracts (450-600 words)  </a:t>
            </a:r>
          </a:p>
          <a:p>
            <a:pPr marL="0" indent="0">
              <a:buNone/>
            </a:pPr>
            <a:r>
              <a:rPr lang="en-GB" dirty="0"/>
              <a:t>This task is not to plagiarise or ‘copy’ the existing abstract or to paraphrase the abstract, but to create a new abstract detailing the points that should be present in an academic abstract. </a:t>
            </a:r>
          </a:p>
          <a:p>
            <a:pPr marL="0" indent="0">
              <a:buNone/>
            </a:pPr>
            <a:r>
              <a:rPr lang="en-GB" b="1" dirty="0"/>
              <a:t>3) Create a reference list (600 words)  </a:t>
            </a:r>
            <a:endParaRPr lang="en-GB" dirty="0"/>
          </a:p>
          <a:p>
            <a:pPr marL="0" indent="0">
              <a:buNone/>
            </a:pPr>
            <a:r>
              <a:rPr lang="en-GB" dirty="0"/>
              <a:t>Students will be provided with a 20-item list comprised of the following: books, journal articles, webpages, government documents, conference proceedings, etc. Students will only be provided with a limited amount of information which may not necessarily be in the correct order. Students are required to produce an accurate APA-style reference list of the items.</a:t>
            </a:r>
          </a:p>
          <a:p>
            <a:pPr marL="0" indent="0">
              <a:buNone/>
            </a:pPr>
            <a:endParaRPr lang="en-GB" dirty="0"/>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719930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138C7-2728-68D1-447A-930A12DDBEF7}"/>
              </a:ext>
            </a:extLst>
          </p:cNvPr>
          <p:cNvSpPr>
            <a:spLocks noGrp="1"/>
          </p:cNvSpPr>
          <p:nvPr>
            <p:ph type="title"/>
          </p:nvPr>
        </p:nvSpPr>
        <p:spPr/>
        <p:txBody>
          <a:bodyPr/>
          <a:lstStyle/>
          <a:p>
            <a:r>
              <a:rPr lang="en-GB" dirty="0"/>
              <a:t>Assessment component 2:</a:t>
            </a:r>
          </a:p>
        </p:txBody>
      </p:sp>
      <p:sp>
        <p:nvSpPr>
          <p:cNvPr id="3" name="Content Placeholder 2">
            <a:extLst>
              <a:ext uri="{FF2B5EF4-FFF2-40B4-BE49-F238E27FC236}">
                <a16:creationId xmlns:a16="http://schemas.microsoft.com/office/drawing/2014/main" id="{1CC10F31-D488-C011-0E26-FB9C2D40A3A9}"/>
              </a:ext>
            </a:extLst>
          </p:cNvPr>
          <p:cNvSpPr>
            <a:spLocks noGrp="1"/>
          </p:cNvSpPr>
          <p:nvPr>
            <p:ph idx="1"/>
          </p:nvPr>
        </p:nvSpPr>
        <p:spPr>
          <a:xfrm>
            <a:off x="700635" y="1889760"/>
            <a:ext cx="10691265" cy="4072128"/>
          </a:xfrm>
        </p:spPr>
        <p:txBody>
          <a:bodyPr>
            <a:normAutofit fontScale="85000" lnSpcReduction="20000"/>
          </a:bodyPr>
          <a:lstStyle/>
          <a:p>
            <a:pPr marL="0" indent="0">
              <a:buNone/>
            </a:pPr>
            <a:r>
              <a:rPr lang="en-GB" b="1" dirty="0">
                <a:solidFill>
                  <a:srgbClr val="002060"/>
                </a:solidFill>
              </a:rPr>
              <a:t>Task description:</a:t>
            </a:r>
            <a:r>
              <a:rPr lang="en-GB" dirty="0">
                <a:solidFill>
                  <a:srgbClr val="002060"/>
                </a:solidFill>
              </a:rPr>
              <a:t> </a:t>
            </a:r>
          </a:p>
          <a:p>
            <a:pPr marL="0" indent="0">
              <a:buNone/>
            </a:pPr>
            <a:r>
              <a:rPr lang="en-GB" dirty="0">
                <a:solidFill>
                  <a:srgbClr val="002060"/>
                </a:solidFill>
              </a:rPr>
              <a:t>The aim of this task is for you to consider your own personal development in the form of a Personal Development Plan (PDP), which includes your main aims and goals for your academic success. </a:t>
            </a:r>
          </a:p>
          <a:p>
            <a:pPr marL="0" indent="0">
              <a:buNone/>
            </a:pPr>
            <a:endParaRPr lang="en-GB" dirty="0"/>
          </a:p>
          <a:p>
            <a:r>
              <a:rPr lang="en-GB" dirty="0"/>
              <a:t>You will be asked to consider some of your SMART targets; in other words, you will need to consider how your goals and objectives will be SPECIFIC, MEASURABLE, ACHIEVABLE, RELEVANT and TIMELY to your progress. It is not expected that you cover all of these targets; you can select whichever you feel are most important to your success. </a:t>
            </a:r>
          </a:p>
          <a:p>
            <a:r>
              <a:rPr lang="en-GB" dirty="0"/>
              <a:t>Your individual video recording should adopt a self-reflective approach where you consider how you have managed your workload to date and your plans to move forward for academic success.  </a:t>
            </a:r>
          </a:p>
          <a:p>
            <a:r>
              <a:rPr lang="en-GB" dirty="0"/>
              <a:t>You have creative licence over how you choose to record your video, and you can use a variety of digital tools (e.g., Canva, Vimeo, PowerPoint, Teams, etc.), but it should be clear that it is your own work, and you must be identifiable within the recording, either seen and/or heard. </a:t>
            </a:r>
          </a:p>
          <a:p>
            <a:pPr marL="0" indent="0">
              <a:buNone/>
            </a:pPr>
            <a:endParaRPr lang="en-GB" dirty="0"/>
          </a:p>
          <a:p>
            <a:endParaRPr lang="en-GB" dirty="0"/>
          </a:p>
        </p:txBody>
      </p:sp>
    </p:spTree>
    <p:extLst>
      <p:ext uri="{BB962C8B-B14F-4D97-AF65-F5344CB8AC3E}">
        <p14:creationId xmlns:p14="http://schemas.microsoft.com/office/powerpoint/2010/main" val="3905930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9E662-A88E-932E-73D5-467AA46F5CDF}"/>
              </a:ext>
            </a:extLst>
          </p:cNvPr>
          <p:cNvSpPr>
            <a:spLocks noGrp="1"/>
          </p:cNvSpPr>
          <p:nvPr>
            <p:ph type="title"/>
          </p:nvPr>
        </p:nvSpPr>
        <p:spPr>
          <a:xfrm>
            <a:off x="700635" y="914400"/>
            <a:ext cx="10691265" cy="650240"/>
          </a:xfrm>
        </p:spPr>
        <p:txBody>
          <a:bodyPr>
            <a:normAutofit fontScale="90000"/>
          </a:bodyPr>
          <a:lstStyle/>
          <a:p>
            <a:r>
              <a:rPr lang="en-GB" dirty="0"/>
              <a:t>Assessment regulations:</a:t>
            </a:r>
          </a:p>
        </p:txBody>
      </p:sp>
      <p:sp>
        <p:nvSpPr>
          <p:cNvPr id="3" name="Content Placeholder 2">
            <a:extLst>
              <a:ext uri="{FF2B5EF4-FFF2-40B4-BE49-F238E27FC236}">
                <a16:creationId xmlns:a16="http://schemas.microsoft.com/office/drawing/2014/main" id="{60294932-0201-B78D-7324-18A2C1080E38}"/>
              </a:ext>
            </a:extLst>
          </p:cNvPr>
          <p:cNvSpPr>
            <a:spLocks noGrp="1"/>
          </p:cNvSpPr>
          <p:nvPr>
            <p:ph idx="1"/>
          </p:nvPr>
        </p:nvSpPr>
        <p:spPr>
          <a:xfrm>
            <a:off x="700635" y="1564640"/>
            <a:ext cx="10691265" cy="4397248"/>
          </a:xfrm>
        </p:spPr>
        <p:txBody>
          <a:bodyPr/>
          <a:lstStyle/>
          <a:p>
            <a:r>
              <a:rPr lang="en-GB" sz="1800" dirty="0"/>
              <a:t>All written assessments, where practical and possible, must be submitted via Turnitin unless otherwise instructed by the Lecturer. </a:t>
            </a:r>
          </a:p>
          <a:p>
            <a:r>
              <a:rPr lang="en-GB" sz="1800" dirty="0"/>
              <a:t>Work which is submitted up to 1 week late will be capped at 40% for the first attempt and will be awarded a mark of 0% for re-assessment. Late submission penalties may be lifted only if there is an approved extenuating circumstances claim. </a:t>
            </a:r>
          </a:p>
          <a:p>
            <a:r>
              <a:rPr lang="en-GB" sz="1800" dirty="0">
                <a:solidFill>
                  <a:srgbClr val="C00000"/>
                </a:solidFill>
              </a:rPr>
              <a:t>Work submitted more than 1 week late will be considered as a non-submission and will not be marked.</a:t>
            </a:r>
          </a:p>
          <a:p>
            <a:r>
              <a:rPr lang="en-GB" sz="1800" dirty="0"/>
              <a:t>If your work exceeds the word limit, the following penalties will normally apply. These deductions cannot take your mark below the pass mark for the module.</a:t>
            </a:r>
          </a:p>
          <a:p>
            <a:pPr marL="0" indent="0">
              <a:buNone/>
            </a:pPr>
            <a:endParaRPr lang="en-GB" dirty="0"/>
          </a:p>
        </p:txBody>
      </p:sp>
      <p:graphicFrame>
        <p:nvGraphicFramePr>
          <p:cNvPr id="4" name="Table 3">
            <a:extLst>
              <a:ext uri="{FF2B5EF4-FFF2-40B4-BE49-F238E27FC236}">
                <a16:creationId xmlns:a16="http://schemas.microsoft.com/office/drawing/2014/main" id="{3CE94957-FC1C-0070-1950-203CED2955F8}"/>
              </a:ext>
            </a:extLst>
          </p:cNvPr>
          <p:cNvGraphicFramePr>
            <a:graphicFrameLocks noGrp="1"/>
          </p:cNvGraphicFramePr>
          <p:nvPr>
            <p:extLst>
              <p:ext uri="{D42A27DB-BD31-4B8C-83A1-F6EECF244321}">
                <p14:modId xmlns:p14="http://schemas.microsoft.com/office/powerpoint/2010/main" val="982562156"/>
              </p:ext>
            </p:extLst>
          </p:nvPr>
        </p:nvGraphicFramePr>
        <p:xfrm>
          <a:off x="6360160" y="4206240"/>
          <a:ext cx="5031740" cy="1838960"/>
        </p:xfrm>
        <a:graphic>
          <a:graphicData uri="http://schemas.openxmlformats.org/drawingml/2006/table">
            <a:tbl>
              <a:tblPr firstRow="1" firstCol="1" bandRow="1"/>
              <a:tblGrid>
                <a:gridCol w="1351102">
                  <a:extLst>
                    <a:ext uri="{9D8B030D-6E8A-4147-A177-3AD203B41FA5}">
                      <a16:colId xmlns:a16="http://schemas.microsoft.com/office/drawing/2014/main" val="3688515002"/>
                    </a:ext>
                  </a:extLst>
                </a:gridCol>
                <a:gridCol w="3680638">
                  <a:extLst>
                    <a:ext uri="{9D8B030D-6E8A-4147-A177-3AD203B41FA5}">
                      <a16:colId xmlns:a16="http://schemas.microsoft.com/office/drawing/2014/main" val="2457916762"/>
                    </a:ext>
                  </a:extLst>
                </a:gridCol>
              </a:tblGrid>
              <a:tr h="459740">
                <a:tc>
                  <a:txBody>
                    <a:bodyPr/>
                    <a:lstStyle/>
                    <a:p>
                      <a:pPr>
                        <a:buNone/>
                      </a:pPr>
                      <a:r>
                        <a:rPr lang="en-GB" sz="1100" b="1" dirty="0">
                          <a:effectLst/>
                          <a:latin typeface="Arial" panose="020B0604020202020204" pitchFamily="34" charset="0"/>
                          <a:ea typeface="Times New Roman" panose="02020603050405020304" pitchFamily="18" charset="0"/>
                        </a:rPr>
                        <a:t>Amount Over Limit</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b="1">
                          <a:effectLst/>
                          <a:latin typeface="Arial" panose="020B0604020202020204" pitchFamily="34" charset="0"/>
                          <a:ea typeface="Times New Roman" panose="02020603050405020304" pitchFamily="18" charset="0"/>
                        </a:rPr>
                        <a:t>Penalty Applied</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5144205"/>
                  </a:ext>
                </a:extLst>
              </a:tr>
              <a:tr h="229870">
                <a:tc>
                  <a:txBody>
                    <a:bodyPr/>
                    <a:lstStyle/>
                    <a:p>
                      <a:pPr>
                        <a:buNone/>
                      </a:pPr>
                      <a:r>
                        <a:rPr lang="en-GB" sz="1100" b="1">
                          <a:effectLst/>
                          <a:latin typeface="Arial" panose="020B0604020202020204" pitchFamily="34" charset="0"/>
                          <a:ea typeface="Times New Roman" panose="02020603050405020304" pitchFamily="18" charset="0"/>
                        </a:rPr>
                        <a:t>Up to 10% over</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Times New Roman" panose="02020603050405020304" pitchFamily="18" charset="0"/>
                        </a:rPr>
                        <a:t>No penalty</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08924315"/>
                  </a:ext>
                </a:extLst>
              </a:tr>
              <a:tr h="459740">
                <a:tc>
                  <a:txBody>
                    <a:bodyPr/>
                    <a:lstStyle/>
                    <a:p>
                      <a:pPr>
                        <a:buNone/>
                      </a:pPr>
                      <a:r>
                        <a:rPr lang="en-GB" sz="1100" b="1">
                          <a:effectLst/>
                          <a:latin typeface="Arial" panose="020B0604020202020204" pitchFamily="34" charset="0"/>
                          <a:ea typeface="Times New Roman" panose="02020603050405020304" pitchFamily="18" charset="0"/>
                        </a:rPr>
                        <a:t>10%–25% over</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Times New Roman" panose="02020603050405020304" pitchFamily="18" charset="0"/>
                        </a:rPr>
                        <a:t>5 mark deduction </a:t>
                      </a:r>
                      <a:r>
                        <a:rPr lang="en-GB" sz="1100" i="1">
                          <a:effectLst/>
                          <a:latin typeface="Arial" panose="020B0604020202020204" pitchFamily="34" charset="0"/>
                          <a:ea typeface="Times New Roman" panose="02020603050405020304" pitchFamily="18" charset="0"/>
                        </a:rPr>
                        <a:t>or</a:t>
                      </a:r>
                      <a:r>
                        <a:rPr lang="en-GB" sz="1100">
                          <a:effectLst/>
                          <a:latin typeface="Arial" panose="020B0604020202020204" pitchFamily="34" charset="0"/>
                          <a:ea typeface="Times New Roman" panose="02020603050405020304" pitchFamily="18" charset="0"/>
                        </a:rPr>
                        <a:t> reduction to the capped mark (whichever is the smaller penalty)</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93343522"/>
                  </a:ext>
                </a:extLst>
              </a:tr>
              <a:tr h="459740">
                <a:tc>
                  <a:txBody>
                    <a:bodyPr/>
                    <a:lstStyle/>
                    <a:p>
                      <a:pPr>
                        <a:buNone/>
                      </a:pPr>
                      <a:r>
                        <a:rPr lang="en-GB" sz="1100" b="1">
                          <a:effectLst/>
                          <a:latin typeface="Arial" panose="020B0604020202020204" pitchFamily="34" charset="0"/>
                          <a:ea typeface="Times New Roman" panose="02020603050405020304" pitchFamily="18" charset="0"/>
                        </a:rPr>
                        <a:t>26%–50% over</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Times New Roman" panose="02020603050405020304" pitchFamily="18" charset="0"/>
                        </a:rPr>
                        <a:t>10 mark deduction </a:t>
                      </a:r>
                      <a:r>
                        <a:rPr lang="en-GB" sz="1100" i="1">
                          <a:effectLst/>
                          <a:latin typeface="Arial" panose="020B0604020202020204" pitchFamily="34" charset="0"/>
                          <a:ea typeface="Times New Roman" panose="02020603050405020304" pitchFamily="18" charset="0"/>
                        </a:rPr>
                        <a:t>or</a:t>
                      </a:r>
                      <a:r>
                        <a:rPr lang="en-GB" sz="1100">
                          <a:effectLst/>
                          <a:latin typeface="Arial" panose="020B0604020202020204" pitchFamily="34" charset="0"/>
                          <a:ea typeface="Times New Roman" panose="02020603050405020304" pitchFamily="18" charset="0"/>
                        </a:rPr>
                        <a:t> reduction to the capped mark (whichever is the smaller penalty)</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05742469"/>
                  </a:ext>
                </a:extLst>
              </a:tr>
              <a:tr h="229870">
                <a:tc>
                  <a:txBody>
                    <a:bodyPr/>
                    <a:lstStyle/>
                    <a:p>
                      <a:pPr>
                        <a:buNone/>
                      </a:pPr>
                      <a:r>
                        <a:rPr lang="en-GB" sz="1100" b="1">
                          <a:effectLst/>
                          <a:latin typeface="Arial" panose="020B0604020202020204" pitchFamily="34" charset="0"/>
                          <a:ea typeface="Times New Roman" panose="02020603050405020304" pitchFamily="18" charset="0"/>
                        </a:rPr>
                        <a:t>Over 50% </a:t>
                      </a:r>
                      <a:endParaRPr lang="en-GB" sz="10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Times New Roman" panose="02020603050405020304" pitchFamily="18" charset="0"/>
                        </a:rPr>
                        <a:t>Mark capped at the pass mark</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92760208"/>
                  </a:ext>
                </a:extLst>
              </a:tr>
            </a:tbl>
          </a:graphicData>
        </a:graphic>
      </p:graphicFrame>
    </p:spTree>
    <p:extLst>
      <p:ext uri="{BB962C8B-B14F-4D97-AF65-F5344CB8AC3E}">
        <p14:creationId xmlns:p14="http://schemas.microsoft.com/office/powerpoint/2010/main" val="1369789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874D2-30AE-4A53-8A80-E38F89695DD0}"/>
              </a:ext>
            </a:extLst>
          </p:cNvPr>
          <p:cNvSpPr>
            <a:spLocks noGrp="1"/>
          </p:cNvSpPr>
          <p:nvPr>
            <p:ph type="title"/>
          </p:nvPr>
        </p:nvSpPr>
        <p:spPr/>
        <p:txBody>
          <a:bodyPr/>
          <a:lstStyle/>
          <a:p>
            <a:r>
              <a:rPr lang="en-GB" dirty="0"/>
              <a:t>Use of AI in assessments:</a:t>
            </a:r>
          </a:p>
        </p:txBody>
      </p:sp>
      <p:graphicFrame>
        <p:nvGraphicFramePr>
          <p:cNvPr id="4" name="Content Placeholder 3">
            <a:extLst>
              <a:ext uri="{FF2B5EF4-FFF2-40B4-BE49-F238E27FC236}">
                <a16:creationId xmlns:a16="http://schemas.microsoft.com/office/drawing/2014/main" id="{D9E26720-E12F-F976-CD6E-EAD83074A2C9}"/>
              </a:ext>
            </a:extLst>
          </p:cNvPr>
          <p:cNvGraphicFramePr>
            <a:graphicFrameLocks noGrp="1"/>
          </p:cNvGraphicFramePr>
          <p:nvPr>
            <p:ph idx="1"/>
            <p:extLst>
              <p:ext uri="{D42A27DB-BD31-4B8C-83A1-F6EECF244321}">
                <p14:modId xmlns:p14="http://schemas.microsoft.com/office/powerpoint/2010/main" val="3796207502"/>
              </p:ext>
            </p:extLst>
          </p:nvPr>
        </p:nvGraphicFramePr>
        <p:xfrm>
          <a:off x="5603518" y="1759330"/>
          <a:ext cx="5788382" cy="4184268"/>
        </p:xfrm>
        <a:graphic>
          <a:graphicData uri="http://schemas.openxmlformats.org/drawingml/2006/table">
            <a:tbl>
              <a:tblPr firstRow="1" firstCol="1" bandRow="1"/>
              <a:tblGrid>
                <a:gridCol w="1436877">
                  <a:extLst>
                    <a:ext uri="{9D8B030D-6E8A-4147-A177-3AD203B41FA5}">
                      <a16:colId xmlns:a16="http://schemas.microsoft.com/office/drawing/2014/main" val="3894705091"/>
                    </a:ext>
                  </a:extLst>
                </a:gridCol>
                <a:gridCol w="3446591">
                  <a:extLst>
                    <a:ext uri="{9D8B030D-6E8A-4147-A177-3AD203B41FA5}">
                      <a16:colId xmlns:a16="http://schemas.microsoft.com/office/drawing/2014/main" val="3243948405"/>
                    </a:ext>
                  </a:extLst>
                </a:gridCol>
                <a:gridCol w="904914">
                  <a:extLst>
                    <a:ext uri="{9D8B030D-6E8A-4147-A177-3AD203B41FA5}">
                      <a16:colId xmlns:a16="http://schemas.microsoft.com/office/drawing/2014/main" val="1627214936"/>
                    </a:ext>
                  </a:extLst>
                </a:gridCol>
              </a:tblGrid>
              <a:tr h="509862">
                <a:tc>
                  <a:txBody>
                    <a:bodyPr/>
                    <a:lstStyle/>
                    <a:p>
                      <a:pPr>
                        <a:lnSpc>
                          <a:spcPct val="107000"/>
                        </a:lnSpc>
                        <a:buNone/>
                      </a:pPr>
                      <a:r>
                        <a:rPr lang="en-GB" sz="1000" dirty="0">
                          <a:effectLst/>
                          <a:latin typeface="Arial" panose="020B0604020202020204" pitchFamily="34" charset="0"/>
                          <a:ea typeface="Calibri" panose="020F0502020204030204" pitchFamily="34" charset="0"/>
                        </a:rPr>
                        <a:t>RESEARCH</a:t>
                      </a:r>
                      <a:endParaRPr lang="en-GB" sz="900" dirty="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a:effectLst/>
                          <a:latin typeface="Arial" panose="020B0604020202020204" pitchFamily="34" charset="0"/>
                          <a:ea typeface="Calibri" panose="020F0502020204030204" pitchFamily="34" charset="0"/>
                        </a:rPr>
                        <a:t>For this assessment, you can use Generative AI to support you in research and data analysis.</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000">
                          <a:effectLst/>
                          <a:latin typeface="Arial" panose="020B0604020202020204" pitchFamily="34" charset="0"/>
                          <a:ea typeface="Calibri" panose="020F0502020204030204" pitchFamily="34" charset="0"/>
                        </a:rPr>
                        <a:t>Yes </a:t>
                      </a:r>
                      <a:r>
                        <a:rPr lang="en-GB" sz="1000">
                          <a:effectLst/>
                          <a:latin typeface="MS Gothic" panose="020B0609070205080204" pitchFamily="49" charset="-128"/>
                          <a:ea typeface="Times New Roman" panose="02020603050405020304" pitchFamily="18" charset="0"/>
                        </a:rPr>
                        <a:t>☒</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 </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No  </a:t>
                      </a:r>
                      <a:r>
                        <a:rPr lang="en-GB" sz="1000">
                          <a:effectLst/>
                          <a:latin typeface="MS Gothic" panose="020B0609070205080204" pitchFamily="49" charset="-128"/>
                          <a:ea typeface="Times New Roman" panose="02020603050405020304" pitchFamily="18" charset="0"/>
                        </a:rPr>
                        <a:t>☐</a:t>
                      </a:r>
                      <a:endParaRPr lang="en-GB" sz="900">
                        <a:effectLst/>
                        <a:latin typeface="Times New Roman" panose="02020603050405020304" pitchFamily="18" charset="0"/>
                        <a:ea typeface="Times New Roman" panose="02020603050405020304" pitchFamily="18" charset="0"/>
                      </a:endParaRPr>
                    </a:p>
                  </a:txBody>
                  <a:tcPr marL="62143" marR="621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27176223"/>
                  </a:ext>
                </a:extLst>
              </a:tr>
              <a:tr h="714940">
                <a:tc>
                  <a:txBody>
                    <a:bodyPr/>
                    <a:lstStyle/>
                    <a:p>
                      <a:pPr>
                        <a:lnSpc>
                          <a:spcPct val="107000"/>
                        </a:lnSpc>
                        <a:buNone/>
                      </a:pPr>
                      <a:r>
                        <a:rPr lang="en-GB" sz="1000">
                          <a:effectLst/>
                          <a:latin typeface="Arial" panose="020B0604020202020204" pitchFamily="34" charset="0"/>
                          <a:ea typeface="Calibri" panose="020F0502020204030204" pitchFamily="34" charset="0"/>
                        </a:rPr>
                        <a:t>STRUCTURE</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a:effectLst/>
                          <a:latin typeface="Arial" panose="020B0604020202020204" pitchFamily="34" charset="0"/>
                          <a:ea typeface="Calibri" panose="020F0502020204030204" pitchFamily="34" charset="0"/>
                        </a:rPr>
                        <a:t>For this assessment, you can use Generative AI to support you in structuring your submission, including creating a draft argument structure, identifying parts and headings, etc.</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000">
                          <a:effectLst/>
                          <a:latin typeface="Arial" panose="020B0604020202020204" pitchFamily="34" charset="0"/>
                          <a:ea typeface="Calibri" panose="020F0502020204030204" pitchFamily="34" charset="0"/>
                        </a:rPr>
                        <a:t>Yes </a:t>
                      </a:r>
                      <a:r>
                        <a:rPr lang="en-GB" sz="1000">
                          <a:effectLst/>
                          <a:latin typeface="MS Gothic" panose="020B0609070205080204" pitchFamily="49" charset="-128"/>
                          <a:ea typeface="Times New Roman" panose="02020603050405020304" pitchFamily="18" charset="0"/>
                        </a:rPr>
                        <a:t>☒</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 </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No  </a:t>
                      </a:r>
                      <a:r>
                        <a:rPr lang="en-GB" sz="1000">
                          <a:effectLst/>
                          <a:latin typeface="MS Gothic" panose="020B0609070205080204" pitchFamily="49" charset="-128"/>
                          <a:ea typeface="Times New Roman" panose="02020603050405020304" pitchFamily="18" charset="0"/>
                        </a:rPr>
                        <a:t>☐</a:t>
                      </a:r>
                      <a:endParaRPr lang="en-GB" sz="900">
                        <a:effectLst/>
                        <a:latin typeface="Times New Roman" panose="02020603050405020304" pitchFamily="18" charset="0"/>
                        <a:ea typeface="Times New Roman" panose="02020603050405020304" pitchFamily="18" charset="0"/>
                      </a:endParaRPr>
                    </a:p>
                  </a:txBody>
                  <a:tcPr marL="62143" marR="621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46297190"/>
                  </a:ext>
                </a:extLst>
              </a:tr>
              <a:tr h="714940">
                <a:tc>
                  <a:txBody>
                    <a:bodyPr/>
                    <a:lstStyle/>
                    <a:p>
                      <a:pPr>
                        <a:lnSpc>
                          <a:spcPct val="107000"/>
                        </a:lnSpc>
                        <a:buNone/>
                      </a:pPr>
                      <a:r>
                        <a:rPr lang="en-GB" sz="1000">
                          <a:effectLst/>
                          <a:latin typeface="Arial" panose="020B0604020202020204" pitchFamily="34" charset="0"/>
                          <a:ea typeface="Calibri" panose="020F0502020204030204" pitchFamily="34" charset="0"/>
                        </a:rPr>
                        <a:t>PROOFREADING</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a:effectLst/>
                          <a:latin typeface="Arial" panose="020B0604020202020204" pitchFamily="34" charset="0"/>
                          <a:ea typeface="Calibri" panose="020F0502020204030204" pitchFamily="34" charset="0"/>
                        </a:rPr>
                        <a:t>For this assessment, you can use Generative AI to check your own text/creation for grammatical and syntactical mistakes, including getting suggestions to rephrase your work.</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000">
                          <a:effectLst/>
                          <a:latin typeface="Arial" panose="020B0604020202020204" pitchFamily="34" charset="0"/>
                          <a:ea typeface="Calibri" panose="020F0502020204030204" pitchFamily="34" charset="0"/>
                        </a:rPr>
                        <a:t>Yes </a:t>
                      </a:r>
                      <a:r>
                        <a:rPr lang="en-GB" sz="1000">
                          <a:effectLst/>
                          <a:latin typeface="MS Gothic" panose="020B0609070205080204" pitchFamily="49" charset="-128"/>
                          <a:ea typeface="Times New Roman" panose="02020603050405020304" pitchFamily="18" charset="0"/>
                          <a:cs typeface="Arial" panose="020B0604020202020204" pitchFamily="34" charset="0"/>
                        </a:rPr>
                        <a:t>☐</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 </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No  </a:t>
                      </a:r>
                      <a:r>
                        <a:rPr lang="en-GB" sz="1000">
                          <a:effectLst/>
                          <a:latin typeface="MS Gothic" panose="020B0609070205080204" pitchFamily="49" charset="-128"/>
                          <a:ea typeface="Times New Roman" panose="02020603050405020304" pitchFamily="18" charset="0"/>
                          <a:cs typeface="Arial" panose="020B0604020202020204" pitchFamily="34" charset="0"/>
                        </a:rPr>
                        <a:t>☒</a:t>
                      </a:r>
                      <a:endParaRPr lang="en-GB" sz="900">
                        <a:effectLst/>
                        <a:latin typeface="Times New Roman" panose="02020603050405020304" pitchFamily="18" charset="0"/>
                        <a:ea typeface="Times New Roman" panose="02020603050405020304" pitchFamily="18" charset="0"/>
                      </a:endParaRPr>
                    </a:p>
                  </a:txBody>
                  <a:tcPr marL="62143" marR="621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11522525"/>
                  </a:ext>
                </a:extLst>
              </a:tr>
              <a:tr h="509862">
                <a:tc>
                  <a:txBody>
                    <a:bodyPr/>
                    <a:lstStyle/>
                    <a:p>
                      <a:pPr>
                        <a:lnSpc>
                          <a:spcPct val="107000"/>
                        </a:lnSpc>
                        <a:buNone/>
                      </a:pPr>
                      <a:r>
                        <a:rPr lang="en-GB" sz="1000">
                          <a:effectLst/>
                          <a:latin typeface="Arial" panose="020B0604020202020204" pitchFamily="34" charset="0"/>
                          <a:ea typeface="Calibri" panose="020F0502020204030204" pitchFamily="34" charset="0"/>
                        </a:rPr>
                        <a:t>WRITING</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a:effectLst/>
                          <a:latin typeface="Arial" panose="020B0604020202020204" pitchFamily="34" charset="0"/>
                          <a:ea typeface="Calibri" panose="020F0502020204030204" pitchFamily="34" charset="0"/>
                        </a:rPr>
                        <a:t>For this assessment, you can use Generative AI to create text for submission.</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000">
                          <a:effectLst/>
                          <a:latin typeface="Arial" panose="020B0604020202020204" pitchFamily="34" charset="0"/>
                          <a:ea typeface="Calibri" panose="020F0502020204030204" pitchFamily="34" charset="0"/>
                        </a:rPr>
                        <a:t>Yes </a:t>
                      </a:r>
                      <a:r>
                        <a:rPr lang="en-GB" sz="1000">
                          <a:effectLst/>
                          <a:latin typeface="MS Gothic" panose="020B0609070205080204" pitchFamily="49" charset="-128"/>
                          <a:ea typeface="Times New Roman" panose="02020603050405020304" pitchFamily="18" charset="0"/>
                          <a:cs typeface="MS Gothic" panose="020B0609070205080204" pitchFamily="49" charset="-128"/>
                        </a:rPr>
                        <a:t>☐</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 </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No  </a:t>
                      </a:r>
                      <a:r>
                        <a:rPr lang="en-GB" sz="1000">
                          <a:effectLst/>
                          <a:latin typeface="MS Gothic" panose="020B0609070205080204" pitchFamily="49" charset="-128"/>
                          <a:ea typeface="Times New Roman" panose="02020603050405020304" pitchFamily="18" charset="0"/>
                        </a:rPr>
                        <a:t>☒</a:t>
                      </a:r>
                      <a:endParaRPr lang="en-GB" sz="900">
                        <a:effectLst/>
                        <a:latin typeface="Times New Roman" panose="02020603050405020304" pitchFamily="18" charset="0"/>
                        <a:ea typeface="Times New Roman" panose="02020603050405020304" pitchFamily="18" charset="0"/>
                      </a:endParaRPr>
                    </a:p>
                  </a:txBody>
                  <a:tcPr marL="62143" marR="621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30345855"/>
                  </a:ext>
                </a:extLst>
              </a:tr>
              <a:tr h="509862">
                <a:tc>
                  <a:txBody>
                    <a:bodyPr/>
                    <a:lstStyle/>
                    <a:p>
                      <a:pPr>
                        <a:lnSpc>
                          <a:spcPct val="107000"/>
                        </a:lnSpc>
                        <a:buNone/>
                      </a:pPr>
                      <a:r>
                        <a:rPr lang="en-GB" sz="1000">
                          <a:effectLst/>
                          <a:latin typeface="Arial" panose="020B0604020202020204" pitchFamily="34" charset="0"/>
                          <a:ea typeface="Calibri" panose="020F0502020204030204" pitchFamily="34" charset="0"/>
                        </a:rPr>
                        <a:t>CREATIVE</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dirty="0">
                          <a:effectLst/>
                          <a:latin typeface="Arial" panose="020B0604020202020204" pitchFamily="34" charset="0"/>
                          <a:ea typeface="Calibri" panose="020F0502020204030204" pitchFamily="34" charset="0"/>
                        </a:rPr>
                        <a:t>For this assessment, you can use Generative AI to create creative materials, such as images.</a:t>
                      </a:r>
                      <a:endParaRPr lang="en-GB" sz="900" dirty="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000">
                          <a:effectLst/>
                          <a:latin typeface="Arial" panose="020B0604020202020204" pitchFamily="34" charset="0"/>
                          <a:ea typeface="Calibri" panose="020F0502020204030204" pitchFamily="34" charset="0"/>
                        </a:rPr>
                        <a:t>Yes </a:t>
                      </a:r>
                      <a:r>
                        <a:rPr lang="en-GB" sz="1000">
                          <a:effectLst/>
                          <a:latin typeface="MS Gothic" panose="020B0609070205080204" pitchFamily="49" charset="-128"/>
                          <a:ea typeface="Times New Roman" panose="02020603050405020304" pitchFamily="18" charset="0"/>
                        </a:rPr>
                        <a:t>☒</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 </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No  </a:t>
                      </a:r>
                      <a:r>
                        <a:rPr lang="en-GB" sz="1000">
                          <a:effectLst/>
                          <a:latin typeface="MS Gothic" panose="020B0609070205080204" pitchFamily="49" charset="-128"/>
                          <a:ea typeface="Times New Roman" panose="02020603050405020304" pitchFamily="18" charset="0"/>
                        </a:rPr>
                        <a:t>☐</a:t>
                      </a:r>
                      <a:endParaRPr lang="en-GB" sz="900">
                        <a:effectLst/>
                        <a:latin typeface="Times New Roman" panose="02020603050405020304" pitchFamily="18" charset="0"/>
                        <a:ea typeface="Times New Roman" panose="02020603050405020304" pitchFamily="18" charset="0"/>
                      </a:endParaRPr>
                    </a:p>
                  </a:txBody>
                  <a:tcPr marL="62143" marR="621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26502186"/>
                  </a:ext>
                </a:extLst>
              </a:tr>
              <a:tr h="509862">
                <a:tc>
                  <a:txBody>
                    <a:bodyPr/>
                    <a:lstStyle/>
                    <a:p>
                      <a:pPr>
                        <a:lnSpc>
                          <a:spcPct val="107000"/>
                        </a:lnSpc>
                        <a:buNone/>
                      </a:pPr>
                      <a:r>
                        <a:rPr lang="en-GB" sz="1000">
                          <a:effectLst/>
                          <a:latin typeface="Arial" panose="020B0604020202020204" pitchFamily="34" charset="0"/>
                          <a:ea typeface="Calibri" panose="020F0502020204030204" pitchFamily="34" charset="0"/>
                        </a:rPr>
                        <a:t>PROGRAMING</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a:effectLst/>
                          <a:latin typeface="Arial" panose="020B0604020202020204" pitchFamily="34" charset="0"/>
                          <a:ea typeface="Calibri" panose="020F0502020204030204" pitchFamily="34" charset="0"/>
                        </a:rPr>
                        <a:t>For this assessment, you can use Generative AI to create and check code.</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000">
                          <a:effectLst/>
                          <a:latin typeface="Arial" panose="020B0604020202020204" pitchFamily="34" charset="0"/>
                          <a:ea typeface="Calibri" panose="020F0502020204030204" pitchFamily="34" charset="0"/>
                        </a:rPr>
                        <a:t>Yes </a:t>
                      </a:r>
                      <a:r>
                        <a:rPr lang="en-GB" sz="1000">
                          <a:effectLst/>
                          <a:latin typeface="MS Gothic" panose="020B0609070205080204" pitchFamily="49" charset="-128"/>
                          <a:ea typeface="Times New Roman" panose="02020603050405020304" pitchFamily="18" charset="0"/>
                          <a:cs typeface="MS Gothic" panose="020B0609070205080204" pitchFamily="49" charset="-128"/>
                        </a:rPr>
                        <a:t>☐</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 </a:t>
                      </a:r>
                      <a:endParaRPr lang="en-GB" sz="900">
                        <a:effectLst/>
                        <a:latin typeface="Times New Roman" panose="02020603050405020304" pitchFamily="18" charset="0"/>
                        <a:ea typeface="Times New Roman" panose="02020603050405020304" pitchFamily="18" charset="0"/>
                      </a:endParaRPr>
                    </a:p>
                    <a:p>
                      <a:pPr>
                        <a:buNone/>
                      </a:pPr>
                      <a:r>
                        <a:rPr lang="en-GB" sz="1000">
                          <a:effectLst/>
                          <a:latin typeface="Arial" panose="020B0604020202020204" pitchFamily="34" charset="0"/>
                          <a:ea typeface="Calibri" panose="020F0502020204030204" pitchFamily="34" charset="0"/>
                        </a:rPr>
                        <a:t>No  </a:t>
                      </a:r>
                      <a:r>
                        <a:rPr lang="en-GB" sz="1000">
                          <a:effectLst/>
                          <a:latin typeface="MS Gothic" panose="020B0609070205080204" pitchFamily="49" charset="-128"/>
                          <a:ea typeface="Times New Roman" panose="02020603050405020304" pitchFamily="18" charset="0"/>
                        </a:rPr>
                        <a:t>☒</a:t>
                      </a:r>
                      <a:endParaRPr lang="en-GB" sz="900">
                        <a:effectLst/>
                        <a:latin typeface="Times New Roman" panose="02020603050405020304" pitchFamily="18" charset="0"/>
                        <a:ea typeface="Times New Roman" panose="02020603050405020304" pitchFamily="18" charset="0"/>
                      </a:endParaRPr>
                    </a:p>
                  </a:txBody>
                  <a:tcPr marL="62143" marR="621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5196914"/>
                  </a:ext>
                </a:extLst>
              </a:tr>
              <a:tr h="714940">
                <a:tc>
                  <a:txBody>
                    <a:bodyPr/>
                    <a:lstStyle/>
                    <a:p>
                      <a:pPr>
                        <a:lnSpc>
                          <a:spcPct val="107000"/>
                        </a:lnSpc>
                        <a:buNone/>
                      </a:pPr>
                      <a:r>
                        <a:rPr lang="en-GB" sz="1000">
                          <a:effectLst/>
                          <a:latin typeface="Arial" panose="020B0604020202020204" pitchFamily="34" charset="0"/>
                          <a:ea typeface="Calibri" panose="020F0502020204030204" pitchFamily="34" charset="0"/>
                        </a:rPr>
                        <a:t>NONE</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a:effectLst/>
                          <a:latin typeface="Arial" panose="020B0604020202020204" pitchFamily="34" charset="0"/>
                          <a:ea typeface="Calibri" panose="020F0502020204030204" pitchFamily="34" charset="0"/>
                        </a:rPr>
                        <a:t>For this assessment, you are not allowed to use </a:t>
                      </a:r>
                      <a:r>
                        <a:rPr lang="en-GB" sz="1000" b="1">
                          <a:effectLst/>
                          <a:latin typeface="Arial" panose="020B0604020202020204" pitchFamily="34" charset="0"/>
                          <a:ea typeface="Calibri" panose="020F0502020204030204" pitchFamily="34" charset="0"/>
                        </a:rPr>
                        <a:t>any</a:t>
                      </a:r>
                      <a:r>
                        <a:rPr lang="en-GB" sz="1000">
                          <a:effectLst/>
                          <a:latin typeface="Arial" panose="020B0604020202020204" pitchFamily="34" charset="0"/>
                          <a:ea typeface="Calibri" panose="020F0502020204030204" pitchFamily="34" charset="0"/>
                        </a:rPr>
                        <a:t> type of Generative AI support. This includes research support, structure support, writing/proofreading support and creative support.</a:t>
                      </a:r>
                      <a:endParaRPr lang="en-GB" sz="900">
                        <a:effectLst/>
                        <a:latin typeface="Times New Roman" panose="02020603050405020304" pitchFamily="18" charset="0"/>
                        <a:ea typeface="Times New Roman" panose="02020603050405020304" pitchFamily="18" charset="0"/>
                      </a:endParaRPr>
                    </a:p>
                  </a:txBody>
                  <a:tcPr marL="60417" marR="604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000" dirty="0">
                          <a:effectLst/>
                          <a:latin typeface="MS Gothic" panose="020B0609070205080204" pitchFamily="49" charset="-128"/>
                          <a:ea typeface="Times New Roman" panose="02020603050405020304" pitchFamily="18" charset="0"/>
                        </a:rPr>
                        <a:t>☐</a:t>
                      </a:r>
                      <a:endParaRPr lang="en-GB" sz="900" dirty="0">
                        <a:effectLst/>
                        <a:latin typeface="Times New Roman" panose="02020603050405020304" pitchFamily="18" charset="0"/>
                        <a:ea typeface="Times New Roman" panose="02020603050405020304" pitchFamily="18" charset="0"/>
                      </a:endParaRPr>
                    </a:p>
                  </a:txBody>
                  <a:tcPr marL="62143" marR="621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66700126"/>
                  </a:ext>
                </a:extLst>
              </a:tr>
            </a:tbl>
          </a:graphicData>
        </a:graphic>
      </p:graphicFrame>
      <p:sp>
        <p:nvSpPr>
          <p:cNvPr id="5" name="TextBox 4">
            <a:extLst>
              <a:ext uri="{FF2B5EF4-FFF2-40B4-BE49-F238E27FC236}">
                <a16:creationId xmlns:a16="http://schemas.microsoft.com/office/drawing/2014/main" id="{2D7F3592-BC1C-4FCA-BCD1-79506A82E414}"/>
              </a:ext>
            </a:extLst>
          </p:cNvPr>
          <p:cNvSpPr txBox="1"/>
          <p:nvPr/>
        </p:nvSpPr>
        <p:spPr>
          <a:xfrm>
            <a:off x="934720" y="2052320"/>
            <a:ext cx="3627120" cy="3970318"/>
          </a:xfrm>
          <a:prstGeom prst="rect">
            <a:avLst/>
          </a:prstGeom>
          <a:noFill/>
        </p:spPr>
        <p:txBody>
          <a:bodyPr wrap="square" rtlCol="0">
            <a:spAutoFit/>
          </a:bodyPr>
          <a:lstStyle/>
          <a:p>
            <a:r>
              <a:rPr lang="en-GB" dirty="0">
                <a:solidFill>
                  <a:srgbClr val="0070C0"/>
                </a:solidFill>
              </a:rPr>
              <a:t>Each assessment proforma will have an `AI` guidelines box, such as this one opposite. </a:t>
            </a:r>
          </a:p>
          <a:p>
            <a:endParaRPr lang="en-GB" dirty="0">
              <a:solidFill>
                <a:srgbClr val="0070C0"/>
              </a:solidFill>
            </a:endParaRPr>
          </a:p>
          <a:p>
            <a:r>
              <a:rPr lang="en-GB" dirty="0">
                <a:solidFill>
                  <a:srgbClr val="0070C0"/>
                </a:solidFill>
              </a:rPr>
              <a:t>It will detail what forms of AI you can and cannot use for each specific assessment task. </a:t>
            </a:r>
          </a:p>
          <a:p>
            <a:endParaRPr lang="en-GB" dirty="0">
              <a:solidFill>
                <a:srgbClr val="0070C0"/>
              </a:solidFill>
            </a:endParaRPr>
          </a:p>
          <a:p>
            <a:r>
              <a:rPr lang="en-GB" dirty="0">
                <a:solidFill>
                  <a:srgbClr val="0070C0"/>
                </a:solidFill>
              </a:rPr>
              <a:t>You must also include an AI statement of acknowledgement at the beginning of each assessed piece of work (more on this in next week`s lecture). </a:t>
            </a:r>
          </a:p>
          <a:p>
            <a:endParaRPr lang="en-GB" dirty="0">
              <a:solidFill>
                <a:srgbClr val="0070C0"/>
              </a:solidFill>
            </a:endParaRPr>
          </a:p>
        </p:txBody>
      </p:sp>
    </p:spTree>
    <p:extLst>
      <p:ext uri="{BB962C8B-B14F-4D97-AF65-F5344CB8AC3E}">
        <p14:creationId xmlns:p14="http://schemas.microsoft.com/office/powerpoint/2010/main" val="2905346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74CDA-617D-0588-4BD9-81498C2FAB71}"/>
              </a:ext>
            </a:extLst>
          </p:cNvPr>
          <p:cNvSpPr>
            <a:spLocks noGrp="1"/>
          </p:cNvSpPr>
          <p:nvPr>
            <p:ph type="title"/>
          </p:nvPr>
        </p:nvSpPr>
        <p:spPr>
          <a:xfrm>
            <a:off x="704088" y="555712"/>
            <a:ext cx="4218435" cy="2390687"/>
          </a:xfrm>
        </p:spPr>
        <p:txBody>
          <a:bodyPr>
            <a:normAutofit/>
          </a:bodyPr>
          <a:lstStyle/>
          <a:p>
            <a:r>
              <a:rPr lang="en-GB" dirty="0"/>
              <a:t>Reading list:</a:t>
            </a:r>
          </a:p>
        </p:txBody>
      </p:sp>
      <p:pic>
        <p:nvPicPr>
          <p:cNvPr id="7" name="Graphic 6" descr="Brain">
            <a:extLst>
              <a:ext uri="{FF2B5EF4-FFF2-40B4-BE49-F238E27FC236}">
                <a16:creationId xmlns:a16="http://schemas.microsoft.com/office/drawing/2014/main" id="{1B954D99-53FD-9A3A-C040-5E17FC1F857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340851-9FE0-3D13-E883-B6804CCA1355}"/>
              </a:ext>
            </a:extLst>
          </p:cNvPr>
          <p:cNvSpPr>
            <a:spLocks noGrp="1"/>
          </p:cNvSpPr>
          <p:nvPr>
            <p:ph idx="1"/>
          </p:nvPr>
        </p:nvSpPr>
        <p:spPr>
          <a:xfrm>
            <a:off x="5576417" y="555712"/>
            <a:ext cx="6377041" cy="6163140"/>
          </a:xfrm>
        </p:spPr>
        <p:txBody>
          <a:bodyPr>
            <a:normAutofit lnSpcReduction="10000"/>
          </a:bodyPr>
          <a:lstStyle/>
          <a:p>
            <a:pPr marL="0" indent="-457200">
              <a:lnSpc>
                <a:spcPct val="100000"/>
              </a:lnSpc>
              <a:buNone/>
            </a:pPr>
            <a:r>
              <a:rPr lang="en-GB" sz="1600" dirty="0"/>
              <a:t>APA (2020). </a:t>
            </a:r>
            <a:r>
              <a:rPr lang="en-GB" sz="1600" i="1" dirty="0"/>
              <a:t>Publication Manual of the American Psychological Association</a:t>
            </a:r>
            <a:r>
              <a:rPr lang="en-GB" sz="1600" dirty="0"/>
              <a:t>. 7th </a:t>
            </a:r>
            <a:r>
              <a:rPr lang="en-GB" sz="1600" dirty="0" err="1"/>
              <a:t>edn</a:t>
            </a:r>
            <a:r>
              <a:rPr lang="en-GB" sz="1600" dirty="0"/>
              <a:t>. APA. </a:t>
            </a:r>
          </a:p>
          <a:p>
            <a:pPr marL="0" indent="-457200">
              <a:lnSpc>
                <a:spcPct val="100000"/>
              </a:lnSpc>
              <a:buNone/>
            </a:pPr>
            <a:endParaRPr lang="en-GB" sz="1600" dirty="0"/>
          </a:p>
          <a:p>
            <a:pPr marL="0" indent="-457200">
              <a:lnSpc>
                <a:spcPct val="100000"/>
              </a:lnSpc>
              <a:buNone/>
            </a:pPr>
            <a:r>
              <a:rPr lang="en-GB" sz="1600" dirty="0"/>
              <a:t>Cottrell, S (2019). </a:t>
            </a:r>
            <a:r>
              <a:rPr lang="en-GB" sz="1600" i="1" dirty="0"/>
              <a:t>The Study Skills Handbook. </a:t>
            </a:r>
            <a:r>
              <a:rPr lang="en-GB" sz="1600" dirty="0"/>
              <a:t>5th </a:t>
            </a:r>
            <a:r>
              <a:rPr lang="en-GB" sz="1600" dirty="0" err="1"/>
              <a:t>edn</a:t>
            </a:r>
            <a:r>
              <a:rPr lang="en-GB" sz="1600" dirty="0"/>
              <a:t>. Macmillan International Higher Education. </a:t>
            </a:r>
          </a:p>
          <a:p>
            <a:pPr marL="0" indent="-457200">
              <a:lnSpc>
                <a:spcPct val="100000"/>
              </a:lnSpc>
              <a:buNone/>
            </a:pPr>
            <a:endParaRPr lang="en-GB" sz="1600" dirty="0"/>
          </a:p>
          <a:p>
            <a:pPr marL="0" indent="-457200">
              <a:lnSpc>
                <a:spcPct val="100000"/>
              </a:lnSpc>
              <a:buNone/>
            </a:pPr>
            <a:r>
              <a:rPr lang="en-GB" sz="1600" dirty="0"/>
              <a:t>Hopkins, D. and Reid, T. (2018). </a:t>
            </a:r>
            <a:r>
              <a:rPr lang="en-GB" sz="1600" i="1" dirty="0"/>
              <a:t>The Academic Skills Handbook: Your Guide to Success in Writing, Thinking and Communicating at University</a:t>
            </a:r>
            <a:r>
              <a:rPr lang="en-GB" sz="1600" dirty="0"/>
              <a:t>. Sage.</a:t>
            </a:r>
          </a:p>
          <a:p>
            <a:pPr marL="0" indent="-457200">
              <a:lnSpc>
                <a:spcPct val="100000"/>
              </a:lnSpc>
              <a:buNone/>
            </a:pPr>
            <a:endParaRPr lang="en-GB" sz="1600" dirty="0"/>
          </a:p>
          <a:p>
            <a:pPr marL="0" indent="-457200">
              <a:lnSpc>
                <a:spcPct val="100000"/>
              </a:lnSpc>
              <a:buNone/>
            </a:pPr>
            <a:r>
              <a:rPr lang="en-GB" sz="1600" dirty="0"/>
              <a:t>Latto, &amp; Latto, R. (2009). </a:t>
            </a:r>
            <a:r>
              <a:rPr lang="en-GB" sz="1600" i="1" dirty="0"/>
              <a:t>Study skills for psychology students. </a:t>
            </a:r>
            <a:r>
              <a:rPr lang="en-GB" sz="1600" dirty="0"/>
              <a:t>Open University Press.</a:t>
            </a:r>
          </a:p>
          <a:p>
            <a:pPr marL="0" indent="-457200">
              <a:lnSpc>
                <a:spcPct val="100000"/>
              </a:lnSpc>
              <a:buNone/>
            </a:pPr>
            <a:endParaRPr lang="en-GB" sz="1600" dirty="0"/>
          </a:p>
          <a:p>
            <a:pPr marL="0" indent="-457200">
              <a:lnSpc>
                <a:spcPct val="100000"/>
              </a:lnSpc>
              <a:buNone/>
            </a:pPr>
            <a:r>
              <a:rPr lang="en-GB" sz="1600" dirty="0"/>
              <a:t>Osmond, A. (2016). </a:t>
            </a:r>
            <a:r>
              <a:rPr lang="en-GB" sz="1600" i="1" dirty="0"/>
              <a:t>Academic Writing and Grammar for Students </a:t>
            </a:r>
            <a:r>
              <a:rPr lang="en-GB" sz="1600" dirty="0"/>
              <a:t>2nd </a:t>
            </a:r>
            <a:r>
              <a:rPr lang="en-GB" sz="1600" dirty="0" err="1"/>
              <a:t>edn</a:t>
            </a:r>
            <a:r>
              <a:rPr lang="en-GB" sz="1600" dirty="0"/>
              <a:t>. Sage. </a:t>
            </a:r>
          </a:p>
          <a:p>
            <a:pPr marL="0" indent="-457200">
              <a:lnSpc>
                <a:spcPct val="100000"/>
              </a:lnSpc>
              <a:buNone/>
            </a:pPr>
            <a:endParaRPr lang="en-GB" sz="1600" dirty="0"/>
          </a:p>
          <a:p>
            <a:pPr marL="0" indent="-457200">
              <a:lnSpc>
                <a:spcPct val="100000"/>
              </a:lnSpc>
              <a:buNone/>
            </a:pPr>
            <a:r>
              <a:rPr lang="en-GB" sz="1600" dirty="0"/>
              <a:t>Pears, R. and Shields, G.J. (2019). </a:t>
            </a:r>
            <a:r>
              <a:rPr lang="en-GB" sz="1600" i="1" dirty="0"/>
              <a:t>Cite Them Right: the essential referencing guide. </a:t>
            </a:r>
            <a:r>
              <a:rPr lang="en-GB" sz="1600" dirty="0"/>
              <a:t>11th </a:t>
            </a:r>
            <a:r>
              <a:rPr lang="en-GB" sz="1600" dirty="0" err="1"/>
              <a:t>edn</a:t>
            </a:r>
            <a:r>
              <a:rPr lang="en-GB" sz="1600" dirty="0"/>
              <a:t>. Macmillan International Higher Education.</a:t>
            </a:r>
          </a:p>
          <a:p>
            <a:pPr marL="0" indent="0">
              <a:lnSpc>
                <a:spcPct val="100000"/>
              </a:lnSpc>
              <a:buNone/>
            </a:pPr>
            <a:r>
              <a:rPr lang="en-GB" sz="1600" dirty="0"/>
              <a:t> </a:t>
            </a:r>
          </a:p>
          <a:p>
            <a:pPr marL="0" indent="-457200">
              <a:lnSpc>
                <a:spcPct val="100000"/>
              </a:lnSpc>
              <a:buNone/>
            </a:pPr>
            <a:r>
              <a:rPr lang="en-GB" sz="1600" dirty="0">
                <a:solidFill>
                  <a:srgbClr val="C00000"/>
                </a:solidFill>
              </a:rPr>
              <a:t>* Digi-skills sessions from the library*</a:t>
            </a:r>
          </a:p>
          <a:p>
            <a:pPr>
              <a:lnSpc>
                <a:spcPct val="100000"/>
              </a:lnSpc>
            </a:pPr>
            <a:endParaRPr lang="en-GB" sz="1300" dirty="0"/>
          </a:p>
        </p:txBody>
      </p:sp>
    </p:spTree>
    <p:extLst>
      <p:ext uri="{BB962C8B-B14F-4D97-AF65-F5344CB8AC3E}">
        <p14:creationId xmlns:p14="http://schemas.microsoft.com/office/powerpoint/2010/main" val="1081591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4EB4A-E3CD-2EC8-E655-8BB888B6655E}"/>
              </a:ext>
            </a:extLst>
          </p:cNvPr>
          <p:cNvSpPr>
            <a:spLocks noGrp="1"/>
          </p:cNvSpPr>
          <p:nvPr>
            <p:ph type="title" idx="4294967295"/>
          </p:nvPr>
        </p:nvSpPr>
        <p:spPr>
          <a:xfrm>
            <a:off x="8399165" y="1361440"/>
            <a:ext cx="3324281" cy="2694640"/>
          </a:xfrm>
        </p:spPr>
        <p:txBody>
          <a:bodyPr vert="horz" lIns="91440" tIns="45720" rIns="91440" bIns="45720" rtlCol="0" anchor="b">
            <a:normAutofit/>
          </a:bodyPr>
          <a:lstStyle/>
          <a:p>
            <a:r>
              <a:rPr lang="en-US" sz="4400"/>
              <a:t>Lecture schedule:</a:t>
            </a:r>
          </a:p>
        </p:txBody>
      </p:sp>
      <p:pic>
        <p:nvPicPr>
          <p:cNvPr id="6" name="Picture 5">
            <a:extLst>
              <a:ext uri="{FF2B5EF4-FFF2-40B4-BE49-F238E27FC236}">
                <a16:creationId xmlns:a16="http://schemas.microsoft.com/office/drawing/2014/main" id="{0F31331A-8547-A744-9B03-42DA2DBE9F14}"/>
              </a:ext>
            </a:extLst>
          </p:cNvPr>
          <p:cNvPicPr>
            <a:picLocks noChangeAspect="1"/>
          </p:cNvPicPr>
          <p:nvPr/>
        </p:nvPicPr>
        <p:blipFill>
          <a:blip r:embed="rId2"/>
          <a:stretch>
            <a:fillRect/>
          </a:stretch>
        </p:blipFill>
        <p:spPr>
          <a:xfrm>
            <a:off x="901522" y="168501"/>
            <a:ext cx="7074658" cy="6689499"/>
          </a:xfrm>
          <a:prstGeom prst="rect">
            <a:avLst/>
          </a:prstGeom>
          <a:ln>
            <a:solidFill>
              <a:schemeClr val="tx2">
                <a:lumMod val="75000"/>
                <a:lumOff val="25000"/>
              </a:schemeClr>
            </a:solidFill>
          </a:ln>
        </p:spPr>
      </p:pic>
      <p:cxnSp>
        <p:nvCxnSpPr>
          <p:cNvPr id="17" name="Straight Connector 16">
            <a:extLst>
              <a:ext uri="{FF2B5EF4-FFF2-40B4-BE49-F238E27FC236}">
                <a16:creationId xmlns:a16="http://schemas.microsoft.com/office/drawing/2014/main" id="{F7491F31-6557-2984-60B7-24907747D8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82959" y="662940"/>
            <a:ext cx="0" cy="553212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1328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26D4A-9B67-C12F-82C9-064BE2EEFE4B}"/>
              </a:ext>
            </a:extLst>
          </p:cNvPr>
          <p:cNvSpPr>
            <a:spLocks noGrp="1"/>
          </p:cNvSpPr>
          <p:nvPr>
            <p:ph type="title"/>
          </p:nvPr>
        </p:nvSpPr>
        <p:spPr>
          <a:xfrm>
            <a:off x="704088" y="914400"/>
            <a:ext cx="3914776" cy="3977269"/>
          </a:xfrm>
        </p:spPr>
        <p:txBody>
          <a:bodyPr>
            <a:normAutofit/>
          </a:bodyPr>
          <a:lstStyle/>
          <a:p>
            <a:r>
              <a:rPr lang="en-GB" dirty="0"/>
              <a:t>How the module works:</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2F8ABB1-9E31-9080-C8EE-8D3DAB54BFE5}"/>
              </a:ext>
            </a:extLst>
          </p:cNvPr>
          <p:cNvGraphicFramePr>
            <a:graphicFrameLocks noGrp="1"/>
          </p:cNvGraphicFramePr>
          <p:nvPr>
            <p:ph idx="1"/>
            <p:extLst>
              <p:ext uri="{D42A27DB-BD31-4B8C-83A1-F6EECF244321}">
                <p14:modId xmlns:p14="http://schemas.microsoft.com/office/powerpoint/2010/main" val="3503830638"/>
              </p:ext>
            </p:extLst>
          </p:nvPr>
        </p:nvGraphicFramePr>
        <p:xfrm>
          <a:off x="4784035" y="265043"/>
          <a:ext cx="7103165" cy="6374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8192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649B3-ECCA-9104-F9BA-F6F5D728D263}"/>
              </a:ext>
            </a:extLst>
          </p:cNvPr>
          <p:cNvSpPr>
            <a:spLocks noGrp="1"/>
          </p:cNvSpPr>
          <p:nvPr>
            <p:ph type="title"/>
          </p:nvPr>
        </p:nvSpPr>
        <p:spPr/>
        <p:txBody>
          <a:bodyPr/>
          <a:lstStyle/>
          <a:p>
            <a:r>
              <a:rPr lang="en-GB" dirty="0"/>
              <a:t>Today`s tasks:</a:t>
            </a:r>
          </a:p>
        </p:txBody>
      </p:sp>
      <p:sp>
        <p:nvSpPr>
          <p:cNvPr id="3" name="Content Placeholder 2">
            <a:extLst>
              <a:ext uri="{FF2B5EF4-FFF2-40B4-BE49-F238E27FC236}">
                <a16:creationId xmlns:a16="http://schemas.microsoft.com/office/drawing/2014/main" id="{7E38D0E2-7D0E-80AB-64FF-A01FD52BD328}"/>
              </a:ext>
            </a:extLst>
          </p:cNvPr>
          <p:cNvSpPr>
            <a:spLocks noGrp="1"/>
          </p:cNvSpPr>
          <p:nvPr>
            <p:ph idx="1"/>
          </p:nvPr>
        </p:nvSpPr>
        <p:spPr>
          <a:xfrm>
            <a:off x="700635" y="1717040"/>
            <a:ext cx="10691265" cy="4244848"/>
          </a:xfrm>
        </p:spPr>
        <p:txBody>
          <a:bodyPr>
            <a:normAutofit fontScale="92500" lnSpcReduction="10000"/>
          </a:bodyPr>
          <a:lstStyle/>
          <a:p>
            <a:pPr marL="0" indent="0">
              <a:buNone/>
            </a:pPr>
            <a:r>
              <a:rPr lang="en-GB" dirty="0"/>
              <a:t>Following this PowerPoint, please complete these tasks; you should take at least 2 hours to complete them: </a:t>
            </a:r>
          </a:p>
          <a:p>
            <a:pPr marL="457200" indent="-457200">
              <a:buFont typeface="+mj-lt"/>
              <a:buAutoNum type="arabicPeriod"/>
            </a:pPr>
            <a:r>
              <a:rPr lang="en-GB" dirty="0"/>
              <a:t>Watch the recorded lecture on Moodle provided courtesy of Associate Professor Paul Hutchings.</a:t>
            </a:r>
          </a:p>
          <a:p>
            <a:pPr marL="457200" indent="-457200">
              <a:buFont typeface="+mj-lt"/>
              <a:buAutoNum type="arabicPeriod"/>
            </a:pPr>
            <a:r>
              <a:rPr lang="en-GB" dirty="0"/>
              <a:t>Familiarise yourself with the University Library via this link, and if you haven’t already done so, create your own library log-in: </a:t>
            </a:r>
            <a:r>
              <a:rPr lang="en-GB" dirty="0">
                <a:hlinkClick r:id="rId2"/>
              </a:rPr>
              <a:t>Library and Learning Resources | University of Wales Trinity Saint David</a:t>
            </a:r>
            <a:endParaRPr lang="en-GB" dirty="0"/>
          </a:p>
          <a:p>
            <a:pPr marL="457200" indent="-457200">
              <a:buFont typeface="+mj-lt"/>
              <a:buAutoNum type="arabicPeriod"/>
            </a:pPr>
            <a:r>
              <a:rPr lang="en-GB" dirty="0"/>
              <a:t>Download the Library`s shortened version of the APA 7</a:t>
            </a:r>
            <a:r>
              <a:rPr lang="en-GB" baseline="30000" dirty="0"/>
              <a:t>th</a:t>
            </a:r>
            <a:r>
              <a:rPr lang="en-GB" dirty="0"/>
              <a:t> edition referencing guide via this link: </a:t>
            </a:r>
            <a:r>
              <a:rPr lang="en-GB" dirty="0">
                <a:hlinkClick r:id="rId3"/>
              </a:rPr>
              <a:t>Cover</a:t>
            </a:r>
            <a:endParaRPr lang="en-GB" dirty="0"/>
          </a:p>
          <a:p>
            <a:pPr marL="457200" indent="-457200">
              <a:buFont typeface="+mj-lt"/>
              <a:buAutoNum type="arabicPeriod"/>
            </a:pPr>
            <a:r>
              <a:rPr lang="en-GB" dirty="0"/>
              <a:t>Complete the two </a:t>
            </a:r>
            <a:r>
              <a:rPr lang="en-GB" dirty="0" err="1"/>
              <a:t>Infoskills</a:t>
            </a:r>
            <a:r>
              <a:rPr lang="en-GB" dirty="0"/>
              <a:t> units on the use of AI found here: </a:t>
            </a:r>
            <a:r>
              <a:rPr lang="en-GB" dirty="0">
                <a:hlinkClick r:id="rId4"/>
              </a:rPr>
              <a:t>Tile: Generative AI | Library </a:t>
            </a:r>
            <a:r>
              <a:rPr lang="en-GB" dirty="0" err="1">
                <a:hlinkClick r:id="rId4"/>
              </a:rPr>
              <a:t>Infoskills</a:t>
            </a:r>
            <a:r>
              <a:rPr lang="en-GB" dirty="0">
                <a:hlinkClick r:id="rId4"/>
              </a:rPr>
              <a:t> | Home</a:t>
            </a:r>
            <a:endParaRPr lang="en-GB" dirty="0"/>
          </a:p>
          <a:p>
            <a:pPr marL="457200" indent="-457200">
              <a:buFont typeface="+mj-lt"/>
              <a:buAutoNum type="arabicPeriod"/>
            </a:pPr>
            <a:r>
              <a:rPr lang="en-GB" i="1" dirty="0">
                <a:solidFill>
                  <a:srgbClr val="002060"/>
                </a:solidFill>
              </a:rPr>
              <a:t>The next slide will provide an example of where to find the relevant links to complete these tasks and if you wish to explore further</a:t>
            </a:r>
            <a:r>
              <a:rPr lang="en-GB" dirty="0"/>
              <a:t>.</a:t>
            </a:r>
          </a:p>
          <a:p>
            <a:pPr marL="457200" indent="-457200">
              <a:buFont typeface="+mj-lt"/>
              <a:buAutoNum type="arabicPeriod"/>
            </a:pPr>
            <a:endParaRPr lang="en-GB" dirty="0"/>
          </a:p>
        </p:txBody>
      </p:sp>
    </p:spTree>
    <p:extLst>
      <p:ext uri="{BB962C8B-B14F-4D97-AF65-F5344CB8AC3E}">
        <p14:creationId xmlns:p14="http://schemas.microsoft.com/office/powerpoint/2010/main" val="917550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D689B8A-D092-A6F4-EE01-989297AE25CE}"/>
              </a:ext>
            </a:extLst>
          </p:cNvPr>
          <p:cNvPicPr>
            <a:picLocks noGrp="1" noChangeAspect="1"/>
          </p:cNvPicPr>
          <p:nvPr>
            <p:ph idx="1"/>
          </p:nvPr>
        </p:nvPicPr>
        <p:blipFill>
          <a:blip r:embed="rId2"/>
          <a:stretch>
            <a:fillRect/>
          </a:stretch>
        </p:blipFill>
        <p:spPr>
          <a:xfrm>
            <a:off x="622868" y="851866"/>
            <a:ext cx="8208186" cy="5154267"/>
          </a:xfrm>
          <a:prstGeom prst="rect">
            <a:avLst/>
          </a:prstGeom>
          <a:ln>
            <a:solidFill>
              <a:schemeClr val="tx2">
                <a:lumMod val="75000"/>
                <a:lumOff val="25000"/>
              </a:schemeClr>
            </a:solidFill>
          </a:ln>
        </p:spPr>
      </p:pic>
      <p:sp>
        <p:nvSpPr>
          <p:cNvPr id="6" name="TextBox 5">
            <a:extLst>
              <a:ext uri="{FF2B5EF4-FFF2-40B4-BE49-F238E27FC236}">
                <a16:creationId xmlns:a16="http://schemas.microsoft.com/office/drawing/2014/main" id="{FA9EB083-488D-7A40-8B05-B09AD5A4136A}"/>
              </a:ext>
            </a:extLst>
          </p:cNvPr>
          <p:cNvSpPr txBox="1"/>
          <p:nvPr/>
        </p:nvSpPr>
        <p:spPr>
          <a:xfrm>
            <a:off x="9122586" y="851866"/>
            <a:ext cx="2255520" cy="5078313"/>
          </a:xfrm>
          <a:prstGeom prst="rect">
            <a:avLst/>
          </a:prstGeom>
          <a:noFill/>
        </p:spPr>
        <p:txBody>
          <a:bodyPr wrap="square" rtlCol="0">
            <a:spAutoFit/>
          </a:bodyPr>
          <a:lstStyle/>
          <a:p>
            <a:r>
              <a:rPr lang="en-GB" dirty="0">
                <a:solidFill>
                  <a:srgbClr val="002060"/>
                </a:solidFill>
              </a:rPr>
              <a:t>The library website is exceptionally helpful, and the staff are always on hand to help. </a:t>
            </a:r>
          </a:p>
          <a:p>
            <a:endParaRPr lang="en-GB" dirty="0">
              <a:solidFill>
                <a:srgbClr val="002060"/>
              </a:solidFill>
            </a:endParaRPr>
          </a:p>
          <a:p>
            <a:r>
              <a:rPr lang="en-GB" dirty="0">
                <a:solidFill>
                  <a:srgbClr val="002060"/>
                </a:solidFill>
              </a:rPr>
              <a:t>In particular, you might want to look at the guides highlighted on the left-hand side: </a:t>
            </a:r>
          </a:p>
          <a:p>
            <a:endParaRPr lang="en-GB" dirty="0">
              <a:solidFill>
                <a:srgbClr val="002060"/>
              </a:solidFill>
            </a:endParaRPr>
          </a:p>
          <a:p>
            <a:r>
              <a:rPr lang="en-GB" dirty="0">
                <a:solidFill>
                  <a:srgbClr val="002060"/>
                </a:solidFill>
              </a:rPr>
              <a:t>You need to familiarise yourself with Academic and </a:t>
            </a:r>
            <a:r>
              <a:rPr lang="en-GB" dirty="0" err="1">
                <a:solidFill>
                  <a:srgbClr val="002060"/>
                </a:solidFill>
              </a:rPr>
              <a:t>infoskills</a:t>
            </a:r>
            <a:r>
              <a:rPr lang="en-GB" dirty="0">
                <a:solidFill>
                  <a:srgbClr val="002060"/>
                </a:solidFill>
              </a:rPr>
              <a:t>, including the </a:t>
            </a:r>
            <a:r>
              <a:rPr lang="en-GB" dirty="0" err="1">
                <a:solidFill>
                  <a:srgbClr val="002060"/>
                </a:solidFill>
              </a:rPr>
              <a:t>infoskills</a:t>
            </a:r>
            <a:r>
              <a:rPr lang="en-GB" dirty="0">
                <a:solidFill>
                  <a:srgbClr val="002060"/>
                </a:solidFill>
              </a:rPr>
              <a:t> tutorials.</a:t>
            </a:r>
          </a:p>
        </p:txBody>
      </p:sp>
      <p:cxnSp>
        <p:nvCxnSpPr>
          <p:cNvPr id="8" name="Straight Arrow Connector 7">
            <a:extLst>
              <a:ext uri="{FF2B5EF4-FFF2-40B4-BE49-F238E27FC236}">
                <a16:creationId xmlns:a16="http://schemas.microsoft.com/office/drawing/2014/main" id="{92CE87BB-F13D-0D88-090F-A2E0A6E85826}"/>
              </a:ext>
            </a:extLst>
          </p:cNvPr>
          <p:cNvCxnSpPr>
            <a:cxnSpLocks/>
          </p:cNvCxnSpPr>
          <p:nvPr/>
        </p:nvCxnSpPr>
        <p:spPr>
          <a:xfrm flipH="1" flipV="1">
            <a:off x="3291840" y="2885440"/>
            <a:ext cx="5830746" cy="904240"/>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9" name="Right Brace 8">
            <a:extLst>
              <a:ext uri="{FF2B5EF4-FFF2-40B4-BE49-F238E27FC236}">
                <a16:creationId xmlns:a16="http://schemas.microsoft.com/office/drawing/2014/main" id="{1878F83C-E6C4-8359-BDD5-E08F79C1DAF6}"/>
              </a:ext>
            </a:extLst>
          </p:cNvPr>
          <p:cNvSpPr/>
          <p:nvPr/>
        </p:nvSpPr>
        <p:spPr>
          <a:xfrm>
            <a:off x="2682240" y="1767840"/>
            <a:ext cx="396240" cy="2235200"/>
          </a:xfrm>
          <a:prstGeom prst="rightBrace">
            <a:avLst/>
          </a:prstGeom>
          <a:ln w="28575">
            <a:solidFill>
              <a:srgbClr val="0070C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787317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DE5F3F-B6AB-F02E-9D5C-88500100DF71}"/>
              </a:ext>
            </a:extLst>
          </p:cNvPr>
          <p:cNvSpPr>
            <a:spLocks noGrp="1"/>
          </p:cNvSpPr>
          <p:nvPr>
            <p:ph type="title"/>
          </p:nvPr>
        </p:nvSpPr>
        <p:spPr>
          <a:xfrm>
            <a:off x="704088" y="914400"/>
            <a:ext cx="3914776" cy="3977269"/>
          </a:xfrm>
        </p:spPr>
        <p:txBody>
          <a:bodyPr>
            <a:normAutofit/>
          </a:bodyPr>
          <a:lstStyle/>
          <a:p>
            <a:r>
              <a:rPr lang="en-GB" dirty="0"/>
              <a:t>Next week`s session:</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D9E6C19-7E1A-0971-DA30-D285996E99DE}"/>
              </a:ext>
            </a:extLst>
          </p:cNvPr>
          <p:cNvGraphicFramePr>
            <a:graphicFrameLocks noGrp="1"/>
          </p:cNvGraphicFramePr>
          <p:nvPr>
            <p:ph idx="1"/>
            <p:extLst>
              <p:ext uri="{D42A27DB-BD31-4B8C-83A1-F6EECF244321}">
                <p14:modId xmlns:p14="http://schemas.microsoft.com/office/powerpoint/2010/main" val="2976199271"/>
              </p:ext>
            </p:extLst>
          </p:nvPr>
        </p:nvGraphicFramePr>
        <p:xfrm>
          <a:off x="5141843" y="357811"/>
          <a:ext cx="6639340" cy="6109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3CB1CD8-AE5F-75B5-8A88-1D57B42946A7}"/>
              </a:ext>
            </a:extLst>
          </p:cNvPr>
          <p:cNvSpPr txBox="1"/>
          <p:nvPr/>
        </p:nvSpPr>
        <p:spPr>
          <a:xfrm>
            <a:off x="989010" y="2545371"/>
            <a:ext cx="3149600" cy="3416320"/>
          </a:xfrm>
          <a:prstGeom prst="rect">
            <a:avLst/>
          </a:prstGeom>
          <a:noFill/>
          <a:ln>
            <a:solidFill>
              <a:schemeClr val="tx2">
                <a:lumMod val="75000"/>
                <a:lumOff val="25000"/>
              </a:schemeClr>
            </a:solidFill>
          </a:ln>
        </p:spPr>
        <p:txBody>
          <a:bodyPr wrap="square" rtlCol="0">
            <a:spAutoFit/>
          </a:bodyPr>
          <a:lstStyle/>
          <a:p>
            <a:r>
              <a:rPr lang="en-GB" dirty="0">
                <a:solidFill>
                  <a:srgbClr val="002060"/>
                </a:solidFill>
              </a:rPr>
              <a:t>In preparation for next week, please remember to complete the reading set for you and complete the tasks outlined today – </a:t>
            </a:r>
          </a:p>
          <a:p>
            <a:pPr marL="342900" indent="-342900">
              <a:buAutoNum type="arabicPeriod"/>
            </a:pPr>
            <a:r>
              <a:rPr lang="en-GB" dirty="0">
                <a:solidFill>
                  <a:srgbClr val="002060"/>
                </a:solidFill>
              </a:rPr>
              <a:t>Familiarise yourself with the library,</a:t>
            </a:r>
          </a:p>
          <a:p>
            <a:pPr marL="342900" indent="-342900">
              <a:buAutoNum type="arabicPeriod"/>
            </a:pPr>
            <a:r>
              <a:rPr lang="en-GB" dirty="0">
                <a:solidFill>
                  <a:srgbClr val="002060"/>
                </a:solidFill>
              </a:rPr>
              <a:t>Download the APA referencing handbook,</a:t>
            </a:r>
          </a:p>
          <a:p>
            <a:pPr marL="342900" indent="-342900">
              <a:buAutoNum type="arabicPeriod"/>
            </a:pPr>
            <a:r>
              <a:rPr lang="en-GB" dirty="0">
                <a:solidFill>
                  <a:srgbClr val="002060"/>
                </a:solidFill>
              </a:rPr>
              <a:t>Complete the two </a:t>
            </a:r>
            <a:r>
              <a:rPr lang="en-GB" dirty="0" err="1">
                <a:solidFill>
                  <a:srgbClr val="002060"/>
                </a:solidFill>
              </a:rPr>
              <a:t>Infoskills</a:t>
            </a:r>
            <a:r>
              <a:rPr lang="en-GB" dirty="0">
                <a:solidFill>
                  <a:srgbClr val="002060"/>
                </a:solidFill>
              </a:rPr>
              <a:t> units for using AI.</a:t>
            </a:r>
          </a:p>
        </p:txBody>
      </p:sp>
    </p:spTree>
    <p:extLst>
      <p:ext uri="{BB962C8B-B14F-4D97-AF65-F5344CB8AC3E}">
        <p14:creationId xmlns:p14="http://schemas.microsoft.com/office/powerpoint/2010/main" val="31671716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1949</Words>
  <Application>Microsoft Office PowerPoint</Application>
  <PresentationFormat>Widescreen</PresentationFormat>
  <Paragraphs>142</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Calisto MT</vt:lpstr>
      <vt:lpstr>MS Gothic</vt:lpstr>
      <vt:lpstr>Symbol</vt:lpstr>
      <vt:lpstr>Arial</vt:lpstr>
      <vt:lpstr>Univers Condensed</vt:lpstr>
      <vt:lpstr>Times New Roman</vt:lpstr>
      <vt:lpstr>ChronicleVTI</vt:lpstr>
      <vt:lpstr>MWPS4005: Study Skills for Psychology</vt:lpstr>
      <vt:lpstr>Hello and welcome!</vt:lpstr>
      <vt:lpstr> Module descriptor:  mwps4005 - study skills for psychology   (20 credit module)</vt:lpstr>
      <vt:lpstr>Module descriptor cont`d – learning outcomes</vt:lpstr>
      <vt:lpstr>Module descriptor cont`d – indicative content</vt:lpstr>
      <vt:lpstr>Assessment – two components</vt:lpstr>
      <vt:lpstr>Assessment component 1:</vt:lpstr>
      <vt:lpstr>Assessment component 2:</vt:lpstr>
      <vt:lpstr>Assessment regulations:</vt:lpstr>
      <vt:lpstr>Use of AI in assessments:</vt:lpstr>
      <vt:lpstr>Reading list:</vt:lpstr>
      <vt:lpstr>Lecture schedule:</vt:lpstr>
      <vt:lpstr>How the module works:</vt:lpstr>
      <vt:lpstr>Today`s tasks:</vt:lpstr>
      <vt:lpstr>PowerPoint Presentation</vt:lpstr>
      <vt:lpstr>Next week`s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2</cp:revision>
  <dcterms:created xsi:type="dcterms:W3CDTF">2026-06-28T19:15:44Z</dcterms:created>
  <dcterms:modified xsi:type="dcterms:W3CDTF">2026-06-29T07:19:15Z</dcterms:modified>
</cp:coreProperties>
</file>