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0" r:id="rId1"/>
  </p:sldMasterIdLst>
  <p:notesMasterIdLst>
    <p:notesMasterId r:id="rId12"/>
  </p:notesMasterIdLst>
  <p:sldIdLst>
    <p:sldId id="256" r:id="rId2"/>
    <p:sldId id="261" r:id="rId3"/>
    <p:sldId id="262" r:id="rId4"/>
    <p:sldId id="263" r:id="rId5"/>
    <p:sldId id="264" r:id="rId6"/>
    <p:sldId id="265" r:id="rId7"/>
    <p:sldId id="266" r:id="rId8"/>
    <p:sldId id="267" r:id="rId9"/>
    <p:sldId id="268" r:id="rId10"/>
    <p:sldId id="26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469"/>
    <p:restoredTop sz="94643"/>
  </p:normalViewPr>
  <p:slideViewPr>
    <p:cSldViewPr snapToGrid="0" snapToObjects="1">
      <p:cViewPr varScale="1">
        <p:scale>
          <a:sx n="101" d="100"/>
          <a:sy n="101" d="100"/>
        </p:scale>
        <p:origin x="224" y="23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60C4AE-D4D8-A74F-9655-E614CE249E89}" type="datetimeFigureOut">
              <a:rPr lang="en-US" smtClean="0"/>
              <a:t>6/14/18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97B6FF-4ACD-464F-BD55-53B012851C85}" type="slidenum">
              <a:rPr lang="en-US" smtClean="0"/>
              <a:t>‹#›</a:t>
            </a:fld>
            <a:endParaRPr lang="en-US"/>
          </a:p>
        </p:txBody>
      </p:sp>
    </p:spTree>
    <p:extLst>
      <p:ext uri="{BB962C8B-B14F-4D97-AF65-F5344CB8AC3E}">
        <p14:creationId xmlns:p14="http://schemas.microsoft.com/office/powerpoint/2010/main" val="3363518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err="1">
                <a:solidFill>
                  <a:schemeClr val="tx1"/>
                </a:solidFill>
                <a:effectLst/>
                <a:latin typeface="+mn-lt"/>
                <a:ea typeface="+mn-ea"/>
                <a:cs typeface="+mn-cs"/>
              </a:rPr>
              <a:t>Sgiliau</a:t>
            </a:r>
            <a:r>
              <a:rPr lang="en-GB" sz="1200" b="1" i="0" u="none" strike="noStrike" kern="1200" dirty="0">
                <a:solidFill>
                  <a:schemeClr val="tx1"/>
                </a:solidFill>
                <a:effectLst/>
                <a:latin typeface="+mn-lt"/>
                <a:ea typeface="+mn-ea"/>
                <a:cs typeface="+mn-cs"/>
              </a:rPr>
              <a:t> </a:t>
            </a:r>
            <a:r>
              <a:rPr lang="en-GB" sz="1200" b="1" i="0" u="none" strike="noStrike" kern="1200" dirty="0" err="1">
                <a:solidFill>
                  <a:schemeClr val="tx1"/>
                </a:solidFill>
                <a:effectLst/>
                <a:latin typeface="+mn-lt"/>
                <a:ea typeface="+mn-ea"/>
                <a:cs typeface="+mn-cs"/>
              </a:rPr>
              <a:t>trawsieithu</a:t>
            </a:r>
            <a:r>
              <a:rPr lang="en-GB" sz="1200" b="0" i="0" u="none" strike="noStrike" kern="1200" dirty="0">
                <a:solidFill>
                  <a:schemeClr val="tx1"/>
                </a:solidFill>
                <a:effectLst/>
                <a:latin typeface="+mn-lt"/>
                <a:ea typeface="+mn-ea"/>
                <a:cs typeface="+mn-cs"/>
              </a:rPr>
              <a:t> </a:t>
            </a:r>
            <a:endParaRPr lang="en-US" dirty="0"/>
          </a:p>
        </p:txBody>
      </p:sp>
      <p:sp>
        <p:nvSpPr>
          <p:cNvPr id="4" name="Slide Number Placeholder 3"/>
          <p:cNvSpPr>
            <a:spLocks noGrp="1"/>
          </p:cNvSpPr>
          <p:nvPr>
            <p:ph type="sldNum" sz="quarter" idx="10"/>
          </p:nvPr>
        </p:nvSpPr>
        <p:spPr/>
        <p:txBody>
          <a:bodyPr/>
          <a:lstStyle/>
          <a:p>
            <a:fld id="{8197B6FF-4ACD-464F-BD55-53B012851C85}" type="slidenum">
              <a:rPr lang="en-US" smtClean="0"/>
              <a:t>2</a:t>
            </a:fld>
            <a:endParaRPr lang="en-US"/>
          </a:p>
        </p:txBody>
      </p:sp>
    </p:spTree>
    <p:extLst>
      <p:ext uri="{BB962C8B-B14F-4D97-AF65-F5344CB8AC3E}">
        <p14:creationId xmlns:p14="http://schemas.microsoft.com/office/powerpoint/2010/main" val="40375764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BA0C3EA-0BEF-FA48-B473-75FEF5E2C52C}" type="datetimeFigureOut">
              <a:rPr lang="en-US" smtClean="0"/>
              <a:t>6/14/18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877182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A0C3EA-0BEF-FA48-B473-75FEF5E2C52C}" type="datetimeFigureOut">
              <a:rPr lang="en-US" smtClean="0"/>
              <a:t>6/14/18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2171473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BA0C3EA-0BEF-FA48-B473-75FEF5E2C52C}" type="datetimeFigureOut">
              <a:rPr lang="en-US" smtClean="0"/>
              <a:t>6/14/18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14714863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A0C3EA-0BEF-FA48-B473-75FEF5E2C52C}" type="datetimeFigureOut">
              <a:rPr lang="en-US" smtClean="0"/>
              <a:t>6/14/18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301327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A0C3EA-0BEF-FA48-B473-75FEF5E2C52C}" type="datetimeFigureOut">
              <a:rPr lang="en-US" smtClean="0"/>
              <a:t>6/14/18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19742683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A0C3EA-0BEF-FA48-B473-75FEF5E2C52C}" type="datetimeFigureOut">
              <a:rPr lang="en-US" smtClean="0"/>
              <a:t>6/14/18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7441324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A0C3EA-0BEF-FA48-B473-75FEF5E2C52C}" type="datetimeFigureOut">
              <a:rPr lang="en-US" smtClean="0"/>
              <a:t>6/14/18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3486218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BA0C3EA-0BEF-FA48-B473-75FEF5E2C52C}" type="datetimeFigureOut">
              <a:rPr lang="en-US" smtClean="0"/>
              <a:t>6/14/18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10958558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BA0C3EA-0BEF-FA48-B473-75FEF5E2C52C}" type="datetimeFigureOut">
              <a:rPr lang="en-US" smtClean="0"/>
              <a:t>6/14/18</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1817071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BA0C3EA-0BEF-FA48-B473-75FEF5E2C52C}" type="datetimeFigureOut">
              <a:rPr lang="en-US" smtClean="0"/>
              <a:t>6/14/18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3964402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BA0C3EA-0BEF-FA48-B473-75FEF5E2C52C}" type="datetimeFigureOut">
              <a:rPr lang="en-US" smtClean="0"/>
              <a:t>6/14/18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2E3EAA-98A8-4B4F-BB32-AF4076240EB2}"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0597076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BA0C3EA-0BEF-FA48-B473-75FEF5E2C52C}" type="datetimeFigureOut">
              <a:rPr lang="en-US" smtClean="0"/>
              <a:t>6/14/18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14592604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BA0C3EA-0BEF-FA48-B473-75FEF5E2C52C}" type="datetimeFigureOut">
              <a:rPr lang="en-US" smtClean="0"/>
              <a:t>6/14/18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2E3EAA-98A8-4B4F-BB32-AF4076240EB2}"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178764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BA0C3EA-0BEF-FA48-B473-75FEF5E2C52C}" type="datetimeFigureOut">
              <a:rPr lang="en-US" smtClean="0"/>
              <a:t>6/14/18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2109295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A0C3EA-0BEF-FA48-B473-75FEF5E2C52C}" type="datetimeFigureOut">
              <a:rPr lang="en-US" smtClean="0"/>
              <a:t>6/14/18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1092419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A0C3EA-0BEF-FA48-B473-75FEF5E2C52C}" type="datetimeFigureOut">
              <a:rPr lang="en-US" smtClean="0"/>
              <a:t>6/14/18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D2E3EAA-98A8-4B4F-BB32-AF4076240EB2}" type="slidenum">
              <a:rPr lang="en-US" smtClean="0"/>
              <a:t>‹#›</a:t>
            </a:fld>
            <a:endParaRPr lang="en-US"/>
          </a:p>
        </p:txBody>
      </p:sp>
    </p:spTree>
    <p:extLst>
      <p:ext uri="{BB962C8B-B14F-4D97-AF65-F5344CB8AC3E}">
        <p14:creationId xmlns:p14="http://schemas.microsoft.com/office/powerpoint/2010/main" val="23054655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BA0C3EA-0BEF-FA48-B473-75FEF5E2C52C}" type="datetimeFigureOut">
              <a:rPr lang="en-US" smtClean="0"/>
              <a:t>6/14/18</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D2E3EAA-98A8-4B4F-BB32-AF4076240EB2}" type="slidenum">
              <a:rPr lang="en-US" smtClean="0"/>
              <a:t>‹#›</a:t>
            </a:fld>
            <a:endParaRPr lang="en-US"/>
          </a:p>
        </p:txBody>
      </p:sp>
    </p:spTree>
    <p:extLst>
      <p:ext uri="{BB962C8B-B14F-4D97-AF65-F5344CB8AC3E}">
        <p14:creationId xmlns:p14="http://schemas.microsoft.com/office/powerpoint/2010/main" val="1911608035"/>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AA16C-8FCA-3F4A-8E9F-686D3A0D08F7}"/>
              </a:ext>
            </a:extLst>
          </p:cNvPr>
          <p:cNvSpPr>
            <a:spLocks noGrp="1"/>
          </p:cNvSpPr>
          <p:nvPr>
            <p:ph type="ctrTitle"/>
          </p:nvPr>
        </p:nvSpPr>
        <p:spPr/>
        <p:txBody>
          <a:bodyPr/>
          <a:lstStyle/>
          <a:p>
            <a:r>
              <a:rPr lang="en-GB" b="1" dirty="0" err="1"/>
              <a:t>Sgiliau</a:t>
            </a:r>
            <a:r>
              <a:rPr lang="en-GB" b="1" dirty="0"/>
              <a:t> </a:t>
            </a:r>
            <a:r>
              <a:rPr lang="en-GB" b="1" dirty="0" err="1"/>
              <a:t>trawsieithu</a:t>
            </a:r>
            <a:endParaRPr lang="en-US" dirty="0"/>
          </a:p>
        </p:txBody>
      </p:sp>
    </p:spTree>
    <p:extLst>
      <p:ext uri="{BB962C8B-B14F-4D97-AF65-F5344CB8AC3E}">
        <p14:creationId xmlns:p14="http://schemas.microsoft.com/office/powerpoint/2010/main" val="37022379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5C006-7A5F-B64C-8208-69AB0E9869EF}"/>
              </a:ext>
            </a:extLst>
          </p:cNvPr>
          <p:cNvSpPr>
            <a:spLocks noGrp="1"/>
          </p:cNvSpPr>
          <p:nvPr>
            <p:ph type="title"/>
          </p:nvPr>
        </p:nvSpPr>
        <p:spPr/>
        <p:txBody>
          <a:bodyPr>
            <a:normAutofit/>
          </a:bodyPr>
          <a:lstStyle/>
          <a:p>
            <a:r>
              <a:rPr lang="en-US" sz="4800" dirty="0" err="1"/>
              <a:t>Trawsieithu</a:t>
            </a:r>
            <a:endParaRPr lang="en-US" sz="4800" dirty="0"/>
          </a:p>
        </p:txBody>
      </p:sp>
      <p:sp>
        <p:nvSpPr>
          <p:cNvPr id="3" name="Content Placeholder 2">
            <a:extLst>
              <a:ext uri="{FF2B5EF4-FFF2-40B4-BE49-F238E27FC236}">
                <a16:creationId xmlns:a16="http://schemas.microsoft.com/office/drawing/2014/main" id="{2040DB2F-DCF5-8D48-82F6-41890664DAF2}"/>
              </a:ext>
            </a:extLst>
          </p:cNvPr>
          <p:cNvSpPr>
            <a:spLocks noGrp="1"/>
          </p:cNvSpPr>
          <p:nvPr>
            <p:ph idx="1"/>
          </p:nvPr>
        </p:nvSpPr>
        <p:spPr>
          <a:xfrm>
            <a:off x="677334" y="1485900"/>
            <a:ext cx="10231966" cy="4555463"/>
          </a:xfrm>
        </p:spPr>
        <p:txBody>
          <a:bodyPr>
            <a:normAutofit fontScale="92500" lnSpcReduction="20000"/>
          </a:bodyPr>
          <a:lstStyle/>
          <a:p>
            <a:r>
              <a:rPr lang="en-GB" sz="3200" b="1" dirty="0"/>
              <a:t>Beth </a:t>
            </a:r>
            <a:r>
              <a:rPr lang="en-GB" sz="3200" b="1" dirty="0" err="1"/>
              <a:t>yw</a:t>
            </a:r>
            <a:r>
              <a:rPr lang="en-GB" sz="3200" b="1" dirty="0"/>
              <a:t> </a:t>
            </a:r>
            <a:r>
              <a:rPr lang="en-GB" sz="3200" b="1" dirty="0" err="1"/>
              <a:t>trawsieithu</a:t>
            </a:r>
            <a:r>
              <a:rPr lang="en-GB" sz="3200" b="1" dirty="0"/>
              <a:t> a </a:t>
            </a:r>
            <a:r>
              <a:rPr lang="en-GB" sz="3200" b="1" dirty="0" err="1"/>
              <a:t>sut</a:t>
            </a:r>
            <a:r>
              <a:rPr lang="en-GB" sz="3200" b="1" dirty="0"/>
              <a:t> </a:t>
            </a:r>
            <a:r>
              <a:rPr lang="en-GB" sz="3200" b="1" dirty="0" err="1"/>
              <a:t>mae</a:t>
            </a:r>
            <a:r>
              <a:rPr lang="en-GB" sz="3200" b="1" dirty="0"/>
              <a:t> </a:t>
            </a:r>
            <a:r>
              <a:rPr lang="en-GB" sz="3200" b="1" dirty="0" err="1"/>
              <a:t>ei</a:t>
            </a:r>
            <a:r>
              <a:rPr lang="en-GB" sz="3200" b="1" dirty="0"/>
              <a:t> </a:t>
            </a:r>
            <a:r>
              <a:rPr lang="en-GB" sz="3200" b="1" dirty="0" err="1"/>
              <a:t>ddefnyddio</a:t>
            </a:r>
            <a:r>
              <a:rPr lang="en-GB" sz="3200" b="1" dirty="0"/>
              <a:t>?</a:t>
            </a:r>
          </a:p>
          <a:p>
            <a:endParaRPr lang="en-GB" sz="3200" dirty="0"/>
          </a:p>
          <a:p>
            <a:r>
              <a:rPr lang="en-GB" sz="3200" dirty="0"/>
              <a:t>  Y </a:t>
            </a:r>
            <a:r>
              <a:rPr lang="en-GB" sz="3200" dirty="0" err="1"/>
              <a:t>diffiniad</a:t>
            </a:r>
            <a:r>
              <a:rPr lang="en-GB" sz="3200" dirty="0"/>
              <a:t> </a:t>
            </a:r>
            <a:r>
              <a:rPr lang="en-GB" sz="3200" dirty="0" err="1"/>
              <a:t>symlaf</a:t>
            </a:r>
            <a:r>
              <a:rPr lang="en-GB" sz="3200" dirty="0"/>
              <a:t> </a:t>
            </a:r>
            <a:r>
              <a:rPr lang="en-GB" sz="3200" dirty="0" err="1"/>
              <a:t>yw</a:t>
            </a:r>
            <a:r>
              <a:rPr lang="en-GB" sz="3200" dirty="0"/>
              <a:t> </a:t>
            </a:r>
            <a:r>
              <a:rPr lang="en-GB" sz="3200" dirty="0" err="1"/>
              <a:t>sefyllfa</a:t>
            </a:r>
            <a:r>
              <a:rPr lang="en-GB" sz="3200" dirty="0"/>
              <a:t> </a:t>
            </a:r>
            <a:r>
              <a:rPr lang="en-GB" sz="3200" dirty="0" err="1"/>
              <a:t>lle</a:t>
            </a:r>
            <a:r>
              <a:rPr lang="en-GB" sz="3200" dirty="0"/>
              <a:t> </a:t>
            </a:r>
            <a:r>
              <a:rPr lang="en-GB" sz="3200" dirty="0" err="1"/>
              <a:t>rydym</a:t>
            </a:r>
            <a:r>
              <a:rPr lang="en-GB" sz="3200" dirty="0"/>
              <a:t> </a:t>
            </a:r>
            <a:r>
              <a:rPr lang="en-GB" sz="3200" dirty="0" err="1"/>
              <a:t>yn</a:t>
            </a:r>
            <a:r>
              <a:rPr lang="en-GB" sz="3200" dirty="0"/>
              <a:t> </a:t>
            </a:r>
            <a:r>
              <a:rPr lang="en-GB" sz="3200" b="1" dirty="0" err="1"/>
              <a:t>derbyn</a:t>
            </a:r>
            <a:r>
              <a:rPr lang="en-GB" sz="3200" b="1" dirty="0"/>
              <a:t> </a:t>
            </a:r>
            <a:r>
              <a:rPr lang="en-GB" sz="3200" b="1" dirty="0" err="1"/>
              <a:t>gwybodaeth</a:t>
            </a:r>
            <a:r>
              <a:rPr lang="en-GB" sz="3200" b="1" dirty="0"/>
              <a:t> </a:t>
            </a:r>
            <a:r>
              <a:rPr lang="en-GB" sz="3200" dirty="0" err="1"/>
              <a:t>mewn</a:t>
            </a:r>
            <a:r>
              <a:rPr lang="en-GB" sz="3200" dirty="0"/>
              <a:t> un </a:t>
            </a:r>
            <a:r>
              <a:rPr lang="en-GB" sz="3200" dirty="0" err="1"/>
              <a:t>iaith</a:t>
            </a:r>
            <a:r>
              <a:rPr lang="en-GB" sz="3200" dirty="0"/>
              <a:t> ac </a:t>
            </a:r>
            <a:r>
              <a:rPr lang="en-GB" sz="3200" dirty="0" err="1"/>
              <a:t>yn</a:t>
            </a:r>
            <a:r>
              <a:rPr lang="en-GB" sz="3200" dirty="0"/>
              <a:t> </a:t>
            </a:r>
            <a:r>
              <a:rPr lang="en-GB" sz="3200" dirty="0" err="1"/>
              <a:t>ei</a:t>
            </a:r>
            <a:r>
              <a:rPr lang="en-GB" sz="3200" b="1" dirty="0"/>
              <a:t> </a:t>
            </a:r>
            <a:r>
              <a:rPr lang="en-GB" sz="3200" b="1" dirty="0" err="1"/>
              <a:t>defnyddio</a:t>
            </a:r>
            <a:r>
              <a:rPr lang="en-GB" sz="3200" b="1" dirty="0"/>
              <a:t> </a:t>
            </a:r>
            <a:r>
              <a:rPr lang="en-GB" sz="3200" dirty="0" err="1"/>
              <a:t>yn</a:t>
            </a:r>
            <a:r>
              <a:rPr lang="en-GB" sz="3200" dirty="0"/>
              <a:t> y </a:t>
            </a:r>
            <a:r>
              <a:rPr lang="en-GB" sz="3200" dirty="0" err="1"/>
              <a:t>llall</a:t>
            </a:r>
            <a:r>
              <a:rPr lang="en-GB" sz="3200" dirty="0"/>
              <a:t> </a:t>
            </a:r>
            <a:r>
              <a:rPr lang="en-GB" sz="3200" dirty="0" err="1"/>
              <a:t>e.e</a:t>
            </a:r>
            <a:r>
              <a:rPr lang="en-GB" sz="3200" dirty="0"/>
              <a:t>.</a:t>
            </a:r>
          </a:p>
          <a:p>
            <a:br>
              <a:rPr lang="en-GB" sz="3200" dirty="0"/>
            </a:br>
            <a:r>
              <a:rPr lang="en-GB" sz="3200" dirty="0" err="1"/>
              <a:t>Darllen</a:t>
            </a:r>
            <a:r>
              <a:rPr lang="en-GB" sz="3200" dirty="0"/>
              <a:t> </a:t>
            </a:r>
            <a:r>
              <a:rPr lang="en-GB" sz="3200" dirty="0" err="1"/>
              <a:t>yn</a:t>
            </a:r>
            <a:r>
              <a:rPr lang="en-GB" sz="3200" dirty="0"/>
              <a:t> </a:t>
            </a:r>
            <a:r>
              <a:rPr lang="en-GB" sz="3200" dirty="0" err="1"/>
              <a:t>Saesneg</a:t>
            </a:r>
            <a:r>
              <a:rPr lang="en-GB" sz="3200" dirty="0"/>
              <a:t> &gt; </a:t>
            </a:r>
            <a:r>
              <a:rPr lang="en-GB" sz="3200" dirty="0" err="1"/>
              <a:t>Ysgrifennu</a:t>
            </a:r>
            <a:r>
              <a:rPr lang="en-GB" sz="3200" dirty="0"/>
              <a:t> </a:t>
            </a:r>
            <a:r>
              <a:rPr lang="en-GB" sz="3200" dirty="0" err="1"/>
              <a:t>yn</a:t>
            </a:r>
            <a:r>
              <a:rPr lang="en-GB" sz="3200" dirty="0"/>
              <a:t> </a:t>
            </a:r>
            <a:r>
              <a:rPr lang="en-GB" sz="3200" dirty="0" err="1"/>
              <a:t>Gymraeg</a:t>
            </a:r>
            <a:r>
              <a:rPr lang="en-GB" sz="3200" dirty="0"/>
              <a:t>; </a:t>
            </a:r>
          </a:p>
          <a:p>
            <a:r>
              <a:rPr lang="en-GB" sz="3200" dirty="0" err="1"/>
              <a:t>Gwrando</a:t>
            </a:r>
            <a:r>
              <a:rPr lang="en-GB" sz="3200" dirty="0"/>
              <a:t> </a:t>
            </a:r>
            <a:r>
              <a:rPr lang="en-GB" sz="3200" dirty="0" err="1"/>
              <a:t>yn</a:t>
            </a:r>
            <a:r>
              <a:rPr lang="en-GB" sz="3200" dirty="0"/>
              <a:t> </a:t>
            </a:r>
            <a:r>
              <a:rPr lang="en-GB" sz="3200" dirty="0" err="1"/>
              <a:t>Saesneg</a:t>
            </a:r>
            <a:r>
              <a:rPr lang="en-GB" sz="3200" dirty="0"/>
              <a:t> &gt; </a:t>
            </a:r>
            <a:r>
              <a:rPr lang="en-GB" sz="3200" dirty="0" err="1"/>
              <a:t>Siarad</a:t>
            </a:r>
            <a:r>
              <a:rPr lang="en-GB" sz="3200" dirty="0"/>
              <a:t> </a:t>
            </a:r>
            <a:r>
              <a:rPr lang="en-GB" sz="3200" dirty="0" err="1"/>
              <a:t>yn</a:t>
            </a:r>
            <a:r>
              <a:rPr lang="en-GB" sz="3200" dirty="0"/>
              <a:t> </a:t>
            </a:r>
            <a:r>
              <a:rPr lang="en-GB" sz="3200" dirty="0" err="1"/>
              <a:t>Gymraeg</a:t>
            </a:r>
            <a:endParaRPr lang="en-GB" sz="3200" dirty="0"/>
          </a:p>
          <a:p>
            <a:br>
              <a:rPr lang="en-GB" dirty="0"/>
            </a:br>
            <a:br>
              <a:rPr lang="en-GB" dirty="0"/>
            </a:br>
            <a:endParaRPr lang="en-US" dirty="0"/>
          </a:p>
        </p:txBody>
      </p:sp>
    </p:spTree>
    <p:extLst>
      <p:ext uri="{BB962C8B-B14F-4D97-AF65-F5344CB8AC3E}">
        <p14:creationId xmlns:p14="http://schemas.microsoft.com/office/powerpoint/2010/main" val="2605819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5F17F-4279-8A46-8D84-2D50F1502CD7}"/>
              </a:ext>
            </a:extLst>
          </p:cNvPr>
          <p:cNvSpPr>
            <a:spLocks noGrp="1"/>
          </p:cNvSpPr>
          <p:nvPr>
            <p:ph type="title"/>
          </p:nvPr>
        </p:nvSpPr>
        <p:spPr/>
        <p:txBody>
          <a:bodyPr>
            <a:normAutofit/>
          </a:bodyPr>
          <a:lstStyle/>
          <a:p>
            <a:r>
              <a:rPr lang="en-US" sz="5400" dirty="0" err="1"/>
              <a:t>Trawsieithu</a:t>
            </a:r>
            <a:endParaRPr lang="en-US" sz="5400" dirty="0"/>
          </a:p>
        </p:txBody>
      </p:sp>
      <p:sp>
        <p:nvSpPr>
          <p:cNvPr id="3" name="Content Placeholder 2">
            <a:extLst>
              <a:ext uri="{FF2B5EF4-FFF2-40B4-BE49-F238E27FC236}">
                <a16:creationId xmlns:a16="http://schemas.microsoft.com/office/drawing/2014/main" id="{26ACC914-5643-AC49-8C2D-3CB64D229309}"/>
              </a:ext>
            </a:extLst>
          </p:cNvPr>
          <p:cNvSpPr>
            <a:spLocks noGrp="1"/>
          </p:cNvSpPr>
          <p:nvPr>
            <p:ph idx="1"/>
          </p:nvPr>
        </p:nvSpPr>
        <p:spPr/>
        <p:txBody>
          <a:bodyPr/>
          <a:lstStyle/>
          <a:p>
            <a:pPr marL="0" indent="0">
              <a:buNone/>
            </a:pPr>
            <a:r>
              <a:rPr lang="en-GB" sz="3600" dirty="0"/>
              <a:t>Felly, </a:t>
            </a:r>
            <a:r>
              <a:rPr lang="en-GB" sz="3600" dirty="0" err="1"/>
              <a:t>yn</a:t>
            </a:r>
            <a:r>
              <a:rPr lang="en-GB" sz="3600" dirty="0"/>
              <a:t> </a:t>
            </a:r>
            <a:r>
              <a:rPr lang="en-GB" sz="3600" dirty="0" err="1"/>
              <a:t>syml</a:t>
            </a:r>
            <a:r>
              <a:rPr lang="en-GB" sz="3600" dirty="0"/>
              <a:t>, </a:t>
            </a:r>
            <a:r>
              <a:rPr lang="en-GB" sz="3600" b="1" dirty="0" err="1"/>
              <a:t>trawsieithu</a:t>
            </a:r>
            <a:r>
              <a:rPr lang="en-GB" sz="3600" dirty="0"/>
              <a:t> </a:t>
            </a:r>
            <a:r>
              <a:rPr lang="en-GB" sz="3600" dirty="0" err="1"/>
              <a:t>yw</a:t>
            </a:r>
            <a:r>
              <a:rPr lang="en-GB" sz="3600" dirty="0"/>
              <a:t>:</a:t>
            </a:r>
          </a:p>
          <a:p>
            <a:pPr fontAlgn="base"/>
            <a:r>
              <a:rPr lang="en-GB" sz="3600" dirty="0" err="1"/>
              <a:t>chwilio</a:t>
            </a:r>
            <a:r>
              <a:rPr lang="en-GB" sz="3600" dirty="0"/>
              <a:t> am y </a:t>
            </a:r>
            <a:r>
              <a:rPr lang="en-GB" sz="3600" b="1" dirty="0" err="1"/>
              <a:t>prif</a:t>
            </a:r>
            <a:r>
              <a:rPr lang="en-GB" sz="3600" b="1" dirty="0"/>
              <a:t> </a:t>
            </a:r>
            <a:r>
              <a:rPr lang="en-GB" sz="3600" b="1" dirty="0" err="1"/>
              <a:t>syniadau</a:t>
            </a:r>
            <a:r>
              <a:rPr lang="en-GB" sz="3600" b="1" dirty="0"/>
              <a:t> </a:t>
            </a:r>
            <a:r>
              <a:rPr lang="en-GB" sz="3600" dirty="0" err="1"/>
              <a:t>mewn</a:t>
            </a:r>
            <a:r>
              <a:rPr lang="en-GB" sz="3600" dirty="0"/>
              <a:t> darn (</a:t>
            </a:r>
            <a:r>
              <a:rPr lang="en-GB" sz="3600" dirty="0" err="1"/>
              <a:t>e.e</a:t>
            </a:r>
            <a:r>
              <a:rPr lang="en-GB" sz="3600" dirty="0"/>
              <a:t>. </a:t>
            </a:r>
            <a:r>
              <a:rPr lang="en-GB" sz="3600" dirty="0" err="1"/>
              <a:t>Saesneg</a:t>
            </a:r>
            <a:r>
              <a:rPr lang="en-GB" sz="3600" dirty="0"/>
              <a:t>)</a:t>
            </a:r>
          </a:p>
          <a:p>
            <a:pPr fontAlgn="base"/>
            <a:r>
              <a:rPr lang="en-GB" sz="3600" dirty="0" err="1"/>
              <a:t>cyfleu’r</a:t>
            </a:r>
            <a:r>
              <a:rPr lang="en-GB" sz="3600" dirty="0"/>
              <a:t> </a:t>
            </a:r>
            <a:r>
              <a:rPr lang="en-GB" sz="3600" b="1" dirty="0" err="1"/>
              <a:t>prif</a:t>
            </a:r>
            <a:r>
              <a:rPr lang="en-GB" sz="3600" b="1" dirty="0"/>
              <a:t> </a:t>
            </a:r>
            <a:r>
              <a:rPr lang="en-GB" sz="3600" b="1" dirty="0" err="1"/>
              <a:t>syniadau</a:t>
            </a:r>
            <a:r>
              <a:rPr lang="en-GB" sz="3600" b="1" dirty="0"/>
              <a:t> </a:t>
            </a:r>
            <a:r>
              <a:rPr lang="en-GB" sz="3600" dirty="0" err="1"/>
              <a:t>hyn</a:t>
            </a:r>
            <a:r>
              <a:rPr lang="en-GB" sz="3600" dirty="0"/>
              <a:t> </a:t>
            </a:r>
            <a:r>
              <a:rPr lang="en-GB" sz="3600" dirty="0" err="1"/>
              <a:t>yn</a:t>
            </a:r>
            <a:r>
              <a:rPr lang="en-GB" sz="3600" dirty="0"/>
              <a:t> </a:t>
            </a:r>
            <a:r>
              <a:rPr lang="en-GB" sz="3600" dirty="0" err="1"/>
              <a:t>yr</a:t>
            </a:r>
            <a:r>
              <a:rPr lang="en-GB" sz="3600" dirty="0"/>
              <a:t> </a:t>
            </a:r>
            <a:r>
              <a:rPr lang="en-GB" sz="3600" dirty="0" err="1"/>
              <a:t>iaith</a:t>
            </a:r>
            <a:r>
              <a:rPr lang="en-GB" sz="3600" dirty="0"/>
              <a:t> </a:t>
            </a:r>
            <a:r>
              <a:rPr lang="en-GB" sz="3600" dirty="0" err="1"/>
              <a:t>arall</a:t>
            </a:r>
            <a:r>
              <a:rPr lang="en-GB" sz="3600" dirty="0"/>
              <a:t> (</a:t>
            </a:r>
            <a:r>
              <a:rPr lang="en-GB" sz="3600" dirty="0" err="1"/>
              <a:t>e.e</a:t>
            </a:r>
            <a:r>
              <a:rPr lang="en-GB" sz="3600" dirty="0"/>
              <a:t>. </a:t>
            </a:r>
            <a:r>
              <a:rPr lang="en-GB" sz="3600" dirty="0" err="1"/>
              <a:t>Cymraeg</a:t>
            </a:r>
            <a:r>
              <a:rPr lang="en-GB" sz="3600" dirty="0"/>
              <a:t>) </a:t>
            </a:r>
            <a:r>
              <a:rPr lang="en-GB" sz="3600" dirty="0" err="1"/>
              <a:t>gan</a:t>
            </a:r>
            <a:r>
              <a:rPr lang="en-GB" sz="3600" dirty="0"/>
              <a:t> </a:t>
            </a:r>
            <a:r>
              <a:rPr lang="en-GB" sz="3600" dirty="0" err="1"/>
              <a:t>gadw’r</a:t>
            </a:r>
            <a:r>
              <a:rPr lang="en-GB" sz="3600" dirty="0"/>
              <a:t> </a:t>
            </a:r>
            <a:r>
              <a:rPr lang="en-GB" sz="3600" dirty="0" err="1"/>
              <a:t>iaith</a:t>
            </a:r>
            <a:r>
              <a:rPr lang="en-GB" sz="3600" dirty="0"/>
              <a:t> </a:t>
            </a:r>
            <a:r>
              <a:rPr lang="en-GB" sz="3600" dirty="0" err="1"/>
              <a:t>mor</a:t>
            </a:r>
            <a:r>
              <a:rPr lang="en-GB" sz="3600" dirty="0"/>
              <a:t> </a:t>
            </a:r>
            <a:r>
              <a:rPr lang="en-GB" sz="3600" dirty="0" err="1"/>
              <a:t>syml</a:t>
            </a:r>
            <a:r>
              <a:rPr lang="en-GB" sz="3600" dirty="0"/>
              <a:t> a </a:t>
            </a:r>
            <a:r>
              <a:rPr lang="en-GB" sz="3600" dirty="0" err="1"/>
              <a:t>dealladwy</a:t>
            </a:r>
            <a:r>
              <a:rPr lang="en-GB" sz="3600" dirty="0"/>
              <a:t> ag </a:t>
            </a:r>
            <a:r>
              <a:rPr lang="en-GB" sz="3600" dirty="0" err="1"/>
              <a:t>sy’n</a:t>
            </a:r>
            <a:r>
              <a:rPr lang="en-GB" sz="3600" dirty="0"/>
              <a:t> </a:t>
            </a:r>
            <a:r>
              <a:rPr lang="en-GB" sz="3600" dirty="0" err="1"/>
              <a:t>bosibl</a:t>
            </a:r>
            <a:endParaRPr lang="en-GB" sz="3600" dirty="0"/>
          </a:p>
          <a:p>
            <a:endParaRPr lang="en-US" dirty="0"/>
          </a:p>
        </p:txBody>
      </p:sp>
    </p:spTree>
    <p:extLst>
      <p:ext uri="{BB962C8B-B14F-4D97-AF65-F5344CB8AC3E}">
        <p14:creationId xmlns:p14="http://schemas.microsoft.com/office/powerpoint/2010/main" val="42827896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4395F-F951-2048-A168-D20891CF0963}"/>
              </a:ext>
            </a:extLst>
          </p:cNvPr>
          <p:cNvSpPr>
            <a:spLocks noGrp="1"/>
          </p:cNvSpPr>
          <p:nvPr>
            <p:ph type="title"/>
          </p:nvPr>
        </p:nvSpPr>
        <p:spPr/>
        <p:txBody>
          <a:bodyPr>
            <a:normAutofit fontScale="90000"/>
          </a:bodyPr>
          <a:lstStyle/>
          <a:p>
            <a:r>
              <a:rPr lang="en-GB" sz="6000" b="1" dirty="0" err="1"/>
              <a:t>Enghraifft</a:t>
            </a:r>
            <a:br>
              <a:rPr lang="en-GB" dirty="0"/>
            </a:br>
            <a:br>
              <a:rPr lang="en-GB" dirty="0"/>
            </a:br>
            <a:br>
              <a:rPr lang="en-GB" dirty="0"/>
            </a:br>
            <a:endParaRPr lang="en-US" dirty="0"/>
          </a:p>
        </p:txBody>
      </p:sp>
      <p:sp>
        <p:nvSpPr>
          <p:cNvPr id="3" name="Content Placeholder 2">
            <a:extLst>
              <a:ext uri="{FF2B5EF4-FFF2-40B4-BE49-F238E27FC236}">
                <a16:creationId xmlns:a16="http://schemas.microsoft.com/office/drawing/2014/main" id="{322E9145-FF56-2644-893D-3156715A1A51}"/>
              </a:ext>
            </a:extLst>
          </p:cNvPr>
          <p:cNvSpPr>
            <a:spLocks noGrp="1"/>
          </p:cNvSpPr>
          <p:nvPr>
            <p:ph idx="1"/>
          </p:nvPr>
        </p:nvSpPr>
        <p:spPr>
          <a:xfrm>
            <a:off x="677334" y="1485900"/>
            <a:ext cx="9889066" cy="5041899"/>
          </a:xfrm>
        </p:spPr>
        <p:txBody>
          <a:bodyPr>
            <a:normAutofit fontScale="25000" lnSpcReduction="20000"/>
          </a:bodyPr>
          <a:lstStyle/>
          <a:p>
            <a:pPr marL="0" indent="0">
              <a:buNone/>
            </a:pPr>
            <a:r>
              <a:rPr lang="en-GB" sz="9600" dirty="0" err="1"/>
              <a:t>Darllenwch</a:t>
            </a:r>
            <a:r>
              <a:rPr lang="en-GB" sz="9600" dirty="0"/>
              <a:t> y darn </a:t>
            </a:r>
            <a:r>
              <a:rPr lang="en-GB" sz="9600" dirty="0" err="1"/>
              <a:t>yn</a:t>
            </a:r>
            <a:r>
              <a:rPr lang="en-GB" sz="9600" dirty="0"/>
              <a:t> </a:t>
            </a:r>
            <a:r>
              <a:rPr lang="en-GB" sz="9600" dirty="0" err="1"/>
              <a:t>ofalus</a:t>
            </a:r>
            <a:r>
              <a:rPr lang="en-GB" sz="9600" dirty="0"/>
              <a:t> </a:t>
            </a:r>
            <a:r>
              <a:rPr lang="en-GB" sz="9600" dirty="0" err="1"/>
              <a:t>gan</a:t>
            </a:r>
            <a:r>
              <a:rPr lang="en-GB" sz="9600" dirty="0"/>
              <a:t> </a:t>
            </a:r>
            <a:r>
              <a:rPr lang="en-GB" sz="9600" dirty="0" err="1"/>
              <a:t>geisio</a:t>
            </a:r>
            <a:r>
              <a:rPr lang="en-GB" sz="9600" dirty="0"/>
              <a:t> </a:t>
            </a:r>
            <a:r>
              <a:rPr lang="en-GB" sz="9600" dirty="0" err="1"/>
              <a:t>cofio’r</a:t>
            </a:r>
            <a:r>
              <a:rPr lang="en-GB" sz="9600" dirty="0"/>
              <a:t> </a:t>
            </a:r>
            <a:r>
              <a:rPr lang="en-GB" sz="9600" dirty="0" err="1"/>
              <a:t>prif</a:t>
            </a:r>
            <a:r>
              <a:rPr lang="en-GB" sz="9600" dirty="0"/>
              <a:t> </a:t>
            </a:r>
            <a:r>
              <a:rPr lang="en-GB" sz="9600" dirty="0" err="1"/>
              <a:t>bwyntiau</a:t>
            </a:r>
            <a:r>
              <a:rPr lang="en-GB" sz="9600" dirty="0"/>
              <a:t>.</a:t>
            </a:r>
          </a:p>
          <a:p>
            <a:pPr marL="0" indent="0">
              <a:buNone/>
            </a:pPr>
            <a:r>
              <a:rPr lang="en-GB" sz="9600" dirty="0" err="1"/>
              <a:t>Heb</a:t>
            </a:r>
            <a:r>
              <a:rPr lang="en-GB" sz="9600" dirty="0"/>
              <a:t> </a:t>
            </a:r>
            <a:r>
              <a:rPr lang="en-GB" sz="9600" dirty="0" err="1"/>
              <a:t>edrych</a:t>
            </a:r>
            <a:r>
              <a:rPr lang="en-GB" sz="9600" dirty="0"/>
              <a:t> </a:t>
            </a:r>
            <a:r>
              <a:rPr lang="en-GB" sz="9600" dirty="0" err="1"/>
              <a:t>ar</a:t>
            </a:r>
            <a:r>
              <a:rPr lang="en-GB" sz="9600" dirty="0"/>
              <a:t> y darn, </a:t>
            </a:r>
            <a:r>
              <a:rPr lang="en-GB" sz="9600" dirty="0" err="1"/>
              <a:t>nodwch</a:t>
            </a:r>
            <a:r>
              <a:rPr lang="en-GB" sz="9600" dirty="0"/>
              <a:t> y </a:t>
            </a:r>
            <a:r>
              <a:rPr lang="en-GB" sz="9600" dirty="0" err="1"/>
              <a:t>prif</a:t>
            </a:r>
            <a:r>
              <a:rPr lang="en-GB" sz="9600" dirty="0"/>
              <a:t> </a:t>
            </a:r>
            <a:r>
              <a:rPr lang="en-GB" sz="9600" dirty="0" err="1"/>
              <a:t>bwyntiau</a:t>
            </a:r>
            <a:r>
              <a:rPr lang="en-GB" sz="9600" dirty="0"/>
              <a:t> </a:t>
            </a:r>
            <a:r>
              <a:rPr lang="en-GB" sz="9600" b="1" dirty="0" err="1"/>
              <a:t>yn</a:t>
            </a:r>
            <a:r>
              <a:rPr lang="en-GB" sz="9600" b="1" dirty="0"/>
              <a:t> </a:t>
            </a:r>
            <a:r>
              <a:rPr lang="en-GB" sz="9600" b="1" dirty="0" err="1"/>
              <a:t>Gymraeg</a:t>
            </a:r>
            <a:r>
              <a:rPr lang="en-GB" sz="9600" dirty="0"/>
              <a:t> (map</a:t>
            </a:r>
          </a:p>
          <a:p>
            <a:pPr marL="0" indent="0">
              <a:buNone/>
            </a:pPr>
            <a:r>
              <a:rPr lang="en-GB" sz="9600" dirty="0" err="1"/>
              <a:t>meddwl</a:t>
            </a:r>
            <a:r>
              <a:rPr lang="en-GB" sz="9600" dirty="0"/>
              <a:t>; </a:t>
            </a:r>
            <a:r>
              <a:rPr lang="en-GB" sz="9600" dirty="0" err="1"/>
              <a:t>pwyntiau</a:t>
            </a:r>
            <a:r>
              <a:rPr lang="en-GB" sz="9600" dirty="0"/>
              <a:t> </a:t>
            </a:r>
            <a:r>
              <a:rPr lang="en-GB" sz="9600" dirty="0" err="1"/>
              <a:t>bwled</a:t>
            </a:r>
            <a:r>
              <a:rPr lang="en-GB" sz="9600" dirty="0"/>
              <a:t>; </a:t>
            </a:r>
            <a:r>
              <a:rPr lang="en-GB" sz="9600" dirty="0" err="1"/>
              <a:t>unrhyw</a:t>
            </a:r>
            <a:r>
              <a:rPr lang="en-GB" sz="9600" dirty="0"/>
              <a:t> </a:t>
            </a:r>
            <a:r>
              <a:rPr lang="en-GB" sz="9600" dirty="0" err="1"/>
              <a:t>ddull</a:t>
            </a:r>
            <a:r>
              <a:rPr lang="en-GB" sz="9600" dirty="0"/>
              <a:t> </a:t>
            </a:r>
            <a:r>
              <a:rPr lang="en-GB" sz="9600" dirty="0" err="1"/>
              <a:t>arall</a:t>
            </a:r>
            <a:r>
              <a:rPr lang="en-GB" sz="9600" dirty="0"/>
              <a:t>)</a:t>
            </a:r>
          </a:p>
          <a:p>
            <a:pPr marL="0" indent="0">
              <a:buNone/>
            </a:pPr>
            <a:endParaRPr lang="en-GB" sz="5800" dirty="0"/>
          </a:p>
          <a:p>
            <a:pPr marL="0" indent="0">
              <a:buNone/>
            </a:pPr>
            <a:endParaRPr lang="en-GB" sz="5800" dirty="0"/>
          </a:p>
          <a:p>
            <a:pPr marL="0" indent="0">
              <a:buNone/>
            </a:pPr>
            <a:r>
              <a:rPr lang="en-GB" sz="11200" dirty="0"/>
              <a:t>The wheel was invented by the Sumerians in Mesopotamia about 3500 to 3000 BC.  The earliest wheels were solid; lighter spoked wheels appeared about 2000 BC. Because the wheel made controlled rotary motion possible, it was of fundamental importance to the design of machinery.  The operation of early sources of power, such as treadmills, watermills and windmills, all depended upon systems of wheels.</a:t>
            </a:r>
          </a:p>
          <a:p>
            <a:pPr marL="0" indent="0">
              <a:buNone/>
            </a:pPr>
            <a:br>
              <a:rPr lang="en-GB" sz="11200" dirty="0"/>
            </a:br>
            <a:br>
              <a:rPr lang="en-GB" dirty="0"/>
            </a:br>
            <a:endParaRPr lang="en-US" dirty="0"/>
          </a:p>
        </p:txBody>
      </p:sp>
    </p:spTree>
    <p:extLst>
      <p:ext uri="{BB962C8B-B14F-4D97-AF65-F5344CB8AC3E}">
        <p14:creationId xmlns:p14="http://schemas.microsoft.com/office/powerpoint/2010/main" val="2195656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66B6A-4EE8-4942-A938-97A9376254F2}"/>
              </a:ext>
            </a:extLst>
          </p:cNvPr>
          <p:cNvSpPr>
            <a:spLocks noGrp="1"/>
          </p:cNvSpPr>
          <p:nvPr>
            <p:ph type="title"/>
          </p:nvPr>
        </p:nvSpPr>
        <p:spPr>
          <a:xfrm>
            <a:off x="677334" y="609600"/>
            <a:ext cx="8596668" cy="812800"/>
          </a:xfrm>
        </p:spPr>
        <p:txBody>
          <a:bodyPr/>
          <a:lstStyle/>
          <a:p>
            <a:r>
              <a:rPr lang="en-US" dirty="0" err="1"/>
              <a:t>Enghraifft</a:t>
            </a:r>
            <a:endParaRPr lang="en-US" dirty="0"/>
          </a:p>
        </p:txBody>
      </p:sp>
      <p:sp>
        <p:nvSpPr>
          <p:cNvPr id="3" name="Content Placeholder 2">
            <a:extLst>
              <a:ext uri="{FF2B5EF4-FFF2-40B4-BE49-F238E27FC236}">
                <a16:creationId xmlns:a16="http://schemas.microsoft.com/office/drawing/2014/main" id="{E70BDEEB-9B02-AE4F-B96E-8CD106A631A3}"/>
              </a:ext>
            </a:extLst>
          </p:cNvPr>
          <p:cNvSpPr>
            <a:spLocks noGrp="1"/>
          </p:cNvSpPr>
          <p:nvPr>
            <p:ph idx="1"/>
          </p:nvPr>
        </p:nvSpPr>
        <p:spPr>
          <a:xfrm>
            <a:off x="677334" y="1422401"/>
            <a:ext cx="10143066" cy="4618962"/>
          </a:xfrm>
        </p:spPr>
        <p:txBody>
          <a:bodyPr>
            <a:noAutofit/>
          </a:bodyPr>
          <a:lstStyle/>
          <a:p>
            <a:r>
              <a:rPr lang="en-GB" sz="3200" dirty="0"/>
              <a:t>The wheel was invented by the </a:t>
            </a:r>
            <a:r>
              <a:rPr lang="en-GB" sz="3200" b="1" dirty="0"/>
              <a:t>Sumerians in Mesopotamia </a:t>
            </a:r>
            <a:r>
              <a:rPr lang="en-GB" sz="3200" dirty="0"/>
              <a:t>about 3500 to 3000 BC.  The earliest wheels were </a:t>
            </a:r>
            <a:r>
              <a:rPr lang="en-GB" sz="3200" b="1" dirty="0"/>
              <a:t>solid</a:t>
            </a:r>
            <a:r>
              <a:rPr lang="en-GB" sz="3200" dirty="0"/>
              <a:t>; lighter spoked wheels appeared about 2000 BC.  Because the wheel made controlled rotary motion possible, it was of </a:t>
            </a:r>
            <a:r>
              <a:rPr lang="en-GB" sz="3200" b="1" dirty="0"/>
              <a:t>fundamental importance to the design of machinery</a:t>
            </a:r>
            <a:r>
              <a:rPr lang="en-GB" sz="3200" dirty="0"/>
              <a:t>.  The operation of </a:t>
            </a:r>
            <a:r>
              <a:rPr lang="en-GB" sz="3200" b="1" dirty="0"/>
              <a:t>early sources of power</a:t>
            </a:r>
            <a:r>
              <a:rPr lang="en-GB" sz="3200" dirty="0"/>
              <a:t>, such as treadmills, watermills and windmills, </a:t>
            </a:r>
            <a:r>
              <a:rPr lang="en-GB" sz="3200" b="1" dirty="0"/>
              <a:t>all depended upon systems of wheels</a:t>
            </a:r>
            <a:r>
              <a:rPr lang="en-GB" sz="3200" dirty="0"/>
              <a:t>.</a:t>
            </a:r>
            <a:endParaRPr lang="en-US" sz="3200" dirty="0"/>
          </a:p>
        </p:txBody>
      </p:sp>
    </p:spTree>
    <p:extLst>
      <p:ext uri="{BB962C8B-B14F-4D97-AF65-F5344CB8AC3E}">
        <p14:creationId xmlns:p14="http://schemas.microsoft.com/office/powerpoint/2010/main" val="18933379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5C01B-4B52-3B40-93B5-762ADA3B39F0}"/>
              </a:ext>
            </a:extLst>
          </p:cNvPr>
          <p:cNvSpPr>
            <a:spLocks noGrp="1"/>
          </p:cNvSpPr>
          <p:nvPr>
            <p:ph type="title"/>
          </p:nvPr>
        </p:nvSpPr>
        <p:spPr/>
        <p:txBody>
          <a:bodyPr/>
          <a:lstStyle/>
          <a:p>
            <a:r>
              <a:rPr lang="en-US" dirty="0" err="1"/>
              <a:t>Enghraifft</a:t>
            </a:r>
            <a:endParaRPr lang="en-US" dirty="0"/>
          </a:p>
        </p:txBody>
      </p:sp>
      <p:sp>
        <p:nvSpPr>
          <p:cNvPr id="3" name="Content Placeholder 2">
            <a:extLst>
              <a:ext uri="{FF2B5EF4-FFF2-40B4-BE49-F238E27FC236}">
                <a16:creationId xmlns:a16="http://schemas.microsoft.com/office/drawing/2014/main" id="{743CE582-890E-194A-93C9-EAA3C9D2FCB5}"/>
              </a:ext>
            </a:extLst>
          </p:cNvPr>
          <p:cNvSpPr>
            <a:spLocks noGrp="1"/>
          </p:cNvSpPr>
          <p:nvPr>
            <p:ph idx="1"/>
          </p:nvPr>
        </p:nvSpPr>
        <p:spPr>
          <a:xfrm>
            <a:off x="677334" y="1371601"/>
            <a:ext cx="9647766" cy="4669762"/>
          </a:xfrm>
        </p:spPr>
        <p:txBody>
          <a:bodyPr>
            <a:normAutofit lnSpcReduction="10000"/>
          </a:bodyPr>
          <a:lstStyle/>
          <a:p>
            <a:r>
              <a:rPr lang="en-GB" sz="2800" dirty="0"/>
              <a:t>y </a:t>
            </a:r>
            <a:r>
              <a:rPr lang="en-GB" sz="2800" dirty="0" err="1"/>
              <a:t>Swmeriaid</a:t>
            </a:r>
            <a:r>
              <a:rPr lang="en-GB" sz="2800" dirty="0"/>
              <a:t> </a:t>
            </a:r>
            <a:r>
              <a:rPr lang="en-GB" sz="2800" dirty="0" err="1"/>
              <a:t>ym</a:t>
            </a:r>
            <a:r>
              <a:rPr lang="en-GB" sz="2800" dirty="0"/>
              <a:t> Mesopotamia a </a:t>
            </a:r>
            <a:r>
              <a:rPr lang="en-GB" sz="2800" dirty="0" err="1"/>
              <a:t>ddyfeisiodd</a:t>
            </a:r>
            <a:r>
              <a:rPr lang="en-GB" sz="2800" dirty="0"/>
              <a:t> </a:t>
            </a:r>
            <a:r>
              <a:rPr lang="en-GB" sz="2800" dirty="0" err="1"/>
              <a:t>yr</a:t>
            </a:r>
            <a:r>
              <a:rPr lang="en-GB" sz="2800" dirty="0"/>
              <a:t> </a:t>
            </a:r>
            <a:r>
              <a:rPr lang="en-GB" sz="2800" dirty="0" err="1"/>
              <a:t>olwyn</a:t>
            </a:r>
            <a:br>
              <a:rPr lang="en-GB" sz="2800" dirty="0"/>
            </a:br>
            <a:br>
              <a:rPr lang="en-GB" sz="2800" dirty="0"/>
            </a:br>
            <a:endParaRPr lang="en-GB" sz="2800" dirty="0"/>
          </a:p>
          <a:p>
            <a:r>
              <a:rPr lang="en-GB" sz="2800" dirty="0" err="1"/>
              <a:t>olwynion</a:t>
            </a:r>
            <a:r>
              <a:rPr lang="en-GB" sz="2800" dirty="0"/>
              <a:t> un darn (solid) </a:t>
            </a:r>
            <a:r>
              <a:rPr lang="en-GB" sz="2800" dirty="0" err="1"/>
              <a:t>oedd</a:t>
            </a:r>
            <a:r>
              <a:rPr lang="en-GB" sz="2800" dirty="0"/>
              <a:t> y </a:t>
            </a:r>
            <a:r>
              <a:rPr lang="en-GB" sz="2800" dirty="0" err="1"/>
              <a:t>rhai</a:t>
            </a:r>
            <a:r>
              <a:rPr lang="en-GB" sz="2800" dirty="0"/>
              <a:t> </a:t>
            </a:r>
            <a:r>
              <a:rPr lang="en-GB" sz="2800" dirty="0" err="1"/>
              <a:t>cyntaf</a:t>
            </a:r>
            <a:br>
              <a:rPr lang="en-GB" sz="2800" dirty="0"/>
            </a:br>
            <a:br>
              <a:rPr lang="en-GB" sz="2800" dirty="0"/>
            </a:br>
            <a:endParaRPr lang="en-GB" sz="2800" dirty="0"/>
          </a:p>
          <a:p>
            <a:r>
              <a:rPr lang="en-GB" sz="2800" dirty="0" err="1"/>
              <a:t>roedd</a:t>
            </a:r>
            <a:r>
              <a:rPr lang="en-GB" sz="2800" dirty="0"/>
              <a:t> </a:t>
            </a:r>
            <a:r>
              <a:rPr lang="en-GB" sz="2800" dirty="0" err="1"/>
              <a:t>yr</a:t>
            </a:r>
            <a:r>
              <a:rPr lang="en-GB" sz="2800" dirty="0"/>
              <a:t> </a:t>
            </a:r>
            <a:r>
              <a:rPr lang="en-GB" sz="2800" dirty="0" err="1"/>
              <a:t>olwyn</a:t>
            </a:r>
            <a:r>
              <a:rPr lang="en-GB" sz="2800" dirty="0"/>
              <a:t> </a:t>
            </a:r>
            <a:r>
              <a:rPr lang="en-GB" sz="2800" dirty="0" err="1"/>
              <a:t>yn</a:t>
            </a:r>
            <a:r>
              <a:rPr lang="en-GB" sz="2800" dirty="0"/>
              <a:t> </a:t>
            </a:r>
            <a:r>
              <a:rPr lang="en-GB" sz="2800" dirty="0" err="1"/>
              <a:t>bwysig</a:t>
            </a:r>
            <a:r>
              <a:rPr lang="en-GB" sz="2800" dirty="0"/>
              <a:t> </a:t>
            </a:r>
            <a:r>
              <a:rPr lang="en-GB" sz="2800" dirty="0" err="1"/>
              <a:t>wrth</a:t>
            </a:r>
            <a:r>
              <a:rPr lang="en-GB" sz="2800" dirty="0"/>
              <a:t> </a:t>
            </a:r>
            <a:r>
              <a:rPr lang="en-GB" sz="2800" dirty="0" err="1"/>
              <a:t>gynllunio</a:t>
            </a:r>
            <a:r>
              <a:rPr lang="en-GB" sz="2800" dirty="0"/>
              <a:t> </a:t>
            </a:r>
            <a:r>
              <a:rPr lang="en-GB" sz="2800" dirty="0" err="1"/>
              <a:t>peiriannau</a:t>
            </a:r>
            <a:br>
              <a:rPr lang="en-GB" sz="2800" dirty="0"/>
            </a:br>
            <a:br>
              <a:rPr lang="en-GB" sz="2800" dirty="0"/>
            </a:br>
            <a:endParaRPr lang="en-GB" sz="2800" dirty="0"/>
          </a:p>
          <a:p>
            <a:r>
              <a:rPr lang="en-GB" sz="2800" dirty="0" err="1"/>
              <a:t>ffynonellau</a:t>
            </a:r>
            <a:r>
              <a:rPr lang="en-GB" sz="2800" dirty="0"/>
              <a:t> </a:t>
            </a:r>
            <a:r>
              <a:rPr lang="en-GB" sz="2800" dirty="0" err="1"/>
              <a:t>pŵer</a:t>
            </a:r>
            <a:r>
              <a:rPr lang="en-GB" sz="2800" dirty="0"/>
              <a:t> </a:t>
            </a:r>
            <a:r>
              <a:rPr lang="en-GB" sz="2800" dirty="0" err="1"/>
              <a:t>cyntaf</a:t>
            </a:r>
            <a:r>
              <a:rPr lang="en-GB" sz="2800" dirty="0"/>
              <a:t> </a:t>
            </a:r>
            <a:r>
              <a:rPr lang="en-GB" sz="2800" dirty="0" err="1"/>
              <a:t>yn</a:t>
            </a:r>
            <a:r>
              <a:rPr lang="en-GB" sz="2800" dirty="0"/>
              <a:t> </a:t>
            </a:r>
            <a:r>
              <a:rPr lang="en-GB" sz="2800" dirty="0" err="1"/>
              <a:t>dibynnu</a:t>
            </a:r>
            <a:r>
              <a:rPr lang="en-GB" sz="2800" dirty="0"/>
              <a:t> </a:t>
            </a:r>
            <a:r>
              <a:rPr lang="en-GB" sz="2800" dirty="0" err="1"/>
              <a:t>ar</a:t>
            </a:r>
            <a:r>
              <a:rPr lang="en-GB" sz="2800" dirty="0"/>
              <a:t> </a:t>
            </a:r>
            <a:r>
              <a:rPr lang="en-GB" sz="2800" dirty="0" err="1"/>
              <a:t>yr</a:t>
            </a:r>
            <a:r>
              <a:rPr lang="en-GB" sz="2800" dirty="0"/>
              <a:t> </a:t>
            </a:r>
            <a:r>
              <a:rPr lang="en-GB" sz="2800" dirty="0" err="1"/>
              <a:t>olwyn</a:t>
            </a:r>
            <a:endParaRPr lang="en-GB" sz="2800" dirty="0"/>
          </a:p>
          <a:p>
            <a:endParaRPr lang="en-US" dirty="0"/>
          </a:p>
        </p:txBody>
      </p:sp>
    </p:spTree>
    <p:extLst>
      <p:ext uri="{BB962C8B-B14F-4D97-AF65-F5344CB8AC3E}">
        <p14:creationId xmlns:p14="http://schemas.microsoft.com/office/powerpoint/2010/main" val="12810709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58BF2-62C4-DB48-9C9E-736100C12C0C}"/>
              </a:ext>
            </a:extLst>
          </p:cNvPr>
          <p:cNvSpPr>
            <a:spLocks noGrp="1"/>
          </p:cNvSpPr>
          <p:nvPr>
            <p:ph type="title"/>
          </p:nvPr>
        </p:nvSpPr>
        <p:spPr/>
        <p:txBody>
          <a:bodyPr>
            <a:normAutofit/>
          </a:bodyPr>
          <a:lstStyle/>
          <a:p>
            <a:r>
              <a:rPr lang="en-US" sz="5400" dirty="0" err="1"/>
              <a:t>Canllawiau</a:t>
            </a:r>
            <a:r>
              <a:rPr lang="en-US" sz="5400" dirty="0"/>
              <a:t> </a:t>
            </a:r>
            <a:r>
              <a:rPr lang="en-US" sz="5400" dirty="0" err="1"/>
              <a:t>trawsieithu</a:t>
            </a:r>
            <a:endParaRPr lang="en-US" sz="5400" dirty="0"/>
          </a:p>
        </p:txBody>
      </p:sp>
      <p:sp>
        <p:nvSpPr>
          <p:cNvPr id="3" name="Content Placeholder 2">
            <a:extLst>
              <a:ext uri="{FF2B5EF4-FFF2-40B4-BE49-F238E27FC236}">
                <a16:creationId xmlns:a16="http://schemas.microsoft.com/office/drawing/2014/main" id="{8FA28123-DEDA-7C4A-8DD9-9160AFBA37F7}"/>
              </a:ext>
            </a:extLst>
          </p:cNvPr>
          <p:cNvSpPr>
            <a:spLocks noGrp="1"/>
          </p:cNvSpPr>
          <p:nvPr>
            <p:ph idx="1"/>
          </p:nvPr>
        </p:nvSpPr>
        <p:spPr>
          <a:xfrm>
            <a:off x="677334" y="1536701"/>
            <a:ext cx="9749366" cy="5003800"/>
          </a:xfrm>
        </p:spPr>
        <p:txBody>
          <a:bodyPr>
            <a:noAutofit/>
          </a:bodyPr>
          <a:lstStyle/>
          <a:p>
            <a:pPr fontAlgn="base"/>
            <a:r>
              <a:rPr lang="en-GB" sz="3600" b="1" dirty="0" err="1"/>
              <a:t>darllen</a:t>
            </a:r>
            <a:r>
              <a:rPr lang="en-GB" sz="3600" dirty="0"/>
              <a:t> darn </a:t>
            </a:r>
            <a:r>
              <a:rPr lang="en-GB" sz="3600" dirty="0" err="1"/>
              <a:t>yn</a:t>
            </a:r>
            <a:r>
              <a:rPr lang="en-GB" sz="3600" dirty="0"/>
              <a:t> </a:t>
            </a:r>
            <a:r>
              <a:rPr lang="en-GB" sz="3600" dirty="0" err="1"/>
              <a:t>sydyn</a:t>
            </a:r>
            <a:r>
              <a:rPr lang="en-GB" sz="3600" dirty="0"/>
              <a:t> ac </a:t>
            </a:r>
            <a:r>
              <a:rPr lang="en-GB" sz="3600" dirty="0" err="1"/>
              <a:t>yn</a:t>
            </a:r>
            <a:r>
              <a:rPr lang="en-GB" sz="3600" dirty="0"/>
              <a:t> </a:t>
            </a:r>
            <a:r>
              <a:rPr lang="en-GB" sz="3600" dirty="0" err="1"/>
              <a:t>arwynebol</a:t>
            </a:r>
            <a:r>
              <a:rPr lang="en-GB" sz="3600" dirty="0"/>
              <a:t> (</a:t>
            </a:r>
            <a:r>
              <a:rPr lang="en-GB" sz="3600" dirty="0" err="1"/>
              <a:t>sgimio</a:t>
            </a:r>
            <a:r>
              <a:rPr lang="en-GB" sz="3600" dirty="0"/>
              <a:t>) </a:t>
            </a:r>
            <a:r>
              <a:rPr lang="en-GB" sz="3600" dirty="0" err="1"/>
              <a:t>er</a:t>
            </a:r>
            <a:r>
              <a:rPr lang="en-GB" sz="3600" dirty="0"/>
              <a:t> </a:t>
            </a:r>
            <a:r>
              <a:rPr lang="en-GB" sz="3600" dirty="0" err="1"/>
              <a:t>mwyn</a:t>
            </a:r>
            <a:r>
              <a:rPr lang="en-GB" sz="3600" dirty="0"/>
              <a:t> </a:t>
            </a:r>
            <a:r>
              <a:rPr lang="en-GB" sz="3600" dirty="0" err="1"/>
              <a:t>cael</a:t>
            </a:r>
            <a:r>
              <a:rPr lang="en-GB" sz="3600" dirty="0"/>
              <a:t> </a:t>
            </a:r>
            <a:r>
              <a:rPr lang="en-GB" sz="3600" dirty="0" err="1"/>
              <a:t>syniad</a:t>
            </a:r>
            <a:r>
              <a:rPr lang="en-GB" sz="3600" dirty="0"/>
              <a:t> </a:t>
            </a:r>
            <a:r>
              <a:rPr lang="en-GB" sz="3600" dirty="0" err="1"/>
              <a:t>o’r</a:t>
            </a:r>
            <a:r>
              <a:rPr lang="en-GB" sz="3600" dirty="0"/>
              <a:t> </a:t>
            </a:r>
            <a:r>
              <a:rPr lang="en-GB" sz="3600" dirty="0" err="1"/>
              <a:t>cynnwys</a:t>
            </a:r>
            <a:endParaRPr lang="en-GB" sz="3600" dirty="0"/>
          </a:p>
          <a:p>
            <a:pPr marL="0" indent="0" fontAlgn="base">
              <a:buNone/>
            </a:pPr>
            <a:endParaRPr lang="en-GB" sz="1000" b="1" dirty="0"/>
          </a:p>
          <a:p>
            <a:pPr fontAlgn="base"/>
            <a:r>
              <a:rPr lang="en-GB" sz="3600" b="1" dirty="0" err="1"/>
              <a:t>chwilio</a:t>
            </a:r>
            <a:r>
              <a:rPr lang="en-GB" sz="3600" b="1" dirty="0"/>
              <a:t> am y </a:t>
            </a:r>
            <a:r>
              <a:rPr lang="en-GB" sz="3600" b="1" dirty="0" err="1"/>
              <a:t>prif</a:t>
            </a:r>
            <a:r>
              <a:rPr lang="en-GB" sz="3600" b="1" dirty="0"/>
              <a:t> </a:t>
            </a:r>
            <a:r>
              <a:rPr lang="en-GB" sz="3600" b="1" dirty="0" err="1"/>
              <a:t>bwyntiau</a:t>
            </a:r>
            <a:r>
              <a:rPr lang="en-GB" sz="3600" dirty="0"/>
              <a:t> – </a:t>
            </a:r>
            <a:r>
              <a:rPr lang="en-GB" sz="3600" dirty="0" err="1"/>
              <a:t>eu</a:t>
            </a:r>
            <a:r>
              <a:rPr lang="en-GB" sz="3600" dirty="0"/>
              <a:t> </a:t>
            </a:r>
            <a:r>
              <a:rPr lang="en-GB" sz="3600" dirty="0" err="1"/>
              <a:t>tanlinellu</a:t>
            </a:r>
            <a:r>
              <a:rPr lang="en-GB" sz="3600" dirty="0"/>
              <a:t>; </a:t>
            </a:r>
            <a:r>
              <a:rPr lang="en-GB" sz="3600" dirty="0" err="1"/>
              <a:t>eu</a:t>
            </a:r>
            <a:r>
              <a:rPr lang="en-GB" sz="3600" dirty="0"/>
              <a:t> </a:t>
            </a:r>
            <a:r>
              <a:rPr lang="en-GB" sz="3600" dirty="0" err="1"/>
              <a:t>hamlygu</a:t>
            </a:r>
            <a:r>
              <a:rPr lang="en-GB" sz="3600" dirty="0"/>
              <a:t> (</a:t>
            </a:r>
            <a:r>
              <a:rPr lang="en-GB" sz="3600" i="1" dirty="0"/>
              <a:t>highlight</a:t>
            </a:r>
            <a:r>
              <a:rPr lang="en-GB" sz="3600" dirty="0"/>
              <a:t>); </a:t>
            </a:r>
            <a:r>
              <a:rPr lang="en-GB" sz="3600" dirty="0" err="1"/>
              <a:t>gwneud</a:t>
            </a:r>
            <a:r>
              <a:rPr lang="en-GB" sz="3600" dirty="0"/>
              <a:t> </a:t>
            </a:r>
            <a:r>
              <a:rPr lang="en-GB" sz="3600" dirty="0" err="1"/>
              <a:t>pwyntiau</a:t>
            </a:r>
            <a:r>
              <a:rPr lang="en-GB" sz="3600" dirty="0"/>
              <a:t> </a:t>
            </a:r>
            <a:r>
              <a:rPr lang="en-GB" sz="3600" dirty="0" err="1"/>
              <a:t>bwled</a:t>
            </a:r>
            <a:r>
              <a:rPr lang="en-GB" sz="3600" dirty="0"/>
              <a:t> </a:t>
            </a:r>
            <a:r>
              <a:rPr lang="en-GB" sz="3600" dirty="0" err="1"/>
              <a:t>neu</a:t>
            </a:r>
            <a:r>
              <a:rPr lang="en-GB" sz="3600" dirty="0"/>
              <a:t> </a:t>
            </a:r>
            <a:r>
              <a:rPr lang="en-GB" sz="3600" dirty="0" err="1"/>
              <a:t>greu</a:t>
            </a:r>
            <a:r>
              <a:rPr lang="en-GB" sz="3600" dirty="0"/>
              <a:t> map </a:t>
            </a:r>
            <a:r>
              <a:rPr lang="en-GB" sz="3600" dirty="0" err="1"/>
              <a:t>meddwl</a:t>
            </a:r>
            <a:r>
              <a:rPr lang="en-GB" sz="3600" dirty="0"/>
              <a:t> </a:t>
            </a:r>
            <a:r>
              <a:rPr lang="en-GB" sz="3600" dirty="0" err="1"/>
              <a:t>ohonynt</a:t>
            </a:r>
            <a:endParaRPr lang="en-GB" sz="3600" dirty="0"/>
          </a:p>
          <a:p>
            <a:pPr marL="0" indent="0" fontAlgn="base">
              <a:buNone/>
            </a:pPr>
            <a:endParaRPr lang="en-GB" sz="1000" b="1" dirty="0"/>
          </a:p>
          <a:p>
            <a:r>
              <a:rPr lang="en-GB" sz="3600" dirty="0" err="1"/>
              <a:t>gwneud</a:t>
            </a:r>
            <a:r>
              <a:rPr lang="en-GB" sz="3600" dirty="0"/>
              <a:t> </a:t>
            </a:r>
            <a:r>
              <a:rPr lang="en-GB" sz="3600" dirty="0" err="1"/>
              <a:t>nodiadau</a:t>
            </a:r>
            <a:r>
              <a:rPr lang="en-GB" sz="3600" dirty="0"/>
              <a:t> </a:t>
            </a:r>
            <a:r>
              <a:rPr lang="en-GB" sz="3600" b="1" dirty="0" err="1"/>
              <a:t>yn</a:t>
            </a:r>
            <a:r>
              <a:rPr lang="en-GB" sz="3600" b="1" dirty="0"/>
              <a:t> </a:t>
            </a:r>
            <a:r>
              <a:rPr lang="en-GB" sz="3600" b="1" dirty="0" err="1"/>
              <a:t>Gymraeg</a:t>
            </a:r>
            <a:r>
              <a:rPr lang="en-GB" sz="3600" dirty="0"/>
              <a:t> </a:t>
            </a:r>
            <a:r>
              <a:rPr lang="en-GB" sz="3600" b="1" dirty="0" err="1"/>
              <a:t>heb</a:t>
            </a:r>
            <a:r>
              <a:rPr lang="en-GB" sz="3600" b="1" dirty="0"/>
              <a:t> </a:t>
            </a:r>
            <a:r>
              <a:rPr lang="en-GB" sz="3600" b="1" dirty="0" err="1"/>
              <a:t>edrych</a:t>
            </a:r>
            <a:r>
              <a:rPr lang="en-GB" sz="3600" b="1" dirty="0"/>
              <a:t> </a:t>
            </a:r>
            <a:r>
              <a:rPr lang="en-GB" sz="3600" b="1" dirty="0" err="1"/>
              <a:t>ar</a:t>
            </a:r>
            <a:r>
              <a:rPr lang="en-GB" sz="3600" b="1" dirty="0"/>
              <a:t> y </a:t>
            </a:r>
            <a:r>
              <a:rPr lang="en-GB" sz="3600" b="1" dirty="0" err="1"/>
              <a:t>gwreiddiol</a:t>
            </a:r>
            <a:r>
              <a:rPr lang="en-GB" sz="3600" b="1" dirty="0"/>
              <a:t> </a:t>
            </a:r>
            <a:r>
              <a:rPr lang="en-GB" sz="3600" dirty="0" err="1"/>
              <a:t>os</a:t>
            </a:r>
            <a:r>
              <a:rPr lang="en-GB" sz="3600" dirty="0"/>
              <a:t> </a:t>
            </a:r>
            <a:r>
              <a:rPr lang="en-GB" sz="3600" dirty="0" err="1"/>
              <a:t>gallwch</a:t>
            </a:r>
            <a:r>
              <a:rPr lang="en-GB" sz="3600" dirty="0"/>
              <a:t> chi</a:t>
            </a:r>
            <a:endParaRPr lang="en-US" sz="3600" dirty="0"/>
          </a:p>
        </p:txBody>
      </p:sp>
    </p:spTree>
    <p:extLst>
      <p:ext uri="{BB962C8B-B14F-4D97-AF65-F5344CB8AC3E}">
        <p14:creationId xmlns:p14="http://schemas.microsoft.com/office/powerpoint/2010/main" val="10233186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94E69-7BB5-A849-841E-C576A3B92D58}"/>
              </a:ext>
            </a:extLst>
          </p:cNvPr>
          <p:cNvSpPr>
            <a:spLocks noGrp="1"/>
          </p:cNvSpPr>
          <p:nvPr>
            <p:ph type="title"/>
          </p:nvPr>
        </p:nvSpPr>
        <p:spPr/>
        <p:txBody>
          <a:bodyPr>
            <a:normAutofit/>
          </a:bodyPr>
          <a:lstStyle/>
          <a:p>
            <a:r>
              <a:rPr lang="en-US" sz="5400" dirty="0" err="1"/>
              <a:t>Canllawiau</a:t>
            </a:r>
            <a:r>
              <a:rPr lang="en-US" sz="5400" dirty="0"/>
              <a:t> </a:t>
            </a:r>
            <a:r>
              <a:rPr lang="en-US" sz="5400" dirty="0" err="1"/>
              <a:t>Trawsieithu</a:t>
            </a:r>
            <a:endParaRPr lang="en-US" sz="5400" dirty="0"/>
          </a:p>
        </p:txBody>
      </p:sp>
      <p:sp>
        <p:nvSpPr>
          <p:cNvPr id="3" name="Content Placeholder 2">
            <a:extLst>
              <a:ext uri="{FF2B5EF4-FFF2-40B4-BE49-F238E27FC236}">
                <a16:creationId xmlns:a16="http://schemas.microsoft.com/office/drawing/2014/main" id="{063562A3-7D1E-6C44-B01D-35C63C08BFB1}"/>
              </a:ext>
            </a:extLst>
          </p:cNvPr>
          <p:cNvSpPr>
            <a:spLocks noGrp="1"/>
          </p:cNvSpPr>
          <p:nvPr>
            <p:ph idx="1"/>
          </p:nvPr>
        </p:nvSpPr>
        <p:spPr>
          <a:xfrm>
            <a:off x="677334" y="1460500"/>
            <a:ext cx="10054166" cy="5041899"/>
          </a:xfrm>
        </p:spPr>
        <p:txBody>
          <a:bodyPr>
            <a:normAutofit fontScale="92500" lnSpcReduction="10000"/>
          </a:bodyPr>
          <a:lstStyle/>
          <a:p>
            <a:pPr marL="0" indent="0" fontAlgn="base">
              <a:buNone/>
            </a:pPr>
            <a:r>
              <a:rPr lang="en-GB" sz="2800" dirty="0" err="1"/>
              <a:t>Cyflwyno’r</a:t>
            </a:r>
            <a:r>
              <a:rPr lang="en-GB" sz="2800" dirty="0"/>
              <a:t> </a:t>
            </a:r>
            <a:r>
              <a:rPr lang="en-GB" sz="2800" dirty="0" err="1"/>
              <a:t>prif</a:t>
            </a:r>
            <a:r>
              <a:rPr lang="en-GB" sz="2800" dirty="0"/>
              <a:t> </a:t>
            </a:r>
            <a:r>
              <a:rPr lang="en-GB" sz="2800" dirty="0" err="1"/>
              <a:t>bwyntiau</a:t>
            </a:r>
            <a:r>
              <a:rPr lang="en-GB" sz="2800" dirty="0"/>
              <a:t> </a:t>
            </a:r>
            <a:r>
              <a:rPr lang="en-GB" sz="2800" dirty="0" err="1"/>
              <a:t>yn</a:t>
            </a:r>
            <a:r>
              <a:rPr lang="en-GB" sz="2800" dirty="0"/>
              <a:t> </a:t>
            </a:r>
            <a:r>
              <a:rPr lang="en-GB" sz="2800" dirty="0" err="1"/>
              <a:t>eich</a:t>
            </a:r>
            <a:r>
              <a:rPr lang="en-GB" sz="2800" dirty="0"/>
              <a:t> </a:t>
            </a:r>
            <a:r>
              <a:rPr lang="en-GB" sz="2800" b="1" dirty="0" err="1"/>
              <a:t>geiriau</a:t>
            </a:r>
            <a:r>
              <a:rPr lang="en-GB" sz="2800" b="1" dirty="0"/>
              <a:t> </a:t>
            </a:r>
            <a:r>
              <a:rPr lang="en-GB" sz="2800" b="1" dirty="0" err="1"/>
              <a:t>eich</a:t>
            </a:r>
            <a:r>
              <a:rPr lang="en-GB" sz="2800" b="1" dirty="0"/>
              <a:t> </a:t>
            </a:r>
            <a:r>
              <a:rPr lang="en-GB" sz="2800" b="1" dirty="0" err="1"/>
              <a:t>hun</a:t>
            </a:r>
            <a:r>
              <a:rPr lang="en-GB" sz="2800" b="1" dirty="0"/>
              <a:t> </a:t>
            </a:r>
            <a:r>
              <a:rPr lang="en-GB" sz="2800" dirty="0"/>
              <a:t>(</a:t>
            </a:r>
            <a:r>
              <a:rPr lang="en-GB" sz="2800" b="1" dirty="0"/>
              <a:t>dim </a:t>
            </a:r>
            <a:r>
              <a:rPr lang="en-GB" sz="2800" b="1" dirty="0" err="1"/>
              <a:t>cyfieithu</a:t>
            </a:r>
            <a:r>
              <a:rPr lang="en-GB" sz="2800" dirty="0"/>
              <a:t> air am air)</a:t>
            </a:r>
          </a:p>
          <a:p>
            <a:pPr marL="0" indent="0" fontAlgn="base">
              <a:buNone/>
            </a:pPr>
            <a:endParaRPr lang="en-GB" sz="2800" dirty="0"/>
          </a:p>
          <a:p>
            <a:pPr marL="0" indent="0" fontAlgn="base">
              <a:buNone/>
            </a:pPr>
            <a:r>
              <a:rPr lang="en-GB" sz="2800" dirty="0" err="1"/>
              <a:t>Drafft</a:t>
            </a:r>
            <a:r>
              <a:rPr lang="en-GB" sz="2800" dirty="0"/>
              <a:t> </a:t>
            </a:r>
            <a:r>
              <a:rPr lang="en-GB" sz="2800" dirty="0" err="1"/>
              <a:t>cyntaf</a:t>
            </a:r>
            <a:r>
              <a:rPr lang="en-GB" sz="2800" dirty="0"/>
              <a:t> – </a:t>
            </a:r>
            <a:r>
              <a:rPr lang="en-GB" sz="2800" dirty="0" err="1"/>
              <a:t>peidio</a:t>
            </a:r>
            <a:r>
              <a:rPr lang="en-GB" sz="2800" dirty="0"/>
              <a:t> </a:t>
            </a:r>
            <a:r>
              <a:rPr lang="en-GB" sz="2800" dirty="0" err="1"/>
              <a:t>poeni</a:t>
            </a:r>
            <a:r>
              <a:rPr lang="en-GB" sz="2800" dirty="0"/>
              <a:t> am </a:t>
            </a:r>
            <a:r>
              <a:rPr lang="en-GB" sz="2800" dirty="0" err="1"/>
              <a:t>gywirdeb</a:t>
            </a:r>
            <a:br>
              <a:rPr lang="en-GB" sz="2800" dirty="0"/>
            </a:br>
            <a:br>
              <a:rPr lang="en-GB" sz="2800" dirty="0"/>
            </a:br>
            <a:endParaRPr lang="en-GB" sz="2800" dirty="0"/>
          </a:p>
          <a:p>
            <a:pPr marL="0" indent="0" fontAlgn="base">
              <a:buNone/>
            </a:pPr>
            <a:r>
              <a:rPr lang="en-GB" sz="2800" dirty="0" err="1"/>
              <a:t>Cofiwch</a:t>
            </a:r>
            <a:r>
              <a:rPr lang="en-GB" sz="2800" dirty="0"/>
              <a:t> </a:t>
            </a:r>
            <a:r>
              <a:rPr lang="en-GB" sz="2800" dirty="0" err="1"/>
              <a:t>hefyd</a:t>
            </a:r>
            <a:r>
              <a:rPr lang="en-GB" sz="2800" dirty="0"/>
              <a:t>:</a:t>
            </a:r>
          </a:p>
          <a:p>
            <a:r>
              <a:rPr lang="en-GB" sz="2800" dirty="0"/>
              <a:t>- </a:t>
            </a:r>
            <a:r>
              <a:rPr lang="en-GB" sz="2800" dirty="0" err="1"/>
              <a:t>peidio</a:t>
            </a:r>
            <a:r>
              <a:rPr lang="en-GB" sz="2800" dirty="0"/>
              <a:t> </a:t>
            </a:r>
            <a:r>
              <a:rPr lang="en-GB" sz="2800" dirty="0" err="1"/>
              <a:t>ychwanegu</a:t>
            </a:r>
            <a:r>
              <a:rPr lang="en-GB" sz="2800" dirty="0"/>
              <a:t> </a:t>
            </a:r>
            <a:r>
              <a:rPr lang="en-GB" sz="2800" dirty="0" err="1"/>
              <a:t>eich</a:t>
            </a:r>
            <a:r>
              <a:rPr lang="en-GB" sz="2800" dirty="0"/>
              <a:t> barn / </a:t>
            </a:r>
            <a:r>
              <a:rPr lang="en-GB" sz="2800" dirty="0" err="1"/>
              <a:t>eich</a:t>
            </a:r>
            <a:r>
              <a:rPr lang="en-GB" sz="2800" dirty="0"/>
              <a:t> </a:t>
            </a:r>
            <a:r>
              <a:rPr lang="en-GB" sz="2800" dirty="0" err="1"/>
              <a:t>syniadau</a:t>
            </a:r>
            <a:r>
              <a:rPr lang="en-GB" sz="2800" dirty="0"/>
              <a:t> </a:t>
            </a:r>
            <a:r>
              <a:rPr lang="en-GB" sz="2800" dirty="0" err="1"/>
              <a:t>eich</a:t>
            </a:r>
            <a:r>
              <a:rPr lang="en-GB" sz="2800" dirty="0"/>
              <a:t> </a:t>
            </a:r>
            <a:r>
              <a:rPr lang="en-GB" sz="2800" dirty="0" err="1"/>
              <a:t>hun</a:t>
            </a:r>
            <a:endParaRPr lang="en-GB" sz="2800" dirty="0"/>
          </a:p>
          <a:p>
            <a:r>
              <a:rPr lang="en-GB" sz="2800" dirty="0"/>
              <a:t>- dim </a:t>
            </a:r>
            <a:r>
              <a:rPr lang="en-GB" sz="2800" dirty="0" err="1"/>
              <a:t>enghreifftiau</a:t>
            </a:r>
            <a:r>
              <a:rPr lang="en-GB" sz="2800" dirty="0"/>
              <a:t>, </a:t>
            </a:r>
            <a:r>
              <a:rPr lang="en-GB" sz="2800" dirty="0" err="1"/>
              <a:t>oni</a:t>
            </a:r>
            <a:r>
              <a:rPr lang="en-GB" sz="2800" dirty="0"/>
              <a:t> bai </a:t>
            </a:r>
            <a:r>
              <a:rPr lang="en-GB" sz="2800" dirty="0" err="1"/>
              <a:t>eu</a:t>
            </a:r>
            <a:r>
              <a:rPr lang="en-GB" sz="2800" dirty="0"/>
              <a:t> bod </a:t>
            </a:r>
            <a:r>
              <a:rPr lang="en-GB" sz="2800" dirty="0" err="1"/>
              <a:t>yn</a:t>
            </a:r>
            <a:r>
              <a:rPr lang="en-GB" sz="2800" dirty="0"/>
              <a:t> </a:t>
            </a:r>
            <a:r>
              <a:rPr lang="en-GB" sz="2800" dirty="0" err="1"/>
              <a:t>hanfodol</a:t>
            </a:r>
            <a:r>
              <a:rPr lang="en-GB" sz="2800" dirty="0"/>
              <a:t> </a:t>
            </a:r>
          </a:p>
          <a:p>
            <a:r>
              <a:rPr lang="en-GB" sz="2800" dirty="0"/>
              <a:t>- </a:t>
            </a:r>
            <a:r>
              <a:rPr lang="en-GB" sz="2800" dirty="0" err="1"/>
              <a:t>efallai</a:t>
            </a:r>
            <a:r>
              <a:rPr lang="en-GB" sz="2800" dirty="0"/>
              <a:t> </a:t>
            </a:r>
            <a:r>
              <a:rPr lang="en-GB" sz="2800" dirty="0" err="1"/>
              <a:t>defnyddio</a:t>
            </a:r>
            <a:r>
              <a:rPr lang="en-GB" sz="2800" dirty="0"/>
              <a:t> </a:t>
            </a:r>
            <a:r>
              <a:rPr lang="en-GB" sz="2800" dirty="0" err="1"/>
              <a:t>ambell</a:t>
            </a:r>
            <a:r>
              <a:rPr lang="en-GB" sz="2800" dirty="0"/>
              <a:t> </a:t>
            </a:r>
            <a:r>
              <a:rPr lang="en-GB" sz="2800" dirty="0" err="1"/>
              <a:t>derm</a:t>
            </a:r>
            <a:r>
              <a:rPr lang="en-GB" sz="2800" dirty="0"/>
              <a:t> </a:t>
            </a:r>
            <a:r>
              <a:rPr lang="en-GB" sz="2800" dirty="0" err="1"/>
              <a:t>Saesneg</a:t>
            </a:r>
            <a:r>
              <a:rPr lang="en-GB" sz="2800" dirty="0"/>
              <a:t> </a:t>
            </a:r>
          </a:p>
          <a:p>
            <a:r>
              <a:rPr lang="en-GB" sz="2800" dirty="0"/>
              <a:t>- </a:t>
            </a:r>
            <a:r>
              <a:rPr lang="en-GB" sz="2800" dirty="0" err="1"/>
              <a:t>ysgrifennu</a:t>
            </a:r>
            <a:r>
              <a:rPr lang="en-GB" sz="2800" dirty="0"/>
              <a:t> </a:t>
            </a:r>
            <a:r>
              <a:rPr lang="en-GB" sz="2800" dirty="0" err="1"/>
              <a:t>mewn</a:t>
            </a:r>
            <a:r>
              <a:rPr lang="en-GB" sz="2800" dirty="0"/>
              <a:t> </a:t>
            </a:r>
            <a:r>
              <a:rPr lang="en-GB" sz="2800" dirty="0" err="1"/>
              <a:t>brawddegau</a:t>
            </a:r>
            <a:r>
              <a:rPr lang="en-GB" sz="2800" dirty="0"/>
              <a:t> </a:t>
            </a:r>
            <a:r>
              <a:rPr lang="en-GB" sz="2800" dirty="0" err="1"/>
              <a:t>byr</a:t>
            </a:r>
            <a:r>
              <a:rPr lang="en-GB" sz="2800" dirty="0"/>
              <a:t> (dim </a:t>
            </a:r>
            <a:r>
              <a:rPr lang="en-GB" sz="2800" dirty="0" err="1"/>
              <a:t>mwy</a:t>
            </a:r>
            <a:r>
              <a:rPr lang="en-GB" sz="2800" dirty="0"/>
              <a:t> </a:t>
            </a:r>
            <a:r>
              <a:rPr lang="en-GB" sz="2800" dirty="0" err="1"/>
              <a:t>na</a:t>
            </a:r>
            <a:r>
              <a:rPr lang="en-GB" sz="2800" dirty="0"/>
              <a:t> 25 </a:t>
            </a:r>
            <a:r>
              <a:rPr lang="en-GB" sz="2800" dirty="0" err="1"/>
              <a:t>gair</a:t>
            </a:r>
            <a:r>
              <a:rPr lang="en-GB" sz="2800" dirty="0"/>
              <a:t>)</a:t>
            </a:r>
          </a:p>
          <a:p>
            <a:pPr marL="0" indent="0">
              <a:buNone/>
            </a:pPr>
            <a:endParaRPr lang="en-US" dirty="0"/>
          </a:p>
        </p:txBody>
      </p:sp>
    </p:spTree>
    <p:extLst>
      <p:ext uri="{BB962C8B-B14F-4D97-AF65-F5344CB8AC3E}">
        <p14:creationId xmlns:p14="http://schemas.microsoft.com/office/powerpoint/2010/main" val="975118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4EC2A-52D4-DD4A-A348-E2935803D4FB}"/>
              </a:ext>
            </a:extLst>
          </p:cNvPr>
          <p:cNvSpPr>
            <a:spLocks noGrp="1"/>
          </p:cNvSpPr>
          <p:nvPr>
            <p:ph type="title"/>
          </p:nvPr>
        </p:nvSpPr>
        <p:spPr/>
        <p:txBody>
          <a:bodyPr>
            <a:normAutofit/>
          </a:bodyPr>
          <a:lstStyle/>
          <a:p>
            <a:r>
              <a:rPr lang="en-US" sz="5400" dirty="0" err="1"/>
              <a:t>Canllawiau</a:t>
            </a:r>
            <a:r>
              <a:rPr lang="en-US" sz="5400" dirty="0"/>
              <a:t> </a:t>
            </a:r>
            <a:r>
              <a:rPr lang="en-US" sz="5400" dirty="0" err="1"/>
              <a:t>Trawsieithu</a:t>
            </a:r>
            <a:endParaRPr lang="en-US" sz="5400" dirty="0"/>
          </a:p>
        </p:txBody>
      </p:sp>
      <p:sp>
        <p:nvSpPr>
          <p:cNvPr id="3" name="Content Placeholder 2">
            <a:extLst>
              <a:ext uri="{FF2B5EF4-FFF2-40B4-BE49-F238E27FC236}">
                <a16:creationId xmlns:a16="http://schemas.microsoft.com/office/drawing/2014/main" id="{8A99132B-F02B-C34E-BF92-C06460DFC8F6}"/>
              </a:ext>
            </a:extLst>
          </p:cNvPr>
          <p:cNvSpPr>
            <a:spLocks noGrp="1"/>
          </p:cNvSpPr>
          <p:nvPr>
            <p:ph idx="1"/>
          </p:nvPr>
        </p:nvSpPr>
        <p:spPr>
          <a:xfrm>
            <a:off x="677334" y="1562100"/>
            <a:ext cx="9850966" cy="5943600"/>
          </a:xfrm>
        </p:spPr>
        <p:txBody>
          <a:bodyPr>
            <a:normAutofit fontScale="92500" lnSpcReduction="10000"/>
          </a:bodyPr>
          <a:lstStyle/>
          <a:p>
            <a:pPr marL="0" indent="0" fontAlgn="base">
              <a:buNone/>
            </a:pPr>
            <a:r>
              <a:rPr lang="en-GB" sz="2600" dirty="0"/>
              <a:t>Ail-</a:t>
            </a:r>
            <a:r>
              <a:rPr lang="en-GB" sz="2600" dirty="0" err="1"/>
              <a:t>ysgrifennu’r</a:t>
            </a:r>
            <a:r>
              <a:rPr lang="en-GB" sz="2600" dirty="0"/>
              <a:t> </a:t>
            </a:r>
            <a:r>
              <a:rPr lang="en-GB" sz="2600" dirty="0" err="1"/>
              <a:t>cyfan</a:t>
            </a:r>
            <a:r>
              <a:rPr lang="en-GB" sz="2600" dirty="0"/>
              <a:t> </a:t>
            </a:r>
            <a:r>
              <a:rPr lang="en-GB" sz="2600" dirty="0" err="1"/>
              <a:t>yn</a:t>
            </a:r>
            <a:r>
              <a:rPr lang="en-GB" sz="2600" dirty="0"/>
              <a:t> </a:t>
            </a:r>
            <a:r>
              <a:rPr lang="en-GB" sz="2600" dirty="0" err="1"/>
              <a:t>fwy</a:t>
            </a:r>
            <a:r>
              <a:rPr lang="en-GB" sz="2600" dirty="0"/>
              <a:t> </a:t>
            </a:r>
            <a:r>
              <a:rPr lang="en-GB" sz="2600" dirty="0" err="1"/>
              <a:t>effeithiol</a:t>
            </a:r>
            <a:r>
              <a:rPr lang="en-GB" sz="2600" dirty="0"/>
              <a:t> </a:t>
            </a:r>
            <a:r>
              <a:rPr lang="en-GB" sz="2600" dirty="0" err="1"/>
              <a:t>gan</a:t>
            </a:r>
            <a:r>
              <a:rPr lang="en-GB" sz="2600" dirty="0"/>
              <a:t> gofio:</a:t>
            </a:r>
          </a:p>
          <a:p>
            <a:pPr marL="0" indent="0" fontAlgn="base">
              <a:buNone/>
            </a:pPr>
            <a:endParaRPr lang="en-GB" sz="2600" dirty="0"/>
          </a:p>
          <a:p>
            <a:r>
              <a:rPr lang="en-GB" sz="2600" dirty="0"/>
              <a:t>- </a:t>
            </a:r>
            <a:r>
              <a:rPr lang="en-GB" sz="2600" dirty="0" err="1"/>
              <a:t>sicrhau</a:t>
            </a:r>
            <a:r>
              <a:rPr lang="en-GB" sz="2600" dirty="0"/>
              <a:t> </a:t>
            </a:r>
            <a:r>
              <a:rPr lang="en-GB" sz="2600" dirty="0" err="1"/>
              <a:t>eich</a:t>
            </a:r>
            <a:r>
              <a:rPr lang="en-GB" sz="2600" dirty="0"/>
              <a:t> bod </a:t>
            </a:r>
            <a:r>
              <a:rPr lang="en-GB" sz="2600" dirty="0" err="1"/>
              <a:t>wedi</a:t>
            </a:r>
            <a:r>
              <a:rPr lang="en-GB" sz="2600" dirty="0"/>
              <a:t> </a:t>
            </a:r>
            <a:r>
              <a:rPr lang="en-GB" sz="2600" dirty="0" err="1"/>
              <a:t>cynnwys</a:t>
            </a:r>
            <a:r>
              <a:rPr lang="en-GB" sz="2600" dirty="0"/>
              <a:t> y </a:t>
            </a:r>
            <a:r>
              <a:rPr lang="en-GB" sz="2600" dirty="0" err="1"/>
              <a:t>prif</a:t>
            </a:r>
            <a:r>
              <a:rPr lang="en-GB" sz="2600" dirty="0"/>
              <a:t> </a:t>
            </a:r>
            <a:r>
              <a:rPr lang="en-GB" sz="2600" dirty="0" err="1"/>
              <a:t>bwyntiau</a:t>
            </a:r>
            <a:r>
              <a:rPr lang="en-GB" sz="2600" dirty="0"/>
              <a:t>  </a:t>
            </a:r>
            <a:r>
              <a:rPr lang="en-GB" sz="2600" dirty="0" err="1"/>
              <a:t>yn</a:t>
            </a:r>
            <a:r>
              <a:rPr lang="en-GB" sz="2600" dirty="0"/>
              <a:t> </a:t>
            </a:r>
            <a:r>
              <a:rPr lang="en-GB" sz="2600" dirty="0" err="1"/>
              <a:t>eich</a:t>
            </a:r>
            <a:r>
              <a:rPr lang="en-GB" sz="2600" dirty="0"/>
              <a:t> </a:t>
            </a:r>
            <a:r>
              <a:rPr lang="en-GB" sz="2600" dirty="0" err="1"/>
              <a:t>geiriau</a:t>
            </a:r>
            <a:r>
              <a:rPr lang="en-GB" sz="2600" dirty="0"/>
              <a:t> </a:t>
            </a:r>
            <a:r>
              <a:rPr lang="en-GB" sz="2600" dirty="0" err="1"/>
              <a:t>eich</a:t>
            </a:r>
            <a:r>
              <a:rPr lang="en-GB" sz="2600" dirty="0"/>
              <a:t> </a:t>
            </a:r>
            <a:r>
              <a:rPr lang="en-GB" sz="2600" dirty="0" err="1"/>
              <a:t>hun</a:t>
            </a:r>
            <a:endParaRPr lang="en-GB" sz="2600" dirty="0"/>
          </a:p>
          <a:p>
            <a:endParaRPr lang="en-GB" sz="2600" dirty="0"/>
          </a:p>
          <a:p>
            <a:r>
              <a:rPr lang="en-GB" sz="2600" dirty="0"/>
              <a:t>- </a:t>
            </a:r>
            <a:r>
              <a:rPr lang="en-GB" sz="2600" dirty="0" err="1"/>
              <a:t>crynhoi</a:t>
            </a:r>
            <a:r>
              <a:rPr lang="en-GB" sz="2600" dirty="0"/>
              <a:t> </a:t>
            </a:r>
            <a:r>
              <a:rPr lang="en-GB" sz="2600" dirty="0" err="1"/>
              <a:t>i</a:t>
            </a:r>
            <a:r>
              <a:rPr lang="en-GB" sz="2600" dirty="0"/>
              <a:t> </a:t>
            </a:r>
            <a:r>
              <a:rPr lang="en-GB" sz="2600" dirty="0" err="1"/>
              <a:t>tua</a:t>
            </a:r>
            <a:r>
              <a:rPr lang="en-GB" sz="2600" dirty="0"/>
              <a:t> un </a:t>
            </a:r>
            <a:r>
              <a:rPr lang="en-GB" sz="2600" dirty="0" err="1"/>
              <a:t>rhan</a:t>
            </a:r>
            <a:r>
              <a:rPr lang="en-GB" sz="2600" dirty="0"/>
              <a:t> o </a:t>
            </a:r>
            <a:r>
              <a:rPr lang="en-GB" sz="2600" dirty="0" err="1"/>
              <a:t>dair</a:t>
            </a:r>
            <a:r>
              <a:rPr lang="en-GB" sz="2600" dirty="0"/>
              <a:t> / </a:t>
            </a:r>
            <a:r>
              <a:rPr lang="en-GB" sz="2600" dirty="0" err="1"/>
              <a:t>chwarter</a:t>
            </a:r>
            <a:r>
              <a:rPr lang="en-GB" sz="2600" dirty="0"/>
              <a:t> y </a:t>
            </a:r>
            <a:r>
              <a:rPr lang="en-GB" sz="2600" dirty="0" err="1"/>
              <a:t>gwreiddiol</a:t>
            </a:r>
            <a:endParaRPr lang="en-GB" sz="2600" dirty="0"/>
          </a:p>
          <a:p>
            <a:endParaRPr lang="en-GB" sz="2600" dirty="0"/>
          </a:p>
          <a:p>
            <a:r>
              <a:rPr lang="en-GB" sz="2600" dirty="0"/>
              <a:t>- </a:t>
            </a:r>
            <a:r>
              <a:rPr lang="en-GB" sz="2600" dirty="0" err="1"/>
              <a:t>brawddegau</a:t>
            </a:r>
            <a:r>
              <a:rPr lang="en-GB" sz="2600" dirty="0"/>
              <a:t> </a:t>
            </a:r>
            <a:r>
              <a:rPr lang="en-GB" sz="2600" dirty="0" err="1"/>
              <a:t>byrion</a:t>
            </a:r>
            <a:r>
              <a:rPr lang="en-GB" sz="2600" dirty="0"/>
              <a:t> (</a:t>
            </a:r>
            <a:r>
              <a:rPr lang="en-GB" sz="2600" dirty="0" err="1"/>
              <a:t>nid</a:t>
            </a:r>
            <a:r>
              <a:rPr lang="en-GB" sz="2600" dirty="0"/>
              <a:t> un </a:t>
            </a:r>
            <a:r>
              <a:rPr lang="en-GB" sz="2600" dirty="0" err="1"/>
              <a:t>frawddeg</a:t>
            </a:r>
            <a:r>
              <a:rPr lang="en-GB" sz="2600" dirty="0"/>
              <a:t> </a:t>
            </a:r>
            <a:r>
              <a:rPr lang="en-GB" sz="2600" dirty="0" err="1"/>
              <a:t>hir</a:t>
            </a:r>
            <a:r>
              <a:rPr lang="en-GB" sz="2600" dirty="0"/>
              <a:t>)</a:t>
            </a:r>
          </a:p>
          <a:p>
            <a:endParaRPr lang="en-GB" sz="2600" dirty="0"/>
          </a:p>
          <a:p>
            <a:r>
              <a:rPr lang="en-GB" sz="2600" dirty="0"/>
              <a:t>- </a:t>
            </a:r>
            <a:r>
              <a:rPr lang="en-GB" sz="2600" dirty="0" err="1"/>
              <a:t>peidio</a:t>
            </a:r>
            <a:r>
              <a:rPr lang="en-GB" sz="2600" dirty="0"/>
              <a:t> </a:t>
            </a:r>
            <a:r>
              <a:rPr lang="en-GB" sz="2600" dirty="0" err="1"/>
              <a:t>ailadrodd</a:t>
            </a:r>
            <a:r>
              <a:rPr lang="en-GB" sz="2600" dirty="0"/>
              <a:t> </a:t>
            </a:r>
            <a:r>
              <a:rPr lang="en-GB" sz="2600" dirty="0" err="1"/>
              <a:t>pwyntiau</a:t>
            </a:r>
            <a:endParaRPr lang="en-GB" sz="2600" dirty="0"/>
          </a:p>
          <a:p>
            <a:br>
              <a:rPr lang="en-GB" sz="2600" dirty="0"/>
            </a:br>
            <a:br>
              <a:rPr lang="en-GB" sz="2600" dirty="0"/>
            </a:br>
            <a:br>
              <a:rPr lang="en-GB" dirty="0"/>
            </a:br>
            <a:br>
              <a:rPr lang="en-GB" dirty="0"/>
            </a:br>
            <a:endParaRPr lang="en-US" dirty="0"/>
          </a:p>
        </p:txBody>
      </p:sp>
    </p:spTree>
    <p:extLst>
      <p:ext uri="{BB962C8B-B14F-4D97-AF65-F5344CB8AC3E}">
        <p14:creationId xmlns:p14="http://schemas.microsoft.com/office/powerpoint/2010/main" val="5099486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64C7F-2638-8E4C-824E-7E0382B4C091}"/>
              </a:ext>
            </a:extLst>
          </p:cNvPr>
          <p:cNvSpPr>
            <a:spLocks noGrp="1"/>
          </p:cNvSpPr>
          <p:nvPr>
            <p:ph type="title"/>
          </p:nvPr>
        </p:nvSpPr>
        <p:spPr/>
        <p:txBody>
          <a:bodyPr>
            <a:normAutofit/>
          </a:bodyPr>
          <a:lstStyle/>
          <a:p>
            <a:r>
              <a:rPr lang="en-US" sz="5400" dirty="0" err="1"/>
              <a:t>Canllawiau</a:t>
            </a:r>
            <a:r>
              <a:rPr lang="en-US" sz="5400" dirty="0"/>
              <a:t> </a:t>
            </a:r>
            <a:r>
              <a:rPr lang="en-US" sz="5400" dirty="0" err="1"/>
              <a:t>trawsieithu</a:t>
            </a:r>
            <a:endParaRPr lang="en-US" sz="5400" dirty="0"/>
          </a:p>
        </p:txBody>
      </p:sp>
      <p:sp>
        <p:nvSpPr>
          <p:cNvPr id="3" name="Content Placeholder 2">
            <a:extLst>
              <a:ext uri="{FF2B5EF4-FFF2-40B4-BE49-F238E27FC236}">
                <a16:creationId xmlns:a16="http://schemas.microsoft.com/office/drawing/2014/main" id="{8223AC2A-EB00-854B-916D-41751535C6A3}"/>
              </a:ext>
            </a:extLst>
          </p:cNvPr>
          <p:cNvSpPr>
            <a:spLocks noGrp="1"/>
          </p:cNvSpPr>
          <p:nvPr>
            <p:ph idx="1"/>
          </p:nvPr>
        </p:nvSpPr>
        <p:spPr>
          <a:xfrm>
            <a:off x="677334" y="1460500"/>
            <a:ext cx="9393766" cy="5854699"/>
          </a:xfrm>
        </p:spPr>
        <p:txBody>
          <a:bodyPr/>
          <a:lstStyle/>
          <a:p>
            <a:pPr fontAlgn="base"/>
            <a:r>
              <a:rPr lang="en-GB" sz="2800" dirty="0" err="1"/>
              <a:t>Cofiwch</a:t>
            </a:r>
            <a:r>
              <a:rPr lang="en-GB" sz="2800" dirty="0"/>
              <a:t> </a:t>
            </a:r>
            <a:r>
              <a:rPr lang="en-GB" sz="2800" dirty="0" err="1"/>
              <a:t>hefyd</a:t>
            </a:r>
            <a:r>
              <a:rPr lang="en-GB" sz="2800" dirty="0"/>
              <a:t> </a:t>
            </a:r>
            <a:r>
              <a:rPr lang="en-GB" sz="2800" dirty="0" err="1"/>
              <a:t>roi</a:t>
            </a:r>
            <a:r>
              <a:rPr lang="en-GB" sz="2800" dirty="0"/>
              <a:t> </a:t>
            </a:r>
            <a:r>
              <a:rPr lang="en-GB" sz="2800" dirty="0" err="1"/>
              <a:t>sylw</a:t>
            </a:r>
            <a:r>
              <a:rPr lang="en-GB" sz="2800" dirty="0"/>
              <a:t> </a:t>
            </a:r>
            <a:r>
              <a:rPr lang="en-GB" sz="2800" dirty="0" err="1"/>
              <a:t>i</a:t>
            </a:r>
            <a:r>
              <a:rPr lang="en-GB" sz="2800" dirty="0"/>
              <a:t> </a:t>
            </a:r>
            <a:r>
              <a:rPr lang="en-GB" sz="2800" dirty="0" err="1"/>
              <a:t>gywirdeb</a:t>
            </a:r>
            <a:r>
              <a:rPr lang="en-GB" sz="2800" dirty="0"/>
              <a:t> </a:t>
            </a:r>
            <a:r>
              <a:rPr lang="en-GB" sz="2800" dirty="0" err="1"/>
              <a:t>iaith</a:t>
            </a:r>
            <a:r>
              <a:rPr lang="en-GB" sz="2800" dirty="0"/>
              <a:t> :</a:t>
            </a:r>
          </a:p>
          <a:p>
            <a:pPr lvl="1" fontAlgn="base"/>
            <a:r>
              <a:rPr lang="en-GB" sz="2800" dirty="0" err="1"/>
              <a:t>sillafu</a:t>
            </a:r>
            <a:r>
              <a:rPr lang="en-GB" sz="2800" dirty="0"/>
              <a:t>; </a:t>
            </a:r>
            <a:r>
              <a:rPr lang="en-GB" sz="2800" dirty="0" err="1"/>
              <a:t>geirfa</a:t>
            </a:r>
            <a:r>
              <a:rPr lang="en-GB" sz="2800" dirty="0"/>
              <a:t> / </a:t>
            </a:r>
            <a:r>
              <a:rPr lang="en-GB" sz="2800" dirty="0" err="1"/>
              <a:t>termau</a:t>
            </a:r>
            <a:r>
              <a:rPr lang="en-GB" sz="2800" dirty="0"/>
              <a:t>; </a:t>
            </a:r>
            <a:r>
              <a:rPr lang="en-GB" sz="2800" dirty="0" err="1"/>
              <a:t>cenedl</a:t>
            </a:r>
            <a:r>
              <a:rPr lang="en-GB" sz="2800" dirty="0"/>
              <a:t> </a:t>
            </a:r>
            <a:r>
              <a:rPr lang="en-GB" sz="2800" dirty="0" err="1"/>
              <a:t>enwau</a:t>
            </a:r>
            <a:endParaRPr lang="en-GB" sz="2800" dirty="0"/>
          </a:p>
          <a:p>
            <a:pPr lvl="1" fontAlgn="base"/>
            <a:r>
              <a:rPr lang="en-GB" sz="2800" dirty="0" err="1"/>
              <a:t>gwallau</a:t>
            </a:r>
            <a:r>
              <a:rPr lang="en-GB" sz="2800" dirty="0"/>
              <a:t> </a:t>
            </a:r>
            <a:r>
              <a:rPr lang="en-GB" sz="2800" dirty="0" err="1"/>
              <a:t>cyffredin</a:t>
            </a:r>
            <a:endParaRPr lang="en-GB" sz="2800" dirty="0"/>
          </a:p>
          <a:p>
            <a:pPr lvl="1" fontAlgn="base"/>
            <a:r>
              <a:rPr lang="en-GB" sz="2800" dirty="0" err="1"/>
              <a:t>treigladau</a:t>
            </a:r>
            <a:endParaRPr lang="en-GB" sz="2800" dirty="0"/>
          </a:p>
          <a:p>
            <a:pPr lvl="1" fontAlgn="base"/>
            <a:r>
              <a:rPr lang="en-GB" sz="2800" dirty="0" err="1"/>
              <a:t>brawddegu’n</a:t>
            </a:r>
            <a:r>
              <a:rPr lang="en-GB" sz="2800" dirty="0"/>
              <a:t> </a:t>
            </a:r>
            <a:r>
              <a:rPr lang="en-GB" sz="2800" dirty="0" err="1"/>
              <a:t>gywir</a:t>
            </a:r>
            <a:endParaRPr lang="en-GB" sz="2800" dirty="0"/>
          </a:p>
          <a:p>
            <a:pPr lvl="1" fontAlgn="base"/>
            <a:r>
              <a:rPr lang="en-GB" sz="2800" dirty="0" err="1"/>
              <a:t>pwyntiau’n</a:t>
            </a:r>
            <a:r>
              <a:rPr lang="en-GB" sz="2800" dirty="0"/>
              <a:t> </a:t>
            </a:r>
            <a:r>
              <a:rPr lang="en-GB" sz="2800" dirty="0" err="1"/>
              <a:t>llifo’n</a:t>
            </a:r>
            <a:r>
              <a:rPr lang="en-GB" sz="2800" dirty="0"/>
              <a:t> </a:t>
            </a:r>
            <a:r>
              <a:rPr lang="en-GB" sz="2800" dirty="0" err="1"/>
              <a:t>naturiol</a:t>
            </a:r>
            <a:r>
              <a:rPr lang="en-GB" sz="2800" dirty="0"/>
              <a:t> ac </a:t>
            </a:r>
            <a:r>
              <a:rPr lang="en-GB" sz="2800" dirty="0" err="1"/>
              <a:t>yn</a:t>
            </a:r>
            <a:r>
              <a:rPr lang="en-GB" sz="2800" dirty="0"/>
              <a:t> </a:t>
            </a:r>
            <a:r>
              <a:rPr lang="en-GB" sz="2800" dirty="0" err="1"/>
              <a:t>gydlynnus</a:t>
            </a:r>
            <a:endParaRPr lang="en-GB" sz="2800" dirty="0"/>
          </a:p>
          <a:p>
            <a:pPr lvl="1" fontAlgn="base"/>
            <a:endParaRPr lang="en-GB" sz="2800" dirty="0"/>
          </a:p>
          <a:p>
            <a:pPr lvl="1" fontAlgn="base"/>
            <a:endParaRPr lang="en-GB" sz="2800" dirty="0"/>
          </a:p>
          <a:p>
            <a:pPr fontAlgn="base"/>
            <a:r>
              <a:rPr lang="en-GB" sz="2800" dirty="0" err="1"/>
              <a:t>Defnyddiwch</a:t>
            </a:r>
            <a:r>
              <a:rPr lang="en-GB" sz="2800" dirty="0"/>
              <a:t> </a:t>
            </a:r>
            <a:r>
              <a:rPr lang="en-GB" sz="2800" dirty="0" err="1"/>
              <a:t>Cysgliad</a:t>
            </a:r>
            <a:endParaRPr lang="en-GB" sz="2800" dirty="0"/>
          </a:p>
          <a:p>
            <a:endParaRPr lang="en-US" dirty="0"/>
          </a:p>
        </p:txBody>
      </p:sp>
    </p:spTree>
    <p:extLst>
      <p:ext uri="{BB962C8B-B14F-4D97-AF65-F5344CB8AC3E}">
        <p14:creationId xmlns:p14="http://schemas.microsoft.com/office/powerpoint/2010/main" val="1115482060"/>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{0DC30FE1-2F94-6E4B-8115-FE1E6D7A03E4}tf10001060</Template>
  <TotalTime>15</TotalTime>
  <Words>264</Words>
  <Application>Microsoft Macintosh PowerPoint</Application>
  <PresentationFormat>Widescreen</PresentationFormat>
  <Paragraphs>65</Paragraphs>
  <Slides>10</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Trebuchet MS</vt:lpstr>
      <vt:lpstr>Wingdings 3</vt:lpstr>
      <vt:lpstr>Facet</vt:lpstr>
      <vt:lpstr>Sgiliau trawsieithu</vt:lpstr>
      <vt:lpstr>Trawsieithu</vt:lpstr>
      <vt:lpstr>Trawsieithu</vt:lpstr>
      <vt:lpstr>Enghraifft   </vt:lpstr>
      <vt:lpstr>Enghraifft</vt:lpstr>
      <vt:lpstr>Enghraifft</vt:lpstr>
      <vt:lpstr>Canllawiau trawsieithu</vt:lpstr>
      <vt:lpstr>Canllawiau Trawsieithu</vt:lpstr>
      <vt:lpstr>Canllawiau Trawsieithu</vt:lpstr>
      <vt:lpstr>Canllawiau trawsieithu</vt:lpstr>
    </vt:vector>
  </TitlesOfParts>
  <Company/>
  <LinksUpToDate>false</LinksUpToDate>
  <SharedDoc>false</SharedDoc>
  <HyperlinksChanged>false</HyperlinksChanged>
  <AppVersion>16.0014</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Sgiliau trawsieithu</dc:title>
  <dc:creator>Gwen J. Davies</dc:creator>
  <cp:lastModifiedBy>Gwen J. Davies</cp:lastModifiedBy>
  <cp:revision>3</cp:revision>
  <dcterms:created xsi:type="dcterms:W3CDTF">2018-06-14T11:36:48Z</dcterms:created>
  <dcterms:modified xsi:type="dcterms:W3CDTF">2018-06-14T11:51:59Z</dcterms:modified>
</cp:coreProperties>
</file>