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6" r:id="rId1"/>
  </p:sldMasterIdLst>
  <p:notesMasterIdLst>
    <p:notesMasterId r:id="rId47"/>
  </p:notesMasterIdLst>
  <p:sldIdLst>
    <p:sldId id="256" r:id="rId2"/>
    <p:sldId id="259" r:id="rId3"/>
    <p:sldId id="279" r:id="rId4"/>
    <p:sldId id="275" r:id="rId5"/>
    <p:sldId id="309" r:id="rId6"/>
    <p:sldId id="310" r:id="rId7"/>
    <p:sldId id="311" r:id="rId8"/>
    <p:sldId id="312" r:id="rId9"/>
    <p:sldId id="277" r:id="rId10"/>
    <p:sldId id="315" r:id="rId11"/>
    <p:sldId id="314" r:id="rId12"/>
    <p:sldId id="316" r:id="rId13"/>
    <p:sldId id="317" r:id="rId14"/>
    <p:sldId id="318" r:id="rId15"/>
    <p:sldId id="313" r:id="rId16"/>
    <p:sldId id="261" r:id="rId17"/>
    <p:sldId id="271" r:id="rId18"/>
    <p:sldId id="276" r:id="rId19"/>
    <p:sldId id="272" r:id="rId20"/>
    <p:sldId id="273" r:id="rId21"/>
    <p:sldId id="263" r:id="rId22"/>
    <p:sldId id="274" r:id="rId23"/>
    <p:sldId id="264" r:id="rId24"/>
    <p:sldId id="265" r:id="rId25"/>
    <p:sldId id="267" r:id="rId26"/>
    <p:sldId id="268" r:id="rId27"/>
    <p:sldId id="294" r:id="rId28"/>
    <p:sldId id="290" r:id="rId29"/>
    <p:sldId id="295" r:id="rId30"/>
    <p:sldId id="291" r:id="rId31"/>
    <p:sldId id="292" r:id="rId32"/>
    <p:sldId id="293" r:id="rId33"/>
    <p:sldId id="269" r:id="rId34"/>
    <p:sldId id="286" r:id="rId35"/>
    <p:sldId id="287" r:id="rId36"/>
    <p:sldId id="288" r:id="rId37"/>
    <p:sldId id="289" r:id="rId38"/>
    <p:sldId id="282" r:id="rId39"/>
    <p:sldId id="296" r:id="rId40"/>
    <p:sldId id="297" r:id="rId41"/>
    <p:sldId id="298" r:id="rId42"/>
    <p:sldId id="299" r:id="rId43"/>
    <p:sldId id="283" r:id="rId44"/>
    <p:sldId id="284" r:id="rId45"/>
    <p:sldId id="285" r:id="rId4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2" d="100"/>
          <a:sy n="62" d="100"/>
        </p:scale>
        <p:origin x="34" y="55"/>
      </p:cViewPr>
      <p:guideLst>
        <p:guide orient="horz" pos="2160"/>
        <p:guide pos="2880"/>
      </p:guideLst>
    </p:cSldViewPr>
  </p:slideViewPr>
  <p:notesTextViewPr>
    <p:cViewPr>
      <p:scale>
        <a:sx n="1" d="1"/>
        <a:sy n="1" d="1"/>
      </p:scale>
      <p:origin x="0" y="0"/>
    </p:cViewPr>
  </p:notesTextViewPr>
  <p:sorterViewPr>
    <p:cViewPr>
      <p:scale>
        <a:sx n="100" d="100"/>
        <a:sy n="100" d="100"/>
      </p:scale>
      <p:origin x="0" y="-13913"/>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13C8CAA7-B4DB-40D4-9562-B24E24B0A394}" type="datetimeFigureOut">
              <a:rPr lang="en-GB"/>
              <a:pPr>
                <a:defRPr/>
              </a:pPr>
              <a:t>08/10/2019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56F2D8E3-52AB-40C5-B1DE-A976377AD041}" type="slidenum">
              <a:rPr lang="en-GB"/>
              <a:pPr>
                <a:defRPr/>
              </a:pPr>
              <a:t>‹#›</a:t>
            </a:fld>
            <a:endParaRPr lang="en-GB"/>
          </a:p>
        </p:txBody>
      </p:sp>
    </p:spTree>
    <p:extLst>
      <p:ext uri="{BB962C8B-B14F-4D97-AF65-F5344CB8AC3E}">
        <p14:creationId xmlns:p14="http://schemas.microsoft.com/office/powerpoint/2010/main" val="62090076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A7A37AF8-674A-4C9E-B160-CF80BCF98E7C}" type="datetimeFigureOut">
              <a:rPr lang="en-GB" smtClean="0"/>
              <a:pPr>
                <a:defRPr/>
              </a:pPr>
              <a:t>08/10/2019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1BEB374-B94F-4575-A993-675B99F553CC}" type="slidenum">
              <a:rPr lang="en-GB" smtClean="0"/>
              <a:pPr>
                <a:defRPr/>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9664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E28D29-1ECB-41DF-951B-2A23F95AD026}" type="datetimeFigureOut">
              <a:rPr lang="en-US" dirty="0"/>
              <a:t>10/14/2019</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445900A-46C0-4301-8A79-EFC33FD8D25E}" type="slidenum">
              <a:rPr lang="en-GB" smtClean="0"/>
              <a:pPr>
                <a:defRPr/>
              </a:pPr>
              <a:t>‹#›</a:t>
            </a:fld>
            <a:endParaRPr lang="en-GB"/>
          </a:p>
        </p:txBody>
      </p:sp>
    </p:spTree>
    <p:extLst>
      <p:ext uri="{BB962C8B-B14F-4D97-AF65-F5344CB8AC3E}">
        <p14:creationId xmlns:p14="http://schemas.microsoft.com/office/powerpoint/2010/main" val="3664313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95723443-645C-480C-BF73-585E7BE816A0}" type="datetimeFigureOut">
              <a:rPr lang="en-GB" smtClean="0"/>
              <a:pPr>
                <a:defRPr/>
              </a:pPr>
              <a:t>08/10/2019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634F8E8-F736-461D-9E7D-0FC40ACFFFBF}" type="slidenum">
              <a:rPr lang="en-GB" smtClean="0"/>
              <a:pPr>
                <a:defRPr/>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8662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CBC58A0B-ADB0-4CA4-A22F-32C73E0F4F50}" type="datetimeFigureOut">
              <a:rPr lang="en-GB" smtClean="0"/>
              <a:pPr>
                <a:defRPr/>
              </a:pPr>
              <a:t>08/10/2019</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14B5EA1D-016E-41C3-8B56-BCF84DB8D393}" type="slidenum">
              <a:rPr lang="en-GB" smtClean="0"/>
              <a:pPr>
                <a:defRPr/>
              </a:pPr>
              <a:t>‹#›</a:t>
            </a:fld>
            <a:endParaRPr lang="en-GB"/>
          </a:p>
        </p:txBody>
      </p:sp>
    </p:spTree>
    <p:extLst>
      <p:ext uri="{BB962C8B-B14F-4D97-AF65-F5344CB8AC3E}">
        <p14:creationId xmlns:p14="http://schemas.microsoft.com/office/powerpoint/2010/main" val="1498026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7C1230F9-8F8A-47A8-886A-EFB0494EA739}" type="datetimeFigureOut">
              <a:rPr lang="en-GB" smtClean="0"/>
              <a:pPr>
                <a:defRPr/>
              </a:pPr>
              <a:t>08/10/2019</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92019D49-EBC0-4C67-BBBE-828CBED8F43F}" type="slidenum">
              <a:rPr lang="en-GB" smtClean="0"/>
              <a:pPr>
                <a:defRPr/>
              </a:pPr>
              <a:t>‹#›</a:t>
            </a:fld>
            <a:endParaRPr lang="en-GB"/>
          </a:p>
        </p:txBody>
      </p:sp>
    </p:spTree>
    <p:extLst>
      <p:ext uri="{BB962C8B-B14F-4D97-AF65-F5344CB8AC3E}">
        <p14:creationId xmlns:p14="http://schemas.microsoft.com/office/powerpoint/2010/main" val="328194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EA706F2D-F628-4890-AB28-A174564275A9}" type="datetimeFigureOut">
              <a:rPr lang="en-GB" smtClean="0"/>
              <a:pPr>
                <a:defRPr/>
              </a:pPr>
              <a:t>08/10/2019</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8CA173F2-BE92-452B-8367-8AA4C07AB4BF}" type="slidenum">
              <a:rPr lang="en-GB" smtClean="0"/>
              <a:pPr>
                <a:defRPr/>
              </a:pPr>
              <a:t>‹#›</a:t>
            </a:fld>
            <a:endParaRPr lang="en-GB"/>
          </a:p>
        </p:txBody>
      </p:sp>
    </p:spTree>
    <p:extLst>
      <p:ext uri="{BB962C8B-B14F-4D97-AF65-F5344CB8AC3E}">
        <p14:creationId xmlns:p14="http://schemas.microsoft.com/office/powerpoint/2010/main" val="1012762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E0FEDD11-5C8A-486A-B07F-CA30B6660FC9}" type="datetimeFigureOut">
              <a:rPr lang="en-GB" smtClean="0"/>
              <a:pPr>
                <a:defRPr/>
              </a:pPr>
              <a:t>08/10/2019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GB"/>
          </a:p>
        </p:txBody>
      </p:sp>
      <p:sp>
        <p:nvSpPr>
          <p:cNvPr id="9" name="Slide Number Placeholder 8"/>
          <p:cNvSpPr>
            <a:spLocks noGrp="1"/>
          </p:cNvSpPr>
          <p:nvPr>
            <p:ph type="sldNum" sz="quarter" idx="12"/>
          </p:nvPr>
        </p:nvSpPr>
        <p:spPr/>
        <p:txBody>
          <a:bodyPr/>
          <a:lstStyle/>
          <a:p>
            <a:pPr>
              <a:defRPr/>
            </a:pPr>
            <a:fld id="{83F001A4-F611-4EF5-BA49-48377CBA4A8A}" type="slidenum">
              <a:rPr lang="en-GB" smtClean="0"/>
              <a:pPr>
                <a:defRPr/>
              </a:pPr>
              <a:t>‹#›</a:t>
            </a:fld>
            <a:endParaRPr lang="en-GB"/>
          </a:p>
        </p:txBody>
      </p:sp>
    </p:spTree>
    <p:extLst>
      <p:ext uri="{BB962C8B-B14F-4D97-AF65-F5344CB8AC3E}">
        <p14:creationId xmlns:p14="http://schemas.microsoft.com/office/powerpoint/2010/main" val="1484452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1A1A4E42-C63B-4B67-8288-0D7F307E9A6A}" type="datetimeFigureOut">
              <a:rPr lang="en-GB" smtClean="0"/>
              <a:pPr>
                <a:defRPr/>
              </a:pPr>
              <a:t>08/10/2019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02D75424-3D96-45A7-962E-BE50705CD206}" type="slidenum">
              <a:rPr lang="en-GB" smtClean="0"/>
              <a:pPr>
                <a:defRPr/>
              </a:pPr>
              <a:t>‹#›</a:t>
            </a:fld>
            <a:endParaRPr lang="en-GB"/>
          </a:p>
        </p:txBody>
      </p:sp>
    </p:spTree>
    <p:extLst>
      <p:ext uri="{BB962C8B-B14F-4D97-AF65-F5344CB8AC3E}">
        <p14:creationId xmlns:p14="http://schemas.microsoft.com/office/powerpoint/2010/main" val="2974055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16ECD93D-3EB5-46B8-B672-8ED4B1838B23}" type="datetimeFigureOut">
              <a:rPr lang="en-GB" smtClean="0"/>
              <a:pPr>
                <a:defRPr/>
              </a:pPr>
              <a:t>08/10/2019</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0CB9BDEA-EE3F-445E-B5F1-2FBA70DA580A}" type="slidenum">
              <a:rPr lang="en-GB" smtClean="0"/>
              <a:pPr>
                <a:defRPr/>
              </a:pPr>
              <a:t>‹#›</a:t>
            </a:fld>
            <a:endParaRPr lang="en-GB"/>
          </a:p>
        </p:txBody>
      </p:sp>
    </p:spTree>
    <p:extLst>
      <p:ext uri="{BB962C8B-B14F-4D97-AF65-F5344CB8AC3E}">
        <p14:creationId xmlns:p14="http://schemas.microsoft.com/office/powerpoint/2010/main" val="1196935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BCE121A9-8069-422C-ABC7-A7DF9F0B4D7A}" type="datetimeFigureOut">
              <a:rPr lang="en-GB" smtClean="0"/>
              <a:pPr>
                <a:defRPr/>
              </a:pPr>
              <a:t>08/10/2019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3B062AF-F56B-4750-9795-8FFCC163D53E}" type="slidenum">
              <a:rPr lang="en-GB" smtClean="0"/>
              <a:pPr>
                <a:defRPr/>
              </a:pPr>
              <a:t>‹#›</a:t>
            </a:fld>
            <a:endParaRPr lang="en-GB"/>
          </a:p>
        </p:txBody>
      </p:sp>
    </p:spTree>
    <p:extLst>
      <p:ext uri="{BB962C8B-B14F-4D97-AF65-F5344CB8AC3E}">
        <p14:creationId xmlns:p14="http://schemas.microsoft.com/office/powerpoint/2010/main" val="143227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2BF79DDF-726F-4626-9600-15D996927172}" type="datetimeFigureOut">
              <a:rPr lang="en-GB" smtClean="0"/>
              <a:pPr>
                <a:defRPr/>
              </a:pPr>
              <a:t>08/10/2019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3AC62A6-673B-4C07-B2DD-5F65594F6164}" type="slidenum">
              <a:rPr lang="en-GB" smtClean="0"/>
              <a:pPr>
                <a:defRPr/>
              </a:pPr>
              <a:t>‹#›</a:t>
            </a:fld>
            <a:endParaRPr lang="en-GB"/>
          </a:p>
        </p:txBody>
      </p:sp>
    </p:spTree>
    <p:extLst>
      <p:ext uri="{BB962C8B-B14F-4D97-AF65-F5344CB8AC3E}">
        <p14:creationId xmlns:p14="http://schemas.microsoft.com/office/powerpoint/2010/main" val="1379160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fld id="{16ECD93D-3EB5-46B8-B672-8ED4B1838B23}" type="datetimeFigureOut">
              <a:rPr lang="en-GB" smtClean="0"/>
              <a:pPr>
                <a:defRPr/>
              </a:pPr>
              <a:t>08/10/2019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0CB9BDEA-EE3F-445E-B5F1-2FBA70DA580A}" type="slidenum">
              <a:rPr lang="en-GB" smtClean="0"/>
              <a:pPr>
                <a:defRPr/>
              </a:pPr>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6124410"/>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en.wikipedia.org/wiki/Edward_Yourdon" TargetMode="External"/><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hyperlink" Target="http://en.wikipedia.org/wiki/Tom_DeMarco" TargetMode="External"/></Relationships>
</file>

<file path=ppt/slides/_rels/slide18.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4.em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628800"/>
            <a:ext cx="7315200" cy="720080"/>
          </a:xfrm>
        </p:spPr>
        <p:txBody>
          <a:bodyPr>
            <a:normAutofit fontScale="90000"/>
          </a:bodyPr>
          <a:lstStyle/>
          <a:p>
            <a:pPr fontAlgn="auto">
              <a:spcAft>
                <a:spcPts val="0"/>
              </a:spcAft>
              <a:defRPr/>
            </a:pPr>
            <a:r>
              <a:rPr lang="en-GB" sz="5400" dirty="0" smtClean="0"/>
              <a:t>Information </a:t>
            </a:r>
            <a:r>
              <a:rPr lang="en-GB" sz="5400" dirty="0" smtClean="0"/>
              <a:t>Engineering</a:t>
            </a:r>
            <a:endParaRPr lang="en-GB" sz="6600" dirty="0"/>
          </a:p>
        </p:txBody>
      </p:sp>
      <p:sp>
        <p:nvSpPr>
          <p:cNvPr id="3" name="Subtitle 2"/>
          <p:cNvSpPr>
            <a:spLocks noGrp="1"/>
          </p:cNvSpPr>
          <p:nvPr>
            <p:ph type="subTitle" idx="1"/>
          </p:nvPr>
        </p:nvSpPr>
        <p:spPr>
          <a:xfrm rot="10800000" flipV="1">
            <a:off x="1528763" y="3476625"/>
            <a:ext cx="6442075" cy="889000"/>
          </a:xfrm>
        </p:spPr>
        <p:txBody>
          <a:bodyPr rtlCol="0">
            <a:noAutofit/>
          </a:bodyPr>
          <a:lstStyle/>
          <a:p>
            <a:pPr algn="ctr" fontAlgn="auto">
              <a:spcAft>
                <a:spcPts val="0"/>
              </a:spcAft>
              <a:buFont typeface="Arial" pitchFamily="34" charset="0"/>
              <a:buNone/>
              <a:defRPr/>
            </a:pPr>
            <a:r>
              <a:rPr lang="en-GB" sz="2800" dirty="0" smtClean="0"/>
              <a:t>Structured Systems analysis Diagrams (DFDs)</a:t>
            </a:r>
          </a:p>
          <a:p>
            <a:pPr algn="ctr" fontAlgn="auto">
              <a:spcAft>
                <a:spcPts val="0"/>
              </a:spcAft>
              <a:buFont typeface="Arial" pitchFamily="34" charset="0"/>
              <a:buNone/>
              <a:defRPr/>
            </a:pPr>
            <a:r>
              <a:rPr lang="en-GB" sz="2800" dirty="0" smtClean="0"/>
              <a:t>B </a:t>
            </a:r>
            <a:r>
              <a:rPr lang="en-GB" sz="2800" dirty="0" smtClean="0"/>
              <a:t>Holland</a:t>
            </a:r>
            <a:endParaRPr lang="en-GB" sz="28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365124"/>
            <a:ext cx="7516316" cy="903635"/>
          </a:xfrm>
        </p:spPr>
        <p:txBody>
          <a:bodyPr>
            <a:normAutofit/>
          </a:bodyPr>
          <a:lstStyle/>
          <a:p>
            <a:pPr fontAlgn="auto">
              <a:spcAft>
                <a:spcPts val="0"/>
              </a:spcAft>
              <a:defRPr/>
            </a:pPr>
            <a:r>
              <a:rPr lang="en-US" dirty="0">
                <a:solidFill>
                  <a:schemeClr val="accent1">
                    <a:tint val="83000"/>
                    <a:satMod val="150000"/>
                  </a:schemeClr>
                </a:solidFill>
              </a:rPr>
              <a:t>Process Modeling</a:t>
            </a:r>
            <a:endParaRPr lang="en-GB" dirty="0"/>
          </a:p>
        </p:txBody>
      </p:sp>
      <p:sp>
        <p:nvSpPr>
          <p:cNvPr id="8195" name="Content Placeholder 2"/>
          <p:cNvSpPr>
            <a:spLocks noGrp="1"/>
          </p:cNvSpPr>
          <p:nvPr>
            <p:ph idx="1"/>
          </p:nvPr>
        </p:nvSpPr>
        <p:spPr>
          <a:xfrm>
            <a:off x="755650" y="2060847"/>
            <a:ext cx="7521575" cy="3672409"/>
          </a:xfrm>
        </p:spPr>
        <p:txBody>
          <a:bodyPr>
            <a:normAutofit fontScale="92500" lnSpcReduction="20000"/>
          </a:bodyPr>
          <a:lstStyle/>
          <a:p>
            <a:pPr marL="0" indent="0">
              <a:lnSpc>
                <a:spcPct val="90000"/>
              </a:lnSpc>
              <a:buNone/>
            </a:pPr>
            <a:r>
              <a:rPr lang="en-US" sz="2800" dirty="0" smtClean="0"/>
              <a:t>Graphically represents the processes that capture, manipulate, store, and distribute data between a system and its environment and among system components</a:t>
            </a:r>
          </a:p>
          <a:p>
            <a:pPr>
              <a:lnSpc>
                <a:spcPct val="90000"/>
              </a:lnSpc>
            </a:pPr>
            <a:endParaRPr lang="en-US" sz="2800" dirty="0" smtClean="0"/>
          </a:p>
          <a:p>
            <a:pPr marL="0" indent="0">
              <a:lnSpc>
                <a:spcPct val="90000"/>
              </a:lnSpc>
            </a:pPr>
            <a:r>
              <a:rPr lang="en-US" sz="2800" dirty="0" smtClean="0"/>
              <a:t>Process modelling can be illustrated by either </a:t>
            </a:r>
          </a:p>
          <a:p>
            <a:pPr marL="457200" indent="-457200">
              <a:lnSpc>
                <a:spcPct val="90000"/>
              </a:lnSpc>
              <a:buFont typeface="Arial" panose="020B0604020202020204" pitchFamily="34" charset="0"/>
              <a:buChar char="•"/>
            </a:pPr>
            <a:r>
              <a:rPr lang="en-US" sz="2800" dirty="0" smtClean="0"/>
              <a:t>DFDs (Data flow diagrams)</a:t>
            </a:r>
          </a:p>
          <a:p>
            <a:pPr marL="457200" indent="-457200">
              <a:lnSpc>
                <a:spcPct val="90000"/>
              </a:lnSpc>
              <a:buFont typeface="Arial" panose="020B0604020202020204" pitchFamily="34" charset="0"/>
              <a:buChar char="•"/>
            </a:pPr>
            <a:r>
              <a:rPr lang="en-US" sz="2800" dirty="0" smtClean="0"/>
              <a:t>UML (Unified </a:t>
            </a:r>
            <a:r>
              <a:rPr lang="en-US" sz="2800" dirty="0"/>
              <a:t>M</a:t>
            </a:r>
            <a:r>
              <a:rPr lang="en-US" sz="2800" dirty="0" smtClean="0"/>
              <a:t>arkup Language)</a:t>
            </a:r>
          </a:p>
          <a:p>
            <a:pPr algn="r"/>
            <a:r>
              <a:rPr lang="en-GB" altLang="en-US" sz="2400" i="1" dirty="0" smtClean="0"/>
              <a:t>This presentation will discuss DFDs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325" y="365124"/>
            <a:ext cx="7521575" cy="1119659"/>
          </a:xfrm>
        </p:spPr>
        <p:txBody>
          <a:bodyPr>
            <a:normAutofit/>
          </a:bodyPr>
          <a:lstStyle/>
          <a:p>
            <a:pPr fontAlgn="auto">
              <a:spcAft>
                <a:spcPts val="0"/>
              </a:spcAft>
              <a:defRPr/>
            </a:pPr>
            <a:r>
              <a:rPr lang="en-US" dirty="0">
                <a:solidFill>
                  <a:schemeClr val="accent1">
                    <a:tint val="83000"/>
                    <a:satMod val="150000"/>
                  </a:schemeClr>
                </a:solidFill>
              </a:rPr>
              <a:t>Process Modeling</a:t>
            </a:r>
            <a:endParaRPr lang="en-GB" dirty="0"/>
          </a:p>
        </p:txBody>
      </p:sp>
      <p:sp>
        <p:nvSpPr>
          <p:cNvPr id="8195" name="Content Placeholder 2"/>
          <p:cNvSpPr>
            <a:spLocks noGrp="1"/>
          </p:cNvSpPr>
          <p:nvPr>
            <p:ph idx="1"/>
          </p:nvPr>
        </p:nvSpPr>
        <p:spPr>
          <a:xfrm>
            <a:off x="755650" y="2060847"/>
            <a:ext cx="7521575" cy="2952477"/>
          </a:xfrm>
        </p:spPr>
        <p:txBody>
          <a:bodyPr/>
          <a:lstStyle/>
          <a:p>
            <a:pPr marL="0" indent="0">
              <a:lnSpc>
                <a:spcPct val="90000"/>
              </a:lnSpc>
            </a:pPr>
            <a:r>
              <a:rPr lang="en-US" sz="2800" dirty="0" smtClean="0"/>
              <a:t>Data-flow Diagrams (DFD</a:t>
            </a:r>
            <a:r>
              <a:rPr lang="en-US" sz="2800" dirty="0" smtClean="0"/>
              <a:t>)</a:t>
            </a:r>
          </a:p>
          <a:p>
            <a:pPr marL="0" indent="0">
              <a:lnSpc>
                <a:spcPct val="90000"/>
              </a:lnSpc>
            </a:pPr>
            <a:endParaRPr lang="en-US" sz="2800" dirty="0" smtClean="0"/>
          </a:p>
          <a:p>
            <a:pPr lvl="1">
              <a:lnSpc>
                <a:spcPct val="90000"/>
              </a:lnSpc>
            </a:pPr>
            <a:r>
              <a:rPr lang="en-US" sz="2800" dirty="0" smtClean="0"/>
              <a:t>Graphically illustrate </a:t>
            </a:r>
            <a:r>
              <a:rPr lang="en-US" sz="2800" dirty="0" smtClean="0"/>
              <a:t> </a:t>
            </a:r>
            <a:r>
              <a:rPr lang="en-US" sz="2800" b="1" u="sng" dirty="0" smtClean="0"/>
              <a:t>movement </a:t>
            </a:r>
            <a:r>
              <a:rPr lang="en-US" sz="2800" b="1" u="sng" dirty="0" smtClean="0"/>
              <a:t>of data </a:t>
            </a:r>
            <a:r>
              <a:rPr lang="en-US" sz="2800" b="1" u="sng" dirty="0" smtClean="0"/>
              <a:t>between</a:t>
            </a:r>
            <a:r>
              <a:rPr lang="en-US" sz="2800" dirty="0" smtClean="0"/>
              <a:t> ,external </a:t>
            </a:r>
            <a:r>
              <a:rPr lang="en-US" sz="2800" dirty="0" smtClean="0"/>
              <a:t>entities and the processes and data stores within a </a:t>
            </a:r>
            <a:r>
              <a:rPr lang="en-US" sz="2800" dirty="0" smtClean="0"/>
              <a:t>system.</a:t>
            </a:r>
            <a:endParaRPr lang="en-US" sz="2800" dirty="0" smtClean="0"/>
          </a:p>
          <a:p>
            <a:endParaRPr lang="en-GB" altLang="en-US" sz="2400" i="1" dirty="0" smtClean="0"/>
          </a:p>
        </p:txBody>
      </p:sp>
    </p:spTree>
    <p:extLst>
      <p:ext uri="{BB962C8B-B14F-4D97-AF65-F5344CB8AC3E}">
        <p14:creationId xmlns:p14="http://schemas.microsoft.com/office/powerpoint/2010/main" val="28475971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p:txBody>
          <a:bodyPr/>
          <a:lstStyle/>
          <a:p>
            <a:pPr marL="484632" fontAlgn="auto">
              <a:spcAft>
                <a:spcPts val="0"/>
              </a:spcAft>
              <a:defRPr/>
            </a:pPr>
            <a:r>
              <a:rPr lang="en-US">
                <a:solidFill>
                  <a:schemeClr val="accent1">
                    <a:tint val="83000"/>
                    <a:satMod val="150000"/>
                  </a:schemeClr>
                </a:solidFill>
              </a:rPr>
              <a:t>Process Modeling (continued)</a:t>
            </a:r>
          </a:p>
        </p:txBody>
      </p:sp>
      <p:sp>
        <p:nvSpPr>
          <p:cNvPr id="22530" name="Rectangle 3" descr="Rectangle: Click to edit Master text styles&#10;Second level&#10;Third level&#10;Fourth level&#10;Fifth level"/>
          <p:cNvSpPr>
            <a:spLocks noGrp="1" noChangeArrowheads="1"/>
          </p:cNvSpPr>
          <p:nvPr>
            <p:ph idx="1"/>
          </p:nvPr>
        </p:nvSpPr>
        <p:spPr>
          <a:xfrm>
            <a:off x="533400" y="2132856"/>
            <a:ext cx="7859216" cy="3960440"/>
          </a:xfrm>
        </p:spPr>
        <p:txBody>
          <a:bodyPr/>
          <a:lstStyle/>
          <a:p>
            <a:r>
              <a:rPr lang="en-GB" sz="2800" b="0" dirty="0"/>
              <a:t>Data flow diagrams can be used in both Analysis and Design phase of the SDLC</a:t>
            </a:r>
            <a:r>
              <a:rPr lang="en-GB" sz="2800" b="0" dirty="0" smtClean="0"/>
              <a:t>.</a:t>
            </a:r>
          </a:p>
          <a:p>
            <a:pPr marL="457200" indent="-457200">
              <a:buFont typeface="Arial" panose="020B0604020202020204" pitchFamily="34" charset="0"/>
              <a:buChar char="•"/>
            </a:pPr>
            <a:r>
              <a:rPr lang="en-GB" sz="2800" b="0" dirty="0"/>
              <a:t>At analysis phase they will illustrate an existing system.</a:t>
            </a:r>
            <a:endParaRPr lang="en-GB" sz="2800" b="0" dirty="0" smtClean="0"/>
          </a:p>
          <a:p>
            <a:pPr marL="457200" indent="-457200">
              <a:buFont typeface="Arial" panose="020B0604020202020204" pitchFamily="34" charset="0"/>
              <a:buChar char="•"/>
            </a:pPr>
            <a:r>
              <a:rPr lang="en-GB" sz="2800" b="0" dirty="0" smtClean="0"/>
              <a:t>At design </a:t>
            </a:r>
            <a:r>
              <a:rPr lang="en-GB" sz="2800" b="0" dirty="0"/>
              <a:t>phase they will illustrate </a:t>
            </a:r>
            <a:r>
              <a:rPr lang="en-GB" sz="2800" b="0" dirty="0" smtClean="0"/>
              <a:t>a proposed  </a:t>
            </a:r>
            <a:r>
              <a:rPr lang="en-GB" sz="2800" b="0" dirty="0"/>
              <a:t>system.</a:t>
            </a:r>
            <a:endParaRPr lang="en-GB" sz="2800" b="0" dirty="0" smtClean="0"/>
          </a:p>
        </p:txBody>
      </p:sp>
    </p:spTree>
    <p:extLst>
      <p:ext uri="{BB962C8B-B14F-4D97-AF65-F5344CB8AC3E}">
        <p14:creationId xmlns:p14="http://schemas.microsoft.com/office/powerpoint/2010/main" val="5214082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p:txBody>
          <a:bodyPr/>
          <a:lstStyle/>
          <a:p>
            <a:pPr marL="484632" fontAlgn="auto">
              <a:spcAft>
                <a:spcPts val="0"/>
              </a:spcAft>
              <a:defRPr/>
            </a:pPr>
            <a:r>
              <a:rPr lang="en-US">
                <a:solidFill>
                  <a:schemeClr val="accent1">
                    <a:tint val="83000"/>
                    <a:satMod val="150000"/>
                  </a:schemeClr>
                </a:solidFill>
              </a:rPr>
              <a:t>Process Modeling (continued)</a:t>
            </a:r>
          </a:p>
        </p:txBody>
      </p:sp>
      <p:sp>
        <p:nvSpPr>
          <p:cNvPr id="22530" name="Rectangle 3" descr="Rectangle: Click to edit Master text styles&#10;Second level&#10;Third level&#10;Fourth level&#10;Fifth level"/>
          <p:cNvSpPr>
            <a:spLocks noGrp="1" noChangeArrowheads="1"/>
          </p:cNvSpPr>
          <p:nvPr>
            <p:ph idx="1"/>
          </p:nvPr>
        </p:nvSpPr>
        <p:spPr>
          <a:xfrm>
            <a:off x="503379" y="1988840"/>
            <a:ext cx="7859216" cy="3168352"/>
          </a:xfrm>
        </p:spPr>
        <p:txBody>
          <a:bodyPr/>
          <a:lstStyle/>
          <a:p>
            <a:r>
              <a:rPr lang="en-GB" sz="2800" b="0" dirty="0"/>
              <a:t>There are actually four different types of data flow diagrams used in the systems development process:</a:t>
            </a:r>
          </a:p>
          <a:p>
            <a:r>
              <a:rPr lang="en-GB" sz="2800" b="0" dirty="0" smtClean="0"/>
              <a:t>1</a:t>
            </a:r>
            <a:r>
              <a:rPr lang="en-GB" sz="2800" b="0" dirty="0"/>
              <a:t>.	A physical model to describe how the existing system works now (the how of now).</a:t>
            </a:r>
          </a:p>
          <a:p>
            <a:r>
              <a:rPr lang="en-GB" sz="2800" b="0" dirty="0" smtClean="0"/>
              <a:t>2</a:t>
            </a:r>
            <a:r>
              <a:rPr lang="en-GB" sz="2800" b="0" dirty="0"/>
              <a:t>.	A logical model to describe what the existing system does now (the what of now</a:t>
            </a:r>
            <a:r>
              <a:rPr lang="en-GB" sz="2800" b="0" dirty="0" smtClean="0"/>
              <a:t>).</a:t>
            </a:r>
            <a:endParaRPr lang="en-GB" sz="2800" b="0" dirty="0"/>
          </a:p>
        </p:txBody>
      </p:sp>
    </p:spTree>
    <p:extLst>
      <p:ext uri="{BB962C8B-B14F-4D97-AF65-F5344CB8AC3E}">
        <p14:creationId xmlns:p14="http://schemas.microsoft.com/office/powerpoint/2010/main" val="38737701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p:txBody>
          <a:bodyPr/>
          <a:lstStyle/>
          <a:p>
            <a:pPr marL="484632" fontAlgn="auto">
              <a:spcAft>
                <a:spcPts val="0"/>
              </a:spcAft>
              <a:defRPr/>
            </a:pPr>
            <a:r>
              <a:rPr lang="en-US">
                <a:solidFill>
                  <a:schemeClr val="accent1">
                    <a:tint val="83000"/>
                    <a:satMod val="150000"/>
                  </a:schemeClr>
                </a:solidFill>
              </a:rPr>
              <a:t>Process Modeling (continued)</a:t>
            </a:r>
          </a:p>
        </p:txBody>
      </p:sp>
      <p:sp>
        <p:nvSpPr>
          <p:cNvPr id="22530" name="Rectangle 3" descr="Rectangle: Click to edit Master text styles&#10;Second level&#10;Third level&#10;Fourth level&#10;Fifth level"/>
          <p:cNvSpPr>
            <a:spLocks noGrp="1" noChangeArrowheads="1"/>
          </p:cNvSpPr>
          <p:nvPr>
            <p:ph idx="1"/>
          </p:nvPr>
        </p:nvSpPr>
        <p:spPr>
          <a:xfrm>
            <a:off x="323528" y="1974560"/>
            <a:ext cx="8420844" cy="3960440"/>
          </a:xfrm>
        </p:spPr>
        <p:txBody>
          <a:bodyPr/>
          <a:lstStyle/>
          <a:p>
            <a:r>
              <a:rPr lang="en-GB" sz="2800" b="0" dirty="0" smtClean="0"/>
              <a:t>3</a:t>
            </a:r>
            <a:r>
              <a:rPr lang="en-GB" sz="2800" b="0" dirty="0"/>
              <a:t>.	A logical model to describe what the new system will do (the what of the new).</a:t>
            </a:r>
          </a:p>
          <a:p>
            <a:r>
              <a:rPr lang="en-GB" sz="2800" b="0" dirty="0" smtClean="0"/>
              <a:t>4</a:t>
            </a:r>
            <a:r>
              <a:rPr lang="en-GB" sz="2800" b="0" dirty="0"/>
              <a:t>.	A physical model to describe how the new system will work (the how of the new).</a:t>
            </a:r>
          </a:p>
          <a:p>
            <a:pPr marL="0" indent="0"/>
            <a:r>
              <a:rPr lang="en-GB" sz="2800" b="0" dirty="0" smtClean="0"/>
              <a:t>Of </a:t>
            </a:r>
            <a:r>
              <a:rPr lang="en-GB" sz="2800" b="0" dirty="0"/>
              <a:t>course, the first two steps are unnecessary if a completely new system is to be built.  However, all the steps apply if you wish to re-engineer an existing system (including manual systems).</a:t>
            </a:r>
          </a:p>
        </p:txBody>
      </p:sp>
    </p:spTree>
    <p:extLst>
      <p:ext uri="{BB962C8B-B14F-4D97-AF65-F5344CB8AC3E}">
        <p14:creationId xmlns:p14="http://schemas.microsoft.com/office/powerpoint/2010/main" val="32669194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p:txBody>
          <a:bodyPr/>
          <a:lstStyle/>
          <a:p>
            <a:pPr marL="484632" fontAlgn="auto">
              <a:spcAft>
                <a:spcPts val="0"/>
              </a:spcAft>
              <a:defRPr/>
            </a:pPr>
            <a:r>
              <a:rPr lang="en-US">
                <a:solidFill>
                  <a:schemeClr val="accent1">
                    <a:tint val="83000"/>
                    <a:satMod val="150000"/>
                  </a:schemeClr>
                </a:solidFill>
              </a:rPr>
              <a:t>Process Modeling (continued)</a:t>
            </a:r>
          </a:p>
        </p:txBody>
      </p:sp>
      <p:sp>
        <p:nvSpPr>
          <p:cNvPr id="22530" name="Rectangle 3" descr="Rectangle: Click to edit Master text styles&#10;Second level&#10;Third level&#10;Fourth level&#10;Fifth level"/>
          <p:cNvSpPr>
            <a:spLocks noGrp="1" noChangeArrowheads="1"/>
          </p:cNvSpPr>
          <p:nvPr>
            <p:ph idx="1"/>
          </p:nvPr>
        </p:nvSpPr>
        <p:spPr>
          <a:xfrm>
            <a:off x="467544" y="2002576"/>
            <a:ext cx="8420844" cy="3960440"/>
          </a:xfrm>
        </p:spPr>
        <p:txBody>
          <a:bodyPr/>
          <a:lstStyle/>
          <a:p>
            <a:pPr marL="0" indent="0"/>
            <a:r>
              <a:rPr lang="en-GB" sz="2400" u="sng" dirty="0"/>
              <a:t>Physical DFD’s </a:t>
            </a:r>
            <a:r>
              <a:rPr lang="en-GB" sz="2400" b="0" dirty="0"/>
              <a:t>depict these physical elements. In a current physical DFD, process labels include the names of people or their positions or the names of computer systems that might provide some of the system’s processing.  </a:t>
            </a:r>
            <a:endParaRPr lang="en-GB" sz="2400" b="0" dirty="0" smtClean="0"/>
          </a:p>
          <a:p>
            <a:pPr marL="0" indent="0"/>
            <a:r>
              <a:rPr lang="en-GB" sz="2400" b="0" dirty="0" smtClean="0"/>
              <a:t>That </a:t>
            </a:r>
            <a:r>
              <a:rPr lang="en-GB" sz="2400" b="0" dirty="0"/>
              <a:t>is, the label includes an identification of the technology used to process the data.  Similarly, data flows and data stores are often labelled with the names of the physical media on which data flow (e.g. forms) or in which data are stored (e.g. folders).</a:t>
            </a:r>
          </a:p>
        </p:txBody>
      </p:sp>
    </p:spTree>
    <p:extLst>
      <p:ext uri="{BB962C8B-B14F-4D97-AF65-F5344CB8AC3E}">
        <p14:creationId xmlns:p14="http://schemas.microsoft.com/office/powerpoint/2010/main" val="14408137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a:xfrm>
            <a:off x="533400" y="260648"/>
            <a:ext cx="7543800" cy="1450757"/>
          </a:xfrm>
        </p:spPr>
        <p:txBody>
          <a:bodyPr/>
          <a:lstStyle/>
          <a:p>
            <a:pPr marL="484632" fontAlgn="auto">
              <a:spcAft>
                <a:spcPts val="0"/>
              </a:spcAft>
              <a:defRPr/>
            </a:pPr>
            <a:r>
              <a:rPr lang="en-US">
                <a:solidFill>
                  <a:schemeClr val="accent1">
                    <a:tint val="83000"/>
                    <a:satMod val="150000"/>
                  </a:schemeClr>
                </a:solidFill>
              </a:rPr>
              <a:t>Process Modeling (continued)</a:t>
            </a:r>
          </a:p>
        </p:txBody>
      </p:sp>
      <p:sp>
        <p:nvSpPr>
          <p:cNvPr id="22530" name="Rectangle 3" descr="Rectangle: Click to edit Master text styles&#10;Second level&#10;Third level&#10;Fourth level&#10;Fifth level"/>
          <p:cNvSpPr>
            <a:spLocks noGrp="1" noChangeArrowheads="1"/>
          </p:cNvSpPr>
          <p:nvPr>
            <p:ph idx="1"/>
          </p:nvPr>
        </p:nvSpPr>
        <p:spPr>
          <a:xfrm>
            <a:off x="467544" y="2060848"/>
            <a:ext cx="8420844" cy="3960440"/>
          </a:xfrm>
        </p:spPr>
        <p:txBody>
          <a:bodyPr/>
          <a:lstStyle/>
          <a:p>
            <a:pPr marL="0" indent="0">
              <a:buNone/>
            </a:pPr>
            <a:r>
              <a:rPr lang="en-GB" sz="2400" dirty="0">
                <a:ea typeface="Times New Roman"/>
              </a:rPr>
              <a:t>Logical DFD’s </a:t>
            </a:r>
            <a:r>
              <a:rPr lang="en-GB" sz="2400" b="0" dirty="0">
                <a:ea typeface="Times New Roman"/>
              </a:rPr>
              <a:t>describe data, processes, etc. differently.  They are more abstract than physical DFD’s but that difference is important.  </a:t>
            </a:r>
            <a:endParaRPr lang="en-GB" sz="2400" b="0" dirty="0" smtClean="0">
              <a:ea typeface="Times New Roman"/>
            </a:endParaRPr>
          </a:p>
          <a:p>
            <a:pPr marL="0" indent="0"/>
            <a:r>
              <a:rPr lang="en-GB" sz="2400" b="0" dirty="0" smtClean="0">
                <a:ea typeface="Times New Roman"/>
              </a:rPr>
              <a:t>If </a:t>
            </a:r>
            <a:r>
              <a:rPr lang="en-GB" sz="2400" b="0" dirty="0">
                <a:ea typeface="Times New Roman"/>
              </a:rPr>
              <a:t>a key worker becomes ill or chooses to leave the company, the work will remain.  </a:t>
            </a:r>
            <a:endParaRPr lang="en-GB" sz="2400" b="0" dirty="0" smtClean="0">
              <a:ea typeface="Times New Roman"/>
            </a:endParaRPr>
          </a:p>
          <a:p>
            <a:pPr marL="0" indent="0"/>
            <a:r>
              <a:rPr lang="en-GB" sz="2400" b="0" dirty="0" smtClean="0">
                <a:ea typeface="Times New Roman"/>
              </a:rPr>
              <a:t>Desks</a:t>
            </a:r>
            <a:r>
              <a:rPr lang="en-GB" sz="2400" b="0" dirty="0">
                <a:ea typeface="Times New Roman"/>
              </a:rPr>
              <a:t>, files and computer equipment will change too.  </a:t>
            </a:r>
            <a:endParaRPr lang="en-GB" sz="2400" b="0" dirty="0" smtClean="0">
              <a:ea typeface="Times New Roman"/>
            </a:endParaRPr>
          </a:p>
          <a:p>
            <a:pPr marL="0" indent="0"/>
            <a:endParaRPr lang="en-GB" sz="2400" b="0" dirty="0">
              <a:ea typeface="Times New Roman"/>
            </a:endParaRPr>
          </a:p>
          <a:p>
            <a:pPr marL="0" indent="0"/>
            <a:r>
              <a:rPr lang="en-GB" sz="2400" b="0" dirty="0" smtClean="0">
                <a:ea typeface="Times New Roman"/>
              </a:rPr>
              <a:t>By </a:t>
            </a:r>
            <a:r>
              <a:rPr lang="en-GB" sz="2400" b="0" dirty="0">
                <a:ea typeface="Times New Roman"/>
              </a:rPr>
              <a:t>focusing on the underlying elements – the logical, non-physical aspects – you gain an understanding of the fundamental structure of the system. </a:t>
            </a:r>
            <a:endParaRPr lang="en-GB" sz="2400" b="0" dirty="0"/>
          </a:p>
        </p:txBody>
      </p:sp>
    </p:spTree>
    <p:extLst>
      <p:ext uri="{BB962C8B-B14F-4D97-AF65-F5344CB8AC3E}">
        <p14:creationId xmlns:p14="http://schemas.microsoft.com/office/powerpoint/2010/main" val="12963399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p:txBody>
          <a:bodyPr/>
          <a:lstStyle/>
          <a:p>
            <a:pPr marL="484632" fontAlgn="auto">
              <a:spcAft>
                <a:spcPts val="0"/>
              </a:spcAft>
              <a:defRPr/>
            </a:pPr>
            <a:r>
              <a:rPr lang="en-GB" dirty="0">
                <a:solidFill>
                  <a:schemeClr val="accent1">
                    <a:tint val="83000"/>
                    <a:satMod val="150000"/>
                  </a:schemeClr>
                </a:solidFill>
              </a:rPr>
              <a:t>A logical DFD is derived from the physical version by </a:t>
            </a:r>
            <a:r>
              <a:rPr lang="en-GB" dirty="0" smtClean="0">
                <a:solidFill>
                  <a:schemeClr val="accent1">
                    <a:tint val="83000"/>
                    <a:satMod val="150000"/>
                  </a:schemeClr>
                </a:solidFill>
              </a:rPr>
              <a:t>-</a:t>
            </a:r>
            <a:endParaRPr lang="en-US" dirty="0">
              <a:solidFill>
                <a:schemeClr val="accent1">
                  <a:tint val="83000"/>
                  <a:satMod val="150000"/>
                </a:schemeClr>
              </a:solidFill>
            </a:endParaRPr>
          </a:p>
        </p:txBody>
      </p:sp>
      <p:sp>
        <p:nvSpPr>
          <p:cNvPr id="22530" name="Rectangle 3" descr="Rectangle: Click to edit Master text styles&#10;Second level&#10;Third level&#10;Fourth level&#10;Fifth level"/>
          <p:cNvSpPr>
            <a:spLocks noGrp="1" noChangeArrowheads="1"/>
          </p:cNvSpPr>
          <p:nvPr>
            <p:ph idx="1"/>
          </p:nvPr>
        </p:nvSpPr>
        <p:spPr>
          <a:xfrm>
            <a:off x="533400" y="2209497"/>
            <a:ext cx="7859216" cy="3960440"/>
          </a:xfrm>
        </p:spPr>
        <p:txBody>
          <a:bodyPr/>
          <a:lstStyle/>
          <a:p>
            <a:pPr marL="457200" indent="-457200">
              <a:buFont typeface="Arial" panose="020B0604020202020204" pitchFamily="34" charset="0"/>
              <a:buChar char="•"/>
            </a:pPr>
            <a:r>
              <a:rPr lang="en-GB" sz="2800" b="0" dirty="0" smtClean="0"/>
              <a:t>All </a:t>
            </a:r>
            <a:r>
              <a:rPr lang="en-GB" sz="2800" b="0" dirty="0"/>
              <a:t>data flow names should be examined to ensure that each name reflects the data flowing between processes, data stores and entities, not the documents that contain them.  For example, ‘order form’ should be changed to perhaps ‘order details’.  Only data needed to perform the process should be an input to the process</a:t>
            </a:r>
            <a:r>
              <a:rPr lang="en-GB" sz="2800" b="0" dirty="0" smtClean="0"/>
              <a:t>.</a:t>
            </a:r>
            <a:endParaRPr lang="en-GB" sz="2800" b="0" dirty="0"/>
          </a:p>
        </p:txBody>
      </p:sp>
    </p:spTree>
    <p:extLst>
      <p:ext uri="{BB962C8B-B14F-4D97-AF65-F5344CB8AC3E}">
        <p14:creationId xmlns:p14="http://schemas.microsoft.com/office/powerpoint/2010/main" val="27520212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p:txBody>
          <a:bodyPr/>
          <a:lstStyle/>
          <a:p>
            <a:pPr marL="484632" fontAlgn="auto">
              <a:spcAft>
                <a:spcPts val="0"/>
              </a:spcAft>
              <a:defRPr/>
            </a:pPr>
            <a:r>
              <a:rPr lang="en-GB" dirty="0">
                <a:solidFill>
                  <a:schemeClr val="accent1">
                    <a:tint val="83000"/>
                    <a:satMod val="150000"/>
                  </a:schemeClr>
                </a:solidFill>
              </a:rPr>
              <a:t>A logical DFD is derived from the physical version by </a:t>
            </a:r>
            <a:r>
              <a:rPr lang="en-GB" dirty="0" smtClean="0">
                <a:solidFill>
                  <a:schemeClr val="accent1">
                    <a:tint val="83000"/>
                    <a:satMod val="150000"/>
                  </a:schemeClr>
                </a:solidFill>
              </a:rPr>
              <a:t>-</a:t>
            </a:r>
            <a:endParaRPr lang="en-US" dirty="0">
              <a:solidFill>
                <a:schemeClr val="accent1">
                  <a:tint val="83000"/>
                  <a:satMod val="150000"/>
                </a:schemeClr>
              </a:solidFill>
            </a:endParaRPr>
          </a:p>
        </p:txBody>
      </p:sp>
      <p:sp>
        <p:nvSpPr>
          <p:cNvPr id="22530" name="Rectangle 3" descr="Rectangle: Click to edit Master text styles&#10;Second level&#10;Third level&#10;Fourth level&#10;Fifth level"/>
          <p:cNvSpPr>
            <a:spLocks noGrp="1" noChangeArrowheads="1"/>
          </p:cNvSpPr>
          <p:nvPr>
            <p:ph idx="1"/>
          </p:nvPr>
        </p:nvSpPr>
        <p:spPr>
          <a:xfrm>
            <a:off x="503379" y="2492896"/>
            <a:ext cx="7859216" cy="2664296"/>
          </a:xfrm>
        </p:spPr>
        <p:txBody>
          <a:bodyPr/>
          <a:lstStyle/>
          <a:p>
            <a:pPr marL="457200" indent="-457200">
              <a:buFont typeface="Arial" panose="020B0604020202020204" pitchFamily="34" charset="0"/>
              <a:buChar char="•"/>
            </a:pPr>
            <a:r>
              <a:rPr lang="en-GB" sz="2800" b="0" dirty="0" smtClean="0"/>
              <a:t>Remove </a:t>
            </a:r>
            <a:r>
              <a:rPr lang="en-GB" sz="2800" b="0" dirty="0"/>
              <a:t>routing information, that is, take out the names of people or departments that perform the processes.  Show the flow between procedures, not between people, offices or </a:t>
            </a:r>
            <a:r>
              <a:rPr lang="en-GB" sz="2800" b="0" dirty="0" smtClean="0"/>
              <a:t>locations.</a:t>
            </a:r>
            <a:endParaRPr lang="en-GB" sz="2800" b="0" dirty="0"/>
          </a:p>
        </p:txBody>
      </p:sp>
    </p:spTree>
    <p:extLst>
      <p:ext uri="{BB962C8B-B14F-4D97-AF65-F5344CB8AC3E}">
        <p14:creationId xmlns:p14="http://schemas.microsoft.com/office/powerpoint/2010/main" val="2995041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p:txBody>
          <a:bodyPr/>
          <a:lstStyle/>
          <a:p>
            <a:pPr marL="484632" fontAlgn="auto">
              <a:spcAft>
                <a:spcPts val="0"/>
              </a:spcAft>
              <a:defRPr/>
            </a:pPr>
            <a:r>
              <a:rPr lang="en-GB" dirty="0">
                <a:solidFill>
                  <a:schemeClr val="accent1">
                    <a:tint val="83000"/>
                    <a:satMod val="150000"/>
                  </a:schemeClr>
                </a:solidFill>
              </a:rPr>
              <a:t>A logical DFD is derived from the physical version by </a:t>
            </a:r>
            <a:r>
              <a:rPr lang="en-GB" dirty="0" smtClean="0">
                <a:solidFill>
                  <a:schemeClr val="accent1">
                    <a:tint val="83000"/>
                    <a:satMod val="150000"/>
                  </a:schemeClr>
                </a:solidFill>
              </a:rPr>
              <a:t>-</a:t>
            </a:r>
            <a:endParaRPr lang="en-US" dirty="0">
              <a:solidFill>
                <a:schemeClr val="accent1">
                  <a:tint val="83000"/>
                  <a:satMod val="150000"/>
                </a:schemeClr>
              </a:solidFill>
            </a:endParaRPr>
          </a:p>
        </p:txBody>
      </p:sp>
      <p:sp>
        <p:nvSpPr>
          <p:cNvPr id="22530" name="Rectangle 3" descr="Rectangle: Click to edit Master text styles&#10;Second level&#10;Third level&#10;Fourth level&#10;Fifth level"/>
          <p:cNvSpPr>
            <a:spLocks noGrp="1" noChangeArrowheads="1"/>
          </p:cNvSpPr>
          <p:nvPr>
            <p:ph idx="1"/>
          </p:nvPr>
        </p:nvSpPr>
        <p:spPr>
          <a:xfrm>
            <a:off x="503379" y="2636912"/>
            <a:ext cx="7859216" cy="2520280"/>
          </a:xfrm>
        </p:spPr>
        <p:txBody>
          <a:bodyPr/>
          <a:lstStyle/>
          <a:p>
            <a:pPr marL="457200" indent="-457200">
              <a:buFont typeface="Arial" panose="020B0604020202020204" pitchFamily="34" charset="0"/>
              <a:buChar char="•"/>
            </a:pPr>
            <a:r>
              <a:rPr lang="en-GB" sz="2800" b="0" dirty="0" smtClean="0"/>
              <a:t>Remove </a:t>
            </a:r>
            <a:r>
              <a:rPr lang="en-GB" sz="2800" b="0" dirty="0"/>
              <a:t>references to devices (for example, folders, file cabinets or pending trays</a:t>
            </a:r>
            <a:r>
              <a:rPr lang="en-GB" sz="2800" b="0" dirty="0" smtClean="0"/>
              <a:t>).</a:t>
            </a:r>
            <a:endParaRPr lang="en-GB" sz="2800" b="0" dirty="0"/>
          </a:p>
        </p:txBody>
      </p:sp>
      <p:sp>
        <p:nvSpPr>
          <p:cNvPr id="192516" name="Text Box 4"/>
          <p:cNvSpPr txBox="1">
            <a:spLocks noChangeArrowheads="1"/>
          </p:cNvSpPr>
          <p:nvPr/>
        </p:nvSpPr>
        <p:spPr bwMode="auto">
          <a:xfrm>
            <a:off x="228600" y="6172200"/>
            <a:ext cx="609600" cy="336550"/>
          </a:xfrm>
          <a:prstGeom prst="rect">
            <a:avLst/>
          </a:prstGeom>
          <a:noFill/>
          <a:ln>
            <a:noFill/>
          </a:ln>
          <a:effectLst>
            <a:outerShdw dist="45791" dir="2021404" algn="ctr" rotWithShape="0">
              <a:srgbClr val="9999FF"/>
            </a:outerShdw>
          </a:effectLst>
          <a:extLst/>
        </p:spPr>
        <p:txBody>
          <a:bodyPr>
            <a:spAutoFit/>
          </a:bodyPr>
          <a:lstStyle/>
          <a:p>
            <a:pPr algn="ctr" eaLnBrk="0" hangingPunct="0">
              <a:defRPr/>
            </a:pPr>
            <a:r>
              <a:rPr lang="en-US" sz="1600">
                <a:solidFill>
                  <a:schemeClr val="tx1"/>
                </a:solidFill>
                <a:cs typeface="+mn-cs"/>
              </a:rPr>
              <a:t>6.</a:t>
            </a:r>
            <a:fld id="{A543175F-3216-4671-BC54-6C7B58155147}" type="slidenum">
              <a:rPr lang="en-US" sz="1600">
                <a:solidFill>
                  <a:schemeClr val="tx1"/>
                </a:solidFill>
                <a:cs typeface="+mn-cs"/>
              </a:rPr>
              <a:pPr algn="ctr" eaLnBrk="0" hangingPunct="0">
                <a:defRPr/>
              </a:pPr>
              <a:t>11</a:t>
            </a:fld>
            <a:endParaRPr lang="en-US" sz="1600">
              <a:solidFill>
                <a:schemeClr val="tx1"/>
              </a:solidFill>
              <a:cs typeface="+mn-cs"/>
            </a:endParaRPr>
          </a:p>
        </p:txBody>
      </p:sp>
    </p:spTree>
    <p:extLst>
      <p:ext uri="{BB962C8B-B14F-4D97-AF65-F5344CB8AC3E}">
        <p14:creationId xmlns:p14="http://schemas.microsoft.com/office/powerpoint/2010/main" val="13051933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p:txBody>
          <a:bodyPr/>
          <a:lstStyle/>
          <a:p>
            <a:pPr marL="484632" fontAlgn="auto">
              <a:spcAft>
                <a:spcPts val="0"/>
              </a:spcAft>
              <a:defRPr/>
            </a:pPr>
            <a:r>
              <a:rPr lang="en-GB" dirty="0">
                <a:solidFill>
                  <a:schemeClr val="accent1">
                    <a:tint val="83000"/>
                    <a:satMod val="150000"/>
                  </a:schemeClr>
                </a:solidFill>
              </a:rPr>
              <a:t>A logical DFD is derived from the physical version by </a:t>
            </a:r>
            <a:r>
              <a:rPr lang="en-GB" dirty="0" smtClean="0">
                <a:solidFill>
                  <a:schemeClr val="accent1">
                    <a:tint val="83000"/>
                    <a:satMod val="150000"/>
                  </a:schemeClr>
                </a:solidFill>
              </a:rPr>
              <a:t>-</a:t>
            </a:r>
            <a:endParaRPr lang="en-US" dirty="0">
              <a:solidFill>
                <a:schemeClr val="accent1">
                  <a:tint val="83000"/>
                  <a:satMod val="150000"/>
                </a:schemeClr>
              </a:solidFill>
            </a:endParaRPr>
          </a:p>
        </p:txBody>
      </p:sp>
      <p:sp>
        <p:nvSpPr>
          <p:cNvPr id="22530" name="Rectangle 3" descr="Rectangle: Click to edit Master text styles&#10;Second level&#10;Third level&#10;Fourth level&#10;Fifth level"/>
          <p:cNvSpPr>
            <a:spLocks noGrp="1" noChangeArrowheads="1"/>
          </p:cNvSpPr>
          <p:nvPr>
            <p:ph idx="1"/>
          </p:nvPr>
        </p:nvSpPr>
        <p:spPr>
          <a:xfrm>
            <a:off x="503379" y="2492896"/>
            <a:ext cx="7859216" cy="2664296"/>
          </a:xfrm>
        </p:spPr>
        <p:txBody>
          <a:bodyPr/>
          <a:lstStyle/>
          <a:p>
            <a:pPr marL="457200" indent="-457200">
              <a:buFont typeface="Arial" panose="020B0604020202020204" pitchFamily="34" charset="0"/>
              <a:buChar char="•"/>
            </a:pPr>
            <a:r>
              <a:rPr lang="en-GB" sz="2800" b="0" dirty="0" smtClean="0"/>
              <a:t>Rationalise </a:t>
            </a:r>
            <a:r>
              <a:rPr lang="en-GB" sz="2800" b="0" dirty="0"/>
              <a:t>data stores.  Consolidate redundant data stores and turn temporary data stores into data flows</a:t>
            </a:r>
            <a:r>
              <a:rPr lang="en-GB" sz="2800" b="0" dirty="0" smtClean="0"/>
              <a:t>.</a:t>
            </a:r>
            <a:endParaRPr lang="en-GB" sz="2800" b="0" dirty="0"/>
          </a:p>
        </p:txBody>
      </p:sp>
      <p:sp>
        <p:nvSpPr>
          <p:cNvPr id="192516" name="Text Box 4"/>
          <p:cNvSpPr txBox="1">
            <a:spLocks noChangeArrowheads="1"/>
          </p:cNvSpPr>
          <p:nvPr/>
        </p:nvSpPr>
        <p:spPr bwMode="auto">
          <a:xfrm>
            <a:off x="228600" y="6172200"/>
            <a:ext cx="609600" cy="336550"/>
          </a:xfrm>
          <a:prstGeom prst="rect">
            <a:avLst/>
          </a:prstGeom>
          <a:noFill/>
          <a:ln>
            <a:noFill/>
          </a:ln>
          <a:effectLst>
            <a:outerShdw dist="45791" dir="2021404" algn="ctr" rotWithShape="0">
              <a:srgbClr val="9999FF"/>
            </a:outerShdw>
          </a:effectLst>
          <a:extLst/>
        </p:spPr>
        <p:txBody>
          <a:bodyPr>
            <a:spAutoFit/>
          </a:bodyPr>
          <a:lstStyle/>
          <a:p>
            <a:pPr algn="ctr" eaLnBrk="0" hangingPunct="0">
              <a:defRPr/>
            </a:pPr>
            <a:r>
              <a:rPr lang="en-US" sz="1600">
                <a:solidFill>
                  <a:schemeClr val="tx1"/>
                </a:solidFill>
                <a:cs typeface="+mn-cs"/>
              </a:rPr>
              <a:t>6.</a:t>
            </a:r>
            <a:fld id="{A543175F-3216-4671-BC54-6C7B58155147}" type="slidenum">
              <a:rPr lang="en-US" sz="1600">
                <a:solidFill>
                  <a:schemeClr val="tx1"/>
                </a:solidFill>
                <a:cs typeface="+mn-cs"/>
              </a:rPr>
              <a:pPr algn="ctr" eaLnBrk="0" hangingPunct="0">
                <a:defRPr/>
              </a:pPr>
              <a:t>12</a:t>
            </a:fld>
            <a:endParaRPr lang="en-US" sz="1600">
              <a:solidFill>
                <a:schemeClr val="tx1"/>
              </a:solidFill>
              <a:cs typeface="+mn-cs"/>
            </a:endParaRPr>
          </a:p>
        </p:txBody>
      </p:sp>
    </p:spTree>
    <p:extLst>
      <p:ext uri="{BB962C8B-B14F-4D97-AF65-F5344CB8AC3E}">
        <p14:creationId xmlns:p14="http://schemas.microsoft.com/office/powerpoint/2010/main" val="4119530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p:txBody>
          <a:bodyPr/>
          <a:lstStyle/>
          <a:p>
            <a:pPr marL="484632" fontAlgn="auto">
              <a:spcAft>
                <a:spcPts val="0"/>
              </a:spcAft>
              <a:defRPr/>
            </a:pPr>
            <a:r>
              <a:rPr lang="en-GB" dirty="0">
                <a:solidFill>
                  <a:schemeClr val="accent1">
                    <a:tint val="83000"/>
                    <a:satMod val="150000"/>
                  </a:schemeClr>
                </a:solidFill>
              </a:rPr>
              <a:t>A logical DFD is derived from the physical version by </a:t>
            </a:r>
            <a:r>
              <a:rPr lang="en-GB" dirty="0" smtClean="0">
                <a:solidFill>
                  <a:schemeClr val="accent1">
                    <a:tint val="83000"/>
                    <a:satMod val="150000"/>
                  </a:schemeClr>
                </a:solidFill>
              </a:rPr>
              <a:t>-</a:t>
            </a:r>
            <a:endParaRPr lang="en-US" dirty="0">
              <a:solidFill>
                <a:schemeClr val="accent1">
                  <a:tint val="83000"/>
                  <a:satMod val="150000"/>
                </a:schemeClr>
              </a:solidFill>
            </a:endParaRPr>
          </a:p>
        </p:txBody>
      </p:sp>
      <p:sp>
        <p:nvSpPr>
          <p:cNvPr id="22530" name="Rectangle 3" descr="Rectangle: Click to edit Master text styles&#10;Second level&#10;Third level&#10;Fourth level&#10;Fifth level"/>
          <p:cNvSpPr>
            <a:spLocks noGrp="1" noChangeArrowheads="1"/>
          </p:cNvSpPr>
          <p:nvPr>
            <p:ph idx="1"/>
          </p:nvPr>
        </p:nvSpPr>
        <p:spPr>
          <a:xfrm>
            <a:off x="503379" y="2708920"/>
            <a:ext cx="7859216" cy="2448272"/>
          </a:xfrm>
        </p:spPr>
        <p:txBody>
          <a:bodyPr/>
          <a:lstStyle/>
          <a:p>
            <a:pPr marL="457200" indent="-457200">
              <a:buFont typeface="Arial" panose="020B0604020202020204" pitchFamily="34" charset="0"/>
              <a:buChar char="•"/>
            </a:pPr>
            <a:r>
              <a:rPr lang="en-GB" sz="2800" b="0" dirty="0" smtClean="0"/>
              <a:t>Remove unnecessary processes, such as those that do not change the data or data flows (e.g. routing, sorting or copying). Consolidate processes to remove duplication of effort.  </a:t>
            </a:r>
          </a:p>
        </p:txBody>
      </p:sp>
    </p:spTree>
    <p:extLst>
      <p:ext uri="{BB962C8B-B14F-4D97-AF65-F5344CB8AC3E}">
        <p14:creationId xmlns:p14="http://schemas.microsoft.com/office/powerpoint/2010/main" val="38857327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p:txBody>
          <a:bodyPr/>
          <a:lstStyle/>
          <a:p>
            <a:pPr marL="484632" fontAlgn="auto">
              <a:spcAft>
                <a:spcPts val="0"/>
              </a:spcAft>
              <a:defRPr/>
            </a:pPr>
            <a:r>
              <a:rPr lang="en-GB" dirty="0">
                <a:solidFill>
                  <a:schemeClr val="accent1">
                    <a:tint val="83000"/>
                    <a:satMod val="150000"/>
                  </a:schemeClr>
                </a:solidFill>
              </a:rPr>
              <a:t>A logical DFD is derived from the physical version by </a:t>
            </a:r>
            <a:r>
              <a:rPr lang="en-GB" dirty="0" smtClean="0">
                <a:solidFill>
                  <a:schemeClr val="accent1">
                    <a:tint val="83000"/>
                    <a:satMod val="150000"/>
                  </a:schemeClr>
                </a:solidFill>
              </a:rPr>
              <a:t>-</a:t>
            </a:r>
            <a:endParaRPr lang="en-US" dirty="0">
              <a:solidFill>
                <a:schemeClr val="accent1">
                  <a:tint val="83000"/>
                  <a:satMod val="150000"/>
                </a:schemeClr>
              </a:solidFill>
            </a:endParaRPr>
          </a:p>
        </p:txBody>
      </p:sp>
      <p:sp>
        <p:nvSpPr>
          <p:cNvPr id="22530" name="Rectangle 3" descr="Rectangle: Click to edit Master text styles&#10;Second level&#10;Third level&#10;Fourth level&#10;Fifth level"/>
          <p:cNvSpPr>
            <a:spLocks noGrp="1" noChangeArrowheads="1"/>
          </p:cNvSpPr>
          <p:nvPr>
            <p:ph idx="1"/>
          </p:nvPr>
        </p:nvSpPr>
        <p:spPr>
          <a:xfrm>
            <a:off x="503379" y="2420888"/>
            <a:ext cx="7859216" cy="2736304"/>
          </a:xfrm>
        </p:spPr>
        <p:txBody>
          <a:bodyPr/>
          <a:lstStyle/>
          <a:p>
            <a:pPr marL="457200" indent="-457200">
              <a:buFont typeface="Arial" panose="020B0604020202020204" pitchFamily="34" charset="0"/>
              <a:buChar char="•"/>
            </a:pPr>
            <a:r>
              <a:rPr lang="en-GB" sz="2800" b="0" dirty="0" smtClean="0"/>
              <a:t>Finally, the current logical DFD’s need to be reviewed.  They should be agreed with users, which may lead to further iteration among these tasks. </a:t>
            </a:r>
            <a:endParaRPr lang="en-GB" sz="2800" b="0" dirty="0"/>
          </a:p>
        </p:txBody>
      </p:sp>
    </p:spTree>
    <p:extLst>
      <p:ext uri="{BB962C8B-B14F-4D97-AF65-F5344CB8AC3E}">
        <p14:creationId xmlns:p14="http://schemas.microsoft.com/office/powerpoint/2010/main" val="22180612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p:txBody>
          <a:bodyPr/>
          <a:lstStyle/>
          <a:p>
            <a:pPr marL="484632" fontAlgn="auto">
              <a:spcAft>
                <a:spcPts val="0"/>
              </a:spcAft>
              <a:defRPr/>
            </a:pPr>
            <a:r>
              <a:rPr lang="en-US">
                <a:solidFill>
                  <a:schemeClr val="accent1">
                    <a:tint val="83000"/>
                    <a:satMod val="150000"/>
                  </a:schemeClr>
                </a:solidFill>
              </a:rPr>
              <a:t>Process Modeling (continued)</a:t>
            </a:r>
          </a:p>
        </p:txBody>
      </p:sp>
      <p:sp>
        <p:nvSpPr>
          <p:cNvPr id="22530" name="Rectangle 3" descr="Rectangle: Click to edit Master text styles&#10;Second level&#10;Third level&#10;Fourth level&#10;Fifth level"/>
          <p:cNvSpPr>
            <a:spLocks noGrp="1" noChangeArrowheads="1"/>
          </p:cNvSpPr>
          <p:nvPr>
            <p:ph idx="1"/>
          </p:nvPr>
        </p:nvSpPr>
        <p:spPr>
          <a:xfrm>
            <a:off x="503379" y="2276872"/>
            <a:ext cx="7859216" cy="2880320"/>
          </a:xfrm>
        </p:spPr>
        <p:txBody>
          <a:bodyPr>
            <a:normAutofit fontScale="92500" lnSpcReduction="20000"/>
          </a:bodyPr>
          <a:lstStyle/>
          <a:p>
            <a:r>
              <a:rPr lang="en-GB" sz="2800" b="0" dirty="0"/>
              <a:t>There are different notations to draw DFDs e.g</a:t>
            </a:r>
            <a:r>
              <a:rPr lang="en-GB" sz="2800" b="0" dirty="0" smtClean="0"/>
              <a:t>.</a:t>
            </a:r>
          </a:p>
          <a:p>
            <a:endParaRPr lang="en-GB" sz="2800" b="0" dirty="0" smtClean="0"/>
          </a:p>
          <a:p>
            <a:pPr marL="457200" indent="-457200">
              <a:buFont typeface="Arial" panose="020B0604020202020204" pitchFamily="34" charset="0"/>
              <a:buChar char="•"/>
            </a:pPr>
            <a:r>
              <a:rPr lang="en-GB" sz="2800" b="0" dirty="0" smtClean="0"/>
              <a:t>Yourdon </a:t>
            </a:r>
            <a:r>
              <a:rPr lang="en-GB" sz="2800" b="0" dirty="0"/>
              <a:t>&amp; Coad </a:t>
            </a:r>
          </a:p>
          <a:p>
            <a:pPr marL="457200" indent="-457200">
              <a:buFont typeface="Arial" panose="020B0604020202020204" pitchFamily="34" charset="0"/>
              <a:buChar char="•"/>
            </a:pPr>
            <a:r>
              <a:rPr lang="en-GB" sz="2800" b="0" dirty="0" err="1"/>
              <a:t>Gane</a:t>
            </a:r>
            <a:r>
              <a:rPr lang="en-GB" sz="2800" b="0" dirty="0"/>
              <a:t> &amp; </a:t>
            </a:r>
            <a:r>
              <a:rPr lang="en-GB" sz="2800" b="0" dirty="0" err="1"/>
              <a:t>Sarson</a:t>
            </a:r>
            <a:r>
              <a:rPr lang="en-GB" sz="2800" b="0" dirty="0"/>
              <a:t>, </a:t>
            </a:r>
          </a:p>
          <a:p>
            <a:pPr lvl="1" algn="r">
              <a:buNone/>
            </a:pPr>
            <a:endParaRPr lang="en-US" sz="2800" b="1" u="sng" dirty="0" smtClean="0"/>
          </a:p>
          <a:p>
            <a:pPr lvl="1" algn="r">
              <a:buNone/>
            </a:pPr>
            <a:r>
              <a:rPr lang="en-US" sz="2800" b="1" u="sng" dirty="0" smtClean="0"/>
              <a:t>BE CLEAR IN WHICH NOTATION USED </a:t>
            </a:r>
          </a:p>
          <a:p>
            <a:pPr lvl="1" algn="r">
              <a:buNone/>
            </a:pPr>
            <a:r>
              <a:rPr lang="en-US" sz="2800" b="1" u="sng" dirty="0" smtClean="0"/>
              <a:t>BE CONSISTENT </a:t>
            </a:r>
            <a:r>
              <a:rPr lang="en-US" sz="2800" b="1" u="sng" dirty="0"/>
              <a:t>!!!</a:t>
            </a:r>
          </a:p>
        </p:txBody>
      </p:sp>
    </p:spTree>
    <p:extLst>
      <p:ext uri="{BB962C8B-B14F-4D97-AF65-F5344CB8AC3E}">
        <p14:creationId xmlns:p14="http://schemas.microsoft.com/office/powerpoint/2010/main" val="32403276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5" name="Picture 4"/>
          <p:cNvPicPr>
            <a:picLocks noChangeAspect="1" noChangeArrowheads="1"/>
          </p:cNvPicPr>
          <p:nvPr/>
        </p:nvPicPr>
        <p:blipFill>
          <a:blip r:embed="rId2"/>
          <a:srcRect/>
          <a:stretch>
            <a:fillRect/>
          </a:stretch>
        </p:blipFill>
        <p:spPr bwMode="auto">
          <a:xfrm>
            <a:off x="755576" y="1412776"/>
            <a:ext cx="7146925" cy="3809430"/>
          </a:xfrm>
          <a:prstGeom prst="rect">
            <a:avLst/>
          </a:prstGeom>
          <a:noFill/>
          <a:ln w="9525">
            <a:noFill/>
            <a:miter lim="800000"/>
            <a:headEnd/>
            <a:tailEnd/>
          </a:ln>
        </p:spPr>
      </p:pic>
    </p:spTree>
    <p:extLst>
      <p:ext uri="{BB962C8B-B14F-4D97-AF65-F5344CB8AC3E}">
        <p14:creationId xmlns:p14="http://schemas.microsoft.com/office/powerpoint/2010/main" val="20375932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upload.wikimedia.org/wikipedia/commons/thumb/2/24/Data-flow-diagram-notation.svg/220px-Data-flow-diagram-notation.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88640"/>
            <a:ext cx="3695328" cy="453711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012160" y="476672"/>
            <a:ext cx="2808312" cy="923330"/>
          </a:xfrm>
          <a:prstGeom prst="rect">
            <a:avLst/>
          </a:prstGeom>
        </p:spPr>
        <p:txBody>
          <a:bodyPr wrap="square">
            <a:spAutoFit/>
          </a:bodyPr>
          <a:lstStyle/>
          <a:p>
            <a:r>
              <a:rPr lang="en-GB" dirty="0"/>
              <a:t>Data flow diagram -</a:t>
            </a:r>
            <a:r>
              <a:rPr lang="en-GB" dirty="0">
                <a:hlinkClick r:id="rId3" tooltip="Edward Yourdon"/>
              </a:rPr>
              <a:t>Yourdon</a:t>
            </a:r>
            <a:r>
              <a:rPr lang="en-GB" dirty="0"/>
              <a:t>/</a:t>
            </a:r>
            <a:r>
              <a:rPr lang="en-GB" u="sng" dirty="0">
                <a:hlinkClick r:id="rId4" tooltip="Tom DeMarco"/>
              </a:rPr>
              <a:t>DeMarco</a:t>
            </a:r>
            <a:r>
              <a:rPr lang="en-GB" dirty="0"/>
              <a:t> notation.</a:t>
            </a:r>
          </a:p>
        </p:txBody>
      </p:sp>
    </p:spTree>
    <p:extLst>
      <p:ext uri="{BB962C8B-B14F-4D97-AF65-F5344CB8AC3E}">
        <p14:creationId xmlns:p14="http://schemas.microsoft.com/office/powerpoint/2010/main" val="19560629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p:cNvGraphicFramePr>
            <a:graphicFrameLocks noChangeAspect="1"/>
          </p:cNvGraphicFramePr>
          <p:nvPr>
            <p:extLst>
              <p:ext uri="{D42A27DB-BD31-4B8C-83A1-F6EECF244321}">
                <p14:modId xmlns:p14="http://schemas.microsoft.com/office/powerpoint/2010/main" val="1859595040"/>
              </p:ext>
            </p:extLst>
          </p:nvPr>
        </p:nvGraphicFramePr>
        <p:xfrm>
          <a:off x="683568" y="980728"/>
          <a:ext cx="6157869" cy="4824536"/>
        </p:xfrm>
        <a:graphic>
          <a:graphicData uri="http://schemas.openxmlformats.org/presentationml/2006/ole">
            <mc:AlternateContent xmlns:mc="http://schemas.openxmlformats.org/markup-compatibility/2006">
              <mc:Choice xmlns:v="urn:schemas-microsoft-com:vml" Requires="v">
                <p:oleObj spid="_x0000_s2065" name="Document" r:id="rId3" imgW="5418450" imgH="4244319" progId="Word.Document.12">
                  <p:embed/>
                </p:oleObj>
              </mc:Choice>
              <mc:Fallback>
                <p:oleObj name="Document" r:id="rId3" imgW="5418450" imgH="4244319" progId="Word.Document.12">
                  <p:embed/>
                  <p:pic>
                    <p:nvPicPr>
                      <p:cNvPr id="0" name=""/>
                      <p:cNvPicPr/>
                      <p:nvPr/>
                    </p:nvPicPr>
                    <p:blipFill>
                      <a:blip r:embed="rId4"/>
                      <a:stretch>
                        <a:fillRect/>
                      </a:stretch>
                    </p:blipFill>
                    <p:spPr>
                      <a:xfrm>
                        <a:off x="683568" y="980728"/>
                        <a:ext cx="6157869" cy="4824536"/>
                      </a:xfrm>
                      <a:prstGeom prst="rect">
                        <a:avLst/>
                      </a:prstGeom>
                      <a:ln w="12700">
                        <a:solidFill>
                          <a:schemeClr val="tx1"/>
                        </a:solidFill>
                      </a:ln>
                    </p:spPr>
                  </p:pic>
                </p:oleObj>
              </mc:Fallback>
            </mc:AlternateContent>
          </a:graphicData>
        </a:graphic>
      </p:graphicFrame>
      <p:sp>
        <p:nvSpPr>
          <p:cNvPr id="4" name="Rectangle 3"/>
          <p:cNvSpPr/>
          <p:nvPr/>
        </p:nvSpPr>
        <p:spPr>
          <a:xfrm>
            <a:off x="7452320" y="1124744"/>
            <a:ext cx="1369799" cy="369332"/>
          </a:xfrm>
          <a:prstGeom prst="rect">
            <a:avLst/>
          </a:prstGeom>
        </p:spPr>
        <p:txBody>
          <a:bodyPr wrap="none">
            <a:spAutoFit/>
          </a:bodyPr>
          <a:lstStyle/>
          <a:p>
            <a:r>
              <a:rPr lang="en-GB" b="1" dirty="0" err="1"/>
              <a:t>Celko</a:t>
            </a:r>
            <a:r>
              <a:rPr lang="en-GB" b="1" dirty="0"/>
              <a:t>, 1987</a:t>
            </a:r>
            <a:endParaRPr lang="en-GB" dirty="0"/>
          </a:p>
        </p:txBody>
      </p:sp>
    </p:spTree>
    <p:extLst>
      <p:ext uri="{BB962C8B-B14F-4D97-AF65-F5344CB8AC3E}">
        <p14:creationId xmlns:p14="http://schemas.microsoft.com/office/powerpoint/2010/main" val="6314974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p:txBody>
          <a:bodyPr/>
          <a:lstStyle/>
          <a:p>
            <a:pPr marL="484632" fontAlgn="auto">
              <a:spcAft>
                <a:spcPts val="0"/>
              </a:spcAft>
              <a:defRPr/>
            </a:pPr>
            <a:r>
              <a:rPr lang="en-US">
                <a:solidFill>
                  <a:schemeClr val="accent1">
                    <a:tint val="83000"/>
                    <a:satMod val="150000"/>
                  </a:schemeClr>
                </a:solidFill>
              </a:rPr>
              <a:t>Data-Flow Diagramming Mechanics</a:t>
            </a:r>
          </a:p>
        </p:txBody>
      </p:sp>
      <p:sp>
        <p:nvSpPr>
          <p:cNvPr id="24578" name="Rectangle 3" descr="Rectangle: Click to edit Master text styles&#10;Second level&#10;Third level&#10;Fourth level&#10;Fifth level"/>
          <p:cNvSpPr>
            <a:spLocks noGrp="1" noChangeArrowheads="1"/>
          </p:cNvSpPr>
          <p:nvPr>
            <p:ph idx="1"/>
          </p:nvPr>
        </p:nvSpPr>
        <p:spPr>
          <a:xfrm>
            <a:off x="377220" y="2060848"/>
            <a:ext cx="8435280" cy="3562449"/>
          </a:xfrm>
        </p:spPr>
        <p:txBody>
          <a:bodyPr/>
          <a:lstStyle/>
          <a:p>
            <a:r>
              <a:rPr lang="en-US" sz="2800" dirty="0" smtClean="0"/>
              <a:t>Data Flow</a:t>
            </a:r>
          </a:p>
          <a:p>
            <a:pPr lvl="1"/>
            <a:r>
              <a:rPr lang="en-GB" sz="2800" dirty="0"/>
              <a:t>The arrow shows movement of data (about a person, place or thing) from one point to another, in the direction of the arrowhead. </a:t>
            </a:r>
            <a:endParaRPr lang="en-GB" sz="2800" dirty="0" smtClean="0"/>
          </a:p>
          <a:p>
            <a:pPr lvl="1"/>
            <a:r>
              <a:rPr lang="en-GB" sz="2800" dirty="0" smtClean="0"/>
              <a:t>A </a:t>
            </a:r>
            <a:r>
              <a:rPr lang="en-GB" sz="2800" dirty="0"/>
              <a:t>data flow arrow is labelled with a meaningful description of the data in motion (a noun).  </a:t>
            </a:r>
            <a:endParaRPr lang="en-GB" sz="2800" dirty="0" smtClean="0"/>
          </a:p>
        </p:txBody>
      </p:sp>
    </p:spTree>
    <p:extLst>
      <p:ext uri="{BB962C8B-B14F-4D97-AF65-F5344CB8AC3E}">
        <p14:creationId xmlns:p14="http://schemas.microsoft.com/office/powerpoint/2010/main" val="22103362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p:txBody>
          <a:bodyPr/>
          <a:lstStyle/>
          <a:p>
            <a:pPr marL="484632" fontAlgn="auto">
              <a:spcAft>
                <a:spcPts val="0"/>
              </a:spcAft>
              <a:defRPr/>
            </a:pPr>
            <a:r>
              <a:rPr lang="en-US" dirty="0">
                <a:solidFill>
                  <a:schemeClr val="accent1">
                    <a:tint val="83000"/>
                    <a:satMod val="150000"/>
                  </a:schemeClr>
                </a:solidFill>
              </a:rPr>
              <a:t>Data-Flow Diagramming Mechanics</a:t>
            </a:r>
          </a:p>
        </p:txBody>
      </p:sp>
      <p:sp>
        <p:nvSpPr>
          <p:cNvPr id="24578" name="Rectangle 3" descr="Rectangle: Click to edit Master text styles&#10;Second level&#10;Third level&#10;Fourth level&#10;Fifth level"/>
          <p:cNvSpPr>
            <a:spLocks noGrp="1" noChangeArrowheads="1"/>
          </p:cNvSpPr>
          <p:nvPr>
            <p:ph idx="1"/>
          </p:nvPr>
        </p:nvSpPr>
        <p:spPr>
          <a:xfrm>
            <a:off x="228600" y="2132856"/>
            <a:ext cx="8435280" cy="3562449"/>
          </a:xfrm>
        </p:spPr>
        <p:txBody>
          <a:bodyPr/>
          <a:lstStyle/>
          <a:p>
            <a:pPr lvl="1"/>
            <a:r>
              <a:rPr lang="en-GB" sz="2800" dirty="0" smtClean="0"/>
              <a:t>The </a:t>
            </a:r>
            <a:r>
              <a:rPr lang="en-GB" sz="2800" dirty="0"/>
              <a:t>name represents the aggregation of all individual elements of data moving as part of one packet.  </a:t>
            </a:r>
            <a:endParaRPr lang="en-GB" sz="2800" dirty="0" smtClean="0"/>
          </a:p>
          <a:p>
            <a:pPr lvl="1"/>
            <a:r>
              <a:rPr lang="en-GB" sz="2800" dirty="0" smtClean="0"/>
              <a:t>In </a:t>
            </a:r>
            <a:r>
              <a:rPr lang="en-GB" sz="2800" dirty="0"/>
              <a:t>a physical DFD the arrow might be labelled with the names of actual documents, e.g. timesheets, order form, etc., </a:t>
            </a:r>
            <a:endParaRPr lang="en-GB" sz="2800" dirty="0" smtClean="0"/>
          </a:p>
          <a:p>
            <a:pPr lvl="1"/>
            <a:r>
              <a:rPr lang="en-GB" sz="2800" dirty="0" smtClean="0"/>
              <a:t>In </a:t>
            </a:r>
            <a:r>
              <a:rPr lang="en-GB" sz="2800" dirty="0"/>
              <a:t>a logical DFD the arrow must be labelled with a term which indicates the nature of the important</a:t>
            </a:r>
            <a:r>
              <a:rPr lang="en-GB" sz="2800" i="1" dirty="0"/>
              <a:t> data</a:t>
            </a:r>
            <a:r>
              <a:rPr lang="en-GB" sz="2800" dirty="0"/>
              <a:t>, e.g. hours worked, order details, etc.</a:t>
            </a:r>
            <a:endParaRPr lang="en-US" sz="2800" dirty="0" smtClean="0"/>
          </a:p>
        </p:txBody>
      </p:sp>
      <p:sp>
        <p:nvSpPr>
          <p:cNvPr id="194564" name="Text Box 4"/>
          <p:cNvSpPr txBox="1">
            <a:spLocks noChangeArrowheads="1"/>
          </p:cNvSpPr>
          <p:nvPr/>
        </p:nvSpPr>
        <p:spPr bwMode="auto">
          <a:xfrm>
            <a:off x="228600" y="6172200"/>
            <a:ext cx="609600" cy="336550"/>
          </a:xfrm>
          <a:prstGeom prst="rect">
            <a:avLst/>
          </a:prstGeom>
          <a:noFill/>
          <a:ln>
            <a:noFill/>
          </a:ln>
          <a:effectLst>
            <a:outerShdw dist="45791" dir="2021404" algn="ctr" rotWithShape="0">
              <a:srgbClr val="9999FF"/>
            </a:outerShdw>
          </a:effectLst>
          <a:extLst/>
        </p:spPr>
        <p:txBody>
          <a:bodyPr>
            <a:spAutoFit/>
          </a:bodyPr>
          <a:lstStyle/>
          <a:p>
            <a:pPr algn="ctr" eaLnBrk="0" hangingPunct="0">
              <a:defRPr/>
            </a:pPr>
            <a:r>
              <a:rPr lang="en-US" sz="1600">
                <a:solidFill>
                  <a:schemeClr val="tx1"/>
                </a:solidFill>
                <a:cs typeface="+mn-cs"/>
              </a:rPr>
              <a:t>6.</a:t>
            </a:r>
            <a:fld id="{C026ACB1-EA25-4F2B-8613-BBE43458C54C}" type="slidenum">
              <a:rPr lang="en-US" sz="1600">
                <a:solidFill>
                  <a:schemeClr val="tx1"/>
                </a:solidFill>
                <a:cs typeface="+mn-cs"/>
              </a:rPr>
              <a:pPr algn="ctr" eaLnBrk="0" hangingPunct="0">
                <a:defRPr/>
              </a:pPr>
              <a:t>20</a:t>
            </a:fld>
            <a:endParaRPr lang="en-US" sz="1600">
              <a:solidFill>
                <a:schemeClr val="tx1"/>
              </a:solidFill>
              <a:cs typeface="+mn-cs"/>
            </a:endParaRPr>
          </a:p>
        </p:txBody>
      </p:sp>
    </p:spTree>
    <p:extLst>
      <p:ext uri="{BB962C8B-B14F-4D97-AF65-F5344CB8AC3E}">
        <p14:creationId xmlns:p14="http://schemas.microsoft.com/office/powerpoint/2010/main" val="32735236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Grp="1" noChangeArrowheads="1"/>
          </p:cNvSpPr>
          <p:nvPr>
            <p:ph type="title"/>
          </p:nvPr>
        </p:nvSpPr>
        <p:spPr/>
        <p:txBody>
          <a:bodyPr/>
          <a:lstStyle/>
          <a:p>
            <a:pPr marL="484632" fontAlgn="auto">
              <a:spcAft>
                <a:spcPts val="0"/>
              </a:spcAft>
              <a:defRPr/>
            </a:pPr>
            <a:r>
              <a:rPr lang="en-US" dirty="0">
                <a:solidFill>
                  <a:schemeClr val="accent1">
                    <a:tint val="83000"/>
                    <a:satMod val="150000"/>
                  </a:schemeClr>
                </a:solidFill>
              </a:rPr>
              <a:t>Data-Flow Diagramming Mechanics (continued)</a:t>
            </a:r>
          </a:p>
        </p:txBody>
      </p:sp>
      <p:sp>
        <p:nvSpPr>
          <p:cNvPr id="25602" name="Rectangle 3" descr="Rectangle: Click to edit Master text styles&#10;Second level&#10;Third level&#10;Fourth level&#10;Fifth level"/>
          <p:cNvSpPr>
            <a:spLocks noGrp="1" noChangeArrowheads="1"/>
          </p:cNvSpPr>
          <p:nvPr>
            <p:ph idx="1"/>
          </p:nvPr>
        </p:nvSpPr>
        <p:spPr>
          <a:xfrm>
            <a:off x="533400" y="2262592"/>
            <a:ext cx="8496944" cy="3384376"/>
          </a:xfrm>
        </p:spPr>
        <p:txBody>
          <a:bodyPr>
            <a:normAutofit lnSpcReduction="10000"/>
          </a:bodyPr>
          <a:lstStyle/>
          <a:p>
            <a:r>
              <a:rPr lang="en-US" sz="3200" dirty="0" smtClean="0"/>
              <a:t>Data Store</a:t>
            </a:r>
          </a:p>
          <a:p>
            <a:pPr lvl="1"/>
            <a:r>
              <a:rPr lang="en-US" sz="2400" dirty="0" smtClean="0"/>
              <a:t>Depicts data at rest</a:t>
            </a:r>
          </a:p>
          <a:p>
            <a:pPr lvl="1"/>
            <a:r>
              <a:rPr lang="en-US" sz="2400" dirty="0" smtClean="0"/>
              <a:t>May represent data in</a:t>
            </a:r>
          </a:p>
          <a:p>
            <a:pPr lvl="2"/>
            <a:r>
              <a:rPr lang="en-US" sz="2400" dirty="0" smtClean="0"/>
              <a:t>File folder</a:t>
            </a:r>
          </a:p>
          <a:p>
            <a:pPr lvl="2"/>
            <a:r>
              <a:rPr lang="en-US" sz="2400" dirty="0" smtClean="0"/>
              <a:t>Computer-based file</a:t>
            </a:r>
          </a:p>
          <a:p>
            <a:pPr lvl="2"/>
            <a:r>
              <a:rPr lang="en-US" sz="2400" dirty="0" smtClean="0"/>
              <a:t>Notebook</a:t>
            </a:r>
          </a:p>
          <a:p>
            <a:pPr lvl="1"/>
            <a:r>
              <a:rPr lang="en-US" sz="2400" dirty="0" smtClean="0"/>
              <a:t>Drawn as a rectangle with the right vertical line missing</a:t>
            </a:r>
          </a:p>
          <a:p>
            <a:pPr lvl="1"/>
            <a:r>
              <a:rPr lang="en-US" sz="2400" dirty="0" smtClean="0"/>
              <a:t>Label includes name of the store as well as the number</a:t>
            </a:r>
          </a:p>
          <a:p>
            <a:pPr>
              <a:buFont typeface="Wingdings" pitchFamily="2" charset="2"/>
              <a:buNone/>
            </a:pPr>
            <a:endParaRPr lang="en-US" sz="2800" dirty="0" smtClean="0"/>
          </a:p>
        </p:txBody>
      </p:sp>
      <p:sp>
        <p:nvSpPr>
          <p:cNvPr id="219140" name="Text Box 4"/>
          <p:cNvSpPr txBox="1">
            <a:spLocks noChangeArrowheads="1"/>
          </p:cNvSpPr>
          <p:nvPr/>
        </p:nvSpPr>
        <p:spPr bwMode="auto">
          <a:xfrm>
            <a:off x="228600" y="6172200"/>
            <a:ext cx="609600" cy="336550"/>
          </a:xfrm>
          <a:prstGeom prst="rect">
            <a:avLst/>
          </a:prstGeom>
          <a:noFill/>
          <a:ln>
            <a:noFill/>
          </a:ln>
          <a:effectLst>
            <a:outerShdw dist="45791" dir="2021404" algn="ctr" rotWithShape="0">
              <a:srgbClr val="9999FF"/>
            </a:outerShdw>
          </a:effectLst>
          <a:extLst/>
        </p:spPr>
        <p:txBody>
          <a:bodyPr>
            <a:spAutoFit/>
          </a:bodyPr>
          <a:lstStyle/>
          <a:p>
            <a:pPr algn="ctr" eaLnBrk="0" hangingPunct="0">
              <a:defRPr/>
            </a:pPr>
            <a:r>
              <a:rPr lang="en-US" sz="1600">
                <a:solidFill>
                  <a:schemeClr val="tx1"/>
                </a:solidFill>
                <a:cs typeface="+mn-cs"/>
              </a:rPr>
              <a:t>6.</a:t>
            </a:r>
            <a:fld id="{2BEA9056-D9A0-4894-8748-3D037F11D204}" type="slidenum">
              <a:rPr lang="en-US" sz="1600">
                <a:solidFill>
                  <a:schemeClr val="tx1"/>
                </a:solidFill>
                <a:cs typeface="+mn-cs"/>
              </a:rPr>
              <a:pPr algn="ctr" eaLnBrk="0" hangingPunct="0">
                <a:defRPr/>
              </a:pPr>
              <a:t>21</a:t>
            </a:fld>
            <a:endParaRPr lang="en-US" sz="1600">
              <a:solidFill>
                <a:schemeClr val="tx1"/>
              </a:solidFill>
              <a:cs typeface="+mn-cs"/>
            </a:endParaRPr>
          </a:p>
        </p:txBody>
      </p:sp>
    </p:spTree>
    <p:extLst>
      <p:ext uri="{BB962C8B-B14F-4D97-AF65-F5344CB8AC3E}">
        <p14:creationId xmlns:p14="http://schemas.microsoft.com/office/powerpoint/2010/main" val="15870352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Grp="1" noChangeArrowheads="1"/>
          </p:cNvSpPr>
          <p:nvPr>
            <p:ph type="title"/>
          </p:nvPr>
        </p:nvSpPr>
        <p:spPr/>
        <p:txBody>
          <a:bodyPr/>
          <a:lstStyle/>
          <a:p>
            <a:pPr marL="484632" fontAlgn="auto">
              <a:spcAft>
                <a:spcPts val="0"/>
              </a:spcAft>
              <a:defRPr/>
            </a:pPr>
            <a:r>
              <a:rPr lang="en-US">
                <a:solidFill>
                  <a:schemeClr val="accent1">
                    <a:tint val="83000"/>
                    <a:satMod val="150000"/>
                  </a:schemeClr>
                </a:solidFill>
              </a:rPr>
              <a:t>Data-Flow Diagramming Mechanics (continued)</a:t>
            </a:r>
          </a:p>
        </p:txBody>
      </p:sp>
      <p:sp>
        <p:nvSpPr>
          <p:cNvPr id="25602" name="Rectangle 3" descr="Rectangle: Click to edit Master text styles&#10;Second level&#10;Third level&#10;Fourth level&#10;Fifth level"/>
          <p:cNvSpPr>
            <a:spLocks noGrp="1" noChangeArrowheads="1"/>
          </p:cNvSpPr>
          <p:nvPr>
            <p:ph idx="1"/>
          </p:nvPr>
        </p:nvSpPr>
        <p:spPr>
          <a:xfrm>
            <a:off x="611560" y="2060848"/>
            <a:ext cx="8229600" cy="3312368"/>
          </a:xfrm>
        </p:spPr>
        <p:txBody>
          <a:bodyPr/>
          <a:lstStyle/>
          <a:p>
            <a:r>
              <a:rPr lang="en-US" sz="2800" dirty="0" smtClean="0"/>
              <a:t>Data Store</a:t>
            </a:r>
          </a:p>
          <a:p>
            <a:pPr lvl="1"/>
            <a:r>
              <a:rPr lang="en-GB" sz="2400" dirty="0" smtClean="0"/>
              <a:t>A </a:t>
            </a:r>
            <a:r>
              <a:rPr lang="en-GB" sz="2400" dirty="0"/>
              <a:t>data store might contain data </a:t>
            </a:r>
            <a:endParaRPr lang="en-GB" sz="2400" dirty="0" smtClean="0"/>
          </a:p>
          <a:p>
            <a:pPr marL="0" lvl="1" indent="0">
              <a:buNone/>
            </a:pPr>
            <a:r>
              <a:rPr lang="en-GB" sz="2400" dirty="0" smtClean="0"/>
              <a:t>	E.g. customers</a:t>
            </a:r>
            <a:r>
              <a:rPr lang="en-GB" sz="2400" dirty="0"/>
              <a:t>, customer orders, </a:t>
            </a:r>
            <a:r>
              <a:rPr lang="en-GB" sz="2400" dirty="0" smtClean="0"/>
              <a:t>supplier </a:t>
            </a:r>
            <a:r>
              <a:rPr lang="en-GB" sz="2400" dirty="0"/>
              <a:t>invoices. </a:t>
            </a:r>
            <a:endParaRPr lang="en-GB" sz="2400" dirty="0" smtClean="0"/>
          </a:p>
          <a:p>
            <a:pPr marL="0" lvl="1" indent="0">
              <a:buNone/>
            </a:pPr>
            <a:r>
              <a:rPr lang="en-GB" sz="2400" dirty="0" smtClean="0"/>
              <a:t> </a:t>
            </a:r>
          </a:p>
          <a:p>
            <a:pPr lvl="1"/>
            <a:r>
              <a:rPr lang="en-GB" sz="2400" dirty="0" smtClean="0"/>
              <a:t>The </a:t>
            </a:r>
            <a:r>
              <a:rPr lang="en-GB" sz="2400" dirty="0"/>
              <a:t>data store is always assigned a unique </a:t>
            </a:r>
            <a:r>
              <a:rPr lang="en-GB" sz="2400" dirty="0" smtClean="0"/>
              <a:t>number</a:t>
            </a:r>
          </a:p>
          <a:p>
            <a:pPr lvl="2"/>
            <a:r>
              <a:rPr lang="en-GB" sz="2400" dirty="0" smtClean="0"/>
              <a:t>if </a:t>
            </a:r>
            <a:r>
              <a:rPr lang="en-GB" sz="2400" dirty="0"/>
              <a:t>a physical DFD, may be prefixed </a:t>
            </a:r>
            <a:r>
              <a:rPr lang="en-GB" sz="2400" dirty="0" smtClean="0"/>
              <a:t>by-</a:t>
            </a:r>
          </a:p>
          <a:p>
            <a:pPr lvl="3"/>
            <a:r>
              <a:rPr lang="en-GB" sz="2400" dirty="0" smtClean="0"/>
              <a:t>M </a:t>
            </a:r>
            <a:r>
              <a:rPr lang="en-GB" sz="2400" dirty="0"/>
              <a:t>to represent a manual store (e.g. filing cabinet</a:t>
            </a:r>
            <a:r>
              <a:rPr lang="en-GB" sz="2400" dirty="0" smtClean="0"/>
              <a:t>)</a:t>
            </a:r>
          </a:p>
          <a:p>
            <a:pPr lvl="3"/>
            <a:r>
              <a:rPr lang="en-GB" sz="2400" dirty="0" smtClean="0"/>
              <a:t>D </a:t>
            </a:r>
            <a:r>
              <a:rPr lang="en-GB" sz="2400" dirty="0"/>
              <a:t>to represent a computerised </a:t>
            </a:r>
            <a:r>
              <a:rPr lang="en-GB" sz="2400" dirty="0" smtClean="0"/>
              <a:t>store </a:t>
            </a:r>
            <a:r>
              <a:rPr lang="en-GB" sz="2400" dirty="0"/>
              <a:t>(e.g. </a:t>
            </a:r>
            <a:r>
              <a:rPr lang="en-GB" sz="2400" dirty="0" smtClean="0"/>
              <a:t>database).</a:t>
            </a:r>
            <a:endParaRPr lang="en-US" sz="2800" dirty="0" smtClean="0"/>
          </a:p>
        </p:txBody>
      </p:sp>
    </p:spTree>
    <p:extLst>
      <p:ext uri="{BB962C8B-B14F-4D97-AF65-F5344CB8AC3E}">
        <p14:creationId xmlns:p14="http://schemas.microsoft.com/office/powerpoint/2010/main" val="34545972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p:txBody>
          <a:bodyPr/>
          <a:lstStyle/>
          <a:p>
            <a:pPr marL="484632" fontAlgn="auto">
              <a:spcAft>
                <a:spcPts val="0"/>
              </a:spcAft>
              <a:defRPr/>
            </a:pPr>
            <a:r>
              <a:rPr lang="en-US">
                <a:solidFill>
                  <a:schemeClr val="accent1">
                    <a:tint val="83000"/>
                    <a:satMod val="150000"/>
                  </a:schemeClr>
                </a:solidFill>
              </a:rPr>
              <a:t>Data-Flow Diagramming Mechanics (continued)</a:t>
            </a:r>
          </a:p>
        </p:txBody>
      </p:sp>
      <p:sp>
        <p:nvSpPr>
          <p:cNvPr id="26626" name="Rectangle 3" descr="Rectangle: Click to edit Master text styles&#10;Second level&#10;Third level&#10;Fourth level&#10;Fifth level"/>
          <p:cNvSpPr>
            <a:spLocks noGrp="1" noChangeArrowheads="1"/>
          </p:cNvSpPr>
          <p:nvPr>
            <p:ph idx="1"/>
          </p:nvPr>
        </p:nvSpPr>
        <p:spPr>
          <a:xfrm>
            <a:off x="537296" y="2295674"/>
            <a:ext cx="8229600" cy="3312368"/>
          </a:xfrm>
        </p:spPr>
        <p:txBody>
          <a:bodyPr>
            <a:normAutofit/>
          </a:bodyPr>
          <a:lstStyle/>
          <a:p>
            <a:r>
              <a:rPr lang="en-US" sz="2800" dirty="0" smtClean="0"/>
              <a:t>Process</a:t>
            </a:r>
          </a:p>
          <a:p>
            <a:pPr lvl="1"/>
            <a:r>
              <a:rPr lang="en-US" sz="2800" dirty="0" smtClean="0"/>
              <a:t>Depicts work or actions performed on data so that they are transformed, stored, or distributed</a:t>
            </a:r>
          </a:p>
          <a:p>
            <a:pPr lvl="1"/>
            <a:r>
              <a:rPr lang="en-US" sz="2800" dirty="0" smtClean="0"/>
              <a:t>Drawn as a rectangle with rounded corners</a:t>
            </a:r>
          </a:p>
          <a:p>
            <a:pPr lvl="1"/>
            <a:r>
              <a:rPr lang="en-US" sz="2800" dirty="0" smtClean="0"/>
              <a:t>Number of process as well as names are recorded</a:t>
            </a:r>
          </a:p>
        </p:txBody>
      </p:sp>
      <p:sp>
        <p:nvSpPr>
          <p:cNvPr id="195588" name="Text Box 4"/>
          <p:cNvSpPr txBox="1">
            <a:spLocks noChangeArrowheads="1"/>
          </p:cNvSpPr>
          <p:nvPr/>
        </p:nvSpPr>
        <p:spPr bwMode="auto">
          <a:xfrm>
            <a:off x="228600" y="6172200"/>
            <a:ext cx="609600" cy="336550"/>
          </a:xfrm>
          <a:prstGeom prst="rect">
            <a:avLst/>
          </a:prstGeom>
          <a:noFill/>
          <a:ln>
            <a:noFill/>
          </a:ln>
          <a:effectLst>
            <a:outerShdw dist="45791" dir="2021404" algn="ctr" rotWithShape="0">
              <a:srgbClr val="9999FF"/>
            </a:outerShdw>
          </a:effectLst>
          <a:extLst/>
        </p:spPr>
        <p:txBody>
          <a:bodyPr>
            <a:spAutoFit/>
          </a:bodyPr>
          <a:lstStyle/>
          <a:p>
            <a:pPr algn="ctr" eaLnBrk="0" hangingPunct="0">
              <a:defRPr/>
            </a:pPr>
            <a:r>
              <a:rPr lang="en-US" sz="1600">
                <a:solidFill>
                  <a:schemeClr val="tx1"/>
                </a:solidFill>
                <a:cs typeface="+mn-cs"/>
              </a:rPr>
              <a:t>6.</a:t>
            </a:r>
            <a:fld id="{FAA1F5C3-2B76-453D-90DB-0C3B51AA71B5}" type="slidenum">
              <a:rPr lang="en-US" sz="1600">
                <a:solidFill>
                  <a:schemeClr val="tx1"/>
                </a:solidFill>
                <a:cs typeface="+mn-cs"/>
              </a:rPr>
              <a:pPr algn="ctr" eaLnBrk="0" hangingPunct="0">
                <a:defRPr/>
              </a:pPr>
              <a:t>23</a:t>
            </a:fld>
            <a:endParaRPr lang="en-US" sz="1600">
              <a:solidFill>
                <a:schemeClr val="tx1"/>
              </a:solidFill>
              <a:cs typeface="+mn-cs"/>
            </a:endParaRPr>
          </a:p>
        </p:txBody>
      </p:sp>
    </p:spTree>
    <p:extLst>
      <p:ext uri="{BB962C8B-B14F-4D97-AF65-F5344CB8AC3E}">
        <p14:creationId xmlns:p14="http://schemas.microsoft.com/office/powerpoint/2010/main" val="22441934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p:txBody>
          <a:bodyPr/>
          <a:lstStyle/>
          <a:p>
            <a:pPr marL="484632" fontAlgn="auto">
              <a:spcAft>
                <a:spcPts val="0"/>
              </a:spcAft>
              <a:defRPr/>
            </a:pPr>
            <a:r>
              <a:rPr lang="en-US">
                <a:solidFill>
                  <a:schemeClr val="accent1">
                    <a:tint val="83000"/>
                    <a:satMod val="150000"/>
                  </a:schemeClr>
                </a:solidFill>
              </a:rPr>
              <a:t>Data-Flow Diagramming Mechanics (continued)</a:t>
            </a:r>
          </a:p>
        </p:txBody>
      </p:sp>
      <p:sp>
        <p:nvSpPr>
          <p:cNvPr id="26626" name="Rectangle 3" descr="Rectangle: Click to edit Master text styles&#10;Second level&#10;Third level&#10;Fourth level&#10;Fifth level"/>
          <p:cNvSpPr>
            <a:spLocks noGrp="1" noChangeArrowheads="1"/>
          </p:cNvSpPr>
          <p:nvPr>
            <p:ph idx="1"/>
          </p:nvPr>
        </p:nvSpPr>
        <p:spPr>
          <a:xfrm>
            <a:off x="533400" y="1919116"/>
            <a:ext cx="8229600" cy="4104456"/>
          </a:xfrm>
        </p:spPr>
        <p:txBody>
          <a:bodyPr/>
          <a:lstStyle/>
          <a:p>
            <a:r>
              <a:rPr lang="en-US" sz="2400" dirty="0" smtClean="0"/>
              <a:t>Process</a:t>
            </a:r>
          </a:p>
          <a:p>
            <a:pPr lvl="1"/>
            <a:r>
              <a:rPr lang="en-GB" sz="2400" dirty="0"/>
              <a:t>Data processes involve data being used or altered.  </a:t>
            </a:r>
            <a:endParaRPr lang="en-GB" sz="2400" dirty="0" smtClean="0"/>
          </a:p>
          <a:p>
            <a:pPr lvl="1"/>
            <a:r>
              <a:rPr lang="en-GB" sz="2400" dirty="0" smtClean="0"/>
              <a:t>The </a:t>
            </a:r>
            <a:r>
              <a:rPr lang="en-GB" sz="2400" dirty="0"/>
              <a:t>process could be manual or computerised.  </a:t>
            </a:r>
            <a:endParaRPr lang="en-GB" sz="2400" dirty="0" smtClean="0"/>
          </a:p>
          <a:p>
            <a:pPr lvl="1"/>
            <a:r>
              <a:rPr lang="en-GB" sz="2400" dirty="0" smtClean="0"/>
              <a:t>Each </a:t>
            </a:r>
            <a:r>
              <a:rPr lang="en-GB" sz="2400" dirty="0"/>
              <a:t>process must be given a unique identifying number indicating its level in the diagram hierarchy.  </a:t>
            </a:r>
            <a:endParaRPr lang="en-GB" sz="2400" dirty="0" smtClean="0"/>
          </a:p>
          <a:p>
            <a:pPr lvl="1"/>
            <a:r>
              <a:rPr lang="en-GB" sz="2400" dirty="0" smtClean="0"/>
              <a:t>To </a:t>
            </a:r>
            <a:r>
              <a:rPr lang="en-GB" sz="2400" dirty="0"/>
              <a:t>the right of the ID number, the person or department conducting the process may be entered (physical DFD’s only).  </a:t>
            </a:r>
            <a:endParaRPr lang="en-GB" sz="2400" dirty="0" smtClean="0"/>
          </a:p>
          <a:p>
            <a:pPr lvl="1"/>
            <a:r>
              <a:rPr lang="en-GB" sz="2400" dirty="0" smtClean="0"/>
              <a:t>Inside </a:t>
            </a:r>
            <a:r>
              <a:rPr lang="en-GB" sz="2400" dirty="0"/>
              <a:t>the lower portion is a name for the process.  </a:t>
            </a:r>
            <a:endParaRPr lang="en-GB" sz="2400" dirty="0" smtClean="0"/>
          </a:p>
          <a:p>
            <a:pPr lvl="2"/>
            <a:r>
              <a:rPr lang="en-GB" sz="2400" dirty="0" smtClean="0"/>
              <a:t>This </a:t>
            </a:r>
            <a:r>
              <a:rPr lang="en-GB" sz="2400" dirty="0"/>
              <a:t>should be precise and meaningful, usually following the verb-adjective-noun format.</a:t>
            </a:r>
            <a:endParaRPr lang="en-US" sz="2400" dirty="0" smtClean="0"/>
          </a:p>
        </p:txBody>
      </p:sp>
      <p:sp>
        <p:nvSpPr>
          <p:cNvPr id="195588" name="Text Box 4"/>
          <p:cNvSpPr txBox="1">
            <a:spLocks noChangeArrowheads="1"/>
          </p:cNvSpPr>
          <p:nvPr/>
        </p:nvSpPr>
        <p:spPr bwMode="auto">
          <a:xfrm>
            <a:off x="228600" y="6172200"/>
            <a:ext cx="609600" cy="336550"/>
          </a:xfrm>
          <a:prstGeom prst="rect">
            <a:avLst/>
          </a:prstGeom>
          <a:noFill/>
          <a:ln>
            <a:noFill/>
          </a:ln>
          <a:effectLst>
            <a:outerShdw dist="45791" dir="2021404" algn="ctr" rotWithShape="0">
              <a:srgbClr val="9999FF"/>
            </a:outerShdw>
          </a:effectLst>
          <a:extLst/>
        </p:spPr>
        <p:txBody>
          <a:bodyPr>
            <a:spAutoFit/>
          </a:bodyPr>
          <a:lstStyle/>
          <a:p>
            <a:pPr algn="ctr" eaLnBrk="0" hangingPunct="0">
              <a:defRPr/>
            </a:pPr>
            <a:r>
              <a:rPr lang="en-US" sz="1600">
                <a:solidFill>
                  <a:schemeClr val="tx1"/>
                </a:solidFill>
                <a:cs typeface="+mn-cs"/>
              </a:rPr>
              <a:t>6.</a:t>
            </a:r>
            <a:fld id="{FAA1F5C3-2B76-453D-90DB-0C3B51AA71B5}" type="slidenum">
              <a:rPr lang="en-US" sz="1600">
                <a:solidFill>
                  <a:schemeClr val="tx1"/>
                </a:solidFill>
                <a:cs typeface="+mn-cs"/>
              </a:rPr>
              <a:pPr algn="ctr" eaLnBrk="0" hangingPunct="0">
                <a:defRPr/>
              </a:pPr>
              <a:t>24</a:t>
            </a:fld>
            <a:endParaRPr lang="en-US" sz="1600">
              <a:solidFill>
                <a:schemeClr val="tx1"/>
              </a:solidFill>
              <a:cs typeface="+mn-cs"/>
            </a:endParaRPr>
          </a:p>
        </p:txBody>
      </p:sp>
    </p:spTree>
    <p:extLst>
      <p:ext uri="{BB962C8B-B14F-4D97-AF65-F5344CB8AC3E}">
        <p14:creationId xmlns:p14="http://schemas.microsoft.com/office/powerpoint/2010/main" val="14265863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Grp="1" noChangeArrowheads="1"/>
          </p:cNvSpPr>
          <p:nvPr>
            <p:ph type="title"/>
          </p:nvPr>
        </p:nvSpPr>
        <p:spPr/>
        <p:txBody>
          <a:bodyPr/>
          <a:lstStyle/>
          <a:p>
            <a:pPr marL="484632" fontAlgn="auto">
              <a:spcAft>
                <a:spcPts val="0"/>
              </a:spcAft>
              <a:defRPr/>
            </a:pPr>
            <a:r>
              <a:rPr lang="en-US" dirty="0">
                <a:solidFill>
                  <a:schemeClr val="accent1">
                    <a:tint val="83000"/>
                    <a:satMod val="150000"/>
                  </a:schemeClr>
                </a:solidFill>
              </a:rPr>
              <a:t>Data-Flow Diagramming Mechanics (continued)</a:t>
            </a:r>
          </a:p>
        </p:txBody>
      </p:sp>
      <p:sp>
        <p:nvSpPr>
          <p:cNvPr id="27650" name="Rectangle 3" descr="Rectangle: Click to edit Master text styles&#10;Second level&#10;Third level&#10;Fourth level&#10;Fifth level"/>
          <p:cNvSpPr>
            <a:spLocks noGrp="1" noChangeArrowheads="1"/>
          </p:cNvSpPr>
          <p:nvPr>
            <p:ph idx="1"/>
          </p:nvPr>
        </p:nvSpPr>
        <p:spPr>
          <a:xfrm>
            <a:off x="611560" y="2091648"/>
            <a:ext cx="8229600" cy="4572000"/>
          </a:xfrm>
        </p:spPr>
        <p:txBody>
          <a:bodyPr/>
          <a:lstStyle/>
          <a:p>
            <a:r>
              <a:rPr lang="en-US" sz="2400" dirty="0" smtClean="0"/>
              <a:t>Source/Sink</a:t>
            </a:r>
          </a:p>
          <a:p>
            <a:pPr lvl="1"/>
            <a:r>
              <a:rPr lang="en-US" sz="2400" dirty="0" smtClean="0"/>
              <a:t>Depicts the origin and/or destination of the data</a:t>
            </a:r>
          </a:p>
          <a:p>
            <a:pPr lvl="1"/>
            <a:r>
              <a:rPr lang="en-US" sz="2400" dirty="0" smtClean="0"/>
              <a:t>Sometimes referred to as an external entity</a:t>
            </a:r>
          </a:p>
          <a:p>
            <a:pPr lvl="1"/>
            <a:r>
              <a:rPr lang="en-US" sz="2400" dirty="0" smtClean="0"/>
              <a:t>Drawn as a square symbol</a:t>
            </a:r>
          </a:p>
          <a:p>
            <a:pPr lvl="1"/>
            <a:r>
              <a:rPr lang="en-US" sz="2400" dirty="0" smtClean="0"/>
              <a:t>Name states what the external agent is</a:t>
            </a:r>
          </a:p>
          <a:p>
            <a:pPr lvl="1"/>
            <a:r>
              <a:rPr lang="en-US" sz="2400" dirty="0" smtClean="0"/>
              <a:t>Because they are external, many characteristics are not of interest to us</a:t>
            </a:r>
          </a:p>
          <a:p>
            <a:pPr>
              <a:buFont typeface="Wingdings" pitchFamily="2" charset="2"/>
              <a:buNone/>
            </a:pPr>
            <a:endParaRPr lang="en-US" dirty="0" smtClean="0"/>
          </a:p>
        </p:txBody>
      </p:sp>
    </p:spTree>
    <p:extLst>
      <p:ext uri="{BB962C8B-B14F-4D97-AF65-F5344CB8AC3E}">
        <p14:creationId xmlns:p14="http://schemas.microsoft.com/office/powerpoint/2010/main" val="9087268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1026"/>
          <p:cNvSpPr>
            <a:spLocks noGrp="1" noChangeArrowheads="1"/>
          </p:cNvSpPr>
          <p:nvPr>
            <p:ph type="title"/>
          </p:nvPr>
        </p:nvSpPr>
        <p:spPr/>
        <p:txBody>
          <a:bodyPr/>
          <a:lstStyle/>
          <a:p>
            <a:pPr marL="484632" fontAlgn="auto">
              <a:spcAft>
                <a:spcPts val="0"/>
              </a:spcAft>
              <a:defRPr/>
            </a:pPr>
            <a:r>
              <a:rPr lang="en-US" dirty="0">
                <a:solidFill>
                  <a:schemeClr val="accent1">
                    <a:tint val="83000"/>
                    <a:satMod val="150000"/>
                  </a:schemeClr>
                </a:solidFill>
              </a:rPr>
              <a:t>Data-Flow Diagramming Definitions</a:t>
            </a:r>
          </a:p>
        </p:txBody>
      </p:sp>
      <p:sp>
        <p:nvSpPr>
          <p:cNvPr id="29698" name="Rectangle 1027" descr="Rectangle: Click to edit Master text styles&#10;Second level&#10;Third level&#10;Fourth level&#10;Fifth level"/>
          <p:cNvSpPr>
            <a:spLocks noGrp="1" noChangeArrowheads="1"/>
          </p:cNvSpPr>
          <p:nvPr>
            <p:ph idx="1"/>
          </p:nvPr>
        </p:nvSpPr>
        <p:spPr>
          <a:xfrm>
            <a:off x="533400" y="1956731"/>
            <a:ext cx="8229600" cy="4572000"/>
          </a:xfrm>
        </p:spPr>
        <p:txBody>
          <a:bodyPr/>
          <a:lstStyle/>
          <a:p>
            <a:r>
              <a:rPr lang="en-US" sz="2800" dirty="0" smtClean="0"/>
              <a:t>Levelled DFDs</a:t>
            </a:r>
          </a:p>
          <a:p>
            <a:pPr marL="0" lvl="1" indent="0">
              <a:buNone/>
            </a:pPr>
            <a:r>
              <a:rPr lang="en-GB" sz="2400" dirty="0"/>
              <a:t>The complexity of business systems means that it is impossible to represent the operations of any system by means of a single diagram.  </a:t>
            </a:r>
            <a:endParaRPr lang="en-GB" sz="2400" dirty="0" smtClean="0"/>
          </a:p>
          <a:p>
            <a:pPr marL="0" lvl="1" indent="0">
              <a:buNone/>
            </a:pPr>
            <a:endParaRPr lang="en-GB" sz="2400" dirty="0"/>
          </a:p>
          <a:p>
            <a:pPr marL="0" lvl="1" indent="0">
              <a:buNone/>
            </a:pPr>
            <a:r>
              <a:rPr lang="en-GB" sz="2400" dirty="0" smtClean="0"/>
              <a:t>Therefore</a:t>
            </a:r>
            <a:r>
              <a:rPr lang="en-GB" sz="2400" dirty="0"/>
              <a:t>, in systems analysis we separate a system into its component subsystems or processes, which are ‘decomposed’ (or broken down) into smaller sub-systems or processes, each decomposition revealing more detail</a:t>
            </a:r>
            <a:endParaRPr lang="en-US" sz="2400" dirty="0" smtClean="0"/>
          </a:p>
        </p:txBody>
      </p:sp>
    </p:spTree>
    <p:extLst>
      <p:ext uri="{BB962C8B-B14F-4D97-AF65-F5344CB8AC3E}">
        <p14:creationId xmlns:p14="http://schemas.microsoft.com/office/powerpoint/2010/main" val="26218907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1026"/>
          <p:cNvSpPr>
            <a:spLocks noGrp="1" noChangeArrowheads="1"/>
          </p:cNvSpPr>
          <p:nvPr>
            <p:ph type="title"/>
          </p:nvPr>
        </p:nvSpPr>
        <p:spPr/>
        <p:txBody>
          <a:bodyPr/>
          <a:lstStyle/>
          <a:p>
            <a:pPr marL="484632" fontAlgn="auto">
              <a:spcAft>
                <a:spcPts val="0"/>
              </a:spcAft>
              <a:defRPr/>
            </a:pPr>
            <a:r>
              <a:rPr lang="en-US">
                <a:solidFill>
                  <a:schemeClr val="accent1">
                    <a:tint val="83000"/>
                    <a:satMod val="150000"/>
                  </a:schemeClr>
                </a:solidFill>
              </a:rPr>
              <a:t>Data-Flow Diagramming Definitions</a:t>
            </a:r>
          </a:p>
        </p:txBody>
      </p:sp>
      <p:sp>
        <p:nvSpPr>
          <p:cNvPr id="29698" name="Rectangle 1027" descr="Rectangle: Click to edit Master text styles&#10;Second level&#10;Third level&#10;Fourth level&#10;Fifth level"/>
          <p:cNvSpPr>
            <a:spLocks noGrp="1" noChangeArrowheads="1"/>
          </p:cNvSpPr>
          <p:nvPr>
            <p:ph idx="1"/>
          </p:nvPr>
        </p:nvSpPr>
        <p:spPr>
          <a:xfrm>
            <a:off x="611560" y="2132856"/>
            <a:ext cx="8229600" cy="4572000"/>
          </a:xfrm>
        </p:spPr>
        <p:txBody>
          <a:bodyPr/>
          <a:lstStyle/>
          <a:p>
            <a:r>
              <a:rPr lang="en-US" sz="2800" dirty="0" smtClean="0"/>
              <a:t>Context Diagram</a:t>
            </a:r>
          </a:p>
          <a:p>
            <a:pPr lvl="1"/>
            <a:r>
              <a:rPr lang="en-US" sz="2400" dirty="0" smtClean="0"/>
              <a:t>A data-flow diagram of the scope of an organizational system that shows the system boundaries, external entities that interact with the system and the major information flows between the entities and the system</a:t>
            </a:r>
          </a:p>
          <a:p>
            <a:r>
              <a:rPr lang="en-US" sz="2800" dirty="0" smtClean="0"/>
              <a:t>Level-O Diagram</a:t>
            </a:r>
          </a:p>
          <a:p>
            <a:pPr lvl="1"/>
            <a:r>
              <a:rPr lang="en-US" sz="2400" dirty="0" smtClean="0"/>
              <a:t>A data-flow diagram that represents a system’s major processes, data flows, and data stores at a higher level</a:t>
            </a:r>
          </a:p>
        </p:txBody>
      </p:sp>
      <p:sp>
        <p:nvSpPr>
          <p:cNvPr id="240644" name="Text Box 1028"/>
          <p:cNvSpPr txBox="1">
            <a:spLocks noChangeArrowheads="1"/>
          </p:cNvSpPr>
          <p:nvPr/>
        </p:nvSpPr>
        <p:spPr bwMode="auto">
          <a:xfrm>
            <a:off x="228600" y="6172200"/>
            <a:ext cx="609600" cy="336550"/>
          </a:xfrm>
          <a:prstGeom prst="rect">
            <a:avLst/>
          </a:prstGeom>
          <a:noFill/>
          <a:ln>
            <a:noFill/>
          </a:ln>
          <a:effectLst>
            <a:outerShdw dist="45791" dir="2021404" algn="ctr" rotWithShape="0">
              <a:srgbClr val="9999FF"/>
            </a:outerShdw>
          </a:effectLst>
          <a:extLst/>
        </p:spPr>
        <p:txBody>
          <a:bodyPr>
            <a:spAutoFit/>
          </a:bodyPr>
          <a:lstStyle/>
          <a:p>
            <a:pPr algn="ctr" eaLnBrk="0" hangingPunct="0">
              <a:defRPr/>
            </a:pPr>
            <a:r>
              <a:rPr lang="en-US" sz="1600">
                <a:solidFill>
                  <a:schemeClr val="tx1"/>
                </a:solidFill>
                <a:cs typeface="+mn-cs"/>
              </a:rPr>
              <a:t>6.</a:t>
            </a:r>
            <a:fld id="{E30FD6C8-3045-42FB-A3F2-8F10931FDEC2}" type="slidenum">
              <a:rPr lang="en-US" sz="1600">
                <a:solidFill>
                  <a:schemeClr val="tx1"/>
                </a:solidFill>
                <a:cs typeface="+mn-cs"/>
              </a:rPr>
              <a:pPr algn="ctr" eaLnBrk="0" hangingPunct="0">
                <a:defRPr/>
              </a:pPr>
              <a:t>27</a:t>
            </a:fld>
            <a:endParaRPr lang="en-US" sz="1600">
              <a:solidFill>
                <a:schemeClr val="tx1"/>
              </a:solidFill>
              <a:cs typeface="+mn-cs"/>
            </a:endParaRPr>
          </a:p>
        </p:txBody>
      </p:sp>
    </p:spTree>
    <p:extLst>
      <p:ext uri="{BB962C8B-B14F-4D97-AF65-F5344CB8AC3E}">
        <p14:creationId xmlns:p14="http://schemas.microsoft.com/office/powerpoint/2010/main" val="21429603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1026"/>
          <p:cNvSpPr>
            <a:spLocks noGrp="1" noChangeArrowheads="1"/>
          </p:cNvSpPr>
          <p:nvPr>
            <p:ph type="title"/>
          </p:nvPr>
        </p:nvSpPr>
        <p:spPr/>
        <p:txBody>
          <a:bodyPr/>
          <a:lstStyle/>
          <a:p>
            <a:pPr marL="484632" fontAlgn="auto">
              <a:spcAft>
                <a:spcPts val="0"/>
              </a:spcAft>
              <a:defRPr/>
            </a:pPr>
            <a:r>
              <a:rPr lang="en-US">
                <a:solidFill>
                  <a:schemeClr val="accent1">
                    <a:tint val="83000"/>
                    <a:satMod val="150000"/>
                  </a:schemeClr>
                </a:solidFill>
              </a:rPr>
              <a:t>Data-Flow Diagramming Definitions</a:t>
            </a:r>
          </a:p>
        </p:txBody>
      </p:sp>
      <p:sp>
        <p:nvSpPr>
          <p:cNvPr id="29698" name="Rectangle 1027" descr="Rectangle: Click to edit Master text styles&#10;Second level&#10;Third level&#10;Fourth level&#10;Fifth level"/>
          <p:cNvSpPr>
            <a:spLocks noGrp="1" noChangeArrowheads="1"/>
          </p:cNvSpPr>
          <p:nvPr>
            <p:ph idx="1"/>
          </p:nvPr>
        </p:nvSpPr>
        <p:spPr>
          <a:xfrm>
            <a:off x="569128" y="2286000"/>
            <a:ext cx="8229600" cy="4572000"/>
          </a:xfrm>
        </p:spPr>
        <p:txBody>
          <a:bodyPr/>
          <a:lstStyle/>
          <a:p>
            <a:r>
              <a:rPr lang="en-US" sz="2800" dirty="0" smtClean="0"/>
              <a:t>BE CAREFUL ON THIS POINT….</a:t>
            </a:r>
          </a:p>
          <a:p>
            <a:endParaRPr lang="en-US" sz="2800" dirty="0"/>
          </a:p>
          <a:p>
            <a:r>
              <a:rPr lang="en-US" sz="2800" dirty="0" smtClean="0"/>
              <a:t>…Some of the literature uses the terms Context Diagram and Level 0 DFD interchangeably!!!  With the level increasing along with the level of detail of the diagram</a:t>
            </a:r>
            <a:endParaRPr lang="en-US" sz="2400" dirty="0" smtClean="0"/>
          </a:p>
        </p:txBody>
      </p:sp>
      <p:sp>
        <p:nvSpPr>
          <p:cNvPr id="240644" name="Text Box 1028"/>
          <p:cNvSpPr txBox="1">
            <a:spLocks noChangeArrowheads="1"/>
          </p:cNvSpPr>
          <p:nvPr/>
        </p:nvSpPr>
        <p:spPr bwMode="auto">
          <a:xfrm>
            <a:off x="228600" y="6172200"/>
            <a:ext cx="609600" cy="336550"/>
          </a:xfrm>
          <a:prstGeom prst="rect">
            <a:avLst/>
          </a:prstGeom>
          <a:noFill/>
          <a:ln>
            <a:noFill/>
          </a:ln>
          <a:effectLst>
            <a:outerShdw dist="45791" dir="2021404" algn="ctr" rotWithShape="0">
              <a:srgbClr val="9999FF"/>
            </a:outerShdw>
          </a:effectLst>
          <a:extLst/>
        </p:spPr>
        <p:txBody>
          <a:bodyPr>
            <a:spAutoFit/>
          </a:bodyPr>
          <a:lstStyle/>
          <a:p>
            <a:pPr algn="ctr" eaLnBrk="0" hangingPunct="0">
              <a:defRPr/>
            </a:pPr>
            <a:r>
              <a:rPr lang="en-US" sz="1600">
                <a:solidFill>
                  <a:schemeClr val="tx1"/>
                </a:solidFill>
                <a:cs typeface="+mn-cs"/>
              </a:rPr>
              <a:t>6.</a:t>
            </a:r>
            <a:fld id="{E30FD6C8-3045-42FB-A3F2-8F10931FDEC2}" type="slidenum">
              <a:rPr lang="en-US" sz="1600">
                <a:solidFill>
                  <a:schemeClr val="tx1"/>
                </a:solidFill>
                <a:cs typeface="+mn-cs"/>
              </a:rPr>
              <a:pPr algn="ctr" eaLnBrk="0" hangingPunct="0">
                <a:defRPr/>
              </a:pPr>
              <a:t>28</a:t>
            </a:fld>
            <a:endParaRPr lang="en-US" sz="1600">
              <a:solidFill>
                <a:schemeClr val="tx1"/>
              </a:solidFill>
              <a:cs typeface="+mn-cs"/>
            </a:endParaRPr>
          </a:p>
        </p:txBody>
      </p:sp>
    </p:spTree>
    <p:extLst>
      <p:ext uri="{BB962C8B-B14F-4D97-AF65-F5344CB8AC3E}">
        <p14:creationId xmlns:p14="http://schemas.microsoft.com/office/powerpoint/2010/main" val="28204361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1026"/>
          <p:cNvSpPr>
            <a:spLocks noGrp="1" noChangeArrowheads="1"/>
          </p:cNvSpPr>
          <p:nvPr>
            <p:ph type="title"/>
          </p:nvPr>
        </p:nvSpPr>
        <p:spPr/>
        <p:txBody>
          <a:bodyPr/>
          <a:lstStyle/>
          <a:p>
            <a:pPr marL="484632" fontAlgn="auto">
              <a:spcAft>
                <a:spcPts val="0"/>
              </a:spcAft>
              <a:defRPr/>
            </a:pPr>
            <a:r>
              <a:rPr lang="en-US">
                <a:solidFill>
                  <a:schemeClr val="accent1">
                    <a:tint val="83000"/>
                    <a:satMod val="150000"/>
                  </a:schemeClr>
                </a:solidFill>
              </a:rPr>
              <a:t>Data-Flow Diagramming Definitions</a:t>
            </a:r>
          </a:p>
        </p:txBody>
      </p:sp>
      <p:sp>
        <p:nvSpPr>
          <p:cNvPr id="29698" name="Rectangle 1027" descr="Rectangle: Click to edit Master text styles&#10;Second level&#10;Third level&#10;Fourth level&#10;Fifth level"/>
          <p:cNvSpPr>
            <a:spLocks noGrp="1" noChangeArrowheads="1"/>
          </p:cNvSpPr>
          <p:nvPr>
            <p:ph idx="1"/>
          </p:nvPr>
        </p:nvSpPr>
        <p:spPr>
          <a:xfrm>
            <a:off x="480060" y="2132856"/>
            <a:ext cx="8229600" cy="4572000"/>
          </a:xfrm>
        </p:spPr>
        <p:txBody>
          <a:bodyPr/>
          <a:lstStyle/>
          <a:p>
            <a:r>
              <a:rPr lang="en-US" sz="2400" dirty="0" smtClean="0"/>
              <a:t>Level 1 and beyond</a:t>
            </a:r>
          </a:p>
          <a:p>
            <a:pPr marL="0" indent="0"/>
            <a:r>
              <a:rPr lang="en-GB" sz="2400" b="0" dirty="0" smtClean="0"/>
              <a:t>his </a:t>
            </a:r>
            <a:r>
              <a:rPr lang="en-GB" sz="2400" b="0" dirty="0"/>
              <a:t>is in turn ‘exploded’ by means of a more detailed data flow diagram, known as a level 1 DFD.  </a:t>
            </a:r>
            <a:endParaRPr lang="en-GB" sz="2400" b="0" dirty="0" smtClean="0"/>
          </a:p>
          <a:p>
            <a:pPr marL="0" indent="0"/>
            <a:r>
              <a:rPr lang="en-GB" sz="2400" b="0" dirty="0" err="1" smtClean="0"/>
              <a:t>urther</a:t>
            </a:r>
            <a:r>
              <a:rPr lang="en-GB" sz="2400" b="0" dirty="0" smtClean="0"/>
              <a:t> </a:t>
            </a:r>
            <a:r>
              <a:rPr lang="en-GB" sz="2400" b="0" dirty="0"/>
              <a:t>detail can be represented on a level 2 DFD, and so on until all individual entities, stores, flows and processes are shown.  </a:t>
            </a:r>
            <a:endParaRPr lang="en-GB" sz="2400" b="0" dirty="0" smtClean="0"/>
          </a:p>
          <a:p>
            <a:pPr marL="0" indent="0"/>
            <a:r>
              <a:rPr lang="en-GB" sz="2400" b="0" dirty="0" smtClean="0"/>
              <a:t>he </a:t>
            </a:r>
            <a:r>
              <a:rPr lang="en-GB" sz="2400" b="0" dirty="0" smtClean="0"/>
              <a:t>following diagrams illustrate </a:t>
            </a:r>
            <a:r>
              <a:rPr lang="en-GB" sz="2400" b="0" dirty="0"/>
              <a:t>how levels of DFD’s are built up.</a:t>
            </a:r>
          </a:p>
          <a:p>
            <a:endParaRPr lang="en-US" sz="2400" b="0" dirty="0" smtClean="0"/>
          </a:p>
        </p:txBody>
      </p:sp>
      <p:sp>
        <p:nvSpPr>
          <p:cNvPr id="240644" name="Text Box 1028"/>
          <p:cNvSpPr txBox="1">
            <a:spLocks noChangeArrowheads="1"/>
          </p:cNvSpPr>
          <p:nvPr/>
        </p:nvSpPr>
        <p:spPr bwMode="auto">
          <a:xfrm>
            <a:off x="228600" y="6172200"/>
            <a:ext cx="609600" cy="336550"/>
          </a:xfrm>
          <a:prstGeom prst="rect">
            <a:avLst/>
          </a:prstGeom>
          <a:noFill/>
          <a:ln>
            <a:noFill/>
          </a:ln>
          <a:effectLst>
            <a:outerShdw dist="45791" dir="2021404" algn="ctr" rotWithShape="0">
              <a:srgbClr val="9999FF"/>
            </a:outerShdw>
          </a:effectLst>
          <a:extLst/>
        </p:spPr>
        <p:txBody>
          <a:bodyPr>
            <a:spAutoFit/>
          </a:bodyPr>
          <a:lstStyle/>
          <a:p>
            <a:pPr algn="ctr" eaLnBrk="0" hangingPunct="0">
              <a:defRPr/>
            </a:pPr>
            <a:r>
              <a:rPr lang="en-US" sz="1600">
                <a:solidFill>
                  <a:schemeClr val="tx1"/>
                </a:solidFill>
                <a:cs typeface="+mn-cs"/>
              </a:rPr>
              <a:t>6.</a:t>
            </a:r>
            <a:fld id="{E30FD6C8-3045-42FB-A3F2-8F10931FDEC2}" type="slidenum">
              <a:rPr lang="en-US" sz="1600">
                <a:solidFill>
                  <a:schemeClr val="tx1"/>
                </a:solidFill>
                <a:cs typeface="+mn-cs"/>
              </a:rPr>
              <a:pPr algn="ctr" eaLnBrk="0" hangingPunct="0">
                <a:defRPr/>
              </a:pPr>
              <a:t>29</a:t>
            </a:fld>
            <a:endParaRPr lang="en-US" sz="1600">
              <a:solidFill>
                <a:schemeClr val="tx1"/>
              </a:solidFill>
              <a:cs typeface="+mn-cs"/>
            </a:endParaRPr>
          </a:p>
        </p:txBody>
      </p:sp>
    </p:spTree>
    <p:extLst>
      <p:ext uri="{BB962C8B-B14F-4D97-AF65-F5344CB8AC3E}">
        <p14:creationId xmlns:p14="http://schemas.microsoft.com/office/powerpoint/2010/main" val="28193004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1026"/>
          <p:cNvSpPr>
            <a:spLocks noGrp="1" noChangeArrowheads="1"/>
          </p:cNvSpPr>
          <p:nvPr>
            <p:ph type="title"/>
          </p:nvPr>
        </p:nvSpPr>
        <p:spPr>
          <a:xfrm>
            <a:off x="838200" y="260648"/>
            <a:ext cx="7521575" cy="549275"/>
          </a:xfrm>
        </p:spPr>
        <p:txBody>
          <a:bodyPr>
            <a:normAutofit fontScale="90000"/>
          </a:bodyPr>
          <a:lstStyle/>
          <a:p>
            <a:pPr marL="484632" fontAlgn="auto">
              <a:spcAft>
                <a:spcPts val="0"/>
              </a:spcAft>
              <a:defRPr/>
            </a:pPr>
            <a:r>
              <a:rPr lang="en-US" dirty="0" smtClean="0">
                <a:solidFill>
                  <a:schemeClr val="accent1">
                    <a:tint val="83000"/>
                    <a:satMod val="150000"/>
                  </a:schemeClr>
                </a:solidFill>
              </a:rPr>
              <a:t>Context Diagram</a:t>
            </a:r>
            <a:endParaRPr lang="en-US" dirty="0">
              <a:solidFill>
                <a:schemeClr val="accent1">
                  <a:tint val="83000"/>
                  <a:satMod val="150000"/>
                </a:schemeClr>
              </a:solidFill>
            </a:endParaRPr>
          </a:p>
        </p:txBody>
      </p:sp>
      <p:sp>
        <p:nvSpPr>
          <p:cNvPr id="240644" name="Text Box 1028"/>
          <p:cNvSpPr txBox="1">
            <a:spLocks noChangeArrowheads="1"/>
          </p:cNvSpPr>
          <p:nvPr/>
        </p:nvSpPr>
        <p:spPr bwMode="auto">
          <a:xfrm>
            <a:off x="228600" y="6172200"/>
            <a:ext cx="609600" cy="336550"/>
          </a:xfrm>
          <a:prstGeom prst="rect">
            <a:avLst/>
          </a:prstGeom>
          <a:noFill/>
          <a:ln>
            <a:noFill/>
          </a:ln>
          <a:effectLst>
            <a:outerShdw dist="45791" dir="2021404" algn="ctr" rotWithShape="0">
              <a:srgbClr val="9999FF"/>
            </a:outerShdw>
          </a:effectLst>
          <a:extLst/>
        </p:spPr>
        <p:txBody>
          <a:bodyPr>
            <a:spAutoFit/>
          </a:bodyPr>
          <a:lstStyle/>
          <a:p>
            <a:pPr algn="ctr" eaLnBrk="0" hangingPunct="0">
              <a:defRPr/>
            </a:pPr>
            <a:r>
              <a:rPr lang="en-US" sz="1600">
                <a:solidFill>
                  <a:schemeClr val="tx1"/>
                </a:solidFill>
                <a:cs typeface="+mn-cs"/>
              </a:rPr>
              <a:t>6.</a:t>
            </a:r>
            <a:fld id="{E30FD6C8-3045-42FB-A3F2-8F10931FDEC2}" type="slidenum">
              <a:rPr lang="en-US" sz="1600">
                <a:solidFill>
                  <a:schemeClr val="tx1"/>
                </a:solidFill>
                <a:cs typeface="+mn-cs"/>
              </a:rPr>
              <a:pPr algn="ctr" eaLnBrk="0" hangingPunct="0">
                <a:defRPr/>
              </a:pPr>
              <a:t>30</a:t>
            </a:fld>
            <a:endParaRPr lang="en-US" sz="1600">
              <a:solidFill>
                <a:schemeClr val="tx1"/>
              </a:solidFill>
              <a:cs typeface="+mn-cs"/>
            </a:endParaRPr>
          </a:p>
        </p:txBody>
      </p:sp>
      <p:pic>
        <p:nvPicPr>
          <p:cNvPr id="410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5388" y="1268760"/>
            <a:ext cx="6753225" cy="3438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15477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1026"/>
          <p:cNvSpPr>
            <a:spLocks noGrp="1" noChangeArrowheads="1"/>
          </p:cNvSpPr>
          <p:nvPr>
            <p:ph type="title"/>
          </p:nvPr>
        </p:nvSpPr>
        <p:spPr>
          <a:xfrm>
            <a:off x="838200" y="260648"/>
            <a:ext cx="7521575" cy="549275"/>
          </a:xfrm>
        </p:spPr>
        <p:txBody>
          <a:bodyPr>
            <a:normAutofit fontScale="90000"/>
          </a:bodyPr>
          <a:lstStyle/>
          <a:p>
            <a:pPr marL="484632" fontAlgn="auto">
              <a:spcAft>
                <a:spcPts val="0"/>
              </a:spcAft>
              <a:defRPr/>
            </a:pPr>
            <a:r>
              <a:rPr lang="en-US" dirty="0" smtClean="0">
                <a:solidFill>
                  <a:schemeClr val="accent1">
                    <a:tint val="83000"/>
                    <a:satMod val="150000"/>
                  </a:schemeClr>
                </a:solidFill>
              </a:rPr>
              <a:t>DFD Level 0 </a:t>
            </a:r>
            <a:endParaRPr lang="en-US" dirty="0">
              <a:solidFill>
                <a:schemeClr val="accent1">
                  <a:tint val="83000"/>
                  <a:satMod val="150000"/>
                </a:schemeClr>
              </a:solidFill>
            </a:endParaRPr>
          </a:p>
        </p:txBody>
      </p:sp>
      <p:sp>
        <p:nvSpPr>
          <p:cNvPr id="240644" name="Text Box 1028"/>
          <p:cNvSpPr txBox="1">
            <a:spLocks noChangeArrowheads="1"/>
          </p:cNvSpPr>
          <p:nvPr/>
        </p:nvSpPr>
        <p:spPr bwMode="auto">
          <a:xfrm>
            <a:off x="228600" y="6172200"/>
            <a:ext cx="609600" cy="336550"/>
          </a:xfrm>
          <a:prstGeom prst="rect">
            <a:avLst/>
          </a:prstGeom>
          <a:noFill/>
          <a:ln>
            <a:noFill/>
          </a:ln>
          <a:effectLst>
            <a:outerShdw dist="45791" dir="2021404" algn="ctr" rotWithShape="0">
              <a:srgbClr val="9999FF"/>
            </a:outerShdw>
          </a:effectLst>
          <a:extLst/>
        </p:spPr>
        <p:txBody>
          <a:bodyPr>
            <a:spAutoFit/>
          </a:bodyPr>
          <a:lstStyle/>
          <a:p>
            <a:pPr algn="ctr" eaLnBrk="0" hangingPunct="0">
              <a:defRPr/>
            </a:pPr>
            <a:r>
              <a:rPr lang="en-US" sz="1600">
                <a:solidFill>
                  <a:schemeClr val="tx1"/>
                </a:solidFill>
                <a:cs typeface="+mn-cs"/>
              </a:rPr>
              <a:t>6.</a:t>
            </a:r>
            <a:fld id="{E30FD6C8-3045-42FB-A3F2-8F10931FDEC2}" type="slidenum">
              <a:rPr lang="en-US" sz="1600">
                <a:solidFill>
                  <a:schemeClr val="tx1"/>
                </a:solidFill>
                <a:cs typeface="+mn-cs"/>
              </a:rPr>
              <a:pPr algn="ctr" eaLnBrk="0" hangingPunct="0">
                <a:defRPr/>
              </a:pPr>
              <a:t>31</a:t>
            </a:fld>
            <a:endParaRPr lang="en-US" sz="1600">
              <a:solidFill>
                <a:schemeClr val="tx1"/>
              </a:solidFill>
              <a:cs typeface="+mn-cs"/>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905" y="908721"/>
            <a:ext cx="8935591" cy="4992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235556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1026"/>
          <p:cNvSpPr>
            <a:spLocks noGrp="1" noChangeArrowheads="1"/>
          </p:cNvSpPr>
          <p:nvPr>
            <p:ph type="title"/>
          </p:nvPr>
        </p:nvSpPr>
        <p:spPr>
          <a:xfrm>
            <a:off x="838200" y="260648"/>
            <a:ext cx="7521575" cy="549275"/>
          </a:xfrm>
        </p:spPr>
        <p:txBody>
          <a:bodyPr>
            <a:normAutofit fontScale="90000"/>
          </a:bodyPr>
          <a:lstStyle/>
          <a:p>
            <a:pPr marL="484632" fontAlgn="auto">
              <a:spcAft>
                <a:spcPts val="0"/>
              </a:spcAft>
              <a:defRPr/>
            </a:pPr>
            <a:r>
              <a:rPr lang="en-US" dirty="0" smtClean="0">
                <a:solidFill>
                  <a:schemeClr val="accent1">
                    <a:tint val="83000"/>
                    <a:satMod val="150000"/>
                  </a:schemeClr>
                </a:solidFill>
              </a:rPr>
              <a:t>DFD Level 1 (for process 2)</a:t>
            </a:r>
            <a:endParaRPr lang="en-US" dirty="0">
              <a:solidFill>
                <a:schemeClr val="accent1">
                  <a:tint val="83000"/>
                  <a:satMod val="150000"/>
                </a:schemeClr>
              </a:solidFill>
            </a:endParaRPr>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100138"/>
            <a:ext cx="9144000" cy="44891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40644" name="Text Box 1028"/>
          <p:cNvSpPr txBox="1">
            <a:spLocks noChangeArrowheads="1"/>
          </p:cNvSpPr>
          <p:nvPr/>
        </p:nvSpPr>
        <p:spPr bwMode="auto">
          <a:xfrm>
            <a:off x="228600" y="6172200"/>
            <a:ext cx="609600" cy="336550"/>
          </a:xfrm>
          <a:prstGeom prst="rect">
            <a:avLst/>
          </a:prstGeom>
          <a:noFill/>
          <a:ln>
            <a:noFill/>
          </a:ln>
          <a:effectLst>
            <a:outerShdw dist="45791" dir="2021404" algn="ctr" rotWithShape="0">
              <a:srgbClr val="9999FF"/>
            </a:outerShdw>
          </a:effectLst>
          <a:extLst/>
        </p:spPr>
        <p:txBody>
          <a:bodyPr>
            <a:spAutoFit/>
          </a:bodyPr>
          <a:lstStyle/>
          <a:p>
            <a:pPr algn="ctr" eaLnBrk="0" hangingPunct="0">
              <a:defRPr/>
            </a:pPr>
            <a:r>
              <a:rPr lang="en-US" sz="1600">
                <a:solidFill>
                  <a:schemeClr val="tx1"/>
                </a:solidFill>
                <a:cs typeface="+mn-cs"/>
              </a:rPr>
              <a:t>6.</a:t>
            </a:r>
            <a:fld id="{E30FD6C8-3045-42FB-A3F2-8F10931FDEC2}" type="slidenum">
              <a:rPr lang="en-US" sz="1600">
                <a:solidFill>
                  <a:schemeClr val="tx1"/>
                </a:solidFill>
                <a:cs typeface="+mn-cs"/>
              </a:rPr>
              <a:pPr algn="ctr" eaLnBrk="0" hangingPunct="0">
                <a:defRPr/>
              </a:pPr>
              <a:t>32</a:t>
            </a:fld>
            <a:endParaRPr lang="en-US" sz="1600">
              <a:solidFill>
                <a:schemeClr val="tx1"/>
              </a:solidFill>
              <a:cs typeface="+mn-cs"/>
            </a:endParaRPr>
          </a:p>
        </p:txBody>
      </p:sp>
    </p:spTree>
    <p:extLst>
      <p:ext uri="{BB962C8B-B14F-4D97-AF65-F5344CB8AC3E}">
        <p14:creationId xmlns:p14="http://schemas.microsoft.com/office/powerpoint/2010/main" val="11347082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p:txBody>
          <a:bodyPr/>
          <a:lstStyle/>
          <a:p>
            <a:pPr marL="484632" fontAlgn="auto">
              <a:spcAft>
                <a:spcPts val="0"/>
              </a:spcAft>
              <a:defRPr/>
            </a:pPr>
            <a:r>
              <a:rPr lang="en-US" sz="4000">
                <a:solidFill>
                  <a:schemeClr val="accent1">
                    <a:tint val="83000"/>
                    <a:satMod val="150000"/>
                  </a:schemeClr>
                </a:solidFill>
              </a:rPr>
              <a:t>Data-Flow Diagramming Rules</a:t>
            </a:r>
          </a:p>
        </p:txBody>
      </p:sp>
      <p:sp>
        <p:nvSpPr>
          <p:cNvPr id="34818" name="Rectangle 3" descr="Rectangle: Click to edit Master text styles&#10;Second level&#10;Third level&#10;Fourth level&#10;Fifth level"/>
          <p:cNvSpPr>
            <a:spLocks noGrp="1" noChangeArrowheads="1"/>
          </p:cNvSpPr>
          <p:nvPr>
            <p:ph idx="1"/>
          </p:nvPr>
        </p:nvSpPr>
        <p:spPr>
          <a:xfrm>
            <a:off x="323528" y="2492896"/>
            <a:ext cx="8229600" cy="3130401"/>
          </a:xfrm>
        </p:spPr>
        <p:txBody>
          <a:bodyPr/>
          <a:lstStyle/>
          <a:p>
            <a:r>
              <a:rPr lang="en-US" sz="2400" dirty="0" smtClean="0"/>
              <a:t>Basic rules that apply to all DFDs:</a:t>
            </a:r>
          </a:p>
          <a:p>
            <a:pPr lvl="1"/>
            <a:r>
              <a:rPr lang="en-US" sz="2400" dirty="0" smtClean="0"/>
              <a:t>Inputs to a process are always different than outputs</a:t>
            </a:r>
          </a:p>
          <a:p>
            <a:pPr lvl="1"/>
            <a:r>
              <a:rPr lang="en-US" sz="2400" dirty="0" smtClean="0"/>
              <a:t>Objects always have a unique name</a:t>
            </a:r>
          </a:p>
          <a:p>
            <a:pPr lvl="2"/>
            <a:r>
              <a:rPr lang="en-US" sz="2400" dirty="0" smtClean="0"/>
              <a:t>In order to keep the diagram uncluttered, you can repeat data stores and data flows on a diagram</a:t>
            </a:r>
          </a:p>
        </p:txBody>
      </p:sp>
      <p:sp>
        <p:nvSpPr>
          <p:cNvPr id="200708" name="Text Box 4"/>
          <p:cNvSpPr txBox="1">
            <a:spLocks noChangeArrowheads="1"/>
          </p:cNvSpPr>
          <p:nvPr/>
        </p:nvSpPr>
        <p:spPr bwMode="auto">
          <a:xfrm>
            <a:off x="228600" y="6172200"/>
            <a:ext cx="609600" cy="336550"/>
          </a:xfrm>
          <a:prstGeom prst="rect">
            <a:avLst/>
          </a:prstGeom>
          <a:noFill/>
          <a:ln>
            <a:noFill/>
          </a:ln>
          <a:effectLst>
            <a:outerShdw dist="45791" dir="2021404" algn="ctr" rotWithShape="0">
              <a:srgbClr val="9999FF"/>
            </a:outerShdw>
          </a:effectLst>
          <a:extLst/>
        </p:spPr>
        <p:txBody>
          <a:bodyPr>
            <a:spAutoFit/>
          </a:bodyPr>
          <a:lstStyle/>
          <a:p>
            <a:pPr algn="ctr" eaLnBrk="0" hangingPunct="0">
              <a:defRPr/>
            </a:pPr>
            <a:r>
              <a:rPr lang="en-US" sz="1600">
                <a:solidFill>
                  <a:schemeClr val="tx1"/>
                </a:solidFill>
                <a:cs typeface="+mn-cs"/>
              </a:rPr>
              <a:t>6.</a:t>
            </a:r>
            <a:fld id="{31545898-FA07-4FA7-BA44-6B0C2D9C09D4}" type="slidenum">
              <a:rPr lang="en-US" sz="1600">
                <a:solidFill>
                  <a:schemeClr val="tx1"/>
                </a:solidFill>
                <a:cs typeface="+mn-cs"/>
              </a:rPr>
              <a:pPr algn="ctr" eaLnBrk="0" hangingPunct="0">
                <a:defRPr/>
              </a:pPr>
              <a:t>33</a:t>
            </a:fld>
            <a:endParaRPr lang="en-US" sz="1600">
              <a:solidFill>
                <a:schemeClr val="tx1"/>
              </a:solidFill>
              <a:cs typeface="+mn-cs"/>
            </a:endParaRPr>
          </a:p>
        </p:txBody>
      </p:sp>
    </p:spTree>
    <p:extLst>
      <p:ext uri="{BB962C8B-B14F-4D97-AF65-F5344CB8AC3E}">
        <p14:creationId xmlns:p14="http://schemas.microsoft.com/office/powerpoint/2010/main" val="23667356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accent1">
                    <a:tint val="83000"/>
                    <a:satMod val="150000"/>
                  </a:schemeClr>
                </a:solidFill>
              </a:rPr>
              <a:t>Data-Flow Diagramming Rules </a:t>
            </a:r>
            <a:r>
              <a:rPr lang="en-US" dirty="0">
                <a:solidFill>
                  <a:schemeClr val="accent1">
                    <a:tint val="83000"/>
                    <a:satMod val="150000"/>
                  </a:schemeClr>
                </a:solidFill>
              </a:rPr>
              <a:t/>
            </a:r>
            <a:br>
              <a:rPr lang="en-US" dirty="0">
                <a:solidFill>
                  <a:schemeClr val="accent1">
                    <a:tint val="83000"/>
                    <a:satMod val="150000"/>
                  </a:schemeClr>
                </a:solidFill>
              </a:rPr>
            </a:br>
            <a:r>
              <a:rPr lang="en-US" dirty="0" smtClean="0">
                <a:solidFill>
                  <a:schemeClr val="accent1">
                    <a:tint val="83000"/>
                    <a:satMod val="150000"/>
                  </a:schemeClr>
                </a:solidFill>
              </a:rPr>
              <a:t>DATA FLOW</a:t>
            </a:r>
            <a:endParaRPr lang="en-GB" dirty="0"/>
          </a:p>
        </p:txBody>
      </p:sp>
      <p:sp>
        <p:nvSpPr>
          <p:cNvPr id="4" name="Rectangle 5" descr="Rectangle: Click to edit Master text styles&#10;Second level&#10;Third level&#10;Fourth level&#10;Fifth level"/>
          <p:cNvSpPr>
            <a:spLocks noGrp="1" noChangeArrowheads="1"/>
          </p:cNvSpPr>
          <p:nvPr>
            <p:ph idx="1"/>
          </p:nvPr>
        </p:nvSpPr>
        <p:spPr/>
        <p:txBody>
          <a:bodyPr>
            <a:noAutofit/>
          </a:bodyPr>
          <a:lstStyle/>
          <a:p>
            <a:pPr marL="914400" lvl="1" indent="-457200" fontAlgn="auto">
              <a:lnSpc>
                <a:spcPct val="90000"/>
              </a:lnSpc>
              <a:spcAft>
                <a:spcPts val="0"/>
              </a:spcAft>
              <a:buSzPct val="110000"/>
              <a:defRPr/>
            </a:pPr>
            <a:r>
              <a:rPr lang="en-US" sz="2400" dirty="0" smtClean="0"/>
              <a:t>A </a:t>
            </a:r>
            <a:r>
              <a:rPr lang="en-US" sz="2400" dirty="0"/>
              <a:t>data flow has only one direction of flow between symbols</a:t>
            </a:r>
          </a:p>
          <a:p>
            <a:pPr marL="914400" lvl="1" indent="-457200" fontAlgn="auto">
              <a:lnSpc>
                <a:spcPct val="90000"/>
              </a:lnSpc>
              <a:spcAft>
                <a:spcPts val="0"/>
              </a:spcAft>
              <a:buSzPct val="110000"/>
              <a:defRPr/>
            </a:pPr>
            <a:r>
              <a:rPr lang="en-US" sz="2400" dirty="0"/>
              <a:t>A fork means that exactly the same data go from a common location to two or more processes, data stores, or sources/sinks</a:t>
            </a:r>
          </a:p>
          <a:p>
            <a:pPr marL="914400" lvl="1" indent="-457200" fontAlgn="auto">
              <a:lnSpc>
                <a:spcPct val="90000"/>
              </a:lnSpc>
              <a:spcAft>
                <a:spcPts val="0"/>
              </a:spcAft>
              <a:buSzPct val="110000"/>
              <a:defRPr/>
            </a:pPr>
            <a:r>
              <a:rPr lang="en-US" sz="2400" dirty="0"/>
              <a:t>A join means that exactly the same data come from any two or more different processes, data stores or sources/sinks to a common location</a:t>
            </a:r>
          </a:p>
          <a:p>
            <a:pPr marL="914400" lvl="1" indent="-457200" fontAlgn="auto">
              <a:lnSpc>
                <a:spcPct val="90000"/>
              </a:lnSpc>
              <a:spcAft>
                <a:spcPts val="0"/>
              </a:spcAft>
              <a:buSzPct val="110000"/>
              <a:defRPr/>
            </a:pPr>
            <a:r>
              <a:rPr lang="en-US" sz="2400" dirty="0"/>
              <a:t>A data flow cannot go directly back to the same process it leaves</a:t>
            </a:r>
          </a:p>
          <a:p>
            <a:pPr marL="914400" lvl="1" indent="-457200" fontAlgn="auto">
              <a:lnSpc>
                <a:spcPct val="90000"/>
              </a:lnSpc>
              <a:spcAft>
                <a:spcPts val="0"/>
              </a:spcAft>
              <a:buSzPct val="110000"/>
              <a:defRPr/>
            </a:pPr>
            <a:r>
              <a:rPr lang="en-US" sz="2400" dirty="0"/>
              <a:t>A data flow to a data store means update</a:t>
            </a:r>
          </a:p>
          <a:p>
            <a:pPr marL="914400" lvl="1" indent="-457200" fontAlgn="auto">
              <a:lnSpc>
                <a:spcPct val="90000"/>
              </a:lnSpc>
              <a:spcAft>
                <a:spcPts val="0"/>
              </a:spcAft>
              <a:buSzPct val="110000"/>
              <a:defRPr/>
            </a:pPr>
            <a:r>
              <a:rPr lang="en-US" sz="2400" dirty="0"/>
              <a:t>A data flow from a data store means retrieve or use</a:t>
            </a:r>
          </a:p>
          <a:p>
            <a:pPr marL="914400" lvl="1" indent="-457200" fontAlgn="auto">
              <a:lnSpc>
                <a:spcPct val="90000"/>
              </a:lnSpc>
              <a:spcAft>
                <a:spcPts val="0"/>
              </a:spcAft>
              <a:buSzPct val="110000"/>
              <a:defRPr/>
            </a:pPr>
            <a:r>
              <a:rPr lang="en-US" sz="2400" dirty="0"/>
              <a:t>A data flow has a noun phrase label</a:t>
            </a:r>
          </a:p>
        </p:txBody>
      </p:sp>
    </p:spTree>
    <p:extLst>
      <p:ext uri="{BB962C8B-B14F-4D97-AF65-F5344CB8AC3E}">
        <p14:creationId xmlns:p14="http://schemas.microsoft.com/office/powerpoint/2010/main" val="293677641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tint val="83000"/>
                    <a:satMod val="150000"/>
                  </a:schemeClr>
                </a:solidFill>
              </a:rPr>
              <a:t>Data-Flow Diagramming </a:t>
            </a:r>
            <a:r>
              <a:rPr lang="en-GB" dirty="0" smtClean="0">
                <a:solidFill>
                  <a:schemeClr val="accent1">
                    <a:tint val="83000"/>
                    <a:satMod val="150000"/>
                  </a:schemeClr>
                </a:solidFill>
              </a:rPr>
              <a:t>Rules</a:t>
            </a:r>
            <a:br>
              <a:rPr lang="en-GB" dirty="0" smtClean="0">
                <a:solidFill>
                  <a:schemeClr val="accent1">
                    <a:tint val="83000"/>
                    <a:satMod val="150000"/>
                  </a:schemeClr>
                </a:solidFill>
              </a:rPr>
            </a:br>
            <a:r>
              <a:rPr lang="en-GB" dirty="0" smtClean="0">
                <a:solidFill>
                  <a:schemeClr val="accent1">
                    <a:tint val="83000"/>
                    <a:satMod val="150000"/>
                  </a:schemeClr>
                </a:solidFill>
              </a:rPr>
              <a:t>PROCESS</a:t>
            </a:r>
            <a:endParaRPr lang="en-GB" dirty="0"/>
          </a:p>
        </p:txBody>
      </p:sp>
      <p:sp>
        <p:nvSpPr>
          <p:cNvPr id="4" name="Rectangle 5" descr="Rectangle: Click to edit Master text styles&#10;Second level&#10;Third level&#10;Fourth level&#10;Fifth level"/>
          <p:cNvSpPr>
            <a:spLocks noGrp="1" noChangeArrowheads="1"/>
          </p:cNvSpPr>
          <p:nvPr>
            <p:ph idx="1"/>
          </p:nvPr>
        </p:nvSpPr>
        <p:spPr/>
        <p:txBody>
          <a:bodyPr>
            <a:normAutofit/>
          </a:bodyPr>
          <a:lstStyle/>
          <a:p>
            <a:pPr marL="457200" lvl="1" indent="0" fontAlgn="auto">
              <a:lnSpc>
                <a:spcPct val="90000"/>
              </a:lnSpc>
              <a:spcAft>
                <a:spcPts val="0"/>
              </a:spcAft>
              <a:buSzPct val="110000"/>
              <a:buNone/>
              <a:defRPr/>
            </a:pPr>
            <a:endParaRPr lang="en-GB" sz="2400" dirty="0"/>
          </a:p>
          <a:p>
            <a:pPr marL="914400" lvl="1" indent="-457200" fontAlgn="auto">
              <a:lnSpc>
                <a:spcPct val="90000"/>
              </a:lnSpc>
              <a:spcAft>
                <a:spcPts val="0"/>
              </a:spcAft>
              <a:buSzPct val="110000"/>
              <a:defRPr/>
            </a:pPr>
            <a:r>
              <a:rPr lang="en-GB" sz="2400" dirty="0" smtClean="0"/>
              <a:t>No </a:t>
            </a:r>
            <a:r>
              <a:rPr lang="en-GB" sz="2400" dirty="0"/>
              <a:t>process can have only outputs.  It is making data from nothing (a miracle).  </a:t>
            </a:r>
            <a:r>
              <a:rPr lang="en-GB" sz="2400" dirty="0" smtClean="0"/>
              <a:t>(If </a:t>
            </a:r>
            <a:r>
              <a:rPr lang="en-GB" sz="2400" dirty="0"/>
              <a:t>an object has only outputs, then it must be a source</a:t>
            </a:r>
            <a:r>
              <a:rPr lang="en-GB" sz="2400" dirty="0" smtClean="0"/>
              <a:t>.)</a:t>
            </a:r>
            <a:endParaRPr lang="en-GB" sz="2400" dirty="0"/>
          </a:p>
          <a:p>
            <a:pPr marL="914400" lvl="1" indent="-457200" fontAlgn="auto">
              <a:lnSpc>
                <a:spcPct val="90000"/>
              </a:lnSpc>
              <a:spcAft>
                <a:spcPts val="0"/>
              </a:spcAft>
              <a:buSzPct val="110000"/>
              <a:defRPr/>
            </a:pPr>
            <a:r>
              <a:rPr lang="en-GB" sz="2400" dirty="0" smtClean="0"/>
              <a:t>No </a:t>
            </a:r>
            <a:r>
              <a:rPr lang="en-GB" sz="2400" dirty="0"/>
              <a:t>process can have only inputs (a black hole).  If an object has only inputs, then it must be a destination (sink). </a:t>
            </a:r>
          </a:p>
          <a:p>
            <a:pPr marL="914400" lvl="1" indent="-457200" fontAlgn="auto">
              <a:lnSpc>
                <a:spcPct val="90000"/>
              </a:lnSpc>
              <a:spcAft>
                <a:spcPts val="0"/>
              </a:spcAft>
              <a:buSzPct val="110000"/>
              <a:defRPr/>
            </a:pPr>
            <a:r>
              <a:rPr lang="en-GB" sz="2400" dirty="0" smtClean="0"/>
              <a:t>A </a:t>
            </a:r>
            <a:r>
              <a:rPr lang="en-GB" sz="2400" dirty="0"/>
              <a:t>process has a meaningful verb-adjective-noun label which is unique.</a:t>
            </a:r>
          </a:p>
          <a:p>
            <a:pPr marL="914400" lvl="1" indent="-457200" fontAlgn="auto">
              <a:lnSpc>
                <a:spcPct val="90000"/>
              </a:lnSpc>
              <a:spcAft>
                <a:spcPts val="0"/>
              </a:spcAft>
              <a:buSzPct val="110000"/>
              <a:defRPr/>
            </a:pPr>
            <a:endParaRPr lang="en-GB" sz="2400" dirty="0"/>
          </a:p>
        </p:txBody>
      </p:sp>
    </p:spTree>
    <p:extLst>
      <p:ext uri="{BB962C8B-B14F-4D97-AF65-F5344CB8AC3E}">
        <p14:creationId xmlns:p14="http://schemas.microsoft.com/office/powerpoint/2010/main" val="423887403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accent1">
                    <a:tint val="83000"/>
                    <a:satMod val="150000"/>
                  </a:schemeClr>
                </a:solidFill>
              </a:rPr>
              <a:t>Data-Flow Diagramming </a:t>
            </a:r>
            <a:r>
              <a:rPr lang="en-US" dirty="0" smtClean="0">
                <a:solidFill>
                  <a:schemeClr val="accent1">
                    <a:tint val="83000"/>
                    <a:satMod val="150000"/>
                  </a:schemeClr>
                </a:solidFill>
              </a:rPr>
              <a:t>Rules</a:t>
            </a:r>
            <a:br>
              <a:rPr lang="en-US" dirty="0" smtClean="0">
                <a:solidFill>
                  <a:schemeClr val="accent1">
                    <a:tint val="83000"/>
                    <a:satMod val="150000"/>
                  </a:schemeClr>
                </a:solidFill>
              </a:rPr>
            </a:br>
            <a:r>
              <a:rPr lang="en-US" dirty="0" smtClean="0">
                <a:solidFill>
                  <a:schemeClr val="accent1">
                    <a:tint val="83000"/>
                    <a:satMod val="150000"/>
                  </a:schemeClr>
                </a:solidFill>
              </a:rPr>
              <a:t>DATA STORE</a:t>
            </a:r>
            <a:endParaRPr lang="en-GB" dirty="0"/>
          </a:p>
        </p:txBody>
      </p:sp>
      <p:sp>
        <p:nvSpPr>
          <p:cNvPr id="4" name="Rectangle 5" descr="Rectangle: Click to edit Master text styles&#10;Second level&#10;Third level&#10;Fourth level&#10;Fifth level"/>
          <p:cNvSpPr>
            <a:spLocks noGrp="1" noChangeArrowheads="1"/>
          </p:cNvSpPr>
          <p:nvPr>
            <p:ph idx="1"/>
          </p:nvPr>
        </p:nvSpPr>
        <p:spPr/>
        <p:txBody>
          <a:bodyPr>
            <a:noAutofit/>
          </a:bodyPr>
          <a:lstStyle/>
          <a:p>
            <a:pPr marL="914400" lvl="1" indent="-457200" fontAlgn="auto">
              <a:lnSpc>
                <a:spcPct val="90000"/>
              </a:lnSpc>
              <a:spcAft>
                <a:spcPts val="0"/>
              </a:spcAft>
              <a:buSzPct val="110000"/>
              <a:defRPr/>
            </a:pPr>
            <a:endParaRPr lang="en-GB" sz="2400" dirty="0"/>
          </a:p>
          <a:p>
            <a:pPr marL="914400" lvl="1" indent="-457200" fontAlgn="auto">
              <a:lnSpc>
                <a:spcPct val="90000"/>
              </a:lnSpc>
              <a:spcAft>
                <a:spcPts val="0"/>
              </a:spcAft>
              <a:buSzPct val="110000"/>
              <a:defRPr/>
            </a:pPr>
            <a:r>
              <a:rPr lang="en-GB" sz="2400" dirty="0" smtClean="0"/>
              <a:t>Data </a:t>
            </a:r>
            <a:r>
              <a:rPr lang="en-GB" sz="2400" dirty="0"/>
              <a:t>cannot move directly from one data store to another data store.  Data must be moved by a process.</a:t>
            </a:r>
          </a:p>
          <a:p>
            <a:pPr marL="914400" lvl="1" indent="-457200" fontAlgn="auto">
              <a:lnSpc>
                <a:spcPct val="90000"/>
              </a:lnSpc>
              <a:spcAft>
                <a:spcPts val="0"/>
              </a:spcAft>
              <a:buSzPct val="110000"/>
              <a:defRPr/>
            </a:pPr>
            <a:r>
              <a:rPr lang="en-GB" sz="2400" dirty="0" smtClean="0"/>
              <a:t>Data </a:t>
            </a:r>
            <a:r>
              <a:rPr lang="en-GB" sz="2400" dirty="0"/>
              <a:t>cannot move directly from an outside source to a data store.  Data must be moved by a process that receives data from the source and places the data into the data store.</a:t>
            </a:r>
          </a:p>
          <a:p>
            <a:pPr marL="914400" lvl="1" indent="-457200" fontAlgn="auto">
              <a:lnSpc>
                <a:spcPct val="90000"/>
              </a:lnSpc>
              <a:spcAft>
                <a:spcPts val="0"/>
              </a:spcAft>
              <a:buSzPct val="110000"/>
              <a:defRPr/>
            </a:pPr>
            <a:r>
              <a:rPr lang="en-GB" sz="2400" dirty="0" smtClean="0"/>
              <a:t>Similarly</a:t>
            </a:r>
            <a:r>
              <a:rPr lang="en-GB" sz="2400" dirty="0"/>
              <a:t>, data cannot move directly to an external destination (sink) from a data store.  Data must be moved by a process.</a:t>
            </a:r>
          </a:p>
          <a:p>
            <a:pPr marL="914400" lvl="1" indent="-457200" fontAlgn="auto">
              <a:lnSpc>
                <a:spcPct val="90000"/>
              </a:lnSpc>
              <a:spcAft>
                <a:spcPts val="0"/>
              </a:spcAft>
              <a:buSzPct val="110000"/>
              <a:defRPr/>
            </a:pPr>
            <a:r>
              <a:rPr lang="en-GB" sz="2400" dirty="0" smtClean="0"/>
              <a:t>A </a:t>
            </a:r>
            <a:r>
              <a:rPr lang="en-GB" sz="2400" dirty="0"/>
              <a:t>data store has a noun phrase label.</a:t>
            </a:r>
          </a:p>
          <a:p>
            <a:pPr marL="914400" lvl="1" indent="-457200" fontAlgn="auto">
              <a:lnSpc>
                <a:spcPct val="90000"/>
              </a:lnSpc>
              <a:spcAft>
                <a:spcPts val="0"/>
              </a:spcAft>
              <a:buSzPct val="110000"/>
              <a:defRPr/>
            </a:pPr>
            <a:endParaRPr lang="en-GB" sz="2400" dirty="0"/>
          </a:p>
        </p:txBody>
      </p:sp>
    </p:spTree>
    <p:extLst>
      <p:ext uri="{BB962C8B-B14F-4D97-AF65-F5344CB8AC3E}">
        <p14:creationId xmlns:p14="http://schemas.microsoft.com/office/powerpoint/2010/main" val="157673353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accent1">
                    <a:tint val="83000"/>
                    <a:satMod val="150000"/>
                  </a:schemeClr>
                </a:solidFill>
              </a:rPr>
              <a:t>Data-Flow Diagramming Rules </a:t>
            </a:r>
            <a:r>
              <a:rPr lang="en-US" dirty="0">
                <a:solidFill>
                  <a:schemeClr val="accent1">
                    <a:tint val="83000"/>
                    <a:satMod val="150000"/>
                  </a:schemeClr>
                </a:solidFill>
              </a:rPr>
              <a:t/>
            </a:r>
            <a:br>
              <a:rPr lang="en-US" dirty="0">
                <a:solidFill>
                  <a:schemeClr val="accent1">
                    <a:tint val="83000"/>
                    <a:satMod val="150000"/>
                  </a:schemeClr>
                </a:solidFill>
              </a:rPr>
            </a:br>
            <a:r>
              <a:rPr lang="en-US" dirty="0" smtClean="0">
                <a:solidFill>
                  <a:schemeClr val="accent1">
                    <a:tint val="83000"/>
                    <a:satMod val="150000"/>
                  </a:schemeClr>
                </a:solidFill>
              </a:rPr>
              <a:t>SOURCE DESTINATION</a:t>
            </a:r>
            <a:endParaRPr lang="en-GB" dirty="0"/>
          </a:p>
        </p:txBody>
      </p:sp>
      <p:sp>
        <p:nvSpPr>
          <p:cNvPr id="4" name="Rectangle 5" descr="Rectangle: Click to edit Master text styles&#10;Second level&#10;Third level&#10;Fourth level&#10;Fifth level"/>
          <p:cNvSpPr>
            <a:spLocks noGrp="1" noChangeArrowheads="1"/>
          </p:cNvSpPr>
          <p:nvPr>
            <p:ph idx="1"/>
          </p:nvPr>
        </p:nvSpPr>
        <p:spPr/>
        <p:txBody>
          <a:bodyPr>
            <a:normAutofit/>
          </a:bodyPr>
          <a:lstStyle/>
          <a:p>
            <a:pPr marL="914400" lvl="1" indent="-457200" fontAlgn="auto">
              <a:lnSpc>
                <a:spcPct val="90000"/>
              </a:lnSpc>
              <a:spcAft>
                <a:spcPts val="0"/>
              </a:spcAft>
              <a:buSzPct val="110000"/>
              <a:defRPr/>
            </a:pPr>
            <a:endParaRPr lang="en-GB" sz="2400" dirty="0"/>
          </a:p>
          <a:p>
            <a:pPr marL="914400" lvl="1" indent="-457200" fontAlgn="auto">
              <a:lnSpc>
                <a:spcPct val="90000"/>
              </a:lnSpc>
              <a:spcAft>
                <a:spcPts val="0"/>
              </a:spcAft>
              <a:buSzPct val="110000"/>
              <a:defRPr/>
            </a:pPr>
            <a:r>
              <a:rPr lang="en-GB" sz="2400" dirty="0" smtClean="0"/>
              <a:t>Data </a:t>
            </a:r>
            <a:r>
              <a:rPr lang="en-GB" sz="2400" dirty="0"/>
              <a:t>cannot move directly from a source to a destination.  It must be moved by a process if the data are any concern to our system.  Otherwise, the data flow is not shown on the DFD.</a:t>
            </a:r>
          </a:p>
          <a:p>
            <a:pPr marL="914400" lvl="1" indent="-457200" fontAlgn="auto">
              <a:lnSpc>
                <a:spcPct val="90000"/>
              </a:lnSpc>
              <a:spcAft>
                <a:spcPts val="0"/>
              </a:spcAft>
              <a:buSzPct val="110000"/>
              <a:defRPr/>
            </a:pPr>
            <a:r>
              <a:rPr lang="en-GB" sz="2400" dirty="0" smtClean="0"/>
              <a:t>A </a:t>
            </a:r>
            <a:r>
              <a:rPr lang="en-GB" sz="2400" dirty="0"/>
              <a:t>source/destination has a noun phrase label.</a:t>
            </a:r>
          </a:p>
          <a:p>
            <a:pPr marL="914400" lvl="1" indent="-457200" fontAlgn="auto">
              <a:lnSpc>
                <a:spcPct val="90000"/>
              </a:lnSpc>
              <a:spcAft>
                <a:spcPts val="0"/>
              </a:spcAft>
              <a:buSzPct val="110000"/>
              <a:defRPr/>
            </a:pPr>
            <a:endParaRPr lang="en-GB" sz="2400" dirty="0"/>
          </a:p>
        </p:txBody>
      </p:sp>
    </p:spTree>
    <p:extLst>
      <p:ext uri="{BB962C8B-B14F-4D97-AF65-F5344CB8AC3E}">
        <p14:creationId xmlns:p14="http://schemas.microsoft.com/office/powerpoint/2010/main" val="204000138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88640"/>
            <a:ext cx="7521575" cy="1773411"/>
          </a:xfrm>
        </p:spPr>
        <p:txBody>
          <a:bodyPr>
            <a:normAutofit fontScale="90000"/>
          </a:bodyPr>
          <a:lstStyle/>
          <a:p>
            <a:r>
              <a:rPr lang="en-US" dirty="0" smtClean="0">
                <a:solidFill>
                  <a:schemeClr val="accent1">
                    <a:tint val="83000"/>
                    <a:satMod val="150000"/>
                  </a:schemeClr>
                </a:solidFill>
              </a:rPr>
              <a:t>Data-Flow Diagramming analysis tips</a:t>
            </a:r>
            <a:r>
              <a:rPr lang="en-GB" dirty="0">
                <a:solidFill>
                  <a:schemeClr val="accent1">
                    <a:tint val="83000"/>
                    <a:satMod val="150000"/>
                  </a:schemeClr>
                </a:solidFill>
              </a:rPr>
              <a:t/>
            </a:r>
            <a:br>
              <a:rPr lang="en-GB" dirty="0">
                <a:solidFill>
                  <a:schemeClr val="accent1">
                    <a:tint val="83000"/>
                    <a:satMod val="150000"/>
                  </a:schemeClr>
                </a:solidFill>
              </a:rPr>
            </a:br>
            <a:r>
              <a:rPr lang="en-GB" dirty="0" smtClean="0">
                <a:solidFill>
                  <a:schemeClr val="accent1">
                    <a:tint val="83000"/>
                    <a:satMod val="150000"/>
                  </a:schemeClr>
                </a:solidFill>
              </a:rPr>
              <a:t>				</a:t>
            </a:r>
            <a:endParaRPr lang="en-GB" dirty="0"/>
          </a:p>
        </p:txBody>
      </p:sp>
      <p:sp>
        <p:nvSpPr>
          <p:cNvPr id="4" name="Rectangle 5" descr="Rectangle: Click to edit Master text styles&#10;Second level&#10;Third level&#10;Fourth level&#10;Fifth level"/>
          <p:cNvSpPr>
            <a:spLocks noGrp="1" noChangeArrowheads="1"/>
          </p:cNvSpPr>
          <p:nvPr>
            <p:ph idx="1"/>
          </p:nvPr>
        </p:nvSpPr>
        <p:spPr>
          <a:xfrm>
            <a:off x="899592" y="2204864"/>
            <a:ext cx="7543801" cy="4023360"/>
          </a:xfrm>
        </p:spPr>
        <p:txBody>
          <a:bodyPr>
            <a:normAutofit/>
          </a:bodyPr>
          <a:lstStyle/>
          <a:p>
            <a:pPr marL="457200" indent="-457200" fontAlgn="auto">
              <a:lnSpc>
                <a:spcPct val="90000"/>
              </a:lnSpc>
              <a:spcAft>
                <a:spcPts val="0"/>
              </a:spcAft>
              <a:buFont typeface="+mj-lt"/>
              <a:buAutoNum type="arabicPeriod"/>
              <a:defRPr/>
            </a:pPr>
            <a:r>
              <a:rPr lang="en-US" sz="2000" dirty="0" smtClean="0"/>
              <a:t>Interview everyone (or subset) of individuals within the system.  Find  Out-</a:t>
            </a:r>
          </a:p>
          <a:p>
            <a:pPr marL="457200" indent="-457200" fontAlgn="auto">
              <a:lnSpc>
                <a:spcPct val="90000"/>
              </a:lnSpc>
              <a:spcAft>
                <a:spcPts val="0"/>
              </a:spcAft>
              <a:buFont typeface="Arial" panose="020B0604020202020204" pitchFamily="34" charset="0"/>
              <a:buChar char="•"/>
              <a:defRPr/>
            </a:pPr>
            <a:r>
              <a:rPr lang="en-US" sz="2000" b="0" dirty="0" smtClean="0"/>
              <a:t>What data they use</a:t>
            </a:r>
          </a:p>
          <a:p>
            <a:pPr marL="457200" indent="-457200" fontAlgn="auto">
              <a:lnSpc>
                <a:spcPct val="90000"/>
              </a:lnSpc>
              <a:spcAft>
                <a:spcPts val="0"/>
              </a:spcAft>
              <a:buFont typeface="Arial" panose="020B0604020202020204" pitchFamily="34" charset="0"/>
              <a:buChar char="•"/>
              <a:defRPr/>
            </a:pPr>
            <a:r>
              <a:rPr lang="en-US" sz="2000" b="0" dirty="0" smtClean="0"/>
              <a:t>What they do with it</a:t>
            </a:r>
          </a:p>
          <a:p>
            <a:pPr marL="457200" indent="-457200" fontAlgn="auto">
              <a:lnSpc>
                <a:spcPct val="90000"/>
              </a:lnSpc>
              <a:spcAft>
                <a:spcPts val="0"/>
              </a:spcAft>
              <a:buFont typeface="Arial" panose="020B0604020202020204" pitchFamily="34" charset="0"/>
              <a:buChar char="•"/>
              <a:defRPr/>
            </a:pPr>
            <a:r>
              <a:rPr lang="en-US" sz="2000" b="0" dirty="0" smtClean="0"/>
              <a:t>What data stores do they use</a:t>
            </a:r>
          </a:p>
          <a:p>
            <a:pPr marL="457200" indent="-457200" fontAlgn="auto">
              <a:lnSpc>
                <a:spcPct val="90000"/>
              </a:lnSpc>
              <a:spcAft>
                <a:spcPts val="0"/>
              </a:spcAft>
              <a:buFont typeface="Arial" panose="020B0604020202020204" pitchFamily="34" charset="0"/>
              <a:buChar char="•"/>
              <a:defRPr/>
            </a:pPr>
            <a:r>
              <a:rPr lang="en-US" sz="2000" b="0" dirty="0" smtClean="0"/>
              <a:t>Which external systems/departments/people do they interact with</a:t>
            </a:r>
          </a:p>
          <a:p>
            <a:pPr marL="457200" indent="-457200" fontAlgn="auto">
              <a:lnSpc>
                <a:spcPct val="90000"/>
              </a:lnSpc>
              <a:spcAft>
                <a:spcPts val="0"/>
              </a:spcAft>
              <a:buFont typeface="Arial" panose="020B0604020202020204" pitchFamily="34" charset="0"/>
              <a:buChar char="•"/>
              <a:defRPr/>
            </a:pPr>
            <a:endParaRPr lang="en-US" sz="2000" b="0" dirty="0"/>
          </a:p>
        </p:txBody>
      </p:sp>
    </p:spTree>
    <p:extLst>
      <p:ext uri="{BB962C8B-B14F-4D97-AF65-F5344CB8AC3E}">
        <p14:creationId xmlns:p14="http://schemas.microsoft.com/office/powerpoint/2010/main" val="193305593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811" y="908720"/>
            <a:ext cx="7521575" cy="549275"/>
          </a:xfrm>
        </p:spPr>
        <p:txBody>
          <a:bodyPr>
            <a:normAutofit fontScale="90000"/>
          </a:bodyPr>
          <a:lstStyle/>
          <a:p>
            <a:r>
              <a:rPr lang="en-US" dirty="0" smtClean="0">
                <a:solidFill>
                  <a:schemeClr val="accent1">
                    <a:tint val="83000"/>
                    <a:satMod val="150000"/>
                  </a:schemeClr>
                </a:solidFill>
              </a:rPr>
              <a:t>Data-Flow Diagram</a:t>
            </a:r>
            <a:r>
              <a:rPr lang="en-GB" dirty="0" smtClean="0">
                <a:solidFill>
                  <a:schemeClr val="accent1">
                    <a:tint val="83000"/>
                    <a:satMod val="150000"/>
                  </a:schemeClr>
                </a:solidFill>
              </a:rPr>
              <a:t>s Where to start</a:t>
            </a:r>
            <a:endParaRPr lang="en-GB" dirty="0"/>
          </a:p>
        </p:txBody>
      </p:sp>
      <p:sp>
        <p:nvSpPr>
          <p:cNvPr id="4" name="Rectangle 5" descr="Rectangle: Click to edit Master text styles&#10;Second level&#10;Third level&#10;Fourth level&#10;Fifth level"/>
          <p:cNvSpPr>
            <a:spLocks noGrp="1" noChangeArrowheads="1"/>
          </p:cNvSpPr>
          <p:nvPr>
            <p:ph idx="1"/>
          </p:nvPr>
        </p:nvSpPr>
        <p:spPr/>
        <p:txBody>
          <a:bodyPr>
            <a:normAutofit/>
          </a:bodyPr>
          <a:lstStyle/>
          <a:p>
            <a:r>
              <a:rPr lang="en-GB" sz="2000" dirty="0"/>
              <a:t>Context level</a:t>
            </a:r>
            <a:endParaRPr lang="en-GB" sz="2000" u="sng" dirty="0"/>
          </a:p>
          <a:p>
            <a:pPr marL="457200" lvl="0" indent="-457200">
              <a:buFont typeface="Arial" panose="020B0604020202020204" pitchFamily="34" charset="0"/>
              <a:buChar char="•"/>
            </a:pPr>
            <a:r>
              <a:rPr lang="en-GB" sz="2000" b="0" dirty="0"/>
              <a:t>Draw and label a </a:t>
            </a:r>
            <a:r>
              <a:rPr lang="en-GB" dirty="0" smtClean="0"/>
              <a:t>ONE CENTRAL PROCESS</a:t>
            </a:r>
            <a:r>
              <a:rPr lang="en-GB" sz="2000" b="0" dirty="0" smtClean="0"/>
              <a:t> </a:t>
            </a:r>
            <a:r>
              <a:rPr lang="en-GB" sz="2000" b="0" dirty="0"/>
              <a:t>to represent the whole system (ignore all processes and data stores, and internal data flows).</a:t>
            </a:r>
          </a:p>
          <a:p>
            <a:pPr marL="457200" lvl="0" indent="-457200">
              <a:buFont typeface="Arial" panose="020B0604020202020204" pitchFamily="34" charset="0"/>
              <a:buChar char="•"/>
            </a:pPr>
            <a:r>
              <a:rPr lang="en-GB" sz="2000" b="0" dirty="0"/>
              <a:t>Read the narrative, and list all sources and destinations of data (external entities), and their associated data flows (data that enters or leaves the system).</a:t>
            </a:r>
          </a:p>
          <a:p>
            <a:pPr marL="457200" lvl="0" indent="-457200">
              <a:buFont typeface="Arial" panose="020B0604020202020204" pitchFamily="34" charset="0"/>
              <a:buChar char="•"/>
            </a:pPr>
            <a:r>
              <a:rPr lang="en-GB" sz="2000" b="0" dirty="0"/>
              <a:t>Draw them onto your diagram (data flow arrowhead pointing into the system from sources, outward pointing for destinations).</a:t>
            </a:r>
          </a:p>
          <a:p>
            <a:pPr marL="457200" lvl="0" indent="-457200">
              <a:buFont typeface="Arial" panose="020B0604020202020204" pitchFamily="34" charset="0"/>
              <a:buChar char="•"/>
            </a:pPr>
            <a:r>
              <a:rPr lang="en-GB" sz="2000" b="0" dirty="0"/>
              <a:t>Draw the system boundary (useful to ‘balance’ different DFD levels).</a:t>
            </a:r>
          </a:p>
          <a:p>
            <a:pPr marL="0" indent="0" fontAlgn="auto">
              <a:lnSpc>
                <a:spcPct val="90000"/>
              </a:lnSpc>
              <a:spcAft>
                <a:spcPts val="0"/>
              </a:spcAft>
              <a:defRPr/>
            </a:pPr>
            <a:endParaRPr lang="en-US" sz="2000" b="0" dirty="0"/>
          </a:p>
        </p:txBody>
      </p:sp>
    </p:spTree>
    <p:extLst>
      <p:ext uri="{BB962C8B-B14F-4D97-AF65-F5344CB8AC3E}">
        <p14:creationId xmlns:p14="http://schemas.microsoft.com/office/powerpoint/2010/main" val="209274697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5185" y="1340768"/>
            <a:ext cx="7521575" cy="333251"/>
          </a:xfrm>
        </p:spPr>
        <p:txBody>
          <a:bodyPr>
            <a:normAutofit fontScale="90000"/>
          </a:bodyPr>
          <a:lstStyle/>
          <a:p>
            <a:r>
              <a:rPr lang="en-US" dirty="0" smtClean="0">
                <a:solidFill>
                  <a:schemeClr val="accent1">
                    <a:tint val="83000"/>
                    <a:satMod val="150000"/>
                  </a:schemeClr>
                </a:solidFill>
              </a:rPr>
              <a:t>Data-Flow Diagram</a:t>
            </a:r>
            <a:r>
              <a:rPr lang="en-GB" dirty="0" smtClean="0">
                <a:solidFill>
                  <a:schemeClr val="accent1">
                    <a:tint val="83000"/>
                    <a:satMod val="150000"/>
                  </a:schemeClr>
                </a:solidFill>
              </a:rPr>
              <a:t>s Where to start</a:t>
            </a:r>
            <a:endParaRPr lang="en-GB" dirty="0"/>
          </a:p>
        </p:txBody>
      </p:sp>
      <p:sp>
        <p:nvSpPr>
          <p:cNvPr id="4" name="Rectangle 5" descr="Rectangle: Click to edit Master text styles&#10;Second level&#10;Third level&#10;Fourth level&#10;Fifth level"/>
          <p:cNvSpPr>
            <a:spLocks noGrp="1" noChangeArrowheads="1"/>
          </p:cNvSpPr>
          <p:nvPr>
            <p:ph idx="1"/>
          </p:nvPr>
        </p:nvSpPr>
        <p:spPr/>
        <p:txBody>
          <a:bodyPr>
            <a:normAutofit/>
          </a:bodyPr>
          <a:lstStyle/>
          <a:p>
            <a:r>
              <a:rPr lang="en-GB" sz="2000" dirty="0" smtClean="0"/>
              <a:t>Level </a:t>
            </a:r>
            <a:r>
              <a:rPr lang="en-GB" sz="2000" dirty="0"/>
              <a:t>0</a:t>
            </a:r>
          </a:p>
          <a:p>
            <a:pPr lvl="0">
              <a:buFont typeface="Arial" panose="020B0604020202020204" pitchFamily="34" charset="0"/>
              <a:buChar char="•"/>
            </a:pPr>
            <a:r>
              <a:rPr lang="en-GB" sz="2000" b="0" dirty="0"/>
              <a:t>Create a list of all processes, and their associated data stores.</a:t>
            </a:r>
          </a:p>
          <a:p>
            <a:pPr lvl="0">
              <a:buFont typeface="Arial" panose="020B0604020202020204" pitchFamily="34" charset="0"/>
              <a:buChar char="•"/>
            </a:pPr>
            <a:r>
              <a:rPr lang="en-GB" sz="2000" b="0" dirty="0"/>
              <a:t>Use your judgement to find some logical way to ‘group’ processes (at this level we show primary processes only – the detail regarding these ‘parent’ processes is hidden, and revealed in the level </a:t>
            </a:r>
            <a:r>
              <a:rPr lang="en-GB" sz="2000" b="0" dirty="0" smtClean="0"/>
              <a:t>1 </a:t>
            </a:r>
            <a:r>
              <a:rPr lang="en-GB" sz="2000" b="0" dirty="0"/>
              <a:t>‘child’ diagram).</a:t>
            </a:r>
          </a:p>
          <a:p>
            <a:pPr lvl="0">
              <a:buFont typeface="Arial" panose="020B0604020202020204" pitchFamily="34" charset="0"/>
              <a:buChar char="•"/>
            </a:pPr>
            <a:r>
              <a:rPr lang="en-GB" sz="2000" b="0" dirty="0"/>
              <a:t>Draw in, and number, the primary processes.</a:t>
            </a:r>
          </a:p>
          <a:p>
            <a:pPr lvl="0">
              <a:buFont typeface="Arial" panose="020B0604020202020204" pitchFamily="34" charset="0"/>
              <a:buChar char="•"/>
            </a:pPr>
            <a:r>
              <a:rPr lang="en-GB" sz="2000" b="0" dirty="0"/>
              <a:t>Draw the external entities (identified </a:t>
            </a:r>
            <a:r>
              <a:rPr lang="en-GB" sz="2000" b="0" dirty="0" smtClean="0"/>
              <a:t>at previous level).</a:t>
            </a:r>
            <a:endParaRPr lang="en-GB" sz="2000" b="0" dirty="0"/>
          </a:p>
          <a:p>
            <a:pPr lvl="0">
              <a:buFont typeface="Arial" panose="020B0604020202020204" pitchFamily="34" charset="0"/>
              <a:buChar char="•"/>
            </a:pPr>
            <a:r>
              <a:rPr lang="en-GB" sz="2000" b="0" dirty="0"/>
              <a:t>Draw in the data flows that ‘join’ entities to processes</a:t>
            </a:r>
            <a:r>
              <a:rPr lang="en-GB" sz="2000" b="0" dirty="0" smtClean="0"/>
              <a:t>.</a:t>
            </a:r>
            <a:endParaRPr lang="en-GB" sz="2000" b="0" dirty="0"/>
          </a:p>
        </p:txBody>
      </p:sp>
    </p:spTree>
    <p:extLst>
      <p:ext uri="{BB962C8B-B14F-4D97-AF65-F5344CB8AC3E}">
        <p14:creationId xmlns:p14="http://schemas.microsoft.com/office/powerpoint/2010/main" val="191226133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59" y="1052736"/>
            <a:ext cx="7521575" cy="549275"/>
          </a:xfrm>
        </p:spPr>
        <p:txBody>
          <a:bodyPr>
            <a:normAutofit fontScale="90000"/>
          </a:bodyPr>
          <a:lstStyle/>
          <a:p>
            <a:r>
              <a:rPr lang="en-US" dirty="0" smtClean="0">
                <a:solidFill>
                  <a:schemeClr val="accent1">
                    <a:tint val="83000"/>
                    <a:satMod val="150000"/>
                  </a:schemeClr>
                </a:solidFill>
              </a:rPr>
              <a:t>Data-Flow Diagram</a:t>
            </a:r>
            <a:r>
              <a:rPr lang="en-GB" dirty="0" smtClean="0">
                <a:solidFill>
                  <a:schemeClr val="accent1">
                    <a:tint val="83000"/>
                    <a:satMod val="150000"/>
                  </a:schemeClr>
                </a:solidFill>
              </a:rPr>
              <a:t>s Where to start</a:t>
            </a:r>
            <a:endParaRPr lang="en-GB" dirty="0"/>
          </a:p>
        </p:txBody>
      </p:sp>
      <p:sp>
        <p:nvSpPr>
          <p:cNvPr id="4" name="Rectangle 5" descr="Rectangle: Click to edit Master text styles&#10;Second level&#10;Third level&#10;Fourth level&#10;Fifth level"/>
          <p:cNvSpPr>
            <a:spLocks noGrp="1" noChangeArrowheads="1"/>
          </p:cNvSpPr>
          <p:nvPr>
            <p:ph idx="1"/>
          </p:nvPr>
        </p:nvSpPr>
        <p:spPr/>
        <p:txBody>
          <a:bodyPr>
            <a:normAutofit/>
          </a:bodyPr>
          <a:lstStyle/>
          <a:p>
            <a:r>
              <a:rPr lang="en-GB" sz="2000" dirty="0" smtClean="0"/>
              <a:t>Level </a:t>
            </a:r>
            <a:r>
              <a:rPr lang="en-GB" sz="2000" dirty="0"/>
              <a:t>0</a:t>
            </a:r>
          </a:p>
          <a:p>
            <a:pPr lvl="0">
              <a:buFont typeface="Arial" panose="020B0604020202020204" pitchFamily="34" charset="0"/>
              <a:buChar char="•"/>
            </a:pPr>
            <a:r>
              <a:rPr lang="en-GB" sz="2000" b="0" dirty="0" smtClean="0"/>
              <a:t>Working </a:t>
            </a:r>
            <a:r>
              <a:rPr lang="en-GB" sz="2000" b="0" dirty="0"/>
              <a:t>your way through the narrative, enter the data flows associated with each process (inputs and outputs).</a:t>
            </a:r>
          </a:p>
          <a:p>
            <a:pPr lvl="0">
              <a:buFont typeface="Arial" panose="020B0604020202020204" pitchFamily="34" charset="0"/>
              <a:buChar char="•"/>
            </a:pPr>
            <a:r>
              <a:rPr lang="en-GB" sz="2000" b="0" dirty="0"/>
              <a:t>At each process, ask yourself ‘what data is needed for this process?’  This should also help reveal any dependence on data stores. Draw in any data stores that are used by more than one process, ignore others.</a:t>
            </a:r>
          </a:p>
          <a:p>
            <a:pPr lvl="0">
              <a:buFont typeface="Arial" panose="020B0604020202020204" pitchFamily="34" charset="0"/>
              <a:buChar char="•"/>
            </a:pPr>
            <a:r>
              <a:rPr lang="en-GB" sz="2000" b="0" dirty="0"/>
              <a:t>Draw the system boundary, and compare with the context diagram.  The data flows crossing the boundary should be the same on both diagrams (balancing).</a:t>
            </a:r>
          </a:p>
          <a:p>
            <a:pPr lvl="0">
              <a:buFont typeface="Arial" panose="020B0604020202020204" pitchFamily="34" charset="0"/>
              <a:buChar char="•"/>
            </a:pPr>
            <a:r>
              <a:rPr lang="en-GB" sz="2000" b="0" dirty="0"/>
              <a:t>Draw a boundary around each primary process.</a:t>
            </a:r>
          </a:p>
          <a:p>
            <a:pPr marL="0" indent="0" fontAlgn="auto">
              <a:lnSpc>
                <a:spcPct val="90000"/>
              </a:lnSpc>
              <a:spcAft>
                <a:spcPts val="0"/>
              </a:spcAft>
              <a:defRPr/>
            </a:pPr>
            <a:endParaRPr lang="en-US" sz="2000" b="0" dirty="0"/>
          </a:p>
        </p:txBody>
      </p:sp>
    </p:spTree>
    <p:extLst>
      <p:ext uri="{BB962C8B-B14F-4D97-AF65-F5344CB8AC3E}">
        <p14:creationId xmlns:p14="http://schemas.microsoft.com/office/powerpoint/2010/main" val="52894119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5185" y="980728"/>
            <a:ext cx="7521575" cy="549275"/>
          </a:xfrm>
        </p:spPr>
        <p:txBody>
          <a:bodyPr>
            <a:normAutofit fontScale="90000"/>
          </a:bodyPr>
          <a:lstStyle/>
          <a:p>
            <a:r>
              <a:rPr lang="en-US" dirty="0" smtClean="0">
                <a:solidFill>
                  <a:schemeClr val="accent1">
                    <a:tint val="83000"/>
                    <a:satMod val="150000"/>
                  </a:schemeClr>
                </a:solidFill>
              </a:rPr>
              <a:t>Data-Flow Diagram</a:t>
            </a:r>
            <a:r>
              <a:rPr lang="en-GB" dirty="0" smtClean="0">
                <a:solidFill>
                  <a:schemeClr val="accent1">
                    <a:tint val="83000"/>
                    <a:satMod val="150000"/>
                  </a:schemeClr>
                </a:solidFill>
              </a:rPr>
              <a:t>s Where to start</a:t>
            </a:r>
            <a:endParaRPr lang="en-GB" dirty="0"/>
          </a:p>
        </p:txBody>
      </p:sp>
      <p:sp>
        <p:nvSpPr>
          <p:cNvPr id="4" name="Rectangle 5" descr="Rectangle: Click to edit Master text styles&#10;Second level&#10;Third level&#10;Fourth level&#10;Fifth level"/>
          <p:cNvSpPr>
            <a:spLocks noGrp="1" noChangeArrowheads="1"/>
          </p:cNvSpPr>
          <p:nvPr>
            <p:ph idx="1"/>
          </p:nvPr>
        </p:nvSpPr>
        <p:spPr/>
        <p:txBody>
          <a:bodyPr>
            <a:normAutofit fontScale="92500" lnSpcReduction="10000"/>
          </a:bodyPr>
          <a:lstStyle/>
          <a:p>
            <a:r>
              <a:rPr lang="en-GB" sz="2000" dirty="0" smtClean="0"/>
              <a:t>Level </a:t>
            </a:r>
            <a:r>
              <a:rPr lang="en-GB" sz="2000" dirty="0"/>
              <a:t>1</a:t>
            </a:r>
          </a:p>
          <a:p>
            <a:pPr lvl="0">
              <a:buFont typeface="Arial" panose="020B0604020202020204" pitchFamily="34" charset="0"/>
              <a:buChar char="•"/>
            </a:pPr>
            <a:r>
              <a:rPr lang="en-GB" sz="2000" b="0" dirty="0" smtClean="0"/>
              <a:t>Select </a:t>
            </a:r>
            <a:r>
              <a:rPr lang="en-GB" sz="2000" b="0" dirty="0"/>
              <a:t>for decomposition (one at a time), a ‘parent’ process (one per diagram/page).</a:t>
            </a:r>
          </a:p>
          <a:p>
            <a:pPr lvl="0">
              <a:buFont typeface="Arial" panose="020B0604020202020204" pitchFamily="34" charset="0"/>
              <a:buChar char="•"/>
            </a:pPr>
            <a:r>
              <a:rPr lang="en-GB" sz="2000" b="0" dirty="0" smtClean="0"/>
              <a:t>Draw</a:t>
            </a:r>
            <a:r>
              <a:rPr lang="en-GB" sz="2000" b="0" dirty="0"/>
              <a:t>, and number, the processes involved in the parent process. </a:t>
            </a:r>
            <a:endParaRPr lang="en-GB" sz="2000" b="0" dirty="0" smtClean="0"/>
          </a:p>
          <a:p>
            <a:pPr lvl="0">
              <a:buFont typeface="Arial" panose="020B0604020202020204" pitchFamily="34" charset="0"/>
              <a:buChar char="•"/>
            </a:pPr>
            <a:r>
              <a:rPr lang="en-GB" sz="2000" b="0" dirty="0" smtClean="0"/>
              <a:t>Working </a:t>
            </a:r>
            <a:r>
              <a:rPr lang="en-GB" sz="2000" b="0" dirty="0"/>
              <a:t>your way through the narrative, enter the data flows associated with each process (inputs and outputs).</a:t>
            </a:r>
          </a:p>
          <a:p>
            <a:pPr lvl="0">
              <a:buFont typeface="Arial" panose="020B0604020202020204" pitchFamily="34" charset="0"/>
              <a:buChar char="•"/>
            </a:pPr>
            <a:r>
              <a:rPr lang="en-GB" sz="2000" b="0" dirty="0" smtClean="0"/>
              <a:t>At </a:t>
            </a:r>
            <a:r>
              <a:rPr lang="en-GB" sz="2000" b="0" dirty="0"/>
              <a:t>each process, ask yourself ‘what data is needed for this process?’  This should also help reveal any dependence on data stores. Draw in all data stores. </a:t>
            </a:r>
          </a:p>
          <a:p>
            <a:pPr lvl="0">
              <a:buFont typeface="Arial" panose="020B0604020202020204" pitchFamily="34" charset="0"/>
              <a:buChar char="•"/>
            </a:pPr>
            <a:r>
              <a:rPr lang="en-GB" sz="2000" b="0" dirty="0" smtClean="0"/>
              <a:t>Draw </a:t>
            </a:r>
            <a:r>
              <a:rPr lang="en-GB" sz="2000" b="0" dirty="0"/>
              <a:t>the sub-system boundary, and compare with the level 1 diagram.  The data flows crossing the boundary should be the same on both diagrams (balancing).</a:t>
            </a:r>
          </a:p>
          <a:p>
            <a:pPr marL="0" indent="0" fontAlgn="auto">
              <a:lnSpc>
                <a:spcPct val="90000"/>
              </a:lnSpc>
              <a:spcAft>
                <a:spcPts val="0"/>
              </a:spcAft>
              <a:defRPr/>
            </a:pPr>
            <a:endParaRPr lang="en-US" sz="2000" b="0" dirty="0"/>
          </a:p>
        </p:txBody>
      </p:sp>
    </p:spTree>
    <p:extLst>
      <p:ext uri="{BB962C8B-B14F-4D97-AF65-F5344CB8AC3E}">
        <p14:creationId xmlns:p14="http://schemas.microsoft.com/office/powerpoint/2010/main" val="258980960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1" y="926139"/>
            <a:ext cx="7543800" cy="1450757"/>
          </a:xfrm>
        </p:spPr>
        <p:txBody>
          <a:bodyPr>
            <a:normAutofit fontScale="90000"/>
          </a:bodyPr>
          <a:lstStyle/>
          <a:p>
            <a:r>
              <a:rPr lang="en-US" dirty="0">
                <a:solidFill>
                  <a:schemeClr val="accent1">
                    <a:tint val="83000"/>
                    <a:satMod val="150000"/>
                  </a:schemeClr>
                </a:solidFill>
              </a:rPr>
              <a:t>Data-Flow Diagramming analysis tips</a:t>
            </a:r>
            <a:r>
              <a:rPr lang="en-GB" dirty="0">
                <a:solidFill>
                  <a:schemeClr val="accent1">
                    <a:tint val="83000"/>
                    <a:satMod val="150000"/>
                  </a:schemeClr>
                </a:solidFill>
              </a:rPr>
              <a:t/>
            </a:r>
            <a:br>
              <a:rPr lang="en-GB" dirty="0">
                <a:solidFill>
                  <a:schemeClr val="accent1">
                    <a:tint val="83000"/>
                    <a:satMod val="150000"/>
                  </a:schemeClr>
                </a:solidFill>
              </a:rPr>
            </a:br>
            <a:r>
              <a:rPr lang="en-GB" dirty="0">
                <a:solidFill>
                  <a:schemeClr val="accent1">
                    <a:tint val="83000"/>
                    <a:satMod val="150000"/>
                  </a:schemeClr>
                </a:solidFill>
              </a:rPr>
              <a:t>				</a:t>
            </a:r>
            <a:endParaRPr lang="en-GB" dirty="0"/>
          </a:p>
        </p:txBody>
      </p:sp>
      <p:sp>
        <p:nvSpPr>
          <p:cNvPr id="4" name="Rectangle 5" descr="Rectangle: Click to edit Master text styles&#10;Second level&#10;Third level&#10;Fourth level&#10;Fifth level"/>
          <p:cNvSpPr>
            <a:spLocks noGrp="1" noChangeArrowheads="1"/>
          </p:cNvSpPr>
          <p:nvPr>
            <p:ph idx="1"/>
          </p:nvPr>
        </p:nvSpPr>
        <p:spPr>
          <a:xfrm>
            <a:off x="899591" y="2348880"/>
            <a:ext cx="7543801" cy="4023360"/>
          </a:xfrm>
        </p:spPr>
        <p:txBody>
          <a:bodyPr>
            <a:normAutofit/>
          </a:bodyPr>
          <a:lstStyle/>
          <a:p>
            <a:pPr marL="0" indent="0" fontAlgn="auto">
              <a:lnSpc>
                <a:spcPct val="90000"/>
              </a:lnSpc>
              <a:spcAft>
                <a:spcPts val="0"/>
              </a:spcAft>
              <a:defRPr/>
            </a:pPr>
            <a:r>
              <a:rPr lang="en-US" sz="2000" dirty="0" smtClean="0"/>
              <a:t>2.  Draw an outline Data Flow Diagram for each person or team</a:t>
            </a:r>
          </a:p>
          <a:p>
            <a:pPr marL="0" indent="0" fontAlgn="auto">
              <a:lnSpc>
                <a:spcPct val="90000"/>
              </a:lnSpc>
              <a:spcAft>
                <a:spcPts val="0"/>
              </a:spcAft>
              <a:defRPr/>
            </a:pPr>
            <a:r>
              <a:rPr lang="en-US" sz="2000" b="0" dirty="0" smtClean="0"/>
              <a:t>Check back with stakeholders to check that </a:t>
            </a:r>
          </a:p>
          <a:p>
            <a:pPr fontAlgn="auto">
              <a:lnSpc>
                <a:spcPct val="90000"/>
              </a:lnSpc>
              <a:spcAft>
                <a:spcPts val="0"/>
              </a:spcAft>
              <a:buFont typeface="Arial" panose="020B0604020202020204" pitchFamily="34" charset="0"/>
              <a:buChar char="•"/>
              <a:defRPr/>
            </a:pPr>
            <a:r>
              <a:rPr lang="en-US" sz="2000" b="0" dirty="0" smtClean="0"/>
              <a:t>all relevant data flows are represented</a:t>
            </a:r>
          </a:p>
          <a:p>
            <a:pPr fontAlgn="auto">
              <a:lnSpc>
                <a:spcPct val="90000"/>
              </a:lnSpc>
              <a:spcAft>
                <a:spcPts val="0"/>
              </a:spcAft>
              <a:buFont typeface="Arial" panose="020B0604020202020204" pitchFamily="34" charset="0"/>
              <a:buChar char="•"/>
              <a:defRPr/>
            </a:pPr>
            <a:r>
              <a:rPr lang="en-US" sz="2000" b="0" dirty="0" smtClean="0"/>
              <a:t>All process are represented and appropriately denote the real-life scenario</a:t>
            </a:r>
          </a:p>
          <a:p>
            <a:pPr marL="457200" indent="-457200" fontAlgn="auto">
              <a:lnSpc>
                <a:spcPct val="90000"/>
              </a:lnSpc>
              <a:spcAft>
                <a:spcPts val="0"/>
              </a:spcAft>
              <a:buFont typeface="Arial" panose="020B0604020202020204" pitchFamily="34" charset="0"/>
              <a:buChar char="•"/>
              <a:defRPr/>
            </a:pPr>
            <a:endParaRPr lang="en-US" sz="2000" b="0" dirty="0"/>
          </a:p>
        </p:txBody>
      </p:sp>
    </p:spTree>
    <p:extLst>
      <p:ext uri="{BB962C8B-B14F-4D97-AF65-F5344CB8AC3E}">
        <p14:creationId xmlns:p14="http://schemas.microsoft.com/office/powerpoint/2010/main" val="158839592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59" y="1503421"/>
            <a:ext cx="7543800" cy="684625"/>
          </a:xfrm>
        </p:spPr>
        <p:txBody>
          <a:bodyPr>
            <a:normAutofit fontScale="90000"/>
          </a:bodyPr>
          <a:lstStyle/>
          <a:p>
            <a:r>
              <a:rPr lang="en-US" dirty="0">
                <a:solidFill>
                  <a:schemeClr val="accent1">
                    <a:tint val="83000"/>
                    <a:satMod val="150000"/>
                  </a:schemeClr>
                </a:solidFill>
              </a:rPr>
              <a:t>Data-Flow Diagramming analysis tips</a:t>
            </a:r>
            <a:r>
              <a:rPr lang="en-GB" dirty="0">
                <a:solidFill>
                  <a:schemeClr val="accent1">
                    <a:tint val="83000"/>
                    <a:satMod val="150000"/>
                  </a:schemeClr>
                </a:solidFill>
              </a:rPr>
              <a:t/>
            </a:r>
            <a:br>
              <a:rPr lang="en-GB" dirty="0">
                <a:solidFill>
                  <a:schemeClr val="accent1">
                    <a:tint val="83000"/>
                    <a:satMod val="150000"/>
                  </a:schemeClr>
                </a:solidFill>
              </a:rPr>
            </a:br>
            <a:r>
              <a:rPr lang="en-GB" dirty="0">
                <a:solidFill>
                  <a:schemeClr val="accent1">
                    <a:tint val="83000"/>
                    <a:satMod val="150000"/>
                  </a:schemeClr>
                </a:solidFill>
              </a:rPr>
              <a:t>				</a:t>
            </a:r>
            <a:endParaRPr lang="en-GB" dirty="0"/>
          </a:p>
        </p:txBody>
      </p:sp>
      <p:sp>
        <p:nvSpPr>
          <p:cNvPr id="4" name="Rectangle 5" descr="Rectangle: Click to edit Master text styles&#10;Second level&#10;Third level&#10;Fourth level&#10;Fifth level"/>
          <p:cNvSpPr>
            <a:spLocks noGrp="1" noChangeArrowheads="1"/>
          </p:cNvSpPr>
          <p:nvPr>
            <p:ph idx="1"/>
          </p:nvPr>
        </p:nvSpPr>
        <p:spPr>
          <a:xfrm>
            <a:off x="822959" y="2420888"/>
            <a:ext cx="7543801" cy="3448206"/>
          </a:xfrm>
        </p:spPr>
        <p:txBody>
          <a:bodyPr>
            <a:normAutofit/>
          </a:bodyPr>
          <a:lstStyle/>
          <a:p>
            <a:pPr marL="0" indent="0" fontAlgn="auto">
              <a:lnSpc>
                <a:spcPct val="90000"/>
              </a:lnSpc>
              <a:spcAft>
                <a:spcPts val="0"/>
              </a:spcAft>
              <a:defRPr/>
            </a:pPr>
            <a:r>
              <a:rPr lang="en-US" sz="2000" dirty="0" smtClean="0"/>
              <a:t>3.  Take two  diagrams and combine (pay attention to)</a:t>
            </a:r>
          </a:p>
          <a:p>
            <a:pPr marL="0" indent="0" fontAlgn="auto">
              <a:lnSpc>
                <a:spcPct val="90000"/>
              </a:lnSpc>
              <a:spcAft>
                <a:spcPts val="0"/>
              </a:spcAft>
              <a:defRPr/>
            </a:pPr>
            <a:r>
              <a:rPr lang="en-US" sz="2000" b="0" dirty="0"/>
              <a:t>C</a:t>
            </a:r>
            <a:r>
              <a:rPr lang="en-US" sz="2000" b="0" dirty="0" smtClean="0"/>
              <a:t>ommon elements</a:t>
            </a:r>
          </a:p>
          <a:p>
            <a:pPr fontAlgn="auto">
              <a:lnSpc>
                <a:spcPct val="90000"/>
              </a:lnSpc>
              <a:spcAft>
                <a:spcPts val="0"/>
              </a:spcAft>
              <a:buFont typeface="Arial" panose="020B0604020202020204" pitchFamily="34" charset="0"/>
              <a:buChar char="•"/>
              <a:defRPr/>
            </a:pPr>
            <a:r>
              <a:rPr lang="en-US" sz="2000" b="0" dirty="0" smtClean="0"/>
              <a:t>Processes </a:t>
            </a:r>
          </a:p>
          <a:p>
            <a:pPr fontAlgn="auto">
              <a:lnSpc>
                <a:spcPct val="90000"/>
              </a:lnSpc>
              <a:spcAft>
                <a:spcPts val="0"/>
              </a:spcAft>
              <a:buFont typeface="Arial" panose="020B0604020202020204" pitchFamily="34" charset="0"/>
              <a:buChar char="•"/>
              <a:defRPr/>
            </a:pPr>
            <a:r>
              <a:rPr lang="en-US" sz="2000" b="0" dirty="0" smtClean="0"/>
              <a:t>Data flows</a:t>
            </a:r>
          </a:p>
          <a:p>
            <a:pPr fontAlgn="auto">
              <a:lnSpc>
                <a:spcPct val="90000"/>
              </a:lnSpc>
              <a:spcAft>
                <a:spcPts val="0"/>
              </a:spcAft>
              <a:buFont typeface="Arial" panose="020B0604020202020204" pitchFamily="34" charset="0"/>
              <a:buChar char="•"/>
              <a:defRPr/>
            </a:pPr>
            <a:r>
              <a:rPr lang="en-US" sz="2000" b="0" dirty="0" smtClean="0"/>
              <a:t>Stores</a:t>
            </a:r>
          </a:p>
          <a:p>
            <a:pPr fontAlgn="auto">
              <a:lnSpc>
                <a:spcPct val="90000"/>
              </a:lnSpc>
              <a:spcAft>
                <a:spcPts val="0"/>
              </a:spcAft>
              <a:buFont typeface="Arial" panose="020B0604020202020204" pitchFamily="34" charset="0"/>
              <a:buChar char="•"/>
              <a:defRPr/>
            </a:pPr>
            <a:r>
              <a:rPr lang="en-US" sz="2000" b="0" dirty="0" smtClean="0"/>
              <a:t>External entities</a:t>
            </a:r>
          </a:p>
          <a:p>
            <a:pPr marL="0" indent="0" fontAlgn="auto">
              <a:lnSpc>
                <a:spcPct val="90000"/>
              </a:lnSpc>
              <a:spcAft>
                <a:spcPts val="0"/>
              </a:spcAft>
              <a:defRPr/>
            </a:pPr>
            <a:endParaRPr lang="en-US" sz="2000" b="0" dirty="0" smtClean="0"/>
          </a:p>
          <a:p>
            <a:pPr marL="457200" indent="-457200" fontAlgn="auto">
              <a:lnSpc>
                <a:spcPct val="90000"/>
              </a:lnSpc>
              <a:spcAft>
                <a:spcPts val="0"/>
              </a:spcAft>
              <a:buFont typeface="Arial" panose="020B0604020202020204" pitchFamily="34" charset="0"/>
              <a:buChar char="•"/>
              <a:defRPr/>
            </a:pPr>
            <a:endParaRPr lang="en-US" sz="2000" b="0" dirty="0"/>
          </a:p>
        </p:txBody>
      </p:sp>
    </p:spTree>
    <p:extLst>
      <p:ext uri="{BB962C8B-B14F-4D97-AF65-F5344CB8AC3E}">
        <p14:creationId xmlns:p14="http://schemas.microsoft.com/office/powerpoint/2010/main" val="210114243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332656"/>
            <a:ext cx="7543800" cy="1404705"/>
          </a:xfrm>
        </p:spPr>
        <p:txBody>
          <a:bodyPr>
            <a:normAutofit/>
          </a:bodyPr>
          <a:lstStyle/>
          <a:p>
            <a:r>
              <a:rPr lang="en-US" dirty="0">
                <a:solidFill>
                  <a:schemeClr val="accent1">
                    <a:tint val="83000"/>
                    <a:satMod val="150000"/>
                  </a:schemeClr>
                </a:solidFill>
              </a:rPr>
              <a:t>Data-Flow Diagramming analysis </a:t>
            </a:r>
            <a:r>
              <a:rPr lang="en-US" dirty="0" smtClean="0">
                <a:solidFill>
                  <a:schemeClr val="accent1">
                    <a:tint val="83000"/>
                    <a:satMod val="150000"/>
                  </a:schemeClr>
                </a:solidFill>
              </a:rPr>
              <a:t>tips</a:t>
            </a:r>
            <a:endParaRPr lang="en-GB" dirty="0"/>
          </a:p>
        </p:txBody>
      </p:sp>
      <p:sp>
        <p:nvSpPr>
          <p:cNvPr id="4" name="Rectangle 5" descr="Rectangle: Click to edit Master text styles&#10;Second level&#10;Third level&#10;Fourth level&#10;Fifth level"/>
          <p:cNvSpPr>
            <a:spLocks noGrp="1" noChangeArrowheads="1"/>
          </p:cNvSpPr>
          <p:nvPr>
            <p:ph idx="1"/>
          </p:nvPr>
        </p:nvSpPr>
        <p:spPr>
          <a:xfrm>
            <a:off x="822960" y="2420888"/>
            <a:ext cx="7521575" cy="3579812"/>
          </a:xfrm>
        </p:spPr>
        <p:txBody>
          <a:bodyPr>
            <a:normAutofit/>
          </a:bodyPr>
          <a:lstStyle/>
          <a:p>
            <a:pPr marL="0" indent="0" fontAlgn="auto">
              <a:lnSpc>
                <a:spcPct val="90000"/>
              </a:lnSpc>
              <a:spcAft>
                <a:spcPts val="0"/>
              </a:spcAft>
              <a:defRPr/>
            </a:pPr>
            <a:r>
              <a:rPr lang="en-US" sz="2000" dirty="0" smtClean="0"/>
              <a:t>4. Take the next diagram and continue combination</a:t>
            </a:r>
          </a:p>
          <a:p>
            <a:pPr marL="0" indent="0" fontAlgn="auto">
              <a:lnSpc>
                <a:spcPct val="90000"/>
              </a:lnSpc>
              <a:spcAft>
                <a:spcPts val="0"/>
              </a:spcAft>
              <a:defRPr/>
            </a:pPr>
            <a:r>
              <a:rPr lang="en-US" sz="2000" b="0" dirty="0" smtClean="0"/>
              <a:t>Gradually an overall picture of the system will emerge</a:t>
            </a:r>
          </a:p>
          <a:p>
            <a:pPr marL="0" indent="0" fontAlgn="auto">
              <a:lnSpc>
                <a:spcPct val="90000"/>
              </a:lnSpc>
              <a:spcAft>
                <a:spcPts val="0"/>
              </a:spcAft>
              <a:defRPr/>
            </a:pPr>
            <a:endParaRPr lang="en-US" sz="2000" b="0" dirty="0"/>
          </a:p>
          <a:p>
            <a:pPr marL="0" indent="0" fontAlgn="auto">
              <a:lnSpc>
                <a:spcPct val="90000"/>
              </a:lnSpc>
              <a:spcAft>
                <a:spcPts val="0"/>
              </a:spcAft>
              <a:defRPr/>
            </a:pPr>
            <a:r>
              <a:rPr lang="en-US" sz="2000" b="0" dirty="0" smtClean="0"/>
              <a:t>If complex then some processes may be sub-processes  (produce further level DFDs)</a:t>
            </a:r>
          </a:p>
          <a:p>
            <a:pPr marL="457200" indent="-457200" fontAlgn="auto">
              <a:lnSpc>
                <a:spcPct val="90000"/>
              </a:lnSpc>
              <a:spcAft>
                <a:spcPts val="0"/>
              </a:spcAft>
              <a:buFont typeface="Arial" panose="020B0604020202020204" pitchFamily="34" charset="0"/>
              <a:buChar char="•"/>
              <a:defRPr/>
            </a:pPr>
            <a:endParaRPr lang="en-US" sz="2000" b="0" dirty="0"/>
          </a:p>
        </p:txBody>
      </p:sp>
    </p:spTree>
    <p:extLst>
      <p:ext uri="{BB962C8B-B14F-4D97-AF65-F5344CB8AC3E}">
        <p14:creationId xmlns:p14="http://schemas.microsoft.com/office/powerpoint/2010/main" val="3601459431"/>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8718</TotalTime>
  <Words>2185</Words>
  <Application>Microsoft Office PowerPoint</Application>
  <PresentationFormat>On-screen Show (4:3)</PresentationFormat>
  <Paragraphs>215</Paragraphs>
  <Slides>45</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45</vt:i4>
      </vt:variant>
    </vt:vector>
  </HeadingPairs>
  <TitlesOfParts>
    <vt:vector size="52" baseType="lpstr">
      <vt:lpstr>Arial</vt:lpstr>
      <vt:lpstr>Calibri</vt:lpstr>
      <vt:lpstr>Calibri Light</vt:lpstr>
      <vt:lpstr>Times New Roman</vt:lpstr>
      <vt:lpstr>Wingdings</vt:lpstr>
      <vt:lpstr>Retrospect</vt:lpstr>
      <vt:lpstr>Document</vt:lpstr>
      <vt:lpstr>Information Engineering</vt:lpstr>
      <vt:lpstr>Process Modeling</vt:lpstr>
      <vt:lpstr>Process Modeling</vt:lpstr>
      <vt:lpstr>Process Modeling (continued)</vt:lpstr>
      <vt:lpstr>Process Modeling (continued)</vt:lpstr>
      <vt:lpstr>Process Modeling (continued)</vt:lpstr>
      <vt:lpstr>Process Modeling (continued)</vt:lpstr>
      <vt:lpstr>Process Modeling (continued)</vt:lpstr>
      <vt:lpstr>A logical DFD is derived from the physical version by -</vt:lpstr>
      <vt:lpstr>A logical DFD is derived from the physical version by -</vt:lpstr>
      <vt:lpstr>A logical DFD is derived from the physical version by -</vt:lpstr>
      <vt:lpstr>A logical DFD is derived from the physical version by -</vt:lpstr>
      <vt:lpstr>A logical DFD is derived from the physical version by -</vt:lpstr>
      <vt:lpstr>A logical DFD is derived from the physical version by -</vt:lpstr>
      <vt:lpstr>Process Modeling (continued)</vt:lpstr>
      <vt:lpstr>PowerPoint Presentation</vt:lpstr>
      <vt:lpstr>PowerPoint Presentation</vt:lpstr>
      <vt:lpstr>PowerPoint Presentation</vt:lpstr>
      <vt:lpstr>Data-Flow Diagramming Mechanics</vt:lpstr>
      <vt:lpstr>Data-Flow Diagramming Mechanics</vt:lpstr>
      <vt:lpstr>Data-Flow Diagramming Mechanics (continued)</vt:lpstr>
      <vt:lpstr>Data-Flow Diagramming Mechanics (continued)</vt:lpstr>
      <vt:lpstr>Data-Flow Diagramming Mechanics (continued)</vt:lpstr>
      <vt:lpstr>Data-Flow Diagramming Mechanics (continued)</vt:lpstr>
      <vt:lpstr>Data-Flow Diagramming Mechanics (continued)</vt:lpstr>
      <vt:lpstr>Data-Flow Diagramming Definitions</vt:lpstr>
      <vt:lpstr>Data-Flow Diagramming Definitions</vt:lpstr>
      <vt:lpstr>Data-Flow Diagramming Definitions</vt:lpstr>
      <vt:lpstr>Data-Flow Diagramming Definitions</vt:lpstr>
      <vt:lpstr>Context Diagram</vt:lpstr>
      <vt:lpstr>DFD Level 0 </vt:lpstr>
      <vt:lpstr>DFD Level 1 (for process 2)</vt:lpstr>
      <vt:lpstr>Data-Flow Diagramming Rules</vt:lpstr>
      <vt:lpstr>Data-Flow Diagramming Rules  DATA FLOW</vt:lpstr>
      <vt:lpstr>Data-Flow Diagramming Rules PROCESS</vt:lpstr>
      <vt:lpstr>Data-Flow Diagramming Rules DATA STORE</vt:lpstr>
      <vt:lpstr>Data-Flow Diagramming Rules  SOURCE DESTINATION</vt:lpstr>
      <vt:lpstr>Data-Flow Diagramming analysis tips     </vt:lpstr>
      <vt:lpstr>Data-Flow Diagrams Where to start</vt:lpstr>
      <vt:lpstr>Data-Flow Diagrams Where to start</vt:lpstr>
      <vt:lpstr>Data-Flow Diagrams Where to start</vt:lpstr>
      <vt:lpstr>Data-Flow Diagrams Where to start</vt:lpstr>
      <vt:lpstr>Data-Flow Diagramming analysis tips     </vt:lpstr>
      <vt:lpstr>Data-Flow Diagramming analysis tips     </vt:lpstr>
      <vt:lpstr>Data-Flow Diagramming analysis tips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Beverley Holland</cp:lastModifiedBy>
  <cp:revision>33</cp:revision>
  <dcterms:created xsi:type="dcterms:W3CDTF">2014-10-14T12:00:46Z</dcterms:created>
  <dcterms:modified xsi:type="dcterms:W3CDTF">2019-10-14T06:22:29Z</dcterms:modified>
</cp:coreProperties>
</file>