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62" r:id="rId4"/>
    <p:sldId id="257" r:id="rId5"/>
    <p:sldId id="270" r:id="rId6"/>
    <p:sldId id="258" r:id="rId7"/>
    <p:sldId id="272" r:id="rId8"/>
    <p:sldId id="273" r:id="rId9"/>
    <p:sldId id="259" r:id="rId10"/>
    <p:sldId id="260" r:id="rId11"/>
    <p:sldId id="274" r:id="rId12"/>
    <p:sldId id="268" r:id="rId13"/>
    <p:sldId id="269" r:id="rId14"/>
    <p:sldId id="263" r:id="rId15"/>
    <p:sldId id="264" r:id="rId16"/>
    <p:sldId id="265" r:id="rId17"/>
    <p:sldId id="266" r:id="rId18"/>
    <p:sldId id="267"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4" d="100"/>
          <a:sy n="84" d="100"/>
        </p:scale>
        <p:origin x="629"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67886BA-2AF6-4536-8F9A-606EBF1F5644}"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3939720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7886BA-2AF6-4536-8F9A-606EBF1F5644}"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3462605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7886BA-2AF6-4536-8F9A-606EBF1F5644}"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1807392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67886BA-2AF6-4536-8F9A-606EBF1F5644}"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1793942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67886BA-2AF6-4536-8F9A-606EBF1F5644}" type="datetimeFigureOut">
              <a:rPr lang="en-GB" smtClean="0"/>
              <a:t>07/11/2016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1240063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67886BA-2AF6-4536-8F9A-606EBF1F5644}" type="datetimeFigureOut">
              <a:rPr lang="en-GB" smtClean="0"/>
              <a:t>07/11/2016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235928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7886BA-2AF6-4536-8F9A-606EBF1F5644}" type="datetimeFigureOut">
              <a:rPr lang="en-GB" smtClean="0"/>
              <a:t>07/11/2016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3092302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7886BA-2AF6-4536-8F9A-606EBF1F5644}"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3174553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7886BA-2AF6-4536-8F9A-606EBF1F5644}"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1828474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7886BA-2AF6-4536-8F9A-606EBF1F5644}"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3667810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7886BA-2AF6-4536-8F9A-606EBF1F5644}"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A8FAF3-1E8A-480A-9247-C6D2DABE1A89}" type="slidenum">
              <a:rPr lang="en-GB" smtClean="0"/>
              <a:t>‹#›</a:t>
            </a:fld>
            <a:endParaRPr lang="en-GB"/>
          </a:p>
        </p:txBody>
      </p:sp>
    </p:spTree>
    <p:extLst>
      <p:ext uri="{BB962C8B-B14F-4D97-AF65-F5344CB8AC3E}">
        <p14:creationId xmlns:p14="http://schemas.microsoft.com/office/powerpoint/2010/main" val="2026018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7886BA-2AF6-4536-8F9A-606EBF1F5644}" type="datetimeFigureOut">
              <a:rPr lang="en-GB" smtClean="0"/>
              <a:t>07/11/2016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A8FAF3-1E8A-480A-9247-C6D2DABE1A89}" type="slidenum">
              <a:rPr lang="en-GB" smtClean="0"/>
              <a:t>‹#›</a:t>
            </a:fld>
            <a:endParaRPr lang="en-GB"/>
          </a:p>
        </p:txBody>
      </p:sp>
    </p:spTree>
    <p:extLst>
      <p:ext uri="{BB962C8B-B14F-4D97-AF65-F5344CB8AC3E}">
        <p14:creationId xmlns:p14="http://schemas.microsoft.com/office/powerpoint/2010/main" val="11096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hyperlink" Target="http://www.ons.gov.uk/peoplepopulationandcommunity/birthsdeathsandmarriages/deaths/bulletins/excesswintermortalityinenglandandwales/201415provisionaland201314final#main-points" TargetMode="External"/><Relationship Id="rId1" Type="http://schemas.openxmlformats.org/officeDocument/2006/relationships/slideLayout" Target="../slideLayouts/slideLayout7.xml"/><Relationship Id="rId6" Type="http://schemas.openxmlformats.org/officeDocument/2006/relationships/hyperlink" Target="http://www.charterworld.com/index.html?sub=yacht-charter&amp;charter=motor-yacht-sea-force-one-1679" TargetMode="External"/><Relationship Id="rId5" Type="http://schemas.openxmlformats.org/officeDocument/2006/relationships/image" Target="../media/image2.png"/><Relationship Id="rId4" Type="http://schemas.openxmlformats.org/officeDocument/2006/relationships/hyperlink" Target="http://seaforceoneyacht.com/coverflow.html"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grosvenorestate.com/"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ons.gov.uk/ons/taxonomy/index.html?nscl=Population"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theguardian.com/business/2014/mar/17/oxfam-report-scale-britain-growing-financial-inequality?CMP=EMCNEWEML6619I2"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policy-practice.oxfam.org.uk/publications/a-tale-of-two-britains-inequality-in-the-uk-314152" TargetMode="External"/><Relationship Id="rId2" Type="http://schemas.openxmlformats.org/officeDocument/2006/relationships/hyperlink" Target="http://www.theguardian.com/business/2014/mar/17/oxfam-report-scale-britain-growing-financial-inequality?CMP=EMCNEWEML6619I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44444"/>
            <a:ext cx="9814560" cy="3623468"/>
          </a:xfrm>
        </p:spPr>
        <p:txBody>
          <a:bodyPr>
            <a:normAutofit/>
          </a:bodyPr>
          <a:lstStyle/>
          <a:p>
            <a:r>
              <a:rPr lang="en-GB" dirty="0" smtClean="0"/>
              <a:t>A Tale of Two Britain’s</a:t>
            </a:r>
            <a:br>
              <a:rPr lang="en-GB" dirty="0" smtClean="0"/>
            </a:br>
            <a:r>
              <a:rPr lang="en-GB" dirty="0" smtClean="0"/>
              <a:t/>
            </a:r>
            <a:br>
              <a:rPr lang="en-GB" dirty="0" smtClean="0"/>
            </a:br>
            <a:r>
              <a:rPr lang="en-GB" dirty="0" smtClean="0"/>
              <a:t>2014 </a:t>
            </a:r>
            <a:r>
              <a:rPr lang="en-GB" dirty="0" smtClean="0"/>
              <a:t>Oxfam Report</a:t>
            </a:r>
            <a:endParaRPr lang="en-GB" dirty="0"/>
          </a:p>
        </p:txBody>
      </p:sp>
      <p:sp>
        <p:nvSpPr>
          <p:cNvPr id="3" name="Subtitle 2"/>
          <p:cNvSpPr>
            <a:spLocks noGrp="1"/>
          </p:cNvSpPr>
          <p:nvPr>
            <p:ph type="subTitle" idx="1"/>
          </p:nvPr>
        </p:nvSpPr>
        <p:spPr>
          <a:xfrm>
            <a:off x="1524000" y="4572000"/>
            <a:ext cx="9144000" cy="1339912"/>
          </a:xfrm>
        </p:spPr>
        <p:txBody>
          <a:bodyPr>
            <a:normAutofit/>
          </a:bodyPr>
          <a:lstStyle/>
          <a:p>
            <a:r>
              <a:rPr lang="en-GB" sz="4400" dirty="0" smtClean="0"/>
              <a:t>Mike Durke</a:t>
            </a:r>
          </a:p>
          <a:p>
            <a:endParaRPr lang="en-GB" sz="4400" dirty="0" smtClean="0"/>
          </a:p>
        </p:txBody>
      </p:sp>
    </p:spTree>
    <p:extLst>
      <p:ext uri="{BB962C8B-B14F-4D97-AF65-F5344CB8AC3E}">
        <p14:creationId xmlns:p14="http://schemas.microsoft.com/office/powerpoint/2010/main" val="11557714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p:cNvPr>
          <p:cNvPicPr>
            <a:picLocks noChangeAspect="1"/>
          </p:cNvPicPr>
          <p:nvPr/>
        </p:nvPicPr>
        <p:blipFill>
          <a:blip r:embed="rId3"/>
          <a:stretch>
            <a:fillRect/>
          </a:stretch>
        </p:blipFill>
        <p:spPr>
          <a:xfrm>
            <a:off x="352043" y="180403"/>
            <a:ext cx="7925939" cy="2535365"/>
          </a:xfrm>
          <a:prstGeom prst="rect">
            <a:avLst/>
          </a:prstGeom>
        </p:spPr>
      </p:pic>
      <p:pic>
        <p:nvPicPr>
          <p:cNvPr id="6" name="Picture 5">
            <a:hlinkClick r:id="rId4"/>
          </p:cNvPr>
          <p:cNvPicPr>
            <a:picLocks noChangeAspect="1"/>
          </p:cNvPicPr>
          <p:nvPr/>
        </p:nvPicPr>
        <p:blipFill>
          <a:blip r:embed="rId5"/>
          <a:stretch>
            <a:fillRect/>
          </a:stretch>
        </p:blipFill>
        <p:spPr>
          <a:xfrm>
            <a:off x="6166866" y="3107548"/>
            <a:ext cx="3836670" cy="3030969"/>
          </a:xfrm>
          <a:prstGeom prst="rect">
            <a:avLst/>
          </a:prstGeom>
        </p:spPr>
      </p:pic>
      <p:sp>
        <p:nvSpPr>
          <p:cNvPr id="7" name="Rectangle 6"/>
          <p:cNvSpPr/>
          <p:nvPr/>
        </p:nvSpPr>
        <p:spPr>
          <a:xfrm>
            <a:off x="6166866" y="6138517"/>
            <a:ext cx="6096000" cy="646331"/>
          </a:xfrm>
          <a:prstGeom prst="rect">
            <a:avLst/>
          </a:prstGeom>
        </p:spPr>
        <p:txBody>
          <a:bodyPr>
            <a:spAutoFit/>
          </a:bodyPr>
          <a:lstStyle/>
          <a:p>
            <a:r>
              <a:rPr lang="en-GB" dirty="0">
                <a:hlinkClick r:id="rId6"/>
              </a:rPr>
              <a:t>http://</a:t>
            </a:r>
            <a:r>
              <a:rPr lang="en-GB" dirty="0" smtClean="0">
                <a:hlinkClick r:id="rId6"/>
              </a:rPr>
              <a:t>www.charterworld.com/index.html?sub=yacht-charter&amp;charter=motor-yacht-sea-force-one-1679</a:t>
            </a:r>
            <a:r>
              <a:rPr lang="en-GB" dirty="0" smtClean="0"/>
              <a:t> </a:t>
            </a:r>
            <a:endParaRPr lang="en-GB" dirty="0"/>
          </a:p>
        </p:txBody>
      </p:sp>
      <p:pic>
        <p:nvPicPr>
          <p:cNvPr id="8" name="Picture 7"/>
          <p:cNvPicPr>
            <a:picLocks noChangeAspect="1"/>
          </p:cNvPicPr>
          <p:nvPr/>
        </p:nvPicPr>
        <p:blipFill>
          <a:blip r:embed="rId7"/>
          <a:stretch>
            <a:fillRect/>
          </a:stretch>
        </p:blipFill>
        <p:spPr>
          <a:xfrm>
            <a:off x="1885950" y="3356207"/>
            <a:ext cx="3848100" cy="2533650"/>
          </a:xfrm>
          <a:prstGeom prst="rect">
            <a:avLst/>
          </a:prstGeom>
        </p:spPr>
      </p:pic>
    </p:spTree>
    <p:extLst>
      <p:ext uri="{BB962C8B-B14F-4D97-AF65-F5344CB8AC3E}">
        <p14:creationId xmlns:p14="http://schemas.microsoft.com/office/powerpoint/2010/main" val="271334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3600" dirty="0" smtClean="0"/>
              <a:t>An Oxfam report in 2014 drew stark contrast between the richest and the poorest people living in Britain today</a:t>
            </a:r>
          </a:p>
          <a:p>
            <a:pPr marL="0" indent="0">
              <a:buNone/>
            </a:pPr>
            <a:endParaRPr lang="en-GB" sz="3600" dirty="0" smtClean="0"/>
          </a:p>
          <a:p>
            <a:r>
              <a:rPr lang="en-GB" sz="3600" dirty="0" smtClean="0"/>
              <a:t>Larry Elliott is the Economics Editor at the Guardian newspaper</a:t>
            </a:r>
          </a:p>
          <a:p>
            <a:endParaRPr lang="en-GB" dirty="0" smtClean="0"/>
          </a:p>
          <a:p>
            <a:endParaRPr lang="en-GB" dirty="0"/>
          </a:p>
        </p:txBody>
      </p:sp>
    </p:spTree>
    <p:extLst>
      <p:ext uri="{BB962C8B-B14F-4D97-AF65-F5344CB8AC3E}">
        <p14:creationId xmlns:p14="http://schemas.microsoft.com/office/powerpoint/2010/main" val="20395743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Elliott (2014)</a:t>
            </a:r>
            <a:endParaRPr lang="en-GB" dirty="0"/>
          </a:p>
        </p:txBody>
      </p:sp>
      <p:sp>
        <p:nvSpPr>
          <p:cNvPr id="3" name="Content Placeholder 2"/>
          <p:cNvSpPr>
            <a:spLocks noGrp="1"/>
          </p:cNvSpPr>
          <p:nvPr>
            <p:ph idx="1"/>
          </p:nvPr>
        </p:nvSpPr>
        <p:spPr>
          <a:xfrm>
            <a:off x="838200" y="1517808"/>
            <a:ext cx="10515600" cy="4351338"/>
          </a:xfrm>
        </p:spPr>
        <p:txBody>
          <a:bodyPr>
            <a:normAutofit/>
          </a:bodyPr>
          <a:lstStyle/>
          <a:p>
            <a:r>
              <a:rPr lang="en-GB" sz="3200" dirty="0" smtClean="0"/>
              <a:t>In a report, a Tale of Two </a:t>
            </a:r>
            <a:r>
              <a:rPr lang="en-GB" sz="3200" dirty="0" err="1" smtClean="0"/>
              <a:t>Britains</a:t>
            </a:r>
            <a:r>
              <a:rPr lang="en-GB" sz="3200" dirty="0" smtClean="0"/>
              <a:t>, Oxfam said the poorest 20% in the UK had wealth totalling £28.1bn – an average of £2,230 each. </a:t>
            </a:r>
          </a:p>
          <a:p>
            <a:endParaRPr lang="en-GB" sz="3200" dirty="0"/>
          </a:p>
          <a:p>
            <a:r>
              <a:rPr lang="en-GB" sz="3200" dirty="0" smtClean="0"/>
              <a:t>The latest rich list from Forbes magazine showed that the five top UK entries – the family of the Duke of Westminster, David and Simon Reuben, the </a:t>
            </a:r>
            <a:r>
              <a:rPr lang="en-GB" sz="3200" dirty="0" err="1" smtClean="0"/>
              <a:t>Hinduja</a:t>
            </a:r>
            <a:r>
              <a:rPr lang="en-GB" sz="3200" dirty="0" smtClean="0"/>
              <a:t> brothers, the </a:t>
            </a:r>
            <a:r>
              <a:rPr lang="en-GB" sz="3200" dirty="0" err="1" smtClean="0"/>
              <a:t>Cadogan</a:t>
            </a:r>
            <a:r>
              <a:rPr lang="en-GB" sz="3200" dirty="0" smtClean="0"/>
              <a:t> family, and Sports Direct retail boss Mike Ashley – between them had property, savings and other assets worth £28.2bn.</a:t>
            </a:r>
            <a:endParaRPr lang="en-GB" sz="3200" dirty="0"/>
          </a:p>
        </p:txBody>
      </p:sp>
    </p:spTree>
    <p:extLst>
      <p:ext uri="{BB962C8B-B14F-4D97-AF65-F5344CB8AC3E}">
        <p14:creationId xmlns:p14="http://schemas.microsoft.com/office/powerpoint/2010/main" val="49020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02360"/>
          </a:xfrm>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39493" y="1307299"/>
            <a:ext cx="4635374" cy="5083508"/>
          </a:xfrm>
        </p:spPr>
      </p:pic>
      <p:sp>
        <p:nvSpPr>
          <p:cNvPr id="5" name="TextBox 4"/>
          <p:cNvSpPr txBox="1"/>
          <p:nvPr/>
        </p:nvSpPr>
        <p:spPr>
          <a:xfrm>
            <a:off x="485115" y="2084957"/>
            <a:ext cx="3154378" cy="3539430"/>
          </a:xfrm>
          <a:prstGeom prst="rect">
            <a:avLst/>
          </a:prstGeom>
          <a:noFill/>
        </p:spPr>
        <p:txBody>
          <a:bodyPr wrap="square" rtlCol="0">
            <a:spAutoFit/>
          </a:bodyPr>
          <a:lstStyle/>
          <a:p>
            <a:pPr algn="ctr"/>
            <a:r>
              <a:rPr lang="en-GB" sz="3200" dirty="0" smtClean="0"/>
              <a:t>£28.1 billion</a:t>
            </a:r>
          </a:p>
          <a:p>
            <a:pPr algn="ctr"/>
            <a:endParaRPr lang="en-GB" sz="3200" dirty="0"/>
          </a:p>
          <a:p>
            <a:pPr algn="ctr"/>
            <a:r>
              <a:rPr lang="en-GB" sz="3200" dirty="0" smtClean="0"/>
              <a:t>In the hands of the 20% poorest people in the UK</a:t>
            </a:r>
          </a:p>
          <a:p>
            <a:pPr algn="ctr"/>
            <a:endParaRPr lang="en-GB" sz="3200" dirty="0"/>
          </a:p>
          <a:p>
            <a:pPr algn="ctr"/>
            <a:r>
              <a:rPr lang="en-GB" sz="3200" dirty="0" smtClean="0"/>
              <a:t>£2,230 each</a:t>
            </a:r>
          </a:p>
        </p:txBody>
      </p:sp>
      <p:sp>
        <p:nvSpPr>
          <p:cNvPr id="6" name="TextBox 5"/>
          <p:cNvSpPr txBox="1"/>
          <p:nvPr/>
        </p:nvSpPr>
        <p:spPr>
          <a:xfrm>
            <a:off x="8378228" y="2079338"/>
            <a:ext cx="3154378" cy="3539430"/>
          </a:xfrm>
          <a:prstGeom prst="rect">
            <a:avLst/>
          </a:prstGeom>
          <a:noFill/>
        </p:spPr>
        <p:txBody>
          <a:bodyPr wrap="square" rtlCol="0">
            <a:spAutoFit/>
          </a:bodyPr>
          <a:lstStyle/>
          <a:p>
            <a:pPr algn="ctr"/>
            <a:r>
              <a:rPr lang="en-GB" sz="3200" dirty="0" smtClean="0"/>
              <a:t>£28.2 billion</a:t>
            </a:r>
          </a:p>
          <a:p>
            <a:pPr algn="ctr"/>
            <a:endParaRPr lang="en-GB" sz="3200" dirty="0"/>
          </a:p>
          <a:p>
            <a:pPr algn="ctr"/>
            <a:r>
              <a:rPr lang="en-GB" sz="3200" dirty="0" smtClean="0"/>
              <a:t>In the hands of the richest 5 families</a:t>
            </a:r>
          </a:p>
          <a:p>
            <a:pPr algn="ctr"/>
            <a:endParaRPr lang="en-GB" sz="3200" dirty="0"/>
          </a:p>
          <a:p>
            <a:pPr algn="ctr"/>
            <a:r>
              <a:rPr lang="en-GB" sz="3200" dirty="0" smtClean="0"/>
              <a:t>£5.64 billion each</a:t>
            </a:r>
            <a:endParaRPr lang="en-GB" dirty="0"/>
          </a:p>
        </p:txBody>
      </p:sp>
    </p:spTree>
    <p:extLst>
      <p:ext uri="{BB962C8B-B14F-4D97-AF65-F5344CB8AC3E}">
        <p14:creationId xmlns:p14="http://schemas.microsoft.com/office/powerpoint/2010/main" val="207441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768" y="841248"/>
            <a:ext cx="7616952" cy="5678424"/>
          </a:xfrm>
        </p:spPr>
        <p:txBody>
          <a:bodyPr>
            <a:normAutofit/>
          </a:bodyPr>
          <a:lstStyle/>
          <a:p>
            <a:r>
              <a:rPr lang="en-GB" sz="3200" dirty="0" smtClean="0"/>
              <a:t>The most affluent family in Britain, headed by Gerald Grosvenor (d. 2016) owns 77 hectares (190 acres) of prime real estate in Belgravia, London, and has been a beneficiary of the foreign money flooding in to the capital's soaring property market in recent years. </a:t>
            </a:r>
          </a:p>
          <a:p>
            <a:endParaRPr lang="en-GB" sz="3200" dirty="0"/>
          </a:p>
          <a:p>
            <a:r>
              <a:rPr lang="en-GB" sz="3200" dirty="0" smtClean="0"/>
              <a:t>Oxfam said Grosvenor and his family had more wealth (£7.9bn) than the poorest 10% of the UK population (£7.8bn).</a:t>
            </a:r>
            <a:endParaRPr lang="en-GB" sz="3200" dirty="0"/>
          </a:p>
        </p:txBody>
      </p:sp>
      <p:pic>
        <p:nvPicPr>
          <p:cNvPr id="4" name="Picture 3"/>
          <p:cNvPicPr>
            <a:picLocks noChangeAspect="1"/>
          </p:cNvPicPr>
          <p:nvPr/>
        </p:nvPicPr>
        <p:blipFill>
          <a:blip r:embed="rId2"/>
          <a:stretch>
            <a:fillRect/>
          </a:stretch>
        </p:blipFill>
        <p:spPr>
          <a:xfrm>
            <a:off x="8046720" y="2256529"/>
            <a:ext cx="3831336" cy="2260488"/>
          </a:xfrm>
          <a:prstGeom prst="rect">
            <a:avLst/>
          </a:prstGeom>
        </p:spPr>
      </p:pic>
      <p:sp>
        <p:nvSpPr>
          <p:cNvPr id="5" name="Rectangle 4"/>
          <p:cNvSpPr/>
          <p:nvPr/>
        </p:nvSpPr>
        <p:spPr>
          <a:xfrm>
            <a:off x="8227041" y="5932298"/>
            <a:ext cx="3470694" cy="369332"/>
          </a:xfrm>
          <a:prstGeom prst="rect">
            <a:avLst/>
          </a:prstGeom>
        </p:spPr>
        <p:txBody>
          <a:bodyPr wrap="none">
            <a:spAutoFit/>
          </a:bodyPr>
          <a:lstStyle/>
          <a:p>
            <a:r>
              <a:rPr lang="en-GB" dirty="0" smtClean="0">
                <a:hlinkClick r:id="rId3"/>
              </a:rPr>
              <a:t>http</a:t>
            </a:r>
            <a:r>
              <a:rPr lang="en-GB" dirty="0">
                <a:hlinkClick r:id="rId3"/>
              </a:rPr>
              <a:t>://www.grosvenorestate.com</a:t>
            </a:r>
            <a:r>
              <a:rPr lang="en-GB" dirty="0" smtClean="0">
                <a:hlinkClick r:id="rId3"/>
              </a:rPr>
              <a:t>/</a:t>
            </a:r>
            <a:r>
              <a:rPr lang="en-GB" dirty="0" smtClean="0"/>
              <a:t> </a:t>
            </a:r>
            <a:endParaRPr lang="en-GB" dirty="0"/>
          </a:p>
        </p:txBody>
      </p:sp>
      <p:sp>
        <p:nvSpPr>
          <p:cNvPr id="6" name="TextBox 5"/>
          <p:cNvSpPr txBox="1"/>
          <p:nvPr/>
        </p:nvSpPr>
        <p:spPr>
          <a:xfrm>
            <a:off x="8046720" y="4617720"/>
            <a:ext cx="3831336" cy="646331"/>
          </a:xfrm>
          <a:prstGeom prst="rect">
            <a:avLst/>
          </a:prstGeom>
          <a:noFill/>
        </p:spPr>
        <p:txBody>
          <a:bodyPr wrap="square" rtlCol="0">
            <a:spAutoFit/>
          </a:bodyPr>
          <a:lstStyle/>
          <a:p>
            <a:r>
              <a:rPr lang="en-GB" dirty="0" smtClean="0"/>
              <a:t>6</a:t>
            </a:r>
            <a:r>
              <a:rPr lang="en-GB" baseline="30000" dirty="0" smtClean="0"/>
              <a:t>th</a:t>
            </a:r>
            <a:r>
              <a:rPr lang="en-GB" dirty="0" smtClean="0"/>
              <a:t> and 7</a:t>
            </a:r>
            <a:r>
              <a:rPr lang="en-GB" baseline="30000" dirty="0" smtClean="0"/>
              <a:t>th</a:t>
            </a:r>
            <a:r>
              <a:rPr lang="en-GB" dirty="0" smtClean="0"/>
              <a:t> Dukes of Westminster – Gerald and Hugh Grosvenor (aged 26)</a:t>
            </a:r>
            <a:endParaRPr lang="en-GB" dirty="0"/>
          </a:p>
        </p:txBody>
      </p:sp>
    </p:spTree>
    <p:extLst>
      <p:ext uri="{BB962C8B-B14F-4D97-AF65-F5344CB8AC3E}">
        <p14:creationId xmlns:p14="http://schemas.microsoft.com/office/powerpoint/2010/main" val="61361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02360"/>
          </a:xfrm>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39493" y="1080962"/>
            <a:ext cx="4635374" cy="5083508"/>
          </a:xfrm>
        </p:spPr>
      </p:pic>
      <p:sp>
        <p:nvSpPr>
          <p:cNvPr id="5" name="TextBox 4"/>
          <p:cNvSpPr txBox="1"/>
          <p:nvPr/>
        </p:nvSpPr>
        <p:spPr>
          <a:xfrm>
            <a:off x="485115" y="2084957"/>
            <a:ext cx="3154378" cy="3539430"/>
          </a:xfrm>
          <a:prstGeom prst="rect">
            <a:avLst/>
          </a:prstGeom>
          <a:noFill/>
        </p:spPr>
        <p:txBody>
          <a:bodyPr wrap="square" rtlCol="0">
            <a:spAutoFit/>
          </a:bodyPr>
          <a:lstStyle/>
          <a:p>
            <a:pPr algn="ctr"/>
            <a:r>
              <a:rPr lang="en-GB" sz="3200" dirty="0" smtClean="0">
                <a:solidFill>
                  <a:prstClr val="black"/>
                </a:solidFill>
              </a:rPr>
              <a:t>£</a:t>
            </a:r>
            <a:r>
              <a:rPr lang="en-GB" sz="3200" dirty="0" smtClean="0">
                <a:solidFill>
                  <a:prstClr val="black"/>
                </a:solidFill>
              </a:rPr>
              <a:t>7.8 </a:t>
            </a:r>
            <a:r>
              <a:rPr lang="en-GB" sz="3200" dirty="0" smtClean="0">
                <a:solidFill>
                  <a:prstClr val="black"/>
                </a:solidFill>
              </a:rPr>
              <a:t>billion</a:t>
            </a:r>
          </a:p>
          <a:p>
            <a:pPr algn="ctr"/>
            <a:endParaRPr lang="en-GB" sz="3200" dirty="0">
              <a:solidFill>
                <a:prstClr val="black"/>
              </a:solidFill>
            </a:endParaRPr>
          </a:p>
          <a:p>
            <a:pPr algn="ctr"/>
            <a:r>
              <a:rPr lang="en-GB" sz="3200" dirty="0" smtClean="0">
                <a:solidFill>
                  <a:prstClr val="black"/>
                </a:solidFill>
              </a:rPr>
              <a:t>In the hands of the 10% poorest people in the UK</a:t>
            </a:r>
          </a:p>
          <a:p>
            <a:pPr algn="ctr"/>
            <a:endParaRPr lang="en-GB" sz="3200" dirty="0">
              <a:solidFill>
                <a:prstClr val="black"/>
              </a:solidFill>
            </a:endParaRPr>
          </a:p>
          <a:p>
            <a:pPr algn="ctr"/>
            <a:r>
              <a:rPr lang="en-GB" sz="3200" dirty="0" smtClean="0">
                <a:solidFill>
                  <a:prstClr val="black"/>
                </a:solidFill>
              </a:rPr>
              <a:t>6.4 million people</a:t>
            </a:r>
          </a:p>
        </p:txBody>
      </p:sp>
      <p:sp>
        <p:nvSpPr>
          <p:cNvPr id="6" name="TextBox 5"/>
          <p:cNvSpPr txBox="1"/>
          <p:nvPr/>
        </p:nvSpPr>
        <p:spPr>
          <a:xfrm>
            <a:off x="8631726" y="2331177"/>
            <a:ext cx="3154378" cy="3046988"/>
          </a:xfrm>
          <a:prstGeom prst="rect">
            <a:avLst/>
          </a:prstGeom>
          <a:noFill/>
        </p:spPr>
        <p:txBody>
          <a:bodyPr wrap="square" rtlCol="0">
            <a:spAutoFit/>
          </a:bodyPr>
          <a:lstStyle/>
          <a:p>
            <a:pPr algn="ctr"/>
            <a:r>
              <a:rPr lang="en-GB" sz="3200" dirty="0" smtClean="0">
                <a:solidFill>
                  <a:prstClr val="black"/>
                </a:solidFill>
              </a:rPr>
              <a:t>£</a:t>
            </a:r>
            <a:r>
              <a:rPr lang="en-GB" sz="3200" dirty="0" smtClean="0">
                <a:solidFill>
                  <a:prstClr val="black"/>
                </a:solidFill>
              </a:rPr>
              <a:t>7.9 </a:t>
            </a:r>
            <a:r>
              <a:rPr lang="en-GB" sz="3200" dirty="0" smtClean="0">
                <a:solidFill>
                  <a:prstClr val="black"/>
                </a:solidFill>
              </a:rPr>
              <a:t>billion</a:t>
            </a:r>
          </a:p>
          <a:p>
            <a:pPr algn="ctr"/>
            <a:endParaRPr lang="en-GB" sz="3200" dirty="0" smtClean="0">
              <a:solidFill>
                <a:prstClr val="black"/>
              </a:solidFill>
            </a:endParaRPr>
          </a:p>
          <a:p>
            <a:pPr algn="ctr"/>
            <a:r>
              <a:rPr lang="en-GB" sz="3200" dirty="0" smtClean="0">
                <a:solidFill>
                  <a:prstClr val="black"/>
                </a:solidFill>
              </a:rPr>
              <a:t>Duke of Westminster</a:t>
            </a:r>
          </a:p>
          <a:p>
            <a:pPr algn="ctr"/>
            <a:endParaRPr lang="en-GB" sz="3200" dirty="0">
              <a:solidFill>
                <a:prstClr val="black"/>
              </a:solidFill>
            </a:endParaRPr>
          </a:p>
          <a:p>
            <a:pPr algn="ctr"/>
            <a:r>
              <a:rPr lang="en-GB" sz="3200" dirty="0" smtClean="0">
                <a:solidFill>
                  <a:prstClr val="black"/>
                </a:solidFill>
              </a:rPr>
              <a:t>1 </a:t>
            </a:r>
            <a:r>
              <a:rPr lang="en-GB" sz="3200" dirty="0" smtClean="0">
                <a:solidFill>
                  <a:prstClr val="black"/>
                </a:solidFill>
              </a:rPr>
              <a:t>person/family</a:t>
            </a:r>
            <a:endParaRPr lang="en-GB" sz="3200" dirty="0">
              <a:solidFill>
                <a:prstClr val="black"/>
              </a:solidFill>
            </a:endParaRPr>
          </a:p>
        </p:txBody>
      </p:sp>
      <p:sp>
        <p:nvSpPr>
          <p:cNvPr id="3" name="Rectangle 2"/>
          <p:cNvSpPr/>
          <p:nvPr/>
        </p:nvSpPr>
        <p:spPr>
          <a:xfrm>
            <a:off x="2145671" y="6164470"/>
            <a:ext cx="8439995" cy="369332"/>
          </a:xfrm>
          <a:prstGeom prst="rect">
            <a:avLst/>
          </a:prstGeom>
        </p:spPr>
        <p:txBody>
          <a:bodyPr wrap="square">
            <a:spAutoFit/>
          </a:bodyPr>
          <a:lstStyle/>
          <a:p>
            <a:r>
              <a:rPr lang="en-GB" dirty="0" smtClean="0"/>
              <a:t>UK population - </a:t>
            </a:r>
            <a:r>
              <a:rPr lang="en-GB" dirty="0" smtClean="0">
                <a:hlinkClick r:id="rId3"/>
              </a:rPr>
              <a:t>http</a:t>
            </a:r>
            <a:r>
              <a:rPr lang="en-GB" dirty="0">
                <a:hlinkClick r:id="rId3"/>
              </a:rPr>
              <a:t>://</a:t>
            </a:r>
            <a:r>
              <a:rPr lang="en-GB" dirty="0" smtClean="0">
                <a:hlinkClick r:id="rId3"/>
              </a:rPr>
              <a:t>ons.gov.uk/ons/taxonomy/index.html?nscl=Population</a:t>
            </a:r>
            <a:endParaRPr lang="en-GB" dirty="0" smtClean="0"/>
          </a:p>
        </p:txBody>
      </p:sp>
    </p:spTree>
    <p:extLst>
      <p:ext uri="{BB962C8B-B14F-4D97-AF65-F5344CB8AC3E}">
        <p14:creationId xmlns:p14="http://schemas.microsoft.com/office/powerpoint/2010/main" val="731956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3200" dirty="0" smtClean="0"/>
              <a:t>Is this acceptable to you?</a:t>
            </a:r>
          </a:p>
          <a:p>
            <a:endParaRPr lang="en-GB" sz="3200" dirty="0"/>
          </a:p>
          <a:p>
            <a:r>
              <a:rPr lang="en-GB" sz="3200" dirty="0" smtClean="0"/>
              <a:t>Do you have any concerns?</a:t>
            </a:r>
          </a:p>
          <a:p>
            <a:endParaRPr lang="en-GB" sz="3200" dirty="0"/>
          </a:p>
          <a:p>
            <a:r>
              <a:rPr lang="en-GB" sz="3200" dirty="0" smtClean="0"/>
              <a:t>How could wealth be distributed more equally?</a:t>
            </a:r>
          </a:p>
          <a:p>
            <a:endParaRPr lang="en-GB" sz="3200" dirty="0"/>
          </a:p>
          <a:p>
            <a:r>
              <a:rPr lang="en-GB" sz="3200" dirty="0" smtClean="0"/>
              <a:t>Should it be?</a:t>
            </a:r>
            <a:endParaRPr lang="en-GB" sz="3200" dirty="0"/>
          </a:p>
        </p:txBody>
      </p:sp>
    </p:spTree>
    <p:extLst>
      <p:ext uri="{BB962C8B-B14F-4D97-AF65-F5344CB8AC3E}">
        <p14:creationId xmlns:p14="http://schemas.microsoft.com/office/powerpoint/2010/main" val="11838015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Oxfam's director of campaigns and policy, </a:t>
            </a:r>
            <a:r>
              <a:rPr lang="en-GB" dirty="0" smtClean="0"/>
              <a:t/>
            </a:r>
            <a:br>
              <a:rPr lang="en-GB" dirty="0" smtClean="0"/>
            </a:br>
            <a:r>
              <a:rPr lang="en-GB" dirty="0" smtClean="0"/>
              <a:t>Ben </a:t>
            </a:r>
            <a:r>
              <a:rPr lang="en-GB" dirty="0"/>
              <a:t>Phillips</a:t>
            </a:r>
          </a:p>
        </p:txBody>
      </p:sp>
      <p:sp>
        <p:nvSpPr>
          <p:cNvPr id="3" name="Content Placeholder 2"/>
          <p:cNvSpPr>
            <a:spLocks noGrp="1"/>
          </p:cNvSpPr>
          <p:nvPr>
            <p:ph idx="1"/>
          </p:nvPr>
        </p:nvSpPr>
        <p:spPr/>
        <p:txBody>
          <a:bodyPr>
            <a:normAutofit/>
          </a:bodyPr>
          <a:lstStyle/>
          <a:p>
            <a:r>
              <a:rPr lang="en-GB" sz="3200" dirty="0" smtClean="0"/>
              <a:t>"Britain is becoming a deeply divided nation, with a wealthy elite who are seeing their incomes spiral up, while millions of families are struggling to make ends meet.</a:t>
            </a:r>
          </a:p>
          <a:p>
            <a:pPr marL="0" indent="0">
              <a:buNone/>
            </a:pPr>
            <a:endParaRPr lang="en-GB" sz="3200" dirty="0" smtClean="0"/>
          </a:p>
          <a:p>
            <a:r>
              <a:rPr lang="en-GB" sz="3200" dirty="0" smtClean="0"/>
              <a:t>"It's deeply worrying that these extreme levels of wealth inequality exist in Britain today, where just a handful of people have more money than millions struggling to survive on the breadline."</a:t>
            </a:r>
            <a:endParaRPr lang="en-GB" sz="3200" dirty="0"/>
          </a:p>
        </p:txBody>
      </p:sp>
    </p:spTree>
    <p:extLst>
      <p:ext uri="{BB962C8B-B14F-4D97-AF65-F5344CB8AC3E}">
        <p14:creationId xmlns:p14="http://schemas.microsoft.com/office/powerpoint/2010/main" val="2490435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1435608"/>
            <a:ext cx="10515600" cy="4741355"/>
          </a:xfrm>
        </p:spPr>
        <p:txBody>
          <a:bodyPr>
            <a:normAutofit/>
          </a:bodyPr>
          <a:lstStyle/>
          <a:p>
            <a:r>
              <a:rPr lang="en-GB" sz="3200" dirty="0" smtClean="0"/>
              <a:t>The UK study follows an Oxfam report earlier this year which found that the wealth of </a:t>
            </a:r>
            <a:r>
              <a:rPr lang="en-GB" sz="3200" b="1" dirty="0" smtClean="0"/>
              <a:t>85 global billionaires is equivalent to that of half the world's population – or 3.5 billion people</a:t>
            </a:r>
            <a:r>
              <a:rPr lang="en-GB" sz="3200" dirty="0" smtClean="0"/>
              <a:t>. </a:t>
            </a:r>
          </a:p>
          <a:p>
            <a:r>
              <a:rPr lang="en-GB" sz="3200" dirty="0" smtClean="0"/>
              <a:t>The Pope and Barack Obama have made tackling inequality a top priority for 2014, while the International Monetary Fund has warned that the growing divide between the haves and have-nots is leading to slower global growth.</a:t>
            </a:r>
          </a:p>
          <a:p>
            <a:pPr marL="0" indent="0">
              <a:buNone/>
            </a:pPr>
            <a:endParaRPr lang="en-GB" dirty="0"/>
          </a:p>
          <a:p>
            <a:pPr marL="0" indent="0">
              <a:buNone/>
            </a:pPr>
            <a:r>
              <a:rPr lang="en-GB" sz="1400" dirty="0" smtClean="0">
                <a:hlinkClick r:id="rId2"/>
              </a:rPr>
              <a:t>http://www.theguardian.com/business/2014/mar/17/oxfam-report-scale-britain-growing-financial-inequality?CMP=EMCNEWEML6619I2</a:t>
            </a:r>
            <a:endParaRPr lang="en-GB" sz="1400" dirty="0" smtClean="0"/>
          </a:p>
          <a:p>
            <a:pPr marL="0" indent="0">
              <a:buNone/>
            </a:pPr>
            <a:endParaRPr lang="en-GB" dirty="0"/>
          </a:p>
        </p:txBody>
      </p:sp>
    </p:spTree>
    <p:extLst>
      <p:ext uri="{BB962C8B-B14F-4D97-AF65-F5344CB8AC3E}">
        <p14:creationId xmlns:p14="http://schemas.microsoft.com/office/powerpoint/2010/main" val="31450286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02360"/>
          </a:xfrm>
        </p:spPr>
        <p:txBody>
          <a:bodyPr/>
          <a:lstStyle/>
          <a:p>
            <a:r>
              <a:rPr lang="en-GB" dirty="0" smtClean="0"/>
              <a:t>Richest and poorest</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39493" y="1307299"/>
            <a:ext cx="4635374" cy="5083508"/>
          </a:xfrm>
        </p:spPr>
      </p:pic>
      <p:sp>
        <p:nvSpPr>
          <p:cNvPr id="5" name="TextBox 4"/>
          <p:cNvSpPr txBox="1"/>
          <p:nvPr/>
        </p:nvSpPr>
        <p:spPr>
          <a:xfrm>
            <a:off x="485115" y="2084957"/>
            <a:ext cx="3154378" cy="1569660"/>
          </a:xfrm>
          <a:prstGeom prst="rect">
            <a:avLst/>
          </a:prstGeom>
          <a:noFill/>
        </p:spPr>
        <p:txBody>
          <a:bodyPr wrap="square" rtlCol="0">
            <a:spAutoFit/>
          </a:bodyPr>
          <a:lstStyle/>
          <a:p>
            <a:pPr algn="ctr"/>
            <a:r>
              <a:rPr lang="en-GB" sz="3200" dirty="0" smtClean="0">
                <a:solidFill>
                  <a:prstClr val="black"/>
                </a:solidFill>
              </a:rPr>
              <a:t>The total wealth of 3.5 billion people</a:t>
            </a:r>
            <a:endParaRPr lang="en-GB" sz="3200" dirty="0">
              <a:solidFill>
                <a:prstClr val="black"/>
              </a:solidFill>
            </a:endParaRPr>
          </a:p>
        </p:txBody>
      </p:sp>
      <p:sp>
        <p:nvSpPr>
          <p:cNvPr id="6" name="TextBox 5"/>
          <p:cNvSpPr txBox="1"/>
          <p:nvPr/>
        </p:nvSpPr>
        <p:spPr>
          <a:xfrm>
            <a:off x="8378228" y="2079338"/>
            <a:ext cx="3154378" cy="1569660"/>
          </a:xfrm>
          <a:prstGeom prst="rect">
            <a:avLst/>
          </a:prstGeom>
          <a:noFill/>
        </p:spPr>
        <p:txBody>
          <a:bodyPr wrap="square" rtlCol="0">
            <a:spAutoFit/>
          </a:bodyPr>
          <a:lstStyle/>
          <a:p>
            <a:pPr algn="ctr"/>
            <a:r>
              <a:rPr lang="en-GB" sz="3200" dirty="0" smtClean="0">
                <a:solidFill>
                  <a:prstClr val="black"/>
                </a:solidFill>
              </a:rPr>
              <a:t>The total wealth of the 85 richest people</a:t>
            </a:r>
          </a:p>
        </p:txBody>
      </p:sp>
    </p:spTree>
    <p:extLst>
      <p:ext uri="{BB962C8B-B14F-4D97-AF65-F5344CB8AC3E}">
        <p14:creationId xmlns:p14="http://schemas.microsoft.com/office/powerpoint/2010/main" val="1946802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endParaRPr lang="en-GB" sz="4000" dirty="0" smtClean="0"/>
          </a:p>
          <a:p>
            <a:pPr marL="0" indent="0" algn="ctr">
              <a:buNone/>
            </a:pPr>
            <a:r>
              <a:rPr lang="en-GB" sz="4000" dirty="0" smtClean="0"/>
              <a:t>Who are the richest people in the country?</a:t>
            </a:r>
          </a:p>
          <a:p>
            <a:pPr marL="0" indent="0" algn="ctr">
              <a:buNone/>
            </a:pPr>
            <a:endParaRPr lang="en-GB" sz="4000" dirty="0"/>
          </a:p>
          <a:p>
            <a:pPr marL="0" indent="0" algn="ctr">
              <a:buNone/>
            </a:pPr>
            <a:r>
              <a:rPr lang="en-GB" sz="3200" dirty="0" smtClean="0"/>
              <a:t>A billion is a thousand million i.e. 1,000,000,000</a:t>
            </a:r>
          </a:p>
          <a:p>
            <a:pPr marL="0" indent="0" algn="ctr">
              <a:buNone/>
            </a:pPr>
            <a:r>
              <a:rPr lang="en-GB" sz="3200" dirty="0" smtClean="0"/>
              <a:t>(Used to be a million </a:t>
            </a:r>
            <a:r>
              <a:rPr lang="en-GB" sz="3200" dirty="0" err="1" smtClean="0"/>
              <a:t>million</a:t>
            </a:r>
            <a:r>
              <a:rPr lang="en-GB" sz="3200" dirty="0" smtClean="0"/>
              <a:t> in Britain)</a:t>
            </a:r>
          </a:p>
          <a:p>
            <a:pPr marL="0" indent="0" algn="ctr">
              <a:buNone/>
            </a:pPr>
            <a:endParaRPr lang="en-GB" sz="4000" dirty="0"/>
          </a:p>
        </p:txBody>
      </p:sp>
    </p:spTree>
    <p:extLst>
      <p:ext uri="{BB962C8B-B14F-4D97-AF65-F5344CB8AC3E}">
        <p14:creationId xmlns:p14="http://schemas.microsoft.com/office/powerpoint/2010/main" val="28214796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811825"/>
          </a:xfrm>
        </p:spPr>
        <p:txBody>
          <a:bodyPr/>
          <a:lstStyle/>
          <a:p>
            <a:r>
              <a:rPr lang="en-GB" dirty="0" smtClean="0"/>
              <a:t>£1 x 10 x 10 = £1 billion</a:t>
            </a:r>
            <a:endParaRPr lang="en-GB" dirty="0"/>
          </a:p>
        </p:txBody>
      </p:sp>
      <p:sp>
        <p:nvSpPr>
          <p:cNvPr id="5" name="Content Placeholder 4"/>
          <p:cNvSpPr>
            <a:spLocks noGrp="1"/>
          </p:cNvSpPr>
          <p:nvPr>
            <p:ph idx="1"/>
          </p:nvPr>
        </p:nvSpPr>
        <p:spPr>
          <a:xfrm>
            <a:off x="729558" y="1176950"/>
            <a:ext cx="10515600" cy="4952246"/>
          </a:xfrm>
        </p:spPr>
        <p:txBody>
          <a:bodyPr>
            <a:normAutofit fontScale="77500" lnSpcReduction="20000"/>
          </a:bodyPr>
          <a:lstStyle/>
          <a:p>
            <a:pPr marL="514350" indent="-514350" algn="ctr">
              <a:buFont typeface="+mj-lt"/>
              <a:buAutoNum type="arabicPeriod"/>
            </a:pPr>
            <a:r>
              <a:rPr lang="en-GB" sz="4100" dirty="0"/>
              <a:t>£1.00</a:t>
            </a:r>
          </a:p>
          <a:p>
            <a:pPr marL="514350" indent="-514350" algn="ctr">
              <a:buFont typeface="+mj-lt"/>
              <a:buAutoNum type="arabicPeriod"/>
            </a:pPr>
            <a:r>
              <a:rPr lang="en-GB" sz="4100" dirty="0"/>
              <a:t>£10.00</a:t>
            </a:r>
          </a:p>
          <a:p>
            <a:pPr marL="514350" indent="-514350" algn="ctr">
              <a:buFont typeface="+mj-lt"/>
              <a:buAutoNum type="arabicPeriod"/>
            </a:pPr>
            <a:r>
              <a:rPr lang="en-GB" sz="4100" dirty="0"/>
              <a:t>£100.00</a:t>
            </a:r>
          </a:p>
          <a:p>
            <a:pPr marL="514350" indent="-514350" algn="ctr">
              <a:buFont typeface="+mj-lt"/>
              <a:buAutoNum type="arabicPeriod"/>
            </a:pPr>
            <a:r>
              <a:rPr lang="en-GB" sz="4100" dirty="0"/>
              <a:t>£1,000.00</a:t>
            </a:r>
          </a:p>
          <a:p>
            <a:pPr marL="514350" indent="-514350" algn="ctr">
              <a:buFont typeface="+mj-lt"/>
              <a:buAutoNum type="arabicPeriod"/>
            </a:pPr>
            <a:r>
              <a:rPr lang="en-GB" sz="4100" dirty="0"/>
              <a:t>£10,000.00</a:t>
            </a:r>
          </a:p>
          <a:p>
            <a:pPr marL="514350" indent="-514350" algn="ctr">
              <a:buFont typeface="+mj-lt"/>
              <a:buAutoNum type="arabicPeriod"/>
            </a:pPr>
            <a:r>
              <a:rPr lang="en-GB" sz="4100" dirty="0"/>
              <a:t>£100,000.00</a:t>
            </a:r>
          </a:p>
          <a:p>
            <a:pPr marL="514350" indent="-514350" algn="ctr">
              <a:buFont typeface="+mj-lt"/>
              <a:buAutoNum type="arabicPeriod"/>
            </a:pPr>
            <a:r>
              <a:rPr lang="en-GB" sz="4100" dirty="0"/>
              <a:t>£1,000,000.00</a:t>
            </a:r>
          </a:p>
          <a:p>
            <a:pPr marL="514350" indent="-514350" algn="ctr">
              <a:buFont typeface="+mj-lt"/>
              <a:buAutoNum type="arabicPeriod"/>
            </a:pPr>
            <a:r>
              <a:rPr lang="en-GB" sz="4100" dirty="0"/>
              <a:t>£10,000,000.00</a:t>
            </a:r>
          </a:p>
          <a:p>
            <a:pPr marL="514350" indent="-514350" algn="ctr">
              <a:buFont typeface="+mj-lt"/>
              <a:buAutoNum type="arabicPeriod"/>
            </a:pPr>
            <a:r>
              <a:rPr lang="en-GB" sz="4100" dirty="0"/>
              <a:t>£100,000,000.00</a:t>
            </a:r>
          </a:p>
          <a:p>
            <a:pPr marL="514350" indent="-514350" algn="ctr">
              <a:buFont typeface="+mj-lt"/>
              <a:buAutoNum type="arabicPeriod"/>
            </a:pPr>
            <a:r>
              <a:rPr lang="en-GB" sz="4100" dirty="0"/>
              <a:t>£1,000,000,000.00</a:t>
            </a:r>
          </a:p>
          <a:p>
            <a:endParaRPr lang="en-GB" dirty="0"/>
          </a:p>
        </p:txBody>
      </p:sp>
    </p:spTree>
    <p:extLst>
      <p:ext uri="{BB962C8B-B14F-4D97-AF65-F5344CB8AC3E}">
        <p14:creationId xmlns:p14="http://schemas.microsoft.com/office/powerpoint/2010/main" val="416885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49687"/>
          </a:xfrm>
        </p:spPr>
        <p:txBody>
          <a:bodyPr>
            <a:normAutofit fontScale="90000"/>
          </a:bodyPr>
          <a:lstStyle/>
          <a:p>
            <a:endParaRPr lang="en-GB" dirty="0"/>
          </a:p>
        </p:txBody>
      </p:sp>
      <p:sp>
        <p:nvSpPr>
          <p:cNvPr id="3" name="Content Placeholder 2"/>
          <p:cNvSpPr>
            <a:spLocks noGrp="1"/>
          </p:cNvSpPr>
          <p:nvPr>
            <p:ph idx="1"/>
          </p:nvPr>
        </p:nvSpPr>
        <p:spPr>
          <a:xfrm>
            <a:off x="910626" y="1026027"/>
            <a:ext cx="10768343" cy="5601109"/>
          </a:xfrm>
        </p:spPr>
        <p:txBody>
          <a:bodyPr>
            <a:noAutofit/>
          </a:bodyPr>
          <a:lstStyle/>
          <a:p>
            <a:pPr marL="0" indent="0">
              <a:buNone/>
            </a:pPr>
            <a:r>
              <a:rPr lang="en-GB" b="1" dirty="0" smtClean="0"/>
              <a:t>Duke of Westminster (Wealth: £7.9bn – 2016 approx. £9 billion)</a:t>
            </a:r>
            <a:endParaRPr lang="en-GB" dirty="0" smtClean="0"/>
          </a:p>
          <a:p>
            <a:r>
              <a:rPr lang="en-GB" dirty="0" smtClean="0"/>
              <a:t>Gerald Grosvenor and his family owe the bulk of their wealth to owning 77 hectares (190 acres) of Mayfair and Belgravia, adjacent to Buckingham Palace and prime London real estate.</a:t>
            </a:r>
          </a:p>
          <a:p>
            <a:r>
              <a:rPr lang="en-GB" dirty="0" smtClean="0"/>
              <a:t>As the value of land rockets in the capital so too does the personal wealth of Grosvenor, formally the sixth Duke of Westminster and one of seven god parents to </a:t>
            </a:r>
            <a:r>
              <a:rPr lang="en-GB" dirty="0" smtClean="0"/>
              <a:t>royal babies</a:t>
            </a:r>
            <a:r>
              <a:rPr lang="en-GB" dirty="0" smtClean="0"/>
              <a:t>.</a:t>
            </a:r>
            <a:endParaRPr lang="en-GB" dirty="0" smtClean="0"/>
          </a:p>
          <a:p>
            <a:r>
              <a:rPr lang="en-GB" dirty="0" smtClean="0"/>
              <a:t>The family also own 39,000 hectares in Scotland and 13,000 hectares in Spain, while their privately owned Grosvenor Estate property group has $20bn (£12bn) worth of assets under management including the Liverpool One shopping mall, according to leading US business magazine Forbes.</a:t>
            </a:r>
            <a:endParaRPr lang="en-GB" dirty="0"/>
          </a:p>
        </p:txBody>
      </p:sp>
    </p:spTree>
    <p:extLst>
      <p:ext uri="{BB962C8B-B14F-4D97-AF65-F5344CB8AC3E}">
        <p14:creationId xmlns:p14="http://schemas.microsoft.com/office/powerpoint/2010/main" val="8062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04008"/>
          </a:xfrm>
        </p:spPr>
        <p:txBody>
          <a:bodyPr>
            <a:normAutofit fontScale="90000"/>
          </a:bodyPr>
          <a:lstStyle/>
          <a:p>
            <a:endParaRPr lang="en-GB" dirty="0"/>
          </a:p>
        </p:txBody>
      </p:sp>
      <p:sp>
        <p:nvSpPr>
          <p:cNvPr id="3" name="Content Placeholder 2"/>
          <p:cNvSpPr>
            <a:spLocks noGrp="1"/>
          </p:cNvSpPr>
          <p:nvPr>
            <p:ph idx="1"/>
          </p:nvPr>
        </p:nvSpPr>
        <p:spPr>
          <a:xfrm>
            <a:off x="838200" y="1083240"/>
            <a:ext cx="10777396" cy="5389987"/>
          </a:xfrm>
        </p:spPr>
        <p:txBody>
          <a:bodyPr>
            <a:noAutofit/>
          </a:bodyPr>
          <a:lstStyle/>
          <a:p>
            <a:pPr marL="0" indent="0">
              <a:buNone/>
            </a:pPr>
            <a:r>
              <a:rPr lang="en-GB" b="1" dirty="0" smtClean="0"/>
              <a:t>Reuben brothers (£6.9bn)</a:t>
            </a:r>
            <a:endParaRPr lang="en-GB" dirty="0" smtClean="0"/>
          </a:p>
          <a:p>
            <a:r>
              <a:rPr lang="en-GB" dirty="0" smtClean="0"/>
              <a:t>Simon and David Reuben made their early money out of metals. Born in India but brought up in London, they started in local scrap metal but branched out into trading tin and aluminium.</a:t>
            </a:r>
          </a:p>
          <a:p>
            <a:r>
              <a:rPr lang="en-GB" dirty="0" smtClean="0"/>
              <a:t>Their biggest break was to move into Russia just after the break-up of the Soviet Union, buying up half the country's aluminium production facilities and befriending Oleg </a:t>
            </a:r>
            <a:r>
              <a:rPr lang="en-GB" dirty="0" err="1" smtClean="0"/>
              <a:t>Deripaska</a:t>
            </a:r>
            <a:r>
              <a:rPr lang="en-GB" dirty="0" smtClean="0"/>
              <a:t>, the oligarch associate of Nat Rothschild and Peter </a:t>
            </a:r>
            <a:r>
              <a:rPr lang="en-GB" dirty="0" err="1" smtClean="0"/>
              <a:t>Mandelson</a:t>
            </a:r>
            <a:r>
              <a:rPr lang="en-GB" dirty="0" smtClean="0"/>
              <a:t>.</a:t>
            </a:r>
          </a:p>
          <a:p>
            <a:r>
              <a:rPr lang="en-GB" dirty="0" smtClean="0"/>
              <a:t>The Reuben brothers are still involved in mining and metals but control a widely diversified business empire that includes property, 850 British pubs, and luxury yacht-maker Kristal Waters. They are also donors to the Conservative party.</a:t>
            </a:r>
            <a:endParaRPr lang="en-GB" dirty="0"/>
          </a:p>
        </p:txBody>
      </p:sp>
    </p:spTree>
    <p:extLst>
      <p:ext uri="{BB962C8B-B14F-4D97-AF65-F5344CB8AC3E}">
        <p14:creationId xmlns:p14="http://schemas.microsoft.com/office/powerpoint/2010/main" val="266471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526"/>
          </a:xfrm>
        </p:spPr>
        <p:txBody>
          <a:bodyPr>
            <a:normAutofit fontScale="90000"/>
          </a:bodyPr>
          <a:lstStyle/>
          <a:p>
            <a:endParaRPr lang="en-GB" dirty="0"/>
          </a:p>
        </p:txBody>
      </p:sp>
      <p:sp>
        <p:nvSpPr>
          <p:cNvPr id="3" name="Content Placeholder 2"/>
          <p:cNvSpPr>
            <a:spLocks noGrp="1"/>
          </p:cNvSpPr>
          <p:nvPr>
            <p:ph idx="1"/>
          </p:nvPr>
        </p:nvSpPr>
        <p:spPr>
          <a:xfrm>
            <a:off x="774826" y="905347"/>
            <a:ext cx="11039946" cy="5748949"/>
          </a:xfrm>
        </p:spPr>
        <p:txBody>
          <a:bodyPr>
            <a:noAutofit/>
          </a:bodyPr>
          <a:lstStyle/>
          <a:p>
            <a:pPr marL="0" indent="0">
              <a:buNone/>
            </a:pPr>
            <a:r>
              <a:rPr lang="en-GB" b="1" dirty="0" err="1" smtClean="0"/>
              <a:t>Hinduja</a:t>
            </a:r>
            <a:r>
              <a:rPr lang="en-GB" b="1" dirty="0" smtClean="0"/>
              <a:t> brothers (£6bn)</a:t>
            </a:r>
            <a:endParaRPr lang="en-GB" dirty="0" smtClean="0"/>
          </a:p>
          <a:p>
            <a:r>
              <a:rPr lang="en-GB" dirty="0" err="1" smtClean="0"/>
              <a:t>Srichand</a:t>
            </a:r>
            <a:r>
              <a:rPr lang="en-GB" dirty="0" smtClean="0"/>
              <a:t> and </a:t>
            </a:r>
            <a:r>
              <a:rPr lang="en-GB" dirty="0" err="1" smtClean="0"/>
              <a:t>Gopichand</a:t>
            </a:r>
            <a:r>
              <a:rPr lang="en-GB" dirty="0" smtClean="0"/>
              <a:t> </a:t>
            </a:r>
            <a:r>
              <a:rPr lang="en-GB" dirty="0" err="1" smtClean="0"/>
              <a:t>Hinduja</a:t>
            </a:r>
            <a:r>
              <a:rPr lang="en-GB" dirty="0" smtClean="0"/>
              <a:t> co-chair the </a:t>
            </a:r>
            <a:r>
              <a:rPr lang="en-GB" dirty="0" err="1" smtClean="0"/>
              <a:t>Hinduja</a:t>
            </a:r>
            <a:r>
              <a:rPr lang="en-GB" dirty="0" smtClean="0"/>
              <a:t> Group, a multinational conglomerate with a presence in 37 countries and businesses ranging from trucks and lubricants to banking and healthcare.</a:t>
            </a:r>
          </a:p>
          <a:p>
            <a:r>
              <a:rPr lang="en-GB" dirty="0" smtClean="0"/>
              <a:t>They began their careers working in their father's textile and trading businesses in Mumbai and Tehran, Iran but soon branched out by buying truck maker, Ashok Leyland from British Leyland and Gulf Oil from Chevron in the 1980s, while establishing banks in Switzerland and India in the 1990s.</a:t>
            </a:r>
          </a:p>
          <a:p>
            <a:r>
              <a:rPr lang="en-GB" dirty="0" smtClean="0"/>
              <a:t>The family's London home is a mansion on Carlton House Terrace, overlooking St James Park and just along from Buckingham Palace, which is potentially worth £300m. They have links with the Labour party.</a:t>
            </a:r>
            <a:endParaRPr lang="en-GB" dirty="0"/>
          </a:p>
        </p:txBody>
      </p:sp>
    </p:spTree>
    <p:extLst>
      <p:ext uri="{BB962C8B-B14F-4D97-AF65-F5344CB8AC3E}">
        <p14:creationId xmlns:p14="http://schemas.microsoft.com/office/powerpoint/2010/main" val="391096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40222"/>
          </a:xfrm>
        </p:spPr>
        <p:txBody>
          <a:bodyPr>
            <a:normAutofit fontScale="90000"/>
          </a:bodyPr>
          <a:lstStyle/>
          <a:p>
            <a:endParaRPr lang="en-GB" dirty="0"/>
          </a:p>
        </p:txBody>
      </p:sp>
      <p:sp>
        <p:nvSpPr>
          <p:cNvPr id="3" name="Content Placeholder 2"/>
          <p:cNvSpPr>
            <a:spLocks noGrp="1"/>
          </p:cNvSpPr>
          <p:nvPr>
            <p:ph idx="1"/>
          </p:nvPr>
        </p:nvSpPr>
        <p:spPr>
          <a:xfrm>
            <a:off x="838199" y="802583"/>
            <a:ext cx="10931305" cy="5172704"/>
          </a:xfrm>
        </p:spPr>
        <p:txBody>
          <a:bodyPr>
            <a:noAutofit/>
          </a:bodyPr>
          <a:lstStyle/>
          <a:p>
            <a:pPr marL="0" indent="0">
              <a:buNone/>
            </a:pPr>
            <a:r>
              <a:rPr lang="en-GB" b="1" dirty="0" err="1" smtClean="0"/>
              <a:t>Cadogan</a:t>
            </a:r>
            <a:r>
              <a:rPr lang="en-GB" b="1" dirty="0" smtClean="0"/>
              <a:t> family (£4bn)</a:t>
            </a:r>
            <a:endParaRPr lang="en-GB" dirty="0" smtClean="0"/>
          </a:p>
          <a:p>
            <a:r>
              <a:rPr lang="en-GB" dirty="0" smtClean="0"/>
              <a:t>The wealth of the </a:t>
            </a:r>
            <a:r>
              <a:rPr lang="en-GB" dirty="0" err="1" smtClean="0"/>
              <a:t>Cadogans</a:t>
            </a:r>
            <a:r>
              <a:rPr lang="en-GB" dirty="0" smtClean="0"/>
              <a:t> family is built on 90 acres 36 hectares of property and land in Chelsea and Knightsbridge, west London.</a:t>
            </a:r>
          </a:p>
          <a:p>
            <a:r>
              <a:rPr lang="en-GB" dirty="0" smtClean="0"/>
              <a:t>Eton-educated Charles is the eighth Earl of </a:t>
            </a:r>
            <a:r>
              <a:rPr lang="en-GB" dirty="0" err="1" smtClean="0"/>
              <a:t>Cadogan</a:t>
            </a:r>
            <a:r>
              <a:rPr lang="en-GB" dirty="0" smtClean="0"/>
              <a:t> and ran the family business, </a:t>
            </a:r>
            <a:r>
              <a:rPr lang="en-GB" dirty="0" err="1" smtClean="0"/>
              <a:t>Cadogan</a:t>
            </a:r>
            <a:r>
              <a:rPr lang="en-GB" dirty="0" smtClean="0"/>
              <a:t> Estates, until 2012 when he handed it over to his son Edward, Viscount Chelsea.</a:t>
            </a:r>
          </a:p>
          <a:p>
            <a:r>
              <a:rPr lang="en-GB" dirty="0" smtClean="0"/>
              <a:t>Charles, who is a first cousin to the Aga Khan, started in the </a:t>
            </a:r>
            <a:r>
              <a:rPr lang="en-GB" dirty="0" err="1" smtClean="0"/>
              <a:t>Coldstream</a:t>
            </a:r>
            <a:r>
              <a:rPr lang="en-GB" dirty="0" smtClean="0"/>
              <a:t> Guards before going into the City.</a:t>
            </a:r>
          </a:p>
          <a:p>
            <a:r>
              <a:rPr lang="en-GB" dirty="0" smtClean="0"/>
              <a:t>He was briefly chairman of Chelsea Football Club in the early 1980s and his family motto is: "He who envies is the lesser man."</a:t>
            </a:r>
            <a:endParaRPr lang="en-GB" dirty="0"/>
          </a:p>
        </p:txBody>
      </p:sp>
    </p:spTree>
    <p:extLst>
      <p:ext uri="{BB962C8B-B14F-4D97-AF65-F5344CB8AC3E}">
        <p14:creationId xmlns:p14="http://schemas.microsoft.com/office/powerpoint/2010/main" val="2578602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2649"/>
          </a:xfrm>
        </p:spPr>
        <p:txBody>
          <a:bodyPr>
            <a:normAutofit fontScale="90000"/>
          </a:bodyPr>
          <a:lstStyle/>
          <a:p>
            <a:endParaRPr lang="en-GB" dirty="0"/>
          </a:p>
        </p:txBody>
      </p:sp>
      <p:sp>
        <p:nvSpPr>
          <p:cNvPr id="3" name="Content Placeholder 2"/>
          <p:cNvSpPr>
            <a:spLocks noGrp="1"/>
          </p:cNvSpPr>
          <p:nvPr>
            <p:ph idx="1"/>
          </p:nvPr>
        </p:nvSpPr>
        <p:spPr>
          <a:xfrm>
            <a:off x="838200" y="1273362"/>
            <a:ext cx="10515600" cy="5308507"/>
          </a:xfrm>
        </p:spPr>
        <p:txBody>
          <a:bodyPr>
            <a:noAutofit/>
          </a:bodyPr>
          <a:lstStyle/>
          <a:p>
            <a:pPr marL="0" indent="0">
              <a:buNone/>
            </a:pPr>
            <a:r>
              <a:rPr lang="en-GB" b="1" dirty="0" smtClean="0"/>
              <a:t>Mike Ashley (£3.3bn)</a:t>
            </a:r>
            <a:endParaRPr lang="en-GB" dirty="0" smtClean="0"/>
          </a:p>
          <a:p>
            <a:pPr marL="0" indent="0">
              <a:buNone/>
            </a:pPr>
            <a:r>
              <a:rPr lang="en-GB" dirty="0" smtClean="0"/>
              <a:t>Ashley owns Newcastle United football club and became a billionaire through his Sports Direct discount clothing chain which he started after leaving school.</a:t>
            </a:r>
          </a:p>
          <a:p>
            <a:pPr marL="0" indent="0">
              <a:buNone/>
            </a:pPr>
            <a:endParaRPr lang="en-GB" dirty="0" smtClean="0"/>
          </a:p>
          <a:p>
            <a:pPr marL="0" indent="0">
              <a:buNone/>
            </a:pPr>
            <a:r>
              <a:rPr lang="en-GB" dirty="0" smtClean="0"/>
              <a:t>He was the sole owner of the fast growing business, which snapped up brands such as Dunlop, Slazenger, </a:t>
            </a:r>
            <a:r>
              <a:rPr lang="en-GB" dirty="0" err="1" smtClean="0"/>
              <a:t>Karrimor</a:t>
            </a:r>
            <a:r>
              <a:rPr lang="en-GB" dirty="0" smtClean="0"/>
              <a:t> and Lonsdale, until it floated on the stock market in 2007. He now owns 62%.</a:t>
            </a:r>
          </a:p>
          <a:p>
            <a:pPr marL="0" indent="0">
              <a:buNone/>
            </a:pPr>
            <a:endParaRPr lang="en-GB" dirty="0" smtClean="0"/>
          </a:p>
          <a:p>
            <a:pPr marL="0" indent="0">
              <a:buNone/>
            </a:pPr>
            <a:r>
              <a:rPr lang="en-GB" dirty="0" smtClean="0"/>
              <a:t>Ashley is a regular visitor to London's swankiest casinos but is famously publicity-averse.</a:t>
            </a:r>
            <a:endParaRPr lang="en-GB" dirty="0"/>
          </a:p>
        </p:txBody>
      </p:sp>
    </p:spTree>
    <p:extLst>
      <p:ext uri="{BB962C8B-B14F-4D97-AF65-F5344CB8AC3E}">
        <p14:creationId xmlns:p14="http://schemas.microsoft.com/office/powerpoint/2010/main" val="103611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9184" y="320040"/>
            <a:ext cx="11247120" cy="6254496"/>
          </a:xfrm>
        </p:spPr>
        <p:txBody>
          <a:bodyPr/>
          <a:lstStyle/>
          <a:p>
            <a:pPr marL="0" lvl="0" indent="0" algn="ctr">
              <a:buNone/>
            </a:pPr>
            <a:endParaRPr lang="en-GB" sz="5400" dirty="0" smtClean="0">
              <a:solidFill>
                <a:prstClr val="black"/>
              </a:solidFill>
            </a:endParaRPr>
          </a:p>
          <a:p>
            <a:pPr marL="0" lvl="0" indent="0" algn="ctr">
              <a:buNone/>
            </a:pPr>
            <a:r>
              <a:rPr lang="en-GB" sz="5400" dirty="0" smtClean="0">
                <a:solidFill>
                  <a:prstClr val="black"/>
                </a:solidFill>
              </a:rPr>
              <a:t>References</a:t>
            </a:r>
          </a:p>
          <a:p>
            <a:pPr marL="0" lvl="0" indent="0" algn="ctr">
              <a:buNone/>
            </a:pPr>
            <a:endParaRPr lang="en-GB" dirty="0">
              <a:solidFill>
                <a:prstClr val="black"/>
              </a:solidFill>
            </a:endParaRPr>
          </a:p>
          <a:p>
            <a:pPr marL="0" lvl="0" indent="0" algn="ctr">
              <a:buNone/>
            </a:pPr>
            <a:endParaRPr lang="en-GB" dirty="0">
              <a:solidFill>
                <a:prstClr val="black"/>
              </a:solidFill>
            </a:endParaRPr>
          </a:p>
          <a:p>
            <a:pPr marL="0" lvl="0" indent="0" algn="ctr">
              <a:buNone/>
            </a:pPr>
            <a:r>
              <a:rPr lang="en-GB" dirty="0">
                <a:solidFill>
                  <a:prstClr val="black"/>
                </a:solidFill>
              </a:rPr>
              <a:t>Elliott L (2014) ‘Britain’s richest families worth more than poorest 20%’. </a:t>
            </a:r>
          </a:p>
          <a:p>
            <a:pPr marL="0" lvl="0" indent="0" algn="ctr">
              <a:buNone/>
            </a:pPr>
            <a:r>
              <a:rPr lang="en-GB" dirty="0">
                <a:solidFill>
                  <a:prstClr val="black"/>
                </a:solidFill>
              </a:rPr>
              <a:t>The Guardian 17</a:t>
            </a:r>
            <a:r>
              <a:rPr lang="en-GB" baseline="30000" dirty="0">
                <a:solidFill>
                  <a:prstClr val="black"/>
                </a:solidFill>
              </a:rPr>
              <a:t>th</a:t>
            </a:r>
            <a:r>
              <a:rPr lang="en-GB" dirty="0">
                <a:solidFill>
                  <a:prstClr val="black"/>
                </a:solidFill>
              </a:rPr>
              <a:t> March 2014</a:t>
            </a:r>
          </a:p>
          <a:p>
            <a:pPr marL="0" lvl="0" indent="0" algn="ctr">
              <a:buNone/>
            </a:pPr>
            <a:r>
              <a:rPr lang="en-GB" sz="1800" dirty="0">
                <a:solidFill>
                  <a:prstClr val="black"/>
                </a:solidFill>
                <a:hlinkClick r:id="rId2"/>
              </a:rPr>
              <a:t>http://www.theguardian.com/business/2014/mar/17/oxfam-report-scale-britain-growing-financial-inequality?CMP=EMCNEWEML6619I2</a:t>
            </a:r>
            <a:endParaRPr lang="en-GB" sz="1800" dirty="0">
              <a:solidFill>
                <a:prstClr val="black"/>
              </a:solidFill>
            </a:endParaRPr>
          </a:p>
          <a:p>
            <a:pPr marL="0" lvl="0" indent="0" algn="ctr">
              <a:buNone/>
            </a:pPr>
            <a:endParaRPr lang="en-GB" sz="1500" dirty="0">
              <a:solidFill>
                <a:prstClr val="black"/>
              </a:solidFill>
            </a:endParaRPr>
          </a:p>
          <a:p>
            <a:pPr marL="0" lvl="0" indent="0" algn="ctr">
              <a:buNone/>
            </a:pPr>
            <a:endParaRPr lang="en-GB" sz="1500" dirty="0">
              <a:solidFill>
                <a:prstClr val="black"/>
              </a:solidFill>
            </a:endParaRPr>
          </a:p>
          <a:p>
            <a:pPr marL="0" lvl="0" indent="0" algn="ctr">
              <a:buNone/>
            </a:pPr>
            <a:r>
              <a:rPr lang="en-GB" dirty="0">
                <a:solidFill>
                  <a:prstClr val="black"/>
                </a:solidFill>
              </a:rPr>
              <a:t>Oxfam (2014) A Tale of Two </a:t>
            </a:r>
            <a:r>
              <a:rPr lang="en-GB" dirty="0" err="1">
                <a:solidFill>
                  <a:prstClr val="black"/>
                </a:solidFill>
              </a:rPr>
              <a:t>Britains</a:t>
            </a:r>
            <a:r>
              <a:rPr lang="en-GB" dirty="0">
                <a:solidFill>
                  <a:prstClr val="black"/>
                </a:solidFill>
              </a:rPr>
              <a:t>. Media Briefing 03/2014</a:t>
            </a:r>
          </a:p>
          <a:p>
            <a:pPr marL="0" lvl="0" indent="0" algn="ctr">
              <a:buNone/>
            </a:pPr>
            <a:r>
              <a:rPr lang="en-GB" sz="1800" dirty="0">
                <a:solidFill>
                  <a:prstClr val="black"/>
                </a:solidFill>
                <a:hlinkClick r:id="rId3"/>
              </a:rPr>
              <a:t>http://policy-practice.oxfam.org.uk/publications/a-tale-of-two-britains-inequality-in-the-uk-314152</a:t>
            </a:r>
            <a:endParaRPr lang="en-GB" sz="1800" dirty="0">
              <a:solidFill>
                <a:prstClr val="black"/>
              </a:solidFill>
            </a:endParaRPr>
          </a:p>
          <a:p>
            <a:pPr marL="0" lvl="0" indent="0" algn="ctr">
              <a:buNone/>
            </a:pPr>
            <a:endParaRPr lang="en-GB" sz="1500" dirty="0">
              <a:solidFill>
                <a:prstClr val="black"/>
              </a:solidFill>
            </a:endParaRPr>
          </a:p>
          <a:p>
            <a:pPr marL="0" lvl="0" indent="0" algn="ctr">
              <a:buNone/>
            </a:pPr>
            <a:endParaRPr lang="en-GB" sz="1500" dirty="0">
              <a:solidFill>
                <a:prstClr val="black"/>
              </a:solidFill>
            </a:endParaRPr>
          </a:p>
          <a:p>
            <a:pPr marL="0" indent="0">
              <a:buNone/>
            </a:pPr>
            <a:endParaRPr lang="en-GB" dirty="0"/>
          </a:p>
        </p:txBody>
      </p:sp>
    </p:spTree>
    <p:extLst>
      <p:ext uri="{BB962C8B-B14F-4D97-AF65-F5344CB8AC3E}">
        <p14:creationId xmlns:p14="http://schemas.microsoft.com/office/powerpoint/2010/main" val="39467620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1154</Words>
  <Application>Microsoft Office PowerPoint</Application>
  <PresentationFormat>Widescreen</PresentationFormat>
  <Paragraphs>105</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A Tale of Two Britain’s  2014 Oxfam Report</vt:lpstr>
      <vt:lpstr>PowerPoint Presentation</vt:lpstr>
      <vt:lpstr>PowerPoint Presentation</vt:lpstr>
      <vt:lpstr>Elliott (2014)</vt:lpstr>
      <vt:lpstr>PowerPoint Presentation</vt:lpstr>
      <vt:lpstr>PowerPoint Presentation</vt:lpstr>
      <vt:lpstr>PowerPoint Presentation</vt:lpstr>
      <vt:lpstr>PowerPoint Presentation</vt:lpstr>
      <vt:lpstr>Oxfam's director of campaigns and policy,  Ben Phillips</vt:lpstr>
      <vt:lpstr>PowerPoint Presentation</vt:lpstr>
      <vt:lpstr>Richest and poorest</vt:lpstr>
      <vt:lpstr>PowerPoint Presentation</vt:lpstr>
      <vt:lpstr>£1 x 10 x 10 = £1 billion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Tale of Two Britain’s 2014 Oxfam Report</dc:title>
  <dc:creator>Mike</dc:creator>
  <cp:lastModifiedBy>Mike Durke</cp:lastModifiedBy>
  <cp:revision>19</cp:revision>
  <dcterms:created xsi:type="dcterms:W3CDTF">2014-09-07T09:01:48Z</dcterms:created>
  <dcterms:modified xsi:type="dcterms:W3CDTF">2016-11-07T12:21:26Z</dcterms:modified>
</cp:coreProperties>
</file>