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18"/>
  </p:notesMasterIdLst>
  <p:handoutMasterIdLst>
    <p:handoutMasterId r:id="rId19"/>
  </p:handoutMasterIdLst>
  <p:sldIdLst>
    <p:sldId id="258" r:id="rId2"/>
    <p:sldId id="275" r:id="rId3"/>
    <p:sldId id="271" r:id="rId4"/>
    <p:sldId id="280" r:id="rId5"/>
    <p:sldId id="272" r:id="rId6"/>
    <p:sldId id="268" r:id="rId7"/>
    <p:sldId id="273" r:id="rId8"/>
    <p:sldId id="278" r:id="rId9"/>
    <p:sldId id="279" r:id="rId10"/>
    <p:sldId id="267" r:id="rId11"/>
    <p:sldId id="281" r:id="rId12"/>
    <p:sldId id="276" r:id="rId13"/>
    <p:sldId id="277" r:id="rId14"/>
    <p:sldId id="270" r:id="rId15"/>
    <p:sldId id="274" r:id="rId16"/>
    <p:sldId id="266" r:id="rId17"/>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77330" autoAdjust="0"/>
  </p:normalViewPr>
  <p:slideViewPr>
    <p:cSldViewPr showGuides="1">
      <p:cViewPr varScale="1">
        <p:scale>
          <a:sx n="54" d="100"/>
          <a:sy n="54" d="100"/>
        </p:scale>
        <p:origin x="1380" y="66"/>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4/30/2024</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4/30/2024</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https://www.childreninwales.org.uk/professionals/our-work/rights/wales-uncrc-monitoring-group/</a:t>
            </a:r>
          </a:p>
        </p:txBody>
      </p:sp>
      <p:sp>
        <p:nvSpPr>
          <p:cNvPr id="4" name="Slide Number Placeholder 3"/>
          <p:cNvSpPr>
            <a:spLocks noGrp="1"/>
          </p:cNvSpPr>
          <p:nvPr>
            <p:ph type="sldNum" sz="quarter" idx="5"/>
          </p:nvPr>
        </p:nvSpPr>
        <p:spPr/>
        <p:txBody>
          <a:bodyPr/>
          <a:lstStyle/>
          <a:p>
            <a:fld id="{B8796F01-7154-41E0-B48B-A6921757531A}" type="slidenum">
              <a:rPr lang="en-GB" smtClean="0"/>
              <a:pPr/>
              <a:t>14</a:t>
            </a:fld>
            <a:endParaRPr lang="en-GB"/>
          </a:p>
        </p:txBody>
      </p:sp>
    </p:spTree>
    <p:extLst>
      <p:ext uri="{BB962C8B-B14F-4D97-AF65-F5344CB8AC3E}">
        <p14:creationId xmlns:p14="http://schemas.microsoft.com/office/powerpoint/2010/main" val="5529218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4/30/2024</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4/30/2024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4/30/2024</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4/30/2024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4/30/2024</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4/30/2024</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4/30/2024</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4/30/2024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4/30/2024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4/30/2024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4/30/2024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4/30/2024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DXGBwDqln8g?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55HREG0HF90?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aMOzZ-CzRRI?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un.org/en/about-us/universal-declaration-of-human-righ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Young People and Society 1: Advocacy, Empowerment, Participation and Rights</a:t>
            </a:r>
            <a:endParaRPr lang="en-US" dirty="0"/>
          </a:p>
        </p:txBody>
      </p:sp>
      <p:sp>
        <p:nvSpPr>
          <p:cNvPr id="3" name="Subtitle 2"/>
          <p:cNvSpPr>
            <a:spLocks noGrp="1"/>
          </p:cNvSpPr>
          <p:nvPr>
            <p:ph type="subTitle" idx="1"/>
          </p:nvPr>
        </p:nvSpPr>
        <p:spPr/>
        <p:txBody>
          <a:bodyPr/>
          <a:lstStyle/>
          <a:p>
            <a:r>
              <a:rPr lang="en-US" dirty="0"/>
              <a:t>27</a:t>
            </a:r>
            <a:r>
              <a:rPr lang="en-US" baseline="30000" dirty="0"/>
              <a:t>th</a:t>
            </a:r>
            <a:r>
              <a:rPr lang="en-US" dirty="0"/>
              <a:t> April 2023</a:t>
            </a:r>
          </a:p>
          <a:p>
            <a:endParaRPr lang="en-US" dirty="0"/>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E8712-475F-42A1-9BCA-A45CD640E9E2}"/>
              </a:ext>
            </a:extLst>
          </p:cNvPr>
          <p:cNvSpPr>
            <a:spLocks noGrp="1"/>
          </p:cNvSpPr>
          <p:nvPr>
            <p:ph type="title"/>
          </p:nvPr>
        </p:nvSpPr>
        <p:spPr/>
        <p:txBody>
          <a:bodyPr/>
          <a:lstStyle/>
          <a:p>
            <a:r>
              <a:rPr lang="en-GB" dirty="0"/>
              <a:t>Today we will cover</a:t>
            </a:r>
          </a:p>
        </p:txBody>
      </p:sp>
      <p:sp>
        <p:nvSpPr>
          <p:cNvPr id="3" name="Content Placeholder 2">
            <a:extLst>
              <a:ext uri="{FF2B5EF4-FFF2-40B4-BE49-F238E27FC236}">
                <a16:creationId xmlns:a16="http://schemas.microsoft.com/office/drawing/2014/main" id="{41514CEB-ABBD-4C10-A6EE-BA0888B4AFDC}"/>
              </a:ext>
            </a:extLst>
          </p:cNvPr>
          <p:cNvSpPr>
            <a:spLocks noGrp="1"/>
          </p:cNvSpPr>
          <p:nvPr>
            <p:ph idx="1"/>
          </p:nvPr>
        </p:nvSpPr>
        <p:spPr/>
        <p:txBody>
          <a:bodyPr/>
          <a:lstStyle/>
          <a:p>
            <a:r>
              <a:rPr lang="en-GB" dirty="0"/>
              <a:t>What is the UNCRC</a:t>
            </a:r>
          </a:p>
          <a:p>
            <a:r>
              <a:rPr lang="en-GB" dirty="0"/>
              <a:t>UNCRC  context in Wales</a:t>
            </a:r>
          </a:p>
          <a:p>
            <a:r>
              <a:rPr lang="en-GB" dirty="0"/>
              <a:t>How participation has changed over the years</a:t>
            </a:r>
          </a:p>
          <a:p>
            <a:endParaRPr lang="en-GB" dirty="0"/>
          </a:p>
        </p:txBody>
      </p:sp>
    </p:spTree>
    <p:extLst>
      <p:ext uri="{BB962C8B-B14F-4D97-AF65-F5344CB8AC3E}">
        <p14:creationId xmlns:p14="http://schemas.microsoft.com/office/powerpoint/2010/main" val="1079231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71B40-FDD7-4454-BE7C-4767B0E0FE33}"/>
              </a:ext>
            </a:extLst>
          </p:cNvPr>
          <p:cNvSpPr>
            <a:spLocks noGrp="1"/>
          </p:cNvSpPr>
          <p:nvPr>
            <p:ph type="title"/>
          </p:nvPr>
        </p:nvSpPr>
        <p:spPr/>
        <p:txBody>
          <a:bodyPr/>
          <a:lstStyle/>
          <a:p>
            <a:r>
              <a:rPr lang="en-GB" dirty="0"/>
              <a:t>How did young people get a voice</a:t>
            </a:r>
          </a:p>
        </p:txBody>
      </p:sp>
      <p:sp>
        <p:nvSpPr>
          <p:cNvPr id="3" name="Content Placeholder 2">
            <a:extLst>
              <a:ext uri="{FF2B5EF4-FFF2-40B4-BE49-F238E27FC236}">
                <a16:creationId xmlns:a16="http://schemas.microsoft.com/office/drawing/2014/main" id="{8807AD50-C3AB-4BE0-8E5A-8E66E14EC2C3}"/>
              </a:ext>
            </a:extLst>
          </p:cNvPr>
          <p:cNvSpPr>
            <a:spLocks noGrp="1"/>
          </p:cNvSpPr>
          <p:nvPr>
            <p:ph idx="1"/>
          </p:nvPr>
        </p:nvSpPr>
        <p:spPr/>
        <p:txBody>
          <a:bodyPr>
            <a:normAutofit fontScale="85000" lnSpcReduction="20000"/>
          </a:bodyPr>
          <a:lstStyle/>
          <a:p>
            <a:r>
              <a:rPr lang="en-GB" dirty="0"/>
              <a:t>Funky Dragon- Youth Assembly for Wales</a:t>
            </a:r>
          </a:p>
          <a:p>
            <a:pPr marL="0" indent="0" algn="l">
              <a:buNone/>
            </a:pPr>
            <a:r>
              <a:rPr lang="en-GB" b="0" i="0" dirty="0">
                <a:effectLst/>
              </a:rPr>
              <a:t>It was a peer-led organisation that provided opportunities for young people up to the age of 25 to have their voices heard on issues that affected them. It worked closely with the </a:t>
            </a:r>
            <a:r>
              <a:rPr lang="en-GB" dirty="0"/>
              <a:t>Welsh Assembly Government</a:t>
            </a:r>
            <a:r>
              <a:rPr lang="en-GB" b="0" i="0" dirty="0">
                <a:effectLst/>
              </a:rPr>
              <a:t> and youth forums run by </a:t>
            </a:r>
            <a:r>
              <a:rPr lang="en-GB" dirty="0"/>
              <a:t>unitary authorities</a:t>
            </a:r>
            <a:r>
              <a:rPr lang="en-GB" b="0" i="0" dirty="0">
                <a:effectLst/>
              </a:rPr>
              <a:t> enabling it to influence decision making at different political levels. The Welsh government stopped funding the organisation in 2014. Deprived of their main financial support, Funky Dragon had no other choice but stop</a:t>
            </a:r>
          </a:p>
          <a:p>
            <a:r>
              <a:rPr lang="en-GB" dirty="0"/>
              <a:t>So the Campaign for a Young Peoples Assembly for Wales (CYPAW) was created </a:t>
            </a:r>
          </a:p>
          <a:p>
            <a:r>
              <a:rPr lang="en-GB" dirty="0"/>
              <a:t>FUNC (</a:t>
            </a:r>
            <a:r>
              <a:rPr lang="en-GB" dirty="0" err="1"/>
              <a:t>Funkys</a:t>
            </a:r>
            <a:r>
              <a:rPr lang="en-GB" dirty="0"/>
              <a:t> United Nations Challenge) 2012 </a:t>
            </a:r>
          </a:p>
          <a:p>
            <a:r>
              <a:rPr lang="en-GB" dirty="0"/>
              <a:t>OROS (Our Rights Our Story) 2008</a:t>
            </a:r>
          </a:p>
          <a:p>
            <a:r>
              <a:rPr lang="en-GB" dirty="0"/>
              <a:t>October 2015 CYPAW took these finding to the United Nations in Geneva </a:t>
            </a:r>
          </a:p>
        </p:txBody>
      </p:sp>
    </p:spTree>
    <p:extLst>
      <p:ext uri="{BB962C8B-B14F-4D97-AF65-F5344CB8AC3E}">
        <p14:creationId xmlns:p14="http://schemas.microsoft.com/office/powerpoint/2010/main" val="19431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98A60-B53A-47B7-923E-88DEF6B8848E}"/>
              </a:ext>
            </a:extLst>
          </p:cNvPr>
          <p:cNvSpPr>
            <a:spLocks noGrp="1"/>
          </p:cNvSpPr>
          <p:nvPr>
            <p:ph type="title"/>
          </p:nvPr>
        </p:nvSpPr>
        <p:spPr/>
        <p:txBody>
          <a:bodyPr/>
          <a:lstStyle/>
          <a:p>
            <a:r>
              <a:rPr lang="en-GB" dirty="0"/>
              <a:t>How do young people have a voice now?</a:t>
            </a:r>
          </a:p>
        </p:txBody>
      </p:sp>
      <p:sp>
        <p:nvSpPr>
          <p:cNvPr id="3" name="Content Placeholder 2">
            <a:extLst>
              <a:ext uri="{FF2B5EF4-FFF2-40B4-BE49-F238E27FC236}">
                <a16:creationId xmlns:a16="http://schemas.microsoft.com/office/drawing/2014/main" id="{C4389504-C5B3-43A2-9A2C-53B0B061524F}"/>
              </a:ext>
            </a:extLst>
          </p:cNvPr>
          <p:cNvSpPr>
            <a:spLocks noGrp="1"/>
          </p:cNvSpPr>
          <p:nvPr>
            <p:ph idx="1"/>
          </p:nvPr>
        </p:nvSpPr>
        <p:spPr/>
        <p:txBody>
          <a:bodyPr>
            <a:normAutofit/>
          </a:bodyPr>
          <a:lstStyle/>
          <a:p>
            <a:r>
              <a:rPr lang="en-GB" dirty="0"/>
              <a:t>Nationally</a:t>
            </a:r>
          </a:p>
          <a:p>
            <a:pPr lvl="1"/>
            <a:r>
              <a:rPr lang="en-GB" dirty="0"/>
              <a:t>Elected to the Welsh Youth Parliament which is supported by the Welsh Assembly (Senedd) for young people under 18</a:t>
            </a:r>
          </a:p>
          <a:p>
            <a:pPr lvl="1"/>
            <a:r>
              <a:rPr lang="en-GB" dirty="0"/>
              <a:t>Young Wales- participative mechanism for young people to have a voice on issues that affect them to make change.  Young people up to 25</a:t>
            </a:r>
          </a:p>
          <a:p>
            <a:pPr lvl="1"/>
            <a:r>
              <a:rPr lang="en-GB" dirty="0"/>
              <a:t>Children’s commissioner office</a:t>
            </a:r>
          </a:p>
          <a:p>
            <a:r>
              <a:rPr lang="en-GB" dirty="0"/>
              <a:t>Locally </a:t>
            </a:r>
          </a:p>
          <a:p>
            <a:pPr lvl="1"/>
            <a:r>
              <a:rPr lang="en-GB" dirty="0"/>
              <a:t>Youth Council or forums in your local authority </a:t>
            </a:r>
          </a:p>
          <a:p>
            <a:pPr lvl="1"/>
            <a:r>
              <a:rPr lang="en-GB" dirty="0"/>
              <a:t>Youth forums in youth provisions </a:t>
            </a:r>
          </a:p>
          <a:p>
            <a:pPr lvl="1"/>
            <a:r>
              <a:rPr lang="en-GB" dirty="0"/>
              <a:t>School councils. </a:t>
            </a:r>
          </a:p>
          <a:p>
            <a:pPr lvl="1"/>
            <a:endParaRPr lang="en-GB" dirty="0"/>
          </a:p>
          <a:p>
            <a:pPr lvl="1"/>
            <a:endParaRPr lang="en-GB" dirty="0"/>
          </a:p>
        </p:txBody>
      </p:sp>
    </p:spTree>
    <p:extLst>
      <p:ext uri="{BB962C8B-B14F-4D97-AF65-F5344CB8AC3E}">
        <p14:creationId xmlns:p14="http://schemas.microsoft.com/office/powerpoint/2010/main" val="1404137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9B47A-D314-4F6E-921C-E5AD567109A4}"/>
              </a:ext>
            </a:extLst>
          </p:cNvPr>
          <p:cNvSpPr>
            <a:spLocks noGrp="1"/>
          </p:cNvSpPr>
          <p:nvPr>
            <p:ph type="title"/>
          </p:nvPr>
        </p:nvSpPr>
        <p:spPr/>
        <p:txBody>
          <a:bodyPr/>
          <a:lstStyle/>
          <a:p>
            <a:r>
              <a:rPr lang="en-GB" dirty="0"/>
              <a:t>What are Children’s rights and how does it affect us in Wales?</a:t>
            </a:r>
          </a:p>
        </p:txBody>
      </p:sp>
      <p:pic>
        <p:nvPicPr>
          <p:cNvPr id="4" name="Online Media 3" title="UNCR Video by Funky Dragon">
            <a:hlinkClick r:id="" action="ppaction://media"/>
            <a:extLst>
              <a:ext uri="{FF2B5EF4-FFF2-40B4-BE49-F238E27FC236}">
                <a16:creationId xmlns:a16="http://schemas.microsoft.com/office/drawing/2014/main" id="{6792A8E9-8B94-4E31-81CD-1706606B3829}"/>
              </a:ext>
            </a:extLst>
          </p:cNvPr>
          <p:cNvPicPr>
            <a:picLocks noGrp="1" noRot="1" noChangeAspect="1"/>
          </p:cNvPicPr>
          <p:nvPr>
            <p:ph idx="1"/>
            <a:videoFile r:link="rId1"/>
          </p:nvPr>
        </p:nvPicPr>
        <p:blipFill>
          <a:blip r:embed="rId3"/>
          <a:stretch>
            <a:fillRect/>
          </a:stretch>
        </p:blipFill>
        <p:spPr>
          <a:xfrm>
            <a:off x="3216275" y="1701800"/>
            <a:ext cx="5961063" cy="4470400"/>
          </a:xfrm>
          <a:prstGeom prst="rect">
            <a:avLst/>
          </a:prstGeom>
        </p:spPr>
      </p:pic>
    </p:spTree>
    <p:extLst>
      <p:ext uri="{BB962C8B-B14F-4D97-AF65-F5344CB8AC3E}">
        <p14:creationId xmlns:p14="http://schemas.microsoft.com/office/powerpoint/2010/main" val="1314581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78184-C23F-4F7D-810D-C69D86373659}"/>
              </a:ext>
            </a:extLst>
          </p:cNvPr>
          <p:cNvSpPr>
            <a:spLocks noGrp="1"/>
          </p:cNvSpPr>
          <p:nvPr>
            <p:ph type="title"/>
          </p:nvPr>
        </p:nvSpPr>
        <p:spPr>
          <a:xfrm>
            <a:off x="1117309" y="404664"/>
            <a:ext cx="10157354" cy="1397000"/>
          </a:xfrm>
        </p:spPr>
        <p:txBody>
          <a:bodyPr/>
          <a:lstStyle/>
          <a:p>
            <a:r>
              <a:rPr lang="en-GB" dirty="0"/>
              <a:t>Updates since that video was published</a:t>
            </a:r>
          </a:p>
        </p:txBody>
      </p:sp>
      <p:sp>
        <p:nvSpPr>
          <p:cNvPr id="3" name="Content Placeholder 2">
            <a:extLst>
              <a:ext uri="{FF2B5EF4-FFF2-40B4-BE49-F238E27FC236}">
                <a16:creationId xmlns:a16="http://schemas.microsoft.com/office/drawing/2014/main" id="{FF8F0A72-47C4-4049-9EE2-0D5AD50077C2}"/>
              </a:ext>
            </a:extLst>
          </p:cNvPr>
          <p:cNvSpPr>
            <a:spLocks noGrp="1"/>
          </p:cNvSpPr>
          <p:nvPr>
            <p:ph idx="1"/>
          </p:nvPr>
        </p:nvSpPr>
        <p:spPr/>
        <p:txBody>
          <a:bodyPr/>
          <a:lstStyle/>
          <a:p>
            <a:endParaRPr lang="en-GB" dirty="0"/>
          </a:p>
          <a:p>
            <a:r>
              <a:rPr lang="en-GB" dirty="0"/>
              <a:t>Only USA haven’t ratified the UNCRC now as </a:t>
            </a:r>
          </a:p>
          <a:p>
            <a:r>
              <a:rPr lang="en-GB" dirty="0"/>
              <a:t>Even Somalia and South Sudan have now ratified to the convention in 2015.</a:t>
            </a:r>
          </a:p>
          <a:p>
            <a:r>
              <a:rPr lang="en-GB" b="0" i="0" dirty="0">
                <a:solidFill>
                  <a:srgbClr val="333333"/>
                </a:solidFill>
                <a:effectLst/>
              </a:rPr>
              <a:t>The Convention is the most widely ratified international instrument with 196 States. Only the United States has not ratified to date.</a:t>
            </a:r>
            <a:endParaRPr lang="en-GB" dirty="0"/>
          </a:p>
        </p:txBody>
      </p:sp>
    </p:spTree>
    <p:extLst>
      <p:ext uri="{BB962C8B-B14F-4D97-AF65-F5344CB8AC3E}">
        <p14:creationId xmlns:p14="http://schemas.microsoft.com/office/powerpoint/2010/main" val="695408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B8050-46F3-419D-A191-34A07743F309}"/>
              </a:ext>
            </a:extLst>
          </p:cNvPr>
          <p:cNvSpPr>
            <a:spLocks noGrp="1"/>
          </p:cNvSpPr>
          <p:nvPr>
            <p:ph type="title"/>
          </p:nvPr>
        </p:nvSpPr>
        <p:spPr/>
        <p:txBody>
          <a:bodyPr/>
          <a:lstStyle/>
          <a:p>
            <a:endParaRPr lang="en-GB"/>
          </a:p>
        </p:txBody>
      </p:sp>
      <p:pic>
        <p:nvPicPr>
          <p:cNvPr id="4" name="Online Media 3" title="Introducing the UNCRC">
            <a:hlinkClick r:id="" action="ppaction://media"/>
            <a:extLst>
              <a:ext uri="{FF2B5EF4-FFF2-40B4-BE49-F238E27FC236}">
                <a16:creationId xmlns:a16="http://schemas.microsoft.com/office/drawing/2014/main" id="{25102C9A-E853-48F6-90B5-A8211B91BFD2}"/>
              </a:ext>
            </a:extLst>
          </p:cNvPr>
          <p:cNvPicPr>
            <a:picLocks noGrp="1" noRot="1" noChangeAspect="1"/>
          </p:cNvPicPr>
          <p:nvPr>
            <p:ph idx="1"/>
            <a:videoFile r:link="rId1"/>
          </p:nvPr>
        </p:nvPicPr>
        <p:blipFill>
          <a:blip r:embed="rId3"/>
          <a:stretch>
            <a:fillRect/>
          </a:stretch>
        </p:blipFill>
        <p:spPr>
          <a:xfrm>
            <a:off x="2239963" y="1701800"/>
            <a:ext cx="7912100" cy="4470400"/>
          </a:xfrm>
          <a:prstGeom prst="rect">
            <a:avLst/>
          </a:prstGeom>
        </p:spPr>
      </p:pic>
    </p:spTree>
    <p:extLst>
      <p:ext uri="{BB962C8B-B14F-4D97-AF65-F5344CB8AC3E}">
        <p14:creationId xmlns:p14="http://schemas.microsoft.com/office/powerpoint/2010/main" val="1190027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4A415-F2D4-4D8C-9E7B-0A18EB514148}"/>
              </a:ext>
            </a:extLst>
          </p:cNvPr>
          <p:cNvSpPr>
            <a:spLocks noGrp="1"/>
          </p:cNvSpPr>
          <p:nvPr>
            <p:ph type="title"/>
          </p:nvPr>
        </p:nvSpPr>
        <p:spPr/>
        <p:txBody>
          <a:bodyPr/>
          <a:lstStyle/>
          <a:p>
            <a:r>
              <a:rPr lang="en-GB" dirty="0"/>
              <a:t>What is UNCRC</a:t>
            </a:r>
          </a:p>
        </p:txBody>
      </p:sp>
      <p:sp>
        <p:nvSpPr>
          <p:cNvPr id="3" name="Content Placeholder 2">
            <a:extLst>
              <a:ext uri="{FF2B5EF4-FFF2-40B4-BE49-F238E27FC236}">
                <a16:creationId xmlns:a16="http://schemas.microsoft.com/office/drawing/2014/main" id="{9822FE1F-7A08-4535-A30D-E23707FAAEC8}"/>
              </a:ext>
            </a:extLst>
          </p:cNvPr>
          <p:cNvSpPr>
            <a:spLocks noGrp="1"/>
          </p:cNvSpPr>
          <p:nvPr>
            <p:ph idx="1"/>
          </p:nvPr>
        </p:nvSpPr>
        <p:spPr/>
        <p:txBody>
          <a:bodyPr>
            <a:normAutofit fontScale="62500" lnSpcReduction="20000"/>
          </a:bodyPr>
          <a:lstStyle/>
          <a:p>
            <a:pPr marL="0" indent="0">
              <a:lnSpc>
                <a:spcPct val="90000"/>
              </a:lnSpc>
              <a:spcBef>
                <a:spcPts val="1000"/>
              </a:spcBef>
              <a:buNone/>
              <a:defRPr sz="2800"/>
            </a:pPr>
            <a:r>
              <a:rPr lang="en-GB" b="1" u="sng" dirty="0"/>
              <a:t>Articles of the UNCRC</a:t>
            </a:r>
          </a:p>
          <a:p>
            <a:pPr marL="228600" indent="-228600">
              <a:lnSpc>
                <a:spcPct val="80000"/>
              </a:lnSpc>
              <a:spcBef>
                <a:spcPts val="1000"/>
              </a:spcBef>
              <a:defRPr sz="1700"/>
            </a:pPr>
            <a:r>
              <a:rPr lang="en-GB" sz="2800" dirty="0">
                <a:solidFill>
                  <a:schemeClr val="tx2">
                    <a:lumMod val="50000"/>
                  </a:schemeClr>
                </a:solidFill>
              </a:rPr>
              <a:t>There are 54 ‘articles’ or rights in the Convention, </a:t>
            </a:r>
          </a:p>
          <a:p>
            <a:pPr marL="228600" indent="-228600">
              <a:lnSpc>
                <a:spcPct val="80000"/>
              </a:lnSpc>
              <a:spcBef>
                <a:spcPts val="1000"/>
              </a:spcBef>
              <a:defRPr sz="1700"/>
            </a:pPr>
            <a:r>
              <a:rPr lang="en-GB" sz="2800" dirty="0">
                <a:solidFill>
                  <a:schemeClr val="tx2">
                    <a:lumMod val="50000"/>
                  </a:schemeClr>
                </a:solidFill>
              </a:rPr>
              <a:t>Articles 1 – 42 outline the rights specific to children,</a:t>
            </a:r>
          </a:p>
          <a:p>
            <a:pPr marL="228600" indent="-228600">
              <a:lnSpc>
                <a:spcPct val="80000"/>
              </a:lnSpc>
              <a:spcBef>
                <a:spcPts val="1000"/>
              </a:spcBef>
              <a:defRPr sz="1700"/>
            </a:pPr>
            <a:r>
              <a:rPr lang="en-GB" sz="2800" dirty="0">
                <a:solidFill>
                  <a:schemeClr val="tx2">
                    <a:lumMod val="50000"/>
                  </a:schemeClr>
                </a:solidFill>
              </a:rPr>
              <a:t>Articles 43 – 54 outline the obligations of State Parties and other ‘duty-bearers’ </a:t>
            </a:r>
          </a:p>
          <a:p>
            <a:pPr marL="0" indent="0">
              <a:lnSpc>
                <a:spcPct val="80000"/>
              </a:lnSpc>
              <a:spcBef>
                <a:spcPts val="1000"/>
              </a:spcBef>
              <a:buNone/>
              <a:defRPr sz="2800" b="1" u="sng"/>
            </a:pPr>
            <a:r>
              <a:rPr lang="en-GB" dirty="0">
                <a:solidFill>
                  <a:schemeClr val="tx2">
                    <a:lumMod val="50000"/>
                  </a:schemeClr>
                </a:solidFill>
              </a:rPr>
              <a:t>Universal</a:t>
            </a:r>
          </a:p>
          <a:p>
            <a:pPr>
              <a:lnSpc>
                <a:spcPct val="80000"/>
              </a:lnSpc>
              <a:spcBef>
                <a:spcPts val="1000"/>
              </a:spcBef>
              <a:defRPr sz="2800"/>
            </a:pPr>
            <a:r>
              <a:rPr lang="en-GB" dirty="0">
                <a:solidFill>
                  <a:schemeClr val="tx2">
                    <a:lumMod val="50000"/>
                  </a:schemeClr>
                </a:solidFill>
              </a:rPr>
              <a:t>Rights are universal; they apply to everyone, everywhere, all the time.</a:t>
            </a:r>
          </a:p>
          <a:p>
            <a:pPr marL="0" indent="0">
              <a:lnSpc>
                <a:spcPct val="80000"/>
              </a:lnSpc>
              <a:spcBef>
                <a:spcPts val="1000"/>
              </a:spcBef>
              <a:buNone/>
              <a:defRPr sz="2800" b="1" u="sng"/>
            </a:pPr>
            <a:r>
              <a:rPr lang="en-GB" dirty="0">
                <a:solidFill>
                  <a:schemeClr val="tx2">
                    <a:lumMod val="50000"/>
                  </a:schemeClr>
                </a:solidFill>
              </a:rPr>
              <a:t>Indivisible (Can’t be separated)</a:t>
            </a:r>
          </a:p>
          <a:p>
            <a:pPr>
              <a:lnSpc>
                <a:spcPct val="80000"/>
              </a:lnSpc>
              <a:spcBef>
                <a:spcPts val="1000"/>
              </a:spcBef>
              <a:defRPr sz="2800"/>
            </a:pPr>
            <a:r>
              <a:rPr lang="en-GB" dirty="0">
                <a:solidFill>
                  <a:schemeClr val="tx2">
                    <a:lumMod val="50000"/>
                  </a:schemeClr>
                </a:solidFill>
              </a:rPr>
              <a:t>No right is more or less important than another and they are all interlinked.</a:t>
            </a:r>
          </a:p>
          <a:p>
            <a:pPr marL="0" indent="0">
              <a:lnSpc>
                <a:spcPct val="90000"/>
              </a:lnSpc>
              <a:spcBef>
                <a:spcPts val="1000"/>
              </a:spcBef>
              <a:buNone/>
              <a:defRPr sz="2800" b="1" u="sng"/>
            </a:pPr>
            <a:r>
              <a:rPr lang="en-GB" dirty="0">
                <a:solidFill>
                  <a:schemeClr val="tx2">
                    <a:lumMod val="50000"/>
                  </a:schemeClr>
                </a:solidFill>
              </a:rPr>
              <a:t>Inalienable</a:t>
            </a:r>
          </a:p>
          <a:p>
            <a:pPr>
              <a:lnSpc>
                <a:spcPct val="90000"/>
              </a:lnSpc>
              <a:spcBef>
                <a:spcPts val="1000"/>
              </a:spcBef>
              <a:defRPr sz="2800"/>
            </a:pPr>
            <a:r>
              <a:rPr lang="en-GB" dirty="0">
                <a:solidFill>
                  <a:schemeClr val="tx2">
                    <a:lumMod val="50000"/>
                  </a:schemeClr>
                </a:solidFill>
              </a:rPr>
              <a:t>Rights can’t be sold or given away, and nobody can take them from you.</a:t>
            </a:r>
          </a:p>
          <a:p>
            <a:pPr marL="0" indent="0">
              <a:lnSpc>
                <a:spcPct val="90000"/>
              </a:lnSpc>
              <a:spcBef>
                <a:spcPts val="1000"/>
              </a:spcBef>
              <a:buNone/>
              <a:defRPr sz="2800" b="1" u="sng"/>
            </a:pPr>
            <a:r>
              <a:rPr lang="en-GB" dirty="0">
                <a:solidFill>
                  <a:schemeClr val="tx2">
                    <a:lumMod val="50000"/>
                  </a:schemeClr>
                </a:solidFill>
              </a:rPr>
              <a:t>Unconditional</a:t>
            </a:r>
          </a:p>
          <a:p>
            <a:pPr>
              <a:lnSpc>
                <a:spcPct val="90000"/>
              </a:lnSpc>
              <a:spcBef>
                <a:spcPts val="1000"/>
              </a:spcBef>
              <a:defRPr sz="2800"/>
            </a:pPr>
            <a:r>
              <a:rPr lang="en-GB" dirty="0">
                <a:solidFill>
                  <a:schemeClr val="tx2">
                    <a:lumMod val="50000"/>
                  </a:schemeClr>
                </a:solidFill>
              </a:rPr>
              <a:t>People have rights automatically; no action needs to be performed in order to get them.</a:t>
            </a:r>
            <a:endParaRPr lang="en-GB" dirty="0"/>
          </a:p>
          <a:p>
            <a:pPr marL="0" indent="0">
              <a:lnSpc>
                <a:spcPct val="90000"/>
              </a:lnSpc>
              <a:spcBef>
                <a:spcPts val="1000"/>
              </a:spcBef>
              <a:buNone/>
              <a:defRPr sz="2800"/>
            </a:pPr>
            <a:r>
              <a:rPr lang="en-GB" b="1" u="sng" dirty="0"/>
              <a:t>Due regard</a:t>
            </a:r>
          </a:p>
          <a:p>
            <a:pPr marL="0" indent="0">
              <a:lnSpc>
                <a:spcPct val="90000"/>
              </a:lnSpc>
              <a:spcBef>
                <a:spcPts val="1000"/>
              </a:spcBef>
              <a:buNone/>
              <a:defRPr sz="2800"/>
            </a:pPr>
            <a:r>
              <a:rPr lang="en-GB" dirty="0"/>
              <a:t>Politian's and leaders who make a difference must pay due regard to the UNCRC</a:t>
            </a:r>
          </a:p>
          <a:p>
            <a:pPr marL="0" indent="0">
              <a:lnSpc>
                <a:spcPct val="90000"/>
              </a:lnSpc>
              <a:spcBef>
                <a:spcPts val="1000"/>
              </a:spcBef>
              <a:buNone/>
              <a:defRPr sz="2800"/>
            </a:pPr>
            <a:endParaRPr lang="en-GB" dirty="0"/>
          </a:p>
          <a:p>
            <a:pPr>
              <a:lnSpc>
                <a:spcPct val="90000"/>
              </a:lnSpc>
              <a:spcBef>
                <a:spcPts val="1000"/>
              </a:spcBef>
              <a:defRPr sz="2800"/>
            </a:pPr>
            <a:endParaRPr lang="en-GB" dirty="0">
              <a:solidFill>
                <a:schemeClr val="tx2">
                  <a:lumMod val="50000"/>
                </a:schemeClr>
              </a:solidFill>
            </a:endParaRPr>
          </a:p>
          <a:p>
            <a:pPr>
              <a:lnSpc>
                <a:spcPct val="80000"/>
              </a:lnSpc>
              <a:spcBef>
                <a:spcPts val="1000"/>
              </a:spcBef>
              <a:defRPr sz="2800"/>
            </a:pPr>
            <a:endParaRPr lang="en-GB" dirty="0">
              <a:solidFill>
                <a:schemeClr val="tx2">
                  <a:lumMod val="50000"/>
                </a:schemeClr>
              </a:solidFill>
            </a:endParaRPr>
          </a:p>
          <a:p>
            <a:endParaRPr lang="en-GB" dirty="0"/>
          </a:p>
        </p:txBody>
      </p:sp>
    </p:spTree>
    <p:extLst>
      <p:ext uri="{BB962C8B-B14F-4D97-AF65-F5344CB8AC3E}">
        <p14:creationId xmlns:p14="http://schemas.microsoft.com/office/powerpoint/2010/main" val="3860071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61927-04F5-49EE-980B-879D24BCB9C6}"/>
              </a:ext>
            </a:extLst>
          </p:cNvPr>
          <p:cNvSpPr>
            <a:spLocks noGrp="1"/>
          </p:cNvSpPr>
          <p:nvPr>
            <p:ph type="title"/>
          </p:nvPr>
        </p:nvSpPr>
        <p:spPr/>
        <p:txBody>
          <a:bodyPr/>
          <a:lstStyle/>
          <a:p>
            <a:r>
              <a:rPr lang="en-GB" dirty="0"/>
              <a:t>Why do we need Children’s Rights? Surely Human rights are enough?</a:t>
            </a:r>
          </a:p>
        </p:txBody>
      </p:sp>
      <p:sp>
        <p:nvSpPr>
          <p:cNvPr id="3" name="Content Placeholder 2">
            <a:extLst>
              <a:ext uri="{FF2B5EF4-FFF2-40B4-BE49-F238E27FC236}">
                <a16:creationId xmlns:a16="http://schemas.microsoft.com/office/drawing/2014/main" id="{D5D195C8-16A9-40FA-8EBD-EF2CA2243DD7}"/>
              </a:ext>
            </a:extLst>
          </p:cNvPr>
          <p:cNvSpPr>
            <a:spLocks noGrp="1"/>
          </p:cNvSpPr>
          <p:nvPr>
            <p:ph idx="1"/>
          </p:nvPr>
        </p:nvSpPr>
        <p:spPr/>
        <p:txBody>
          <a:bodyPr/>
          <a:lstStyle/>
          <a:p>
            <a:pPr defTabSz="841247">
              <a:lnSpc>
                <a:spcPct val="64000"/>
              </a:lnSpc>
              <a:spcBef>
                <a:spcPts val="900"/>
              </a:spcBef>
              <a:buSzPct val="100000"/>
              <a:buAutoNum type="arabicPeriod"/>
              <a:defRPr sz="2024">
                <a:solidFill>
                  <a:srgbClr val="404040"/>
                </a:solidFill>
              </a:defRPr>
            </a:pPr>
            <a:r>
              <a:rPr lang="en-GB" dirty="0"/>
              <a:t>Children are more vulnerable to abuse and exploitation</a:t>
            </a:r>
            <a:endParaRPr lang="en-GB" sz="2400" dirty="0"/>
          </a:p>
          <a:p>
            <a:pPr defTabSz="841247">
              <a:lnSpc>
                <a:spcPct val="64000"/>
              </a:lnSpc>
              <a:spcBef>
                <a:spcPts val="900"/>
              </a:spcBef>
              <a:buSzPct val="100000"/>
              <a:buAutoNum type="arabicPeriod"/>
              <a:defRPr sz="2392">
                <a:solidFill>
                  <a:srgbClr val="404040"/>
                </a:solidFill>
              </a:defRPr>
            </a:pPr>
            <a:endParaRPr lang="en-GB" sz="2400" dirty="0"/>
          </a:p>
          <a:p>
            <a:pPr defTabSz="841247">
              <a:lnSpc>
                <a:spcPct val="64000"/>
              </a:lnSpc>
              <a:spcBef>
                <a:spcPts val="900"/>
              </a:spcBef>
              <a:buSzPct val="100000"/>
              <a:buAutoNum type="arabicPeriod" startAt="2"/>
              <a:defRPr sz="2024">
                <a:solidFill>
                  <a:srgbClr val="404040"/>
                </a:solidFill>
              </a:defRPr>
            </a:pPr>
            <a:r>
              <a:rPr lang="en-GB" dirty="0"/>
              <a:t>Dependent on age, children are entirely or mostly dependent on adults – best interests not always considered</a:t>
            </a:r>
            <a:endParaRPr lang="en-GB" sz="2400" dirty="0"/>
          </a:p>
          <a:p>
            <a:pPr defTabSz="841247">
              <a:lnSpc>
                <a:spcPct val="64000"/>
              </a:lnSpc>
              <a:spcBef>
                <a:spcPts val="900"/>
              </a:spcBef>
              <a:buSzPct val="100000"/>
              <a:buAutoNum type="arabicPeriod" startAt="2"/>
              <a:defRPr sz="2392">
                <a:solidFill>
                  <a:srgbClr val="404040"/>
                </a:solidFill>
              </a:defRPr>
            </a:pPr>
            <a:endParaRPr lang="en-GB" sz="2400" dirty="0"/>
          </a:p>
          <a:p>
            <a:pPr defTabSz="841247">
              <a:lnSpc>
                <a:spcPct val="64000"/>
              </a:lnSpc>
              <a:spcBef>
                <a:spcPts val="900"/>
              </a:spcBef>
              <a:buSzPct val="100000"/>
              <a:buAutoNum type="arabicPeriod" startAt="3"/>
              <a:defRPr sz="2024">
                <a:solidFill>
                  <a:srgbClr val="404040"/>
                </a:solidFill>
              </a:defRPr>
            </a:pPr>
            <a:r>
              <a:rPr lang="en-GB" dirty="0"/>
              <a:t>Children face an array of legal minimum ages at which they are considered capable of making decisions for themselves</a:t>
            </a:r>
            <a:endParaRPr lang="en-GB" sz="2400" dirty="0"/>
          </a:p>
          <a:p>
            <a:pPr defTabSz="841247">
              <a:lnSpc>
                <a:spcPct val="64000"/>
              </a:lnSpc>
              <a:spcBef>
                <a:spcPts val="900"/>
              </a:spcBef>
              <a:buSzPct val="100000"/>
              <a:buAutoNum type="arabicPeriod" startAt="3"/>
              <a:defRPr sz="2392">
                <a:solidFill>
                  <a:srgbClr val="404040"/>
                </a:solidFill>
              </a:defRPr>
            </a:pPr>
            <a:endParaRPr lang="en-GB" sz="2400" dirty="0"/>
          </a:p>
          <a:p>
            <a:pPr defTabSz="841247">
              <a:lnSpc>
                <a:spcPct val="64000"/>
              </a:lnSpc>
              <a:spcBef>
                <a:spcPts val="900"/>
              </a:spcBef>
              <a:buSzPct val="100000"/>
              <a:buAutoNum type="arabicPeriod" startAt="4"/>
              <a:defRPr sz="2024">
                <a:solidFill>
                  <a:srgbClr val="404040"/>
                </a:solidFill>
              </a:defRPr>
            </a:pPr>
            <a:r>
              <a:rPr lang="en-GB" dirty="0"/>
              <a:t>Children are often voiceless</a:t>
            </a:r>
          </a:p>
          <a:p>
            <a:endParaRPr lang="en-GB" dirty="0"/>
          </a:p>
        </p:txBody>
      </p:sp>
    </p:spTree>
    <p:extLst>
      <p:ext uri="{BB962C8B-B14F-4D97-AF65-F5344CB8AC3E}">
        <p14:creationId xmlns:p14="http://schemas.microsoft.com/office/powerpoint/2010/main" val="237122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5DD16-0D0F-40EE-9D32-7010DE8BE6CF}"/>
              </a:ext>
            </a:extLst>
          </p:cNvPr>
          <p:cNvSpPr>
            <a:spLocks noGrp="1"/>
          </p:cNvSpPr>
          <p:nvPr>
            <p:ph type="title"/>
          </p:nvPr>
        </p:nvSpPr>
        <p:spPr/>
        <p:txBody>
          <a:bodyPr/>
          <a:lstStyle/>
          <a:p>
            <a:r>
              <a:rPr lang="en-GB" dirty="0"/>
              <a:t>Welsh Government Perspective</a:t>
            </a:r>
          </a:p>
        </p:txBody>
      </p:sp>
      <p:pic>
        <p:nvPicPr>
          <p:cNvPr id="7" name="Online Media 6" title="Wales Position and Children Right">
            <a:hlinkClick r:id="" action="ppaction://media"/>
            <a:extLst>
              <a:ext uri="{FF2B5EF4-FFF2-40B4-BE49-F238E27FC236}">
                <a16:creationId xmlns:a16="http://schemas.microsoft.com/office/drawing/2014/main" id="{E168E0B3-A3B2-4D26-A619-4AFD01F97279}"/>
              </a:ext>
            </a:extLst>
          </p:cNvPr>
          <p:cNvPicPr>
            <a:picLocks noGrp="1" noRot="1" noChangeAspect="1"/>
          </p:cNvPicPr>
          <p:nvPr>
            <p:ph idx="1"/>
            <a:videoFile r:link="rId1"/>
          </p:nvPr>
        </p:nvPicPr>
        <p:blipFill>
          <a:blip r:embed="rId3"/>
          <a:stretch>
            <a:fillRect/>
          </a:stretch>
        </p:blipFill>
        <p:spPr>
          <a:xfrm>
            <a:off x="2239963" y="1701800"/>
            <a:ext cx="7912100" cy="4470400"/>
          </a:xfrm>
          <a:prstGeom prst="rect">
            <a:avLst/>
          </a:prstGeom>
        </p:spPr>
      </p:pic>
    </p:spTree>
    <p:extLst>
      <p:ext uri="{BB962C8B-B14F-4D97-AF65-F5344CB8AC3E}">
        <p14:creationId xmlns:p14="http://schemas.microsoft.com/office/powerpoint/2010/main" val="1609146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E7FB6-015F-4504-90C7-5172D3A6D18D}"/>
              </a:ext>
            </a:extLst>
          </p:cNvPr>
          <p:cNvSpPr>
            <a:spLocks noGrp="1"/>
          </p:cNvSpPr>
          <p:nvPr>
            <p:ph type="title"/>
          </p:nvPr>
        </p:nvSpPr>
        <p:spPr/>
        <p:txBody>
          <a:bodyPr/>
          <a:lstStyle/>
          <a:p>
            <a:r>
              <a:rPr lang="en-GB" dirty="0"/>
              <a:t>Group discussion?</a:t>
            </a:r>
          </a:p>
        </p:txBody>
      </p:sp>
      <p:sp>
        <p:nvSpPr>
          <p:cNvPr id="3" name="Content Placeholder 2">
            <a:extLst>
              <a:ext uri="{FF2B5EF4-FFF2-40B4-BE49-F238E27FC236}">
                <a16:creationId xmlns:a16="http://schemas.microsoft.com/office/drawing/2014/main" id="{A8ED799C-26B9-481C-B570-7A8E90D7539D}"/>
              </a:ext>
            </a:extLst>
          </p:cNvPr>
          <p:cNvSpPr>
            <a:spLocks noGrp="1"/>
          </p:cNvSpPr>
          <p:nvPr>
            <p:ph idx="1"/>
          </p:nvPr>
        </p:nvSpPr>
        <p:spPr/>
        <p:txBody>
          <a:bodyPr/>
          <a:lstStyle/>
          <a:p>
            <a:r>
              <a:rPr lang="en-GB" dirty="0"/>
              <a:t>Do you feel the Welsh Government does enough to promote children’s rights and participation? </a:t>
            </a:r>
          </a:p>
          <a:p>
            <a:endParaRPr lang="en-GB" dirty="0"/>
          </a:p>
          <a:p>
            <a:r>
              <a:rPr lang="en-GB" dirty="0"/>
              <a:t>Should they do more? </a:t>
            </a:r>
          </a:p>
          <a:p>
            <a:r>
              <a:rPr lang="en-GB" dirty="0"/>
              <a:t>If so what?</a:t>
            </a:r>
          </a:p>
          <a:p>
            <a:pPr marL="0" indent="0">
              <a:buNone/>
            </a:pPr>
            <a:endParaRPr lang="en-GB" dirty="0"/>
          </a:p>
          <a:p>
            <a:endParaRPr lang="en-GB" dirty="0"/>
          </a:p>
        </p:txBody>
      </p:sp>
    </p:spTree>
    <p:extLst>
      <p:ext uri="{BB962C8B-B14F-4D97-AF65-F5344CB8AC3E}">
        <p14:creationId xmlns:p14="http://schemas.microsoft.com/office/powerpoint/2010/main" val="1709095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0F9FF-C496-46F0-9225-7CB31A4FD438}"/>
              </a:ext>
            </a:extLst>
          </p:cNvPr>
          <p:cNvSpPr>
            <a:spLocks noGrp="1"/>
          </p:cNvSpPr>
          <p:nvPr>
            <p:ph type="title"/>
          </p:nvPr>
        </p:nvSpPr>
        <p:spPr>
          <a:xfrm>
            <a:off x="1117309" y="76200"/>
            <a:ext cx="10157354" cy="1397000"/>
          </a:xfrm>
        </p:spPr>
        <p:txBody>
          <a:bodyPr anchor="b">
            <a:normAutofit/>
          </a:bodyPr>
          <a:lstStyle/>
          <a:p>
            <a:r>
              <a:rPr lang="en-GB" dirty="0"/>
              <a:t>Children’s commissioner for Wales</a:t>
            </a:r>
            <a:br>
              <a:rPr lang="en-GB" dirty="0"/>
            </a:br>
            <a:r>
              <a:rPr lang="en-GB" dirty="0"/>
              <a:t>Sally Holland since April 2015</a:t>
            </a:r>
          </a:p>
        </p:txBody>
      </p:sp>
      <p:pic>
        <p:nvPicPr>
          <p:cNvPr id="1026" name="Picture 2" descr="Announcement of the Children&amp;amp;#39;s Commissioner for Wales&amp;amp;#39; review of Welsh  Government actions - Children&amp;amp;#39;s Commissioner for Wales">
            <a:extLst>
              <a:ext uri="{FF2B5EF4-FFF2-40B4-BE49-F238E27FC236}">
                <a16:creationId xmlns:a16="http://schemas.microsoft.com/office/drawing/2014/main" id="{5834F817-0618-4F6A-BD8F-7DABC1EF0774}"/>
              </a:ext>
            </a:extLst>
          </p:cNvPr>
          <p:cNvPicPr>
            <a:picLocks noGrp="1" noChangeAspect="1" noChangeArrowheads="1"/>
          </p:cNvPicPr>
          <p:nvPr>
            <p:ph sz="half" idx="1"/>
          </p:nvPr>
        </p:nvPicPr>
        <p:blipFill rotWithShape="1">
          <a:blip r:embed="rId2" cstate="print">
            <a:extLst>
              <a:ext uri="{28A0092B-C50C-407E-A947-70E740481C1C}">
                <a14:useLocalDpi xmlns:a14="http://schemas.microsoft.com/office/drawing/2010/main" val="0"/>
              </a:ext>
            </a:extLst>
          </a:blip>
          <a:srcRect l="14231" r="11731"/>
          <a:stretch/>
        </p:blipFill>
        <p:spPr bwMode="auto">
          <a:xfrm>
            <a:off x="1117309" y="1701800"/>
            <a:ext cx="4977104" cy="4470400"/>
          </a:xfrm>
          <a:prstGeom prst="rect">
            <a:avLst/>
          </a:prstGeom>
          <a:solidFill>
            <a:srgbClr val="FFFFFF"/>
          </a:solidFill>
        </p:spPr>
      </p:pic>
      <p:sp>
        <p:nvSpPr>
          <p:cNvPr id="71" name="Content Placeholder 3">
            <a:extLst>
              <a:ext uri="{FF2B5EF4-FFF2-40B4-BE49-F238E27FC236}">
                <a16:creationId xmlns:a16="http://schemas.microsoft.com/office/drawing/2014/main" id="{5673A2C1-298E-4C92-BA3A-4F30A1C02675}"/>
              </a:ext>
            </a:extLst>
          </p:cNvPr>
          <p:cNvSpPr>
            <a:spLocks noGrp="1"/>
          </p:cNvSpPr>
          <p:nvPr>
            <p:ph sz="half" idx="2"/>
          </p:nvPr>
        </p:nvSpPr>
        <p:spPr>
          <a:xfrm>
            <a:off x="6297559" y="1701800"/>
            <a:ext cx="4977104" cy="4470400"/>
          </a:xfrm>
        </p:spPr>
        <p:txBody>
          <a:bodyPr>
            <a:noAutofit/>
          </a:bodyPr>
          <a:lstStyle/>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Supports children and young people to find out about their rights under the United Nations Convention on the Rights of the Child (UNCRC)</a:t>
            </a:r>
          </a:p>
          <a:p>
            <a:pPr algn="l">
              <a:lnSpc>
                <a:spcPct val="100000"/>
              </a:lnSpc>
              <a:spcBef>
                <a:spcPts val="0"/>
              </a:spcBef>
              <a:buFont typeface="Arial" panose="020B0604020202020204" pitchFamily="34" charset="0"/>
              <a:buChar char="•"/>
            </a:pPr>
            <a:endParaRPr lang="en-GB" sz="1200" b="0" i="0" dirty="0">
              <a:solidFill>
                <a:srgbClr val="212529"/>
              </a:solidFill>
              <a:effectLst/>
              <a:latin typeface="Arial" panose="020B0604020202020204" pitchFamily="34" charset="0"/>
              <a:cs typeface="Arial" panose="020B0604020202020204" pitchFamily="34" charset="0"/>
            </a:endParaRP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Listens to children and young people to find out what’s important to them</a:t>
            </a:r>
          </a:p>
          <a:p>
            <a:pPr algn="l">
              <a:lnSpc>
                <a:spcPct val="100000"/>
              </a:lnSpc>
              <a:spcBef>
                <a:spcPts val="0"/>
              </a:spcBef>
              <a:buFont typeface="Arial" panose="020B0604020202020204" pitchFamily="34" charset="0"/>
              <a:buChar char="•"/>
            </a:pPr>
            <a:endParaRPr lang="en-GB" sz="1200" b="0" i="0" dirty="0">
              <a:solidFill>
                <a:srgbClr val="212529"/>
              </a:solidFill>
              <a:effectLst/>
              <a:latin typeface="Arial" panose="020B0604020202020204" pitchFamily="34" charset="0"/>
              <a:cs typeface="Arial" panose="020B0604020202020204" pitchFamily="34" charset="0"/>
            </a:endParaRP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Advises children, young people and those who care for them if they think they’ve been treated unfairly</a:t>
            </a:r>
          </a:p>
          <a:p>
            <a:pPr algn="l">
              <a:lnSpc>
                <a:spcPct val="100000"/>
              </a:lnSpc>
              <a:spcBef>
                <a:spcPts val="0"/>
              </a:spcBef>
              <a:buFont typeface="Arial" panose="020B0604020202020204" pitchFamily="34" charset="0"/>
              <a:buChar char="•"/>
            </a:pPr>
            <a:endParaRPr lang="en-GB" sz="1200" b="0" i="0" dirty="0">
              <a:solidFill>
                <a:srgbClr val="212529"/>
              </a:solidFill>
              <a:effectLst/>
              <a:latin typeface="Arial" panose="020B0604020202020204" pitchFamily="34" charset="0"/>
              <a:cs typeface="Arial" panose="020B0604020202020204" pitchFamily="34" charset="0"/>
            </a:endParaRP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Influences government and other organisations who say they’re going to make a difference to children’s lives, making sure they keep their promises to children and young people</a:t>
            </a:r>
          </a:p>
          <a:p>
            <a:pPr algn="l">
              <a:lnSpc>
                <a:spcPct val="100000"/>
              </a:lnSpc>
              <a:spcBef>
                <a:spcPts val="0"/>
              </a:spcBef>
              <a:buFont typeface="Arial" panose="020B0604020202020204" pitchFamily="34" charset="0"/>
              <a:buChar char="•"/>
            </a:pPr>
            <a:endParaRPr lang="en-GB" sz="1200" b="0" i="0" dirty="0">
              <a:solidFill>
                <a:srgbClr val="212529"/>
              </a:solidFill>
              <a:effectLst/>
              <a:latin typeface="Arial" panose="020B0604020202020204" pitchFamily="34" charset="0"/>
              <a:cs typeface="Arial" panose="020B0604020202020204" pitchFamily="34" charset="0"/>
            </a:endParaRP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Speaks up for children and young people in Wales on important issues</a:t>
            </a:r>
          </a:p>
          <a:p>
            <a:pPr algn="l">
              <a:lnSpc>
                <a:spcPct val="100000"/>
              </a:lnSpc>
              <a:spcBef>
                <a:spcPts val="0"/>
              </a:spcBef>
              <a:buFont typeface="Arial" panose="020B0604020202020204" pitchFamily="34" charset="0"/>
              <a:buChar char="•"/>
            </a:pPr>
            <a:endParaRPr lang="en-GB" sz="1200" b="0" i="0" dirty="0">
              <a:solidFill>
                <a:srgbClr val="212529"/>
              </a:solidFill>
              <a:effectLst/>
              <a:latin typeface="Arial" panose="020B0604020202020204" pitchFamily="34" charset="0"/>
              <a:cs typeface="Arial" panose="020B0604020202020204" pitchFamily="34" charset="0"/>
            </a:endParaRPr>
          </a:p>
          <a:p>
            <a:pPr algn="l">
              <a:lnSpc>
                <a:spcPct val="100000"/>
              </a:lnSpc>
              <a:spcBef>
                <a:spcPts val="0"/>
              </a:spcBef>
            </a:pPr>
            <a:r>
              <a:rPr lang="en-GB" sz="1200" b="1" i="0" dirty="0">
                <a:solidFill>
                  <a:srgbClr val="000000"/>
                </a:solidFill>
                <a:effectLst/>
                <a:latin typeface="Arial" panose="020B0604020202020204" pitchFamily="34" charset="0"/>
                <a:cs typeface="Arial" panose="020B0604020202020204" pitchFamily="34" charset="0"/>
              </a:rPr>
              <a:t>The Children’s Commissioner works for every child in Wales who is:</a:t>
            </a:r>
          </a:p>
          <a:p>
            <a:pPr algn="l">
              <a:lnSpc>
                <a:spcPct val="100000"/>
              </a:lnSpc>
              <a:spcBef>
                <a:spcPts val="0"/>
              </a:spcBef>
            </a:pPr>
            <a:endParaRPr lang="en-GB" sz="1200" b="0" i="0" dirty="0">
              <a:solidFill>
                <a:srgbClr val="212529"/>
              </a:solidFill>
              <a:effectLst/>
              <a:latin typeface="Arial" panose="020B0604020202020204" pitchFamily="34" charset="0"/>
              <a:cs typeface="Arial" panose="020B0604020202020204" pitchFamily="34" charset="0"/>
            </a:endParaRP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Up to the age of 18</a:t>
            </a: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Up to the age of 21 if they’ve been in care</a:t>
            </a: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Up the age of 25 if they’ve been in care and are still in education</a:t>
            </a:r>
          </a:p>
        </p:txBody>
      </p:sp>
    </p:spTree>
    <p:extLst>
      <p:ext uri="{BB962C8B-B14F-4D97-AF65-F5344CB8AC3E}">
        <p14:creationId xmlns:p14="http://schemas.microsoft.com/office/powerpoint/2010/main" val="4040034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8C31353C-565E-43FB-B496-24EE0DC374D1}"/>
              </a:ext>
            </a:extLst>
          </p:cNvPr>
          <p:cNvSpPr>
            <a:spLocks noGrp="1"/>
          </p:cNvSpPr>
          <p:nvPr>
            <p:ph type="title"/>
          </p:nvPr>
        </p:nvSpPr>
        <p:spPr>
          <a:xfrm>
            <a:off x="1117309" y="76200"/>
            <a:ext cx="10157354" cy="1397000"/>
          </a:xfrm>
        </p:spPr>
        <p:txBody>
          <a:bodyPr/>
          <a:lstStyle/>
          <a:p>
            <a:r>
              <a:rPr lang="en-US" dirty="0"/>
              <a:t>New Commissioner April 2022</a:t>
            </a:r>
          </a:p>
        </p:txBody>
      </p:sp>
      <p:pic>
        <p:nvPicPr>
          <p:cNvPr id="2050" name="Picture 2" descr="New Children's Commissioner for Wales announced">
            <a:extLst>
              <a:ext uri="{FF2B5EF4-FFF2-40B4-BE49-F238E27FC236}">
                <a16:creationId xmlns:a16="http://schemas.microsoft.com/office/drawing/2014/main" id="{0F557140-3928-4499-A6AB-9F25FE60E8C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117309" y="2280982"/>
            <a:ext cx="4977104" cy="3312036"/>
          </a:xfrm>
          <a:prstGeom prst="rect">
            <a:avLst/>
          </a:prstGeom>
          <a:solidFill>
            <a:srgbClr val="FFFFFF"/>
          </a:solidFill>
        </p:spPr>
      </p:pic>
      <p:sp>
        <p:nvSpPr>
          <p:cNvPr id="73" name="Content Placeholder 3">
            <a:extLst>
              <a:ext uri="{FF2B5EF4-FFF2-40B4-BE49-F238E27FC236}">
                <a16:creationId xmlns:a16="http://schemas.microsoft.com/office/drawing/2014/main" id="{007814A8-90B9-4554-8218-FC979A5A7DA4}"/>
              </a:ext>
            </a:extLst>
          </p:cNvPr>
          <p:cNvSpPr>
            <a:spLocks noGrp="1"/>
          </p:cNvSpPr>
          <p:nvPr>
            <p:ph sz="half" idx="2"/>
          </p:nvPr>
        </p:nvSpPr>
        <p:spPr>
          <a:xfrm>
            <a:off x="6297559" y="1701800"/>
            <a:ext cx="4977104" cy="4470400"/>
          </a:xfrm>
        </p:spPr>
        <p:txBody>
          <a:bodyPr>
            <a:normAutofit/>
          </a:bodyPr>
          <a:lstStyle/>
          <a:p>
            <a:r>
              <a:rPr lang="en-US" dirty="0"/>
              <a:t>Rocio Cifuentes </a:t>
            </a:r>
          </a:p>
          <a:p>
            <a:r>
              <a:rPr lang="en-US" dirty="0"/>
              <a:t>Background of supporting Ethnic minority young people across Wales. </a:t>
            </a:r>
          </a:p>
          <a:p>
            <a:r>
              <a:rPr lang="en-US" dirty="0"/>
              <a:t>Keen interest in supporting young people with mixed disabilities </a:t>
            </a:r>
          </a:p>
          <a:p>
            <a:r>
              <a:rPr lang="en-GB" b="0" i="0" dirty="0">
                <a:effectLst/>
              </a:rPr>
              <a:t>She arrived in the UK as a one-year-old with her parents - political refugees from Chile.</a:t>
            </a:r>
            <a:endParaRPr lang="en-US" dirty="0"/>
          </a:p>
        </p:txBody>
      </p:sp>
    </p:spTree>
    <p:extLst>
      <p:ext uri="{BB962C8B-B14F-4D97-AF65-F5344CB8AC3E}">
        <p14:creationId xmlns:p14="http://schemas.microsoft.com/office/powerpoint/2010/main" val="3279117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8534B-CFA9-401F-AE1A-FE7F15084FCE}"/>
              </a:ext>
            </a:extLst>
          </p:cNvPr>
          <p:cNvSpPr>
            <a:spLocks noGrp="1"/>
          </p:cNvSpPr>
          <p:nvPr>
            <p:ph type="title"/>
          </p:nvPr>
        </p:nvSpPr>
        <p:spPr>
          <a:xfrm>
            <a:off x="1117309" y="41476"/>
            <a:ext cx="10157354" cy="1397000"/>
          </a:xfrm>
        </p:spPr>
        <p:txBody>
          <a:bodyPr/>
          <a:lstStyle/>
          <a:p>
            <a:r>
              <a:rPr lang="en-GB" dirty="0"/>
              <a:t>UN Reporting process</a:t>
            </a:r>
          </a:p>
        </p:txBody>
      </p:sp>
      <p:sp>
        <p:nvSpPr>
          <p:cNvPr id="3" name="Content Placeholder 2">
            <a:extLst>
              <a:ext uri="{FF2B5EF4-FFF2-40B4-BE49-F238E27FC236}">
                <a16:creationId xmlns:a16="http://schemas.microsoft.com/office/drawing/2014/main" id="{EB318D77-F2E6-4F64-A88F-55AA93509A3B}"/>
              </a:ext>
            </a:extLst>
          </p:cNvPr>
          <p:cNvSpPr>
            <a:spLocks noGrp="1"/>
          </p:cNvSpPr>
          <p:nvPr>
            <p:ph idx="1"/>
          </p:nvPr>
        </p:nvSpPr>
        <p:spPr/>
        <p:txBody>
          <a:bodyPr>
            <a:normAutofit fontScale="92500" lnSpcReduction="20000"/>
          </a:bodyPr>
          <a:lstStyle/>
          <a:p>
            <a:r>
              <a:rPr lang="en-GB" dirty="0"/>
              <a:t>All state party feeds in….in Wales this includes</a:t>
            </a:r>
          </a:p>
          <a:p>
            <a:r>
              <a:rPr lang="en-GB" dirty="0"/>
              <a:t>The Welsh Government</a:t>
            </a:r>
          </a:p>
          <a:p>
            <a:r>
              <a:rPr lang="en-GB" dirty="0"/>
              <a:t>NGO (Non Governmental Organisations)</a:t>
            </a:r>
          </a:p>
          <a:p>
            <a:pPr lvl="1"/>
            <a:r>
              <a:rPr lang="en-GB" dirty="0"/>
              <a:t>Children's Commissioner for Wales, </a:t>
            </a:r>
          </a:p>
          <a:p>
            <a:pPr lvl="1"/>
            <a:r>
              <a:rPr lang="en-GB" dirty="0"/>
              <a:t>The Observatory on Human Rights of Children</a:t>
            </a:r>
          </a:p>
          <a:p>
            <a:pPr lvl="1"/>
            <a:r>
              <a:rPr lang="en-GB" dirty="0"/>
              <a:t>UNCRC Monitoring group facilitated by Children in Wales</a:t>
            </a:r>
          </a:p>
          <a:p>
            <a:r>
              <a:rPr lang="en-GB" dirty="0"/>
              <a:t>Voices of young people – </a:t>
            </a:r>
          </a:p>
          <a:p>
            <a:pPr lvl="1"/>
            <a:r>
              <a:rPr lang="en-GB" dirty="0"/>
              <a:t>Little Voices Shouting out part of Swansea observatory who advocate on children’s rights </a:t>
            </a:r>
          </a:p>
          <a:p>
            <a:pPr lvl="1"/>
            <a:r>
              <a:rPr lang="en-GB" dirty="0"/>
              <a:t>Funky Dragon,  </a:t>
            </a:r>
          </a:p>
          <a:p>
            <a:pPr lvl="1"/>
            <a:r>
              <a:rPr lang="en-GB" dirty="0"/>
              <a:t>Children in Wales- Young Wales</a:t>
            </a:r>
          </a:p>
          <a:p>
            <a:endParaRPr lang="en-GB" dirty="0"/>
          </a:p>
        </p:txBody>
      </p:sp>
    </p:spTree>
    <p:extLst>
      <p:ext uri="{BB962C8B-B14F-4D97-AF65-F5344CB8AC3E}">
        <p14:creationId xmlns:p14="http://schemas.microsoft.com/office/powerpoint/2010/main" val="170670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BA73B-CB20-4276-A061-60C92C34ECD1}"/>
              </a:ext>
            </a:extLst>
          </p:cNvPr>
          <p:cNvSpPr>
            <a:spLocks noGrp="1"/>
          </p:cNvSpPr>
          <p:nvPr>
            <p:ph type="title"/>
          </p:nvPr>
        </p:nvSpPr>
        <p:spPr/>
        <p:txBody>
          <a:bodyPr/>
          <a:lstStyle/>
          <a:p>
            <a:r>
              <a:rPr lang="en-GB" dirty="0"/>
              <a:t>Policy Context</a:t>
            </a:r>
          </a:p>
        </p:txBody>
      </p:sp>
      <p:sp>
        <p:nvSpPr>
          <p:cNvPr id="3" name="Content Placeholder 2">
            <a:extLst>
              <a:ext uri="{FF2B5EF4-FFF2-40B4-BE49-F238E27FC236}">
                <a16:creationId xmlns:a16="http://schemas.microsoft.com/office/drawing/2014/main" id="{A98045AB-7A03-4EE3-9AE0-50C203B59C45}"/>
              </a:ext>
            </a:extLst>
          </p:cNvPr>
          <p:cNvSpPr>
            <a:spLocks noGrp="1"/>
          </p:cNvSpPr>
          <p:nvPr>
            <p:ph idx="1"/>
          </p:nvPr>
        </p:nvSpPr>
        <p:spPr/>
        <p:txBody>
          <a:bodyPr/>
          <a:lstStyle/>
          <a:p>
            <a:r>
              <a:rPr lang="en-GB" dirty="0"/>
              <a:t>Social Services and Wellbeing Act Wales 2014</a:t>
            </a:r>
          </a:p>
          <a:p>
            <a:r>
              <a:rPr lang="en-GB" dirty="0"/>
              <a:t>Children and Families Wales Measure 2010</a:t>
            </a:r>
          </a:p>
          <a:p>
            <a:pPr algn="l"/>
            <a:r>
              <a:rPr lang="en-GB" i="0" dirty="0">
                <a:solidFill>
                  <a:srgbClr val="000000"/>
                </a:solidFill>
                <a:effectLst/>
              </a:rPr>
              <a:t>Rights of Children and Young Persons (Wales) Measure 2011</a:t>
            </a:r>
          </a:p>
          <a:p>
            <a:pPr algn="l"/>
            <a:r>
              <a:rPr lang="en-GB" i="0" dirty="0">
                <a:solidFill>
                  <a:srgbClr val="000000"/>
                </a:solidFill>
                <a:effectLst/>
              </a:rPr>
              <a:t>Additional Learning Needs And Educational Tribunal Act 2018</a:t>
            </a:r>
          </a:p>
          <a:p>
            <a:pPr algn="l"/>
            <a:r>
              <a:rPr lang="en-GB" dirty="0">
                <a:solidFill>
                  <a:srgbClr val="000000"/>
                </a:solidFill>
              </a:rPr>
              <a:t>Youth Work in Wales, Principles and Purposes.</a:t>
            </a:r>
            <a:endParaRPr lang="en-GB" i="0" dirty="0">
              <a:solidFill>
                <a:srgbClr val="000000"/>
              </a:solidFill>
              <a:effectLst/>
            </a:endParaRPr>
          </a:p>
        </p:txBody>
      </p:sp>
    </p:spTree>
    <p:extLst>
      <p:ext uri="{BB962C8B-B14F-4D97-AF65-F5344CB8AC3E}">
        <p14:creationId xmlns:p14="http://schemas.microsoft.com/office/powerpoint/2010/main" val="783022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Directed study</a:t>
            </a:r>
          </a:p>
        </p:txBody>
      </p:sp>
      <p:sp>
        <p:nvSpPr>
          <p:cNvPr id="3" name="Content Placeholder 2"/>
          <p:cNvSpPr>
            <a:spLocks noGrp="1"/>
          </p:cNvSpPr>
          <p:nvPr>
            <p:ph idx="1"/>
          </p:nvPr>
        </p:nvSpPr>
        <p:spPr/>
        <p:txBody>
          <a:bodyPr/>
          <a:lstStyle/>
          <a:p>
            <a:r>
              <a:rPr lang="en-US" dirty="0"/>
              <a:t>What are the differences and similarities between Human Rights and the UNCRC?</a:t>
            </a:r>
          </a:p>
          <a:p>
            <a:r>
              <a:rPr lang="en-US" dirty="0">
                <a:hlinkClick r:id="rId2"/>
              </a:rPr>
              <a:t>https://www.un.org/en/about-us/universal-declaration-of-human-rights</a:t>
            </a:r>
            <a:endParaRPr lang="en-US" dirty="0"/>
          </a:p>
          <a:p>
            <a:r>
              <a:rPr lang="en-US" dirty="0"/>
              <a:t>To feedback in Class on </a:t>
            </a:r>
            <a:r>
              <a:rPr lang="en-US"/>
              <a:t>Wednesday 8th </a:t>
            </a:r>
            <a:r>
              <a:rPr lang="en-US" dirty="0"/>
              <a:t>May</a:t>
            </a:r>
          </a:p>
        </p:txBody>
      </p:sp>
    </p:spTree>
    <p:extLst>
      <p:ext uri="{BB962C8B-B14F-4D97-AF65-F5344CB8AC3E}">
        <p14:creationId xmlns:p14="http://schemas.microsoft.com/office/powerpoint/2010/main" val="3596815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Template>
  <TotalTime>217</TotalTime>
  <Words>894</Words>
  <Application>Microsoft Office PowerPoint</Application>
  <PresentationFormat>Custom</PresentationFormat>
  <Paragraphs>104</Paragraphs>
  <Slides>16</Slides>
  <Notes>2</Notes>
  <HiddenSlides>0</HiddenSlides>
  <MMClips>3</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Century Gothic</vt:lpstr>
      <vt:lpstr>Welcome back to school presentation</vt:lpstr>
      <vt:lpstr>Young People and Society 1: Advocacy, Empowerment, Participation and Rights</vt:lpstr>
      <vt:lpstr>Today we will cover</vt:lpstr>
      <vt:lpstr>How did young people get a voice</vt:lpstr>
      <vt:lpstr>How do young people have a voice now?</vt:lpstr>
      <vt:lpstr>What are Children’s rights and how does it affect us in Wales?</vt:lpstr>
      <vt:lpstr>Updates since that video was published</vt:lpstr>
      <vt:lpstr>PowerPoint Presentation</vt:lpstr>
      <vt:lpstr>What is UNCRC</vt:lpstr>
      <vt:lpstr>Why do we need Children’s Rights? Surely Human rights are enough?</vt:lpstr>
      <vt:lpstr>Welsh Government Perspective</vt:lpstr>
      <vt:lpstr>Group discussion?</vt:lpstr>
      <vt:lpstr>Children’s commissioner for Wales Sally Holland since April 2015</vt:lpstr>
      <vt:lpstr>New Commissioner April 2022</vt:lpstr>
      <vt:lpstr>UN Reporting process</vt:lpstr>
      <vt:lpstr>Policy Context</vt:lpstr>
      <vt:lpstr>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1: Advocacy, Empowerment, Participation and Rights</dc:title>
  <dc:creator>Alex Atkins (1300718)</dc:creator>
  <cp:lastModifiedBy>Darrel Williams</cp:lastModifiedBy>
  <cp:revision>6</cp:revision>
  <dcterms:created xsi:type="dcterms:W3CDTF">2022-02-28T08:54:48Z</dcterms:created>
  <dcterms:modified xsi:type="dcterms:W3CDTF">2024-04-30T06:34:05Z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