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14" d="100"/>
          <a:sy n="114" d="100"/>
        </p:scale>
        <p:origin x="101"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6562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548640" y="548640"/>
            <a:ext cx="8046720" cy="274320"/>
          </a:xfrm>
          <a:prstGeom prst="rect">
            <a:avLst/>
          </a:prstGeom>
          <a:noFill/>
          <a:ln/>
        </p:spPr>
        <p:txBody>
          <a:bodyPr wrap="square" lIns="0" tIns="0" rIns="0" bIns="0" rtlCol="0" anchor="ctr"/>
          <a:lstStyle/>
          <a:p>
            <a:pPr marL="0" indent="0">
              <a:buNone/>
            </a:pPr>
            <a:r>
              <a:rPr lang="en-US" sz="1100" b="1" kern="0" spc="400" dirty="0">
                <a:solidFill>
                  <a:srgbClr val="CADCFC"/>
                </a:solidFill>
                <a:latin typeface="Trebuchet MS" pitchFamily="34" charset="0"/>
                <a:ea typeface="Trebuchet MS" pitchFamily="34" charset="-122"/>
                <a:cs typeface="Trebuchet MS" pitchFamily="34" charset="-120"/>
              </a:rPr>
              <a:t>SHIPMAX  ·  GUEST LECTURE  ·  WED 22 APRIL 2026</a:t>
            </a:r>
            <a:endParaRPr lang="en-US" sz="1100" dirty="0"/>
          </a:p>
        </p:txBody>
      </p:sp>
      <p:sp>
        <p:nvSpPr>
          <p:cNvPr id="4" name="Text 2"/>
          <p:cNvSpPr/>
          <p:nvPr/>
        </p:nvSpPr>
        <p:spPr>
          <a:xfrm>
            <a:off x="548640" y="1554480"/>
            <a:ext cx="8229600" cy="822960"/>
          </a:xfrm>
          <a:prstGeom prst="rect">
            <a:avLst/>
          </a:prstGeom>
          <a:noFill/>
          <a:ln/>
        </p:spPr>
        <p:txBody>
          <a:bodyPr wrap="square" lIns="0" tIns="0" rIns="0" bIns="0" rtlCol="0" anchor="ctr"/>
          <a:lstStyle/>
          <a:p>
            <a:pPr marL="0" indent="0">
              <a:buNone/>
            </a:pPr>
            <a:r>
              <a:rPr lang="en-US" sz="5600" b="1" dirty="0">
                <a:solidFill>
                  <a:srgbClr val="FFFFFF"/>
                </a:solidFill>
                <a:latin typeface="Trebuchet MS" pitchFamily="34" charset="0"/>
                <a:ea typeface="Trebuchet MS" pitchFamily="34" charset="-122"/>
                <a:cs typeface="Trebuchet MS" pitchFamily="34" charset="-120"/>
              </a:rPr>
              <a:t>Building Innovation</a:t>
            </a:r>
            <a:endParaRPr lang="en-US" sz="5600" dirty="0"/>
          </a:p>
        </p:txBody>
      </p:sp>
      <p:sp>
        <p:nvSpPr>
          <p:cNvPr id="5" name="Text 3"/>
          <p:cNvSpPr/>
          <p:nvPr/>
        </p:nvSpPr>
        <p:spPr>
          <a:xfrm>
            <a:off x="548640" y="2331720"/>
            <a:ext cx="8229600" cy="822960"/>
          </a:xfrm>
          <a:prstGeom prst="rect">
            <a:avLst/>
          </a:prstGeom>
          <a:noFill/>
          <a:ln/>
        </p:spPr>
        <p:txBody>
          <a:bodyPr wrap="square" lIns="0" tIns="0" rIns="0" bIns="0" rtlCol="0" anchor="ctr"/>
          <a:lstStyle/>
          <a:p>
            <a:pPr marL="0" indent="0">
              <a:buNone/>
            </a:pPr>
            <a:r>
              <a:rPr lang="en-US" sz="5600" b="1" i="1" dirty="0">
                <a:solidFill>
                  <a:srgbClr val="FF6B35"/>
                </a:solidFill>
                <a:latin typeface="Trebuchet MS" pitchFamily="34" charset="0"/>
                <a:ea typeface="Trebuchet MS" pitchFamily="34" charset="-122"/>
                <a:cs typeface="Trebuchet MS" pitchFamily="34" charset="-120"/>
              </a:rPr>
              <a:t>That Ships.</a:t>
            </a:r>
            <a:endParaRPr lang="en-US" sz="5600" dirty="0"/>
          </a:p>
        </p:txBody>
      </p:sp>
      <p:sp>
        <p:nvSpPr>
          <p:cNvPr id="6" name="Text 4"/>
          <p:cNvSpPr/>
          <p:nvPr/>
        </p:nvSpPr>
        <p:spPr>
          <a:xfrm>
            <a:off x="548640" y="3383280"/>
            <a:ext cx="7315200" cy="365760"/>
          </a:xfrm>
          <a:prstGeom prst="rect">
            <a:avLst/>
          </a:prstGeom>
          <a:noFill/>
          <a:ln/>
        </p:spPr>
        <p:txBody>
          <a:bodyPr wrap="square" lIns="0" tIns="0" rIns="0" bIns="0" rtlCol="0" anchor="ctr"/>
          <a:lstStyle/>
          <a:p>
            <a:pPr marL="0" indent="0">
              <a:buNone/>
            </a:pPr>
            <a:r>
              <a:rPr lang="en-US" sz="1600" dirty="0">
                <a:solidFill>
                  <a:srgbClr val="CADCFC"/>
                </a:solidFill>
                <a:latin typeface="Calibri" pitchFamily="34" charset="0"/>
                <a:ea typeface="Calibri" pitchFamily="34" charset="-122"/>
                <a:cs typeface="Calibri" pitchFamily="34" charset="-120"/>
              </a:rPr>
              <a:t>Lessons from the front line of a small “AI-native” consultancy company.</a:t>
            </a:r>
            <a:endParaRPr lang="en-US" sz="1600" dirty="0"/>
          </a:p>
        </p:txBody>
      </p:sp>
      <p:sp>
        <p:nvSpPr>
          <p:cNvPr id="7" name="Shape 5"/>
          <p:cNvSpPr/>
          <p:nvPr/>
        </p:nvSpPr>
        <p:spPr>
          <a:xfrm>
            <a:off x="548640" y="4206240"/>
            <a:ext cx="1828800" cy="0"/>
          </a:xfrm>
          <a:prstGeom prst="line">
            <a:avLst/>
          </a:prstGeom>
          <a:noFill/>
          <a:ln w="25400">
            <a:solidFill>
              <a:srgbClr val="FF6B35"/>
            </a:solidFill>
            <a:prstDash val="solid"/>
          </a:ln>
        </p:spPr>
        <p:txBody>
          <a:bodyPr/>
          <a:lstStyle/>
          <a:p>
            <a:endParaRPr lang="en-GB"/>
          </a:p>
        </p:txBody>
      </p:sp>
      <p:sp>
        <p:nvSpPr>
          <p:cNvPr id="8" name="Text 6"/>
          <p:cNvSpPr/>
          <p:nvPr/>
        </p:nvSpPr>
        <p:spPr>
          <a:xfrm>
            <a:off x="548640" y="4343400"/>
            <a:ext cx="4572000" cy="274320"/>
          </a:xfrm>
          <a:prstGeom prst="rect">
            <a:avLst/>
          </a:prstGeom>
          <a:noFill/>
          <a:ln/>
        </p:spPr>
        <p:txBody>
          <a:bodyPr wrap="square" lIns="0" tIns="0" rIns="0" bIns="0" rtlCol="0" anchor="ctr"/>
          <a:lstStyle/>
          <a:p>
            <a:pPr marL="0" indent="0">
              <a:buNone/>
            </a:pPr>
            <a:r>
              <a:rPr lang="en-US" sz="1400" b="1" dirty="0">
                <a:solidFill>
                  <a:srgbClr val="FFFFFF"/>
                </a:solidFill>
                <a:latin typeface="Trebuchet MS" pitchFamily="34" charset="0"/>
                <a:ea typeface="Trebuchet MS" pitchFamily="34" charset="-122"/>
                <a:cs typeface="Trebuchet MS" pitchFamily="34" charset="-120"/>
              </a:rPr>
              <a:t>Phil Rees</a:t>
            </a:r>
            <a:endParaRPr lang="en-US" sz="1400" dirty="0"/>
          </a:p>
        </p:txBody>
      </p:sp>
      <p:sp>
        <p:nvSpPr>
          <p:cNvPr id="9" name="Text 7"/>
          <p:cNvSpPr/>
          <p:nvPr/>
        </p:nvSpPr>
        <p:spPr>
          <a:xfrm>
            <a:off x="548640" y="4617720"/>
            <a:ext cx="4572000" cy="22860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CEO, SHIPMAX Ltd</a:t>
            </a:r>
            <a:endParaRPr lang="en-US" sz="1100" dirty="0"/>
          </a:p>
        </p:txBody>
      </p:sp>
      <p:pic>
        <p:nvPicPr>
          <p:cNvPr id="13" name="Picture 12" descr="The image depicts the SHIPMAX logo, characterized by a distinctive rectangular box with a blue background and a white, circular logo inside.&#10;&#10;AI-generated content may be incorrect.">
            <a:extLst>
              <a:ext uri="{FF2B5EF4-FFF2-40B4-BE49-F238E27FC236}">
                <a16:creationId xmlns:a16="http://schemas.microsoft.com/office/drawing/2014/main" id="{467816F7-387D-DE9A-EC52-A98DB7566FB5}"/>
              </a:ext>
            </a:extLst>
          </p:cNvPr>
          <p:cNvPicPr>
            <a:picLocks noChangeAspect="1"/>
          </p:cNvPicPr>
          <p:nvPr/>
        </p:nvPicPr>
        <p:blipFill>
          <a:blip r:embed="rId3"/>
          <a:stretch>
            <a:fillRect/>
          </a:stretch>
        </p:blipFill>
        <p:spPr>
          <a:xfrm>
            <a:off x="5202462" y="4062158"/>
            <a:ext cx="3575778" cy="78416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QUICK INTRO</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Who I am, what SHIPMAX does.</a:t>
            </a:r>
            <a:endParaRPr lang="en-US" sz="2800" dirty="0"/>
          </a:p>
        </p:txBody>
      </p:sp>
      <p:sp>
        <p:nvSpPr>
          <p:cNvPr id="4" name="Text 2"/>
          <p:cNvSpPr/>
          <p:nvPr/>
        </p:nvSpPr>
        <p:spPr>
          <a:xfrm>
            <a:off x="457200" y="1691640"/>
            <a:ext cx="4754880" cy="2926080"/>
          </a:xfrm>
          <a:prstGeom prst="rect">
            <a:avLst/>
          </a:prstGeom>
          <a:noFill/>
          <a:ln/>
        </p:spPr>
        <p:txBody>
          <a:bodyPr wrap="square" lIns="0" tIns="0" rIns="0" bIns="0" rtlCol="0" anchor="ctr"/>
          <a:lstStyle/>
          <a:p>
            <a:pPr marL="0" indent="0">
              <a:buNone/>
            </a:pPr>
            <a:r>
              <a:rPr lang="en-US" sz="2000" b="1" dirty="0">
                <a:solidFill>
                  <a:srgbClr val="1E2761"/>
                </a:solidFill>
                <a:latin typeface="Trebuchet MS" pitchFamily="34" charset="0"/>
                <a:ea typeface="Trebuchet MS" pitchFamily="34" charset="-122"/>
                <a:cs typeface="Trebuchet MS" pitchFamily="34" charset="-120"/>
              </a:rPr>
              <a:t>Phil Rees</a:t>
            </a:r>
            <a:endParaRPr lang="en-US" sz="2000" dirty="0"/>
          </a:p>
          <a:p>
            <a:pPr marL="0" indent="0">
              <a:buNone/>
            </a:pPr>
            <a:r>
              <a:rPr lang="en-US" sz="1300" dirty="0">
                <a:solidFill>
                  <a:srgbClr val="64748B"/>
                </a:solidFill>
                <a:latin typeface="Calibri" pitchFamily="34" charset="0"/>
                <a:ea typeface="Calibri" pitchFamily="34" charset="-122"/>
                <a:cs typeface="Calibri" pitchFamily="34" charset="-120"/>
              </a:rPr>
              <a:t>CEO, SHIPMAX Ltd</a:t>
            </a:r>
            <a:endParaRPr lang="en-US" sz="2000" dirty="0"/>
          </a:p>
          <a:p>
            <a:pPr marL="0" indent="0">
              <a:buNone/>
            </a:pPr>
            <a:r>
              <a:rPr lang="en-US" sz="800" dirty="0">
                <a:solidFill>
                  <a:srgbClr val="000000"/>
                </a:solidFill>
              </a:rPr>
              <a:t> </a:t>
            </a:r>
            <a:endParaRPr lang="en-US" sz="2000" dirty="0"/>
          </a:p>
          <a:p>
            <a:pPr marL="0" indent="0">
              <a:buNone/>
            </a:pPr>
            <a:r>
              <a:rPr lang="en-US" sz="1400" dirty="0">
                <a:solidFill>
                  <a:srgbClr val="1E293B"/>
                </a:solidFill>
                <a:latin typeface="Calibri" pitchFamily="34" charset="0"/>
                <a:ea typeface="Calibri" pitchFamily="34" charset="-122"/>
                <a:cs typeface="Calibri" pitchFamily="34" charset="-120"/>
              </a:rPr>
              <a:t>SHIPMAX helps brands sell internationally reducing the cost, complexity, and risk of going global.</a:t>
            </a:r>
            <a:endParaRPr lang="en-US" sz="2000" dirty="0"/>
          </a:p>
          <a:p>
            <a:pPr marL="0" indent="0">
              <a:buNone/>
            </a:pPr>
            <a:r>
              <a:rPr lang="en-US" sz="800" dirty="0">
                <a:solidFill>
                  <a:srgbClr val="000000"/>
                </a:solidFill>
              </a:rPr>
              <a:t> </a:t>
            </a:r>
            <a:endParaRPr lang="en-US" sz="2000" dirty="0"/>
          </a:p>
          <a:p>
            <a:pPr marL="0" indent="0">
              <a:buNone/>
            </a:pPr>
            <a:r>
              <a:rPr lang="en-US" sz="1300" dirty="0">
                <a:solidFill>
                  <a:srgbClr val="1E293B"/>
                </a:solidFill>
                <a:latin typeface="Calibri" pitchFamily="34" charset="0"/>
                <a:ea typeface="Calibri" pitchFamily="34" charset="-122"/>
                <a:cs typeface="Calibri" pitchFamily="34" charset="-120"/>
              </a:rPr>
              <a:t>We work with e-com founders and supply chain operators, so a lot of what I do day-to-day looks more like a sales &amp; partnerships role than a shipping one.</a:t>
            </a:r>
            <a:endParaRPr lang="en-US" sz="2000" dirty="0"/>
          </a:p>
        </p:txBody>
      </p:sp>
      <p:sp>
        <p:nvSpPr>
          <p:cNvPr id="5" name="Shape 3"/>
          <p:cNvSpPr/>
          <p:nvPr/>
        </p:nvSpPr>
        <p:spPr>
          <a:xfrm>
            <a:off x="5577840" y="1691640"/>
            <a:ext cx="3108960" cy="82296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6" name="Shape 4"/>
          <p:cNvSpPr/>
          <p:nvPr/>
        </p:nvSpPr>
        <p:spPr>
          <a:xfrm>
            <a:off x="5577840" y="1691640"/>
            <a:ext cx="73152" cy="822960"/>
          </a:xfrm>
          <a:prstGeom prst="rect">
            <a:avLst/>
          </a:prstGeom>
          <a:solidFill>
            <a:srgbClr val="FF6B35"/>
          </a:solidFill>
          <a:ln w="12700">
            <a:solidFill>
              <a:srgbClr val="FF6B35"/>
            </a:solidFill>
            <a:prstDash val="solid"/>
          </a:ln>
        </p:spPr>
        <p:txBody>
          <a:bodyPr/>
          <a:lstStyle/>
          <a:p>
            <a:endParaRPr lang="en-GB"/>
          </a:p>
        </p:txBody>
      </p:sp>
      <p:sp>
        <p:nvSpPr>
          <p:cNvPr id="7" name="Text 5"/>
          <p:cNvSpPr/>
          <p:nvPr/>
        </p:nvSpPr>
        <p:spPr>
          <a:xfrm>
            <a:off x="5806440" y="1764792"/>
            <a:ext cx="2743200" cy="347472"/>
          </a:xfrm>
          <a:prstGeom prst="rect">
            <a:avLst/>
          </a:prstGeom>
          <a:noFill/>
          <a:ln/>
        </p:spPr>
        <p:txBody>
          <a:bodyPr wrap="square" lIns="0" tIns="0" rIns="0" bIns="0" rtlCol="0" anchor="ctr"/>
          <a:lstStyle/>
          <a:p>
            <a:pPr marL="0" indent="0">
              <a:buNone/>
            </a:pPr>
            <a:r>
              <a:rPr lang="en-US" sz="1800" b="1" dirty="0">
                <a:solidFill>
                  <a:srgbClr val="1E2761"/>
                </a:solidFill>
                <a:latin typeface="Trebuchet MS" pitchFamily="34" charset="0"/>
                <a:ea typeface="Trebuchet MS" pitchFamily="34" charset="-122"/>
                <a:cs typeface="Trebuchet MS" pitchFamily="34" charset="-120"/>
              </a:rPr>
              <a:t>SME</a:t>
            </a:r>
            <a:endParaRPr lang="en-US" sz="1800" dirty="0"/>
          </a:p>
        </p:txBody>
      </p:sp>
      <p:sp>
        <p:nvSpPr>
          <p:cNvPr id="8" name="Text 6"/>
          <p:cNvSpPr/>
          <p:nvPr/>
        </p:nvSpPr>
        <p:spPr>
          <a:xfrm>
            <a:off x="5806440" y="2130552"/>
            <a:ext cx="2743200" cy="2743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Small, lean founder-led team</a:t>
            </a:r>
            <a:endParaRPr lang="en-US" sz="1100" dirty="0"/>
          </a:p>
        </p:txBody>
      </p:sp>
      <p:sp>
        <p:nvSpPr>
          <p:cNvPr id="9" name="Shape 7"/>
          <p:cNvSpPr/>
          <p:nvPr/>
        </p:nvSpPr>
        <p:spPr>
          <a:xfrm>
            <a:off x="5577840" y="2651760"/>
            <a:ext cx="3108960" cy="82296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8"/>
          <p:cNvSpPr/>
          <p:nvPr/>
        </p:nvSpPr>
        <p:spPr>
          <a:xfrm>
            <a:off x="5577840" y="2651760"/>
            <a:ext cx="73152" cy="822960"/>
          </a:xfrm>
          <a:prstGeom prst="rect">
            <a:avLst/>
          </a:prstGeom>
          <a:solidFill>
            <a:srgbClr val="FF6B35"/>
          </a:solidFill>
          <a:ln w="12700">
            <a:solidFill>
              <a:srgbClr val="FF6B35"/>
            </a:solidFill>
            <a:prstDash val="solid"/>
          </a:ln>
        </p:spPr>
        <p:txBody>
          <a:bodyPr/>
          <a:lstStyle/>
          <a:p>
            <a:endParaRPr lang="en-GB"/>
          </a:p>
        </p:txBody>
      </p:sp>
      <p:sp>
        <p:nvSpPr>
          <p:cNvPr id="11" name="Text 9"/>
          <p:cNvSpPr/>
          <p:nvPr/>
        </p:nvSpPr>
        <p:spPr>
          <a:xfrm>
            <a:off x="5806440" y="2724912"/>
            <a:ext cx="2743200" cy="347472"/>
          </a:xfrm>
          <a:prstGeom prst="rect">
            <a:avLst/>
          </a:prstGeom>
          <a:noFill/>
          <a:ln/>
        </p:spPr>
        <p:txBody>
          <a:bodyPr wrap="square" lIns="0" tIns="0" rIns="0" bIns="0" rtlCol="0" anchor="ctr"/>
          <a:lstStyle/>
          <a:p>
            <a:pPr marL="0" indent="0">
              <a:buNone/>
            </a:pPr>
            <a:r>
              <a:rPr lang="en-US" sz="1800" b="1" dirty="0">
                <a:solidFill>
                  <a:srgbClr val="1E2761"/>
                </a:solidFill>
                <a:latin typeface="Trebuchet MS" pitchFamily="34" charset="0"/>
                <a:ea typeface="Trebuchet MS" pitchFamily="34" charset="-122"/>
                <a:cs typeface="Trebuchet MS" pitchFamily="34" charset="-120"/>
              </a:rPr>
              <a:t>Global</a:t>
            </a:r>
            <a:endParaRPr lang="en-US" sz="1800" dirty="0"/>
          </a:p>
        </p:txBody>
      </p:sp>
      <p:sp>
        <p:nvSpPr>
          <p:cNvPr id="12" name="Text 10"/>
          <p:cNvSpPr/>
          <p:nvPr/>
        </p:nvSpPr>
        <p:spPr>
          <a:xfrm>
            <a:off x="5806440" y="3090672"/>
            <a:ext cx="2743200" cy="2743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International e-commerce focus</a:t>
            </a:r>
            <a:endParaRPr lang="en-US" sz="1100" dirty="0"/>
          </a:p>
        </p:txBody>
      </p:sp>
      <p:sp>
        <p:nvSpPr>
          <p:cNvPr id="13" name="Shape 11"/>
          <p:cNvSpPr/>
          <p:nvPr/>
        </p:nvSpPr>
        <p:spPr>
          <a:xfrm>
            <a:off x="5577840" y="3611880"/>
            <a:ext cx="3108960" cy="82296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4" name="Shape 12"/>
          <p:cNvSpPr/>
          <p:nvPr/>
        </p:nvSpPr>
        <p:spPr>
          <a:xfrm>
            <a:off x="5577840" y="3611880"/>
            <a:ext cx="73152" cy="822960"/>
          </a:xfrm>
          <a:prstGeom prst="rect">
            <a:avLst/>
          </a:prstGeom>
          <a:solidFill>
            <a:srgbClr val="FF6B35"/>
          </a:solidFill>
          <a:ln w="12700">
            <a:solidFill>
              <a:srgbClr val="FF6B35"/>
            </a:solidFill>
            <a:prstDash val="solid"/>
          </a:ln>
        </p:spPr>
        <p:txBody>
          <a:bodyPr/>
          <a:lstStyle/>
          <a:p>
            <a:endParaRPr lang="en-GB"/>
          </a:p>
        </p:txBody>
      </p:sp>
      <p:sp>
        <p:nvSpPr>
          <p:cNvPr id="15" name="Text 13"/>
          <p:cNvSpPr/>
          <p:nvPr/>
        </p:nvSpPr>
        <p:spPr>
          <a:xfrm>
            <a:off x="5806440" y="3685032"/>
            <a:ext cx="2743200" cy="347472"/>
          </a:xfrm>
          <a:prstGeom prst="rect">
            <a:avLst/>
          </a:prstGeom>
          <a:noFill/>
          <a:ln/>
        </p:spPr>
        <p:txBody>
          <a:bodyPr wrap="square" lIns="0" tIns="0" rIns="0" bIns="0" rtlCol="0" anchor="ctr"/>
          <a:lstStyle/>
          <a:p>
            <a:pPr marL="0" indent="0">
              <a:buNone/>
            </a:pPr>
            <a:r>
              <a:rPr lang="en-US" sz="1800" b="1" dirty="0">
                <a:solidFill>
                  <a:srgbClr val="1E2761"/>
                </a:solidFill>
                <a:latin typeface="Trebuchet MS" pitchFamily="34" charset="0"/>
                <a:ea typeface="Trebuchet MS" pitchFamily="34" charset="-122"/>
                <a:cs typeface="Trebuchet MS" pitchFamily="34" charset="-120"/>
              </a:rPr>
              <a:t>AI-native</a:t>
            </a:r>
            <a:endParaRPr lang="en-US" sz="1800" dirty="0"/>
          </a:p>
        </p:txBody>
      </p:sp>
      <p:sp>
        <p:nvSpPr>
          <p:cNvPr id="16" name="Text 14"/>
          <p:cNvSpPr/>
          <p:nvPr/>
        </p:nvSpPr>
        <p:spPr>
          <a:xfrm>
            <a:off x="5806440" y="4050792"/>
            <a:ext cx="2743200" cy="274320"/>
          </a:xfrm>
          <a:prstGeom prst="rect">
            <a:avLst/>
          </a:prstGeom>
          <a:noFill/>
          <a:ln/>
        </p:spPr>
        <p:txBody>
          <a:bodyPr wrap="square" lIns="0" tIns="0" rIns="0" bIns="0" rtlCol="0" anchor="ctr"/>
          <a:lstStyle/>
          <a:p>
            <a:pPr marL="0" indent="0">
              <a:buNone/>
            </a:pPr>
            <a:r>
              <a:rPr lang="en-US" sz="1100" dirty="0">
                <a:solidFill>
                  <a:srgbClr val="64748B"/>
                </a:solidFill>
                <a:latin typeface="Calibri" pitchFamily="34" charset="0"/>
                <a:ea typeface="Calibri" pitchFamily="34" charset="-122"/>
                <a:cs typeface="Calibri" pitchFamily="34" charset="-120"/>
              </a:rPr>
              <a:t>Built around modern tooling</a:t>
            </a:r>
            <a:endParaRPr lang="en-US" sz="1100" dirty="0"/>
          </a:p>
        </p:txBody>
      </p:sp>
      <p:sp>
        <p:nvSpPr>
          <p:cNvPr id="17" name="Text 15"/>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8" name="Text 16"/>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WHY I'M HERE TODAY</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I'm one of your Innovation Project judges.</a:t>
            </a:r>
            <a:endParaRPr lang="en-US" sz="2800" dirty="0"/>
          </a:p>
        </p:txBody>
      </p:sp>
      <p:sp>
        <p:nvSpPr>
          <p:cNvPr id="4" name="Text 2"/>
          <p:cNvSpPr/>
          <p:nvPr/>
        </p:nvSpPr>
        <p:spPr>
          <a:xfrm>
            <a:off x="457200" y="1691640"/>
            <a:ext cx="8229600" cy="320040"/>
          </a:xfrm>
          <a:prstGeom prst="rect">
            <a:avLst/>
          </a:prstGeom>
          <a:noFill/>
          <a:ln/>
        </p:spPr>
        <p:txBody>
          <a:bodyPr wrap="square" lIns="0" tIns="0" rIns="0" bIns="0" rtlCol="0" anchor="ctr"/>
          <a:lstStyle/>
          <a:p>
            <a:pPr marL="0" indent="0">
              <a:buNone/>
            </a:pPr>
            <a:r>
              <a:rPr lang="en-US" sz="1400" dirty="0">
                <a:solidFill>
                  <a:srgbClr val="1E293B"/>
                </a:solidFill>
                <a:latin typeface="Calibri" pitchFamily="34" charset="0"/>
                <a:ea typeface="Calibri" pitchFamily="34" charset="-122"/>
                <a:cs typeface="Calibri" pitchFamily="34" charset="-120"/>
              </a:rPr>
              <a:t>SHIPMAX is sponsoring the 2026 certificate for:</a:t>
            </a:r>
            <a:endParaRPr lang="en-US" sz="1400" dirty="0"/>
          </a:p>
        </p:txBody>
      </p:sp>
      <p:sp>
        <p:nvSpPr>
          <p:cNvPr id="5" name="Shape 3"/>
          <p:cNvSpPr/>
          <p:nvPr/>
        </p:nvSpPr>
        <p:spPr>
          <a:xfrm>
            <a:off x="457200" y="2103120"/>
            <a:ext cx="8229600" cy="123444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6" name="Text 4"/>
          <p:cNvSpPr/>
          <p:nvPr/>
        </p:nvSpPr>
        <p:spPr>
          <a:xfrm>
            <a:off x="731520" y="2240280"/>
            <a:ext cx="7680960" cy="502920"/>
          </a:xfrm>
          <a:prstGeom prst="rect">
            <a:avLst/>
          </a:prstGeom>
          <a:noFill/>
          <a:ln/>
        </p:spPr>
        <p:txBody>
          <a:bodyPr wrap="square" lIns="0" tIns="0" rIns="0" bIns="0" rtlCol="0" anchor="ctr"/>
          <a:lstStyle/>
          <a:p>
            <a:pPr marL="0" indent="0">
              <a:buNone/>
            </a:pPr>
            <a:r>
              <a:rPr lang="en-US" sz="2400" b="1" dirty="0">
                <a:solidFill>
                  <a:srgbClr val="FFFFFF"/>
                </a:solidFill>
                <a:latin typeface="Trebuchet MS" pitchFamily="34" charset="0"/>
                <a:ea typeface="Trebuchet MS" pitchFamily="34" charset="-122"/>
                <a:cs typeface="Trebuchet MS" pitchFamily="34" charset="-120"/>
              </a:rPr>
              <a:t>Best Web &amp; E-Commerce Innovation Project 2026</a:t>
            </a:r>
            <a:endParaRPr lang="en-US" sz="2400" dirty="0"/>
          </a:p>
        </p:txBody>
      </p:sp>
      <p:sp>
        <p:nvSpPr>
          <p:cNvPr id="7" name="Text 5"/>
          <p:cNvSpPr/>
          <p:nvPr/>
        </p:nvSpPr>
        <p:spPr>
          <a:xfrm>
            <a:off x="731520" y="2743200"/>
            <a:ext cx="7680960" cy="365760"/>
          </a:xfrm>
          <a:prstGeom prst="rect">
            <a:avLst/>
          </a:prstGeom>
          <a:noFill/>
          <a:ln/>
        </p:spPr>
        <p:txBody>
          <a:bodyPr wrap="square" lIns="0" tIns="0" rIns="0" bIns="0" rtlCol="0" anchor="ctr"/>
          <a:lstStyle/>
          <a:p>
            <a:pPr marL="0" indent="0">
              <a:buNone/>
            </a:pPr>
            <a:r>
              <a:rPr lang="en-US" sz="1300" i="1" dirty="0">
                <a:solidFill>
                  <a:srgbClr val="CADCFC"/>
                </a:solidFill>
                <a:latin typeface="Calibri" pitchFamily="34" charset="0"/>
                <a:ea typeface="Calibri" pitchFamily="34" charset="-122"/>
                <a:cs typeface="Calibri" pitchFamily="34" charset="-120"/>
              </a:rPr>
              <a:t>£25 Amazon voucher  +  1 week work experience at SHIPMAX  +  LinkedIn recommendation</a:t>
            </a:r>
            <a:endParaRPr lang="en-US" sz="1300" dirty="0"/>
          </a:p>
        </p:txBody>
      </p:sp>
      <p:sp>
        <p:nvSpPr>
          <p:cNvPr id="8" name="Text 6"/>
          <p:cNvSpPr/>
          <p:nvPr/>
        </p:nvSpPr>
        <p:spPr>
          <a:xfrm>
            <a:off x="457200" y="3611880"/>
            <a:ext cx="8229600" cy="640080"/>
          </a:xfrm>
          <a:prstGeom prst="rect">
            <a:avLst/>
          </a:prstGeom>
          <a:noFill/>
          <a:ln/>
        </p:spPr>
        <p:txBody>
          <a:bodyPr wrap="square" lIns="0" tIns="0" rIns="0" bIns="0" rtlCol="0" anchor="ctr"/>
          <a:lstStyle/>
          <a:p>
            <a:pPr marL="0" indent="0">
              <a:buNone/>
            </a:pPr>
            <a:r>
              <a:rPr lang="en-US" sz="1400" i="1" dirty="0">
                <a:solidFill>
                  <a:srgbClr val="1E293B"/>
                </a:solidFill>
                <a:latin typeface="Calibri" pitchFamily="34" charset="0"/>
                <a:ea typeface="Calibri" pitchFamily="34" charset="-122"/>
                <a:cs typeface="Calibri" pitchFamily="34" charset="-120"/>
              </a:rPr>
              <a:t>Everything you hear from me in the next 45 minutes is also, honestly, what I'll be looking for when James sends me the shortlist.</a:t>
            </a:r>
            <a:endParaRPr lang="en-US" sz="1400" dirty="0"/>
          </a:p>
        </p:txBody>
      </p:sp>
      <p:sp>
        <p:nvSpPr>
          <p:cNvPr id="9" name="Text 7"/>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0" name="Text 8"/>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WHERE YOU ARE RIGHT NOW</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You’re nearly at the finish line. Congratulations.</a:t>
            </a:r>
            <a:endParaRPr lang="en-US" sz="2800" dirty="0"/>
          </a:p>
        </p:txBody>
      </p:sp>
      <p:sp>
        <p:nvSpPr>
          <p:cNvPr id="4" name="Shape 2"/>
          <p:cNvSpPr/>
          <p:nvPr/>
        </p:nvSpPr>
        <p:spPr>
          <a:xfrm>
            <a:off x="640080" y="1737360"/>
            <a:ext cx="2560320" cy="1234440"/>
          </a:xfrm>
          <a:prstGeom prst="rect">
            <a:avLst/>
          </a:prstGeom>
          <a:solidFill>
            <a:srgbClr val="FFFFFF"/>
          </a:solidFill>
          <a:ln w="12700">
            <a:solidFill>
              <a:srgbClr val="E2E8F0"/>
            </a:solidFill>
            <a:prstDash val="solid"/>
          </a:ln>
        </p:spPr>
        <p:txBody>
          <a:bodyPr/>
          <a:lstStyle/>
          <a:p>
            <a:endParaRPr lang="en-GB"/>
          </a:p>
        </p:txBody>
      </p:sp>
      <p:sp>
        <p:nvSpPr>
          <p:cNvPr id="5" name="Text 3"/>
          <p:cNvSpPr/>
          <p:nvPr/>
        </p:nvSpPr>
        <p:spPr>
          <a:xfrm>
            <a:off x="640080" y="1828800"/>
            <a:ext cx="2560320" cy="274320"/>
          </a:xfrm>
          <a:prstGeom prst="rect">
            <a:avLst/>
          </a:prstGeom>
          <a:noFill/>
          <a:ln/>
        </p:spPr>
        <p:txBody>
          <a:bodyPr wrap="square" lIns="0" tIns="0" rIns="0" bIns="0" rtlCol="0" anchor="ctr"/>
          <a:lstStyle/>
          <a:p>
            <a:pPr marL="0" indent="0" algn="ctr">
              <a:buNone/>
            </a:pPr>
            <a:r>
              <a:rPr lang="en-US" sz="1100" b="1" kern="0" spc="400" dirty="0">
                <a:solidFill>
                  <a:srgbClr val="64748B"/>
                </a:solidFill>
                <a:latin typeface="Trebuchet MS" pitchFamily="34" charset="0"/>
                <a:ea typeface="Trebuchet MS" pitchFamily="34" charset="-122"/>
                <a:cs typeface="Trebuchet MS" pitchFamily="34" charset="-120"/>
              </a:rPr>
              <a:t>FEB</a:t>
            </a:r>
            <a:endParaRPr lang="en-US" sz="1100" dirty="0"/>
          </a:p>
        </p:txBody>
      </p:sp>
      <p:sp>
        <p:nvSpPr>
          <p:cNvPr id="6" name="Text 4"/>
          <p:cNvSpPr/>
          <p:nvPr/>
        </p:nvSpPr>
        <p:spPr>
          <a:xfrm>
            <a:off x="640080" y="2103120"/>
            <a:ext cx="2560320" cy="822960"/>
          </a:xfrm>
          <a:prstGeom prst="rect">
            <a:avLst/>
          </a:prstGeom>
          <a:noFill/>
          <a:ln/>
        </p:spPr>
        <p:txBody>
          <a:bodyPr wrap="square" lIns="0" tIns="0" rIns="0" bIns="0" rtlCol="0" anchor="ctr"/>
          <a:lstStyle/>
          <a:p>
            <a:pPr marL="0" indent="0" algn="ctr">
              <a:buNone/>
            </a:pPr>
            <a:r>
              <a:rPr lang="en-US" sz="1600" b="1" dirty="0">
                <a:solidFill>
                  <a:srgbClr val="1E2761"/>
                </a:solidFill>
                <a:latin typeface="Trebuchet MS" pitchFamily="34" charset="0"/>
                <a:ea typeface="Trebuchet MS" pitchFamily="34" charset="-122"/>
                <a:cs typeface="Trebuchet MS" pitchFamily="34" charset="-120"/>
              </a:rPr>
              <a:t>Ideation &amp;</a:t>
            </a:r>
            <a:endParaRPr lang="en-US" sz="1600" dirty="0"/>
          </a:p>
          <a:p>
            <a:pPr marL="0" indent="0" algn="ctr">
              <a:buNone/>
            </a:pPr>
            <a:r>
              <a:rPr lang="en-US" sz="1600" b="1" dirty="0">
                <a:solidFill>
                  <a:srgbClr val="1E2761"/>
                </a:solidFill>
                <a:latin typeface="Trebuchet MS" pitchFamily="34" charset="0"/>
                <a:ea typeface="Trebuchet MS" pitchFamily="34" charset="-122"/>
                <a:cs typeface="Trebuchet MS" pitchFamily="34" charset="-120"/>
              </a:rPr>
              <a:t>planning</a:t>
            </a:r>
            <a:endParaRPr lang="en-US" sz="1600" dirty="0"/>
          </a:p>
        </p:txBody>
      </p:sp>
      <p:sp>
        <p:nvSpPr>
          <p:cNvPr id="7" name="Shape 5"/>
          <p:cNvSpPr/>
          <p:nvPr/>
        </p:nvSpPr>
        <p:spPr>
          <a:xfrm>
            <a:off x="3246120" y="2354580"/>
            <a:ext cx="228600" cy="0"/>
          </a:xfrm>
          <a:prstGeom prst="line">
            <a:avLst/>
          </a:prstGeom>
          <a:noFill/>
          <a:ln w="25400">
            <a:solidFill>
              <a:srgbClr val="64748B"/>
            </a:solidFill>
            <a:prstDash val="solid"/>
          </a:ln>
        </p:spPr>
        <p:txBody>
          <a:bodyPr/>
          <a:lstStyle/>
          <a:p>
            <a:endParaRPr lang="en-GB"/>
          </a:p>
        </p:txBody>
      </p:sp>
      <p:sp>
        <p:nvSpPr>
          <p:cNvPr id="8" name="Shape 6"/>
          <p:cNvSpPr/>
          <p:nvPr/>
        </p:nvSpPr>
        <p:spPr>
          <a:xfrm>
            <a:off x="3520440" y="1737360"/>
            <a:ext cx="2560320" cy="1234440"/>
          </a:xfrm>
          <a:prstGeom prst="rect">
            <a:avLst/>
          </a:prstGeom>
          <a:solidFill>
            <a:srgbClr val="FFFFFF"/>
          </a:solidFill>
          <a:ln w="12700">
            <a:solidFill>
              <a:srgbClr val="E2E8F0"/>
            </a:solidFill>
            <a:prstDash val="solid"/>
          </a:ln>
        </p:spPr>
        <p:txBody>
          <a:bodyPr/>
          <a:lstStyle/>
          <a:p>
            <a:endParaRPr lang="en-GB"/>
          </a:p>
        </p:txBody>
      </p:sp>
      <p:sp>
        <p:nvSpPr>
          <p:cNvPr id="9" name="Text 7"/>
          <p:cNvSpPr/>
          <p:nvPr/>
        </p:nvSpPr>
        <p:spPr>
          <a:xfrm>
            <a:off x="3520440" y="1828800"/>
            <a:ext cx="2560320" cy="274320"/>
          </a:xfrm>
          <a:prstGeom prst="rect">
            <a:avLst/>
          </a:prstGeom>
          <a:noFill/>
          <a:ln/>
        </p:spPr>
        <p:txBody>
          <a:bodyPr wrap="square" lIns="0" tIns="0" rIns="0" bIns="0" rtlCol="0" anchor="ctr"/>
          <a:lstStyle/>
          <a:p>
            <a:pPr marL="0" indent="0" algn="ctr">
              <a:buNone/>
            </a:pPr>
            <a:r>
              <a:rPr lang="en-US" sz="1100" b="1" kern="0" spc="400" dirty="0">
                <a:solidFill>
                  <a:srgbClr val="64748B"/>
                </a:solidFill>
                <a:latin typeface="Trebuchet MS" pitchFamily="34" charset="0"/>
                <a:ea typeface="Trebuchet MS" pitchFamily="34" charset="-122"/>
                <a:cs typeface="Trebuchet MS" pitchFamily="34" charset="-120"/>
              </a:rPr>
              <a:t>MAR</a:t>
            </a:r>
            <a:endParaRPr lang="en-US" sz="1100" dirty="0"/>
          </a:p>
        </p:txBody>
      </p:sp>
      <p:sp>
        <p:nvSpPr>
          <p:cNvPr id="10" name="Text 8"/>
          <p:cNvSpPr/>
          <p:nvPr/>
        </p:nvSpPr>
        <p:spPr>
          <a:xfrm>
            <a:off x="3520440" y="2103120"/>
            <a:ext cx="2560320" cy="822960"/>
          </a:xfrm>
          <a:prstGeom prst="rect">
            <a:avLst/>
          </a:prstGeom>
          <a:noFill/>
          <a:ln/>
        </p:spPr>
        <p:txBody>
          <a:bodyPr wrap="square" lIns="0" tIns="0" rIns="0" bIns="0" rtlCol="0" anchor="ctr"/>
          <a:lstStyle/>
          <a:p>
            <a:pPr marL="0" indent="0" algn="ctr">
              <a:buNone/>
            </a:pPr>
            <a:r>
              <a:rPr lang="en-US" sz="1600" b="1" dirty="0">
                <a:solidFill>
                  <a:srgbClr val="1E2761"/>
                </a:solidFill>
                <a:latin typeface="Trebuchet MS" pitchFamily="34" charset="0"/>
                <a:ea typeface="Trebuchet MS" pitchFamily="34" charset="-122"/>
                <a:cs typeface="Trebuchet MS" pitchFamily="34" charset="-120"/>
              </a:rPr>
              <a:t>Design &amp;</a:t>
            </a:r>
            <a:endParaRPr lang="en-US" sz="1600" dirty="0"/>
          </a:p>
          <a:p>
            <a:pPr marL="0" indent="0" algn="ctr">
              <a:buNone/>
            </a:pPr>
            <a:r>
              <a:rPr lang="en-US" sz="1600" b="1" dirty="0">
                <a:solidFill>
                  <a:srgbClr val="1E2761"/>
                </a:solidFill>
                <a:latin typeface="Trebuchet MS" pitchFamily="34" charset="0"/>
                <a:ea typeface="Trebuchet MS" pitchFamily="34" charset="-122"/>
                <a:cs typeface="Trebuchet MS" pitchFamily="34" charset="-120"/>
              </a:rPr>
              <a:t>development</a:t>
            </a:r>
            <a:endParaRPr lang="en-US" sz="1600" dirty="0"/>
          </a:p>
        </p:txBody>
      </p:sp>
      <p:sp>
        <p:nvSpPr>
          <p:cNvPr id="11" name="Shape 9"/>
          <p:cNvSpPr/>
          <p:nvPr/>
        </p:nvSpPr>
        <p:spPr>
          <a:xfrm>
            <a:off x="6126480" y="2354580"/>
            <a:ext cx="228600" cy="0"/>
          </a:xfrm>
          <a:prstGeom prst="line">
            <a:avLst/>
          </a:prstGeom>
          <a:noFill/>
          <a:ln w="25400">
            <a:solidFill>
              <a:srgbClr val="64748B"/>
            </a:solidFill>
            <a:prstDash val="solid"/>
          </a:ln>
        </p:spPr>
        <p:txBody>
          <a:bodyPr/>
          <a:lstStyle/>
          <a:p>
            <a:endParaRPr lang="en-GB"/>
          </a:p>
        </p:txBody>
      </p:sp>
      <p:sp>
        <p:nvSpPr>
          <p:cNvPr id="12" name="Shape 10"/>
          <p:cNvSpPr/>
          <p:nvPr/>
        </p:nvSpPr>
        <p:spPr>
          <a:xfrm>
            <a:off x="6400800" y="1737360"/>
            <a:ext cx="2560320" cy="123444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13" name="Text 11"/>
          <p:cNvSpPr/>
          <p:nvPr/>
        </p:nvSpPr>
        <p:spPr>
          <a:xfrm>
            <a:off x="6400800" y="1828800"/>
            <a:ext cx="2560320" cy="274320"/>
          </a:xfrm>
          <a:prstGeom prst="rect">
            <a:avLst/>
          </a:prstGeom>
          <a:noFill/>
          <a:ln/>
        </p:spPr>
        <p:txBody>
          <a:bodyPr wrap="square" lIns="0" tIns="0" rIns="0" bIns="0" rtlCol="0" anchor="ctr"/>
          <a:lstStyle/>
          <a:p>
            <a:pPr marL="0" indent="0" algn="ctr">
              <a:buNone/>
            </a:pPr>
            <a:r>
              <a:rPr lang="en-US" sz="1100" b="1" kern="0" spc="400" dirty="0">
                <a:solidFill>
                  <a:srgbClr val="FF6B35"/>
                </a:solidFill>
                <a:latin typeface="Trebuchet MS" pitchFamily="34" charset="0"/>
                <a:ea typeface="Trebuchet MS" pitchFamily="34" charset="-122"/>
                <a:cs typeface="Trebuchet MS" pitchFamily="34" charset="-120"/>
              </a:rPr>
              <a:t>APR</a:t>
            </a:r>
            <a:endParaRPr lang="en-US" sz="1100" dirty="0"/>
          </a:p>
        </p:txBody>
      </p:sp>
      <p:sp>
        <p:nvSpPr>
          <p:cNvPr id="14" name="Text 12"/>
          <p:cNvSpPr/>
          <p:nvPr/>
        </p:nvSpPr>
        <p:spPr>
          <a:xfrm>
            <a:off x="6400800" y="2103120"/>
            <a:ext cx="2560320" cy="822960"/>
          </a:xfrm>
          <a:prstGeom prst="rect">
            <a:avLst/>
          </a:prstGeom>
          <a:noFill/>
          <a:ln/>
        </p:spPr>
        <p:txBody>
          <a:bodyPr wrap="square" lIns="0" tIns="0" rIns="0" bIns="0" rtlCol="0" anchor="ctr"/>
          <a:lstStyle/>
          <a:p>
            <a:pPr marL="0" indent="0" algn="ctr">
              <a:buNone/>
            </a:pPr>
            <a:r>
              <a:rPr lang="en-US" sz="1600" b="1" dirty="0">
                <a:solidFill>
                  <a:srgbClr val="FFFFFF"/>
                </a:solidFill>
                <a:latin typeface="Trebuchet MS" pitchFamily="34" charset="0"/>
                <a:ea typeface="Trebuchet MS" pitchFamily="34" charset="-122"/>
                <a:cs typeface="Trebuchet MS" pitchFamily="34" charset="-120"/>
              </a:rPr>
              <a:t>Finish build &amp;</a:t>
            </a:r>
            <a:endParaRPr lang="en-US" sz="1600" dirty="0"/>
          </a:p>
          <a:p>
            <a:pPr marL="0" indent="0" algn="ctr">
              <a:buNone/>
            </a:pPr>
            <a:r>
              <a:rPr lang="en-US" sz="1600" b="1" dirty="0">
                <a:solidFill>
                  <a:srgbClr val="FFFFFF"/>
                </a:solidFill>
                <a:latin typeface="Trebuchet MS" pitchFamily="34" charset="0"/>
                <a:ea typeface="Trebuchet MS" pitchFamily="34" charset="-122"/>
                <a:cs typeface="Trebuchet MS" pitchFamily="34" charset="-120"/>
              </a:rPr>
              <a:t>write-up</a:t>
            </a:r>
            <a:endParaRPr lang="en-US" sz="1600" dirty="0"/>
          </a:p>
        </p:txBody>
      </p:sp>
      <p:sp>
        <p:nvSpPr>
          <p:cNvPr id="15" name="Text 13"/>
          <p:cNvSpPr/>
          <p:nvPr/>
        </p:nvSpPr>
        <p:spPr>
          <a:xfrm>
            <a:off x="457200" y="3291840"/>
            <a:ext cx="8229600" cy="457200"/>
          </a:xfrm>
          <a:prstGeom prst="rect">
            <a:avLst/>
          </a:prstGeom>
          <a:noFill/>
          <a:ln/>
        </p:spPr>
        <p:txBody>
          <a:bodyPr wrap="square" lIns="0" tIns="0" rIns="0" bIns="0" rtlCol="0" anchor="ctr"/>
          <a:lstStyle/>
          <a:p>
            <a:pPr marL="0" indent="0" algn="ctr">
              <a:buNone/>
            </a:pPr>
            <a:r>
              <a:rPr lang="en-US" sz="2200" b="1" dirty="0">
                <a:solidFill>
                  <a:srgbClr val="1E2761"/>
                </a:solidFill>
                <a:latin typeface="Trebuchet MS" pitchFamily="34" charset="0"/>
                <a:ea typeface="Trebuchet MS" pitchFamily="34" charset="-122"/>
                <a:cs typeface="Trebuchet MS" pitchFamily="34" charset="-120"/>
              </a:rPr>
              <a:t>You just lived a real product cycle.</a:t>
            </a:r>
            <a:endParaRPr lang="en-US" sz="2200" dirty="0"/>
          </a:p>
        </p:txBody>
      </p:sp>
      <p:sp>
        <p:nvSpPr>
          <p:cNvPr id="16" name="Text 14"/>
          <p:cNvSpPr/>
          <p:nvPr/>
        </p:nvSpPr>
        <p:spPr>
          <a:xfrm>
            <a:off x="914400" y="3794760"/>
            <a:ext cx="7315200" cy="731520"/>
          </a:xfrm>
          <a:prstGeom prst="rect">
            <a:avLst/>
          </a:prstGeom>
          <a:noFill/>
          <a:ln/>
        </p:spPr>
        <p:txBody>
          <a:bodyPr wrap="square" lIns="0" tIns="0" rIns="0" bIns="0" rtlCol="0" anchor="ctr"/>
          <a:lstStyle/>
          <a:p>
            <a:pPr marL="0" indent="0" algn="ctr">
              <a:buNone/>
            </a:pPr>
            <a:r>
              <a:rPr lang="en-US" sz="1300" i="1" dirty="0">
                <a:solidFill>
                  <a:srgbClr val="1E293B"/>
                </a:solidFill>
                <a:latin typeface="Calibri" pitchFamily="34" charset="0"/>
                <a:ea typeface="Calibri" pitchFamily="34" charset="-122"/>
                <a:cs typeface="Calibri" pitchFamily="34" charset="-120"/>
              </a:rPr>
              <a:t>That same arc — ideate, design, build, ship — is how actual SAAS businesses are built. The frameworks you've been using are not academic; they're the job.</a:t>
            </a:r>
            <a:endParaRPr lang="en-US" sz="1300" dirty="0"/>
          </a:p>
        </p:txBody>
      </p:sp>
      <p:sp>
        <p:nvSpPr>
          <p:cNvPr id="17" name="Text 15"/>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8" name="Text 16"/>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548640" y="1188720"/>
            <a:ext cx="8229600" cy="274320"/>
          </a:xfrm>
          <a:prstGeom prst="rect">
            <a:avLst/>
          </a:prstGeom>
          <a:noFill/>
          <a:ln/>
        </p:spPr>
        <p:txBody>
          <a:bodyPr wrap="square" lIns="0" tIns="0" rIns="0" bIns="0" rtlCol="0" anchor="ctr"/>
          <a:lstStyle/>
          <a:p>
            <a:pPr marL="0" indent="0">
              <a:buNone/>
            </a:pPr>
            <a:r>
              <a:rPr lang="en-US" sz="1200" b="1" kern="0" spc="400" dirty="0">
                <a:solidFill>
                  <a:srgbClr val="FF6B35"/>
                </a:solidFill>
                <a:latin typeface="Trebuchet MS" pitchFamily="34" charset="0"/>
                <a:ea typeface="Trebuchet MS" pitchFamily="34" charset="-122"/>
                <a:cs typeface="Trebuchet MS" pitchFamily="34" charset="-120"/>
              </a:rPr>
              <a:t>PART ONE</a:t>
            </a:r>
            <a:endParaRPr lang="en-US" sz="1200" dirty="0"/>
          </a:p>
        </p:txBody>
      </p:sp>
      <p:sp>
        <p:nvSpPr>
          <p:cNvPr id="4" name="Text 2"/>
          <p:cNvSpPr/>
          <p:nvPr/>
        </p:nvSpPr>
        <p:spPr>
          <a:xfrm>
            <a:off x="548640" y="1600200"/>
            <a:ext cx="8229600" cy="685800"/>
          </a:xfrm>
          <a:prstGeom prst="rect">
            <a:avLst/>
          </a:prstGeom>
          <a:noFill/>
          <a:ln/>
        </p:spPr>
        <p:txBody>
          <a:bodyPr wrap="square" lIns="0" tIns="0" rIns="0" bIns="0" rtlCol="0" anchor="ctr"/>
          <a:lstStyle/>
          <a:p>
            <a:pPr marL="0" indent="0">
              <a:buNone/>
            </a:pPr>
            <a:r>
              <a:rPr lang="en-US" sz="3600" b="1" dirty="0">
                <a:solidFill>
                  <a:srgbClr val="FFFFFF"/>
                </a:solidFill>
                <a:latin typeface="Trebuchet MS" pitchFamily="34" charset="0"/>
                <a:ea typeface="Trebuchet MS" pitchFamily="34" charset="-122"/>
                <a:cs typeface="Trebuchet MS" pitchFamily="34" charset="-120"/>
              </a:rPr>
              <a:t>What makes an innovation project</a:t>
            </a:r>
            <a:endParaRPr lang="en-US" sz="3600" dirty="0"/>
          </a:p>
        </p:txBody>
      </p:sp>
      <p:sp>
        <p:nvSpPr>
          <p:cNvPr id="5" name="Text 3"/>
          <p:cNvSpPr/>
          <p:nvPr/>
        </p:nvSpPr>
        <p:spPr>
          <a:xfrm>
            <a:off x="548640" y="2286000"/>
            <a:ext cx="8229600" cy="685800"/>
          </a:xfrm>
          <a:prstGeom prst="rect">
            <a:avLst/>
          </a:prstGeom>
          <a:noFill/>
          <a:ln/>
        </p:spPr>
        <p:txBody>
          <a:bodyPr wrap="square" lIns="0" tIns="0" rIns="0" bIns="0" rtlCol="0" anchor="ctr"/>
          <a:lstStyle/>
          <a:p>
            <a:pPr marL="0" indent="0">
              <a:buNone/>
            </a:pPr>
            <a:r>
              <a:rPr lang="en-US" sz="3600" b="1" i="1" dirty="0">
                <a:solidFill>
                  <a:srgbClr val="FF6B35"/>
                </a:solidFill>
                <a:latin typeface="Trebuchet MS" pitchFamily="34" charset="0"/>
                <a:ea typeface="Trebuchet MS" pitchFamily="34" charset="-122"/>
                <a:cs typeface="Trebuchet MS" pitchFamily="34" charset="-120"/>
              </a:rPr>
              <a:t>actually win?</a:t>
            </a:r>
            <a:endParaRPr lang="en-US" sz="3600" dirty="0"/>
          </a:p>
        </p:txBody>
      </p:sp>
      <p:sp>
        <p:nvSpPr>
          <p:cNvPr id="6" name="Text 4"/>
          <p:cNvSpPr/>
          <p:nvPr/>
        </p:nvSpPr>
        <p:spPr>
          <a:xfrm>
            <a:off x="548640" y="3200400"/>
            <a:ext cx="7772400" cy="822960"/>
          </a:xfrm>
          <a:prstGeom prst="rect">
            <a:avLst/>
          </a:prstGeom>
          <a:noFill/>
          <a:ln/>
        </p:spPr>
        <p:txBody>
          <a:bodyPr wrap="square" lIns="0" tIns="0" rIns="0" bIns="0" rtlCol="0" anchor="ctr"/>
          <a:lstStyle/>
          <a:p>
            <a:pPr marL="0" indent="0">
              <a:buNone/>
            </a:pPr>
            <a:r>
              <a:rPr lang="en-US" sz="1400" dirty="0">
                <a:solidFill>
                  <a:srgbClr val="CADCFC"/>
                </a:solidFill>
                <a:latin typeface="Calibri" pitchFamily="34" charset="0"/>
                <a:ea typeface="Calibri" pitchFamily="34" charset="-122"/>
                <a:cs typeface="Calibri" pitchFamily="34" charset="-120"/>
              </a:rPr>
              <a:t>Four things I'll be looking for when I read your projects; and four things any investor, customer, or employer will look for too.</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PILLAR 1 OF 4</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Real problem, real user.</a:t>
            </a:r>
            <a:endParaRPr lang="en-US" sz="2800" dirty="0"/>
          </a:p>
        </p:txBody>
      </p:sp>
      <p:sp>
        <p:nvSpPr>
          <p:cNvPr id="4" name="Text 2"/>
          <p:cNvSpPr/>
          <p:nvPr/>
        </p:nvSpPr>
        <p:spPr>
          <a:xfrm>
            <a:off x="365760" y="1691640"/>
            <a:ext cx="2194560" cy="2103120"/>
          </a:xfrm>
          <a:prstGeom prst="rect">
            <a:avLst/>
          </a:prstGeom>
          <a:noFill/>
          <a:ln/>
        </p:spPr>
        <p:txBody>
          <a:bodyPr wrap="square" lIns="0" tIns="0" rIns="0" bIns="0" rtlCol="0" anchor="ctr"/>
          <a:lstStyle/>
          <a:p>
            <a:pPr marL="0" indent="0" algn="ctr">
              <a:buNone/>
            </a:pPr>
            <a:r>
              <a:rPr lang="en-US" sz="20000" b="1" dirty="0">
                <a:solidFill>
                  <a:srgbClr val="CADCFC"/>
                </a:solidFill>
                <a:latin typeface="Trebuchet MS" pitchFamily="34" charset="0"/>
                <a:ea typeface="Trebuchet MS" pitchFamily="34" charset="-122"/>
                <a:cs typeface="Trebuchet MS" pitchFamily="34" charset="-120"/>
              </a:rPr>
              <a:t>1</a:t>
            </a:r>
            <a:endParaRPr lang="en-US" sz="20000" dirty="0"/>
          </a:p>
        </p:txBody>
      </p:sp>
      <p:sp>
        <p:nvSpPr>
          <p:cNvPr id="5" name="Text 3"/>
          <p:cNvSpPr/>
          <p:nvPr/>
        </p:nvSpPr>
        <p:spPr>
          <a:xfrm>
            <a:off x="2651760" y="1783080"/>
            <a:ext cx="6035040" cy="457200"/>
          </a:xfrm>
          <a:prstGeom prst="rect">
            <a:avLst/>
          </a:prstGeom>
          <a:noFill/>
          <a:ln/>
        </p:spPr>
        <p:txBody>
          <a:bodyPr wrap="square" lIns="0" tIns="0" rIns="0" bIns="0" rtlCol="0" anchor="ctr"/>
          <a:lstStyle/>
          <a:p>
            <a:pPr marL="0" indent="0">
              <a:buNone/>
            </a:pPr>
            <a:r>
              <a:rPr lang="en-US" sz="2000" b="1" i="1" dirty="0">
                <a:solidFill>
                  <a:srgbClr val="FF6B35"/>
                </a:solidFill>
                <a:latin typeface="Trebuchet MS" pitchFamily="34" charset="0"/>
                <a:ea typeface="Trebuchet MS" pitchFamily="34" charset="-122"/>
                <a:cs typeface="Trebuchet MS" pitchFamily="34" charset="-120"/>
              </a:rPr>
              <a:t>Did you actually talk to anyone?</a:t>
            </a:r>
            <a:endParaRPr lang="en-US" sz="2000" dirty="0"/>
          </a:p>
        </p:txBody>
      </p:sp>
      <p:sp>
        <p:nvSpPr>
          <p:cNvPr id="6" name="Text 4"/>
          <p:cNvSpPr/>
          <p:nvPr/>
        </p:nvSpPr>
        <p:spPr>
          <a:xfrm>
            <a:off x="2651760" y="2286000"/>
            <a:ext cx="6035040" cy="1417320"/>
          </a:xfrm>
          <a:prstGeom prst="rect">
            <a:avLst/>
          </a:prstGeom>
          <a:noFill/>
          <a:ln/>
        </p:spPr>
        <p:txBody>
          <a:bodyPr wrap="square" lIns="0" tIns="0" rIns="0" bIns="0" rtlCol="0" anchor="ctr"/>
          <a:lstStyle/>
          <a:p>
            <a:pPr marL="0" indent="0">
              <a:spcAft>
                <a:spcPts val="600"/>
              </a:spcAft>
              <a:buNone/>
            </a:pPr>
            <a:r>
              <a:rPr lang="en-US" sz="1400" dirty="0">
                <a:solidFill>
                  <a:srgbClr val="1E293B"/>
                </a:solidFill>
                <a:latin typeface="Calibri" pitchFamily="34" charset="0"/>
                <a:ea typeface="Calibri" pitchFamily="34" charset="-122"/>
                <a:cs typeface="Calibri" pitchFamily="34" charset="-120"/>
              </a:rPr>
              <a:t>Even five conversations beats fifty assumptions. The projects that win show evidence of contact with a real user and a problem worth solving; not just a plausible-sounding idea.</a:t>
            </a:r>
            <a:endParaRPr lang="en-US" sz="1400" dirty="0"/>
          </a:p>
        </p:txBody>
      </p:sp>
      <p:sp>
        <p:nvSpPr>
          <p:cNvPr id="7" name="Shape 5"/>
          <p:cNvSpPr/>
          <p:nvPr/>
        </p:nvSpPr>
        <p:spPr>
          <a:xfrm>
            <a:off x="457200" y="3931920"/>
            <a:ext cx="8229600" cy="7315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8" name="Shape 6"/>
          <p:cNvSpPr/>
          <p:nvPr/>
        </p:nvSpPr>
        <p:spPr>
          <a:xfrm>
            <a:off x="457200" y="3931920"/>
            <a:ext cx="73152" cy="731520"/>
          </a:xfrm>
          <a:prstGeom prst="rect">
            <a:avLst/>
          </a:prstGeom>
          <a:solidFill>
            <a:srgbClr val="FF6B35"/>
          </a:solidFill>
          <a:ln w="12700">
            <a:solidFill>
              <a:srgbClr val="FF6B35"/>
            </a:solidFill>
            <a:prstDash val="solid"/>
          </a:ln>
        </p:spPr>
        <p:txBody>
          <a:bodyPr/>
          <a:lstStyle/>
          <a:p>
            <a:endParaRPr lang="en-GB"/>
          </a:p>
        </p:txBody>
      </p:sp>
      <p:sp>
        <p:nvSpPr>
          <p:cNvPr id="9" name="Text 7"/>
          <p:cNvSpPr/>
          <p:nvPr/>
        </p:nvSpPr>
        <p:spPr>
          <a:xfrm>
            <a:off x="685800" y="4005072"/>
            <a:ext cx="7772400" cy="201168"/>
          </a:xfrm>
          <a:prstGeom prst="rect">
            <a:avLst/>
          </a:prstGeom>
          <a:noFill/>
          <a:ln/>
        </p:spPr>
        <p:txBody>
          <a:bodyPr wrap="square" lIns="0" tIns="0" rIns="0" bIns="0" rtlCol="0" anchor="ctr"/>
          <a:lstStyle/>
          <a:p>
            <a:pPr marL="0" indent="0">
              <a:buNone/>
            </a:pPr>
            <a:r>
              <a:rPr lang="en-US" sz="900" b="1" kern="0" spc="300" dirty="0">
                <a:solidFill>
                  <a:srgbClr val="FF6B35"/>
                </a:solidFill>
                <a:latin typeface="Trebuchet MS" pitchFamily="34" charset="0"/>
                <a:ea typeface="Trebuchet MS" pitchFamily="34" charset="-122"/>
                <a:cs typeface="Trebuchet MS" pitchFamily="34" charset="-120"/>
              </a:rPr>
              <a:t>FOR YOUR WRITE-UP</a:t>
            </a:r>
            <a:endParaRPr lang="en-US" sz="900" dirty="0"/>
          </a:p>
        </p:txBody>
      </p:sp>
      <p:sp>
        <p:nvSpPr>
          <p:cNvPr id="10" name="Text 8"/>
          <p:cNvSpPr/>
          <p:nvPr/>
        </p:nvSpPr>
        <p:spPr>
          <a:xfrm>
            <a:off x="685800" y="4224528"/>
            <a:ext cx="7772400" cy="384048"/>
          </a:xfrm>
          <a:prstGeom prst="rect">
            <a:avLst/>
          </a:prstGeom>
          <a:noFill/>
          <a:ln/>
        </p:spPr>
        <p:txBody>
          <a:bodyPr wrap="square" lIns="0" tIns="0" rIns="0" bIns="0" rtlCol="0" anchor="ctr"/>
          <a:lstStyle/>
          <a:p>
            <a:pPr marL="0" indent="0">
              <a:buNone/>
            </a:pPr>
            <a:r>
              <a:rPr lang="en-US" sz="1300" i="1" dirty="0">
                <a:solidFill>
                  <a:srgbClr val="1E293B"/>
                </a:solidFill>
                <a:latin typeface="Calibri" pitchFamily="34" charset="0"/>
                <a:ea typeface="Calibri" pitchFamily="34" charset="-122"/>
                <a:cs typeface="Calibri" pitchFamily="34" charset="-120"/>
              </a:rPr>
              <a:t>In your report: who did you talk to, what did they say, how did that change your design?</a:t>
            </a:r>
            <a:endParaRPr lang="en-US" sz="1300" dirty="0"/>
          </a:p>
        </p:txBody>
      </p:sp>
      <p:sp>
        <p:nvSpPr>
          <p:cNvPr id="11" name="Text 9"/>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2" name="Text 10"/>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PILLAR 2 OF 4</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Credible execution.</a:t>
            </a:r>
            <a:endParaRPr lang="en-US" sz="2800" dirty="0"/>
          </a:p>
        </p:txBody>
      </p:sp>
      <p:sp>
        <p:nvSpPr>
          <p:cNvPr id="4" name="Text 2"/>
          <p:cNvSpPr/>
          <p:nvPr/>
        </p:nvSpPr>
        <p:spPr>
          <a:xfrm>
            <a:off x="365760" y="1691640"/>
            <a:ext cx="2194560" cy="2103120"/>
          </a:xfrm>
          <a:prstGeom prst="rect">
            <a:avLst/>
          </a:prstGeom>
          <a:noFill/>
          <a:ln/>
        </p:spPr>
        <p:txBody>
          <a:bodyPr wrap="square" lIns="0" tIns="0" rIns="0" bIns="0" rtlCol="0" anchor="ctr"/>
          <a:lstStyle/>
          <a:p>
            <a:pPr marL="0" indent="0" algn="ctr">
              <a:buNone/>
            </a:pPr>
            <a:r>
              <a:rPr lang="en-US" sz="20000" b="1" dirty="0">
                <a:solidFill>
                  <a:srgbClr val="CADCFC"/>
                </a:solidFill>
                <a:latin typeface="Trebuchet MS" pitchFamily="34" charset="0"/>
                <a:ea typeface="Trebuchet MS" pitchFamily="34" charset="-122"/>
                <a:cs typeface="Trebuchet MS" pitchFamily="34" charset="-120"/>
              </a:rPr>
              <a:t>2</a:t>
            </a:r>
            <a:endParaRPr lang="en-US" sz="20000" dirty="0"/>
          </a:p>
        </p:txBody>
      </p:sp>
      <p:sp>
        <p:nvSpPr>
          <p:cNvPr id="5" name="Text 3"/>
          <p:cNvSpPr/>
          <p:nvPr/>
        </p:nvSpPr>
        <p:spPr>
          <a:xfrm>
            <a:off x="2651760" y="1783080"/>
            <a:ext cx="6035040" cy="457200"/>
          </a:xfrm>
          <a:prstGeom prst="rect">
            <a:avLst/>
          </a:prstGeom>
          <a:noFill/>
          <a:ln/>
        </p:spPr>
        <p:txBody>
          <a:bodyPr wrap="square" lIns="0" tIns="0" rIns="0" bIns="0" rtlCol="0" anchor="ctr"/>
          <a:lstStyle/>
          <a:p>
            <a:pPr marL="0" indent="0">
              <a:buNone/>
            </a:pPr>
            <a:r>
              <a:rPr lang="en-US" sz="2000" b="1" i="1" dirty="0">
                <a:solidFill>
                  <a:srgbClr val="FF6B35"/>
                </a:solidFill>
                <a:latin typeface="Trebuchet MS" pitchFamily="34" charset="0"/>
                <a:ea typeface="Trebuchet MS" pitchFamily="34" charset="-122"/>
                <a:cs typeface="Trebuchet MS" pitchFamily="34" charset="-120"/>
              </a:rPr>
              <a:t>Can it be built, scaled, supported?</a:t>
            </a:r>
            <a:endParaRPr lang="en-US" sz="2000" dirty="0"/>
          </a:p>
        </p:txBody>
      </p:sp>
      <p:sp>
        <p:nvSpPr>
          <p:cNvPr id="6" name="Text 4"/>
          <p:cNvSpPr/>
          <p:nvPr/>
        </p:nvSpPr>
        <p:spPr>
          <a:xfrm>
            <a:off x="2651760" y="2286000"/>
            <a:ext cx="6035040" cy="1417320"/>
          </a:xfrm>
          <a:prstGeom prst="rect">
            <a:avLst/>
          </a:prstGeom>
          <a:noFill/>
          <a:ln/>
        </p:spPr>
        <p:txBody>
          <a:bodyPr wrap="square" lIns="0" tIns="0" rIns="0" bIns="0" rtlCol="0" anchor="ctr"/>
          <a:lstStyle/>
          <a:p>
            <a:pPr marL="0" indent="0">
              <a:spcAft>
                <a:spcPts val="600"/>
              </a:spcAft>
              <a:buNone/>
            </a:pPr>
            <a:r>
              <a:rPr lang="en-US" sz="1400" dirty="0">
                <a:solidFill>
                  <a:srgbClr val="1E293B"/>
                </a:solidFill>
                <a:latin typeface="Calibri" pitchFamily="34" charset="0"/>
                <a:ea typeface="Calibri" pitchFamily="34" charset="-122"/>
                <a:cs typeface="Calibri" pitchFamily="34" charset="-120"/>
              </a:rPr>
              <a:t>Not just "does it run on my laptop." Could a team of three people keep this alive in six months? What happens when it gets its hundredth user? Trade-offs made thoughtfully beat features built recklessly.</a:t>
            </a:r>
            <a:endParaRPr lang="en-US" sz="1400" dirty="0"/>
          </a:p>
        </p:txBody>
      </p:sp>
      <p:sp>
        <p:nvSpPr>
          <p:cNvPr id="7" name="Shape 5"/>
          <p:cNvSpPr/>
          <p:nvPr/>
        </p:nvSpPr>
        <p:spPr>
          <a:xfrm>
            <a:off x="457200" y="3931920"/>
            <a:ext cx="8229600" cy="7315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8" name="Shape 6"/>
          <p:cNvSpPr/>
          <p:nvPr/>
        </p:nvSpPr>
        <p:spPr>
          <a:xfrm>
            <a:off x="457200" y="3931920"/>
            <a:ext cx="73152" cy="731520"/>
          </a:xfrm>
          <a:prstGeom prst="rect">
            <a:avLst/>
          </a:prstGeom>
          <a:solidFill>
            <a:srgbClr val="FF6B35"/>
          </a:solidFill>
          <a:ln w="12700">
            <a:solidFill>
              <a:srgbClr val="FF6B35"/>
            </a:solidFill>
            <a:prstDash val="solid"/>
          </a:ln>
        </p:spPr>
        <p:txBody>
          <a:bodyPr/>
          <a:lstStyle/>
          <a:p>
            <a:endParaRPr lang="en-GB"/>
          </a:p>
        </p:txBody>
      </p:sp>
      <p:sp>
        <p:nvSpPr>
          <p:cNvPr id="9" name="Text 7"/>
          <p:cNvSpPr/>
          <p:nvPr/>
        </p:nvSpPr>
        <p:spPr>
          <a:xfrm>
            <a:off x="685800" y="4005072"/>
            <a:ext cx="7772400" cy="201168"/>
          </a:xfrm>
          <a:prstGeom prst="rect">
            <a:avLst/>
          </a:prstGeom>
          <a:noFill/>
          <a:ln/>
        </p:spPr>
        <p:txBody>
          <a:bodyPr wrap="square" lIns="0" tIns="0" rIns="0" bIns="0" rtlCol="0" anchor="ctr"/>
          <a:lstStyle/>
          <a:p>
            <a:pPr marL="0" indent="0">
              <a:buNone/>
            </a:pPr>
            <a:r>
              <a:rPr lang="en-US" sz="900" b="1" kern="0" spc="300" dirty="0">
                <a:solidFill>
                  <a:srgbClr val="FF6B35"/>
                </a:solidFill>
                <a:latin typeface="Trebuchet MS" pitchFamily="34" charset="0"/>
                <a:ea typeface="Trebuchet MS" pitchFamily="34" charset="-122"/>
                <a:cs typeface="Trebuchet MS" pitchFamily="34" charset="-120"/>
              </a:rPr>
              <a:t>FOR YOUR WRITE-UP</a:t>
            </a:r>
            <a:endParaRPr lang="en-US" sz="900" dirty="0"/>
          </a:p>
        </p:txBody>
      </p:sp>
      <p:sp>
        <p:nvSpPr>
          <p:cNvPr id="10" name="Text 8"/>
          <p:cNvSpPr/>
          <p:nvPr/>
        </p:nvSpPr>
        <p:spPr>
          <a:xfrm>
            <a:off x="685800" y="4224528"/>
            <a:ext cx="7772400" cy="384048"/>
          </a:xfrm>
          <a:prstGeom prst="rect">
            <a:avLst/>
          </a:prstGeom>
          <a:noFill/>
          <a:ln/>
        </p:spPr>
        <p:txBody>
          <a:bodyPr wrap="square" lIns="0" tIns="0" rIns="0" bIns="0" rtlCol="0" anchor="ctr"/>
          <a:lstStyle/>
          <a:p>
            <a:pPr marL="0" indent="0">
              <a:buNone/>
            </a:pPr>
            <a:r>
              <a:rPr lang="en-US" sz="1300" i="1" dirty="0">
                <a:solidFill>
                  <a:srgbClr val="1E293B"/>
                </a:solidFill>
                <a:latin typeface="Calibri" pitchFamily="34" charset="0"/>
                <a:ea typeface="Calibri" pitchFamily="34" charset="-122"/>
                <a:cs typeface="Calibri" pitchFamily="34" charset="-120"/>
              </a:rPr>
              <a:t>In your report: what did you choose NOT to build, and why?</a:t>
            </a:r>
            <a:endParaRPr lang="en-US" sz="1300" dirty="0"/>
          </a:p>
        </p:txBody>
      </p:sp>
      <p:sp>
        <p:nvSpPr>
          <p:cNvPr id="11" name="Text 9"/>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2" name="Text 10"/>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PILLAR 3 OF 4</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Commercial or strategic logic.</a:t>
            </a:r>
            <a:endParaRPr lang="en-US" sz="2800" dirty="0"/>
          </a:p>
        </p:txBody>
      </p:sp>
      <p:sp>
        <p:nvSpPr>
          <p:cNvPr id="4" name="Text 2"/>
          <p:cNvSpPr/>
          <p:nvPr/>
        </p:nvSpPr>
        <p:spPr>
          <a:xfrm>
            <a:off x="365760" y="1691640"/>
            <a:ext cx="2194560" cy="2103120"/>
          </a:xfrm>
          <a:prstGeom prst="rect">
            <a:avLst/>
          </a:prstGeom>
          <a:noFill/>
          <a:ln/>
        </p:spPr>
        <p:txBody>
          <a:bodyPr wrap="square" lIns="0" tIns="0" rIns="0" bIns="0" rtlCol="0" anchor="ctr"/>
          <a:lstStyle/>
          <a:p>
            <a:pPr marL="0" indent="0" algn="ctr">
              <a:buNone/>
            </a:pPr>
            <a:r>
              <a:rPr lang="en-US" sz="20000" b="1" dirty="0">
                <a:solidFill>
                  <a:srgbClr val="CADCFC"/>
                </a:solidFill>
                <a:latin typeface="Trebuchet MS" pitchFamily="34" charset="0"/>
                <a:ea typeface="Trebuchet MS" pitchFamily="34" charset="-122"/>
                <a:cs typeface="Trebuchet MS" pitchFamily="34" charset="-120"/>
              </a:rPr>
              <a:t>3</a:t>
            </a:r>
            <a:endParaRPr lang="en-US" sz="20000" dirty="0"/>
          </a:p>
        </p:txBody>
      </p:sp>
      <p:sp>
        <p:nvSpPr>
          <p:cNvPr id="5" name="Text 3"/>
          <p:cNvSpPr/>
          <p:nvPr/>
        </p:nvSpPr>
        <p:spPr>
          <a:xfrm>
            <a:off x="2651760" y="1783080"/>
            <a:ext cx="6035040" cy="457200"/>
          </a:xfrm>
          <a:prstGeom prst="rect">
            <a:avLst/>
          </a:prstGeom>
          <a:noFill/>
          <a:ln/>
        </p:spPr>
        <p:txBody>
          <a:bodyPr wrap="square" lIns="0" tIns="0" rIns="0" bIns="0" rtlCol="0" anchor="ctr"/>
          <a:lstStyle/>
          <a:p>
            <a:pPr marL="0" indent="0">
              <a:buNone/>
            </a:pPr>
            <a:r>
              <a:rPr lang="en-US" sz="2000" b="1" i="1" dirty="0">
                <a:solidFill>
                  <a:srgbClr val="FF6B35"/>
                </a:solidFill>
                <a:latin typeface="Trebuchet MS" pitchFamily="34" charset="0"/>
                <a:ea typeface="Trebuchet MS" pitchFamily="34" charset="-122"/>
                <a:cs typeface="Trebuchet MS" pitchFamily="34" charset="-120"/>
              </a:rPr>
              <a:t>Who pays, why now, why you?</a:t>
            </a:r>
            <a:endParaRPr lang="en-US" sz="2000" dirty="0"/>
          </a:p>
        </p:txBody>
      </p:sp>
      <p:sp>
        <p:nvSpPr>
          <p:cNvPr id="6" name="Text 4"/>
          <p:cNvSpPr/>
          <p:nvPr/>
        </p:nvSpPr>
        <p:spPr>
          <a:xfrm>
            <a:off x="2651760" y="2286000"/>
            <a:ext cx="6035040" cy="1417320"/>
          </a:xfrm>
          <a:prstGeom prst="rect">
            <a:avLst/>
          </a:prstGeom>
          <a:noFill/>
          <a:ln/>
        </p:spPr>
        <p:txBody>
          <a:bodyPr wrap="square" lIns="0" tIns="0" rIns="0" bIns="0" rtlCol="0" anchor="ctr"/>
          <a:lstStyle/>
          <a:p>
            <a:pPr marL="0" indent="0">
              <a:spcAft>
                <a:spcPts val="600"/>
              </a:spcAft>
              <a:buNone/>
            </a:pPr>
            <a:r>
              <a:rPr lang="en-US" sz="1400" dirty="0">
                <a:solidFill>
                  <a:srgbClr val="1E293B"/>
                </a:solidFill>
                <a:latin typeface="Calibri" pitchFamily="34" charset="0"/>
                <a:ea typeface="Calibri" pitchFamily="34" charset="-122"/>
                <a:cs typeface="Calibri" pitchFamily="34" charset="-120"/>
              </a:rPr>
              <a:t>Even a social-impact or cybersecurity project needs this. Who's on the hook to adopt, fund, or buy into it? Why does it matter in 2026 (not 2020)? What makes you or your team credible to deliver it?</a:t>
            </a:r>
            <a:endParaRPr lang="en-US" sz="1400" dirty="0"/>
          </a:p>
        </p:txBody>
      </p:sp>
      <p:sp>
        <p:nvSpPr>
          <p:cNvPr id="7" name="Shape 5"/>
          <p:cNvSpPr/>
          <p:nvPr/>
        </p:nvSpPr>
        <p:spPr>
          <a:xfrm>
            <a:off x="457200" y="3931920"/>
            <a:ext cx="8229600" cy="7315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8" name="Shape 6"/>
          <p:cNvSpPr/>
          <p:nvPr/>
        </p:nvSpPr>
        <p:spPr>
          <a:xfrm>
            <a:off x="457200" y="3931920"/>
            <a:ext cx="73152" cy="731520"/>
          </a:xfrm>
          <a:prstGeom prst="rect">
            <a:avLst/>
          </a:prstGeom>
          <a:solidFill>
            <a:srgbClr val="FF6B35"/>
          </a:solidFill>
          <a:ln w="12700">
            <a:solidFill>
              <a:srgbClr val="FF6B35"/>
            </a:solidFill>
            <a:prstDash val="solid"/>
          </a:ln>
        </p:spPr>
        <p:txBody>
          <a:bodyPr/>
          <a:lstStyle/>
          <a:p>
            <a:endParaRPr lang="en-GB"/>
          </a:p>
        </p:txBody>
      </p:sp>
      <p:sp>
        <p:nvSpPr>
          <p:cNvPr id="9" name="Text 7"/>
          <p:cNvSpPr/>
          <p:nvPr/>
        </p:nvSpPr>
        <p:spPr>
          <a:xfrm>
            <a:off x="685800" y="4005072"/>
            <a:ext cx="7772400" cy="201168"/>
          </a:xfrm>
          <a:prstGeom prst="rect">
            <a:avLst/>
          </a:prstGeom>
          <a:noFill/>
          <a:ln/>
        </p:spPr>
        <p:txBody>
          <a:bodyPr wrap="square" lIns="0" tIns="0" rIns="0" bIns="0" rtlCol="0" anchor="ctr"/>
          <a:lstStyle/>
          <a:p>
            <a:pPr marL="0" indent="0">
              <a:buNone/>
            </a:pPr>
            <a:r>
              <a:rPr lang="en-US" sz="900" b="1" kern="0" spc="300" dirty="0">
                <a:solidFill>
                  <a:srgbClr val="FF6B35"/>
                </a:solidFill>
                <a:latin typeface="Trebuchet MS" pitchFamily="34" charset="0"/>
                <a:ea typeface="Trebuchet MS" pitchFamily="34" charset="-122"/>
                <a:cs typeface="Trebuchet MS" pitchFamily="34" charset="-120"/>
              </a:rPr>
              <a:t>FOR YOUR WRITE-UP</a:t>
            </a:r>
            <a:endParaRPr lang="en-US" sz="900" dirty="0"/>
          </a:p>
        </p:txBody>
      </p:sp>
      <p:sp>
        <p:nvSpPr>
          <p:cNvPr id="10" name="Text 8"/>
          <p:cNvSpPr/>
          <p:nvPr/>
        </p:nvSpPr>
        <p:spPr>
          <a:xfrm>
            <a:off x="685800" y="4224528"/>
            <a:ext cx="7772400" cy="384048"/>
          </a:xfrm>
          <a:prstGeom prst="rect">
            <a:avLst/>
          </a:prstGeom>
          <a:noFill/>
          <a:ln/>
        </p:spPr>
        <p:txBody>
          <a:bodyPr wrap="square" lIns="0" tIns="0" rIns="0" bIns="0" rtlCol="0" anchor="ctr"/>
          <a:lstStyle/>
          <a:p>
            <a:pPr marL="0" indent="0">
              <a:buNone/>
            </a:pPr>
            <a:r>
              <a:rPr lang="en-US" sz="1300" i="1" dirty="0">
                <a:solidFill>
                  <a:srgbClr val="1E293B"/>
                </a:solidFill>
                <a:latin typeface="Calibri" pitchFamily="34" charset="0"/>
                <a:ea typeface="Calibri" pitchFamily="34" charset="-122"/>
                <a:cs typeface="Calibri" pitchFamily="34" charset="-120"/>
              </a:rPr>
              <a:t>In your report: one line on the "so what" — why does this deserve to exist?</a:t>
            </a:r>
            <a:endParaRPr lang="en-US" sz="1300" dirty="0"/>
          </a:p>
        </p:txBody>
      </p:sp>
      <p:sp>
        <p:nvSpPr>
          <p:cNvPr id="11" name="Text 9"/>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2" name="Text 10"/>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PILLAR 4 OF 4</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Differentiation.</a:t>
            </a:r>
            <a:endParaRPr lang="en-US" sz="2800" dirty="0"/>
          </a:p>
        </p:txBody>
      </p:sp>
      <p:sp>
        <p:nvSpPr>
          <p:cNvPr id="4" name="Text 2"/>
          <p:cNvSpPr/>
          <p:nvPr/>
        </p:nvSpPr>
        <p:spPr>
          <a:xfrm>
            <a:off x="365760" y="1691640"/>
            <a:ext cx="2194560" cy="2103120"/>
          </a:xfrm>
          <a:prstGeom prst="rect">
            <a:avLst/>
          </a:prstGeom>
          <a:noFill/>
          <a:ln/>
        </p:spPr>
        <p:txBody>
          <a:bodyPr wrap="square" lIns="0" tIns="0" rIns="0" bIns="0" rtlCol="0" anchor="ctr"/>
          <a:lstStyle/>
          <a:p>
            <a:pPr marL="0" indent="0" algn="ctr">
              <a:buNone/>
            </a:pPr>
            <a:r>
              <a:rPr lang="en-US" sz="20000" b="1" dirty="0">
                <a:solidFill>
                  <a:srgbClr val="CADCFC"/>
                </a:solidFill>
                <a:latin typeface="Trebuchet MS" pitchFamily="34" charset="0"/>
                <a:ea typeface="Trebuchet MS" pitchFamily="34" charset="-122"/>
                <a:cs typeface="Trebuchet MS" pitchFamily="34" charset="-120"/>
              </a:rPr>
              <a:t>4</a:t>
            </a:r>
            <a:endParaRPr lang="en-US" sz="20000" dirty="0"/>
          </a:p>
        </p:txBody>
      </p:sp>
      <p:sp>
        <p:nvSpPr>
          <p:cNvPr id="5" name="Text 3"/>
          <p:cNvSpPr/>
          <p:nvPr/>
        </p:nvSpPr>
        <p:spPr>
          <a:xfrm>
            <a:off x="2651760" y="1783080"/>
            <a:ext cx="6035040" cy="457200"/>
          </a:xfrm>
          <a:prstGeom prst="rect">
            <a:avLst/>
          </a:prstGeom>
          <a:noFill/>
          <a:ln/>
        </p:spPr>
        <p:txBody>
          <a:bodyPr wrap="square" lIns="0" tIns="0" rIns="0" bIns="0" rtlCol="0" anchor="ctr"/>
          <a:lstStyle/>
          <a:p>
            <a:pPr marL="0" indent="0">
              <a:buNone/>
            </a:pPr>
            <a:r>
              <a:rPr lang="en-US" sz="2000" b="1" i="1" dirty="0">
                <a:solidFill>
                  <a:srgbClr val="FF6B35"/>
                </a:solidFill>
                <a:latin typeface="Trebuchet MS" pitchFamily="34" charset="0"/>
                <a:ea typeface="Trebuchet MS" pitchFamily="34" charset="-122"/>
                <a:cs typeface="Trebuchet MS" pitchFamily="34" charset="-120"/>
              </a:rPr>
              <a:t>What's your one unfair advantage?</a:t>
            </a:r>
            <a:endParaRPr lang="en-US" sz="2000" dirty="0"/>
          </a:p>
        </p:txBody>
      </p:sp>
      <p:sp>
        <p:nvSpPr>
          <p:cNvPr id="6" name="Text 4"/>
          <p:cNvSpPr/>
          <p:nvPr/>
        </p:nvSpPr>
        <p:spPr>
          <a:xfrm>
            <a:off x="2651760" y="2286000"/>
            <a:ext cx="6035040" cy="1417320"/>
          </a:xfrm>
          <a:prstGeom prst="rect">
            <a:avLst/>
          </a:prstGeom>
          <a:noFill/>
          <a:ln/>
        </p:spPr>
        <p:txBody>
          <a:bodyPr wrap="square" lIns="0" tIns="0" rIns="0" bIns="0" rtlCol="0" anchor="ctr"/>
          <a:lstStyle/>
          <a:p>
            <a:pPr marL="0" indent="0">
              <a:spcAft>
                <a:spcPts val="600"/>
              </a:spcAft>
              <a:buNone/>
            </a:pPr>
            <a:r>
              <a:rPr lang="en-US" sz="1400" dirty="0">
                <a:solidFill>
                  <a:srgbClr val="1E293B"/>
                </a:solidFill>
                <a:latin typeface="Calibri" pitchFamily="34" charset="0"/>
                <a:ea typeface="Calibri" pitchFamily="34" charset="-122"/>
                <a:cs typeface="Calibri" pitchFamily="34" charset="-120"/>
              </a:rPr>
              <a:t>What does your thing do that the obvious alternatives don't? One sentence. If you can't answer this, neither can a user, a judge, or an investor. And this pillar is getting harder; I'll explain why later.</a:t>
            </a:r>
            <a:endParaRPr lang="en-US" sz="1400" dirty="0"/>
          </a:p>
        </p:txBody>
      </p:sp>
      <p:sp>
        <p:nvSpPr>
          <p:cNvPr id="7" name="Shape 5"/>
          <p:cNvSpPr/>
          <p:nvPr/>
        </p:nvSpPr>
        <p:spPr>
          <a:xfrm>
            <a:off x="457200" y="3931920"/>
            <a:ext cx="8229600" cy="7315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8" name="Shape 6"/>
          <p:cNvSpPr/>
          <p:nvPr/>
        </p:nvSpPr>
        <p:spPr>
          <a:xfrm>
            <a:off x="457200" y="3931920"/>
            <a:ext cx="73152" cy="731520"/>
          </a:xfrm>
          <a:prstGeom prst="rect">
            <a:avLst/>
          </a:prstGeom>
          <a:solidFill>
            <a:srgbClr val="FF6B35"/>
          </a:solidFill>
          <a:ln w="12700">
            <a:solidFill>
              <a:srgbClr val="FF6B35"/>
            </a:solidFill>
            <a:prstDash val="solid"/>
          </a:ln>
        </p:spPr>
        <p:txBody>
          <a:bodyPr/>
          <a:lstStyle/>
          <a:p>
            <a:endParaRPr lang="en-GB"/>
          </a:p>
        </p:txBody>
      </p:sp>
      <p:sp>
        <p:nvSpPr>
          <p:cNvPr id="9" name="Text 7"/>
          <p:cNvSpPr/>
          <p:nvPr/>
        </p:nvSpPr>
        <p:spPr>
          <a:xfrm>
            <a:off x="685800" y="4005072"/>
            <a:ext cx="7772400" cy="201168"/>
          </a:xfrm>
          <a:prstGeom prst="rect">
            <a:avLst/>
          </a:prstGeom>
          <a:noFill/>
          <a:ln/>
        </p:spPr>
        <p:txBody>
          <a:bodyPr wrap="square" lIns="0" tIns="0" rIns="0" bIns="0" rtlCol="0" anchor="ctr"/>
          <a:lstStyle/>
          <a:p>
            <a:pPr marL="0" indent="0">
              <a:buNone/>
            </a:pPr>
            <a:r>
              <a:rPr lang="en-US" sz="900" b="1" kern="0" spc="300" dirty="0">
                <a:solidFill>
                  <a:srgbClr val="FF6B35"/>
                </a:solidFill>
                <a:latin typeface="Trebuchet MS" pitchFamily="34" charset="0"/>
                <a:ea typeface="Trebuchet MS" pitchFamily="34" charset="-122"/>
                <a:cs typeface="Trebuchet MS" pitchFamily="34" charset="-120"/>
              </a:rPr>
              <a:t>FOR YOUR WRITE-UP</a:t>
            </a:r>
            <a:endParaRPr lang="en-US" sz="900" dirty="0"/>
          </a:p>
        </p:txBody>
      </p:sp>
      <p:sp>
        <p:nvSpPr>
          <p:cNvPr id="10" name="Text 8"/>
          <p:cNvSpPr/>
          <p:nvPr/>
        </p:nvSpPr>
        <p:spPr>
          <a:xfrm>
            <a:off x="685800" y="4224528"/>
            <a:ext cx="7772400" cy="384048"/>
          </a:xfrm>
          <a:prstGeom prst="rect">
            <a:avLst/>
          </a:prstGeom>
          <a:noFill/>
          <a:ln/>
        </p:spPr>
        <p:txBody>
          <a:bodyPr wrap="square" lIns="0" tIns="0" rIns="0" bIns="0" rtlCol="0" anchor="ctr"/>
          <a:lstStyle/>
          <a:p>
            <a:pPr marL="0" indent="0">
              <a:buNone/>
            </a:pPr>
            <a:r>
              <a:rPr lang="en-US" sz="1300" i="1" dirty="0">
                <a:solidFill>
                  <a:srgbClr val="1E293B"/>
                </a:solidFill>
                <a:latin typeface="Calibri" pitchFamily="34" charset="0"/>
                <a:ea typeface="Calibri" pitchFamily="34" charset="-122"/>
                <a:cs typeface="Calibri" pitchFamily="34" charset="-120"/>
              </a:rPr>
              <a:t>In your report: fill in the blank — "Unlike ______, ours ______."</a:t>
            </a:r>
            <a:endParaRPr lang="en-US" sz="1300" dirty="0"/>
          </a:p>
        </p:txBody>
      </p:sp>
      <p:sp>
        <p:nvSpPr>
          <p:cNvPr id="11" name="Text 9"/>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2" name="Text 10"/>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A SHIPMAX WAR STORY</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The time I almost built the wrong thing.</a:t>
            </a:r>
            <a:endParaRPr lang="en-US" sz="2800" dirty="0"/>
          </a:p>
        </p:txBody>
      </p:sp>
      <p:sp>
        <p:nvSpPr>
          <p:cNvPr id="4" name="Shape 2"/>
          <p:cNvSpPr/>
          <p:nvPr/>
        </p:nvSpPr>
        <p:spPr>
          <a:xfrm>
            <a:off x="457200" y="1691640"/>
            <a:ext cx="2697480" cy="24688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457200" y="1691640"/>
            <a:ext cx="2697480" cy="73152"/>
          </a:xfrm>
          <a:prstGeom prst="rect">
            <a:avLst/>
          </a:prstGeom>
          <a:solidFill>
            <a:srgbClr val="FF6B35"/>
          </a:solidFill>
          <a:ln w="12700">
            <a:solidFill>
              <a:srgbClr val="FF6B35"/>
            </a:solidFill>
            <a:prstDash val="solid"/>
          </a:ln>
        </p:spPr>
        <p:txBody>
          <a:bodyPr/>
          <a:lstStyle/>
          <a:p>
            <a:endParaRPr lang="en-GB"/>
          </a:p>
        </p:txBody>
      </p:sp>
      <p:sp>
        <p:nvSpPr>
          <p:cNvPr id="6" name="Text 4"/>
          <p:cNvSpPr/>
          <p:nvPr/>
        </p:nvSpPr>
        <p:spPr>
          <a:xfrm>
            <a:off x="685800" y="1920240"/>
            <a:ext cx="2240280" cy="274320"/>
          </a:xfrm>
          <a:prstGeom prst="rect">
            <a:avLst/>
          </a:prstGeom>
          <a:noFill/>
          <a:ln/>
        </p:spPr>
        <p:txBody>
          <a:bodyPr wrap="square" lIns="0" tIns="0" rIns="0" bIns="0" rtlCol="0" anchor="ctr"/>
          <a:lstStyle/>
          <a:p>
            <a:pPr marL="0" indent="0">
              <a:buNone/>
            </a:pPr>
            <a:r>
              <a:rPr lang="en-US" sz="1100" b="1" kern="0" spc="300" dirty="0">
                <a:solidFill>
                  <a:srgbClr val="FF6B35"/>
                </a:solidFill>
                <a:latin typeface="Trebuchet MS" pitchFamily="34" charset="0"/>
                <a:ea typeface="Trebuchet MS" pitchFamily="34" charset="-122"/>
                <a:cs typeface="Trebuchet MS" pitchFamily="34" charset="-120"/>
              </a:rPr>
              <a:t>THE PLAN</a:t>
            </a:r>
            <a:endParaRPr lang="en-US" sz="1100" dirty="0"/>
          </a:p>
        </p:txBody>
      </p:sp>
      <p:sp>
        <p:nvSpPr>
          <p:cNvPr id="7" name="Text 5"/>
          <p:cNvSpPr/>
          <p:nvPr/>
        </p:nvSpPr>
        <p:spPr>
          <a:xfrm>
            <a:off x="685800" y="2240280"/>
            <a:ext cx="2240280" cy="1737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I was about to invest in building a SaaS product for bus logistics. A gap in the market, or so I thought. Nothing quite like what we were proposing existed.</a:t>
            </a:r>
            <a:endParaRPr lang="en-US" sz="1200" dirty="0"/>
          </a:p>
        </p:txBody>
      </p:sp>
      <p:sp>
        <p:nvSpPr>
          <p:cNvPr id="8" name="Shape 6"/>
          <p:cNvSpPr/>
          <p:nvPr/>
        </p:nvSpPr>
        <p:spPr>
          <a:xfrm>
            <a:off x="3337560" y="1691640"/>
            <a:ext cx="2697480" cy="24688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9" name="Shape 7"/>
          <p:cNvSpPr/>
          <p:nvPr/>
        </p:nvSpPr>
        <p:spPr>
          <a:xfrm>
            <a:off x="3337560" y="1691640"/>
            <a:ext cx="2697480" cy="73152"/>
          </a:xfrm>
          <a:prstGeom prst="rect">
            <a:avLst/>
          </a:prstGeom>
          <a:solidFill>
            <a:srgbClr val="FF6B35"/>
          </a:solidFill>
          <a:ln w="12700">
            <a:solidFill>
              <a:srgbClr val="FF6B35"/>
            </a:solidFill>
            <a:prstDash val="solid"/>
          </a:ln>
        </p:spPr>
        <p:txBody>
          <a:bodyPr/>
          <a:lstStyle/>
          <a:p>
            <a:endParaRPr lang="en-GB"/>
          </a:p>
        </p:txBody>
      </p:sp>
      <p:sp>
        <p:nvSpPr>
          <p:cNvPr id="10" name="Text 8"/>
          <p:cNvSpPr/>
          <p:nvPr/>
        </p:nvSpPr>
        <p:spPr>
          <a:xfrm>
            <a:off x="3566160" y="1920240"/>
            <a:ext cx="2240280" cy="274320"/>
          </a:xfrm>
          <a:prstGeom prst="rect">
            <a:avLst/>
          </a:prstGeom>
          <a:noFill/>
          <a:ln/>
        </p:spPr>
        <p:txBody>
          <a:bodyPr wrap="square" lIns="0" tIns="0" rIns="0" bIns="0" rtlCol="0" anchor="ctr"/>
          <a:lstStyle/>
          <a:p>
            <a:pPr marL="0" indent="0">
              <a:buNone/>
            </a:pPr>
            <a:r>
              <a:rPr lang="en-US" sz="1100" b="1" kern="0" spc="300" dirty="0">
                <a:solidFill>
                  <a:srgbClr val="FF6B35"/>
                </a:solidFill>
                <a:latin typeface="Trebuchet MS" pitchFamily="34" charset="0"/>
                <a:ea typeface="Trebuchet MS" pitchFamily="34" charset="-122"/>
                <a:cs typeface="Trebuchet MS" pitchFamily="34" charset="-120"/>
              </a:rPr>
              <a:t>THE SIGNAL</a:t>
            </a:r>
            <a:endParaRPr lang="en-US" sz="1100" dirty="0"/>
          </a:p>
        </p:txBody>
      </p:sp>
      <p:sp>
        <p:nvSpPr>
          <p:cNvPr id="11" name="Text 9"/>
          <p:cNvSpPr/>
          <p:nvPr/>
        </p:nvSpPr>
        <p:spPr>
          <a:xfrm>
            <a:off x="3566160" y="2240280"/>
            <a:ext cx="2240280" cy="1737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In parallel, I was watching n8n, Claude Code, Lovable and similar tools disrupt how SaaS and websites get built. The speed of build was collapsing, fast.</a:t>
            </a:r>
            <a:endParaRPr lang="en-US" sz="1200" dirty="0"/>
          </a:p>
        </p:txBody>
      </p:sp>
      <p:sp>
        <p:nvSpPr>
          <p:cNvPr id="12" name="Shape 10"/>
          <p:cNvSpPr/>
          <p:nvPr/>
        </p:nvSpPr>
        <p:spPr>
          <a:xfrm>
            <a:off x="6217920" y="1691640"/>
            <a:ext cx="2697480" cy="24688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3" name="Shape 11"/>
          <p:cNvSpPr/>
          <p:nvPr/>
        </p:nvSpPr>
        <p:spPr>
          <a:xfrm>
            <a:off x="6217920" y="1691640"/>
            <a:ext cx="2697480" cy="73152"/>
          </a:xfrm>
          <a:prstGeom prst="rect">
            <a:avLst/>
          </a:prstGeom>
          <a:solidFill>
            <a:srgbClr val="FF6B35"/>
          </a:solidFill>
          <a:ln w="12700">
            <a:solidFill>
              <a:srgbClr val="FF6B35"/>
            </a:solidFill>
            <a:prstDash val="solid"/>
          </a:ln>
        </p:spPr>
        <p:txBody>
          <a:bodyPr/>
          <a:lstStyle/>
          <a:p>
            <a:endParaRPr lang="en-GB"/>
          </a:p>
        </p:txBody>
      </p:sp>
      <p:sp>
        <p:nvSpPr>
          <p:cNvPr id="14" name="Text 12"/>
          <p:cNvSpPr/>
          <p:nvPr/>
        </p:nvSpPr>
        <p:spPr>
          <a:xfrm>
            <a:off x="6446520" y="1920240"/>
            <a:ext cx="2240280" cy="274320"/>
          </a:xfrm>
          <a:prstGeom prst="rect">
            <a:avLst/>
          </a:prstGeom>
          <a:noFill/>
          <a:ln/>
        </p:spPr>
        <p:txBody>
          <a:bodyPr wrap="square" lIns="0" tIns="0" rIns="0" bIns="0" rtlCol="0" anchor="ctr"/>
          <a:lstStyle/>
          <a:p>
            <a:pPr marL="0" indent="0">
              <a:buNone/>
            </a:pPr>
            <a:r>
              <a:rPr lang="en-US" sz="1100" b="1" kern="0" spc="300" dirty="0">
                <a:solidFill>
                  <a:srgbClr val="FF6B35"/>
                </a:solidFill>
                <a:latin typeface="Trebuchet MS" pitchFamily="34" charset="0"/>
                <a:ea typeface="Trebuchet MS" pitchFamily="34" charset="-122"/>
                <a:cs typeface="Trebuchet MS" pitchFamily="34" charset="-120"/>
              </a:rPr>
              <a:t>THE PIVOT</a:t>
            </a:r>
            <a:endParaRPr lang="en-US" sz="1100" dirty="0"/>
          </a:p>
        </p:txBody>
      </p:sp>
      <p:sp>
        <p:nvSpPr>
          <p:cNvPr id="15" name="Text 13"/>
          <p:cNvSpPr/>
          <p:nvPr/>
        </p:nvSpPr>
        <p:spPr>
          <a:xfrm>
            <a:off x="6446520" y="2240280"/>
            <a:ext cx="2240280" cy="1737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The moat wasn't big enough. Anyone efficient with modern tools could copy it in a weekend. I pulled the plug before writing the cheque. Saved us from building a commodity.</a:t>
            </a:r>
            <a:endParaRPr lang="en-US" sz="1200" dirty="0"/>
          </a:p>
        </p:txBody>
      </p:sp>
      <p:sp>
        <p:nvSpPr>
          <p:cNvPr id="16" name="Text 14"/>
          <p:cNvSpPr/>
          <p:nvPr/>
        </p:nvSpPr>
        <p:spPr>
          <a:xfrm>
            <a:off x="457200" y="4297680"/>
            <a:ext cx="8229600" cy="502920"/>
          </a:xfrm>
          <a:prstGeom prst="rect">
            <a:avLst/>
          </a:prstGeom>
          <a:noFill/>
          <a:ln/>
        </p:spPr>
        <p:txBody>
          <a:bodyPr wrap="square" lIns="0" tIns="0" rIns="0" bIns="0" rtlCol="0" anchor="ctr"/>
          <a:lstStyle/>
          <a:p>
            <a:pPr marL="0" indent="0" algn="ctr">
              <a:buNone/>
            </a:pPr>
            <a:r>
              <a:rPr lang="en-US" sz="1500" b="1" i="1" dirty="0">
                <a:solidFill>
                  <a:srgbClr val="1E2761"/>
                </a:solidFill>
                <a:latin typeface="Trebuchet MS" pitchFamily="34" charset="0"/>
                <a:ea typeface="Trebuchet MS" pitchFamily="34" charset="-122"/>
                <a:cs typeface="Trebuchet MS" pitchFamily="34" charset="-120"/>
              </a:rPr>
              <a:t>“The moat used to be: can you build it. Now, almost anyone can. The moat has moved.”</a:t>
            </a:r>
            <a:endParaRPr lang="en-US" sz="1500" dirty="0"/>
          </a:p>
        </p:txBody>
      </p:sp>
      <p:sp>
        <p:nvSpPr>
          <p:cNvPr id="17" name="Text 15"/>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8" name="Text 16"/>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THINGS I SEE GO WRONG</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Four pitfalls — over and over.</a:t>
            </a:r>
            <a:endParaRPr lang="en-US" sz="2800" dirty="0"/>
          </a:p>
        </p:txBody>
      </p:sp>
      <p:sp>
        <p:nvSpPr>
          <p:cNvPr id="4" name="Shape 2"/>
          <p:cNvSpPr/>
          <p:nvPr/>
        </p:nvSpPr>
        <p:spPr>
          <a:xfrm>
            <a:off x="457200" y="1645920"/>
            <a:ext cx="3931920" cy="123444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685800" y="1920240"/>
            <a:ext cx="502920" cy="502920"/>
          </a:xfrm>
          <a:prstGeom prst="ellipse">
            <a:avLst/>
          </a:prstGeom>
          <a:solidFill>
            <a:srgbClr val="FF6B35"/>
          </a:solidFill>
          <a:ln w="12700">
            <a:solidFill>
              <a:srgbClr val="FF6B35"/>
            </a:solidFill>
            <a:prstDash val="solid"/>
          </a:ln>
        </p:spPr>
        <p:txBody>
          <a:bodyPr/>
          <a:lstStyle/>
          <a:p>
            <a:endParaRPr lang="en-GB"/>
          </a:p>
        </p:txBody>
      </p:sp>
      <p:sp>
        <p:nvSpPr>
          <p:cNvPr id="6" name="Text 4"/>
          <p:cNvSpPr/>
          <p:nvPr/>
        </p:nvSpPr>
        <p:spPr>
          <a:xfrm>
            <a:off x="685800" y="1901952"/>
            <a:ext cx="502920" cy="502920"/>
          </a:xfrm>
          <a:prstGeom prst="rect">
            <a:avLst/>
          </a:prstGeom>
          <a:noFill/>
          <a:ln/>
        </p:spPr>
        <p:txBody>
          <a:bodyPr wrap="square" lIns="0" tIns="0" rIns="0" bIns="0"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a:t>
            </a:r>
            <a:endParaRPr lang="en-US" sz="2200" dirty="0"/>
          </a:p>
        </p:txBody>
      </p:sp>
      <p:sp>
        <p:nvSpPr>
          <p:cNvPr id="7" name="Text 5"/>
          <p:cNvSpPr/>
          <p:nvPr/>
        </p:nvSpPr>
        <p:spPr>
          <a:xfrm>
            <a:off x="1325880" y="1901952"/>
            <a:ext cx="2880360" cy="320040"/>
          </a:xfrm>
          <a:prstGeom prst="rect">
            <a:avLst/>
          </a:prstGeom>
          <a:noFill/>
          <a:ln/>
        </p:spPr>
        <p:txBody>
          <a:bodyPr wrap="square" lIns="0" tIns="0" rIns="0" bIns="0" rtlCol="0" anchor="ctr"/>
          <a:lstStyle/>
          <a:p>
            <a:pPr marL="0" indent="0">
              <a:buNone/>
            </a:pPr>
            <a:r>
              <a:rPr lang="en-US" sz="1600" b="1" dirty="0">
                <a:solidFill>
                  <a:srgbClr val="1E2761"/>
                </a:solidFill>
                <a:latin typeface="Trebuchet MS" pitchFamily="34" charset="0"/>
                <a:ea typeface="Trebuchet MS" pitchFamily="34" charset="-122"/>
                <a:cs typeface="Trebuchet MS" pitchFamily="34" charset="-120"/>
              </a:rPr>
              <a:t>Feature creep</a:t>
            </a:r>
            <a:endParaRPr lang="en-US" sz="1600" dirty="0"/>
          </a:p>
        </p:txBody>
      </p:sp>
      <p:sp>
        <p:nvSpPr>
          <p:cNvPr id="8" name="Text 6"/>
          <p:cNvSpPr/>
          <p:nvPr/>
        </p:nvSpPr>
        <p:spPr>
          <a:xfrm>
            <a:off x="1325880" y="2240280"/>
            <a:ext cx="2880360" cy="594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Building everything the idea could do, not the one thing it must do.</a:t>
            </a:r>
            <a:endParaRPr lang="en-US" sz="1200" dirty="0"/>
          </a:p>
        </p:txBody>
      </p:sp>
      <p:sp>
        <p:nvSpPr>
          <p:cNvPr id="9" name="Shape 7"/>
          <p:cNvSpPr/>
          <p:nvPr/>
        </p:nvSpPr>
        <p:spPr>
          <a:xfrm>
            <a:off x="4572000" y="1645920"/>
            <a:ext cx="3931920" cy="123444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8"/>
          <p:cNvSpPr/>
          <p:nvPr/>
        </p:nvSpPr>
        <p:spPr>
          <a:xfrm>
            <a:off x="4800600" y="1920240"/>
            <a:ext cx="502920" cy="502920"/>
          </a:xfrm>
          <a:prstGeom prst="ellipse">
            <a:avLst/>
          </a:prstGeom>
          <a:solidFill>
            <a:srgbClr val="FF6B35"/>
          </a:solidFill>
          <a:ln w="12700">
            <a:solidFill>
              <a:srgbClr val="FF6B35"/>
            </a:solidFill>
            <a:prstDash val="solid"/>
          </a:ln>
        </p:spPr>
        <p:txBody>
          <a:bodyPr/>
          <a:lstStyle/>
          <a:p>
            <a:endParaRPr lang="en-GB"/>
          </a:p>
        </p:txBody>
      </p:sp>
      <p:sp>
        <p:nvSpPr>
          <p:cNvPr id="11" name="Text 9"/>
          <p:cNvSpPr/>
          <p:nvPr/>
        </p:nvSpPr>
        <p:spPr>
          <a:xfrm>
            <a:off x="4800600" y="1901952"/>
            <a:ext cx="502920" cy="502920"/>
          </a:xfrm>
          <a:prstGeom prst="rect">
            <a:avLst/>
          </a:prstGeom>
          <a:noFill/>
          <a:ln/>
        </p:spPr>
        <p:txBody>
          <a:bodyPr wrap="square" lIns="0" tIns="0" rIns="0" bIns="0"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a:t>
            </a:r>
            <a:endParaRPr lang="en-US" sz="2200" dirty="0"/>
          </a:p>
        </p:txBody>
      </p:sp>
      <p:sp>
        <p:nvSpPr>
          <p:cNvPr id="12" name="Text 10"/>
          <p:cNvSpPr/>
          <p:nvPr/>
        </p:nvSpPr>
        <p:spPr>
          <a:xfrm>
            <a:off x="5440680" y="1901952"/>
            <a:ext cx="2880360" cy="320040"/>
          </a:xfrm>
          <a:prstGeom prst="rect">
            <a:avLst/>
          </a:prstGeom>
          <a:noFill/>
          <a:ln/>
        </p:spPr>
        <p:txBody>
          <a:bodyPr wrap="square" lIns="0" tIns="0" rIns="0" bIns="0" rtlCol="0" anchor="ctr"/>
          <a:lstStyle/>
          <a:p>
            <a:pPr marL="0" indent="0">
              <a:buNone/>
            </a:pPr>
            <a:r>
              <a:rPr lang="en-US" sz="1600" b="1" dirty="0">
                <a:solidFill>
                  <a:srgbClr val="1E2761"/>
                </a:solidFill>
                <a:latin typeface="Trebuchet MS" pitchFamily="34" charset="0"/>
                <a:ea typeface="Trebuchet MS" pitchFamily="34" charset="-122"/>
                <a:cs typeface="Trebuchet MS" pitchFamily="34" charset="-120"/>
              </a:rPr>
              <a:t>No user proof</a:t>
            </a:r>
            <a:endParaRPr lang="en-US" sz="1600" dirty="0"/>
          </a:p>
        </p:txBody>
      </p:sp>
      <p:sp>
        <p:nvSpPr>
          <p:cNvPr id="13" name="Text 11"/>
          <p:cNvSpPr/>
          <p:nvPr/>
        </p:nvSpPr>
        <p:spPr>
          <a:xfrm>
            <a:off x="5440680" y="2240280"/>
            <a:ext cx="2880360" cy="594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"Users will love it" is a hypothesis, not a finding. Go test it.</a:t>
            </a:r>
            <a:endParaRPr lang="en-US" sz="1200" dirty="0"/>
          </a:p>
        </p:txBody>
      </p:sp>
      <p:sp>
        <p:nvSpPr>
          <p:cNvPr id="14" name="Shape 12"/>
          <p:cNvSpPr/>
          <p:nvPr/>
        </p:nvSpPr>
        <p:spPr>
          <a:xfrm>
            <a:off x="457200" y="3108960"/>
            <a:ext cx="3931920" cy="123444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5" name="Shape 13"/>
          <p:cNvSpPr/>
          <p:nvPr/>
        </p:nvSpPr>
        <p:spPr>
          <a:xfrm>
            <a:off x="685800" y="3383280"/>
            <a:ext cx="502920" cy="502920"/>
          </a:xfrm>
          <a:prstGeom prst="ellipse">
            <a:avLst/>
          </a:prstGeom>
          <a:solidFill>
            <a:srgbClr val="FF6B35"/>
          </a:solidFill>
          <a:ln w="12700">
            <a:solidFill>
              <a:srgbClr val="FF6B35"/>
            </a:solidFill>
            <a:prstDash val="solid"/>
          </a:ln>
        </p:spPr>
        <p:txBody>
          <a:bodyPr/>
          <a:lstStyle/>
          <a:p>
            <a:endParaRPr lang="en-GB"/>
          </a:p>
        </p:txBody>
      </p:sp>
      <p:sp>
        <p:nvSpPr>
          <p:cNvPr id="16" name="Text 14"/>
          <p:cNvSpPr/>
          <p:nvPr/>
        </p:nvSpPr>
        <p:spPr>
          <a:xfrm>
            <a:off x="685800" y="3364992"/>
            <a:ext cx="502920" cy="502920"/>
          </a:xfrm>
          <a:prstGeom prst="rect">
            <a:avLst/>
          </a:prstGeom>
          <a:noFill/>
          <a:ln/>
        </p:spPr>
        <p:txBody>
          <a:bodyPr wrap="square" lIns="0" tIns="0" rIns="0" bIns="0"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a:t>
            </a:r>
            <a:endParaRPr lang="en-US" sz="2200" dirty="0"/>
          </a:p>
        </p:txBody>
      </p:sp>
      <p:sp>
        <p:nvSpPr>
          <p:cNvPr id="17" name="Text 15"/>
          <p:cNvSpPr/>
          <p:nvPr/>
        </p:nvSpPr>
        <p:spPr>
          <a:xfrm>
            <a:off x="1325880" y="3364992"/>
            <a:ext cx="2880360" cy="320040"/>
          </a:xfrm>
          <a:prstGeom prst="rect">
            <a:avLst/>
          </a:prstGeom>
          <a:noFill/>
          <a:ln/>
        </p:spPr>
        <p:txBody>
          <a:bodyPr wrap="square" lIns="0" tIns="0" rIns="0" bIns="0" rtlCol="0" anchor="ctr"/>
          <a:lstStyle/>
          <a:p>
            <a:pPr marL="0" indent="0">
              <a:buNone/>
            </a:pPr>
            <a:r>
              <a:rPr lang="en-US" sz="1600" b="1" dirty="0">
                <a:solidFill>
                  <a:srgbClr val="1E2761"/>
                </a:solidFill>
                <a:latin typeface="Trebuchet MS" pitchFamily="34" charset="0"/>
                <a:ea typeface="Trebuchet MS" pitchFamily="34" charset="-122"/>
                <a:cs typeface="Trebuchet MS" pitchFamily="34" charset="-120"/>
              </a:rPr>
              <a:t>Forgotten distribution</a:t>
            </a:r>
            <a:endParaRPr lang="en-US" sz="1600" dirty="0"/>
          </a:p>
        </p:txBody>
      </p:sp>
      <p:sp>
        <p:nvSpPr>
          <p:cNvPr id="18" name="Text 16"/>
          <p:cNvSpPr/>
          <p:nvPr/>
        </p:nvSpPr>
        <p:spPr>
          <a:xfrm>
            <a:off x="1325880" y="3703320"/>
            <a:ext cx="2880360" cy="594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How does anyone discover this? "We'll market it" is not a distribution strategy.</a:t>
            </a:r>
            <a:endParaRPr lang="en-US" sz="1200" dirty="0"/>
          </a:p>
        </p:txBody>
      </p:sp>
      <p:sp>
        <p:nvSpPr>
          <p:cNvPr id="19" name="Shape 17"/>
          <p:cNvSpPr/>
          <p:nvPr/>
        </p:nvSpPr>
        <p:spPr>
          <a:xfrm>
            <a:off x="4572000" y="3108960"/>
            <a:ext cx="3931920" cy="123444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20" name="Shape 18"/>
          <p:cNvSpPr/>
          <p:nvPr/>
        </p:nvSpPr>
        <p:spPr>
          <a:xfrm>
            <a:off x="4800600" y="3383280"/>
            <a:ext cx="502920" cy="502920"/>
          </a:xfrm>
          <a:prstGeom prst="ellipse">
            <a:avLst/>
          </a:prstGeom>
          <a:solidFill>
            <a:srgbClr val="FF6B35"/>
          </a:solidFill>
          <a:ln w="12700">
            <a:solidFill>
              <a:srgbClr val="FF6B35"/>
            </a:solidFill>
            <a:prstDash val="solid"/>
          </a:ln>
        </p:spPr>
        <p:txBody>
          <a:bodyPr/>
          <a:lstStyle/>
          <a:p>
            <a:endParaRPr lang="en-GB"/>
          </a:p>
        </p:txBody>
      </p:sp>
      <p:sp>
        <p:nvSpPr>
          <p:cNvPr id="21" name="Text 19"/>
          <p:cNvSpPr/>
          <p:nvPr/>
        </p:nvSpPr>
        <p:spPr>
          <a:xfrm>
            <a:off x="4800600" y="3364992"/>
            <a:ext cx="502920" cy="502920"/>
          </a:xfrm>
          <a:prstGeom prst="rect">
            <a:avLst/>
          </a:prstGeom>
          <a:noFill/>
          <a:ln/>
        </p:spPr>
        <p:txBody>
          <a:bodyPr wrap="square" lIns="0" tIns="0" rIns="0" bIns="0"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a:t>
            </a:r>
            <a:endParaRPr lang="en-US" sz="2200" dirty="0"/>
          </a:p>
        </p:txBody>
      </p:sp>
      <p:sp>
        <p:nvSpPr>
          <p:cNvPr id="22" name="Text 20"/>
          <p:cNvSpPr/>
          <p:nvPr/>
        </p:nvSpPr>
        <p:spPr>
          <a:xfrm>
            <a:off x="5440680" y="3364992"/>
            <a:ext cx="2880360" cy="320040"/>
          </a:xfrm>
          <a:prstGeom prst="rect">
            <a:avLst/>
          </a:prstGeom>
          <a:noFill/>
          <a:ln/>
        </p:spPr>
        <p:txBody>
          <a:bodyPr wrap="square" lIns="0" tIns="0" rIns="0" bIns="0" rtlCol="0" anchor="ctr"/>
          <a:lstStyle/>
          <a:p>
            <a:pPr marL="0" indent="0">
              <a:buNone/>
            </a:pPr>
            <a:r>
              <a:rPr lang="en-US" sz="1600" b="1" dirty="0">
                <a:solidFill>
                  <a:srgbClr val="1E2761"/>
                </a:solidFill>
                <a:latin typeface="Trebuchet MS" pitchFamily="34" charset="0"/>
                <a:ea typeface="Trebuchet MS" pitchFamily="34" charset="-122"/>
                <a:cs typeface="Trebuchet MS" pitchFamily="34" charset="-120"/>
              </a:rPr>
              <a:t>Weak narrative</a:t>
            </a:r>
            <a:endParaRPr lang="en-US" sz="1600" dirty="0"/>
          </a:p>
        </p:txBody>
      </p:sp>
      <p:sp>
        <p:nvSpPr>
          <p:cNvPr id="23" name="Text 21"/>
          <p:cNvSpPr/>
          <p:nvPr/>
        </p:nvSpPr>
        <p:spPr>
          <a:xfrm>
            <a:off x="5440680" y="3703320"/>
            <a:ext cx="2880360" cy="594360"/>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Great work buried under a flat write-up. The story is part of the product.</a:t>
            </a:r>
            <a:endParaRPr lang="en-US" sz="1200" dirty="0"/>
          </a:p>
        </p:txBody>
      </p:sp>
      <p:sp>
        <p:nvSpPr>
          <p:cNvPr id="24" name="Text 22"/>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25" name="Text 23"/>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WRITING IT UP</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Frame your report as a story, not a spec.</a:t>
            </a:r>
            <a:endParaRPr lang="en-US" sz="2800" dirty="0"/>
          </a:p>
        </p:txBody>
      </p:sp>
      <p:sp>
        <p:nvSpPr>
          <p:cNvPr id="4" name="Shape 2"/>
          <p:cNvSpPr/>
          <p:nvPr/>
        </p:nvSpPr>
        <p:spPr>
          <a:xfrm>
            <a:off x="502920" y="2011680"/>
            <a:ext cx="1280160" cy="68580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5" name="Text 3"/>
          <p:cNvSpPr/>
          <p:nvPr/>
        </p:nvSpPr>
        <p:spPr>
          <a:xfrm>
            <a:off x="502920" y="2011680"/>
            <a:ext cx="1280160" cy="685800"/>
          </a:xfrm>
          <a:prstGeom prst="rect">
            <a:avLst/>
          </a:prstGeom>
          <a:noFill/>
          <a:ln/>
        </p:spPr>
        <p:txBody>
          <a:bodyPr wrap="square" lIns="0" tIns="0" rIns="0" bIns="0" rtlCol="0" anchor="ctr"/>
          <a:lstStyle/>
          <a:p>
            <a:pPr marL="0" indent="0" algn="ctr">
              <a:buNone/>
            </a:pPr>
            <a:r>
              <a:rPr lang="en-US" sz="1300" b="1" dirty="0">
                <a:solidFill>
                  <a:srgbClr val="FFFFFF"/>
                </a:solidFill>
                <a:latin typeface="Trebuchet MS" pitchFamily="34" charset="0"/>
                <a:ea typeface="Trebuchet MS" pitchFamily="34" charset="-122"/>
                <a:cs typeface="Trebuchet MS" pitchFamily="34" charset="-120"/>
              </a:rPr>
              <a:t>Problem</a:t>
            </a:r>
            <a:endParaRPr lang="en-US" sz="1300" dirty="0"/>
          </a:p>
        </p:txBody>
      </p:sp>
      <p:sp>
        <p:nvSpPr>
          <p:cNvPr id="6" name="Shape 4"/>
          <p:cNvSpPr/>
          <p:nvPr/>
        </p:nvSpPr>
        <p:spPr>
          <a:xfrm>
            <a:off x="1874520" y="2011680"/>
            <a:ext cx="1280160" cy="685800"/>
          </a:xfrm>
          <a:prstGeom prst="rect">
            <a:avLst/>
          </a:prstGeom>
          <a:solidFill>
            <a:srgbClr val="FFFFFF"/>
          </a:solidFill>
          <a:ln w="12700">
            <a:solidFill>
              <a:srgbClr val="E2E8F0"/>
            </a:solidFill>
            <a:prstDash val="solid"/>
          </a:ln>
        </p:spPr>
        <p:txBody>
          <a:bodyPr/>
          <a:lstStyle/>
          <a:p>
            <a:endParaRPr lang="en-GB"/>
          </a:p>
        </p:txBody>
      </p:sp>
      <p:sp>
        <p:nvSpPr>
          <p:cNvPr id="7" name="Text 5"/>
          <p:cNvSpPr/>
          <p:nvPr/>
        </p:nvSpPr>
        <p:spPr>
          <a:xfrm>
            <a:off x="1874520" y="2011680"/>
            <a:ext cx="1280160" cy="685800"/>
          </a:xfrm>
          <a:prstGeom prst="rect">
            <a:avLst/>
          </a:prstGeom>
          <a:noFill/>
          <a:ln/>
        </p:spPr>
        <p:txBody>
          <a:bodyPr wrap="square" lIns="0" tIns="0" rIns="0" bIns="0" rtlCol="0" anchor="ctr"/>
          <a:lstStyle/>
          <a:p>
            <a:pPr marL="0" indent="0" algn="ctr">
              <a:buNone/>
            </a:pPr>
            <a:r>
              <a:rPr lang="en-US" sz="1300" b="1" dirty="0">
                <a:solidFill>
                  <a:srgbClr val="1E2761"/>
                </a:solidFill>
                <a:latin typeface="Trebuchet MS" pitchFamily="34" charset="0"/>
                <a:ea typeface="Trebuchet MS" pitchFamily="34" charset="-122"/>
                <a:cs typeface="Trebuchet MS" pitchFamily="34" charset="-120"/>
              </a:rPr>
              <a:t>Evidence</a:t>
            </a:r>
            <a:endParaRPr lang="en-US" sz="1300" dirty="0"/>
          </a:p>
        </p:txBody>
      </p:sp>
      <p:sp>
        <p:nvSpPr>
          <p:cNvPr id="8" name="Shape 6"/>
          <p:cNvSpPr/>
          <p:nvPr/>
        </p:nvSpPr>
        <p:spPr>
          <a:xfrm>
            <a:off x="3246120" y="2011680"/>
            <a:ext cx="1280160" cy="685800"/>
          </a:xfrm>
          <a:prstGeom prst="rect">
            <a:avLst/>
          </a:prstGeom>
          <a:solidFill>
            <a:srgbClr val="FFFFFF"/>
          </a:solidFill>
          <a:ln w="12700">
            <a:solidFill>
              <a:srgbClr val="E2E8F0"/>
            </a:solidFill>
            <a:prstDash val="solid"/>
          </a:ln>
        </p:spPr>
        <p:txBody>
          <a:bodyPr/>
          <a:lstStyle/>
          <a:p>
            <a:endParaRPr lang="en-GB"/>
          </a:p>
        </p:txBody>
      </p:sp>
      <p:sp>
        <p:nvSpPr>
          <p:cNvPr id="9" name="Text 7"/>
          <p:cNvSpPr/>
          <p:nvPr/>
        </p:nvSpPr>
        <p:spPr>
          <a:xfrm>
            <a:off x="3246120" y="2011680"/>
            <a:ext cx="1280160" cy="685800"/>
          </a:xfrm>
          <a:prstGeom prst="rect">
            <a:avLst/>
          </a:prstGeom>
          <a:noFill/>
          <a:ln/>
        </p:spPr>
        <p:txBody>
          <a:bodyPr wrap="square" lIns="0" tIns="0" rIns="0" bIns="0" rtlCol="0" anchor="ctr"/>
          <a:lstStyle/>
          <a:p>
            <a:pPr marL="0" indent="0" algn="ctr">
              <a:buNone/>
            </a:pPr>
            <a:r>
              <a:rPr lang="en-US" sz="1300" b="1" dirty="0">
                <a:solidFill>
                  <a:srgbClr val="1E2761"/>
                </a:solidFill>
                <a:latin typeface="Trebuchet MS" pitchFamily="34" charset="0"/>
                <a:ea typeface="Trebuchet MS" pitchFamily="34" charset="-122"/>
                <a:cs typeface="Trebuchet MS" pitchFamily="34" charset="-120"/>
              </a:rPr>
              <a:t>Decision</a:t>
            </a:r>
            <a:endParaRPr lang="en-US" sz="1300" dirty="0"/>
          </a:p>
        </p:txBody>
      </p:sp>
      <p:sp>
        <p:nvSpPr>
          <p:cNvPr id="10" name="Shape 8"/>
          <p:cNvSpPr/>
          <p:nvPr/>
        </p:nvSpPr>
        <p:spPr>
          <a:xfrm>
            <a:off x="4617720" y="2011680"/>
            <a:ext cx="1280160" cy="685800"/>
          </a:xfrm>
          <a:prstGeom prst="rect">
            <a:avLst/>
          </a:prstGeom>
          <a:solidFill>
            <a:srgbClr val="FFFFFF"/>
          </a:solidFill>
          <a:ln w="12700">
            <a:solidFill>
              <a:srgbClr val="E2E8F0"/>
            </a:solidFill>
            <a:prstDash val="solid"/>
          </a:ln>
        </p:spPr>
        <p:txBody>
          <a:bodyPr/>
          <a:lstStyle/>
          <a:p>
            <a:endParaRPr lang="en-GB"/>
          </a:p>
        </p:txBody>
      </p:sp>
      <p:sp>
        <p:nvSpPr>
          <p:cNvPr id="11" name="Text 9"/>
          <p:cNvSpPr/>
          <p:nvPr/>
        </p:nvSpPr>
        <p:spPr>
          <a:xfrm>
            <a:off x="4617720" y="2011680"/>
            <a:ext cx="1280160" cy="685800"/>
          </a:xfrm>
          <a:prstGeom prst="rect">
            <a:avLst/>
          </a:prstGeom>
          <a:noFill/>
          <a:ln/>
        </p:spPr>
        <p:txBody>
          <a:bodyPr wrap="square" lIns="0" tIns="0" rIns="0" bIns="0" rtlCol="0" anchor="ctr"/>
          <a:lstStyle/>
          <a:p>
            <a:pPr marL="0" indent="0" algn="ctr">
              <a:buNone/>
            </a:pPr>
            <a:r>
              <a:rPr lang="en-US" sz="1300" b="1" dirty="0">
                <a:solidFill>
                  <a:srgbClr val="1E2761"/>
                </a:solidFill>
                <a:latin typeface="Trebuchet MS" pitchFamily="34" charset="0"/>
                <a:ea typeface="Trebuchet MS" pitchFamily="34" charset="-122"/>
                <a:cs typeface="Trebuchet MS" pitchFamily="34" charset="-120"/>
              </a:rPr>
              <a:t>Build</a:t>
            </a:r>
            <a:endParaRPr lang="en-US" sz="1300" dirty="0"/>
          </a:p>
        </p:txBody>
      </p:sp>
      <p:sp>
        <p:nvSpPr>
          <p:cNvPr id="12" name="Shape 10"/>
          <p:cNvSpPr/>
          <p:nvPr/>
        </p:nvSpPr>
        <p:spPr>
          <a:xfrm>
            <a:off x="5989320" y="2011680"/>
            <a:ext cx="1280160" cy="685800"/>
          </a:xfrm>
          <a:prstGeom prst="rect">
            <a:avLst/>
          </a:prstGeom>
          <a:solidFill>
            <a:srgbClr val="FFFFFF"/>
          </a:solidFill>
          <a:ln w="12700">
            <a:solidFill>
              <a:srgbClr val="E2E8F0"/>
            </a:solidFill>
            <a:prstDash val="solid"/>
          </a:ln>
        </p:spPr>
        <p:txBody>
          <a:bodyPr/>
          <a:lstStyle/>
          <a:p>
            <a:endParaRPr lang="en-GB"/>
          </a:p>
        </p:txBody>
      </p:sp>
      <p:sp>
        <p:nvSpPr>
          <p:cNvPr id="13" name="Text 11"/>
          <p:cNvSpPr/>
          <p:nvPr/>
        </p:nvSpPr>
        <p:spPr>
          <a:xfrm>
            <a:off x="5989320" y="2011680"/>
            <a:ext cx="1280160" cy="685800"/>
          </a:xfrm>
          <a:prstGeom prst="rect">
            <a:avLst/>
          </a:prstGeom>
          <a:noFill/>
          <a:ln/>
        </p:spPr>
        <p:txBody>
          <a:bodyPr wrap="square" lIns="0" tIns="0" rIns="0" bIns="0" rtlCol="0" anchor="ctr"/>
          <a:lstStyle/>
          <a:p>
            <a:pPr marL="0" indent="0" algn="ctr">
              <a:buNone/>
            </a:pPr>
            <a:r>
              <a:rPr lang="en-US" sz="1300" b="1" dirty="0">
                <a:solidFill>
                  <a:srgbClr val="1E2761"/>
                </a:solidFill>
                <a:latin typeface="Trebuchet MS" pitchFamily="34" charset="0"/>
                <a:ea typeface="Trebuchet MS" pitchFamily="34" charset="-122"/>
                <a:cs typeface="Trebuchet MS" pitchFamily="34" charset="-120"/>
              </a:rPr>
              <a:t>Result</a:t>
            </a:r>
            <a:endParaRPr lang="en-US" sz="1300" dirty="0"/>
          </a:p>
        </p:txBody>
      </p:sp>
      <p:sp>
        <p:nvSpPr>
          <p:cNvPr id="14" name="Shape 12"/>
          <p:cNvSpPr/>
          <p:nvPr/>
        </p:nvSpPr>
        <p:spPr>
          <a:xfrm>
            <a:off x="7360920" y="2011680"/>
            <a:ext cx="1280160" cy="685800"/>
          </a:xfrm>
          <a:prstGeom prst="rect">
            <a:avLst/>
          </a:prstGeom>
          <a:solidFill>
            <a:srgbClr val="FFFFFF"/>
          </a:solidFill>
          <a:ln w="12700">
            <a:solidFill>
              <a:srgbClr val="E2E8F0"/>
            </a:solidFill>
            <a:prstDash val="solid"/>
          </a:ln>
        </p:spPr>
        <p:txBody>
          <a:bodyPr/>
          <a:lstStyle/>
          <a:p>
            <a:endParaRPr lang="en-GB"/>
          </a:p>
        </p:txBody>
      </p:sp>
      <p:sp>
        <p:nvSpPr>
          <p:cNvPr id="15" name="Text 13"/>
          <p:cNvSpPr/>
          <p:nvPr/>
        </p:nvSpPr>
        <p:spPr>
          <a:xfrm>
            <a:off x="7360920" y="2011680"/>
            <a:ext cx="1280160" cy="685800"/>
          </a:xfrm>
          <a:prstGeom prst="rect">
            <a:avLst/>
          </a:prstGeom>
          <a:noFill/>
          <a:ln/>
        </p:spPr>
        <p:txBody>
          <a:bodyPr wrap="square" lIns="0" tIns="0" rIns="0" bIns="0" rtlCol="0" anchor="ctr"/>
          <a:lstStyle/>
          <a:p>
            <a:pPr marL="0" indent="0" algn="ctr">
              <a:buNone/>
            </a:pPr>
            <a:r>
              <a:rPr lang="en-US" sz="1300" b="1" dirty="0">
                <a:solidFill>
                  <a:srgbClr val="1E2761"/>
                </a:solidFill>
                <a:latin typeface="Trebuchet MS" pitchFamily="34" charset="0"/>
                <a:ea typeface="Trebuchet MS" pitchFamily="34" charset="-122"/>
                <a:cs typeface="Trebuchet MS" pitchFamily="34" charset="-120"/>
              </a:rPr>
              <a:t>What next</a:t>
            </a:r>
            <a:endParaRPr lang="en-US" sz="1300" dirty="0"/>
          </a:p>
        </p:txBody>
      </p:sp>
      <p:sp>
        <p:nvSpPr>
          <p:cNvPr id="16" name="Shape 14"/>
          <p:cNvSpPr/>
          <p:nvPr/>
        </p:nvSpPr>
        <p:spPr>
          <a:xfrm>
            <a:off x="594360" y="2971800"/>
            <a:ext cx="7955280" cy="0"/>
          </a:xfrm>
          <a:prstGeom prst="line">
            <a:avLst/>
          </a:prstGeom>
          <a:noFill/>
          <a:ln w="25400">
            <a:solidFill>
              <a:srgbClr val="FF6B35"/>
            </a:solidFill>
            <a:prstDash val="solid"/>
            <a:tailEnd type="triangle"/>
          </a:ln>
        </p:spPr>
        <p:txBody>
          <a:bodyPr/>
          <a:lstStyle/>
          <a:p>
            <a:endParaRPr lang="en-GB"/>
          </a:p>
        </p:txBody>
      </p:sp>
      <p:sp>
        <p:nvSpPr>
          <p:cNvPr id="17" name="Text 15"/>
          <p:cNvSpPr/>
          <p:nvPr/>
        </p:nvSpPr>
        <p:spPr>
          <a:xfrm>
            <a:off x="457200" y="3383280"/>
            <a:ext cx="8229600" cy="365760"/>
          </a:xfrm>
          <a:prstGeom prst="rect">
            <a:avLst/>
          </a:prstGeom>
          <a:noFill/>
          <a:ln/>
        </p:spPr>
        <p:txBody>
          <a:bodyPr wrap="square" lIns="0" tIns="0" rIns="0" bIns="0" rtlCol="0" anchor="ctr"/>
          <a:lstStyle/>
          <a:p>
            <a:pPr marL="0" indent="0" algn="ctr">
              <a:buNone/>
            </a:pPr>
            <a:r>
              <a:rPr lang="en-US" sz="1700" b="1" i="1" dirty="0">
                <a:solidFill>
                  <a:srgbClr val="1E2761"/>
                </a:solidFill>
                <a:latin typeface="Trebuchet MS" pitchFamily="34" charset="0"/>
                <a:ea typeface="Trebuchet MS" pitchFamily="34" charset="-122"/>
                <a:cs typeface="Trebuchet MS" pitchFamily="34" charset="-120"/>
              </a:rPr>
              <a:t>Examiners and employers want to see the decisions, not just the deliverables.</a:t>
            </a:r>
            <a:endParaRPr lang="en-US" sz="1700" dirty="0"/>
          </a:p>
        </p:txBody>
      </p:sp>
      <p:sp>
        <p:nvSpPr>
          <p:cNvPr id="18" name="Text 16"/>
          <p:cNvSpPr/>
          <p:nvPr/>
        </p:nvSpPr>
        <p:spPr>
          <a:xfrm>
            <a:off x="914400" y="3794760"/>
            <a:ext cx="7315200" cy="640080"/>
          </a:xfrm>
          <a:prstGeom prst="rect">
            <a:avLst/>
          </a:prstGeom>
          <a:noFill/>
          <a:ln/>
        </p:spPr>
        <p:txBody>
          <a:bodyPr wrap="square" lIns="0" tIns="0" rIns="0" bIns="0" rtlCol="0" anchor="ctr"/>
          <a:lstStyle/>
          <a:p>
            <a:pPr marL="0" indent="0" algn="ctr">
              <a:buNone/>
            </a:pPr>
            <a:r>
              <a:rPr lang="en-US" sz="1300" dirty="0">
                <a:solidFill>
                  <a:srgbClr val="1E293B"/>
                </a:solidFill>
                <a:latin typeface="Calibri" pitchFamily="34" charset="0"/>
                <a:ea typeface="Calibri" pitchFamily="34" charset="-122"/>
                <a:cs typeface="Calibri" pitchFamily="34" charset="-120"/>
              </a:rPr>
              <a:t>The innovation lives in the "why we chose X over Y." That's what makes your project defensible — and memorable.</a:t>
            </a:r>
            <a:endParaRPr lang="en-US" sz="1300" dirty="0"/>
          </a:p>
        </p:txBody>
      </p:sp>
      <p:sp>
        <p:nvSpPr>
          <p:cNvPr id="19" name="Text 17"/>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20" name="Text 18"/>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COUNTER-INTUITIVE ADVICE</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Be honest about what you'd do differently.</a:t>
            </a:r>
            <a:endParaRPr lang="en-US" sz="2800" dirty="0"/>
          </a:p>
        </p:txBody>
      </p:sp>
      <p:sp>
        <p:nvSpPr>
          <p:cNvPr id="4" name="Shape 2"/>
          <p:cNvSpPr/>
          <p:nvPr/>
        </p:nvSpPr>
        <p:spPr>
          <a:xfrm>
            <a:off x="457200" y="1645920"/>
            <a:ext cx="4023360" cy="274320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5" name="Text 3"/>
          <p:cNvSpPr/>
          <p:nvPr/>
        </p:nvSpPr>
        <p:spPr>
          <a:xfrm>
            <a:off x="685800" y="1828800"/>
            <a:ext cx="3657600" cy="274320"/>
          </a:xfrm>
          <a:prstGeom prst="rect">
            <a:avLst/>
          </a:prstGeom>
          <a:noFill/>
          <a:ln/>
        </p:spPr>
        <p:txBody>
          <a:bodyPr wrap="square" lIns="0" tIns="0" rIns="0" bIns="0" rtlCol="0" anchor="ctr"/>
          <a:lstStyle/>
          <a:p>
            <a:pPr marL="0" indent="0">
              <a:buNone/>
            </a:pPr>
            <a:r>
              <a:rPr lang="en-US" sz="1000" b="1" kern="0" spc="300" dirty="0">
                <a:solidFill>
                  <a:srgbClr val="64748B"/>
                </a:solidFill>
                <a:latin typeface="Trebuchet MS" pitchFamily="34" charset="0"/>
                <a:ea typeface="Trebuchet MS" pitchFamily="34" charset="-122"/>
                <a:cs typeface="Trebuchet MS" pitchFamily="34" charset="-120"/>
              </a:rPr>
              <a:t>WHAT STUDENTS USUALLY DO</a:t>
            </a:r>
            <a:endParaRPr lang="en-US" sz="1000" dirty="0"/>
          </a:p>
        </p:txBody>
      </p:sp>
      <p:sp>
        <p:nvSpPr>
          <p:cNvPr id="6" name="Text 4"/>
          <p:cNvSpPr/>
          <p:nvPr/>
        </p:nvSpPr>
        <p:spPr>
          <a:xfrm>
            <a:off x="685800" y="2194560"/>
            <a:ext cx="3657600" cy="2011680"/>
          </a:xfrm>
          <a:prstGeom prst="rect">
            <a:avLst/>
          </a:prstGeom>
          <a:noFill/>
          <a:ln/>
        </p:spPr>
        <p:txBody>
          <a:bodyPr wrap="square" lIns="0" tIns="0" rIns="0" bIns="0" rtlCol="0" anchor="ctr"/>
          <a:lstStyle/>
          <a:p>
            <a:pPr marL="0" indent="0">
              <a:buNone/>
            </a:pPr>
            <a:r>
              <a:rPr lang="en-US" sz="1400" b="1" dirty="0">
                <a:solidFill>
                  <a:srgbClr val="1E293B"/>
                </a:solidFill>
                <a:latin typeface="Calibri" pitchFamily="34" charset="0"/>
                <a:ea typeface="Calibri" pitchFamily="34" charset="-122"/>
                <a:cs typeface="Calibri" pitchFamily="34" charset="-120"/>
              </a:rPr>
              <a:t>Hide the messy bits.</a:t>
            </a:r>
            <a:endParaRPr lang="en-US" sz="14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400" dirty="0"/>
          </a:p>
          <a:p>
            <a:pPr marL="0" indent="0">
              <a:buNone/>
            </a:pPr>
            <a:r>
              <a:rPr lang="en-US" sz="1200" dirty="0">
                <a:solidFill>
                  <a:srgbClr val="1E293B"/>
                </a:solidFill>
                <a:latin typeface="Calibri" pitchFamily="34" charset="0"/>
                <a:ea typeface="Calibri" pitchFamily="34" charset="-122"/>
                <a:cs typeface="Calibri" pitchFamily="34" charset="-120"/>
              </a:rPr>
              <a:t>Pretend the final result was the plan all along. Smooth over the dead ends. Make it sound inevitable.</a:t>
            </a:r>
            <a:endParaRPr lang="en-US" sz="1400" dirty="0"/>
          </a:p>
        </p:txBody>
      </p:sp>
      <p:sp>
        <p:nvSpPr>
          <p:cNvPr id="7" name="Shape 5"/>
          <p:cNvSpPr/>
          <p:nvPr/>
        </p:nvSpPr>
        <p:spPr>
          <a:xfrm>
            <a:off x="4663440" y="1645920"/>
            <a:ext cx="4023360" cy="274320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8" name="Text 6"/>
          <p:cNvSpPr/>
          <p:nvPr/>
        </p:nvSpPr>
        <p:spPr>
          <a:xfrm>
            <a:off x="4892040" y="1828800"/>
            <a:ext cx="3657600" cy="274320"/>
          </a:xfrm>
          <a:prstGeom prst="rect">
            <a:avLst/>
          </a:prstGeom>
          <a:noFill/>
          <a:ln/>
        </p:spPr>
        <p:txBody>
          <a:bodyPr wrap="square" lIns="0" tIns="0" rIns="0" bIns="0" rtlCol="0" anchor="ctr"/>
          <a:lstStyle/>
          <a:p>
            <a:pPr marL="0" indent="0">
              <a:buNone/>
            </a:pPr>
            <a:r>
              <a:rPr lang="en-US" sz="1000" b="1" kern="0" spc="300" dirty="0">
                <a:solidFill>
                  <a:srgbClr val="FF6B35"/>
                </a:solidFill>
                <a:latin typeface="Trebuchet MS" pitchFamily="34" charset="0"/>
                <a:ea typeface="Trebuchet MS" pitchFamily="34" charset="-122"/>
                <a:cs typeface="Trebuchet MS" pitchFamily="34" charset="-120"/>
              </a:rPr>
              <a:t>WHAT ACTUALLY WINS</a:t>
            </a:r>
            <a:endParaRPr lang="en-US" sz="1000" dirty="0"/>
          </a:p>
        </p:txBody>
      </p:sp>
      <p:sp>
        <p:nvSpPr>
          <p:cNvPr id="9" name="Text 7"/>
          <p:cNvSpPr/>
          <p:nvPr/>
        </p:nvSpPr>
        <p:spPr>
          <a:xfrm>
            <a:off x="4892040" y="2194560"/>
            <a:ext cx="3657600" cy="201168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Show the pivots.</a:t>
            </a:r>
            <a:endParaRPr lang="en-US" sz="1400" dirty="0"/>
          </a:p>
          <a:p>
            <a:pPr marL="0" indent="0">
              <a:buNone/>
            </a:pPr>
            <a:r>
              <a:rPr lang="en-US" sz="600" dirty="0">
                <a:solidFill>
                  <a:srgbClr val="000000"/>
                </a:solidFill>
                <a:latin typeface="Calibri" pitchFamily="34" charset="0"/>
                <a:ea typeface="Calibri" pitchFamily="34" charset="-122"/>
                <a:cs typeface="Calibri" pitchFamily="34" charset="-120"/>
              </a:rPr>
              <a:t> </a:t>
            </a:r>
            <a:endParaRPr lang="en-US" sz="1400" dirty="0"/>
          </a:p>
          <a:p>
            <a:pPr marL="0" indent="0">
              <a:buNone/>
            </a:pPr>
            <a:r>
              <a:rPr lang="en-US" sz="1200" dirty="0">
                <a:solidFill>
                  <a:srgbClr val="CADCFC"/>
                </a:solidFill>
                <a:latin typeface="Calibri" pitchFamily="34" charset="0"/>
                <a:ea typeface="Calibri" pitchFamily="34" charset="-122"/>
                <a:cs typeface="Calibri" pitchFamily="34" charset="-120"/>
              </a:rPr>
              <a:t>What you tried that didn't work. Why you changed direction. What you'd do differently with another month. That's maturity — and it's rare.</a:t>
            </a:r>
            <a:endParaRPr lang="en-US" sz="1400" dirty="0"/>
          </a:p>
        </p:txBody>
      </p:sp>
      <p:sp>
        <p:nvSpPr>
          <p:cNvPr id="10" name="Text 8"/>
          <p:cNvSpPr/>
          <p:nvPr/>
        </p:nvSpPr>
        <p:spPr>
          <a:xfrm>
            <a:off x="457200" y="4572000"/>
            <a:ext cx="8229600" cy="274320"/>
          </a:xfrm>
          <a:prstGeom prst="rect">
            <a:avLst/>
          </a:prstGeom>
          <a:noFill/>
          <a:ln/>
        </p:spPr>
        <p:txBody>
          <a:bodyPr wrap="square" lIns="0" tIns="0" rIns="0" bIns="0" rtlCol="0" anchor="ctr"/>
          <a:lstStyle/>
          <a:p>
            <a:pPr marL="0" indent="0" algn="ctr">
              <a:buNone/>
            </a:pPr>
            <a:r>
              <a:rPr lang="en-US" sz="1300" i="1" dirty="0">
                <a:solidFill>
                  <a:srgbClr val="1E2761"/>
                </a:solidFill>
                <a:latin typeface="Trebuchet MS" pitchFamily="34" charset="0"/>
                <a:ea typeface="Trebuchet MS" pitchFamily="34" charset="-122"/>
                <a:cs typeface="Trebuchet MS" pitchFamily="34" charset="-120"/>
              </a:rPr>
              <a:t>Honesty reads as confidence. Polished perfection reads as spin.</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41A4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548640" y="1051560"/>
            <a:ext cx="8229600" cy="274320"/>
          </a:xfrm>
          <a:prstGeom prst="rect">
            <a:avLst/>
          </a:prstGeom>
          <a:noFill/>
          <a:ln/>
        </p:spPr>
        <p:txBody>
          <a:bodyPr wrap="square" lIns="0" tIns="0" rIns="0" bIns="0" rtlCol="0" anchor="ctr"/>
          <a:lstStyle/>
          <a:p>
            <a:pPr marL="0" indent="0">
              <a:buNone/>
            </a:pPr>
            <a:r>
              <a:rPr lang="en-US" sz="1200" b="1" kern="0" spc="400" dirty="0">
                <a:solidFill>
                  <a:srgbClr val="FF6B35"/>
                </a:solidFill>
                <a:latin typeface="Trebuchet MS" pitchFamily="34" charset="0"/>
                <a:ea typeface="Trebuchet MS" pitchFamily="34" charset="-122"/>
                <a:cs typeface="Trebuchet MS" pitchFamily="34" charset="-120"/>
              </a:rPr>
              <a:t>PART TWO  ·  THE HORIZON</a:t>
            </a:r>
            <a:endParaRPr lang="en-US" sz="1200" dirty="0"/>
          </a:p>
        </p:txBody>
      </p:sp>
      <p:sp>
        <p:nvSpPr>
          <p:cNvPr id="4" name="Text 2"/>
          <p:cNvSpPr/>
          <p:nvPr/>
        </p:nvSpPr>
        <p:spPr>
          <a:xfrm>
            <a:off x="548640" y="1463040"/>
            <a:ext cx="8229600" cy="731520"/>
          </a:xfrm>
          <a:prstGeom prst="rect">
            <a:avLst/>
          </a:prstGeom>
          <a:noFill/>
          <a:ln/>
        </p:spPr>
        <p:txBody>
          <a:bodyPr wrap="square" lIns="0" tIns="0" rIns="0" bIns="0" rtlCol="0" anchor="ctr"/>
          <a:lstStyle/>
          <a:p>
            <a:pPr marL="0" indent="0">
              <a:buNone/>
            </a:pPr>
            <a:r>
              <a:rPr lang="en-US" sz="3800" b="1" dirty="0">
                <a:solidFill>
                  <a:srgbClr val="FFFFFF"/>
                </a:solidFill>
                <a:latin typeface="Trebuchet MS" pitchFamily="34" charset="0"/>
                <a:ea typeface="Trebuchet MS" pitchFamily="34" charset="-122"/>
                <a:cs typeface="Trebuchet MS" pitchFamily="34" charset="-120"/>
              </a:rPr>
              <a:t>We just got back from MIT.</a:t>
            </a:r>
            <a:endParaRPr lang="en-US" sz="3800" dirty="0"/>
          </a:p>
        </p:txBody>
      </p:sp>
      <p:sp>
        <p:nvSpPr>
          <p:cNvPr id="5" name="Text 3"/>
          <p:cNvSpPr/>
          <p:nvPr/>
        </p:nvSpPr>
        <p:spPr>
          <a:xfrm>
            <a:off x="548640" y="2194560"/>
            <a:ext cx="8229600" cy="594360"/>
          </a:xfrm>
          <a:prstGeom prst="rect">
            <a:avLst/>
          </a:prstGeom>
          <a:noFill/>
          <a:ln/>
        </p:spPr>
        <p:txBody>
          <a:bodyPr wrap="square" lIns="0" tIns="0" rIns="0" bIns="0" rtlCol="0" anchor="ctr"/>
          <a:lstStyle/>
          <a:p>
            <a:pPr marL="0" indent="0">
              <a:buNone/>
            </a:pPr>
            <a:r>
              <a:rPr lang="en-US" sz="2800" i="1" dirty="0">
                <a:solidFill>
                  <a:srgbClr val="FF6B35"/>
                </a:solidFill>
                <a:latin typeface="Trebuchet MS" pitchFamily="34" charset="0"/>
                <a:ea typeface="Trebuchet MS" pitchFamily="34" charset="-122"/>
                <a:cs typeface="Trebuchet MS" pitchFamily="34" charset="-120"/>
              </a:rPr>
              <a:t>Here's what stayed with us.</a:t>
            </a:r>
            <a:endParaRPr lang="en-US" sz="2800" dirty="0"/>
          </a:p>
        </p:txBody>
      </p:sp>
      <p:sp>
        <p:nvSpPr>
          <p:cNvPr id="6" name="Text 4"/>
          <p:cNvSpPr/>
          <p:nvPr/>
        </p:nvSpPr>
        <p:spPr>
          <a:xfrm>
            <a:off x="548640" y="3337560"/>
            <a:ext cx="7772400" cy="1188720"/>
          </a:xfrm>
          <a:prstGeom prst="rect">
            <a:avLst/>
          </a:prstGeom>
          <a:noFill/>
          <a:ln/>
        </p:spPr>
        <p:txBody>
          <a:bodyPr wrap="square" lIns="0" tIns="0" rIns="0" bIns="0" rtlCol="0" anchor="ctr"/>
          <a:lstStyle/>
          <a:p>
            <a:pPr marL="0" indent="0">
              <a:buNone/>
            </a:pPr>
            <a:r>
              <a:rPr lang="en-US" sz="1400" dirty="0">
                <a:solidFill>
                  <a:srgbClr val="CADCFC"/>
                </a:solidFill>
                <a:latin typeface="Calibri" pitchFamily="34" charset="0"/>
                <a:ea typeface="Calibri" pitchFamily="34" charset="-122"/>
                <a:cs typeface="Calibri" pitchFamily="34" charset="-120"/>
              </a:rPr>
              <a:t>The AI conference we went to was packed with new models, new tools, new promises. But the thing that kept coming up; across talks, hallway conversations, demos — wasn't about the models at all.</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THE MIT TAKEAWAY</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Sort the data layer first.</a:t>
            </a:r>
            <a:endParaRPr lang="en-US" sz="2800" dirty="0"/>
          </a:p>
        </p:txBody>
      </p:sp>
      <p:sp>
        <p:nvSpPr>
          <p:cNvPr id="4" name="Shape 2"/>
          <p:cNvSpPr/>
          <p:nvPr/>
        </p:nvSpPr>
        <p:spPr>
          <a:xfrm>
            <a:off x="457200" y="1691640"/>
            <a:ext cx="8229600" cy="187452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5" name="Text 3"/>
          <p:cNvSpPr/>
          <p:nvPr/>
        </p:nvSpPr>
        <p:spPr>
          <a:xfrm>
            <a:off x="640080" y="1554480"/>
            <a:ext cx="731520" cy="822960"/>
          </a:xfrm>
          <a:prstGeom prst="rect">
            <a:avLst/>
          </a:prstGeom>
          <a:noFill/>
          <a:ln/>
        </p:spPr>
        <p:txBody>
          <a:bodyPr wrap="square" lIns="0" tIns="0" rIns="0" bIns="0" rtlCol="0" anchor="ctr"/>
          <a:lstStyle/>
          <a:p>
            <a:pPr marL="0" indent="0">
              <a:buNone/>
            </a:pPr>
            <a:r>
              <a:rPr lang="en-US" sz="7200" b="1" dirty="0">
                <a:solidFill>
                  <a:srgbClr val="FF6B35"/>
                </a:solidFill>
                <a:latin typeface="Trebuchet MS" pitchFamily="34" charset="0"/>
                <a:ea typeface="Trebuchet MS" pitchFamily="34" charset="-122"/>
                <a:cs typeface="Trebuchet MS" pitchFamily="34" charset="-120"/>
              </a:rPr>
              <a:t>“</a:t>
            </a:r>
            <a:endParaRPr lang="en-US" sz="7200" dirty="0"/>
          </a:p>
        </p:txBody>
      </p:sp>
      <p:sp>
        <p:nvSpPr>
          <p:cNvPr id="6" name="Text 4"/>
          <p:cNvSpPr/>
          <p:nvPr/>
        </p:nvSpPr>
        <p:spPr>
          <a:xfrm>
            <a:off x="1188720" y="1920240"/>
            <a:ext cx="7315200" cy="1554480"/>
          </a:xfrm>
          <a:prstGeom prst="rect">
            <a:avLst/>
          </a:prstGeom>
          <a:noFill/>
          <a:ln/>
        </p:spPr>
        <p:txBody>
          <a:bodyPr wrap="square" lIns="0" tIns="0" rIns="0" bIns="0" rtlCol="0" anchor="ctr"/>
          <a:lstStyle/>
          <a:p>
            <a:pPr marL="0" indent="0">
              <a:spcAft>
                <a:spcPts val="400"/>
              </a:spcAft>
              <a:buNone/>
            </a:pPr>
            <a:r>
              <a:rPr lang="en-US" sz="1700" b="1" dirty="0">
                <a:solidFill>
                  <a:srgbClr val="FFFFFF"/>
                </a:solidFill>
                <a:latin typeface="Trebuchet MS" pitchFamily="34" charset="0"/>
                <a:ea typeface="Trebuchet MS" pitchFamily="34" charset="-122"/>
                <a:cs typeface="Trebuchet MS" pitchFamily="34" charset="-120"/>
              </a:rPr>
              <a:t>Best models + latest versions + unlimited credit</a:t>
            </a:r>
            <a:endParaRPr lang="en-US" sz="1700" dirty="0"/>
          </a:p>
          <a:p>
            <a:pPr marL="0" indent="0">
              <a:spcAft>
                <a:spcPts val="400"/>
              </a:spcAft>
              <a:buNone/>
            </a:pPr>
            <a:r>
              <a:rPr lang="en-US" sz="1700" b="1" i="1" dirty="0">
                <a:solidFill>
                  <a:srgbClr val="FF6B35"/>
                </a:solidFill>
                <a:latin typeface="Trebuchet MS" pitchFamily="34" charset="0"/>
                <a:ea typeface="Trebuchet MS" pitchFamily="34" charset="-122"/>
                <a:cs typeface="Trebuchet MS" pitchFamily="34" charset="-120"/>
              </a:rPr>
              <a:t>minus clean, organised data</a:t>
            </a:r>
            <a:endParaRPr lang="en-US" sz="1700" dirty="0"/>
          </a:p>
          <a:p>
            <a:pPr marL="0" indent="0">
              <a:spcAft>
                <a:spcPts val="400"/>
              </a:spcAft>
              <a:buNone/>
            </a:pPr>
            <a:r>
              <a:rPr lang="en-US" sz="1700" b="1" dirty="0">
                <a:solidFill>
                  <a:srgbClr val="FFFFFF"/>
                </a:solidFill>
                <a:latin typeface="Trebuchet MS" pitchFamily="34" charset="0"/>
                <a:ea typeface="Trebuchet MS" pitchFamily="34" charset="-122"/>
                <a:cs typeface="Trebuchet MS" pitchFamily="34" charset="-120"/>
              </a:rPr>
              <a:t>= limitations, broken outputs, problems you can't debug.</a:t>
            </a:r>
            <a:endParaRPr lang="en-US" sz="1700" dirty="0"/>
          </a:p>
        </p:txBody>
      </p:sp>
      <p:sp>
        <p:nvSpPr>
          <p:cNvPr id="7" name="Text 5"/>
          <p:cNvSpPr/>
          <p:nvPr/>
        </p:nvSpPr>
        <p:spPr>
          <a:xfrm>
            <a:off x="457200" y="3794760"/>
            <a:ext cx="8229600" cy="411480"/>
          </a:xfrm>
          <a:prstGeom prst="rect">
            <a:avLst/>
          </a:prstGeom>
          <a:noFill/>
          <a:ln/>
        </p:spPr>
        <p:txBody>
          <a:bodyPr wrap="square" lIns="0" tIns="0" rIns="0" bIns="0" rtlCol="0" anchor="ctr"/>
          <a:lstStyle/>
          <a:p>
            <a:pPr marL="0" indent="0" algn="ctr">
              <a:buNone/>
            </a:pPr>
            <a:r>
              <a:rPr lang="en-US" sz="2000" b="1" dirty="0">
                <a:solidFill>
                  <a:srgbClr val="1E2761"/>
                </a:solidFill>
                <a:latin typeface="Trebuchet MS" pitchFamily="34" charset="0"/>
                <a:ea typeface="Trebuchet MS" pitchFamily="34" charset="-122"/>
                <a:cs typeface="Trebuchet MS" pitchFamily="34" charset="-120"/>
              </a:rPr>
              <a:t>Sort your data layer before you chase AI mastery.</a:t>
            </a:r>
            <a:endParaRPr lang="en-US" sz="2000" dirty="0"/>
          </a:p>
        </p:txBody>
      </p:sp>
      <p:sp>
        <p:nvSpPr>
          <p:cNvPr id="8" name="Text 6"/>
          <p:cNvSpPr/>
          <p:nvPr/>
        </p:nvSpPr>
        <p:spPr>
          <a:xfrm>
            <a:off x="731520" y="4251960"/>
            <a:ext cx="7680960" cy="502920"/>
          </a:xfrm>
          <a:prstGeom prst="rect">
            <a:avLst/>
          </a:prstGeom>
          <a:noFill/>
          <a:ln/>
        </p:spPr>
        <p:txBody>
          <a:bodyPr wrap="square" lIns="0" tIns="0" rIns="0" bIns="0" rtlCol="0" anchor="ctr"/>
          <a:lstStyle/>
          <a:p>
            <a:pPr marL="0" indent="0" algn="ctr">
              <a:buNone/>
            </a:pPr>
            <a:r>
              <a:rPr lang="en-US" sz="1200" i="1" dirty="0">
                <a:solidFill>
                  <a:srgbClr val="1E293B"/>
                </a:solidFill>
                <a:latin typeface="Calibri" pitchFamily="34" charset="0"/>
                <a:ea typeface="Calibri" pitchFamily="34" charset="-122"/>
                <a:cs typeface="Calibri" pitchFamily="34" charset="-120"/>
              </a:rPr>
              <a:t>For your projects: look at your own data. Is it clean, structured, labelled? That's the foundation that determines whether anything you build on top is serious — or a demo.</a:t>
            </a:r>
            <a:endParaRPr lang="en-US" sz="1200" dirty="0"/>
          </a:p>
        </p:txBody>
      </p:sp>
      <p:sp>
        <p:nvSpPr>
          <p:cNvPr id="9" name="Text 7"/>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10" name="Text 8"/>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HOW WE USE AI AT SHIPMAX</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One concrete example: Brand opportunity reports.</a:t>
            </a:r>
            <a:endParaRPr lang="en-US" sz="2800" dirty="0"/>
          </a:p>
        </p:txBody>
      </p:sp>
      <p:sp>
        <p:nvSpPr>
          <p:cNvPr id="4" name="Shape 2"/>
          <p:cNvSpPr/>
          <p:nvPr/>
        </p:nvSpPr>
        <p:spPr>
          <a:xfrm>
            <a:off x="384048" y="1737360"/>
            <a:ext cx="2011680" cy="16459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1138428" y="1920240"/>
            <a:ext cx="502920" cy="502920"/>
          </a:xfrm>
          <a:prstGeom prst="ellipse">
            <a:avLst/>
          </a:prstGeom>
          <a:solidFill>
            <a:srgbClr val="1E2761"/>
          </a:solidFill>
          <a:ln w="12700">
            <a:solidFill>
              <a:srgbClr val="1E2761"/>
            </a:solidFill>
            <a:prstDash val="solid"/>
          </a:ln>
        </p:spPr>
        <p:txBody>
          <a:bodyPr/>
          <a:lstStyle/>
          <a:p>
            <a:endParaRPr lang="en-GB"/>
          </a:p>
        </p:txBody>
      </p:sp>
      <p:sp>
        <p:nvSpPr>
          <p:cNvPr id="6" name="Text 4"/>
          <p:cNvSpPr/>
          <p:nvPr/>
        </p:nvSpPr>
        <p:spPr>
          <a:xfrm>
            <a:off x="1138428" y="1901952"/>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1</a:t>
            </a:r>
            <a:endParaRPr lang="en-US" sz="1800" dirty="0"/>
          </a:p>
        </p:txBody>
      </p:sp>
      <p:sp>
        <p:nvSpPr>
          <p:cNvPr id="7" name="Text 5"/>
          <p:cNvSpPr/>
          <p:nvPr/>
        </p:nvSpPr>
        <p:spPr>
          <a:xfrm>
            <a:off x="475488" y="2514600"/>
            <a:ext cx="1828800" cy="320040"/>
          </a:xfrm>
          <a:prstGeom prst="rect">
            <a:avLst/>
          </a:prstGeom>
          <a:noFill/>
          <a:ln/>
        </p:spPr>
        <p:txBody>
          <a:bodyPr wrap="square" lIns="0" tIns="0" rIns="0" bIns="0" rtlCol="0" anchor="ctr"/>
          <a:lstStyle/>
          <a:p>
            <a:pPr marL="0" indent="0" algn="ctr">
              <a:buNone/>
            </a:pPr>
            <a:r>
              <a:rPr lang="en-US" sz="1500" b="1" dirty="0">
                <a:solidFill>
                  <a:srgbClr val="1E2761"/>
                </a:solidFill>
                <a:latin typeface="Trebuchet MS" pitchFamily="34" charset="0"/>
                <a:ea typeface="Trebuchet MS" pitchFamily="34" charset="-122"/>
                <a:cs typeface="Trebuchet MS" pitchFamily="34" charset="-120"/>
              </a:rPr>
              <a:t>Gather</a:t>
            </a:r>
            <a:endParaRPr lang="en-US" sz="1500" dirty="0"/>
          </a:p>
        </p:txBody>
      </p:sp>
      <p:sp>
        <p:nvSpPr>
          <p:cNvPr id="8" name="Text 6"/>
          <p:cNvSpPr/>
          <p:nvPr/>
        </p:nvSpPr>
        <p:spPr>
          <a:xfrm>
            <a:off x="521208" y="2834640"/>
            <a:ext cx="1737360" cy="548640"/>
          </a:xfrm>
          <a:prstGeom prst="rect">
            <a:avLst/>
          </a:prstGeom>
          <a:noFill/>
          <a:ln/>
        </p:spPr>
        <p:txBody>
          <a:bodyPr wrap="square" lIns="0" tIns="0" rIns="0" bIns="0"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LLMs + generative AI pull everything publicly available about the brand.</a:t>
            </a:r>
            <a:endParaRPr lang="en-US" sz="1100" dirty="0"/>
          </a:p>
        </p:txBody>
      </p:sp>
      <p:sp>
        <p:nvSpPr>
          <p:cNvPr id="9" name="Shape 7"/>
          <p:cNvSpPr/>
          <p:nvPr/>
        </p:nvSpPr>
        <p:spPr>
          <a:xfrm>
            <a:off x="2505456" y="1737360"/>
            <a:ext cx="2011680" cy="16459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8"/>
          <p:cNvSpPr/>
          <p:nvPr/>
        </p:nvSpPr>
        <p:spPr>
          <a:xfrm>
            <a:off x="3259836" y="1920240"/>
            <a:ext cx="502920" cy="502920"/>
          </a:xfrm>
          <a:prstGeom prst="ellipse">
            <a:avLst/>
          </a:prstGeom>
          <a:solidFill>
            <a:srgbClr val="1E2761"/>
          </a:solidFill>
          <a:ln w="12700">
            <a:solidFill>
              <a:srgbClr val="1E2761"/>
            </a:solidFill>
            <a:prstDash val="solid"/>
          </a:ln>
        </p:spPr>
        <p:txBody>
          <a:bodyPr/>
          <a:lstStyle/>
          <a:p>
            <a:endParaRPr lang="en-GB"/>
          </a:p>
        </p:txBody>
      </p:sp>
      <p:sp>
        <p:nvSpPr>
          <p:cNvPr id="11" name="Text 9"/>
          <p:cNvSpPr/>
          <p:nvPr/>
        </p:nvSpPr>
        <p:spPr>
          <a:xfrm>
            <a:off x="3259836" y="1901952"/>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2</a:t>
            </a:r>
            <a:endParaRPr lang="en-US" sz="1800" dirty="0"/>
          </a:p>
        </p:txBody>
      </p:sp>
      <p:sp>
        <p:nvSpPr>
          <p:cNvPr id="12" name="Text 10"/>
          <p:cNvSpPr/>
          <p:nvPr/>
        </p:nvSpPr>
        <p:spPr>
          <a:xfrm>
            <a:off x="2596896" y="2514600"/>
            <a:ext cx="1828800" cy="320040"/>
          </a:xfrm>
          <a:prstGeom prst="rect">
            <a:avLst/>
          </a:prstGeom>
          <a:noFill/>
          <a:ln/>
        </p:spPr>
        <p:txBody>
          <a:bodyPr wrap="square" lIns="0" tIns="0" rIns="0" bIns="0" rtlCol="0" anchor="ctr"/>
          <a:lstStyle/>
          <a:p>
            <a:pPr marL="0" indent="0" algn="ctr">
              <a:buNone/>
            </a:pPr>
            <a:r>
              <a:rPr lang="en-US" sz="1500" b="1" dirty="0">
                <a:solidFill>
                  <a:srgbClr val="1E2761"/>
                </a:solidFill>
                <a:latin typeface="Trebuchet MS" pitchFamily="34" charset="0"/>
                <a:ea typeface="Trebuchet MS" pitchFamily="34" charset="-122"/>
                <a:cs typeface="Trebuchet MS" pitchFamily="34" charset="-120"/>
              </a:rPr>
              <a:t>Interview</a:t>
            </a:r>
            <a:endParaRPr lang="en-US" sz="1500" dirty="0"/>
          </a:p>
        </p:txBody>
      </p:sp>
      <p:sp>
        <p:nvSpPr>
          <p:cNvPr id="13" name="Text 11"/>
          <p:cNvSpPr/>
          <p:nvPr/>
        </p:nvSpPr>
        <p:spPr>
          <a:xfrm>
            <a:off x="2642616" y="2834640"/>
            <a:ext cx="1737360" cy="548640"/>
          </a:xfrm>
          <a:prstGeom prst="rect">
            <a:avLst/>
          </a:prstGeom>
          <a:noFill/>
          <a:ln/>
        </p:spPr>
        <p:txBody>
          <a:bodyPr wrap="square" lIns="0" tIns="0" rIns="0" bIns="0"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Discovery call with the brand. AI note-taker transcribes in real time.</a:t>
            </a:r>
            <a:endParaRPr lang="en-US" sz="1100" dirty="0"/>
          </a:p>
        </p:txBody>
      </p:sp>
      <p:sp>
        <p:nvSpPr>
          <p:cNvPr id="14" name="Shape 12"/>
          <p:cNvSpPr/>
          <p:nvPr/>
        </p:nvSpPr>
        <p:spPr>
          <a:xfrm>
            <a:off x="4626864" y="1737360"/>
            <a:ext cx="2011680" cy="16459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5" name="Shape 13"/>
          <p:cNvSpPr/>
          <p:nvPr/>
        </p:nvSpPr>
        <p:spPr>
          <a:xfrm>
            <a:off x="5381244" y="1920240"/>
            <a:ext cx="502920" cy="502920"/>
          </a:xfrm>
          <a:prstGeom prst="ellipse">
            <a:avLst/>
          </a:prstGeom>
          <a:solidFill>
            <a:srgbClr val="1E2761"/>
          </a:solidFill>
          <a:ln w="12700">
            <a:solidFill>
              <a:srgbClr val="1E2761"/>
            </a:solidFill>
            <a:prstDash val="solid"/>
          </a:ln>
        </p:spPr>
        <p:txBody>
          <a:bodyPr/>
          <a:lstStyle/>
          <a:p>
            <a:endParaRPr lang="en-GB"/>
          </a:p>
        </p:txBody>
      </p:sp>
      <p:sp>
        <p:nvSpPr>
          <p:cNvPr id="16" name="Text 14"/>
          <p:cNvSpPr/>
          <p:nvPr/>
        </p:nvSpPr>
        <p:spPr>
          <a:xfrm>
            <a:off x="5381244" y="1901952"/>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3</a:t>
            </a:r>
            <a:endParaRPr lang="en-US" sz="1800" dirty="0"/>
          </a:p>
        </p:txBody>
      </p:sp>
      <p:sp>
        <p:nvSpPr>
          <p:cNvPr id="17" name="Text 15"/>
          <p:cNvSpPr/>
          <p:nvPr/>
        </p:nvSpPr>
        <p:spPr>
          <a:xfrm>
            <a:off x="4718304" y="2514600"/>
            <a:ext cx="1828800" cy="320040"/>
          </a:xfrm>
          <a:prstGeom prst="rect">
            <a:avLst/>
          </a:prstGeom>
          <a:noFill/>
          <a:ln/>
        </p:spPr>
        <p:txBody>
          <a:bodyPr wrap="square" lIns="0" tIns="0" rIns="0" bIns="0" rtlCol="0" anchor="ctr"/>
          <a:lstStyle/>
          <a:p>
            <a:pPr marL="0" indent="0" algn="ctr">
              <a:buNone/>
            </a:pPr>
            <a:r>
              <a:rPr lang="en-US" sz="1500" b="1" dirty="0">
                <a:solidFill>
                  <a:srgbClr val="1E2761"/>
                </a:solidFill>
                <a:latin typeface="Trebuchet MS" pitchFamily="34" charset="0"/>
                <a:ea typeface="Trebuchet MS" pitchFamily="34" charset="-122"/>
                <a:cs typeface="Trebuchet MS" pitchFamily="34" charset="-120"/>
              </a:rPr>
              <a:t>Match</a:t>
            </a:r>
            <a:endParaRPr lang="en-US" sz="1500" dirty="0"/>
          </a:p>
        </p:txBody>
      </p:sp>
      <p:sp>
        <p:nvSpPr>
          <p:cNvPr id="18" name="Text 16"/>
          <p:cNvSpPr/>
          <p:nvPr/>
        </p:nvSpPr>
        <p:spPr>
          <a:xfrm>
            <a:off x="4764024" y="2834640"/>
            <a:ext cx="1737360" cy="548640"/>
          </a:xfrm>
          <a:prstGeom prst="rect">
            <a:avLst/>
          </a:prstGeom>
          <a:noFill/>
          <a:ln/>
        </p:spPr>
        <p:txBody>
          <a:bodyPr wrap="square" lIns="0" tIns="0" rIns="0" bIns="0"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Generative AI cross-references the public data with the call transcript.</a:t>
            </a:r>
            <a:endParaRPr lang="en-US" sz="1100" dirty="0"/>
          </a:p>
        </p:txBody>
      </p:sp>
      <p:sp>
        <p:nvSpPr>
          <p:cNvPr id="19" name="Shape 17"/>
          <p:cNvSpPr/>
          <p:nvPr/>
        </p:nvSpPr>
        <p:spPr>
          <a:xfrm>
            <a:off x="6748272" y="1737360"/>
            <a:ext cx="2011680" cy="164592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20" name="Shape 18"/>
          <p:cNvSpPr/>
          <p:nvPr/>
        </p:nvSpPr>
        <p:spPr>
          <a:xfrm>
            <a:off x="7502652" y="1920240"/>
            <a:ext cx="502920" cy="502920"/>
          </a:xfrm>
          <a:prstGeom prst="ellipse">
            <a:avLst/>
          </a:prstGeom>
          <a:solidFill>
            <a:srgbClr val="1E2761"/>
          </a:solidFill>
          <a:ln w="12700">
            <a:solidFill>
              <a:srgbClr val="1E2761"/>
            </a:solidFill>
            <a:prstDash val="solid"/>
          </a:ln>
        </p:spPr>
        <p:txBody>
          <a:bodyPr/>
          <a:lstStyle/>
          <a:p>
            <a:endParaRPr lang="en-GB"/>
          </a:p>
        </p:txBody>
      </p:sp>
      <p:sp>
        <p:nvSpPr>
          <p:cNvPr id="21" name="Text 19"/>
          <p:cNvSpPr/>
          <p:nvPr/>
        </p:nvSpPr>
        <p:spPr>
          <a:xfrm>
            <a:off x="7502652" y="1901952"/>
            <a:ext cx="502920" cy="502920"/>
          </a:xfrm>
          <a:prstGeom prst="rect">
            <a:avLst/>
          </a:prstGeom>
          <a:noFill/>
          <a:ln/>
        </p:spPr>
        <p:txBody>
          <a:bodyPr wrap="square" lIns="0" tIns="0" rIns="0" bIns="0" rtlCol="0" anchor="ctr"/>
          <a:lstStyle/>
          <a:p>
            <a:pPr marL="0" indent="0" algn="ctr">
              <a:buNone/>
            </a:pPr>
            <a:r>
              <a:rPr lang="en-US" sz="1800" b="1" dirty="0">
                <a:solidFill>
                  <a:srgbClr val="FFFFFF"/>
                </a:solidFill>
                <a:latin typeface="Trebuchet MS" pitchFamily="34" charset="0"/>
                <a:ea typeface="Trebuchet MS" pitchFamily="34" charset="-122"/>
                <a:cs typeface="Trebuchet MS" pitchFamily="34" charset="-120"/>
              </a:rPr>
              <a:t>4</a:t>
            </a:r>
            <a:endParaRPr lang="en-US" sz="1800" dirty="0"/>
          </a:p>
        </p:txBody>
      </p:sp>
      <p:sp>
        <p:nvSpPr>
          <p:cNvPr id="22" name="Text 20"/>
          <p:cNvSpPr/>
          <p:nvPr/>
        </p:nvSpPr>
        <p:spPr>
          <a:xfrm>
            <a:off x="6839712" y="2514600"/>
            <a:ext cx="1828800" cy="320040"/>
          </a:xfrm>
          <a:prstGeom prst="rect">
            <a:avLst/>
          </a:prstGeom>
          <a:noFill/>
          <a:ln/>
        </p:spPr>
        <p:txBody>
          <a:bodyPr wrap="square" lIns="0" tIns="0" rIns="0" bIns="0" rtlCol="0" anchor="ctr"/>
          <a:lstStyle/>
          <a:p>
            <a:pPr marL="0" indent="0" algn="ctr">
              <a:buNone/>
            </a:pPr>
            <a:r>
              <a:rPr lang="en-US" sz="1500" b="1" dirty="0">
                <a:solidFill>
                  <a:srgbClr val="1E2761"/>
                </a:solidFill>
                <a:latin typeface="Trebuchet MS" pitchFamily="34" charset="0"/>
                <a:ea typeface="Trebuchet MS" pitchFamily="34" charset="-122"/>
                <a:cs typeface="Trebuchet MS" pitchFamily="34" charset="-120"/>
              </a:rPr>
              <a:t>Produce</a:t>
            </a:r>
            <a:endParaRPr lang="en-US" sz="1500" dirty="0"/>
          </a:p>
        </p:txBody>
      </p:sp>
      <p:sp>
        <p:nvSpPr>
          <p:cNvPr id="23" name="Text 21"/>
          <p:cNvSpPr/>
          <p:nvPr/>
        </p:nvSpPr>
        <p:spPr>
          <a:xfrm>
            <a:off x="6885432" y="2834640"/>
            <a:ext cx="1737360" cy="548640"/>
          </a:xfrm>
          <a:prstGeom prst="rect">
            <a:avLst/>
          </a:prstGeom>
          <a:noFill/>
          <a:ln/>
        </p:spPr>
        <p:txBody>
          <a:bodyPr wrap="square" lIns="0" tIns="0" rIns="0" bIns="0" rtlCol="0" anchor="ctr"/>
          <a:lstStyle/>
          <a:p>
            <a:pPr marL="0" indent="0" algn="ctr">
              <a:buNone/>
            </a:pPr>
            <a:r>
              <a:rPr lang="en-US" sz="1100" dirty="0">
                <a:solidFill>
                  <a:srgbClr val="1E293B"/>
                </a:solidFill>
                <a:latin typeface="Calibri" pitchFamily="34" charset="0"/>
                <a:ea typeface="Calibri" pitchFamily="34" charset="-122"/>
                <a:cs typeface="Calibri" pitchFamily="34" charset="-120"/>
              </a:rPr>
              <a:t>2-3 page opportunity report, generated in seconds, ready to share.</a:t>
            </a:r>
            <a:endParaRPr lang="en-US" sz="1100" dirty="0"/>
          </a:p>
        </p:txBody>
      </p:sp>
      <p:sp>
        <p:nvSpPr>
          <p:cNvPr id="24" name="Shape 22"/>
          <p:cNvSpPr/>
          <p:nvPr/>
        </p:nvSpPr>
        <p:spPr>
          <a:xfrm>
            <a:off x="457200" y="3657600"/>
            <a:ext cx="8229600" cy="1005840"/>
          </a:xfrm>
          <a:prstGeom prst="rect">
            <a:avLst/>
          </a:prstGeom>
          <a:solidFill>
            <a:srgbClr val="1E2761"/>
          </a:solidFill>
          <a:ln w="12700">
            <a:solidFill>
              <a:srgbClr val="1E2761"/>
            </a:solidFill>
            <a:prstDash val="solid"/>
          </a:ln>
          <a:effectLst>
            <a:outerShdw blurRad="101600" dist="25400" dir="5400000" algn="bl" rotWithShape="0">
              <a:srgbClr val="000000">
                <a:alpha val="10000"/>
              </a:srgbClr>
            </a:outerShdw>
          </a:effectLst>
        </p:spPr>
        <p:txBody>
          <a:bodyPr/>
          <a:lstStyle/>
          <a:p>
            <a:endParaRPr lang="en-GB"/>
          </a:p>
        </p:txBody>
      </p:sp>
      <p:sp>
        <p:nvSpPr>
          <p:cNvPr id="25" name="Text 23"/>
          <p:cNvSpPr/>
          <p:nvPr/>
        </p:nvSpPr>
        <p:spPr>
          <a:xfrm>
            <a:off x="640080" y="3794760"/>
            <a:ext cx="3840480" cy="411480"/>
          </a:xfrm>
          <a:prstGeom prst="rect">
            <a:avLst/>
          </a:prstGeom>
          <a:noFill/>
          <a:ln/>
        </p:spPr>
        <p:txBody>
          <a:bodyPr wrap="square" lIns="0" tIns="0" rIns="0" bIns="0" rtlCol="0" anchor="ctr"/>
          <a:lstStyle/>
          <a:p>
            <a:pPr marL="0" indent="0" algn="ctr">
              <a:buNone/>
            </a:pPr>
            <a:r>
              <a:rPr lang="en-US" sz="2000" b="1" dirty="0">
                <a:solidFill>
                  <a:srgbClr val="CADCFC"/>
                </a:solidFill>
                <a:latin typeface="Trebuchet MS" pitchFamily="34" charset="0"/>
                <a:ea typeface="Trebuchet MS" pitchFamily="34" charset="-122"/>
                <a:cs typeface="Trebuchet MS" pitchFamily="34" charset="-120"/>
              </a:rPr>
              <a:t>Half a day's work</a:t>
            </a:r>
            <a:endParaRPr lang="en-US" sz="2000" dirty="0"/>
          </a:p>
        </p:txBody>
      </p:sp>
      <p:sp>
        <p:nvSpPr>
          <p:cNvPr id="26" name="Text 24"/>
          <p:cNvSpPr/>
          <p:nvPr/>
        </p:nvSpPr>
        <p:spPr>
          <a:xfrm>
            <a:off x="4663440" y="3794760"/>
            <a:ext cx="3840480" cy="411480"/>
          </a:xfrm>
          <a:prstGeom prst="rect">
            <a:avLst/>
          </a:prstGeom>
          <a:noFill/>
          <a:ln/>
        </p:spPr>
        <p:txBody>
          <a:bodyPr wrap="square" lIns="0" tIns="0" rIns="0" bIns="0" rtlCol="0" anchor="ctr"/>
          <a:lstStyle/>
          <a:p>
            <a:pPr marL="0" indent="0" algn="ctr">
              <a:buNone/>
            </a:pPr>
            <a:r>
              <a:rPr lang="en-US" sz="2000" b="1" i="1" dirty="0">
                <a:solidFill>
                  <a:srgbClr val="FF6B35"/>
                </a:solidFill>
                <a:latin typeface="Trebuchet MS" pitchFamily="34" charset="0"/>
                <a:ea typeface="Trebuchet MS" pitchFamily="34" charset="-122"/>
                <a:cs typeface="Trebuchet MS" pitchFamily="34" charset="-120"/>
              </a:rPr>
              <a:t>Completed in a few minutes</a:t>
            </a:r>
            <a:endParaRPr lang="en-US" sz="2000" dirty="0"/>
          </a:p>
        </p:txBody>
      </p:sp>
      <p:sp>
        <p:nvSpPr>
          <p:cNvPr id="27" name="Shape 25"/>
          <p:cNvSpPr/>
          <p:nvPr/>
        </p:nvSpPr>
        <p:spPr>
          <a:xfrm>
            <a:off x="4343400" y="3995928"/>
            <a:ext cx="365760" cy="0"/>
          </a:xfrm>
          <a:prstGeom prst="line">
            <a:avLst/>
          </a:prstGeom>
          <a:noFill/>
          <a:ln w="25400">
            <a:solidFill>
              <a:srgbClr val="FF6B35"/>
            </a:solidFill>
            <a:prstDash val="solid"/>
            <a:tailEnd type="triangle"/>
          </a:ln>
        </p:spPr>
        <p:txBody>
          <a:bodyPr/>
          <a:lstStyle/>
          <a:p>
            <a:endParaRPr lang="en-GB"/>
          </a:p>
        </p:txBody>
      </p:sp>
      <p:sp>
        <p:nvSpPr>
          <p:cNvPr id="28" name="Text 26"/>
          <p:cNvSpPr/>
          <p:nvPr/>
        </p:nvSpPr>
        <p:spPr>
          <a:xfrm>
            <a:off x="640080" y="4224528"/>
            <a:ext cx="7863840" cy="365760"/>
          </a:xfrm>
          <a:prstGeom prst="rect">
            <a:avLst/>
          </a:prstGeom>
          <a:noFill/>
          <a:ln/>
        </p:spPr>
        <p:txBody>
          <a:bodyPr wrap="square" lIns="0" tIns="0" rIns="0" bIns="0" rtlCol="0" anchor="ctr"/>
          <a:lstStyle/>
          <a:p>
            <a:pPr marL="0" indent="0" algn="ctr">
              <a:buNone/>
            </a:pPr>
            <a:r>
              <a:rPr lang="en-US" sz="1200" i="1" dirty="0">
                <a:solidFill>
                  <a:srgbClr val="CADCFC"/>
                </a:solidFill>
                <a:latin typeface="Calibri" pitchFamily="34" charset="0"/>
                <a:ea typeface="Calibri" pitchFamily="34" charset="-122"/>
                <a:cs typeface="Calibri" pitchFamily="34" charset="-120"/>
              </a:rPr>
              <a:t>Same depth of research. Same report quality. Roughly 30x faster. This is why "can you build it" is no longer the moat.</a:t>
            </a:r>
            <a:endParaRPr lang="en-US" sz="1200" dirty="0"/>
          </a:p>
        </p:txBody>
      </p:sp>
      <p:sp>
        <p:nvSpPr>
          <p:cNvPr id="29" name="Text 27"/>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30" name="Text 28"/>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SO WHAT DOES THIS MEAN FOR YOU</a:t>
            </a:r>
            <a:endParaRPr lang="en-US" sz="1100" dirty="0"/>
          </a:p>
        </p:txBody>
      </p:sp>
      <p:sp>
        <p:nvSpPr>
          <p:cNvPr id="3" name="Text 1"/>
          <p:cNvSpPr/>
          <p:nvPr/>
        </p:nvSpPr>
        <p:spPr>
          <a:xfrm>
            <a:off x="457200" y="566928"/>
            <a:ext cx="8229600" cy="960120"/>
          </a:xfrm>
          <a:prstGeom prst="rect">
            <a:avLst/>
          </a:prstGeom>
          <a:noFill/>
          <a:ln/>
        </p:spPr>
        <p:txBody>
          <a:bodyPr wrap="square" lIns="0" tIns="0" rIns="0" bIns="0" rtlCol="0" anchor="ctr"/>
          <a:lstStyle/>
          <a:p>
            <a:pPr marL="0" indent="0">
              <a:buNone/>
            </a:pPr>
            <a:r>
              <a:rPr lang="en-US" sz="2800" b="1" dirty="0">
                <a:solidFill>
                  <a:srgbClr val="1E2761"/>
                </a:solidFill>
                <a:latin typeface="Trebuchet MS" pitchFamily="34" charset="0"/>
                <a:ea typeface="Trebuchet MS" pitchFamily="34" charset="-122"/>
                <a:cs typeface="Trebuchet MS" pitchFamily="34" charset="-120"/>
              </a:rPr>
              <a:t>The bar has moved. Here's the honest version.</a:t>
            </a:r>
            <a:endParaRPr lang="en-US" sz="2800" dirty="0"/>
          </a:p>
        </p:txBody>
      </p:sp>
      <p:sp>
        <p:nvSpPr>
          <p:cNvPr id="4" name="Shape 2"/>
          <p:cNvSpPr/>
          <p:nvPr/>
        </p:nvSpPr>
        <p:spPr>
          <a:xfrm>
            <a:off x="457200" y="1737360"/>
            <a:ext cx="8229600" cy="8686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457200" y="1737360"/>
            <a:ext cx="73152" cy="868680"/>
          </a:xfrm>
          <a:prstGeom prst="rect">
            <a:avLst/>
          </a:prstGeom>
          <a:solidFill>
            <a:srgbClr val="FF6B35"/>
          </a:solidFill>
          <a:ln w="12700">
            <a:solidFill>
              <a:srgbClr val="FF6B35"/>
            </a:solidFill>
            <a:prstDash val="solid"/>
          </a:ln>
        </p:spPr>
        <p:txBody>
          <a:bodyPr/>
          <a:lstStyle/>
          <a:p>
            <a:endParaRPr lang="en-GB"/>
          </a:p>
        </p:txBody>
      </p:sp>
      <p:sp>
        <p:nvSpPr>
          <p:cNvPr id="6" name="Text 4"/>
          <p:cNvSpPr/>
          <p:nvPr/>
        </p:nvSpPr>
        <p:spPr>
          <a:xfrm>
            <a:off x="685800" y="1874520"/>
            <a:ext cx="457200" cy="594360"/>
          </a:xfrm>
          <a:prstGeom prst="rect">
            <a:avLst/>
          </a:prstGeom>
          <a:noFill/>
          <a:ln/>
        </p:spPr>
        <p:txBody>
          <a:bodyPr wrap="square" lIns="0" tIns="0" rIns="0" bIns="0" rtlCol="0" anchor="ctr"/>
          <a:lstStyle/>
          <a:p>
            <a:pPr marL="0" indent="0">
              <a:buNone/>
            </a:pPr>
            <a:r>
              <a:rPr lang="en-US" sz="2600" b="1" dirty="0">
                <a:solidFill>
                  <a:srgbClr val="FF6B35"/>
                </a:solidFill>
                <a:latin typeface="Trebuchet MS" pitchFamily="34" charset="0"/>
                <a:ea typeface="Trebuchet MS" pitchFamily="34" charset="-122"/>
                <a:cs typeface="Trebuchet MS" pitchFamily="34" charset="-120"/>
              </a:rPr>
              <a:t>→</a:t>
            </a:r>
            <a:endParaRPr lang="en-US" sz="2600" dirty="0"/>
          </a:p>
        </p:txBody>
      </p:sp>
      <p:sp>
        <p:nvSpPr>
          <p:cNvPr id="7" name="Text 5"/>
          <p:cNvSpPr/>
          <p:nvPr/>
        </p:nvSpPr>
        <p:spPr>
          <a:xfrm>
            <a:off x="1188720" y="1828800"/>
            <a:ext cx="7315200" cy="347472"/>
          </a:xfrm>
          <a:prstGeom prst="rect">
            <a:avLst/>
          </a:prstGeom>
          <a:noFill/>
          <a:ln/>
        </p:spPr>
        <p:txBody>
          <a:bodyPr wrap="square" lIns="0" tIns="0" rIns="0" bIns="0" rtlCol="0" anchor="ctr"/>
          <a:lstStyle/>
          <a:p>
            <a:pPr marL="0" indent="0">
              <a:buNone/>
            </a:pPr>
            <a:r>
              <a:rPr lang="en-US" sz="1500" b="1" dirty="0">
                <a:solidFill>
                  <a:srgbClr val="1E2761"/>
                </a:solidFill>
                <a:latin typeface="Trebuchet MS" pitchFamily="34" charset="0"/>
                <a:ea typeface="Trebuchet MS" pitchFamily="34" charset="-122"/>
                <a:cs typeface="Trebuchet MS" pitchFamily="34" charset="-120"/>
              </a:rPr>
              <a:t>"Can you build it" is table stakes now.</a:t>
            </a:r>
            <a:endParaRPr lang="en-US" sz="1500" dirty="0"/>
          </a:p>
        </p:txBody>
      </p:sp>
      <p:sp>
        <p:nvSpPr>
          <p:cNvPr id="8" name="Text 6"/>
          <p:cNvSpPr/>
          <p:nvPr/>
        </p:nvSpPr>
        <p:spPr>
          <a:xfrm>
            <a:off x="1188720" y="2176272"/>
            <a:ext cx="7315200" cy="384048"/>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Every graduate entering tech in 2026 will be able to ship working software. That's the floor, not the ceiling.</a:t>
            </a:r>
            <a:endParaRPr lang="en-US" sz="1200" dirty="0"/>
          </a:p>
        </p:txBody>
      </p:sp>
      <p:sp>
        <p:nvSpPr>
          <p:cNvPr id="9" name="Shape 7"/>
          <p:cNvSpPr/>
          <p:nvPr/>
        </p:nvSpPr>
        <p:spPr>
          <a:xfrm>
            <a:off x="457200" y="2743200"/>
            <a:ext cx="8229600" cy="8686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0" name="Shape 8"/>
          <p:cNvSpPr/>
          <p:nvPr/>
        </p:nvSpPr>
        <p:spPr>
          <a:xfrm>
            <a:off x="457200" y="2743200"/>
            <a:ext cx="73152" cy="868680"/>
          </a:xfrm>
          <a:prstGeom prst="rect">
            <a:avLst/>
          </a:prstGeom>
          <a:solidFill>
            <a:srgbClr val="FF6B35"/>
          </a:solidFill>
          <a:ln w="12700">
            <a:solidFill>
              <a:srgbClr val="FF6B35"/>
            </a:solidFill>
            <a:prstDash val="solid"/>
          </a:ln>
        </p:spPr>
        <p:txBody>
          <a:bodyPr/>
          <a:lstStyle/>
          <a:p>
            <a:endParaRPr lang="en-GB"/>
          </a:p>
        </p:txBody>
      </p:sp>
      <p:sp>
        <p:nvSpPr>
          <p:cNvPr id="11" name="Text 9"/>
          <p:cNvSpPr/>
          <p:nvPr/>
        </p:nvSpPr>
        <p:spPr>
          <a:xfrm>
            <a:off x="685800" y="2880360"/>
            <a:ext cx="457200" cy="594360"/>
          </a:xfrm>
          <a:prstGeom prst="rect">
            <a:avLst/>
          </a:prstGeom>
          <a:noFill/>
          <a:ln/>
        </p:spPr>
        <p:txBody>
          <a:bodyPr wrap="square" lIns="0" tIns="0" rIns="0" bIns="0" rtlCol="0" anchor="ctr"/>
          <a:lstStyle/>
          <a:p>
            <a:pPr marL="0" indent="0">
              <a:buNone/>
            </a:pPr>
            <a:r>
              <a:rPr lang="en-US" sz="2600" b="1" dirty="0">
                <a:solidFill>
                  <a:srgbClr val="FF6B35"/>
                </a:solidFill>
                <a:latin typeface="Trebuchet MS" pitchFamily="34" charset="0"/>
                <a:ea typeface="Trebuchet MS" pitchFamily="34" charset="-122"/>
                <a:cs typeface="Trebuchet MS" pitchFamily="34" charset="-120"/>
              </a:rPr>
              <a:t>→</a:t>
            </a:r>
            <a:endParaRPr lang="en-US" sz="2600" dirty="0"/>
          </a:p>
        </p:txBody>
      </p:sp>
      <p:sp>
        <p:nvSpPr>
          <p:cNvPr id="12" name="Text 10"/>
          <p:cNvSpPr/>
          <p:nvPr/>
        </p:nvSpPr>
        <p:spPr>
          <a:xfrm>
            <a:off x="1188720" y="2834640"/>
            <a:ext cx="7315200" cy="347472"/>
          </a:xfrm>
          <a:prstGeom prst="rect">
            <a:avLst/>
          </a:prstGeom>
          <a:noFill/>
          <a:ln/>
        </p:spPr>
        <p:txBody>
          <a:bodyPr wrap="square" lIns="0" tIns="0" rIns="0" bIns="0" rtlCol="0" anchor="ctr"/>
          <a:lstStyle/>
          <a:p>
            <a:pPr marL="0" indent="0">
              <a:buNone/>
            </a:pPr>
            <a:r>
              <a:rPr lang="en-US" sz="1500" b="1" dirty="0">
                <a:solidFill>
                  <a:srgbClr val="1E2761"/>
                </a:solidFill>
                <a:latin typeface="Trebuchet MS" pitchFamily="34" charset="0"/>
                <a:ea typeface="Trebuchet MS" pitchFamily="34" charset="-122"/>
                <a:cs typeface="Trebuchet MS" pitchFamily="34" charset="-120"/>
              </a:rPr>
              <a:t>Judgement is the new differentiator.</a:t>
            </a:r>
            <a:endParaRPr lang="en-US" sz="1500" dirty="0"/>
          </a:p>
        </p:txBody>
      </p:sp>
      <p:sp>
        <p:nvSpPr>
          <p:cNvPr id="13" name="Text 11"/>
          <p:cNvSpPr/>
          <p:nvPr/>
        </p:nvSpPr>
        <p:spPr>
          <a:xfrm>
            <a:off x="1188720" y="3182112"/>
            <a:ext cx="7315200" cy="384048"/>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Knowing what to build, for whom, and why — and being honest about what not to build — is rarer than coding skill.</a:t>
            </a:r>
            <a:endParaRPr lang="en-US" sz="1200" dirty="0"/>
          </a:p>
        </p:txBody>
      </p:sp>
      <p:sp>
        <p:nvSpPr>
          <p:cNvPr id="14" name="Shape 12"/>
          <p:cNvSpPr/>
          <p:nvPr/>
        </p:nvSpPr>
        <p:spPr>
          <a:xfrm>
            <a:off x="457200" y="3749040"/>
            <a:ext cx="8229600" cy="868680"/>
          </a:xfrm>
          <a:prstGeom prst="rect">
            <a:avLst/>
          </a:prstGeom>
          <a:solidFill>
            <a:srgbClr val="FFFFFF"/>
          </a:solidFill>
          <a:ln w="12700">
            <a:solidFill>
              <a:srgbClr val="E2E8F0"/>
            </a:solidFill>
            <a:prstDash val="solid"/>
          </a:ln>
          <a:effectLst>
            <a:outerShdw blurRad="101600" dist="25400" dir="5400000" algn="bl" rotWithShape="0">
              <a:srgbClr val="000000">
                <a:alpha val="10000"/>
              </a:srgbClr>
            </a:outerShdw>
          </a:effectLst>
        </p:spPr>
        <p:txBody>
          <a:bodyPr/>
          <a:lstStyle/>
          <a:p>
            <a:endParaRPr lang="en-GB"/>
          </a:p>
        </p:txBody>
      </p:sp>
      <p:sp>
        <p:nvSpPr>
          <p:cNvPr id="15" name="Shape 13"/>
          <p:cNvSpPr/>
          <p:nvPr/>
        </p:nvSpPr>
        <p:spPr>
          <a:xfrm>
            <a:off x="457200" y="3749040"/>
            <a:ext cx="73152" cy="868680"/>
          </a:xfrm>
          <a:prstGeom prst="rect">
            <a:avLst/>
          </a:prstGeom>
          <a:solidFill>
            <a:srgbClr val="FF6B35"/>
          </a:solidFill>
          <a:ln w="12700">
            <a:solidFill>
              <a:srgbClr val="FF6B35"/>
            </a:solidFill>
            <a:prstDash val="solid"/>
          </a:ln>
        </p:spPr>
        <p:txBody>
          <a:bodyPr/>
          <a:lstStyle/>
          <a:p>
            <a:endParaRPr lang="en-GB"/>
          </a:p>
        </p:txBody>
      </p:sp>
      <p:sp>
        <p:nvSpPr>
          <p:cNvPr id="16" name="Text 14"/>
          <p:cNvSpPr/>
          <p:nvPr/>
        </p:nvSpPr>
        <p:spPr>
          <a:xfrm>
            <a:off x="685800" y="3886200"/>
            <a:ext cx="457200" cy="594360"/>
          </a:xfrm>
          <a:prstGeom prst="rect">
            <a:avLst/>
          </a:prstGeom>
          <a:noFill/>
          <a:ln/>
        </p:spPr>
        <p:txBody>
          <a:bodyPr wrap="square" lIns="0" tIns="0" rIns="0" bIns="0" rtlCol="0" anchor="ctr"/>
          <a:lstStyle/>
          <a:p>
            <a:pPr marL="0" indent="0">
              <a:buNone/>
            </a:pPr>
            <a:r>
              <a:rPr lang="en-US" sz="2600" b="1" dirty="0">
                <a:solidFill>
                  <a:srgbClr val="FF6B35"/>
                </a:solidFill>
                <a:latin typeface="Trebuchet MS" pitchFamily="34" charset="0"/>
                <a:ea typeface="Trebuchet MS" pitchFamily="34" charset="-122"/>
                <a:cs typeface="Trebuchet MS" pitchFamily="34" charset="-120"/>
              </a:rPr>
              <a:t>→</a:t>
            </a:r>
            <a:endParaRPr lang="en-US" sz="2600" dirty="0"/>
          </a:p>
        </p:txBody>
      </p:sp>
      <p:sp>
        <p:nvSpPr>
          <p:cNvPr id="17" name="Text 15"/>
          <p:cNvSpPr/>
          <p:nvPr/>
        </p:nvSpPr>
        <p:spPr>
          <a:xfrm>
            <a:off x="1188720" y="3840480"/>
            <a:ext cx="7315200" cy="347472"/>
          </a:xfrm>
          <a:prstGeom prst="rect">
            <a:avLst/>
          </a:prstGeom>
          <a:noFill/>
          <a:ln/>
        </p:spPr>
        <p:txBody>
          <a:bodyPr wrap="square" lIns="0" tIns="0" rIns="0" bIns="0" rtlCol="0" anchor="ctr"/>
          <a:lstStyle/>
          <a:p>
            <a:pPr marL="0" indent="0">
              <a:buNone/>
            </a:pPr>
            <a:r>
              <a:rPr lang="en-US" sz="1500" b="1" dirty="0">
                <a:solidFill>
                  <a:srgbClr val="1E2761"/>
                </a:solidFill>
                <a:latin typeface="Trebuchet MS" pitchFamily="34" charset="0"/>
                <a:ea typeface="Trebuchet MS" pitchFamily="34" charset="-122"/>
                <a:cs typeface="Trebuchet MS" pitchFamily="34" charset="-120"/>
              </a:rPr>
              <a:t>Clean data is a superpower.</a:t>
            </a:r>
            <a:endParaRPr lang="en-US" sz="1500" dirty="0"/>
          </a:p>
        </p:txBody>
      </p:sp>
      <p:sp>
        <p:nvSpPr>
          <p:cNvPr id="18" name="Text 16"/>
          <p:cNvSpPr/>
          <p:nvPr/>
        </p:nvSpPr>
        <p:spPr>
          <a:xfrm>
            <a:off x="1188720" y="4187952"/>
            <a:ext cx="7315200" cy="384048"/>
          </a:xfrm>
          <a:prstGeom prst="rect">
            <a:avLst/>
          </a:prstGeom>
          <a:noFill/>
          <a:ln/>
        </p:spPr>
        <p:txBody>
          <a:bodyPr wrap="square" lIns="0" tIns="0" rIns="0" bIns="0" rtlCol="0" anchor="ctr"/>
          <a:lstStyle/>
          <a:p>
            <a:pPr marL="0" indent="0">
              <a:buNone/>
            </a:pPr>
            <a:r>
              <a:rPr lang="en-US" sz="1200" dirty="0">
                <a:solidFill>
                  <a:srgbClr val="1E293B"/>
                </a:solidFill>
                <a:latin typeface="Calibri" pitchFamily="34" charset="0"/>
                <a:ea typeface="Calibri" pitchFamily="34" charset="-122"/>
                <a:cs typeface="Calibri" pitchFamily="34" charset="-120"/>
              </a:rPr>
              <a:t>Start thinking about your data layer the same way you think about code quality. It compounds. The ones who master this early will pull ahead.</a:t>
            </a:r>
            <a:endParaRPr lang="en-US" sz="1200" dirty="0"/>
          </a:p>
        </p:txBody>
      </p:sp>
      <p:sp>
        <p:nvSpPr>
          <p:cNvPr id="19" name="Text 17"/>
          <p:cNvSpPr/>
          <p:nvPr/>
        </p:nvSpPr>
        <p:spPr>
          <a:xfrm>
            <a:off x="457200" y="4800600"/>
            <a:ext cx="6400800" cy="228600"/>
          </a:xfrm>
          <a:prstGeom prst="rect">
            <a:avLst/>
          </a:prstGeom>
          <a:noFill/>
          <a:ln/>
        </p:spPr>
        <p:txBody>
          <a:bodyPr wrap="square" lIns="0" tIns="0" rIns="0" bIns="0" rtlCol="0" anchor="ctr"/>
          <a:lstStyle/>
          <a:p>
            <a:pPr marL="0" indent="0">
              <a:buNone/>
            </a:pPr>
            <a:r>
              <a:rPr lang="en-US" sz="900" dirty="0">
                <a:solidFill>
                  <a:srgbClr val="64748B"/>
                </a:solidFill>
                <a:latin typeface="Calibri" pitchFamily="34" charset="0"/>
                <a:ea typeface="Calibri" pitchFamily="34" charset="-122"/>
                <a:cs typeface="Calibri" pitchFamily="34" charset="-120"/>
              </a:rPr>
              <a:t>SHIPMAX  ·  UWTSD Guest Lecture  ·  22 April 2026</a:t>
            </a:r>
            <a:endParaRPr lang="en-US" sz="900" dirty="0"/>
          </a:p>
        </p:txBody>
      </p:sp>
      <p:sp>
        <p:nvSpPr>
          <p:cNvPr id="20" name="Text 18"/>
          <p:cNvSpPr/>
          <p:nvPr/>
        </p:nvSpPr>
        <p:spPr>
          <a:xfrm>
            <a:off x="8412480" y="4800600"/>
            <a:ext cx="274320" cy="228600"/>
          </a:xfrm>
          <a:prstGeom prst="rect">
            <a:avLst/>
          </a:prstGeom>
          <a:noFill/>
          <a:ln/>
        </p:spPr>
        <p:txBody>
          <a:bodyPr wrap="square" lIns="0" tIns="0" rIns="0" bIns="0" rtlCol="0" anchor="ctr"/>
          <a:lstStyle/>
          <a:p>
            <a:pPr marL="0" indent="0" algn="r">
              <a:buNone/>
            </a:pPr>
            <a:r>
              <a:rPr lang="en-US" sz="900" dirty="0">
                <a:solidFill>
                  <a:srgbClr val="64748B"/>
                </a:solidFill>
                <a:latin typeface="Calibri" pitchFamily="34" charset="0"/>
                <a:ea typeface="Calibri" pitchFamily="34" charset="-122"/>
                <a:cs typeface="Calibri" pitchFamily="34" charset="-120"/>
              </a:rPr>
              <a:t>17</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548640" y="640080"/>
            <a:ext cx="8229600" cy="274320"/>
          </a:xfrm>
          <a:prstGeom prst="rect">
            <a:avLst/>
          </a:prstGeom>
          <a:noFill/>
          <a:ln/>
        </p:spPr>
        <p:txBody>
          <a:bodyPr wrap="square" lIns="0" tIns="0" rIns="0" bIns="0" rtlCol="0" anchor="ctr"/>
          <a:lstStyle/>
          <a:p>
            <a:pPr marL="0" indent="0">
              <a:buNone/>
            </a:pPr>
            <a:r>
              <a:rPr lang="en-US" sz="1100" b="1" kern="0" spc="400" dirty="0">
                <a:solidFill>
                  <a:srgbClr val="FF6B35"/>
                </a:solidFill>
                <a:latin typeface="Trebuchet MS" pitchFamily="34" charset="0"/>
                <a:ea typeface="Trebuchet MS" pitchFamily="34" charset="-122"/>
                <a:cs typeface="Trebuchet MS" pitchFamily="34" charset="-120"/>
              </a:rPr>
              <a:t>OVER TO YOU</a:t>
            </a:r>
            <a:endParaRPr lang="en-US" sz="1100" dirty="0"/>
          </a:p>
        </p:txBody>
      </p:sp>
      <p:sp>
        <p:nvSpPr>
          <p:cNvPr id="4" name="Text 2"/>
          <p:cNvSpPr/>
          <p:nvPr/>
        </p:nvSpPr>
        <p:spPr>
          <a:xfrm>
            <a:off x="548640" y="1005840"/>
            <a:ext cx="8229600" cy="685800"/>
          </a:xfrm>
          <a:prstGeom prst="rect">
            <a:avLst/>
          </a:prstGeom>
          <a:noFill/>
          <a:ln/>
        </p:spPr>
        <p:txBody>
          <a:bodyPr wrap="square" lIns="0" tIns="0" rIns="0" bIns="0" rtlCol="0" anchor="ctr"/>
          <a:lstStyle/>
          <a:p>
            <a:pPr marL="0" indent="0">
              <a:buNone/>
            </a:pPr>
            <a:r>
              <a:rPr lang="en-US" sz="3400" b="1" dirty="0">
                <a:solidFill>
                  <a:srgbClr val="FFFFFF"/>
                </a:solidFill>
                <a:latin typeface="Trebuchet MS" pitchFamily="34" charset="0"/>
                <a:ea typeface="Trebuchet MS" pitchFamily="34" charset="-122"/>
                <a:cs typeface="Trebuchet MS" pitchFamily="34" charset="-120"/>
              </a:rPr>
              <a:t>The Best Web &amp; E-Commerce</a:t>
            </a:r>
            <a:endParaRPr lang="en-US" sz="3400" dirty="0"/>
          </a:p>
        </p:txBody>
      </p:sp>
      <p:sp>
        <p:nvSpPr>
          <p:cNvPr id="5" name="Text 3"/>
          <p:cNvSpPr/>
          <p:nvPr/>
        </p:nvSpPr>
        <p:spPr>
          <a:xfrm>
            <a:off x="548640" y="1691640"/>
            <a:ext cx="8229600" cy="685800"/>
          </a:xfrm>
          <a:prstGeom prst="rect">
            <a:avLst/>
          </a:prstGeom>
          <a:noFill/>
          <a:ln/>
        </p:spPr>
        <p:txBody>
          <a:bodyPr wrap="square" lIns="0" tIns="0" rIns="0" bIns="0" rtlCol="0" anchor="ctr"/>
          <a:lstStyle/>
          <a:p>
            <a:pPr marL="0" indent="0">
              <a:buNone/>
            </a:pPr>
            <a:r>
              <a:rPr lang="en-US" sz="3400" b="1" i="1" dirty="0">
                <a:solidFill>
                  <a:srgbClr val="FF6B35"/>
                </a:solidFill>
                <a:latin typeface="Trebuchet MS" pitchFamily="34" charset="0"/>
                <a:ea typeface="Trebuchet MS" pitchFamily="34" charset="-122"/>
                <a:cs typeface="Trebuchet MS" pitchFamily="34" charset="-120"/>
              </a:rPr>
              <a:t>Innovation Project 2026</a:t>
            </a:r>
            <a:endParaRPr lang="en-US" sz="3400" dirty="0"/>
          </a:p>
        </p:txBody>
      </p:sp>
      <p:sp>
        <p:nvSpPr>
          <p:cNvPr id="6" name="Shape 4"/>
          <p:cNvSpPr/>
          <p:nvPr/>
        </p:nvSpPr>
        <p:spPr>
          <a:xfrm>
            <a:off x="411480" y="2834640"/>
            <a:ext cx="2651760" cy="1143000"/>
          </a:xfrm>
          <a:prstGeom prst="rect">
            <a:avLst/>
          </a:prstGeom>
          <a:solidFill>
            <a:srgbClr val="FFFFFF"/>
          </a:solidFill>
          <a:ln w="12700">
            <a:solidFill>
              <a:srgbClr val="FFFFFF"/>
            </a:solidFill>
            <a:prstDash val="solid"/>
          </a:ln>
        </p:spPr>
        <p:txBody>
          <a:bodyPr/>
          <a:lstStyle/>
          <a:p>
            <a:endParaRPr lang="en-GB"/>
          </a:p>
        </p:txBody>
      </p:sp>
      <p:sp>
        <p:nvSpPr>
          <p:cNvPr id="7" name="Text 5"/>
          <p:cNvSpPr/>
          <p:nvPr/>
        </p:nvSpPr>
        <p:spPr>
          <a:xfrm>
            <a:off x="411480" y="3017520"/>
            <a:ext cx="2651760" cy="411480"/>
          </a:xfrm>
          <a:prstGeom prst="rect">
            <a:avLst/>
          </a:prstGeom>
          <a:noFill/>
          <a:ln/>
        </p:spPr>
        <p:txBody>
          <a:bodyPr wrap="square" lIns="0" tIns="0" rIns="0" bIns="0" rtlCol="0" anchor="ctr"/>
          <a:lstStyle/>
          <a:p>
            <a:pPr marL="0" indent="0" algn="ctr">
              <a:buNone/>
            </a:pPr>
            <a:r>
              <a:rPr lang="en-US" sz="2400" b="1" dirty="0">
                <a:solidFill>
                  <a:srgbClr val="1E2761"/>
                </a:solidFill>
                <a:latin typeface="Trebuchet MS" pitchFamily="34" charset="0"/>
                <a:ea typeface="Trebuchet MS" pitchFamily="34" charset="-122"/>
                <a:cs typeface="Trebuchet MS" pitchFamily="34" charset="-120"/>
              </a:rPr>
              <a:t>£25</a:t>
            </a:r>
            <a:endParaRPr lang="en-US" sz="2400" dirty="0"/>
          </a:p>
        </p:txBody>
      </p:sp>
      <p:sp>
        <p:nvSpPr>
          <p:cNvPr id="8" name="Text 6"/>
          <p:cNvSpPr/>
          <p:nvPr/>
        </p:nvSpPr>
        <p:spPr>
          <a:xfrm>
            <a:off x="411480" y="3474720"/>
            <a:ext cx="2651760" cy="365760"/>
          </a:xfrm>
          <a:prstGeom prst="rect">
            <a:avLst/>
          </a:prstGeom>
          <a:noFill/>
          <a:ln/>
        </p:spPr>
        <p:txBody>
          <a:bodyPr wrap="square" lIns="0" tIns="0" rIns="0" bIns="0"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Amazon voucher</a:t>
            </a:r>
            <a:endParaRPr lang="en-US" sz="1200" dirty="0"/>
          </a:p>
        </p:txBody>
      </p:sp>
      <p:sp>
        <p:nvSpPr>
          <p:cNvPr id="9" name="Shape 7"/>
          <p:cNvSpPr/>
          <p:nvPr/>
        </p:nvSpPr>
        <p:spPr>
          <a:xfrm>
            <a:off x="3246120" y="2834640"/>
            <a:ext cx="2651760" cy="1143000"/>
          </a:xfrm>
          <a:prstGeom prst="rect">
            <a:avLst/>
          </a:prstGeom>
          <a:solidFill>
            <a:srgbClr val="FFFFFF"/>
          </a:solidFill>
          <a:ln w="12700">
            <a:solidFill>
              <a:srgbClr val="FFFFFF"/>
            </a:solidFill>
            <a:prstDash val="solid"/>
          </a:ln>
        </p:spPr>
        <p:txBody>
          <a:bodyPr/>
          <a:lstStyle/>
          <a:p>
            <a:endParaRPr lang="en-GB"/>
          </a:p>
        </p:txBody>
      </p:sp>
      <p:sp>
        <p:nvSpPr>
          <p:cNvPr id="10" name="Text 8"/>
          <p:cNvSpPr/>
          <p:nvPr/>
        </p:nvSpPr>
        <p:spPr>
          <a:xfrm>
            <a:off x="3246120" y="3017520"/>
            <a:ext cx="2651760" cy="411480"/>
          </a:xfrm>
          <a:prstGeom prst="rect">
            <a:avLst/>
          </a:prstGeom>
          <a:noFill/>
          <a:ln/>
        </p:spPr>
        <p:txBody>
          <a:bodyPr wrap="square" lIns="0" tIns="0" rIns="0" bIns="0" rtlCol="0" anchor="ctr"/>
          <a:lstStyle/>
          <a:p>
            <a:pPr marL="0" indent="0" algn="ctr">
              <a:buNone/>
            </a:pPr>
            <a:r>
              <a:rPr lang="en-US" sz="2400" b="1" dirty="0">
                <a:solidFill>
                  <a:srgbClr val="1E2761"/>
                </a:solidFill>
                <a:latin typeface="Trebuchet MS" pitchFamily="34" charset="0"/>
                <a:ea typeface="Trebuchet MS" pitchFamily="34" charset="-122"/>
                <a:cs typeface="Trebuchet MS" pitchFamily="34" charset="-120"/>
              </a:rPr>
              <a:t>1 week</a:t>
            </a:r>
            <a:endParaRPr lang="en-US" sz="2400" dirty="0"/>
          </a:p>
        </p:txBody>
      </p:sp>
      <p:sp>
        <p:nvSpPr>
          <p:cNvPr id="11" name="Text 9"/>
          <p:cNvSpPr/>
          <p:nvPr/>
        </p:nvSpPr>
        <p:spPr>
          <a:xfrm>
            <a:off x="3246120" y="3474720"/>
            <a:ext cx="2651760" cy="365760"/>
          </a:xfrm>
          <a:prstGeom prst="rect">
            <a:avLst/>
          </a:prstGeom>
          <a:noFill/>
          <a:ln/>
        </p:spPr>
        <p:txBody>
          <a:bodyPr wrap="square" lIns="0" tIns="0" rIns="0" bIns="0"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Work experience at SHIPMAX</a:t>
            </a:r>
            <a:endParaRPr lang="en-US" sz="1200" dirty="0"/>
          </a:p>
        </p:txBody>
      </p:sp>
      <p:sp>
        <p:nvSpPr>
          <p:cNvPr id="12" name="Shape 10"/>
          <p:cNvSpPr/>
          <p:nvPr/>
        </p:nvSpPr>
        <p:spPr>
          <a:xfrm>
            <a:off x="6080760" y="2834640"/>
            <a:ext cx="2651760" cy="1143000"/>
          </a:xfrm>
          <a:prstGeom prst="rect">
            <a:avLst/>
          </a:prstGeom>
          <a:solidFill>
            <a:srgbClr val="FFFFFF"/>
          </a:solidFill>
          <a:ln w="12700">
            <a:solidFill>
              <a:srgbClr val="FFFFFF"/>
            </a:solidFill>
            <a:prstDash val="solid"/>
          </a:ln>
        </p:spPr>
        <p:txBody>
          <a:bodyPr/>
          <a:lstStyle/>
          <a:p>
            <a:endParaRPr lang="en-GB"/>
          </a:p>
        </p:txBody>
      </p:sp>
      <p:sp>
        <p:nvSpPr>
          <p:cNvPr id="13" name="Text 11"/>
          <p:cNvSpPr/>
          <p:nvPr/>
        </p:nvSpPr>
        <p:spPr>
          <a:xfrm>
            <a:off x="6080760" y="3017520"/>
            <a:ext cx="2651760" cy="411480"/>
          </a:xfrm>
          <a:prstGeom prst="rect">
            <a:avLst/>
          </a:prstGeom>
          <a:noFill/>
          <a:ln/>
        </p:spPr>
        <p:txBody>
          <a:bodyPr wrap="square" lIns="0" tIns="0" rIns="0" bIns="0" rtlCol="0" anchor="ctr"/>
          <a:lstStyle/>
          <a:p>
            <a:pPr marL="0" indent="0" algn="ctr">
              <a:buNone/>
            </a:pPr>
            <a:r>
              <a:rPr lang="en-US" sz="2400" b="1" dirty="0">
                <a:solidFill>
                  <a:srgbClr val="1E2761"/>
                </a:solidFill>
                <a:latin typeface="Trebuchet MS" pitchFamily="34" charset="0"/>
                <a:ea typeface="Trebuchet MS" pitchFamily="34" charset="-122"/>
                <a:cs typeface="Trebuchet MS" pitchFamily="34" charset="-120"/>
              </a:rPr>
              <a:t>LinkedIn</a:t>
            </a:r>
            <a:endParaRPr lang="en-US" sz="2400" dirty="0"/>
          </a:p>
        </p:txBody>
      </p:sp>
      <p:sp>
        <p:nvSpPr>
          <p:cNvPr id="14" name="Text 12"/>
          <p:cNvSpPr/>
          <p:nvPr/>
        </p:nvSpPr>
        <p:spPr>
          <a:xfrm>
            <a:off x="6080760" y="3474720"/>
            <a:ext cx="2651760" cy="365760"/>
          </a:xfrm>
          <a:prstGeom prst="rect">
            <a:avLst/>
          </a:prstGeom>
          <a:noFill/>
          <a:ln/>
        </p:spPr>
        <p:txBody>
          <a:bodyPr wrap="square" lIns="0" tIns="0" rIns="0" bIns="0" rtlCol="0" anchor="ctr"/>
          <a:lstStyle/>
          <a:p>
            <a:pPr marL="0" indent="0" algn="ctr">
              <a:buNone/>
            </a:pPr>
            <a:r>
              <a:rPr lang="en-US" sz="1200" dirty="0">
                <a:solidFill>
                  <a:srgbClr val="64748B"/>
                </a:solidFill>
                <a:latin typeface="Calibri" pitchFamily="34" charset="0"/>
                <a:ea typeface="Calibri" pitchFamily="34" charset="-122"/>
                <a:cs typeface="Calibri" pitchFamily="34" charset="-120"/>
              </a:rPr>
              <a:t>Recommendation from me*</a:t>
            </a:r>
            <a:endParaRPr lang="en-US" sz="1200" dirty="0"/>
          </a:p>
        </p:txBody>
      </p:sp>
      <p:sp>
        <p:nvSpPr>
          <p:cNvPr id="15" name="Text 13"/>
          <p:cNvSpPr/>
          <p:nvPr/>
        </p:nvSpPr>
        <p:spPr>
          <a:xfrm>
            <a:off x="548640" y="4160520"/>
            <a:ext cx="8229600" cy="274320"/>
          </a:xfrm>
          <a:prstGeom prst="rect">
            <a:avLst/>
          </a:prstGeom>
          <a:noFill/>
          <a:ln/>
        </p:spPr>
        <p:txBody>
          <a:bodyPr wrap="square" lIns="0" tIns="0" rIns="0" bIns="0" rtlCol="0" anchor="ctr"/>
          <a:lstStyle/>
          <a:p>
            <a:pPr marL="0" indent="0" algn="ctr">
              <a:buNone/>
            </a:pPr>
            <a:r>
              <a:rPr lang="en-US" sz="1000" i="1" dirty="0">
                <a:solidFill>
                  <a:srgbClr val="CADCFC"/>
                </a:solidFill>
                <a:latin typeface="Calibri" pitchFamily="34" charset="0"/>
                <a:ea typeface="Calibri" pitchFamily="34" charset="-122"/>
                <a:cs typeface="Calibri" pitchFamily="34" charset="-120"/>
              </a:rPr>
              <a:t>* Subject to satisfactory completion of the work experience.</a:t>
            </a:r>
            <a:endParaRPr lang="en-US" sz="1000" dirty="0"/>
          </a:p>
        </p:txBody>
      </p:sp>
      <p:sp>
        <p:nvSpPr>
          <p:cNvPr id="16" name="Text 14"/>
          <p:cNvSpPr/>
          <p:nvPr/>
        </p:nvSpPr>
        <p:spPr>
          <a:xfrm>
            <a:off x="548640" y="4480560"/>
            <a:ext cx="8229600" cy="320040"/>
          </a:xfrm>
          <a:prstGeom prst="rect">
            <a:avLst/>
          </a:prstGeom>
          <a:noFill/>
          <a:ln/>
        </p:spPr>
        <p:txBody>
          <a:bodyPr wrap="square" lIns="0" tIns="0" rIns="0" bIns="0" rtlCol="0" anchor="ctr"/>
          <a:lstStyle/>
          <a:p>
            <a:pPr marL="0" indent="0" algn="ctr">
              <a:buNone/>
            </a:pPr>
            <a:r>
              <a:rPr lang="en-US" sz="1300" i="1" dirty="0">
                <a:solidFill>
                  <a:srgbClr val="CADCFC"/>
                </a:solidFill>
                <a:latin typeface="Calibri" pitchFamily="34" charset="0"/>
                <a:ea typeface="Calibri" pitchFamily="34" charset="-122"/>
                <a:cs typeface="Calibri" pitchFamily="34" charset="-120"/>
              </a:rPr>
              <a:t>If your project is on the shortlist James sends me, I'll read every word. Make it worth my reading time.</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41A4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FF6B35"/>
          </a:solidFill>
          <a:ln w="12700">
            <a:solidFill>
              <a:srgbClr val="FF6B35"/>
            </a:solidFill>
            <a:prstDash val="solid"/>
          </a:ln>
        </p:spPr>
        <p:txBody>
          <a:bodyPr/>
          <a:lstStyle/>
          <a:p>
            <a:endParaRPr lang="en-GB"/>
          </a:p>
        </p:txBody>
      </p:sp>
      <p:sp>
        <p:nvSpPr>
          <p:cNvPr id="3" name="Text 1"/>
          <p:cNvSpPr/>
          <p:nvPr/>
        </p:nvSpPr>
        <p:spPr>
          <a:xfrm>
            <a:off x="548640" y="1371600"/>
            <a:ext cx="8229600" cy="914400"/>
          </a:xfrm>
          <a:prstGeom prst="rect">
            <a:avLst/>
          </a:prstGeom>
          <a:noFill/>
          <a:ln/>
        </p:spPr>
        <p:txBody>
          <a:bodyPr wrap="square" lIns="0" tIns="0" rIns="0" bIns="0" rtlCol="0" anchor="ctr"/>
          <a:lstStyle/>
          <a:p>
            <a:pPr marL="0" indent="0">
              <a:buNone/>
            </a:pPr>
            <a:r>
              <a:rPr lang="en-US" sz="7200" b="1" dirty="0">
                <a:solidFill>
                  <a:srgbClr val="FFFFFF"/>
                </a:solidFill>
                <a:latin typeface="Trebuchet MS" pitchFamily="34" charset="0"/>
                <a:ea typeface="Trebuchet MS" pitchFamily="34" charset="-122"/>
                <a:cs typeface="Trebuchet MS" pitchFamily="34" charset="-120"/>
              </a:rPr>
              <a:t>Questions?</a:t>
            </a:r>
            <a:endParaRPr lang="en-US" sz="7200" dirty="0"/>
          </a:p>
        </p:txBody>
      </p:sp>
      <p:sp>
        <p:nvSpPr>
          <p:cNvPr id="4" name="Text 2"/>
          <p:cNvSpPr/>
          <p:nvPr/>
        </p:nvSpPr>
        <p:spPr>
          <a:xfrm>
            <a:off x="548640" y="2331720"/>
            <a:ext cx="8229600" cy="548640"/>
          </a:xfrm>
          <a:prstGeom prst="rect">
            <a:avLst/>
          </a:prstGeom>
          <a:noFill/>
          <a:ln/>
        </p:spPr>
        <p:txBody>
          <a:bodyPr wrap="square" lIns="0" tIns="0" rIns="0" bIns="0" rtlCol="0" anchor="ctr"/>
          <a:lstStyle/>
          <a:p>
            <a:pPr marL="0" indent="0">
              <a:buNone/>
            </a:pPr>
            <a:r>
              <a:rPr lang="en-US" sz="2600" i="1" dirty="0">
                <a:solidFill>
                  <a:srgbClr val="FF6B35"/>
                </a:solidFill>
                <a:latin typeface="Trebuchet MS" pitchFamily="34" charset="0"/>
                <a:ea typeface="Trebuchet MS" pitchFamily="34" charset="-122"/>
                <a:cs typeface="Trebuchet MS" pitchFamily="34" charset="-120"/>
              </a:rPr>
              <a:t>And then, let's talk.</a:t>
            </a:r>
            <a:endParaRPr lang="en-US" sz="2600" dirty="0"/>
          </a:p>
        </p:txBody>
      </p:sp>
      <p:sp>
        <p:nvSpPr>
          <p:cNvPr id="5" name="Shape 3"/>
          <p:cNvSpPr/>
          <p:nvPr/>
        </p:nvSpPr>
        <p:spPr>
          <a:xfrm>
            <a:off x="548640" y="3291840"/>
            <a:ext cx="2743200" cy="0"/>
          </a:xfrm>
          <a:prstGeom prst="line">
            <a:avLst/>
          </a:prstGeom>
          <a:noFill/>
          <a:ln w="25400">
            <a:solidFill>
              <a:srgbClr val="FF6B35"/>
            </a:solidFill>
            <a:prstDash val="solid"/>
          </a:ln>
        </p:spPr>
        <p:txBody>
          <a:bodyPr/>
          <a:lstStyle/>
          <a:p>
            <a:endParaRPr lang="en-GB"/>
          </a:p>
        </p:txBody>
      </p:sp>
      <p:sp>
        <p:nvSpPr>
          <p:cNvPr id="6" name="Text 4"/>
          <p:cNvSpPr/>
          <p:nvPr/>
        </p:nvSpPr>
        <p:spPr>
          <a:xfrm>
            <a:off x="548640" y="3429000"/>
            <a:ext cx="8229600" cy="320040"/>
          </a:xfrm>
          <a:prstGeom prst="rect">
            <a:avLst/>
          </a:prstGeom>
          <a:noFill/>
          <a:ln/>
        </p:spPr>
        <p:txBody>
          <a:bodyPr wrap="square" lIns="0" tIns="0" rIns="0" bIns="0" rtlCol="0" anchor="ctr"/>
          <a:lstStyle/>
          <a:p>
            <a:pPr marL="0" indent="0">
              <a:buNone/>
            </a:pPr>
            <a:r>
              <a:rPr lang="en-US" sz="1600" b="1" dirty="0">
                <a:solidFill>
                  <a:srgbClr val="FFFFFF"/>
                </a:solidFill>
                <a:latin typeface="Trebuchet MS" pitchFamily="34" charset="0"/>
                <a:ea typeface="Trebuchet MS" pitchFamily="34" charset="-122"/>
                <a:cs typeface="Trebuchet MS" pitchFamily="34" charset="-120"/>
              </a:rPr>
              <a:t>Phil Rees  ·  CEO, SHIPMAX Ltd</a:t>
            </a:r>
            <a:endParaRPr lang="en-US" sz="1600" dirty="0"/>
          </a:p>
        </p:txBody>
      </p:sp>
      <p:sp>
        <p:nvSpPr>
          <p:cNvPr id="7" name="Text 5"/>
          <p:cNvSpPr/>
          <p:nvPr/>
        </p:nvSpPr>
        <p:spPr>
          <a:xfrm>
            <a:off x="548640" y="3794760"/>
            <a:ext cx="8229600" cy="640080"/>
          </a:xfrm>
          <a:prstGeom prst="rect">
            <a:avLst/>
          </a:prstGeom>
          <a:noFill/>
          <a:ln/>
        </p:spPr>
        <p:txBody>
          <a:bodyPr wrap="square" lIns="0" tIns="0" rIns="0" bIns="0" rtlCol="0" anchor="ctr"/>
          <a:lstStyle/>
          <a:p>
            <a:pPr marL="0" indent="0">
              <a:buNone/>
            </a:pPr>
            <a:r>
              <a:rPr lang="en-US" sz="1300" dirty="0">
                <a:solidFill>
                  <a:srgbClr val="CADCFC"/>
                </a:solidFill>
                <a:latin typeface="Calibri" pitchFamily="34" charset="0"/>
                <a:ea typeface="Calibri" pitchFamily="34" charset="-122"/>
                <a:cs typeface="Calibri" pitchFamily="34" charset="-120"/>
              </a:rPr>
              <a:t>www.SHIPMAX.co.uk</a:t>
            </a:r>
            <a:endParaRPr lang="en-US" sz="1300" dirty="0"/>
          </a:p>
          <a:p>
            <a:pPr marL="0" indent="0">
              <a:buNone/>
            </a:pPr>
            <a:r>
              <a:rPr lang="en-US" sz="1300" dirty="0">
                <a:solidFill>
                  <a:srgbClr val="CADCFC"/>
                </a:solidFill>
                <a:latin typeface="Calibri" pitchFamily="34" charset="0"/>
                <a:ea typeface="Calibri" pitchFamily="34" charset="-122"/>
                <a:cs typeface="Calibri" pitchFamily="34" charset="-120"/>
              </a:rPr>
              <a:t>linkedin.com/in/international-ecommerce</a:t>
            </a:r>
            <a:endParaRPr lang="en-US" sz="1300" dirty="0"/>
          </a:p>
        </p:txBody>
      </p:sp>
      <p:sp>
        <p:nvSpPr>
          <p:cNvPr id="8" name="Text 6"/>
          <p:cNvSpPr/>
          <p:nvPr/>
        </p:nvSpPr>
        <p:spPr>
          <a:xfrm>
            <a:off x="548640" y="4617720"/>
            <a:ext cx="8229600" cy="274320"/>
          </a:xfrm>
          <a:prstGeom prst="rect">
            <a:avLst/>
          </a:prstGeom>
          <a:noFill/>
          <a:ln/>
        </p:spPr>
        <p:txBody>
          <a:bodyPr wrap="square" lIns="0" tIns="0" rIns="0" bIns="0" rtlCol="0" anchor="ctr"/>
          <a:lstStyle/>
          <a:p>
            <a:pPr marL="0" indent="0">
              <a:buNone/>
            </a:pPr>
            <a:r>
              <a:rPr lang="en-US" sz="1100" i="1" dirty="0">
                <a:solidFill>
                  <a:srgbClr val="FF6B35"/>
                </a:solidFill>
                <a:latin typeface="Calibri" pitchFamily="34" charset="0"/>
                <a:ea typeface="Calibri" pitchFamily="34" charset="-122"/>
                <a:cs typeface="Calibri" pitchFamily="34" charset="-120"/>
              </a:rPr>
              <a:t>Connect with me on LinkedIn — mention you were at the lecture.</a:t>
            </a:r>
            <a:endParaRPr lang="en-US" sz="1100" dirty="0"/>
          </a:p>
        </p:txBody>
      </p:sp>
      <p:pic>
        <p:nvPicPr>
          <p:cNvPr id="12" name="Picture 11" descr="The image shows a QR code with a black background.">
            <a:extLst>
              <a:ext uri="{FF2B5EF4-FFF2-40B4-BE49-F238E27FC236}">
                <a16:creationId xmlns:a16="http://schemas.microsoft.com/office/drawing/2014/main" id="{6A02B5AD-6079-B324-CF8D-7B16F67E34D3}"/>
              </a:ext>
            </a:extLst>
          </p:cNvPr>
          <p:cNvPicPr>
            <a:picLocks noChangeAspect="1"/>
          </p:cNvPicPr>
          <p:nvPr/>
        </p:nvPicPr>
        <p:blipFill>
          <a:blip r:embed="rId3"/>
          <a:stretch>
            <a:fillRect/>
          </a:stretch>
        </p:blipFill>
        <p:spPr>
          <a:xfrm>
            <a:off x="5852162" y="1714500"/>
            <a:ext cx="2973519" cy="297351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1591</Words>
  <Application>Microsoft Office PowerPoint</Application>
  <PresentationFormat>On-screen Show (16:9)</PresentationFormat>
  <Paragraphs>217</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Innovation That Ships — SHIPMAX guest lecture</dc:title>
  <dc:subject>PptxGenJS Presentation</dc:subject>
  <dc:creator>Phil Rees, SHIPMAX</dc:creator>
  <cp:lastModifiedBy>Phil Rees</cp:lastModifiedBy>
  <cp:revision>2</cp:revision>
  <dcterms:created xsi:type="dcterms:W3CDTF">2026-04-21T14:27:38Z</dcterms:created>
  <dcterms:modified xsi:type="dcterms:W3CDTF">2026-04-22T08:00:48Z</dcterms:modified>
</cp:coreProperties>
</file>