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65" r:id="rId4"/>
    <p:sldId id="259" r:id="rId5"/>
    <p:sldId id="260" r:id="rId6"/>
    <p:sldId id="257" r:id="rId7"/>
    <p:sldId id="261" r:id="rId8"/>
    <p:sldId id="262" r:id="rId9"/>
    <p:sldId id="263" r:id="rId10"/>
    <p:sldId id="264" r:id="rId11"/>
    <p:sldId id="267" r:id="rId12"/>
    <p:sldId id="268" r:id="rId13"/>
    <p:sldId id="266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>
        <p:scale>
          <a:sx n="83" d="100"/>
          <a:sy n="83" d="100"/>
        </p:scale>
        <p:origin x="45" y="5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10/15/2018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10/15/2018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10/15/2018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Assessment and Case Formulation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8572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Van </a:t>
            </a:r>
            <a:r>
              <a:rPr lang="en-GB" dirty="0" err="1" smtClean="0"/>
              <a:t>Rijin</a:t>
            </a:r>
            <a:r>
              <a:rPr lang="en-GB" dirty="0" smtClean="0"/>
              <a:t>, B. (2015) </a:t>
            </a:r>
            <a:r>
              <a:rPr lang="en-GB" i="1" dirty="0" smtClean="0"/>
              <a:t>Assessment and Case Formulation in Counselling and Psychotherapy. </a:t>
            </a:r>
            <a:r>
              <a:rPr lang="en-GB" dirty="0" smtClean="0"/>
              <a:t>London: Sage.</a:t>
            </a:r>
          </a:p>
          <a:p>
            <a:r>
              <a:rPr lang="en-GB" dirty="0" smtClean="0"/>
              <a:t>Finding out what the problem is</a:t>
            </a:r>
          </a:p>
          <a:p>
            <a:r>
              <a:rPr lang="en-GB" dirty="0" smtClean="0"/>
              <a:t>How it developed</a:t>
            </a:r>
          </a:p>
          <a:p>
            <a:r>
              <a:rPr lang="en-GB" dirty="0" smtClean="0"/>
              <a:t>What could be done about it</a:t>
            </a:r>
            <a:endParaRPr lang="en-GB" dirty="0"/>
          </a:p>
          <a:p>
            <a:r>
              <a:rPr lang="en-GB" dirty="0" smtClean="0"/>
              <a:t>Humanistic approaches have a varied and uneasy relationship to case formulation and assessment. </a:t>
            </a:r>
          </a:p>
          <a:p>
            <a:r>
              <a:rPr lang="en-GB" dirty="0" smtClean="0"/>
              <a:t>PCC – traditionally questioned the benefits of diagnosis; creating labels; potentially damaging or not useful in therapeutic practice.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32763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supports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 ethical and respectful therapeutic relationship</a:t>
            </a:r>
          </a:p>
          <a:p>
            <a:r>
              <a:rPr lang="en-GB" dirty="0" smtClean="0"/>
              <a:t>And good therapeutic outcomes</a:t>
            </a:r>
          </a:p>
          <a:p>
            <a:r>
              <a:rPr lang="en-GB" dirty="0" smtClean="0"/>
              <a:t>Brings together the therapist and the client as two individuals engaged in a collaborative effort  to determine the best approach to therapy. </a:t>
            </a:r>
          </a:p>
          <a:p>
            <a:r>
              <a:rPr lang="en-GB" dirty="0" smtClean="0"/>
              <a:t>Reflectiveness by the assessor and a willingness to explore interactions with clients, their own responses and limitations, are the key skills in bringing together the issues of good professional practice in assessment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12262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Principles of Underlying Assessment and case formulation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(</a:t>
            </a:r>
            <a:r>
              <a:rPr lang="en-GB" dirty="0" err="1"/>
              <a:t>F</a:t>
            </a:r>
            <a:r>
              <a:rPr lang="en-GB" dirty="0" err="1" smtClean="0"/>
              <a:t>owlie</a:t>
            </a:r>
            <a:r>
              <a:rPr lang="en-GB" dirty="0" smtClean="0"/>
              <a:t> and Sills, 2011a: xxx-xxxiii)</a:t>
            </a:r>
          </a:p>
          <a:p>
            <a:r>
              <a:rPr lang="en-GB" dirty="0" smtClean="0"/>
              <a:t>The centrality of the therapeutic relationship</a:t>
            </a:r>
          </a:p>
          <a:p>
            <a:r>
              <a:rPr lang="en-GB" dirty="0" smtClean="0"/>
              <a:t>The importance of active engagement by the therapist</a:t>
            </a:r>
          </a:p>
          <a:p>
            <a:r>
              <a:rPr lang="en-GB" dirty="0" smtClean="0"/>
              <a:t>The significance of both conscious and non-conscious patterns of relating</a:t>
            </a:r>
          </a:p>
          <a:p>
            <a:r>
              <a:rPr lang="en-GB" dirty="0" smtClean="0"/>
              <a:t>The importance of embodied and enacted experience</a:t>
            </a:r>
          </a:p>
          <a:p>
            <a:r>
              <a:rPr lang="en-GB" dirty="0" smtClean="0"/>
              <a:t>The importance of subjectivities of both the therapist and the client</a:t>
            </a:r>
          </a:p>
          <a:p>
            <a:r>
              <a:rPr lang="en-GB" dirty="0" smtClean="0"/>
              <a:t>The importance of uncertainty in our search for meaning within the therapeutic process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28515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importance of curiosity, criticism and creativity</a:t>
            </a:r>
          </a:p>
          <a:p>
            <a:r>
              <a:rPr lang="en-GB" dirty="0" smtClean="0"/>
              <a:t>The reality of functioning and changing adults, rather than the purely developmental view of the therapeutic relationship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50612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 assessment different from therapy?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Assessment has many similarities and overlaps – appropriate if staying with Humanistic principles:</a:t>
            </a:r>
          </a:p>
          <a:p>
            <a:r>
              <a:rPr lang="en-GB" dirty="0" smtClean="0"/>
              <a:t>Aim of assessment.</a:t>
            </a:r>
          </a:p>
          <a:p>
            <a:r>
              <a:rPr lang="en-GB" dirty="0" smtClean="0"/>
              <a:t>Clarify and formulate the main issues for the client</a:t>
            </a:r>
          </a:p>
          <a:p>
            <a:r>
              <a:rPr lang="en-GB" dirty="0" smtClean="0"/>
              <a:t>Assess whether therapy would be appropriate</a:t>
            </a:r>
          </a:p>
          <a:p>
            <a:r>
              <a:rPr lang="en-GB" dirty="0" smtClean="0"/>
              <a:t>Requires a complex set of skills from the therapist:</a:t>
            </a:r>
          </a:p>
          <a:p>
            <a:r>
              <a:rPr lang="en-GB" dirty="0" smtClean="0"/>
              <a:t>Openness about own competence and limitations</a:t>
            </a:r>
          </a:p>
          <a:p>
            <a:r>
              <a:rPr lang="en-GB" dirty="0" smtClean="0"/>
              <a:t>Willingness to reflect and engage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31573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Therapeutic Frame - Boundaries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Helps to develop the therapeutic frame, which can then be worked with in ongoing therapy.</a:t>
            </a:r>
          </a:p>
          <a:p>
            <a:r>
              <a:rPr lang="en-GB" dirty="0" smtClean="0"/>
              <a:t>An assessment session – therapist’s role to model and begin to establish ground rules and boundaries. Practical boundaries and educative boundaries are important here</a:t>
            </a:r>
          </a:p>
          <a:p>
            <a:r>
              <a:rPr lang="en-GB" dirty="0" smtClean="0"/>
              <a:t>Therapist can be more pro-active in the assessment session exploring the potential work and its frame</a:t>
            </a:r>
          </a:p>
          <a:p>
            <a:r>
              <a:rPr lang="en-GB" dirty="0" smtClean="0"/>
              <a:t>It is not ethical to go into therapeutic work without this negotiated process. Very important for the groundwork of case formulation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4386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Initial Contract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Initial contract is clarified at assessment </a:t>
            </a:r>
          </a:p>
          <a:p>
            <a:r>
              <a:rPr lang="en-GB" dirty="0" smtClean="0"/>
              <a:t>This needs to address the possible ruptures and obstacles to the therapeutic process</a:t>
            </a:r>
          </a:p>
          <a:p>
            <a:r>
              <a:rPr lang="en-GB" dirty="0" smtClean="0"/>
              <a:t>Planning the extent of the work can depend on modality – nevertheless, there needs to be a sufficient basis to begin to develop an agreement about the aims of therapy and how you will go about achieving them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2974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 assessment beneficial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Danger of not being assessed:</a:t>
            </a:r>
          </a:p>
          <a:p>
            <a:r>
              <a:rPr lang="en-GB" dirty="0" smtClean="0"/>
              <a:t>Not addressing important safety issues with the client</a:t>
            </a:r>
          </a:p>
          <a:p>
            <a:r>
              <a:rPr lang="en-GB" dirty="0" smtClean="0"/>
              <a:t>Potentially being unaware of the limitations of your competence in relation to the client’s presenting issues, with ethical and legal implications</a:t>
            </a:r>
          </a:p>
          <a:p>
            <a:r>
              <a:rPr lang="en-GB" dirty="0" smtClean="0"/>
              <a:t>A lack of focus in therapy, with implications for transparency and negotiation of the aims with a client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91676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Benefits of Assessing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Opportunity to demonstrate a concern about the counselling process and transparency about what it involves with the client</a:t>
            </a:r>
          </a:p>
          <a:p>
            <a:r>
              <a:rPr lang="en-GB" dirty="0" smtClean="0"/>
              <a:t>Use ‘diagnosis’ and case formulation to assist clarity and aid treatment planning. These are seen as essential in developing a clear therapeutic agreement with the client.</a:t>
            </a:r>
          </a:p>
          <a:p>
            <a:r>
              <a:rPr lang="en-GB" dirty="0" smtClean="0"/>
              <a:t>Outline your professional responsibilities in terms of ensuring safety of therapeutic work.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25932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 that therapist can assess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Whether client will benefit from c/p at this time in life</a:t>
            </a:r>
          </a:p>
          <a:p>
            <a:r>
              <a:rPr lang="en-GB" dirty="0" smtClean="0"/>
              <a:t>Assessing issues of risk – additional services etc.?</a:t>
            </a:r>
          </a:p>
          <a:p>
            <a:r>
              <a:rPr lang="en-GB" dirty="0" smtClean="0"/>
              <a:t>Case formulation – presenting issue and theoretical framework ( bereavement will have something to do with attachment)</a:t>
            </a:r>
          </a:p>
          <a:p>
            <a:r>
              <a:rPr lang="en-GB" dirty="0" smtClean="0"/>
              <a:t>‘treatment plan’/ formulating the initial approach and structure to the therapy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82938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Ethical obligation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Informed consent:</a:t>
            </a:r>
          </a:p>
          <a:p>
            <a:r>
              <a:rPr lang="en-GB" dirty="0" smtClean="0"/>
              <a:t>Establishing whether the client has sufficient information to engage in therapy with a therapist</a:t>
            </a:r>
          </a:p>
          <a:p>
            <a:r>
              <a:rPr lang="en-GB" dirty="0" smtClean="0"/>
              <a:t>Whether the therapist is competent to work in the area presented</a:t>
            </a:r>
          </a:p>
          <a:p>
            <a:r>
              <a:rPr lang="en-GB" dirty="0" smtClean="0"/>
              <a:t>Deciding length and </a:t>
            </a:r>
            <a:r>
              <a:rPr lang="en-GB" dirty="0" err="1" smtClean="0"/>
              <a:t>frequesncy</a:t>
            </a:r>
            <a:r>
              <a:rPr lang="en-GB" dirty="0" smtClean="0"/>
              <a:t> (referral resources if the work is time-limited).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81269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Draw up an assessment sheet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1. obtaining information – what will you ask?</a:t>
            </a:r>
          </a:p>
          <a:p>
            <a:r>
              <a:rPr lang="en-GB" dirty="0" smtClean="0"/>
              <a:t>2. assessing strengths and weakness – client agency/psychological contact – what will you notice/ask</a:t>
            </a:r>
          </a:p>
          <a:p>
            <a:r>
              <a:rPr lang="en-GB" dirty="0" smtClean="0"/>
              <a:t>3. client history – what will you ask</a:t>
            </a:r>
          </a:p>
          <a:p>
            <a:r>
              <a:rPr lang="en-GB" dirty="0" smtClean="0"/>
              <a:t>4. dynamics of relationships of client’s life – what will you ask</a:t>
            </a:r>
          </a:p>
          <a:p>
            <a:r>
              <a:rPr lang="en-GB" dirty="0" smtClean="0"/>
              <a:t>5. establishing rapport with therapist – what will you notice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8177888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70</TotalTime>
  <Words>729</Words>
  <Application>Microsoft Office PowerPoint</Application>
  <PresentationFormat>Widescreen</PresentationFormat>
  <Paragraphs>64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Gill Sans MT</vt:lpstr>
      <vt:lpstr>Gallery</vt:lpstr>
      <vt:lpstr>Assessment and Case Formulation</vt:lpstr>
      <vt:lpstr>PowerPoint Presentation</vt:lpstr>
      <vt:lpstr>Assessment supports</vt:lpstr>
      <vt:lpstr>Principles of Underlying Assessment and case formulation</vt:lpstr>
      <vt:lpstr>PowerPoint Presentation</vt:lpstr>
      <vt:lpstr>Is assessment different from therapy?</vt:lpstr>
      <vt:lpstr>Therapeutic Frame - Boundaries</vt:lpstr>
      <vt:lpstr>Initial Contract</vt:lpstr>
      <vt:lpstr>Is assessment beneficial</vt:lpstr>
      <vt:lpstr>Benefits of Assessing</vt:lpstr>
      <vt:lpstr>So that therapist can assess</vt:lpstr>
      <vt:lpstr>Ethical obligation</vt:lpstr>
      <vt:lpstr>Draw up an assessment sheet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Carol U Hughes</dc:creator>
  <cp:lastModifiedBy>Carol U Hughes</cp:lastModifiedBy>
  <cp:revision>10</cp:revision>
  <dcterms:created xsi:type="dcterms:W3CDTF">2018-10-15T12:05:02Z</dcterms:created>
  <dcterms:modified xsi:type="dcterms:W3CDTF">2018-10-15T13:15:28Z</dcterms:modified>
</cp:coreProperties>
</file>