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3.xml" ContentType="application/vnd.openxmlformats-officedocument.theme+xml"/>
  <Override PartName="/ppt/slideLayouts/slideLayout5.xml" ContentType="application/vnd.openxmlformats-officedocument.presentationml.slideLayout+xml"/>
  <Override PartName="/ppt/theme/theme4.xml" ContentType="application/vnd.openxmlformats-officedocument.theme+xml"/>
  <Override PartName="/ppt/slideLayouts/slideLayout6.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notesSlides/notesSlide4.xml" ContentType="application/vnd.openxmlformats-officedocument.presentationml.notesSlide+xml"/>
  <Override PartName="/ppt/tags/tag5.xml" ContentType="application/vnd.openxmlformats-officedocument.presentationml.tags+xml"/>
  <Override PartName="/ppt/notesSlides/notesSlide5.xml" ContentType="application/vnd.openxmlformats-officedocument.presentationml.notesSlide+xml"/>
  <Override PartName="/ppt/tags/tag6.xml" ContentType="application/vnd.openxmlformats-officedocument.presentationml.tags+xml"/>
  <Override PartName="/ppt/notesSlides/notesSlide6.xml" ContentType="application/vnd.openxmlformats-officedocument.presentationml.notesSlide+xml"/>
  <Override PartName="/ppt/tags/tag7.xml" ContentType="application/vnd.openxmlformats-officedocument.presentationml.tags+xml"/>
  <Override PartName="/ppt/notesSlides/notesSlide7.xml" ContentType="application/vnd.openxmlformats-officedocument.presentationml.notesSlide+xml"/>
  <Override PartName="/ppt/tags/tag8.xml" ContentType="application/vnd.openxmlformats-officedocument.presentationml.tags+xml"/>
  <Override PartName="/ppt/notesSlides/notesSlide8.xml" ContentType="application/vnd.openxmlformats-officedocument.presentationml.notesSlide+xml"/>
  <Override PartName="/ppt/tags/tag9.xml" ContentType="application/vnd.openxmlformats-officedocument.presentationml.tags+xml"/>
  <Override PartName="/ppt/notesSlides/notesSlide9.xml" ContentType="application/vnd.openxmlformats-officedocument.presentationml.notesSlide+xml"/>
  <Override PartName="/ppt/tags/tag10.xml" ContentType="application/vnd.openxmlformats-officedocument.presentationml.tags+xml"/>
  <Override PartName="/ppt/notesSlides/notesSlide10.xml" ContentType="application/vnd.openxmlformats-officedocument.presentationml.notesSlide+xml"/>
  <Override PartName="/ppt/tags/tag11.xml" ContentType="application/vnd.openxmlformats-officedocument.presentationml.tags+xml"/>
  <Override PartName="/ppt/notesSlides/notesSlide11.xml" ContentType="application/vnd.openxmlformats-officedocument.presentationml.notesSlide+xml"/>
  <Override PartName="/ppt/tags/tag12.xml" ContentType="application/vnd.openxmlformats-officedocument.presentationml.tags+xml"/>
  <Override PartName="/ppt/notesSlides/notesSlide12.xml" ContentType="application/vnd.openxmlformats-officedocument.presentationml.notesSlide+xml"/>
  <Override PartName="/ppt/tags/tag13.xml" ContentType="application/vnd.openxmlformats-officedocument.presentationml.tags+xml"/>
  <Override PartName="/ppt/notesSlides/notesSlide13.xml" ContentType="application/vnd.openxmlformats-officedocument.presentationml.notesSlide+xml"/>
  <Override PartName="/ppt/tags/tag14.xml" ContentType="application/vnd.openxmlformats-officedocument.presentationml.tags+xml"/>
  <Override PartName="/ppt/notesSlides/notesSlide14.xml" ContentType="application/vnd.openxmlformats-officedocument.presentationml.notesSlide+xml"/>
  <Override PartName="/ppt/tags/tag15.xml" ContentType="application/vnd.openxmlformats-officedocument.presentationml.tags+xml"/>
  <Override PartName="/ppt/notesSlides/notesSlide15.xml" ContentType="application/vnd.openxmlformats-officedocument.presentationml.notesSlide+xml"/>
  <Override PartName="/ppt/tags/tag16.xml" ContentType="application/vnd.openxmlformats-officedocument.presentationml.tags+xml"/>
  <Override PartName="/ppt/notesSlides/notesSlide16.xml" ContentType="application/vnd.openxmlformats-officedocument.presentationml.notesSlide+xml"/>
  <Override PartName="/ppt/tags/tag17.xml" ContentType="application/vnd.openxmlformats-officedocument.presentationml.tags+xml"/>
  <Override PartName="/ppt/notesSlides/notesSlide17.xml" ContentType="application/vnd.openxmlformats-officedocument.presentationml.notesSlide+xml"/>
  <Override PartName="/ppt/tags/tag18.xml" ContentType="application/vnd.openxmlformats-officedocument.presentationml.tags+xml"/>
  <Override PartName="/ppt/notesSlides/notesSlide18.xml" ContentType="application/vnd.openxmlformats-officedocument.presentationml.notesSlide+xml"/>
  <Override PartName="/ppt/tags/tag19.xml" ContentType="application/vnd.openxmlformats-officedocument.presentationml.tags+xml"/>
  <Override PartName="/ppt/notesSlides/notesSlide19.xml" ContentType="application/vnd.openxmlformats-officedocument.presentationml.notesSlide+xml"/>
  <Override PartName="/ppt/tags/tag20.xml" ContentType="application/vnd.openxmlformats-officedocument.presentationml.tags+xml"/>
  <Override PartName="/ppt/notesSlides/notesSlide20.xml" ContentType="application/vnd.openxmlformats-officedocument.presentationml.notesSlide+xml"/>
  <Override PartName="/ppt/tags/tag21.xml" ContentType="application/vnd.openxmlformats-officedocument.presentationml.tags+xml"/>
  <Override PartName="/ppt/notesSlides/notesSlide21.xml" ContentType="application/vnd.openxmlformats-officedocument.presentationml.notesSlide+xml"/>
  <Override PartName="/ppt/tags/tag22.xml" ContentType="application/vnd.openxmlformats-officedocument.presentationml.tags+xml"/>
  <Override PartName="/ppt/notesSlides/notesSlide22.xml" ContentType="application/vnd.openxmlformats-officedocument.presentationml.notesSlide+xml"/>
  <Override PartName="/ppt/tags/tag23.xml" ContentType="application/vnd.openxmlformats-officedocument.presentationml.tags+xml"/>
  <Override PartName="/ppt/notesSlides/notesSlide23.xml" ContentType="application/vnd.openxmlformats-officedocument.presentationml.notesSlide+xml"/>
  <Override PartName="/ppt/tags/tag24.xml" ContentType="application/vnd.openxmlformats-officedocument.presentationml.tags+xml"/>
  <Override PartName="/ppt/notesSlides/notesSlide2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4"/>
    <p:sldMasterId id="2147483676" r:id="rId5"/>
    <p:sldMasterId id="2147483678" r:id="rId6"/>
    <p:sldMasterId id="2147483680" r:id="rId7"/>
    <p:sldMasterId id="2147483682" r:id="rId8"/>
  </p:sldMasterIdLst>
  <p:notesMasterIdLst>
    <p:notesMasterId r:id="rId42"/>
  </p:notesMasterIdLst>
  <p:sldIdLst>
    <p:sldId id="292" r:id="rId9"/>
    <p:sldId id="294" r:id="rId10"/>
    <p:sldId id="295" r:id="rId11"/>
    <p:sldId id="417" r:id="rId12"/>
    <p:sldId id="418" r:id="rId13"/>
    <p:sldId id="461" r:id="rId14"/>
    <p:sldId id="400" r:id="rId15"/>
    <p:sldId id="462" r:id="rId16"/>
    <p:sldId id="464" r:id="rId17"/>
    <p:sldId id="436" r:id="rId18"/>
    <p:sldId id="465" r:id="rId19"/>
    <p:sldId id="438" r:id="rId20"/>
    <p:sldId id="466" r:id="rId21"/>
    <p:sldId id="467" r:id="rId22"/>
    <p:sldId id="468" r:id="rId23"/>
    <p:sldId id="469" r:id="rId24"/>
    <p:sldId id="441" r:id="rId25"/>
    <p:sldId id="470" r:id="rId26"/>
    <p:sldId id="471" r:id="rId27"/>
    <p:sldId id="472" r:id="rId28"/>
    <p:sldId id="473" r:id="rId29"/>
    <p:sldId id="474" r:id="rId30"/>
    <p:sldId id="475" r:id="rId31"/>
    <p:sldId id="476" r:id="rId32"/>
    <p:sldId id="477" r:id="rId33"/>
    <p:sldId id="478" r:id="rId34"/>
    <p:sldId id="479" r:id="rId35"/>
    <p:sldId id="480" r:id="rId36"/>
    <p:sldId id="481" r:id="rId37"/>
    <p:sldId id="482" r:id="rId38"/>
    <p:sldId id="460" r:id="rId39"/>
    <p:sldId id="483" r:id="rId40"/>
    <p:sldId id="405"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1BC4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003" autoAdjust="0"/>
    <p:restoredTop sz="86741" autoAdjust="0"/>
  </p:normalViewPr>
  <p:slideViewPr>
    <p:cSldViewPr snapToGrid="0">
      <p:cViewPr varScale="1">
        <p:scale>
          <a:sx n="95" d="100"/>
          <a:sy n="95" d="100"/>
        </p:scale>
        <p:origin x="93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notesMaster" Target="notesMasters/notesMaster1.xml"/><Relationship Id="rId47" Type="http://schemas.microsoft.com/office/2016/11/relationships/changesInfo" Target="changesInfos/changesInfo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8.xml"/><Relationship Id="rId29" Type="http://schemas.openxmlformats.org/officeDocument/2006/relationships/slide" Target="slides/slide2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presProps" Target="presProps.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tableStyles" Target="tableStyles.xml"/><Relationship Id="rId20" Type="http://schemas.openxmlformats.org/officeDocument/2006/relationships/slide" Target="slides/slide12.xml"/><Relationship Id="rId41" Type="http://schemas.openxmlformats.org/officeDocument/2006/relationships/slide" Target="slides/slide3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theesh Kaliyamurthy" userId="2821ebda-f4ac-4963-9a4e-a836dfc45829" providerId="ADAL" clId="{2049AEA2-BD08-4A23-8320-23384B61F075}"/>
    <pc:docChg chg="modSld">
      <pc:chgData name="Nitheesh Kaliyamurthy" userId="2821ebda-f4ac-4963-9a4e-a836dfc45829" providerId="ADAL" clId="{2049AEA2-BD08-4A23-8320-23384B61F075}" dt="2021-10-11T03:36:11.245" v="79" actId="20577"/>
      <pc:docMkLst>
        <pc:docMk/>
      </pc:docMkLst>
      <pc:sldChg chg="modSp mod">
        <pc:chgData name="Nitheesh Kaliyamurthy" userId="2821ebda-f4ac-4963-9a4e-a836dfc45829" providerId="ADAL" clId="{2049AEA2-BD08-4A23-8320-23384B61F075}" dt="2021-10-11T03:24:24.360" v="1" actId="20577"/>
        <pc:sldMkLst>
          <pc:docMk/>
          <pc:sldMk cId="3229398234" sldId="295"/>
        </pc:sldMkLst>
        <pc:spChg chg="mod">
          <ac:chgData name="Nitheesh Kaliyamurthy" userId="2821ebda-f4ac-4963-9a4e-a836dfc45829" providerId="ADAL" clId="{2049AEA2-BD08-4A23-8320-23384B61F075}" dt="2021-10-11T03:24:24.360" v="1" actId="20577"/>
          <ac:spMkLst>
            <pc:docMk/>
            <pc:sldMk cId="3229398234" sldId="295"/>
            <ac:spMk id="4" creationId="{00000000-0000-0000-0000-000000000000}"/>
          </ac:spMkLst>
        </pc:spChg>
      </pc:sldChg>
      <pc:sldChg chg="modNotesTx">
        <pc:chgData name="Nitheesh Kaliyamurthy" userId="2821ebda-f4ac-4963-9a4e-a836dfc45829" providerId="ADAL" clId="{2049AEA2-BD08-4A23-8320-23384B61F075}" dt="2021-10-11T03:26:56.428" v="75" actId="6549"/>
        <pc:sldMkLst>
          <pc:docMk/>
          <pc:sldMk cId="2035034296" sldId="400"/>
        </pc:sldMkLst>
      </pc:sldChg>
      <pc:sldChg chg="modSp mod">
        <pc:chgData name="Nitheesh Kaliyamurthy" userId="2821ebda-f4ac-4963-9a4e-a836dfc45829" providerId="ADAL" clId="{2049AEA2-BD08-4A23-8320-23384B61F075}" dt="2021-10-11T03:26:00.148" v="74" actId="20577"/>
        <pc:sldMkLst>
          <pc:docMk/>
          <pc:sldMk cId="2405525159" sldId="417"/>
        </pc:sldMkLst>
        <pc:spChg chg="mod">
          <ac:chgData name="Nitheesh Kaliyamurthy" userId="2821ebda-f4ac-4963-9a4e-a836dfc45829" providerId="ADAL" clId="{2049AEA2-BD08-4A23-8320-23384B61F075}" dt="2021-10-11T03:26:00.148" v="74" actId="20577"/>
          <ac:spMkLst>
            <pc:docMk/>
            <pc:sldMk cId="2405525159" sldId="417"/>
            <ac:spMk id="4" creationId="{00000000-0000-0000-0000-000000000000}"/>
          </ac:spMkLst>
        </pc:spChg>
      </pc:sldChg>
      <pc:sldChg chg="modSp mod">
        <pc:chgData name="Nitheesh Kaliyamurthy" userId="2821ebda-f4ac-4963-9a4e-a836dfc45829" providerId="ADAL" clId="{2049AEA2-BD08-4A23-8320-23384B61F075}" dt="2021-10-11T03:36:11.245" v="79" actId="20577"/>
        <pc:sldMkLst>
          <pc:docMk/>
          <pc:sldMk cId="3088727102" sldId="478"/>
        </pc:sldMkLst>
        <pc:spChg chg="mod">
          <ac:chgData name="Nitheesh Kaliyamurthy" userId="2821ebda-f4ac-4963-9a4e-a836dfc45829" providerId="ADAL" clId="{2049AEA2-BD08-4A23-8320-23384B61F075}" dt="2021-10-11T03:36:11.245" v="79" actId="20577"/>
          <ac:spMkLst>
            <pc:docMk/>
            <pc:sldMk cId="3088727102" sldId="478"/>
            <ac:spMk id="5" creationId="{70EF733A-51C9-4841-81B5-FF55AEB4CF5A}"/>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1D25BA-BC0B-4BCE-8F5B-DB902A0C47E0}" type="datetimeFigureOut">
              <a:rPr lang="en-GB" smtClean="0"/>
              <a:t>11/10/2021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D43D11-169C-403B-AE90-DBA81AF33F77}" type="slidenum">
              <a:rPr lang="en-GB" smtClean="0"/>
              <a:t>‹#›</a:t>
            </a:fld>
            <a:endParaRPr lang="en-GB"/>
          </a:p>
        </p:txBody>
      </p:sp>
    </p:spTree>
    <p:extLst>
      <p:ext uri="{BB962C8B-B14F-4D97-AF65-F5344CB8AC3E}">
        <p14:creationId xmlns:p14="http://schemas.microsoft.com/office/powerpoint/2010/main" val="33177372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7</a:t>
            </a:fld>
            <a:endParaRPr lang="en-US" dirty="0"/>
          </a:p>
        </p:txBody>
      </p:sp>
    </p:spTree>
    <p:extLst>
      <p:ext uri="{BB962C8B-B14F-4D97-AF65-F5344CB8AC3E}">
        <p14:creationId xmlns:p14="http://schemas.microsoft.com/office/powerpoint/2010/main" val="8845494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8</a:t>
            </a:fld>
            <a:endParaRPr lang="en-US" dirty="0"/>
          </a:p>
        </p:txBody>
      </p:sp>
    </p:spTree>
    <p:extLst>
      <p:ext uri="{BB962C8B-B14F-4D97-AF65-F5344CB8AC3E}">
        <p14:creationId xmlns:p14="http://schemas.microsoft.com/office/powerpoint/2010/main" val="13409003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9</a:t>
            </a:fld>
            <a:endParaRPr lang="en-US" dirty="0"/>
          </a:p>
        </p:txBody>
      </p:sp>
    </p:spTree>
    <p:extLst>
      <p:ext uri="{BB962C8B-B14F-4D97-AF65-F5344CB8AC3E}">
        <p14:creationId xmlns:p14="http://schemas.microsoft.com/office/powerpoint/2010/main" val="41087603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10</a:t>
            </a:fld>
            <a:endParaRPr lang="en-US" dirty="0"/>
          </a:p>
        </p:txBody>
      </p:sp>
    </p:spTree>
    <p:extLst>
      <p:ext uri="{BB962C8B-B14F-4D97-AF65-F5344CB8AC3E}">
        <p14:creationId xmlns:p14="http://schemas.microsoft.com/office/powerpoint/2010/main" val="9396268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11</a:t>
            </a:fld>
            <a:endParaRPr lang="en-US" dirty="0"/>
          </a:p>
        </p:txBody>
      </p:sp>
    </p:spTree>
    <p:extLst>
      <p:ext uri="{BB962C8B-B14F-4D97-AF65-F5344CB8AC3E}">
        <p14:creationId xmlns:p14="http://schemas.microsoft.com/office/powerpoint/2010/main" val="10717359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12</a:t>
            </a:fld>
            <a:endParaRPr lang="en-US" dirty="0"/>
          </a:p>
        </p:txBody>
      </p:sp>
    </p:spTree>
    <p:extLst>
      <p:ext uri="{BB962C8B-B14F-4D97-AF65-F5344CB8AC3E}">
        <p14:creationId xmlns:p14="http://schemas.microsoft.com/office/powerpoint/2010/main" val="14613083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13</a:t>
            </a:fld>
            <a:endParaRPr lang="en-US" dirty="0"/>
          </a:p>
        </p:txBody>
      </p:sp>
    </p:spTree>
    <p:extLst>
      <p:ext uri="{BB962C8B-B14F-4D97-AF65-F5344CB8AC3E}">
        <p14:creationId xmlns:p14="http://schemas.microsoft.com/office/powerpoint/2010/main" val="35953268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10.2.3: Packet Tracer - Examine NAT on a Wireless Router</a:t>
            </a:r>
          </a:p>
        </p:txBody>
      </p:sp>
      <p:sp>
        <p:nvSpPr>
          <p:cNvPr id="4" name="Slide Number Placeholder 3"/>
          <p:cNvSpPr>
            <a:spLocks noGrp="1"/>
          </p:cNvSpPr>
          <p:nvPr>
            <p:ph type="sldNum" sz="quarter" idx="5"/>
          </p:nvPr>
        </p:nvSpPr>
        <p:spPr/>
        <p:txBody>
          <a:bodyPr/>
          <a:lstStyle/>
          <a:p>
            <a:fld id="{5641018C-6CAF-B84E-B92C-ECB119457FBA}" type="slidenum">
              <a:rPr lang="en-US" smtClean="0"/>
              <a:t>14</a:t>
            </a:fld>
            <a:endParaRPr lang="en-US" dirty="0"/>
          </a:p>
        </p:txBody>
      </p:sp>
    </p:spTree>
    <p:extLst>
      <p:ext uri="{BB962C8B-B14F-4D97-AF65-F5344CB8AC3E}">
        <p14:creationId xmlns:p14="http://schemas.microsoft.com/office/powerpoint/2010/main" val="29388113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8.6.7: Activity - Unicast, Broadcast, or Multicast</a:t>
            </a:r>
          </a:p>
        </p:txBody>
      </p:sp>
      <p:sp>
        <p:nvSpPr>
          <p:cNvPr id="4" name="Slide Number Placeholder 3"/>
          <p:cNvSpPr>
            <a:spLocks noGrp="1"/>
          </p:cNvSpPr>
          <p:nvPr>
            <p:ph type="sldNum" sz="quarter" idx="5"/>
          </p:nvPr>
        </p:nvSpPr>
        <p:spPr/>
        <p:txBody>
          <a:bodyPr/>
          <a:lstStyle/>
          <a:p>
            <a:fld id="{5641018C-6CAF-B84E-B92C-ECB119457FBA}" type="slidenum">
              <a:rPr lang="en-US" smtClean="0"/>
              <a:t>15</a:t>
            </a:fld>
            <a:endParaRPr lang="en-US" dirty="0"/>
          </a:p>
        </p:txBody>
      </p:sp>
    </p:spTree>
    <p:extLst>
      <p:ext uri="{BB962C8B-B14F-4D97-AF65-F5344CB8AC3E}">
        <p14:creationId xmlns:p14="http://schemas.microsoft.com/office/powerpoint/2010/main" val="33920122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8.6.7: Activity - Unicast, Broadcast, or Multicast</a:t>
            </a:r>
          </a:p>
        </p:txBody>
      </p:sp>
      <p:sp>
        <p:nvSpPr>
          <p:cNvPr id="4" name="Slide Number Placeholder 3"/>
          <p:cNvSpPr>
            <a:spLocks noGrp="1"/>
          </p:cNvSpPr>
          <p:nvPr>
            <p:ph type="sldNum" sz="quarter" idx="5"/>
          </p:nvPr>
        </p:nvSpPr>
        <p:spPr/>
        <p:txBody>
          <a:bodyPr/>
          <a:lstStyle/>
          <a:p>
            <a:fld id="{5641018C-6CAF-B84E-B92C-ECB119457FBA}" type="slidenum">
              <a:rPr lang="en-US" smtClean="0"/>
              <a:t>16</a:t>
            </a:fld>
            <a:endParaRPr lang="en-US" dirty="0"/>
          </a:p>
        </p:txBody>
      </p:sp>
    </p:spTree>
    <p:extLst>
      <p:ext uri="{BB962C8B-B14F-4D97-AF65-F5344CB8AC3E}">
        <p14:creationId xmlns:p14="http://schemas.microsoft.com/office/powerpoint/2010/main" val="12554082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17</a:t>
            </a:fld>
            <a:endParaRPr lang="en-US" dirty="0"/>
          </a:p>
        </p:txBody>
      </p:sp>
    </p:spTree>
    <p:extLst>
      <p:ext uri="{BB962C8B-B14F-4D97-AF65-F5344CB8AC3E}">
        <p14:creationId xmlns:p14="http://schemas.microsoft.com/office/powerpoint/2010/main" val="6650962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18</a:t>
            </a:fld>
            <a:endParaRPr lang="en-US" dirty="0"/>
          </a:p>
        </p:txBody>
      </p:sp>
    </p:spTree>
    <p:extLst>
      <p:ext uri="{BB962C8B-B14F-4D97-AF65-F5344CB8AC3E}">
        <p14:creationId xmlns:p14="http://schemas.microsoft.com/office/powerpoint/2010/main" val="30840648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19</a:t>
            </a:fld>
            <a:endParaRPr lang="en-US" dirty="0"/>
          </a:p>
        </p:txBody>
      </p:sp>
    </p:spTree>
    <p:extLst>
      <p:ext uri="{BB962C8B-B14F-4D97-AF65-F5344CB8AC3E}">
        <p14:creationId xmlns:p14="http://schemas.microsoft.com/office/powerpoint/2010/main" val="372364611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20</a:t>
            </a:fld>
            <a:endParaRPr lang="en-US" dirty="0"/>
          </a:p>
        </p:txBody>
      </p:sp>
    </p:spTree>
    <p:extLst>
      <p:ext uri="{BB962C8B-B14F-4D97-AF65-F5344CB8AC3E}">
        <p14:creationId xmlns:p14="http://schemas.microsoft.com/office/powerpoint/2010/main" val="14466487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21</a:t>
            </a:fld>
            <a:endParaRPr lang="en-US" dirty="0"/>
          </a:p>
        </p:txBody>
      </p:sp>
    </p:spTree>
    <p:extLst>
      <p:ext uri="{BB962C8B-B14F-4D97-AF65-F5344CB8AC3E}">
        <p14:creationId xmlns:p14="http://schemas.microsoft.com/office/powerpoint/2010/main" val="8460177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22</a:t>
            </a:fld>
            <a:endParaRPr lang="en-US" dirty="0"/>
          </a:p>
        </p:txBody>
      </p:sp>
    </p:spTree>
    <p:extLst>
      <p:ext uri="{BB962C8B-B14F-4D97-AF65-F5344CB8AC3E}">
        <p14:creationId xmlns:p14="http://schemas.microsoft.com/office/powerpoint/2010/main" val="11764397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23</a:t>
            </a:fld>
            <a:endParaRPr lang="en-US" dirty="0"/>
          </a:p>
        </p:txBody>
      </p:sp>
    </p:spTree>
    <p:extLst>
      <p:ext uri="{BB962C8B-B14F-4D97-AF65-F5344CB8AC3E}">
        <p14:creationId xmlns:p14="http://schemas.microsoft.com/office/powerpoint/2010/main" val="5199779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24</a:t>
            </a:fld>
            <a:endParaRPr lang="en-US" dirty="0"/>
          </a:p>
        </p:txBody>
      </p:sp>
    </p:spTree>
    <p:extLst>
      <p:ext uri="{BB962C8B-B14F-4D97-AF65-F5344CB8AC3E}">
        <p14:creationId xmlns:p14="http://schemas.microsoft.com/office/powerpoint/2010/main" val="35459493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err="1">
                <a:solidFill>
                  <a:srgbClr val="000000"/>
                </a:solidFill>
                <a:latin typeface="Arial" pitchFamily="34" charset="0"/>
                <a:ea typeface="Arial" pitchFamily="34" charset="-122"/>
                <a:cs typeface="Arial" pitchFamily="34" charset="-120"/>
              </a:rPr>
              <a:t>netstat</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25</a:t>
            </a:fld>
            <a:endParaRPr lang="en-US" dirty="0"/>
          </a:p>
        </p:txBody>
      </p:sp>
    </p:spTree>
    <p:extLst>
      <p:ext uri="{BB962C8B-B14F-4D97-AF65-F5344CB8AC3E}">
        <p14:creationId xmlns:p14="http://schemas.microsoft.com/office/powerpoint/2010/main" val="304721219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effectLst/>
              </a:rPr>
              <a:t>Observe DNS lookup using the </a:t>
            </a:r>
            <a:r>
              <a:rPr lang="en-US" sz="1200" b="1" dirty="0" err="1">
                <a:effectLst/>
              </a:rPr>
              <a:t>nslookup</a:t>
            </a:r>
            <a:r>
              <a:rPr lang="en-US" sz="1200" dirty="0">
                <a:effectLst/>
              </a:rPr>
              <a:t> command</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26</a:t>
            </a:fld>
            <a:endParaRPr lang="en-US" dirty="0"/>
          </a:p>
        </p:txBody>
      </p:sp>
    </p:spTree>
    <p:extLst>
      <p:ext uri="{BB962C8B-B14F-4D97-AF65-F5344CB8AC3E}">
        <p14:creationId xmlns:p14="http://schemas.microsoft.com/office/powerpoint/2010/main" val="98813380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err="1">
                <a:solidFill>
                  <a:srgbClr val="000000"/>
                </a:solidFill>
                <a:latin typeface="Arial" pitchFamily="34" charset="0"/>
                <a:ea typeface="Arial" pitchFamily="34" charset="-122"/>
                <a:cs typeface="Arial" pitchFamily="34" charset="-120"/>
              </a:rPr>
              <a:t>netstat</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27</a:t>
            </a:fld>
            <a:endParaRPr lang="en-US" dirty="0"/>
          </a:p>
        </p:txBody>
      </p:sp>
    </p:spTree>
    <p:extLst>
      <p:ext uri="{BB962C8B-B14F-4D97-AF65-F5344CB8AC3E}">
        <p14:creationId xmlns:p14="http://schemas.microsoft.com/office/powerpoint/2010/main" val="7900727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err="1">
                <a:solidFill>
                  <a:srgbClr val="000000"/>
                </a:solidFill>
                <a:latin typeface="Arial" pitchFamily="34" charset="0"/>
                <a:ea typeface="Arial" pitchFamily="34" charset="-122"/>
                <a:cs typeface="Arial" pitchFamily="34" charset="-120"/>
              </a:rPr>
              <a:t>netstat</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28</a:t>
            </a:fld>
            <a:endParaRPr lang="en-US" dirty="0"/>
          </a:p>
        </p:txBody>
      </p:sp>
    </p:spTree>
    <p:extLst>
      <p:ext uri="{BB962C8B-B14F-4D97-AF65-F5344CB8AC3E}">
        <p14:creationId xmlns:p14="http://schemas.microsoft.com/office/powerpoint/2010/main" val="284049521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err="1">
                <a:solidFill>
                  <a:srgbClr val="000000"/>
                </a:solidFill>
                <a:latin typeface="Arial" pitchFamily="34" charset="0"/>
                <a:ea typeface="Arial" pitchFamily="34" charset="-122"/>
                <a:cs typeface="Arial" pitchFamily="34" charset="-120"/>
              </a:rPr>
              <a:t>netstat</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29</a:t>
            </a:fld>
            <a:endParaRPr lang="en-US" dirty="0"/>
          </a:p>
        </p:txBody>
      </p:sp>
    </p:spTree>
    <p:extLst>
      <p:ext uri="{BB962C8B-B14F-4D97-AF65-F5344CB8AC3E}">
        <p14:creationId xmlns:p14="http://schemas.microsoft.com/office/powerpoint/2010/main" val="323797750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err="1">
                <a:solidFill>
                  <a:srgbClr val="000000"/>
                </a:solidFill>
                <a:latin typeface="Arial" pitchFamily="34" charset="0"/>
                <a:ea typeface="Arial" pitchFamily="34" charset="-122"/>
                <a:cs typeface="Arial" pitchFamily="34" charset="-120"/>
              </a:rPr>
              <a:t>netstat</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30</a:t>
            </a:fld>
            <a:endParaRPr lang="en-US" dirty="0"/>
          </a:p>
        </p:txBody>
      </p:sp>
    </p:spTree>
    <p:extLst>
      <p:ext uri="{BB962C8B-B14F-4D97-AF65-F5344CB8AC3E}">
        <p14:creationId xmlns:p14="http://schemas.microsoft.com/office/powerpoint/2010/main" val="14504166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38223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232359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657040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Multi_Slide">
    <p:spTree>
      <p:nvGrpSpPr>
        <p:cNvPr id="1" name=""/>
        <p:cNvGrpSpPr/>
        <p:nvPr/>
      </p:nvGrpSpPr>
      <p:grpSpPr>
        <a:xfrm>
          <a:off x="0" y="0"/>
          <a:ext cx="0" cy="0"/>
          <a:chOff x="0" y="0"/>
          <a:chExt cx="0" cy="0"/>
        </a:xfrm>
      </p:grpSpPr>
      <p:sp>
        <p:nvSpPr>
          <p:cNvPr id="5" name="Content Placeholder 2"/>
          <p:cNvSpPr>
            <a:spLocks noGrp="1"/>
          </p:cNvSpPr>
          <p:nvPr>
            <p:ph idx="1"/>
          </p:nvPr>
        </p:nvSpPr>
        <p:spPr>
          <a:xfrm>
            <a:off x="632885" y="1797052"/>
            <a:ext cx="11040076" cy="4098595"/>
          </a:xfrm>
          <a:prstGeom prst="rect">
            <a:avLst/>
          </a:prstGeom>
        </p:spPr>
        <p:txBody>
          <a:bodyPr lIns="91420" tIns="45710" rIns="91420" bIns="45710">
            <a:noAutofit/>
          </a:bodyPr>
          <a:lstStyle>
            <a:lvl1pPr marL="285690" marR="0" indent="-285690" algn="ctr" defTabSz="457105" rtl="0" eaLnBrk="1" fontAlgn="auto" latinLnBrk="0" hangingPunct="1">
              <a:lnSpc>
                <a:spcPct val="100000"/>
              </a:lnSpc>
              <a:spcBef>
                <a:spcPct val="20000"/>
              </a:spcBef>
              <a:spcAft>
                <a:spcPts val="0"/>
              </a:spcAft>
              <a:buClrTx/>
              <a:buSzTx/>
              <a:buFont typeface="Arial"/>
              <a:buNone/>
              <a:tabLst/>
              <a:defRPr sz="2000" b="0" i="0" baseline="0">
                <a:solidFill>
                  <a:schemeClr val="bg1"/>
                </a:solidFill>
                <a:latin typeface="+mn-lt"/>
                <a:cs typeface="CiscoSans ExtraLight"/>
              </a:defRPr>
            </a:lvl1pPr>
          </a:lstStyle>
          <a:p>
            <a:pPr lvl="0"/>
            <a:r>
              <a:rPr lang="en-US"/>
              <a:t>Click to edit Master text styles</a:t>
            </a:r>
          </a:p>
        </p:txBody>
      </p:sp>
      <p:sp>
        <p:nvSpPr>
          <p:cNvPr id="4" name="Title Placeholder 5"/>
          <p:cNvSpPr>
            <a:spLocks noGrp="1"/>
          </p:cNvSpPr>
          <p:nvPr>
            <p:ph type="title"/>
          </p:nvPr>
        </p:nvSpPr>
        <p:spPr bwMode="auto">
          <a:xfrm>
            <a:off x="583688" y="455085"/>
            <a:ext cx="11127317" cy="975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rgbClr val="004C69"/>
                </a:solidFill>
              </a:defRPr>
            </a:lvl1pPr>
          </a:lstStyle>
          <a:p>
            <a:pPr lvl="0"/>
            <a:r>
              <a:rPr lang="en-US"/>
              <a:t>Click to edit Master title style</a:t>
            </a:r>
            <a:endParaRPr lang="en-GB" dirty="0"/>
          </a:p>
        </p:txBody>
      </p:sp>
    </p:spTree>
    <p:extLst>
      <p:ext uri="{BB962C8B-B14F-4D97-AF65-F5344CB8AC3E}">
        <p14:creationId xmlns:p14="http://schemas.microsoft.com/office/powerpoint/2010/main" val="24971171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5363690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287956795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4.xml"/><Relationship Id="rId1" Type="http://schemas.openxmlformats.org/officeDocument/2006/relationships/slideLayout" Target="../slideLayouts/slideLayout3.xml"/><Relationship Id="rId4" Type="http://schemas.openxmlformats.org/officeDocument/2006/relationships/image" Target="../media/image3.png"/></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5.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10/11/2021</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Logo&#10;&#10;Description automatically generated">
            <a:extLst>
              <a:ext uri="{FF2B5EF4-FFF2-40B4-BE49-F238E27FC236}">
                <a16:creationId xmlns:a16="http://schemas.microsoft.com/office/drawing/2014/main" id="{8EA94852-2BA4-0A45-840B-96DCEE0E009D}"/>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149329868"/>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257813984"/>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4"/>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118905666"/>
      </p:ext>
    </p:extLst>
  </p:cSld>
  <p:clrMap bg1="lt1" tx1="dk1" bg2="lt2" tx2="dk2" accent1="accent1" accent2="accent2" accent3="accent3" accent4="accent4" accent5="accent5" accent6="accent6" hlink="hlink" folHlink="folHlink"/>
  <p:sldLayoutIdLst>
    <p:sldLayoutId id="2147483679" r:id="rId1"/>
    <p:sldLayoutId id="2147483684"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1072181288"/>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393168259"/>
      </p:ext>
    </p:extLst>
  </p:cSld>
  <p:clrMap bg1="lt1" tx1="dk1" bg2="lt2" tx2="dk2" accent1="accent1" accent2="accent2" accent3="accent3" accent4="accent4" accent5="accent5" accent6="accent6" hlink="hlink" folHlink="folHlink"/>
  <p:sldLayoutIdLst>
    <p:sldLayoutId id="214748368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s://www.netacad.com/courses/packet-tracer/introduction-packet-tracer" TargetMode="Externa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4.xml"/><Relationship Id="rId1" Type="http://schemas.openxmlformats.org/officeDocument/2006/relationships/tags" Target="../tags/tag1.xml"/><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4.xml"/><Relationship Id="rId1" Type="http://schemas.openxmlformats.org/officeDocument/2006/relationships/tags" Target="../tags/tag2.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4.xml"/><Relationship Id="rId1" Type="http://schemas.openxmlformats.org/officeDocument/2006/relationships/tags" Target="../tags/tag3.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4.xml"/><Relationship Id="rId1" Type="http://schemas.openxmlformats.org/officeDocument/2006/relationships/tags" Target="../tags/tag4.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4.xml"/><Relationship Id="rId1" Type="http://schemas.openxmlformats.org/officeDocument/2006/relationships/tags" Target="../tags/tag5.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4.xml"/><Relationship Id="rId1" Type="http://schemas.openxmlformats.org/officeDocument/2006/relationships/tags" Target="../tags/tag6.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4.xml"/><Relationship Id="rId1" Type="http://schemas.openxmlformats.org/officeDocument/2006/relationships/tags" Target="../tags/tag7.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4.xml"/><Relationship Id="rId1" Type="http://schemas.openxmlformats.org/officeDocument/2006/relationships/tags" Target="../tags/tag8.xml"/><Relationship Id="rId6" Type="http://schemas.openxmlformats.org/officeDocument/2006/relationships/image" Target="../media/image16.png"/><Relationship Id="rId5" Type="http://schemas.openxmlformats.org/officeDocument/2006/relationships/image" Target="../media/image14.png"/><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4.xml"/><Relationship Id="rId1" Type="http://schemas.openxmlformats.org/officeDocument/2006/relationships/tags" Target="../tags/tag9.xml"/><Relationship Id="rId5" Type="http://schemas.openxmlformats.org/officeDocument/2006/relationships/image" Target="../media/image18.png"/><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4.xml"/><Relationship Id="rId1" Type="http://schemas.openxmlformats.org/officeDocument/2006/relationships/tags" Target="../tags/tag10.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4.xml"/><Relationship Id="rId1" Type="http://schemas.openxmlformats.org/officeDocument/2006/relationships/tags" Target="../tags/tag11.xml"/><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4.xml"/><Relationship Id="rId1" Type="http://schemas.openxmlformats.org/officeDocument/2006/relationships/tags" Target="../tags/tag12.xml"/><Relationship Id="rId5" Type="http://schemas.openxmlformats.org/officeDocument/2006/relationships/image" Target="../media/image22.PNG"/><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4.xml"/><Relationship Id="rId1" Type="http://schemas.openxmlformats.org/officeDocument/2006/relationships/tags" Target="../tags/tag13.xml"/><Relationship Id="rId5" Type="http://schemas.openxmlformats.org/officeDocument/2006/relationships/image" Target="../media/image24.png"/><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4.xml"/><Relationship Id="rId1" Type="http://schemas.openxmlformats.org/officeDocument/2006/relationships/tags" Target="../tags/tag14.xml"/><Relationship Id="rId5" Type="http://schemas.openxmlformats.org/officeDocument/2006/relationships/image" Target="../media/image26.png"/><Relationship Id="rId4" Type="http://schemas.openxmlformats.org/officeDocument/2006/relationships/image" Target="../media/image25.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4.xml"/><Relationship Id="rId1" Type="http://schemas.openxmlformats.org/officeDocument/2006/relationships/tags" Target="../tags/tag15.xml"/><Relationship Id="rId4" Type="http://schemas.openxmlformats.org/officeDocument/2006/relationships/image" Target="../media/image27.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4.xml"/><Relationship Id="rId1" Type="http://schemas.openxmlformats.org/officeDocument/2006/relationships/tags" Target="../tags/tag16.xml"/><Relationship Id="rId5" Type="http://schemas.openxmlformats.org/officeDocument/2006/relationships/image" Target="../media/image29.PNG"/><Relationship Id="rId4" Type="http://schemas.openxmlformats.org/officeDocument/2006/relationships/image" Target="../media/image28.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4.xml"/><Relationship Id="rId1" Type="http://schemas.openxmlformats.org/officeDocument/2006/relationships/tags" Target="../tags/tag17.xml"/><Relationship Id="rId4" Type="http://schemas.openxmlformats.org/officeDocument/2006/relationships/image" Target="../media/image30.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4.xml"/><Relationship Id="rId1" Type="http://schemas.openxmlformats.org/officeDocument/2006/relationships/tags" Target="../tags/tag18.xml"/><Relationship Id="rId5" Type="http://schemas.openxmlformats.org/officeDocument/2006/relationships/image" Target="../media/image32.PNG"/><Relationship Id="rId4" Type="http://schemas.openxmlformats.org/officeDocument/2006/relationships/image" Target="../media/image31.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4.xml"/><Relationship Id="rId1" Type="http://schemas.openxmlformats.org/officeDocument/2006/relationships/tags" Target="../tags/tag19.xml"/><Relationship Id="rId5" Type="http://schemas.openxmlformats.org/officeDocument/2006/relationships/image" Target="../media/image34.jpg"/><Relationship Id="rId4" Type="http://schemas.openxmlformats.org/officeDocument/2006/relationships/image" Target="../media/image33.jpe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4.xml"/><Relationship Id="rId1" Type="http://schemas.openxmlformats.org/officeDocument/2006/relationships/tags" Target="../tags/tag20.xml"/><Relationship Id="rId5" Type="http://schemas.openxmlformats.org/officeDocument/2006/relationships/image" Target="../media/image36.PNG"/><Relationship Id="rId4" Type="http://schemas.openxmlformats.org/officeDocument/2006/relationships/image" Target="../media/image35.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4.xml"/><Relationship Id="rId1" Type="http://schemas.openxmlformats.org/officeDocument/2006/relationships/tags" Target="../tags/tag21.xml"/><Relationship Id="rId5" Type="http://schemas.openxmlformats.org/officeDocument/2006/relationships/image" Target="../media/image38.png"/><Relationship Id="rId4" Type="http://schemas.openxmlformats.org/officeDocument/2006/relationships/image" Target="../media/image37.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4.xml"/><Relationship Id="rId1" Type="http://schemas.openxmlformats.org/officeDocument/2006/relationships/tags" Target="../tags/tag22.xml"/><Relationship Id="rId4" Type="http://schemas.openxmlformats.org/officeDocument/2006/relationships/image" Target="../media/image39.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4.xml"/><Relationship Id="rId1" Type="http://schemas.openxmlformats.org/officeDocument/2006/relationships/tags" Target="../tags/tag23.xml"/><Relationship Id="rId4" Type="http://schemas.openxmlformats.org/officeDocument/2006/relationships/image" Target="../media/image40.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4.xml"/><Relationship Id="rId1" Type="http://schemas.openxmlformats.org/officeDocument/2006/relationships/tags" Target="../tags/tag24.xml"/><Relationship Id="rId4" Type="http://schemas.openxmlformats.org/officeDocument/2006/relationships/image" Target="../media/image41.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361451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a:xfrm>
            <a:off x="282468" y="1470581"/>
            <a:ext cx="5042202" cy="3864989"/>
          </a:xfrm>
        </p:spPr>
        <p:txBody>
          <a:bodyPr/>
          <a:lstStyle/>
          <a:p>
            <a:r>
              <a:rPr lang="en-GB" sz="4000" b="1" dirty="0">
                <a:effectLst>
                  <a:outerShdw blurRad="38100" dist="38100" dir="2700000" algn="tl">
                    <a:srgbClr val="000000">
                      <a:alpha val="43137"/>
                    </a:srgbClr>
                  </a:outerShdw>
                </a:effectLst>
              </a:rPr>
              <a:t>IP ADDRESSING</a:t>
            </a:r>
          </a:p>
          <a:p>
            <a:endParaRPr lang="en-GB" dirty="0"/>
          </a:p>
        </p:txBody>
      </p:sp>
      <p:sp>
        <p:nvSpPr>
          <p:cNvPr id="3" name="Content Placeholder 2">
            <a:extLst>
              <a:ext uri="{FF2B5EF4-FFF2-40B4-BE49-F238E27FC236}">
                <a16:creationId xmlns:a16="http://schemas.microsoft.com/office/drawing/2014/main" id="{8A24508A-09F8-407C-BCEE-EED5957725C5}"/>
              </a:ext>
            </a:extLst>
          </p:cNvPr>
          <p:cNvSpPr>
            <a:spLocks noGrp="1"/>
          </p:cNvSpPr>
          <p:nvPr>
            <p:ph idx="10"/>
          </p:nvPr>
        </p:nvSpPr>
        <p:spPr/>
        <p:txBody>
          <a:bodyPr/>
          <a:lstStyle/>
          <a:p>
            <a:endParaRPr lang="en-GB" dirty="0"/>
          </a:p>
          <a:p>
            <a:endParaRPr lang="en-GB" dirty="0"/>
          </a:p>
          <a:p>
            <a:endParaRPr lang="en-GB" dirty="0"/>
          </a:p>
          <a:p>
            <a:endParaRPr lang="en-GB" dirty="0"/>
          </a:p>
          <a:p>
            <a:r>
              <a:rPr lang="en-GB" b="1" i="1" dirty="0"/>
              <a:t>Network and Cybersecurity </a:t>
            </a:r>
          </a:p>
          <a:p>
            <a:r>
              <a:rPr lang="en-GB" b="1" i="1" dirty="0"/>
              <a:t>Essentials </a:t>
            </a:r>
            <a:r>
              <a:rPr lang="en-GB" i="1" dirty="0"/>
              <a:t>(ACCA4024)</a:t>
            </a:r>
            <a:br>
              <a:rPr lang="en-GB" i="1" dirty="0"/>
            </a:br>
            <a:endParaRPr lang="en-GB" i="1" dirty="0"/>
          </a:p>
          <a:p>
            <a:r>
              <a:rPr lang="en-GB" dirty="0"/>
              <a:t>Applied Computing - WISA</a:t>
            </a:r>
          </a:p>
        </p:txBody>
      </p:sp>
    </p:spTree>
    <p:extLst>
      <p:ext uri="{BB962C8B-B14F-4D97-AF65-F5344CB8AC3E}">
        <p14:creationId xmlns:p14="http://schemas.microsoft.com/office/powerpoint/2010/main" val="40596030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604000" y="1694915"/>
            <a:ext cx="5152571" cy="2031325"/>
          </a:xfrm>
          <a:prstGeom prst="rect">
            <a:avLst/>
          </a:prstGeom>
        </p:spPr>
        <p:txBody>
          <a:bodyPr wrap="square">
            <a:spAutoFit/>
          </a:bodyPr>
          <a:lstStyle/>
          <a:p>
            <a:pPr algn="just"/>
            <a:r>
              <a:rPr lang="en-GB" i="1" dirty="0"/>
              <a:t>During our previous lectures, we discussed the concept of network, its entities (data, devices), metrics (bandwidth, throughput), roles (server, client/host) and components.  </a:t>
            </a:r>
            <a:endParaRPr lang="en-GB" dirty="0"/>
          </a:p>
          <a:p>
            <a:pPr algn="just"/>
            <a:endParaRPr lang="en-GB" i="1" dirty="0"/>
          </a:p>
          <a:p>
            <a:pPr algn="just"/>
            <a:r>
              <a:rPr lang="en-GB" i="1" dirty="0"/>
              <a:t>Finally, the importance of documenting the network was elaborated.</a:t>
            </a:r>
            <a:endParaRPr lang="en-GB" dirty="0"/>
          </a:p>
        </p:txBody>
      </p:sp>
      <p:pic>
        <p:nvPicPr>
          <p:cNvPr id="5" name="Picture 4">
            <a:extLst>
              <a:ext uri="{FF2B5EF4-FFF2-40B4-BE49-F238E27FC236}">
                <a16:creationId xmlns:a16="http://schemas.microsoft.com/office/drawing/2014/main" id="{961390BA-6482-4793-8E13-AAF02E89961F}"/>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49558" y="202158"/>
            <a:ext cx="707013" cy="699398"/>
          </a:xfrm>
          <a:prstGeom prst="rect">
            <a:avLst/>
          </a:prstGeom>
          <a:noFill/>
          <a:ln>
            <a:noFill/>
          </a:ln>
        </p:spPr>
      </p:pic>
      <p:sp>
        <p:nvSpPr>
          <p:cNvPr id="3" name="Rectangle 2"/>
          <p:cNvSpPr/>
          <p:nvPr/>
        </p:nvSpPr>
        <p:spPr>
          <a:xfrm>
            <a:off x="291921" y="1370252"/>
            <a:ext cx="5670997" cy="2585323"/>
          </a:xfrm>
          <a:prstGeom prst="rect">
            <a:avLst/>
          </a:prstGeom>
        </p:spPr>
        <p:txBody>
          <a:bodyPr wrap="square">
            <a:spAutoFit/>
          </a:bodyPr>
          <a:lstStyle/>
          <a:p>
            <a:pPr fontAlgn="t"/>
            <a:r>
              <a:rPr lang="en-US" b="1" dirty="0">
                <a:solidFill>
                  <a:schemeClr val="bg1"/>
                </a:solidFill>
              </a:rPr>
              <a:t>Previous Class</a:t>
            </a:r>
          </a:p>
          <a:p>
            <a:pPr marL="285750" indent="-285750" fontAlgn="t">
              <a:buFont typeface="Wingdings" panose="05000000000000000000" pitchFamily="2" charset="2"/>
              <a:buChar char="ü"/>
            </a:pPr>
            <a:r>
              <a:rPr lang="en-US" dirty="0">
                <a:solidFill>
                  <a:schemeClr val="bg1"/>
                </a:solidFill>
              </a:rPr>
              <a:t>Network Types</a:t>
            </a:r>
            <a:endParaRPr lang="en-GB" dirty="0">
              <a:solidFill>
                <a:schemeClr val="bg1"/>
              </a:solidFill>
            </a:endParaRPr>
          </a:p>
          <a:p>
            <a:pPr marL="285750" indent="-285750" fontAlgn="t">
              <a:buFont typeface="Wingdings" panose="05000000000000000000" pitchFamily="2" charset="2"/>
              <a:buChar char="ü"/>
            </a:pPr>
            <a:r>
              <a:rPr lang="en-US" dirty="0">
                <a:solidFill>
                  <a:schemeClr val="bg1"/>
                </a:solidFill>
              </a:rPr>
              <a:t>Data Transmission</a:t>
            </a:r>
            <a:endParaRPr lang="en-GB" dirty="0">
              <a:solidFill>
                <a:schemeClr val="bg1"/>
              </a:solidFill>
            </a:endParaRPr>
          </a:p>
          <a:p>
            <a:pPr marL="285750" indent="-285750" fontAlgn="t">
              <a:buFont typeface="Wingdings" panose="05000000000000000000" pitchFamily="2" charset="2"/>
              <a:buChar char="ü"/>
            </a:pPr>
            <a:r>
              <a:rPr lang="en-US" dirty="0">
                <a:solidFill>
                  <a:schemeClr val="bg1"/>
                </a:solidFill>
              </a:rPr>
              <a:t>Bandwidth and Throughput</a:t>
            </a:r>
            <a:endParaRPr lang="en-GB" dirty="0">
              <a:solidFill>
                <a:schemeClr val="bg1"/>
              </a:solidFill>
            </a:endParaRPr>
          </a:p>
          <a:p>
            <a:pPr marL="285750" indent="-285750" fontAlgn="t">
              <a:buFont typeface="Wingdings" panose="05000000000000000000" pitchFamily="2" charset="2"/>
              <a:buChar char="ü"/>
            </a:pPr>
            <a:r>
              <a:rPr lang="en-US" dirty="0">
                <a:solidFill>
                  <a:schemeClr val="bg1"/>
                </a:solidFill>
              </a:rPr>
              <a:t>Clients and Servers</a:t>
            </a:r>
            <a:endParaRPr lang="en-GB" dirty="0">
              <a:solidFill>
                <a:schemeClr val="bg1"/>
              </a:solidFill>
            </a:endParaRPr>
          </a:p>
          <a:p>
            <a:pPr marL="285750" indent="-285750" fontAlgn="t">
              <a:buFont typeface="Wingdings" panose="05000000000000000000" pitchFamily="2" charset="2"/>
              <a:buChar char="ü"/>
            </a:pPr>
            <a:r>
              <a:rPr lang="en-US" dirty="0">
                <a:solidFill>
                  <a:schemeClr val="bg1"/>
                </a:solidFill>
              </a:rPr>
              <a:t>Network Components</a:t>
            </a:r>
          </a:p>
          <a:p>
            <a:pPr marL="285750" indent="-285750" fontAlgn="t">
              <a:buFont typeface="Wingdings" panose="05000000000000000000" pitchFamily="2" charset="2"/>
              <a:buChar char="ü"/>
            </a:pPr>
            <a:r>
              <a:rPr lang="en-US" dirty="0">
                <a:solidFill>
                  <a:schemeClr val="bg1"/>
                </a:solidFill>
              </a:rPr>
              <a:t>Wireless Networks</a:t>
            </a:r>
            <a:endParaRPr lang="en-GB" dirty="0">
              <a:solidFill>
                <a:schemeClr val="bg1"/>
              </a:solidFill>
            </a:endParaRPr>
          </a:p>
          <a:p>
            <a:pPr marL="285750" indent="-285750" fontAlgn="t">
              <a:buFont typeface="Wingdings" panose="05000000000000000000" pitchFamily="2" charset="2"/>
              <a:buChar char="ü"/>
            </a:pPr>
            <a:r>
              <a:rPr lang="en-US" dirty="0">
                <a:solidFill>
                  <a:schemeClr val="bg1"/>
                </a:solidFill>
              </a:rPr>
              <a:t>Local Network Connections</a:t>
            </a:r>
            <a:endParaRPr lang="en-GB" dirty="0">
              <a:solidFill>
                <a:schemeClr val="bg1"/>
              </a:solidFill>
            </a:endParaRPr>
          </a:p>
          <a:p>
            <a:pPr marL="285750" indent="-285750" fontAlgn="t">
              <a:buFont typeface="Wingdings" panose="05000000000000000000" pitchFamily="2" charset="2"/>
              <a:buChar char="ü"/>
            </a:pPr>
            <a:r>
              <a:rPr lang="en-US" dirty="0">
                <a:solidFill>
                  <a:schemeClr val="bg1"/>
                </a:solidFill>
              </a:rPr>
              <a:t>Network Documentation</a:t>
            </a:r>
            <a:endParaRPr lang="en-GB" b="1" dirty="0">
              <a:solidFill>
                <a:schemeClr val="bg1"/>
              </a:solidFill>
            </a:endParaRPr>
          </a:p>
        </p:txBody>
      </p:sp>
    </p:spTree>
    <p:extLst>
      <p:ext uri="{BB962C8B-B14F-4D97-AF65-F5344CB8AC3E}">
        <p14:creationId xmlns:p14="http://schemas.microsoft.com/office/powerpoint/2010/main" val="32293982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604000" y="901556"/>
            <a:ext cx="5152571" cy="3970318"/>
          </a:xfrm>
          <a:prstGeom prst="rect">
            <a:avLst/>
          </a:prstGeom>
        </p:spPr>
        <p:txBody>
          <a:bodyPr wrap="square">
            <a:spAutoFit/>
          </a:bodyPr>
          <a:lstStyle/>
          <a:p>
            <a:pPr algn="just">
              <a:spcBef>
                <a:spcPts val="0"/>
              </a:spcBef>
            </a:pPr>
            <a:r>
              <a:rPr lang="en-US" i="1" dirty="0">
                <a:solidFill>
                  <a:schemeClr val="tx1">
                    <a:lumMod val="50000"/>
                  </a:schemeClr>
                </a:solidFill>
              </a:rPr>
              <a:t>Continuing the network concepts, we discussed different types of network cables used in a home network. Network cables are very vital component which helps in establishing a successful network.</a:t>
            </a:r>
          </a:p>
          <a:p>
            <a:pPr algn="just">
              <a:spcBef>
                <a:spcPts val="0"/>
              </a:spcBef>
            </a:pPr>
            <a:endParaRPr lang="en-US" i="1" dirty="0">
              <a:solidFill>
                <a:schemeClr val="tx1">
                  <a:lumMod val="50000"/>
                </a:schemeClr>
              </a:solidFill>
            </a:endParaRPr>
          </a:p>
          <a:p>
            <a:pPr algn="just">
              <a:spcBef>
                <a:spcPts val="0"/>
              </a:spcBef>
            </a:pPr>
            <a:r>
              <a:rPr lang="en-US" i="1" dirty="0">
                <a:solidFill>
                  <a:schemeClr val="tx1">
                    <a:lumMod val="50000"/>
                  </a:schemeClr>
                </a:solidFill>
              </a:rPr>
              <a:t>Further to that, the need of standard protocols in a network and discuss in detail about the communication principles used with in the network.  </a:t>
            </a:r>
          </a:p>
          <a:p>
            <a:pPr algn="just">
              <a:spcBef>
                <a:spcPts val="0"/>
              </a:spcBef>
            </a:pPr>
            <a:endParaRPr lang="en-US" i="1" dirty="0">
              <a:solidFill>
                <a:schemeClr val="tx1">
                  <a:lumMod val="50000"/>
                </a:schemeClr>
              </a:solidFill>
            </a:endParaRPr>
          </a:p>
          <a:p>
            <a:pPr algn="just">
              <a:spcBef>
                <a:spcPts val="0"/>
              </a:spcBef>
            </a:pPr>
            <a:r>
              <a:rPr lang="en-US" i="1" dirty="0">
                <a:solidFill>
                  <a:schemeClr val="tx1">
                    <a:lumMod val="50000"/>
                  </a:schemeClr>
                </a:solidFill>
              </a:rPr>
              <a:t>After having a better understanding on the connecting components and the rules in establishing the communication, I hope you will deep dive and look into the Ethernet frame and the purpose of routing.</a:t>
            </a:r>
          </a:p>
        </p:txBody>
      </p:sp>
      <p:pic>
        <p:nvPicPr>
          <p:cNvPr id="5" name="Picture 4">
            <a:extLst>
              <a:ext uri="{FF2B5EF4-FFF2-40B4-BE49-F238E27FC236}">
                <a16:creationId xmlns:a16="http://schemas.microsoft.com/office/drawing/2014/main" id="{961390BA-6482-4793-8E13-AAF02E89961F}"/>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49558" y="202158"/>
            <a:ext cx="707013" cy="699398"/>
          </a:xfrm>
          <a:prstGeom prst="rect">
            <a:avLst/>
          </a:prstGeom>
          <a:noFill/>
          <a:ln>
            <a:noFill/>
          </a:ln>
        </p:spPr>
      </p:pic>
      <p:sp>
        <p:nvSpPr>
          <p:cNvPr id="3" name="Rectangle 2"/>
          <p:cNvSpPr/>
          <p:nvPr/>
        </p:nvSpPr>
        <p:spPr>
          <a:xfrm>
            <a:off x="291921" y="1370252"/>
            <a:ext cx="5670997" cy="1477328"/>
          </a:xfrm>
          <a:prstGeom prst="rect">
            <a:avLst/>
          </a:prstGeom>
        </p:spPr>
        <p:txBody>
          <a:bodyPr wrap="square">
            <a:spAutoFit/>
          </a:bodyPr>
          <a:lstStyle/>
          <a:p>
            <a:pPr fontAlgn="t"/>
            <a:r>
              <a:rPr lang="en-US" b="1" dirty="0">
                <a:solidFill>
                  <a:schemeClr val="bg1"/>
                </a:solidFill>
              </a:rPr>
              <a:t>Previous Class</a:t>
            </a:r>
          </a:p>
          <a:p>
            <a:pPr marL="285750" indent="-285750" fontAlgn="t">
              <a:buFont typeface="Wingdings" panose="05000000000000000000" pitchFamily="2" charset="2"/>
              <a:buChar char="ü"/>
            </a:pPr>
            <a:r>
              <a:rPr lang="en-GB" b="1" dirty="0">
                <a:solidFill>
                  <a:schemeClr val="bg1"/>
                </a:solidFill>
              </a:rPr>
              <a:t>Cables</a:t>
            </a:r>
          </a:p>
          <a:p>
            <a:pPr marL="285750" indent="-285750" fontAlgn="t">
              <a:buFont typeface="Wingdings" panose="05000000000000000000" pitchFamily="2" charset="2"/>
              <a:buChar char="ü"/>
            </a:pPr>
            <a:r>
              <a:rPr lang="en-GB" b="1" dirty="0">
                <a:solidFill>
                  <a:schemeClr val="bg1"/>
                </a:solidFill>
              </a:rPr>
              <a:t>Communication Principles</a:t>
            </a:r>
          </a:p>
          <a:p>
            <a:pPr marL="285750" indent="-285750" fontAlgn="t">
              <a:buFont typeface="Wingdings" panose="05000000000000000000" pitchFamily="2" charset="2"/>
              <a:buChar char="ü"/>
            </a:pPr>
            <a:r>
              <a:rPr lang="en-GB" b="1" dirty="0">
                <a:solidFill>
                  <a:schemeClr val="bg1"/>
                </a:solidFill>
              </a:rPr>
              <a:t>Ethernet</a:t>
            </a:r>
          </a:p>
          <a:p>
            <a:pPr marL="285750" indent="-285750" fontAlgn="t">
              <a:buFont typeface="Wingdings" panose="05000000000000000000" pitchFamily="2" charset="2"/>
              <a:buChar char="ü"/>
            </a:pPr>
            <a:r>
              <a:rPr lang="en-GB" b="1" dirty="0">
                <a:solidFill>
                  <a:schemeClr val="bg1"/>
                </a:solidFill>
              </a:rPr>
              <a:t>Routing</a:t>
            </a:r>
          </a:p>
        </p:txBody>
      </p:sp>
    </p:spTree>
    <p:extLst>
      <p:ext uri="{BB962C8B-B14F-4D97-AF65-F5344CB8AC3E}">
        <p14:creationId xmlns:p14="http://schemas.microsoft.com/office/powerpoint/2010/main" val="24055251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604000" y="1694915"/>
            <a:ext cx="5152571" cy="2308324"/>
          </a:xfrm>
          <a:prstGeom prst="rect">
            <a:avLst/>
          </a:prstGeom>
        </p:spPr>
        <p:txBody>
          <a:bodyPr wrap="square">
            <a:spAutoFit/>
          </a:bodyPr>
          <a:lstStyle/>
          <a:p>
            <a:pPr algn="just">
              <a:spcBef>
                <a:spcPts val="0"/>
              </a:spcBef>
            </a:pPr>
            <a:r>
              <a:rPr lang="en-US" i="1" dirty="0">
                <a:solidFill>
                  <a:srgbClr val="FF0000"/>
                </a:solidFill>
              </a:rPr>
              <a:t>So far Tutorial session: Sign up to Introduction to Packet Tracer Course, Download the latest packet tracer file, Install and complete a simple activity. Simultaneously, complete the 10 hours independent learning and get your certificate/ digital badge.</a:t>
            </a:r>
          </a:p>
          <a:p>
            <a:pPr algn="just">
              <a:spcBef>
                <a:spcPts val="0"/>
              </a:spcBef>
            </a:pPr>
            <a:endParaRPr lang="en-US" i="1" dirty="0">
              <a:solidFill>
                <a:srgbClr val="FF0000"/>
              </a:solidFill>
            </a:endParaRPr>
          </a:p>
          <a:p>
            <a:pPr algn="just">
              <a:spcBef>
                <a:spcPts val="0"/>
              </a:spcBef>
            </a:pPr>
            <a:r>
              <a:rPr lang="en-US" i="1" dirty="0">
                <a:solidFill>
                  <a:srgbClr val="FF0000"/>
                </a:solidFill>
                <a:hlinkClick r:id="rId2"/>
              </a:rPr>
              <a:t>https://www.netacad.com/courses/packet-tracer/introduction-packet-tracer</a:t>
            </a:r>
            <a:endParaRPr lang="en-US" i="1" dirty="0">
              <a:solidFill>
                <a:srgbClr val="FF0000"/>
              </a:solidFill>
            </a:endParaRPr>
          </a:p>
        </p:txBody>
      </p:sp>
      <p:pic>
        <p:nvPicPr>
          <p:cNvPr id="5" name="Picture 4">
            <a:extLst>
              <a:ext uri="{FF2B5EF4-FFF2-40B4-BE49-F238E27FC236}">
                <a16:creationId xmlns:a16="http://schemas.microsoft.com/office/drawing/2014/main" id="{961390BA-6482-4793-8E13-AAF02E89961F}"/>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049558" y="202158"/>
            <a:ext cx="707013" cy="699398"/>
          </a:xfrm>
          <a:prstGeom prst="rect">
            <a:avLst/>
          </a:prstGeom>
          <a:noFill/>
          <a:ln>
            <a:noFill/>
          </a:ln>
        </p:spPr>
      </p:pic>
      <p:sp>
        <p:nvSpPr>
          <p:cNvPr id="3" name="Rectangle 2"/>
          <p:cNvSpPr/>
          <p:nvPr/>
        </p:nvSpPr>
        <p:spPr>
          <a:xfrm>
            <a:off x="291921" y="1370252"/>
            <a:ext cx="5670997" cy="3416320"/>
          </a:xfrm>
          <a:prstGeom prst="rect">
            <a:avLst/>
          </a:prstGeom>
        </p:spPr>
        <p:txBody>
          <a:bodyPr wrap="square">
            <a:spAutoFit/>
          </a:bodyPr>
          <a:lstStyle/>
          <a:p>
            <a:pPr fontAlgn="t"/>
            <a:r>
              <a:rPr lang="en-US" b="1" dirty="0">
                <a:solidFill>
                  <a:schemeClr val="bg1"/>
                </a:solidFill>
              </a:rPr>
              <a:t>Labs Checkpoint</a:t>
            </a:r>
          </a:p>
          <a:p>
            <a:pPr marL="285750" indent="-285750" fontAlgn="t">
              <a:buFont typeface="Wingdings" panose="05000000000000000000" pitchFamily="2" charset="2"/>
              <a:buChar char="ü"/>
            </a:pPr>
            <a:r>
              <a:rPr lang="en-GB" dirty="0">
                <a:solidFill>
                  <a:schemeClr val="bg1"/>
                </a:solidFill>
              </a:rPr>
              <a:t>Install Packet Tracer 8.0</a:t>
            </a:r>
          </a:p>
          <a:p>
            <a:pPr marL="285750" indent="-285750" fontAlgn="t">
              <a:buFont typeface="Wingdings" panose="05000000000000000000" pitchFamily="2" charset="2"/>
              <a:buChar char="ü"/>
            </a:pPr>
            <a:r>
              <a:rPr lang="en-US" dirty="0">
                <a:solidFill>
                  <a:schemeClr val="bg1"/>
                </a:solidFill>
              </a:rPr>
              <a:t>Complete the Introduction to Packet Tracer Course via Cisco Networking Academy</a:t>
            </a:r>
          </a:p>
          <a:p>
            <a:pPr marL="285750" indent="-285750" fontAlgn="t">
              <a:buFont typeface="Wingdings" panose="05000000000000000000" pitchFamily="2" charset="2"/>
              <a:buChar char="ü"/>
            </a:pPr>
            <a:endParaRPr lang="en-US" dirty="0">
              <a:solidFill>
                <a:schemeClr val="bg1"/>
              </a:solidFill>
            </a:endParaRPr>
          </a:p>
          <a:p>
            <a:pPr marL="285750" indent="-285750" fontAlgn="t">
              <a:buFont typeface="Wingdings" panose="05000000000000000000" pitchFamily="2" charset="2"/>
              <a:buChar char="ü"/>
            </a:pPr>
            <a:r>
              <a:rPr lang="en-GB" dirty="0">
                <a:solidFill>
                  <a:schemeClr val="bg1"/>
                </a:solidFill>
              </a:rPr>
              <a:t>Design and Connect a Simple Network and determine IP Address </a:t>
            </a:r>
          </a:p>
          <a:p>
            <a:pPr marL="285750" indent="-285750" fontAlgn="t">
              <a:buFont typeface="Wingdings" panose="05000000000000000000" pitchFamily="2" charset="2"/>
              <a:buChar char="ü"/>
            </a:pPr>
            <a:r>
              <a:rPr lang="en-US" dirty="0">
                <a:solidFill>
                  <a:schemeClr val="bg1"/>
                </a:solidFill>
              </a:rPr>
              <a:t>Analyze MAC Address</a:t>
            </a:r>
          </a:p>
          <a:p>
            <a:pPr marL="285750" indent="-285750" fontAlgn="t">
              <a:buFont typeface="Wingdings" panose="05000000000000000000" pitchFamily="2" charset="2"/>
              <a:buChar char="ü"/>
            </a:pPr>
            <a:r>
              <a:rPr lang="en-US" dirty="0">
                <a:solidFill>
                  <a:schemeClr val="bg1"/>
                </a:solidFill>
              </a:rPr>
              <a:t>Analyze Wired and Wireless Network Connection and Analyze Network Connectivity. (Address resolution protocol (ARP), PING (ICMP), TRACERT).</a:t>
            </a:r>
          </a:p>
          <a:p>
            <a:pPr marL="285750" indent="-285750" fontAlgn="t">
              <a:buFont typeface="Wingdings" panose="05000000000000000000" pitchFamily="2" charset="2"/>
              <a:buChar char="ü"/>
            </a:pPr>
            <a:endParaRPr lang="en-GB" dirty="0">
              <a:solidFill>
                <a:schemeClr val="bg1"/>
              </a:solidFill>
            </a:endParaRPr>
          </a:p>
        </p:txBody>
      </p:sp>
    </p:spTree>
    <p:extLst>
      <p:ext uri="{BB962C8B-B14F-4D97-AF65-F5344CB8AC3E}">
        <p14:creationId xmlns:p14="http://schemas.microsoft.com/office/powerpoint/2010/main" val="37729588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604000" y="901556"/>
            <a:ext cx="5152571" cy="4524315"/>
          </a:xfrm>
          <a:prstGeom prst="rect">
            <a:avLst/>
          </a:prstGeom>
        </p:spPr>
        <p:txBody>
          <a:bodyPr wrap="square">
            <a:spAutoFit/>
          </a:bodyPr>
          <a:lstStyle/>
          <a:p>
            <a:pPr algn="just">
              <a:spcBef>
                <a:spcPts val="0"/>
              </a:spcBef>
            </a:pPr>
            <a:r>
              <a:rPr lang="en-US" i="1" dirty="0">
                <a:solidFill>
                  <a:schemeClr val="tx1">
                    <a:lumMod val="50000"/>
                  </a:schemeClr>
                </a:solidFill>
              </a:rPr>
              <a:t>In this lecture, you will understand the purpose of logical addressing (IP Address). How IP address are classified/ derived, how they are organized, how they are used etc. In addition to that, you will also learn about the different methods of assigning IP addresses (static and dynamic). When talking about IP addressing, it is also very important to look at the concept of NAT. Finally, the features of IPv6 will be discussed.</a:t>
            </a:r>
          </a:p>
          <a:p>
            <a:pPr algn="just">
              <a:spcBef>
                <a:spcPts val="0"/>
              </a:spcBef>
            </a:pPr>
            <a:endParaRPr lang="en-US" i="1" dirty="0">
              <a:solidFill>
                <a:schemeClr val="tx1">
                  <a:lumMod val="50000"/>
                </a:schemeClr>
              </a:solidFill>
            </a:endParaRPr>
          </a:p>
          <a:p>
            <a:pPr algn="just">
              <a:spcBef>
                <a:spcPts val="0"/>
              </a:spcBef>
            </a:pPr>
            <a:r>
              <a:rPr lang="en-US" i="1" dirty="0">
                <a:solidFill>
                  <a:schemeClr val="tx1">
                    <a:lumMod val="50000"/>
                  </a:schemeClr>
                </a:solidFill>
              </a:rPr>
              <a:t>This session will prepare you to deep dive into advanced network configurations in your future modules. </a:t>
            </a:r>
          </a:p>
          <a:p>
            <a:pPr algn="just">
              <a:spcBef>
                <a:spcPts val="0"/>
              </a:spcBef>
            </a:pPr>
            <a:endParaRPr lang="en-US" i="1" dirty="0">
              <a:solidFill>
                <a:schemeClr val="tx1">
                  <a:lumMod val="50000"/>
                </a:schemeClr>
              </a:solidFill>
            </a:endParaRPr>
          </a:p>
          <a:p>
            <a:pPr algn="just">
              <a:spcBef>
                <a:spcPts val="0"/>
              </a:spcBef>
            </a:pPr>
            <a:r>
              <a:rPr lang="en-US" i="1" dirty="0">
                <a:solidFill>
                  <a:schemeClr val="tx1">
                    <a:lumMod val="50000"/>
                  </a:schemeClr>
                </a:solidFill>
              </a:rPr>
              <a:t>In this session, we shall also discuss TCP, UDP functions, Domain Name System and other services.</a:t>
            </a:r>
          </a:p>
        </p:txBody>
      </p:sp>
      <p:pic>
        <p:nvPicPr>
          <p:cNvPr id="5" name="Picture 4">
            <a:extLst>
              <a:ext uri="{FF2B5EF4-FFF2-40B4-BE49-F238E27FC236}">
                <a16:creationId xmlns:a16="http://schemas.microsoft.com/office/drawing/2014/main" id="{961390BA-6482-4793-8E13-AAF02E89961F}"/>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49558" y="202158"/>
            <a:ext cx="707013" cy="699398"/>
          </a:xfrm>
          <a:prstGeom prst="rect">
            <a:avLst/>
          </a:prstGeom>
          <a:noFill/>
          <a:ln>
            <a:noFill/>
          </a:ln>
        </p:spPr>
      </p:pic>
      <p:sp>
        <p:nvSpPr>
          <p:cNvPr id="3" name="Rectangle 2"/>
          <p:cNvSpPr/>
          <p:nvPr/>
        </p:nvSpPr>
        <p:spPr>
          <a:xfrm>
            <a:off x="270900" y="1212597"/>
            <a:ext cx="5670997" cy="3139321"/>
          </a:xfrm>
          <a:prstGeom prst="rect">
            <a:avLst/>
          </a:prstGeom>
        </p:spPr>
        <p:txBody>
          <a:bodyPr wrap="square">
            <a:spAutoFit/>
          </a:bodyPr>
          <a:lstStyle/>
          <a:p>
            <a:pPr fontAlgn="t"/>
            <a:r>
              <a:rPr lang="en-US" b="1" dirty="0">
                <a:solidFill>
                  <a:schemeClr val="bg1"/>
                </a:solidFill>
              </a:rPr>
              <a:t>Today’s Class</a:t>
            </a:r>
          </a:p>
          <a:p>
            <a:pPr marL="285750" indent="-285750" fontAlgn="t">
              <a:buFont typeface="Wingdings" panose="05000000000000000000" pitchFamily="2" charset="2"/>
              <a:buChar char="ü"/>
            </a:pPr>
            <a:r>
              <a:rPr lang="en-GB" b="1" dirty="0">
                <a:solidFill>
                  <a:schemeClr val="bg1"/>
                </a:solidFill>
              </a:rPr>
              <a:t>IP ADDRESSING </a:t>
            </a:r>
          </a:p>
          <a:p>
            <a:pPr marL="742950" lvl="1" indent="-285750" fontAlgn="t">
              <a:buFont typeface="Wingdings" panose="05000000000000000000" pitchFamily="2" charset="2"/>
              <a:buChar char="ü"/>
            </a:pPr>
            <a:r>
              <a:rPr lang="en-GB" b="1" dirty="0">
                <a:solidFill>
                  <a:schemeClr val="bg1"/>
                </a:solidFill>
              </a:rPr>
              <a:t>IPv4: Purpose, Conversion, Operation, Subnet Mask, Classes, Range </a:t>
            </a:r>
          </a:p>
          <a:p>
            <a:pPr marL="742950" lvl="1" indent="-285750" fontAlgn="t">
              <a:buFont typeface="Wingdings" panose="05000000000000000000" pitchFamily="2" charset="2"/>
              <a:buChar char="ü"/>
            </a:pPr>
            <a:r>
              <a:rPr lang="en-GB" b="1" dirty="0">
                <a:solidFill>
                  <a:schemeClr val="bg1"/>
                </a:solidFill>
              </a:rPr>
              <a:t>Static and Dynamic Addressing</a:t>
            </a:r>
          </a:p>
          <a:p>
            <a:pPr marL="742950" lvl="1" indent="-285750" fontAlgn="t">
              <a:buFont typeface="Wingdings" panose="05000000000000000000" pitchFamily="2" charset="2"/>
              <a:buChar char="ü"/>
            </a:pPr>
            <a:r>
              <a:rPr lang="en-GB" b="1" dirty="0">
                <a:solidFill>
                  <a:schemeClr val="bg1"/>
                </a:solidFill>
              </a:rPr>
              <a:t>DHCPv4</a:t>
            </a:r>
          </a:p>
          <a:p>
            <a:pPr marL="742950" lvl="1" indent="-285750" fontAlgn="t">
              <a:buFont typeface="Wingdings" panose="05000000000000000000" pitchFamily="2" charset="2"/>
              <a:buChar char="ü"/>
            </a:pPr>
            <a:r>
              <a:rPr lang="en-GB" b="1" dirty="0">
                <a:solidFill>
                  <a:schemeClr val="bg1"/>
                </a:solidFill>
              </a:rPr>
              <a:t>Network Address Translation</a:t>
            </a:r>
          </a:p>
          <a:p>
            <a:pPr marL="742950" lvl="1" indent="-285750" fontAlgn="t">
              <a:buFont typeface="Wingdings" panose="05000000000000000000" pitchFamily="2" charset="2"/>
              <a:buChar char="ü"/>
            </a:pPr>
            <a:r>
              <a:rPr lang="en-GB" b="1" dirty="0">
                <a:solidFill>
                  <a:schemeClr val="bg1"/>
                </a:solidFill>
              </a:rPr>
              <a:t>IPv6</a:t>
            </a:r>
          </a:p>
          <a:p>
            <a:pPr marL="285750" indent="-285750" fontAlgn="t">
              <a:buFont typeface="Wingdings" panose="05000000000000000000" pitchFamily="2" charset="2"/>
              <a:buChar char="ü"/>
            </a:pPr>
            <a:r>
              <a:rPr lang="en-GB" b="1" dirty="0">
                <a:solidFill>
                  <a:schemeClr val="bg1"/>
                </a:solidFill>
              </a:rPr>
              <a:t>TCP, UDP Functions</a:t>
            </a:r>
          </a:p>
          <a:p>
            <a:pPr marL="285750" indent="-285750" fontAlgn="t">
              <a:buFont typeface="Wingdings" panose="05000000000000000000" pitchFamily="2" charset="2"/>
              <a:buChar char="ü"/>
            </a:pPr>
            <a:r>
              <a:rPr lang="en-GB" b="1" dirty="0">
                <a:solidFill>
                  <a:schemeClr val="bg1"/>
                </a:solidFill>
              </a:rPr>
              <a:t>Domain Name System</a:t>
            </a:r>
          </a:p>
          <a:p>
            <a:pPr marL="285750" indent="-285750" fontAlgn="t">
              <a:buFont typeface="Wingdings" panose="05000000000000000000" pitchFamily="2" charset="2"/>
              <a:buChar char="ü"/>
            </a:pPr>
            <a:r>
              <a:rPr lang="en-GB" b="1" dirty="0">
                <a:solidFill>
                  <a:schemeClr val="bg1"/>
                </a:solidFill>
              </a:rPr>
              <a:t>Other Services</a:t>
            </a:r>
          </a:p>
        </p:txBody>
      </p:sp>
      <p:sp>
        <p:nvSpPr>
          <p:cNvPr id="2" name="Rectangle 1"/>
          <p:cNvSpPr/>
          <p:nvPr/>
        </p:nvSpPr>
        <p:spPr>
          <a:xfrm>
            <a:off x="187459" y="4222447"/>
            <a:ext cx="5288431" cy="1200329"/>
          </a:xfrm>
          <a:prstGeom prst="rect">
            <a:avLst/>
          </a:prstGeom>
        </p:spPr>
        <p:txBody>
          <a:bodyPr wrap="square">
            <a:spAutoFit/>
          </a:bodyPr>
          <a:lstStyle/>
          <a:p>
            <a:pPr algn="just">
              <a:spcBef>
                <a:spcPts val="0"/>
              </a:spcBef>
            </a:pPr>
            <a:r>
              <a:rPr lang="en-US" b="1" dirty="0">
                <a:solidFill>
                  <a:schemeClr val="bg1"/>
                </a:solidFill>
              </a:rPr>
              <a:t>Tutorial session: </a:t>
            </a:r>
          </a:p>
          <a:p>
            <a:pPr marL="285750" indent="-285750" algn="just">
              <a:spcBef>
                <a:spcPts val="0"/>
              </a:spcBef>
              <a:buFont typeface="Wingdings" panose="05000000000000000000" pitchFamily="2" charset="2"/>
              <a:buChar char="ü"/>
            </a:pPr>
            <a:r>
              <a:rPr lang="en-US" b="1" dirty="0">
                <a:solidFill>
                  <a:schemeClr val="bg1"/>
                </a:solidFill>
              </a:rPr>
              <a:t>Understand, calculate and apply IPv4 address in a hybrid network (Wired and Wireless)</a:t>
            </a:r>
          </a:p>
          <a:p>
            <a:pPr marL="285750" indent="-285750" algn="just">
              <a:spcBef>
                <a:spcPts val="0"/>
              </a:spcBef>
              <a:buFont typeface="Wingdings" panose="05000000000000000000" pitchFamily="2" charset="2"/>
              <a:buChar char="ü"/>
            </a:pPr>
            <a:r>
              <a:rPr lang="en-US" b="1" dirty="0">
                <a:solidFill>
                  <a:schemeClr val="bg1"/>
                </a:solidFill>
              </a:rPr>
              <a:t>Observe URL to IP Address conversion </a:t>
            </a:r>
          </a:p>
        </p:txBody>
      </p:sp>
    </p:spTree>
    <p:extLst>
      <p:ext uri="{BB962C8B-B14F-4D97-AF65-F5344CB8AC3E}">
        <p14:creationId xmlns:p14="http://schemas.microsoft.com/office/powerpoint/2010/main" val="30130475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IP Addressing - Purpose</a:t>
            </a:r>
            <a:endParaRPr lang="en-US" sz="3200" dirty="0"/>
          </a:p>
        </p:txBody>
      </p:sp>
      <p:sp>
        <p:nvSpPr>
          <p:cNvPr id="5" name="Content Placeholder 4">
            <a:extLst>
              <a:ext uri="{FF2B5EF4-FFF2-40B4-BE49-F238E27FC236}">
                <a16:creationId xmlns:a16="http://schemas.microsoft.com/office/drawing/2014/main" id="{70EF733A-51C9-4841-81B5-FF55AEB4CF5A}"/>
              </a:ext>
            </a:extLst>
          </p:cNvPr>
          <p:cNvSpPr>
            <a:spLocks noGrp="1"/>
          </p:cNvSpPr>
          <p:nvPr>
            <p:ph idx="1"/>
          </p:nvPr>
        </p:nvSpPr>
        <p:spPr>
          <a:xfrm>
            <a:off x="364527" y="866454"/>
            <a:ext cx="7066288" cy="4455952"/>
          </a:xfrm>
        </p:spPr>
        <p:txBody>
          <a:bodyPr/>
          <a:lstStyle/>
          <a:p>
            <a:pPr marL="342900" indent="-342900" algn="just">
              <a:buFont typeface="Wingdings" panose="05000000000000000000" pitchFamily="2" charset="2"/>
              <a:buChar char="ü"/>
            </a:pPr>
            <a:r>
              <a:rPr lang="en-US" dirty="0">
                <a:solidFill>
                  <a:srgbClr val="002060"/>
                </a:solidFill>
              </a:rPr>
              <a:t>The IPv4 address is a logical network address that identifies a particular host. Must be properly configured and unique within the LAN and world</a:t>
            </a:r>
          </a:p>
          <a:p>
            <a:pPr marL="342900" indent="-342900" algn="just">
              <a:buFont typeface="Wingdings" panose="05000000000000000000" pitchFamily="2" charset="2"/>
              <a:buChar char="ü"/>
            </a:pPr>
            <a:r>
              <a:rPr lang="en-US" dirty="0">
                <a:solidFill>
                  <a:srgbClr val="002060"/>
                </a:solidFill>
              </a:rPr>
              <a:t>An IPv4 address is assigned to the network interface connection for a host such as workstations, servers, network printers, and IP phones. </a:t>
            </a:r>
          </a:p>
          <a:p>
            <a:pPr marL="342900" indent="-342900" algn="just">
              <a:buFont typeface="Wingdings" panose="05000000000000000000" pitchFamily="2" charset="2"/>
              <a:buChar char="ü"/>
            </a:pPr>
            <a:r>
              <a:rPr lang="en-US" dirty="0">
                <a:solidFill>
                  <a:srgbClr val="002060"/>
                </a:solidFill>
              </a:rPr>
              <a:t>Router interfaces that provide connections to an IP network will also have an IPv4 address.</a:t>
            </a:r>
          </a:p>
          <a:p>
            <a:pPr marL="342900" indent="-342900" algn="just">
              <a:buFont typeface="Wingdings" panose="05000000000000000000" pitchFamily="2" charset="2"/>
              <a:buChar char="ü"/>
            </a:pPr>
            <a:r>
              <a:rPr lang="en-US" dirty="0">
                <a:solidFill>
                  <a:srgbClr val="002060"/>
                </a:solidFill>
              </a:rPr>
              <a:t>Every packet sent across the internet has a source and destination IPv4 address. </a:t>
            </a:r>
          </a:p>
          <a:p>
            <a:pPr marL="342900" indent="-342900" algn="just">
              <a:buFont typeface="Wingdings" panose="05000000000000000000" pitchFamily="2" charset="2"/>
              <a:buChar char="ü"/>
            </a:pPr>
            <a:r>
              <a:rPr lang="en-US" dirty="0">
                <a:solidFill>
                  <a:srgbClr val="002060"/>
                </a:solidFill>
              </a:rPr>
              <a:t>Required by networking devices to ensure the information gets to the destination and any replies are returned to the source</a:t>
            </a:r>
          </a:p>
          <a:p>
            <a:pPr marL="536575" indent="0" algn="just"/>
            <a:endParaRPr lang="en-US" dirty="0">
              <a:solidFill>
                <a:srgbClr val="002060"/>
              </a:solidFill>
            </a:endParaRPr>
          </a:p>
          <a:p>
            <a:pPr marL="0" indent="0" algn="just"/>
            <a:endParaRPr lang="en-US" dirty="0">
              <a:solidFill>
                <a:srgbClr val="002060"/>
              </a:solidFill>
            </a:endParaRPr>
          </a:p>
        </p:txBody>
      </p:sp>
      <p:pic>
        <p:nvPicPr>
          <p:cNvPr id="26" name="Picture 25"/>
          <p:cNvPicPr>
            <a:picLocks noChangeAspect="1"/>
          </p:cNvPicPr>
          <p:nvPr/>
        </p:nvPicPr>
        <p:blipFill>
          <a:blip r:embed="rId4"/>
          <a:stretch>
            <a:fillRect/>
          </a:stretch>
        </p:blipFill>
        <p:spPr>
          <a:xfrm>
            <a:off x="7514898" y="97009"/>
            <a:ext cx="4597865" cy="2656702"/>
          </a:xfrm>
          <a:prstGeom prst="rect">
            <a:avLst/>
          </a:prstGeom>
        </p:spPr>
      </p:pic>
      <p:pic>
        <p:nvPicPr>
          <p:cNvPr id="27" name="Picture 26">
            <a:extLst>
              <a:ext uri="{FF2B5EF4-FFF2-40B4-BE49-F238E27FC236}">
                <a16:creationId xmlns:a16="http://schemas.microsoft.com/office/drawing/2014/main" id="{6B9D69A5-62EE-433F-9CB6-9B7A2CFF5F69}"/>
              </a:ext>
            </a:extLst>
          </p:cNvPr>
          <p:cNvPicPr>
            <a:picLocks noChangeAspect="1"/>
          </p:cNvPicPr>
          <p:nvPr/>
        </p:nvPicPr>
        <p:blipFill>
          <a:blip r:embed="rId5"/>
          <a:stretch>
            <a:fillRect/>
          </a:stretch>
        </p:blipFill>
        <p:spPr>
          <a:xfrm>
            <a:off x="9049406" y="2427200"/>
            <a:ext cx="2919838" cy="3292205"/>
          </a:xfrm>
          <a:prstGeom prst="rect">
            <a:avLst/>
          </a:prstGeom>
        </p:spPr>
      </p:pic>
    </p:spTree>
    <p:custDataLst>
      <p:tags r:id="rId1"/>
    </p:custDataLst>
    <p:extLst>
      <p:ext uri="{BB962C8B-B14F-4D97-AF65-F5344CB8AC3E}">
        <p14:creationId xmlns:p14="http://schemas.microsoft.com/office/powerpoint/2010/main" val="20350342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IP Addressing - Conversion</a:t>
            </a:r>
            <a:endParaRPr lang="en-US" sz="3200" dirty="0"/>
          </a:p>
        </p:txBody>
      </p:sp>
      <p:sp>
        <p:nvSpPr>
          <p:cNvPr id="5" name="Content Placeholder 4">
            <a:extLst>
              <a:ext uri="{FF2B5EF4-FFF2-40B4-BE49-F238E27FC236}">
                <a16:creationId xmlns:a16="http://schemas.microsoft.com/office/drawing/2014/main" id="{70EF733A-51C9-4841-81B5-FF55AEB4CF5A}"/>
              </a:ext>
            </a:extLst>
          </p:cNvPr>
          <p:cNvSpPr>
            <a:spLocks noGrp="1"/>
          </p:cNvSpPr>
          <p:nvPr>
            <p:ph idx="1"/>
          </p:nvPr>
        </p:nvSpPr>
        <p:spPr>
          <a:xfrm>
            <a:off x="364527" y="866454"/>
            <a:ext cx="5744769" cy="4455952"/>
          </a:xfrm>
        </p:spPr>
        <p:txBody>
          <a:bodyPr/>
          <a:lstStyle/>
          <a:p>
            <a:pPr marL="342900" indent="-342900" algn="just">
              <a:buFont typeface="Wingdings" panose="05000000000000000000" pitchFamily="2" charset="2"/>
              <a:buChar char="ü"/>
            </a:pPr>
            <a:r>
              <a:rPr lang="en-US" dirty="0">
                <a:solidFill>
                  <a:srgbClr val="002060"/>
                </a:solidFill>
              </a:rPr>
              <a:t>An IPv4 address is a series of 32 binary bits (ones and zeros). </a:t>
            </a:r>
          </a:p>
          <a:p>
            <a:pPr marL="342900" indent="-342900" algn="just">
              <a:buFont typeface="Wingdings" panose="05000000000000000000" pitchFamily="2" charset="2"/>
              <a:buChar char="ü"/>
            </a:pPr>
            <a:r>
              <a:rPr lang="en-US" dirty="0">
                <a:solidFill>
                  <a:srgbClr val="002060"/>
                </a:solidFill>
              </a:rPr>
              <a:t>The 32 bits are grouped into four 8-bit bytes called octets. </a:t>
            </a:r>
          </a:p>
          <a:p>
            <a:pPr marL="342900" indent="-342900" algn="just">
              <a:buFont typeface="Wingdings" panose="05000000000000000000" pitchFamily="2" charset="2"/>
              <a:buChar char="ü"/>
            </a:pPr>
            <a:r>
              <a:rPr lang="en-US" dirty="0">
                <a:solidFill>
                  <a:srgbClr val="002060"/>
                </a:solidFill>
              </a:rPr>
              <a:t>To make the IPv4 address easier to understand, each octet is presented as its decimal value, separated by a decimal point or period. </a:t>
            </a:r>
            <a:r>
              <a:rPr lang="en-US" sz="2000" dirty="0">
                <a:solidFill>
                  <a:srgbClr val="002060"/>
                </a:solidFill>
                <a:cs typeface="CiscoSans ExtraLight"/>
              </a:rPr>
              <a:t>This is referred to as dotted-decimal notation.</a:t>
            </a:r>
          </a:p>
          <a:p>
            <a:pPr marL="342900" indent="-342900" algn="just">
              <a:buFont typeface="Wingdings" panose="05000000000000000000" pitchFamily="2" charset="2"/>
              <a:buChar char="ü"/>
            </a:pPr>
            <a:r>
              <a:rPr lang="en-US" dirty="0">
                <a:solidFill>
                  <a:srgbClr val="002060"/>
                </a:solidFill>
              </a:rPr>
              <a:t>When a host is configured with an IPv4 address, it is entered as a dotted decimal number such as 192.168.1.5. </a:t>
            </a:r>
          </a:p>
          <a:p>
            <a:pPr marL="342900" indent="-342900" algn="just">
              <a:buFont typeface="Wingdings" panose="05000000000000000000" pitchFamily="2" charset="2"/>
              <a:buChar char="ü"/>
            </a:pPr>
            <a:r>
              <a:rPr lang="en-US" dirty="0">
                <a:solidFill>
                  <a:srgbClr val="002060"/>
                </a:solidFill>
              </a:rPr>
              <a:t>The 32-bit binary equivalent is: 11000000101010000000000100000101. </a:t>
            </a:r>
          </a:p>
          <a:p>
            <a:pPr marL="342900" indent="-342900" algn="just">
              <a:buFont typeface="Wingdings" panose="05000000000000000000" pitchFamily="2" charset="2"/>
              <a:buChar char="ü"/>
            </a:pPr>
            <a:endParaRPr lang="en-US" dirty="0">
              <a:solidFill>
                <a:srgbClr val="002060"/>
              </a:solidFill>
            </a:endParaRPr>
          </a:p>
          <a:p>
            <a:pPr marL="342900" indent="-342900" algn="just">
              <a:buFont typeface="Wingdings" panose="05000000000000000000" pitchFamily="2" charset="2"/>
              <a:buChar char="ü"/>
            </a:pPr>
            <a:endParaRPr lang="en-US" dirty="0">
              <a:solidFill>
                <a:srgbClr val="002060"/>
              </a:solidFill>
            </a:endParaRPr>
          </a:p>
        </p:txBody>
      </p:sp>
      <p:pic>
        <p:nvPicPr>
          <p:cNvPr id="7" name="Picture 6">
            <a:extLst>
              <a:ext uri="{FF2B5EF4-FFF2-40B4-BE49-F238E27FC236}">
                <a16:creationId xmlns:a16="http://schemas.microsoft.com/office/drawing/2014/main" id="{FDD8C850-362B-4CE5-8B10-807C702585BC}"/>
              </a:ext>
            </a:extLst>
          </p:cNvPr>
          <p:cNvPicPr>
            <a:picLocks noChangeAspect="1"/>
          </p:cNvPicPr>
          <p:nvPr/>
        </p:nvPicPr>
        <p:blipFill>
          <a:blip r:embed="rId4"/>
          <a:stretch>
            <a:fillRect/>
          </a:stretch>
        </p:blipFill>
        <p:spPr>
          <a:xfrm>
            <a:off x="6109296" y="1169873"/>
            <a:ext cx="5951659" cy="3617237"/>
          </a:xfrm>
          <a:prstGeom prst="rect">
            <a:avLst/>
          </a:prstGeom>
        </p:spPr>
      </p:pic>
    </p:spTree>
    <p:custDataLst>
      <p:tags r:id="rId1"/>
    </p:custDataLst>
    <p:extLst>
      <p:ext uri="{BB962C8B-B14F-4D97-AF65-F5344CB8AC3E}">
        <p14:creationId xmlns:p14="http://schemas.microsoft.com/office/powerpoint/2010/main" val="18743687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IP Addressing - Operation</a:t>
            </a:r>
            <a:endParaRPr lang="en-US" sz="3200" dirty="0"/>
          </a:p>
        </p:txBody>
      </p:sp>
      <p:sp>
        <p:nvSpPr>
          <p:cNvPr id="5" name="Content Placeholder 4">
            <a:extLst>
              <a:ext uri="{FF2B5EF4-FFF2-40B4-BE49-F238E27FC236}">
                <a16:creationId xmlns:a16="http://schemas.microsoft.com/office/drawing/2014/main" id="{70EF733A-51C9-4841-81B5-FF55AEB4CF5A}"/>
              </a:ext>
            </a:extLst>
          </p:cNvPr>
          <p:cNvSpPr>
            <a:spLocks noGrp="1"/>
          </p:cNvSpPr>
          <p:nvPr>
            <p:ph idx="1"/>
          </p:nvPr>
        </p:nvSpPr>
        <p:spPr>
          <a:xfrm>
            <a:off x="364527" y="866454"/>
            <a:ext cx="6057294" cy="4455952"/>
          </a:xfrm>
        </p:spPr>
        <p:txBody>
          <a:bodyPr/>
          <a:lstStyle/>
          <a:p>
            <a:pPr marL="342900" indent="-342900" algn="just">
              <a:buFont typeface="Wingdings" panose="05000000000000000000" pitchFamily="2" charset="2"/>
              <a:buChar char="ü"/>
            </a:pPr>
            <a:r>
              <a:rPr lang="en-US" dirty="0">
                <a:solidFill>
                  <a:srgbClr val="002060"/>
                </a:solidFill>
              </a:rPr>
              <a:t>The logical 32-bit IPv4 address is hierarchical and is made up of </a:t>
            </a:r>
            <a:r>
              <a:rPr lang="en-US" b="1" dirty="0">
                <a:solidFill>
                  <a:srgbClr val="002060"/>
                </a:solidFill>
              </a:rPr>
              <a:t>two parts</a:t>
            </a:r>
            <a:r>
              <a:rPr lang="en-US" dirty="0">
                <a:solidFill>
                  <a:srgbClr val="002060"/>
                </a:solidFill>
              </a:rPr>
              <a:t>, the network and the host. Both parts are required in an IPv4 address. </a:t>
            </a:r>
          </a:p>
          <a:p>
            <a:pPr marL="342900" indent="-342900" algn="just">
              <a:buFont typeface="Wingdings" panose="05000000000000000000" pitchFamily="2" charset="2"/>
              <a:buChar char="ü"/>
            </a:pPr>
            <a:r>
              <a:rPr lang="en-US" dirty="0">
                <a:solidFill>
                  <a:srgbClr val="002060"/>
                </a:solidFill>
              </a:rPr>
              <a:t>As an example, there is a host with an IPv4 address 192.168.18.99 with a subnet mask of 255.255.255.0. </a:t>
            </a:r>
          </a:p>
          <a:p>
            <a:pPr marL="342900" indent="-342900" algn="just">
              <a:buFont typeface="Wingdings" panose="05000000000000000000" pitchFamily="2" charset="2"/>
              <a:buChar char="ü"/>
            </a:pPr>
            <a:r>
              <a:rPr lang="en-US" dirty="0">
                <a:solidFill>
                  <a:srgbClr val="002060"/>
                </a:solidFill>
              </a:rPr>
              <a:t>The first three octets, (192.168.18), identify the network portion of the address, and the last octet, (99) identifies the host. </a:t>
            </a:r>
          </a:p>
          <a:p>
            <a:pPr marL="342900" indent="-342900" algn="just">
              <a:buFont typeface="Wingdings" panose="05000000000000000000" pitchFamily="2" charset="2"/>
              <a:buChar char="ü"/>
            </a:pPr>
            <a:r>
              <a:rPr lang="en-US" dirty="0">
                <a:solidFill>
                  <a:srgbClr val="002060"/>
                </a:solidFill>
              </a:rPr>
              <a:t>This is known as hierarchical addressing because the network portion indicates the network on which each unique host address is located. </a:t>
            </a:r>
          </a:p>
          <a:p>
            <a:pPr marL="342900" indent="-342900" algn="just">
              <a:buFont typeface="Wingdings" panose="05000000000000000000" pitchFamily="2" charset="2"/>
              <a:buChar char="ü"/>
            </a:pPr>
            <a:r>
              <a:rPr lang="en-US" dirty="0">
                <a:solidFill>
                  <a:srgbClr val="002060"/>
                </a:solidFill>
              </a:rPr>
              <a:t>Routers only need to know how to reach each network, rather than needing to know the location of each individual host.</a:t>
            </a:r>
          </a:p>
        </p:txBody>
      </p:sp>
      <p:pic>
        <p:nvPicPr>
          <p:cNvPr id="6" name="Picture 5"/>
          <p:cNvPicPr>
            <a:picLocks noChangeAspect="1"/>
          </p:cNvPicPr>
          <p:nvPr/>
        </p:nvPicPr>
        <p:blipFill>
          <a:blip r:embed="rId4"/>
          <a:stretch>
            <a:fillRect/>
          </a:stretch>
        </p:blipFill>
        <p:spPr>
          <a:xfrm>
            <a:off x="6505903" y="1459260"/>
            <a:ext cx="5554106" cy="2828961"/>
          </a:xfrm>
          <a:prstGeom prst="rect">
            <a:avLst/>
          </a:prstGeom>
        </p:spPr>
      </p:pic>
    </p:spTree>
    <p:custDataLst>
      <p:tags r:id="rId1"/>
    </p:custDataLst>
    <p:extLst>
      <p:ext uri="{BB962C8B-B14F-4D97-AF65-F5344CB8AC3E}">
        <p14:creationId xmlns:p14="http://schemas.microsoft.com/office/powerpoint/2010/main" val="27873143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IP Addressing – Operation (Logical AND)</a:t>
            </a:r>
            <a:endParaRPr lang="en-US" sz="3200" dirty="0"/>
          </a:p>
        </p:txBody>
      </p:sp>
      <p:sp>
        <p:nvSpPr>
          <p:cNvPr id="5" name="Content Placeholder 4">
            <a:extLst>
              <a:ext uri="{FF2B5EF4-FFF2-40B4-BE49-F238E27FC236}">
                <a16:creationId xmlns:a16="http://schemas.microsoft.com/office/drawing/2014/main" id="{70EF733A-51C9-4841-81B5-FF55AEB4CF5A}"/>
              </a:ext>
            </a:extLst>
          </p:cNvPr>
          <p:cNvSpPr>
            <a:spLocks noGrp="1"/>
          </p:cNvSpPr>
          <p:nvPr>
            <p:ph idx="1"/>
          </p:nvPr>
        </p:nvSpPr>
        <p:spPr>
          <a:xfrm>
            <a:off x="364527" y="866454"/>
            <a:ext cx="11491142" cy="4455952"/>
          </a:xfrm>
        </p:spPr>
        <p:txBody>
          <a:bodyPr/>
          <a:lstStyle/>
          <a:p>
            <a:pPr marL="342900" indent="-342900" algn="just">
              <a:buFont typeface="Wingdings" panose="05000000000000000000" pitchFamily="2" charset="2"/>
              <a:buChar char="ü"/>
            </a:pPr>
            <a:r>
              <a:rPr lang="en-US" sz="1800" dirty="0">
                <a:solidFill>
                  <a:srgbClr val="002060"/>
                </a:solidFill>
              </a:rPr>
              <a:t>A logical AND is one of three basic binary operations used in digital logic and is used in determining the network address. </a:t>
            </a:r>
          </a:p>
          <a:p>
            <a:pPr marL="342900" indent="-342900" algn="just">
              <a:buFont typeface="Wingdings" panose="05000000000000000000" pitchFamily="2" charset="2"/>
              <a:buChar char="ü"/>
            </a:pPr>
            <a:r>
              <a:rPr lang="en-US" sz="1800" dirty="0">
                <a:solidFill>
                  <a:srgbClr val="002060"/>
                </a:solidFill>
              </a:rPr>
              <a:t>Logical AND is the comparison of two bits that produce the results shown in the following. Note how only a 1 AND 1 produce a 1.</a:t>
            </a:r>
          </a:p>
          <a:p>
            <a:pPr marL="743010" lvl="1" indent="-342900" algn="just">
              <a:buFont typeface="Wingdings" panose="05000000000000000000" pitchFamily="2" charset="2"/>
              <a:buChar char="§"/>
            </a:pPr>
            <a:r>
              <a:rPr lang="en-US" sz="1800" dirty="0">
                <a:solidFill>
                  <a:srgbClr val="002060"/>
                </a:solidFill>
              </a:rPr>
              <a:t>1 AND 1 = 1</a:t>
            </a:r>
          </a:p>
          <a:p>
            <a:pPr marL="743010" lvl="1" indent="-342900" algn="just">
              <a:buFont typeface="Wingdings" panose="05000000000000000000" pitchFamily="2" charset="2"/>
              <a:buChar char="§"/>
            </a:pPr>
            <a:r>
              <a:rPr lang="en-US" sz="1800" dirty="0">
                <a:solidFill>
                  <a:srgbClr val="002060"/>
                </a:solidFill>
              </a:rPr>
              <a:t>0 AND 1 = 0</a:t>
            </a:r>
          </a:p>
          <a:p>
            <a:pPr marL="743010" lvl="1" indent="-342900" algn="just">
              <a:buFont typeface="Wingdings" panose="05000000000000000000" pitchFamily="2" charset="2"/>
              <a:buChar char="§"/>
            </a:pPr>
            <a:r>
              <a:rPr lang="en-US" sz="1800" dirty="0">
                <a:solidFill>
                  <a:srgbClr val="002060"/>
                </a:solidFill>
              </a:rPr>
              <a:t>1 AND 0 = 0</a:t>
            </a:r>
          </a:p>
          <a:p>
            <a:pPr marL="743010" lvl="1" indent="-342900" algn="just">
              <a:buFont typeface="Wingdings" panose="05000000000000000000" pitchFamily="2" charset="2"/>
              <a:buChar char="§"/>
            </a:pPr>
            <a:r>
              <a:rPr lang="en-US" sz="1800" dirty="0">
                <a:solidFill>
                  <a:srgbClr val="002060"/>
                </a:solidFill>
              </a:rPr>
              <a:t>0 AND 0 = 0</a:t>
            </a:r>
          </a:p>
          <a:p>
            <a:pPr marL="743010" lvl="1" indent="-342900" algn="just">
              <a:buFont typeface="Wingdings" panose="05000000000000000000" pitchFamily="2" charset="2"/>
              <a:buChar char="§"/>
            </a:pPr>
            <a:endParaRPr lang="en-US" sz="1800" dirty="0">
              <a:solidFill>
                <a:srgbClr val="002060"/>
              </a:solidFill>
            </a:endParaRPr>
          </a:p>
          <a:p>
            <a:pPr marL="743010" lvl="1" indent="-342900" algn="just">
              <a:buFont typeface="Wingdings" panose="05000000000000000000" pitchFamily="2" charset="2"/>
              <a:buChar char="§"/>
            </a:pPr>
            <a:endParaRPr lang="en-US" sz="1800" dirty="0">
              <a:solidFill>
                <a:srgbClr val="002060"/>
              </a:solidFill>
            </a:endParaRPr>
          </a:p>
          <a:p>
            <a:pPr marL="743010" lvl="1" indent="-342900" algn="just">
              <a:buFont typeface="Wingdings" panose="05000000000000000000" pitchFamily="2" charset="2"/>
              <a:buChar char="§"/>
            </a:pPr>
            <a:endParaRPr lang="en-US" sz="1800" dirty="0">
              <a:solidFill>
                <a:srgbClr val="002060"/>
              </a:solidFill>
            </a:endParaRPr>
          </a:p>
          <a:p>
            <a:pPr marL="743010" lvl="1" indent="-342900" algn="just">
              <a:buFont typeface="Wingdings" panose="05000000000000000000" pitchFamily="2" charset="2"/>
              <a:buChar char="§"/>
            </a:pPr>
            <a:endParaRPr lang="en-US" sz="1800" dirty="0">
              <a:solidFill>
                <a:srgbClr val="002060"/>
              </a:solidFill>
            </a:endParaRPr>
          </a:p>
          <a:p>
            <a:pPr marL="743010" lvl="1" indent="-342900" algn="just">
              <a:buFont typeface="Wingdings" panose="05000000000000000000" pitchFamily="2" charset="2"/>
              <a:buChar char="§"/>
            </a:pPr>
            <a:endParaRPr lang="en-US" sz="1800" dirty="0">
              <a:solidFill>
                <a:srgbClr val="002060"/>
              </a:solidFill>
            </a:endParaRPr>
          </a:p>
          <a:p>
            <a:pPr indent="-342900" algn="just">
              <a:buFont typeface="Wingdings" panose="05000000000000000000" pitchFamily="2" charset="2"/>
              <a:buChar char="ü"/>
            </a:pPr>
            <a:r>
              <a:rPr lang="en-US" sz="1800" dirty="0">
                <a:solidFill>
                  <a:srgbClr val="002060"/>
                </a:solidFill>
              </a:rPr>
              <a:t>To identify the network address of an IPv4 host, the IPv4 address is logically </a:t>
            </a:r>
            <a:r>
              <a:rPr lang="en-US" sz="1800" dirty="0" err="1">
                <a:solidFill>
                  <a:srgbClr val="002060"/>
                </a:solidFill>
              </a:rPr>
              <a:t>ANDed</a:t>
            </a:r>
            <a:r>
              <a:rPr lang="en-US" sz="1800" dirty="0">
                <a:solidFill>
                  <a:srgbClr val="002060"/>
                </a:solidFill>
              </a:rPr>
              <a:t>, bit by bit, with the subnet mask. </a:t>
            </a:r>
            <a:r>
              <a:rPr lang="en-US" sz="1800" dirty="0" err="1">
                <a:solidFill>
                  <a:srgbClr val="002060"/>
                </a:solidFill>
              </a:rPr>
              <a:t>ANDing</a:t>
            </a:r>
            <a:r>
              <a:rPr lang="en-US" sz="1800" dirty="0">
                <a:solidFill>
                  <a:srgbClr val="002060"/>
                </a:solidFill>
              </a:rPr>
              <a:t> between the address and the subnet mask yields the network address.</a:t>
            </a:r>
          </a:p>
          <a:p>
            <a:pPr marL="1200210" lvl="2" indent="-342900" algn="just">
              <a:buFont typeface="Wingdings" panose="05000000000000000000" pitchFamily="2" charset="2"/>
              <a:buChar char="§"/>
            </a:pPr>
            <a:endParaRPr lang="en-US" sz="1800" dirty="0">
              <a:solidFill>
                <a:srgbClr val="002060"/>
              </a:solidFill>
              <a:cs typeface="CiscoSans ExtraLight"/>
            </a:endParaRPr>
          </a:p>
        </p:txBody>
      </p:sp>
      <p:pic>
        <p:nvPicPr>
          <p:cNvPr id="10" name="Picture 9">
            <a:extLst>
              <a:ext uri="{FF2B5EF4-FFF2-40B4-BE49-F238E27FC236}">
                <a16:creationId xmlns:a16="http://schemas.microsoft.com/office/drawing/2014/main" id="{4DE37981-D130-48B4-8005-8F0F4012665C}"/>
              </a:ext>
            </a:extLst>
          </p:cNvPr>
          <p:cNvPicPr>
            <a:picLocks noChangeAspect="1"/>
          </p:cNvPicPr>
          <p:nvPr/>
        </p:nvPicPr>
        <p:blipFill>
          <a:blip r:embed="rId4"/>
          <a:stretch>
            <a:fillRect/>
          </a:stretch>
        </p:blipFill>
        <p:spPr>
          <a:xfrm>
            <a:off x="3289736" y="1842237"/>
            <a:ext cx="6789683" cy="3024074"/>
          </a:xfrm>
          <a:prstGeom prst="rect">
            <a:avLst/>
          </a:prstGeom>
        </p:spPr>
      </p:pic>
    </p:spTree>
    <p:custDataLst>
      <p:tags r:id="rId1"/>
    </p:custDataLst>
    <p:extLst>
      <p:ext uri="{BB962C8B-B14F-4D97-AF65-F5344CB8AC3E}">
        <p14:creationId xmlns:p14="http://schemas.microsoft.com/office/powerpoint/2010/main" val="26009942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IP Addressing - Subnet Mask</a:t>
            </a:r>
            <a:endParaRPr lang="en-US" sz="3200" dirty="0"/>
          </a:p>
        </p:txBody>
      </p:sp>
      <p:sp>
        <p:nvSpPr>
          <p:cNvPr id="5" name="Content Placeholder 4">
            <a:extLst>
              <a:ext uri="{FF2B5EF4-FFF2-40B4-BE49-F238E27FC236}">
                <a16:creationId xmlns:a16="http://schemas.microsoft.com/office/drawing/2014/main" id="{70EF733A-51C9-4841-81B5-FF55AEB4CF5A}"/>
              </a:ext>
            </a:extLst>
          </p:cNvPr>
          <p:cNvSpPr>
            <a:spLocks noGrp="1"/>
          </p:cNvSpPr>
          <p:nvPr>
            <p:ph idx="1"/>
          </p:nvPr>
        </p:nvSpPr>
        <p:spPr>
          <a:xfrm>
            <a:off x="364527" y="866454"/>
            <a:ext cx="7339556" cy="4455952"/>
          </a:xfrm>
        </p:spPr>
        <p:txBody>
          <a:bodyPr/>
          <a:lstStyle/>
          <a:p>
            <a:pPr marL="342900" indent="-342900" algn="just">
              <a:buFont typeface="Wingdings" panose="05000000000000000000" pitchFamily="2" charset="2"/>
              <a:buChar char="ü"/>
            </a:pPr>
            <a:r>
              <a:rPr lang="en-US" sz="1800" dirty="0">
                <a:solidFill>
                  <a:srgbClr val="002060"/>
                </a:solidFill>
              </a:rPr>
              <a:t>How do hosts know which portion of an IPv4 address is the network and which is the host? </a:t>
            </a:r>
          </a:p>
          <a:p>
            <a:pPr marL="0" indent="0" algn="just"/>
            <a:r>
              <a:rPr lang="en-US" sz="1800" b="1" dirty="0">
                <a:solidFill>
                  <a:srgbClr val="002060"/>
                </a:solidFill>
              </a:rPr>
              <a:t>Answer – The subnet mask</a:t>
            </a:r>
          </a:p>
          <a:p>
            <a:pPr marL="987425" indent="-273050" algn="just">
              <a:buFont typeface="Wingdings" panose="05000000000000000000" pitchFamily="2" charset="2"/>
              <a:buChar char="Ø"/>
            </a:pPr>
            <a:r>
              <a:rPr lang="en-US" sz="1800" dirty="0">
                <a:solidFill>
                  <a:srgbClr val="002060"/>
                </a:solidFill>
              </a:rPr>
              <a:t>The subnet mask signifies which part of the IPv4 address is network and which part is host. The subnet mask is compared to the IPv4 address from left to right, bit for bit. </a:t>
            </a:r>
          </a:p>
          <a:p>
            <a:pPr marL="987425" lvl="1" indent="-273050" algn="just" defTabSz="457105">
              <a:lnSpc>
                <a:spcPct val="100000"/>
              </a:lnSpc>
              <a:spcBef>
                <a:spcPct val="20000"/>
              </a:spcBef>
              <a:buFont typeface="Wingdings" panose="05000000000000000000" pitchFamily="2" charset="2"/>
              <a:buChar char="Ø"/>
            </a:pPr>
            <a:r>
              <a:rPr lang="en-US" sz="1800" dirty="0">
                <a:solidFill>
                  <a:srgbClr val="002060"/>
                </a:solidFill>
                <a:cs typeface="CiscoSans ExtraLight"/>
              </a:rPr>
              <a:t>The 1s in the subnet mask represent the network portion; the 0s represent the host portion.</a:t>
            </a:r>
          </a:p>
          <a:p>
            <a:pPr marL="987425" lvl="1" indent="-273050" algn="just" defTabSz="457105">
              <a:lnSpc>
                <a:spcPct val="100000"/>
              </a:lnSpc>
              <a:spcBef>
                <a:spcPct val="20000"/>
              </a:spcBef>
              <a:buFont typeface="Wingdings" panose="05000000000000000000" pitchFamily="2" charset="2"/>
              <a:buChar char="Ø"/>
            </a:pPr>
            <a:r>
              <a:rPr lang="en-US" sz="1800" dirty="0">
                <a:solidFill>
                  <a:srgbClr val="002060"/>
                </a:solidFill>
                <a:cs typeface="CiscoSans ExtraLight"/>
              </a:rPr>
              <a:t>When a host sends a packet, it compares its subnet mask to its own IPv4 address and the destination IPv4 address. </a:t>
            </a:r>
          </a:p>
          <a:p>
            <a:pPr marL="987425" lvl="2" indent="-273050" algn="just" defTabSz="457105">
              <a:lnSpc>
                <a:spcPct val="100000"/>
              </a:lnSpc>
              <a:spcBef>
                <a:spcPct val="20000"/>
              </a:spcBef>
              <a:buFont typeface="Wingdings" panose="05000000000000000000" pitchFamily="2" charset="2"/>
              <a:buChar char="Ø"/>
            </a:pPr>
            <a:r>
              <a:rPr lang="en-US" sz="1800" dirty="0">
                <a:solidFill>
                  <a:srgbClr val="002060"/>
                </a:solidFill>
                <a:cs typeface="CiscoSans ExtraLight"/>
              </a:rPr>
              <a:t>If the network bits match, both the source and destination host are on the same network and the packet can be delivered locally. </a:t>
            </a:r>
          </a:p>
          <a:p>
            <a:pPr marL="987425" lvl="2" indent="-273050" algn="just" defTabSz="457105">
              <a:lnSpc>
                <a:spcPct val="100000"/>
              </a:lnSpc>
              <a:spcBef>
                <a:spcPct val="20000"/>
              </a:spcBef>
              <a:buFont typeface="Wingdings" panose="05000000000000000000" pitchFamily="2" charset="2"/>
              <a:buChar char="Ø"/>
            </a:pPr>
            <a:r>
              <a:rPr lang="en-US" sz="1800" dirty="0">
                <a:solidFill>
                  <a:srgbClr val="002060"/>
                </a:solidFill>
                <a:cs typeface="CiscoSans ExtraLight"/>
              </a:rPr>
              <a:t>If the network bits do not match, the sending host forwards the packet to the local router interface to be sent on to the other network.</a:t>
            </a:r>
          </a:p>
          <a:p>
            <a:pPr marL="342900" indent="-342900" algn="just">
              <a:buFont typeface="Wingdings" panose="05000000000000000000" pitchFamily="2" charset="2"/>
              <a:buChar char="ü"/>
            </a:pPr>
            <a:endParaRPr lang="en-US" sz="1800" dirty="0">
              <a:solidFill>
                <a:srgbClr val="002060"/>
              </a:solidFill>
            </a:endParaRPr>
          </a:p>
        </p:txBody>
      </p:sp>
      <p:pic>
        <p:nvPicPr>
          <p:cNvPr id="6" name="Picture 5"/>
          <p:cNvPicPr>
            <a:picLocks noChangeAspect="1"/>
          </p:cNvPicPr>
          <p:nvPr/>
        </p:nvPicPr>
        <p:blipFill>
          <a:blip r:embed="rId4"/>
          <a:stretch>
            <a:fillRect/>
          </a:stretch>
        </p:blipFill>
        <p:spPr>
          <a:xfrm>
            <a:off x="7704083" y="1907058"/>
            <a:ext cx="4261352" cy="2484073"/>
          </a:xfrm>
          <a:prstGeom prst="rect">
            <a:avLst/>
          </a:prstGeom>
        </p:spPr>
      </p:pic>
      <p:sp>
        <p:nvSpPr>
          <p:cNvPr id="2" name="Rectangle 1"/>
          <p:cNvSpPr/>
          <p:nvPr/>
        </p:nvSpPr>
        <p:spPr>
          <a:xfrm>
            <a:off x="7956331" y="181602"/>
            <a:ext cx="4135228" cy="1384995"/>
          </a:xfrm>
          <a:prstGeom prst="rect">
            <a:avLst/>
          </a:prstGeom>
        </p:spPr>
        <p:txBody>
          <a:bodyPr wrap="square">
            <a:spAutoFit/>
          </a:bodyPr>
          <a:lstStyle/>
          <a:p>
            <a:pPr marL="179388" lvl="1" indent="-179388" algn="just"/>
            <a:r>
              <a:rPr lang="en-US" sz="1400" b="1" dirty="0"/>
              <a:t>255.0.0.0 (8-bits)</a:t>
            </a:r>
          </a:p>
          <a:p>
            <a:pPr marL="0" lvl="1" algn="just"/>
            <a:r>
              <a:rPr lang="en-US" sz="1400" b="1" dirty="0"/>
              <a:t>255.255.0.0 (16 bits)</a:t>
            </a:r>
          </a:p>
          <a:p>
            <a:pPr marL="0" lvl="1" algn="just"/>
            <a:r>
              <a:rPr lang="en-US" sz="1400" b="1" dirty="0"/>
              <a:t>255.255.255.0 (24 bits)</a:t>
            </a:r>
          </a:p>
          <a:p>
            <a:pPr marL="0" lvl="1" algn="just"/>
            <a:r>
              <a:rPr lang="en-US" sz="1400" b="1" dirty="0"/>
              <a:t>A subnet mask of 255.255.255.0 (decimal) or </a:t>
            </a:r>
            <a:br>
              <a:rPr lang="en-US" sz="1400" b="1" dirty="0"/>
            </a:br>
            <a:r>
              <a:rPr lang="en-US" sz="1400" b="1" dirty="0"/>
              <a:t>11111111.11111111.1111111.00000000 (binary) uses 24 network bits and 8 host bits.</a:t>
            </a:r>
          </a:p>
        </p:txBody>
      </p:sp>
      <p:sp>
        <p:nvSpPr>
          <p:cNvPr id="4" name="Rectangle 3"/>
          <p:cNvSpPr/>
          <p:nvPr/>
        </p:nvSpPr>
        <p:spPr>
          <a:xfrm>
            <a:off x="7704083" y="4708760"/>
            <a:ext cx="4387476" cy="954107"/>
          </a:xfrm>
          <a:prstGeom prst="rect">
            <a:avLst/>
          </a:prstGeom>
        </p:spPr>
        <p:txBody>
          <a:bodyPr wrap="square">
            <a:spAutoFit/>
          </a:bodyPr>
          <a:lstStyle/>
          <a:p>
            <a:pPr marL="0" lvl="1"/>
            <a:r>
              <a:rPr lang="en-US" sz="1400" i="1" dirty="0"/>
              <a:t>To determine how many hosts can be on that network, take the number 2 to the power of the number of host bits (2 </a:t>
            </a:r>
            <a:r>
              <a:rPr lang="en-US" sz="1400" i="1" baseline="30000" dirty="0"/>
              <a:t>8</a:t>
            </a:r>
            <a:r>
              <a:rPr lang="en-US" sz="1400" i="1" dirty="0"/>
              <a:t> = 256). </a:t>
            </a:r>
          </a:p>
          <a:p>
            <a:pPr marL="0" lvl="1"/>
            <a:r>
              <a:rPr lang="en-US" sz="1400" i="1" dirty="0"/>
              <a:t>Subtract 2 (256-2) for numbers that cannot be used</a:t>
            </a:r>
          </a:p>
        </p:txBody>
      </p:sp>
    </p:spTree>
    <p:custDataLst>
      <p:tags r:id="rId1"/>
    </p:custDataLst>
    <p:extLst>
      <p:ext uri="{BB962C8B-B14F-4D97-AF65-F5344CB8AC3E}">
        <p14:creationId xmlns:p14="http://schemas.microsoft.com/office/powerpoint/2010/main" val="13477712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IP Addressing –Classes (Classful and Classless)</a:t>
            </a:r>
            <a:endParaRPr lang="en-US" sz="3200" dirty="0"/>
          </a:p>
        </p:txBody>
      </p:sp>
      <p:sp>
        <p:nvSpPr>
          <p:cNvPr id="5" name="Content Placeholder 4">
            <a:extLst>
              <a:ext uri="{FF2B5EF4-FFF2-40B4-BE49-F238E27FC236}">
                <a16:creationId xmlns:a16="http://schemas.microsoft.com/office/drawing/2014/main" id="{70EF733A-51C9-4841-81B5-FF55AEB4CF5A}"/>
              </a:ext>
            </a:extLst>
          </p:cNvPr>
          <p:cNvSpPr>
            <a:spLocks noGrp="1"/>
          </p:cNvSpPr>
          <p:nvPr>
            <p:ph idx="1"/>
          </p:nvPr>
        </p:nvSpPr>
        <p:spPr>
          <a:xfrm>
            <a:off x="364527" y="866454"/>
            <a:ext cx="7066288" cy="4455952"/>
          </a:xfrm>
        </p:spPr>
        <p:txBody>
          <a:bodyPr/>
          <a:lstStyle/>
          <a:p>
            <a:pPr marL="342900" indent="-342900" algn="just">
              <a:buFont typeface="Wingdings" panose="05000000000000000000" pitchFamily="2" charset="2"/>
              <a:buChar char="ü"/>
            </a:pPr>
            <a:r>
              <a:rPr lang="en-US" sz="1800" dirty="0">
                <a:solidFill>
                  <a:srgbClr val="002060"/>
                </a:solidFill>
              </a:rPr>
              <a:t>IPv4 addresses are divided into the following ranges or classes:</a:t>
            </a:r>
          </a:p>
          <a:p>
            <a:pPr marL="743010" lvl="1" indent="-342900" algn="just">
              <a:buFont typeface="Wingdings" panose="05000000000000000000" pitchFamily="2" charset="2"/>
              <a:buChar char="§"/>
            </a:pPr>
            <a:r>
              <a:rPr lang="en-US" sz="1800" dirty="0">
                <a:solidFill>
                  <a:srgbClr val="002060"/>
                </a:solidFill>
              </a:rPr>
              <a:t>Class A (0.0.0.0/8 to 127.0.0.0/8) - Designed to support extremely large networks with more than 16 million host addresses. It used a fixed /8 prefix (255.0.0.0).</a:t>
            </a:r>
          </a:p>
          <a:p>
            <a:pPr marL="743010" lvl="1" indent="-342900" algn="just">
              <a:buFont typeface="Wingdings" panose="05000000000000000000" pitchFamily="2" charset="2"/>
              <a:buChar char="§"/>
            </a:pPr>
            <a:r>
              <a:rPr lang="en-US" sz="1800" dirty="0">
                <a:solidFill>
                  <a:srgbClr val="002060"/>
                </a:solidFill>
              </a:rPr>
              <a:t>Class B (128.0.0.0 /16 - 191.255.0.0 /16) - Designed to support the needs of moderate to large size networks with up to approximately 65,000 host addresses. It used a fixed /16 prefix (255.255.0.0).</a:t>
            </a:r>
          </a:p>
          <a:p>
            <a:pPr marL="743010" lvl="1" indent="-342900" algn="just">
              <a:buFont typeface="Wingdings" panose="05000000000000000000" pitchFamily="2" charset="2"/>
              <a:buChar char="§"/>
            </a:pPr>
            <a:r>
              <a:rPr lang="en-US" sz="1800" dirty="0">
                <a:solidFill>
                  <a:srgbClr val="002060"/>
                </a:solidFill>
              </a:rPr>
              <a:t>Class C (192.0.0.0 /24 - 223.255.255.0 /24) - Designed to support small networks with a maximum of 254 hosts. It used a fixed /24 prefix (255.255.255.0).</a:t>
            </a:r>
          </a:p>
          <a:p>
            <a:pPr marL="0" lvl="1" indent="0" algn="just">
              <a:buNone/>
            </a:pPr>
            <a:endParaRPr lang="en-US" sz="1800" dirty="0">
              <a:solidFill>
                <a:srgbClr val="002060"/>
              </a:solidFill>
            </a:endParaRPr>
          </a:p>
          <a:p>
            <a:pPr marL="0" lvl="1" indent="0" algn="just">
              <a:buNone/>
            </a:pPr>
            <a:r>
              <a:rPr lang="en-US" sz="1800" i="1" dirty="0">
                <a:solidFill>
                  <a:srgbClr val="002060"/>
                </a:solidFill>
              </a:rPr>
              <a:t>Note: There is also a Class D multicast block consisting of 224.0.0.0 to 239.0.0.0 and a Class E experimental address block consisting of 240.0.0.0 - 255.0.0.0.</a:t>
            </a:r>
          </a:p>
          <a:p>
            <a:pPr marL="342900" indent="-342900" algn="just">
              <a:buFont typeface="Wingdings" panose="05000000000000000000" pitchFamily="2" charset="2"/>
              <a:buChar char="§"/>
            </a:pPr>
            <a:endParaRPr lang="en-US" sz="1800" dirty="0">
              <a:solidFill>
                <a:srgbClr val="002060"/>
              </a:solidFill>
            </a:endParaRPr>
          </a:p>
          <a:p>
            <a:pPr marL="342900" indent="-342900" algn="just">
              <a:buFont typeface="Wingdings" panose="05000000000000000000" pitchFamily="2" charset="2"/>
              <a:buChar char="§"/>
            </a:pPr>
            <a:endParaRPr lang="en-US" sz="1800" dirty="0">
              <a:solidFill>
                <a:srgbClr val="002060"/>
              </a:solidFill>
            </a:endParaRPr>
          </a:p>
          <a:p>
            <a:pPr marL="342900" indent="-342900" algn="just">
              <a:buFont typeface="Wingdings" panose="05000000000000000000" pitchFamily="2" charset="2"/>
              <a:buChar char="§"/>
            </a:pPr>
            <a:endParaRPr lang="en-US" sz="1800" dirty="0">
              <a:solidFill>
                <a:srgbClr val="002060"/>
              </a:solidFill>
            </a:endParaRPr>
          </a:p>
        </p:txBody>
      </p:sp>
      <p:pic>
        <p:nvPicPr>
          <p:cNvPr id="9" name="Picture 8"/>
          <p:cNvPicPr>
            <a:picLocks noChangeAspect="1"/>
          </p:cNvPicPr>
          <p:nvPr/>
        </p:nvPicPr>
        <p:blipFill>
          <a:blip r:embed="rId4"/>
          <a:stretch>
            <a:fillRect/>
          </a:stretch>
        </p:blipFill>
        <p:spPr>
          <a:xfrm>
            <a:off x="7430815" y="1730595"/>
            <a:ext cx="4592506" cy="2727670"/>
          </a:xfrm>
          <a:prstGeom prst="rect">
            <a:avLst/>
          </a:prstGeom>
        </p:spPr>
      </p:pic>
    </p:spTree>
    <p:custDataLst>
      <p:tags r:id="rId1"/>
    </p:custDataLst>
    <p:extLst>
      <p:ext uri="{BB962C8B-B14F-4D97-AF65-F5344CB8AC3E}">
        <p14:creationId xmlns:p14="http://schemas.microsoft.com/office/powerpoint/2010/main" val="27549572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2EA4CC2-93C3-41F7-9A5E-B68EFBE9C8AC}"/>
              </a:ext>
            </a:extLst>
          </p:cNvPr>
          <p:cNvPicPr>
            <a:picLocks noChangeAspect="1"/>
          </p:cNvPicPr>
          <p:nvPr/>
        </p:nvPicPr>
        <p:blipFill rotWithShape="1">
          <a:blip r:embed="rId4"/>
          <a:srcRect t="38573"/>
          <a:stretch/>
        </p:blipFill>
        <p:spPr>
          <a:xfrm>
            <a:off x="6658372" y="2564524"/>
            <a:ext cx="5241388" cy="1807778"/>
          </a:xfrm>
          <a:prstGeom prst="rect">
            <a:avLst/>
          </a:prstGeom>
        </p:spPr>
      </p:pic>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IP Addressing - Public and Private</a:t>
            </a:r>
            <a:endParaRPr lang="en-US" sz="3200" dirty="0"/>
          </a:p>
        </p:txBody>
      </p:sp>
      <p:sp>
        <p:nvSpPr>
          <p:cNvPr id="5" name="Content Placeholder 4">
            <a:extLst>
              <a:ext uri="{FF2B5EF4-FFF2-40B4-BE49-F238E27FC236}">
                <a16:creationId xmlns:a16="http://schemas.microsoft.com/office/drawing/2014/main" id="{70EF733A-51C9-4841-81B5-FF55AEB4CF5A}"/>
              </a:ext>
            </a:extLst>
          </p:cNvPr>
          <p:cNvSpPr>
            <a:spLocks noGrp="1"/>
          </p:cNvSpPr>
          <p:nvPr>
            <p:ph idx="1"/>
          </p:nvPr>
        </p:nvSpPr>
        <p:spPr>
          <a:xfrm>
            <a:off x="364527" y="866454"/>
            <a:ext cx="7066288" cy="4455952"/>
          </a:xfrm>
        </p:spPr>
        <p:txBody>
          <a:bodyPr/>
          <a:lstStyle/>
          <a:p>
            <a:pPr marL="342900" indent="-342900" algn="just">
              <a:buFont typeface="Wingdings" panose="05000000000000000000" pitchFamily="2" charset="2"/>
              <a:buChar char="ü"/>
            </a:pPr>
            <a:r>
              <a:rPr lang="en-US" sz="1800" dirty="0">
                <a:solidFill>
                  <a:srgbClr val="002060"/>
                </a:solidFill>
              </a:rPr>
              <a:t>Public IPv4 addresses are addresses which are globally routed between ISP (internet service provider) routers. </a:t>
            </a:r>
          </a:p>
          <a:p>
            <a:pPr marL="342900" indent="-342900" algn="just">
              <a:buFont typeface="Wingdings" panose="05000000000000000000" pitchFamily="2" charset="2"/>
              <a:buChar char="ü"/>
            </a:pPr>
            <a:endParaRPr lang="en-US" sz="1800" dirty="0">
              <a:solidFill>
                <a:srgbClr val="002060"/>
              </a:solidFill>
            </a:endParaRPr>
          </a:p>
          <a:p>
            <a:pPr marL="342900" indent="-342900" algn="just">
              <a:buFont typeface="Wingdings" panose="05000000000000000000" pitchFamily="2" charset="2"/>
              <a:buChar char="ü"/>
            </a:pPr>
            <a:r>
              <a:rPr lang="en-US" sz="1800" dirty="0">
                <a:solidFill>
                  <a:srgbClr val="002060"/>
                </a:solidFill>
              </a:rPr>
              <a:t>Private IPv4 addresses were introduced because of the depletion of IPv4 address space. Private IPv4 addresses are not unique and can be used by an internal network.</a:t>
            </a:r>
          </a:p>
          <a:p>
            <a:pPr marL="342900" indent="-342900" algn="just">
              <a:buFont typeface="Wingdings" panose="05000000000000000000" pitchFamily="2" charset="2"/>
              <a:buChar char="ü"/>
            </a:pPr>
            <a:r>
              <a:rPr lang="en-US" sz="1800" dirty="0">
                <a:solidFill>
                  <a:srgbClr val="002060"/>
                </a:solidFill>
              </a:rPr>
              <a:t>Specifically, the private address blocks are:</a:t>
            </a:r>
          </a:p>
          <a:p>
            <a:pPr marL="742950" lvl="1" indent="-342900" algn="just">
              <a:buFont typeface="Wingdings" panose="05000000000000000000" pitchFamily="2" charset="2"/>
              <a:buChar char="§"/>
            </a:pPr>
            <a:r>
              <a:rPr lang="en-US" sz="1800" dirty="0">
                <a:solidFill>
                  <a:srgbClr val="002060"/>
                </a:solidFill>
                <a:cs typeface="CiscoSans ExtraLight"/>
              </a:rPr>
              <a:t>10.0.0.0 /8 or 10.0.0.0 to 10.255.255.255</a:t>
            </a:r>
          </a:p>
          <a:p>
            <a:pPr marL="742950" lvl="1" indent="-342900" algn="just">
              <a:buFont typeface="Wingdings" panose="05000000000000000000" pitchFamily="2" charset="2"/>
              <a:buChar char="§"/>
            </a:pPr>
            <a:r>
              <a:rPr lang="en-US" sz="1800" dirty="0">
                <a:solidFill>
                  <a:srgbClr val="002060"/>
                </a:solidFill>
                <a:cs typeface="CiscoSans ExtraLight"/>
              </a:rPr>
              <a:t>172.16.0.0 /12 or 172.16.0.0 to 172.31.255.255</a:t>
            </a:r>
          </a:p>
          <a:p>
            <a:pPr marL="742950" lvl="1" indent="-342900" algn="just">
              <a:buFont typeface="Wingdings" panose="05000000000000000000" pitchFamily="2" charset="2"/>
              <a:buChar char="§"/>
            </a:pPr>
            <a:r>
              <a:rPr lang="en-US" sz="1800" dirty="0">
                <a:solidFill>
                  <a:srgbClr val="002060"/>
                </a:solidFill>
                <a:cs typeface="CiscoSans ExtraLight"/>
              </a:rPr>
              <a:t>192.168.0.0 /16 or 192.168.0.0 to 192.168.255.255</a:t>
            </a:r>
          </a:p>
          <a:p>
            <a:pPr marL="0" indent="0" algn="just"/>
            <a:endParaRPr lang="en-US" sz="1800" i="1" dirty="0">
              <a:solidFill>
                <a:srgbClr val="002060"/>
              </a:solidFill>
            </a:endParaRPr>
          </a:p>
          <a:p>
            <a:pPr marL="342900" indent="-342900" algn="just">
              <a:buFont typeface="Wingdings" panose="05000000000000000000" pitchFamily="2" charset="2"/>
              <a:buChar char="ü"/>
            </a:pPr>
            <a:r>
              <a:rPr lang="en-US" sz="1800" i="1" dirty="0">
                <a:solidFill>
                  <a:srgbClr val="002060"/>
                </a:solidFill>
              </a:rPr>
              <a:t>Note: Private addresses are defined in RFC 1918.</a:t>
            </a:r>
            <a:endParaRPr lang="en-US" sz="1800" dirty="0">
              <a:solidFill>
                <a:srgbClr val="002060"/>
              </a:solidFill>
            </a:endParaRPr>
          </a:p>
          <a:p>
            <a:pPr marL="342900" indent="-342900" algn="just">
              <a:buFont typeface="Wingdings" panose="05000000000000000000" pitchFamily="2" charset="2"/>
              <a:buChar char="ü"/>
            </a:pPr>
            <a:r>
              <a:rPr lang="en-US" sz="1800" dirty="0">
                <a:solidFill>
                  <a:srgbClr val="002060"/>
                </a:solidFill>
              </a:rPr>
              <a:t>Most organizations use private IPv4 addresses for their internal hosts. However, these RFC 1918 addresses are not routable in the internet and must be translated to a public IPv4 address. </a:t>
            </a:r>
          </a:p>
        </p:txBody>
      </p:sp>
    </p:spTree>
    <p:custDataLst>
      <p:tags r:id="rId1"/>
    </p:custDataLst>
    <p:extLst>
      <p:ext uri="{BB962C8B-B14F-4D97-AF65-F5344CB8AC3E}">
        <p14:creationId xmlns:p14="http://schemas.microsoft.com/office/powerpoint/2010/main" val="41519095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4"/>
          <a:stretch>
            <a:fillRect/>
          </a:stretch>
        </p:blipFill>
        <p:spPr>
          <a:xfrm>
            <a:off x="77776" y="1434816"/>
            <a:ext cx="5303520" cy="3107531"/>
          </a:xfrm>
          <a:prstGeom prst="rect">
            <a:avLst/>
          </a:prstGeom>
        </p:spPr>
      </p:pic>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IP Addressing - Public</a:t>
            </a:r>
            <a:endParaRPr lang="en-US" sz="3200" dirty="0"/>
          </a:p>
        </p:txBody>
      </p:sp>
      <p:sp>
        <p:nvSpPr>
          <p:cNvPr id="5" name="Content Placeholder 4">
            <a:extLst>
              <a:ext uri="{FF2B5EF4-FFF2-40B4-BE49-F238E27FC236}">
                <a16:creationId xmlns:a16="http://schemas.microsoft.com/office/drawing/2014/main" id="{70EF733A-51C9-4841-81B5-FF55AEB4CF5A}"/>
              </a:ext>
            </a:extLst>
          </p:cNvPr>
          <p:cNvSpPr>
            <a:spLocks noGrp="1"/>
          </p:cNvSpPr>
          <p:nvPr>
            <p:ph idx="1"/>
          </p:nvPr>
        </p:nvSpPr>
        <p:spPr>
          <a:xfrm>
            <a:off x="154323" y="4491673"/>
            <a:ext cx="11945904" cy="864141"/>
          </a:xfrm>
        </p:spPr>
        <p:txBody>
          <a:bodyPr/>
          <a:lstStyle/>
          <a:p>
            <a:pPr marL="342900" indent="-342900" algn="just">
              <a:buFont typeface="Wingdings" panose="05000000000000000000" pitchFamily="2" charset="2"/>
              <a:buChar char="ü"/>
            </a:pPr>
            <a:r>
              <a:rPr lang="en-US" sz="1800" dirty="0">
                <a:solidFill>
                  <a:srgbClr val="002060"/>
                </a:solidFill>
              </a:rPr>
              <a:t>Network Address Translation (NAT) is used to translate between private IPv4 and public IPv4 addresses. </a:t>
            </a:r>
            <a:r>
              <a:rPr lang="en-US" sz="1800" dirty="0">
                <a:solidFill>
                  <a:srgbClr val="002060"/>
                </a:solidFill>
                <a:cs typeface="CiscoSans ExtraLight"/>
              </a:rPr>
              <a:t>This is usually done on the router that connects the internal network to the ISP's network</a:t>
            </a:r>
            <a:r>
              <a:rPr lang="en-US" sz="1800" dirty="0">
                <a:solidFill>
                  <a:srgbClr val="002060"/>
                </a:solidFill>
              </a:rPr>
              <a:t>. One public address can be shared among many private IP addresses through the use of port numbers.</a:t>
            </a:r>
            <a:endParaRPr lang="en-US" sz="1800" dirty="0">
              <a:solidFill>
                <a:srgbClr val="002060"/>
              </a:solidFill>
              <a:cs typeface="CiscoSans ExtraLight"/>
            </a:endParaRPr>
          </a:p>
          <a:p>
            <a:pPr marL="342900" lvl="1" indent="-342900" algn="just" defTabSz="457105">
              <a:lnSpc>
                <a:spcPct val="100000"/>
              </a:lnSpc>
              <a:spcBef>
                <a:spcPct val="20000"/>
              </a:spcBef>
              <a:buFont typeface="Wingdings" panose="05000000000000000000" pitchFamily="2" charset="2"/>
              <a:buChar char="ü"/>
            </a:pPr>
            <a:r>
              <a:rPr lang="en-US" sz="1800" dirty="0">
                <a:solidFill>
                  <a:srgbClr val="002060"/>
                </a:solidFill>
                <a:cs typeface="CiscoSans ExtraLight"/>
              </a:rPr>
              <a:t>Home routers provide the same capability.  </a:t>
            </a:r>
          </a:p>
          <a:p>
            <a:pPr marL="342900" lvl="1" indent="-342900" algn="just" defTabSz="457105">
              <a:lnSpc>
                <a:spcPct val="100000"/>
              </a:lnSpc>
              <a:spcBef>
                <a:spcPct val="20000"/>
              </a:spcBef>
              <a:buFont typeface="Wingdings" panose="05000000000000000000" pitchFamily="2" charset="2"/>
              <a:buChar char="ü"/>
            </a:pPr>
            <a:endParaRPr lang="en-US" sz="1800" dirty="0">
              <a:solidFill>
                <a:srgbClr val="002060"/>
              </a:solidFill>
              <a:cs typeface="CiscoSans ExtraLight"/>
            </a:endParaRPr>
          </a:p>
          <a:p>
            <a:pPr marL="342900" indent="-342900" algn="just">
              <a:buFont typeface="Wingdings" panose="05000000000000000000" pitchFamily="2" charset="2"/>
              <a:buChar char="ü"/>
            </a:pPr>
            <a:endParaRPr lang="en-US" sz="1800" dirty="0">
              <a:solidFill>
                <a:srgbClr val="002060"/>
              </a:solidFill>
            </a:endParaRPr>
          </a:p>
          <a:p>
            <a:pPr marL="342900" indent="-342900" algn="just">
              <a:buFont typeface="Wingdings" panose="05000000000000000000" pitchFamily="2" charset="2"/>
              <a:buChar char="ü"/>
            </a:pPr>
            <a:endParaRPr lang="en-US" sz="1800" dirty="0">
              <a:solidFill>
                <a:srgbClr val="002060"/>
              </a:solidFill>
            </a:endParaRPr>
          </a:p>
          <a:p>
            <a:pPr marL="342900" indent="-342900" algn="just">
              <a:buFont typeface="Wingdings" panose="05000000000000000000" pitchFamily="2" charset="2"/>
              <a:buChar char="ü"/>
            </a:pPr>
            <a:endParaRPr lang="en-US" sz="1800" dirty="0">
              <a:solidFill>
                <a:srgbClr val="002060"/>
              </a:solidFill>
            </a:endParaRPr>
          </a:p>
          <a:p>
            <a:pPr marL="342900" indent="-342900" algn="just">
              <a:buFont typeface="Wingdings" panose="05000000000000000000" pitchFamily="2" charset="2"/>
              <a:buChar char="ü"/>
            </a:pPr>
            <a:endParaRPr lang="en-US" sz="1800" dirty="0">
              <a:solidFill>
                <a:srgbClr val="002060"/>
              </a:solidFill>
            </a:endParaRPr>
          </a:p>
          <a:p>
            <a:pPr marL="342900" indent="-342900" algn="just">
              <a:buFont typeface="Wingdings" panose="05000000000000000000" pitchFamily="2" charset="2"/>
              <a:buChar char="ü"/>
            </a:pPr>
            <a:endParaRPr lang="en-US" sz="1800" dirty="0">
              <a:solidFill>
                <a:srgbClr val="002060"/>
              </a:solidFill>
            </a:endParaRPr>
          </a:p>
          <a:p>
            <a:pPr marL="342900" indent="-342900" algn="just">
              <a:buFont typeface="Wingdings" panose="05000000000000000000" pitchFamily="2" charset="2"/>
              <a:buChar char="ü"/>
            </a:pPr>
            <a:endParaRPr lang="en-US" sz="1800" dirty="0">
              <a:solidFill>
                <a:srgbClr val="002060"/>
              </a:solidFill>
            </a:endParaRPr>
          </a:p>
        </p:txBody>
      </p:sp>
      <p:pic>
        <p:nvPicPr>
          <p:cNvPr id="6" name="Picture 5">
            <a:extLst>
              <a:ext uri="{FF2B5EF4-FFF2-40B4-BE49-F238E27FC236}">
                <a16:creationId xmlns:a16="http://schemas.microsoft.com/office/drawing/2014/main" id="{E2EA4CC2-93C3-41F7-9A5E-B68EFBE9C8AC}"/>
              </a:ext>
            </a:extLst>
          </p:cNvPr>
          <p:cNvPicPr>
            <a:picLocks noChangeAspect="1"/>
          </p:cNvPicPr>
          <p:nvPr/>
        </p:nvPicPr>
        <p:blipFill rotWithShape="1">
          <a:blip r:embed="rId5"/>
          <a:srcRect b="46976"/>
          <a:stretch/>
        </p:blipFill>
        <p:spPr>
          <a:xfrm>
            <a:off x="3405352" y="95233"/>
            <a:ext cx="5076496" cy="1511395"/>
          </a:xfrm>
          <a:prstGeom prst="rect">
            <a:avLst/>
          </a:prstGeom>
        </p:spPr>
      </p:pic>
      <p:sp>
        <p:nvSpPr>
          <p:cNvPr id="7" name="Content Placeholder 4">
            <a:extLst>
              <a:ext uri="{FF2B5EF4-FFF2-40B4-BE49-F238E27FC236}">
                <a16:creationId xmlns:a16="http://schemas.microsoft.com/office/drawing/2014/main" id="{70EF733A-51C9-4841-81B5-FF55AEB4CF5A}"/>
              </a:ext>
            </a:extLst>
          </p:cNvPr>
          <p:cNvSpPr txBox="1">
            <a:spLocks/>
          </p:cNvSpPr>
          <p:nvPr/>
        </p:nvSpPr>
        <p:spPr>
          <a:xfrm>
            <a:off x="5968465" y="2155898"/>
            <a:ext cx="6002818" cy="2205896"/>
          </a:xfrm>
          <a:prstGeom prst="rect">
            <a:avLst/>
          </a:prstGeom>
        </p:spPr>
        <p:txBody>
          <a:bodyPr vert="horz" lIns="91420" tIns="45710" rIns="91420" bIns="45710" rtlCol="0">
            <a:noAutofit/>
          </a:bodyPr>
          <a:lstStyle>
            <a:lvl1pPr marL="285690" marR="0" indent="-285690" algn="ctr" defTabSz="457105" rtl="0" eaLnBrk="1" fontAlgn="auto" latinLnBrk="0" hangingPunct="1">
              <a:lnSpc>
                <a:spcPct val="100000"/>
              </a:lnSpc>
              <a:spcBef>
                <a:spcPct val="20000"/>
              </a:spcBef>
              <a:spcAft>
                <a:spcPts val="0"/>
              </a:spcAft>
              <a:buClrTx/>
              <a:buSzTx/>
              <a:buFont typeface="Arial"/>
              <a:buNone/>
              <a:tabLst/>
              <a:defRPr sz="2000" b="0" i="0" kern="1200" baseline="0">
                <a:solidFill>
                  <a:schemeClr val="bg1"/>
                </a:solidFill>
                <a:latin typeface="+mn-lt"/>
                <a:ea typeface="+mn-ea"/>
                <a:cs typeface="CiscoSans ExtraLight"/>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a:buFont typeface="Wingdings" panose="05000000000000000000" pitchFamily="2" charset="2"/>
              <a:buChar char="§"/>
            </a:pPr>
            <a:r>
              <a:rPr lang="en-US" sz="1600" i="1" dirty="0">
                <a:solidFill>
                  <a:schemeClr val="tx1"/>
                </a:solidFill>
              </a:rPr>
              <a:t>Both IPv4 and IPv6 addresses are managed by the Internet Assigned Numbers Authority (IANA). </a:t>
            </a:r>
          </a:p>
          <a:p>
            <a:pPr marL="342900" indent="-342900" algn="just">
              <a:buFont typeface="Wingdings" panose="05000000000000000000" pitchFamily="2" charset="2"/>
              <a:buChar char="§"/>
            </a:pPr>
            <a:r>
              <a:rPr lang="en-US" sz="1600" i="1" dirty="0">
                <a:solidFill>
                  <a:schemeClr val="tx1"/>
                </a:solidFill>
              </a:rPr>
              <a:t>The IANA manages and allocates blocks of IP addresses to the Regional Internet Registries (RIRs). </a:t>
            </a:r>
          </a:p>
          <a:p>
            <a:pPr marL="342900" lvl="1" indent="-342900" algn="just" defTabSz="457105">
              <a:lnSpc>
                <a:spcPct val="100000"/>
              </a:lnSpc>
              <a:spcBef>
                <a:spcPct val="20000"/>
              </a:spcBef>
              <a:buFont typeface="Wingdings" panose="05000000000000000000" pitchFamily="2" charset="2"/>
              <a:buChar char="§"/>
            </a:pPr>
            <a:r>
              <a:rPr lang="en-US" sz="1600" i="1" dirty="0">
                <a:cs typeface="CiscoSans ExtraLight"/>
              </a:rPr>
              <a:t>RIRs are responsible for allocating IP addresses to ISPs, who in turn provide IPv4 address blocks to organizations and smaller ISPs. </a:t>
            </a:r>
          </a:p>
          <a:p>
            <a:pPr marL="342900" lvl="2" indent="-342900" algn="just" defTabSz="457105">
              <a:lnSpc>
                <a:spcPct val="100000"/>
              </a:lnSpc>
              <a:spcBef>
                <a:spcPct val="20000"/>
              </a:spcBef>
              <a:buFont typeface="Wingdings" panose="05000000000000000000" pitchFamily="2" charset="2"/>
              <a:buChar char="§"/>
            </a:pPr>
            <a:r>
              <a:rPr lang="en-US" sz="1600" i="1" dirty="0">
                <a:cs typeface="CiscoSans ExtraLight"/>
              </a:rPr>
              <a:t>Organizations can get their addresses directly from an RIR subject to the policies of that RIR.</a:t>
            </a:r>
          </a:p>
        </p:txBody>
      </p:sp>
      <p:pic>
        <p:nvPicPr>
          <p:cNvPr id="8" name="Picture 7"/>
          <p:cNvPicPr>
            <a:picLocks noChangeAspect="1"/>
          </p:cNvPicPr>
          <p:nvPr/>
        </p:nvPicPr>
        <p:blipFill>
          <a:blip r:embed="rId6"/>
          <a:stretch>
            <a:fillRect/>
          </a:stretch>
        </p:blipFill>
        <p:spPr>
          <a:xfrm>
            <a:off x="7846597" y="222907"/>
            <a:ext cx="3783980" cy="1927688"/>
          </a:xfrm>
          <a:prstGeom prst="rect">
            <a:avLst/>
          </a:prstGeom>
        </p:spPr>
      </p:pic>
    </p:spTree>
    <p:custDataLst>
      <p:tags r:id="rId1"/>
    </p:custDataLst>
    <p:extLst>
      <p:ext uri="{BB962C8B-B14F-4D97-AF65-F5344CB8AC3E}">
        <p14:creationId xmlns:p14="http://schemas.microsoft.com/office/powerpoint/2010/main" val="13860904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IP Addressing – Transmission </a:t>
            </a:r>
            <a:endParaRPr lang="en-US" sz="3200" dirty="0"/>
          </a:p>
        </p:txBody>
      </p:sp>
      <p:sp>
        <p:nvSpPr>
          <p:cNvPr id="5" name="Content Placeholder 4">
            <a:extLst>
              <a:ext uri="{FF2B5EF4-FFF2-40B4-BE49-F238E27FC236}">
                <a16:creationId xmlns:a16="http://schemas.microsoft.com/office/drawing/2014/main" id="{70EF733A-51C9-4841-81B5-FF55AEB4CF5A}"/>
              </a:ext>
            </a:extLst>
          </p:cNvPr>
          <p:cNvSpPr>
            <a:spLocks noGrp="1"/>
          </p:cNvSpPr>
          <p:nvPr>
            <p:ph idx="1"/>
          </p:nvPr>
        </p:nvSpPr>
        <p:spPr>
          <a:xfrm>
            <a:off x="259421" y="3588633"/>
            <a:ext cx="11575225" cy="1666539"/>
          </a:xfrm>
        </p:spPr>
        <p:txBody>
          <a:bodyPr/>
          <a:lstStyle/>
          <a:p>
            <a:pPr marL="342900" lvl="2" indent="-342900" algn="just" defTabSz="457105">
              <a:lnSpc>
                <a:spcPct val="100000"/>
              </a:lnSpc>
              <a:spcBef>
                <a:spcPct val="20000"/>
              </a:spcBef>
              <a:buFont typeface="Wingdings" panose="05000000000000000000" pitchFamily="2" charset="2"/>
              <a:buChar char="ü"/>
            </a:pPr>
            <a:r>
              <a:rPr lang="en-US" sz="1800" dirty="0">
                <a:solidFill>
                  <a:srgbClr val="002060"/>
                </a:solidFill>
                <a:cs typeface="CiscoSans ExtraLight"/>
              </a:rPr>
              <a:t>Unicast: </a:t>
            </a:r>
            <a:r>
              <a:rPr lang="en-US" sz="1800" b="1" dirty="0">
                <a:solidFill>
                  <a:srgbClr val="002060"/>
                </a:solidFill>
                <a:cs typeface="CiscoSans ExtraLight"/>
              </a:rPr>
              <a:t>host-to-host communication </a:t>
            </a:r>
            <a:r>
              <a:rPr lang="en-US" sz="1800" dirty="0">
                <a:solidFill>
                  <a:srgbClr val="002060"/>
                </a:solidFill>
                <a:cs typeface="CiscoSans ExtraLight"/>
              </a:rPr>
              <a:t>in both a client/server and a peer-to-peer network. Unicast packets use the address of the destination device as the destination address and can be routed through an internetwork.</a:t>
            </a:r>
          </a:p>
          <a:p>
            <a:pPr marL="342900" lvl="2" indent="-342900" algn="just" defTabSz="457105">
              <a:lnSpc>
                <a:spcPct val="100000"/>
              </a:lnSpc>
              <a:spcBef>
                <a:spcPct val="20000"/>
              </a:spcBef>
              <a:buFont typeface="Wingdings" panose="05000000000000000000" pitchFamily="2" charset="2"/>
              <a:buChar char="ü"/>
            </a:pPr>
            <a:r>
              <a:rPr lang="en-US" sz="1800" dirty="0">
                <a:solidFill>
                  <a:srgbClr val="002060"/>
                </a:solidFill>
                <a:cs typeface="CiscoSans ExtraLight"/>
              </a:rPr>
              <a:t>Broadcast packets are </a:t>
            </a:r>
            <a:r>
              <a:rPr lang="en-US" sz="1800" b="1" dirty="0">
                <a:solidFill>
                  <a:srgbClr val="002060"/>
                </a:solidFill>
                <a:cs typeface="CiscoSans ExtraLight"/>
              </a:rPr>
              <a:t>sent to all hosts in the network</a:t>
            </a:r>
            <a:r>
              <a:rPr lang="en-US" sz="1800" dirty="0">
                <a:solidFill>
                  <a:srgbClr val="002060"/>
                </a:solidFill>
                <a:cs typeface="CiscoSans ExtraLight"/>
              </a:rPr>
              <a:t> using a broadcast address. A broadcast packet contains a destination IPv4 address with all ones (1s) in the host portion. When a host receives a broadcast packet, the host processes the packet as it would a packet addressed to its unicast address. </a:t>
            </a:r>
          </a:p>
          <a:p>
            <a:pPr marL="342900" lvl="2" indent="-342900" algn="just" defTabSz="457105">
              <a:lnSpc>
                <a:spcPct val="100000"/>
              </a:lnSpc>
              <a:spcBef>
                <a:spcPct val="20000"/>
              </a:spcBef>
              <a:buFont typeface="Wingdings" panose="05000000000000000000" pitchFamily="2" charset="2"/>
              <a:buChar char="ü"/>
            </a:pPr>
            <a:r>
              <a:rPr lang="en-US" sz="1800" dirty="0">
                <a:solidFill>
                  <a:srgbClr val="002060"/>
                </a:solidFill>
                <a:cs typeface="CiscoSans ExtraLight"/>
              </a:rPr>
              <a:t>Broadcast may be directed or limited: A directed broadcast is sent to all hosts on a specific network and a limited broadcast is sent to 255.255.255.255. </a:t>
            </a:r>
          </a:p>
        </p:txBody>
      </p:sp>
      <p:pic>
        <p:nvPicPr>
          <p:cNvPr id="8" name="Picture 7">
            <a:extLst>
              <a:ext uri="{FF2B5EF4-FFF2-40B4-BE49-F238E27FC236}">
                <a16:creationId xmlns:a16="http://schemas.microsoft.com/office/drawing/2014/main" id="{F23313C3-2811-4A4A-BE54-D4CB885B9AF2}"/>
              </a:ext>
            </a:extLst>
          </p:cNvPr>
          <p:cNvPicPr>
            <a:picLocks noChangeAspect="1"/>
          </p:cNvPicPr>
          <p:nvPr/>
        </p:nvPicPr>
        <p:blipFill>
          <a:blip r:embed="rId4"/>
          <a:stretch>
            <a:fillRect/>
          </a:stretch>
        </p:blipFill>
        <p:spPr>
          <a:xfrm>
            <a:off x="684740" y="713025"/>
            <a:ext cx="3317294" cy="2794747"/>
          </a:xfrm>
          <a:prstGeom prst="rect">
            <a:avLst/>
          </a:prstGeom>
        </p:spPr>
      </p:pic>
      <p:pic>
        <p:nvPicPr>
          <p:cNvPr id="9" name="Picture 8">
            <a:extLst>
              <a:ext uri="{FF2B5EF4-FFF2-40B4-BE49-F238E27FC236}">
                <a16:creationId xmlns:a16="http://schemas.microsoft.com/office/drawing/2014/main" id="{18217881-470B-4E0B-A51C-42EA0D86BB1C}"/>
              </a:ext>
            </a:extLst>
          </p:cNvPr>
          <p:cNvPicPr>
            <a:picLocks noChangeAspect="1"/>
          </p:cNvPicPr>
          <p:nvPr/>
        </p:nvPicPr>
        <p:blipFill>
          <a:blip r:embed="rId5"/>
          <a:srcRect/>
          <a:stretch/>
        </p:blipFill>
        <p:spPr>
          <a:xfrm>
            <a:off x="4325310" y="713024"/>
            <a:ext cx="3239365" cy="2794747"/>
          </a:xfrm>
          <a:prstGeom prst="rect">
            <a:avLst/>
          </a:prstGeom>
        </p:spPr>
      </p:pic>
      <p:sp>
        <p:nvSpPr>
          <p:cNvPr id="2" name="Rectangle 1"/>
          <p:cNvSpPr/>
          <p:nvPr/>
        </p:nvSpPr>
        <p:spPr>
          <a:xfrm>
            <a:off x="7591731" y="1255148"/>
            <a:ext cx="4365699" cy="1126462"/>
          </a:xfrm>
          <a:prstGeom prst="rect">
            <a:avLst/>
          </a:prstGeom>
        </p:spPr>
        <p:txBody>
          <a:bodyPr wrap="square">
            <a:spAutoFit/>
          </a:bodyPr>
          <a:lstStyle/>
          <a:p>
            <a:pPr marL="0" lvl="2" algn="just" defTabSz="457105">
              <a:lnSpc>
                <a:spcPct val="100000"/>
              </a:lnSpc>
              <a:spcBef>
                <a:spcPct val="20000"/>
              </a:spcBef>
            </a:pPr>
            <a:r>
              <a:rPr lang="en-US" sz="1600" i="1" dirty="0">
                <a:cs typeface="CiscoSans ExtraLight"/>
              </a:rPr>
              <a:t>By default, routers do not forward broadcasts.</a:t>
            </a:r>
          </a:p>
          <a:p>
            <a:pPr marL="0" lvl="2" algn="just" defTabSz="457105">
              <a:lnSpc>
                <a:spcPct val="100000"/>
              </a:lnSpc>
              <a:spcBef>
                <a:spcPct val="20000"/>
              </a:spcBef>
            </a:pPr>
            <a:r>
              <a:rPr lang="en-US" sz="1600" i="1" dirty="0">
                <a:cs typeface="CiscoSans ExtraLight"/>
              </a:rPr>
              <a:t>Routers can eliminate excessive broadcast traffic by subdividing networks into separate broadcast domains.</a:t>
            </a:r>
          </a:p>
        </p:txBody>
      </p:sp>
    </p:spTree>
    <p:custDataLst>
      <p:tags r:id="rId1"/>
    </p:custDataLst>
    <p:extLst>
      <p:ext uri="{BB962C8B-B14F-4D97-AF65-F5344CB8AC3E}">
        <p14:creationId xmlns:p14="http://schemas.microsoft.com/office/powerpoint/2010/main" val="34012264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IP Addressing – Transmission </a:t>
            </a:r>
            <a:endParaRPr lang="en-US" sz="3200" dirty="0"/>
          </a:p>
        </p:txBody>
      </p:sp>
      <p:sp>
        <p:nvSpPr>
          <p:cNvPr id="5" name="Content Placeholder 4">
            <a:extLst>
              <a:ext uri="{FF2B5EF4-FFF2-40B4-BE49-F238E27FC236}">
                <a16:creationId xmlns:a16="http://schemas.microsoft.com/office/drawing/2014/main" id="{70EF733A-51C9-4841-81B5-FF55AEB4CF5A}"/>
              </a:ext>
            </a:extLst>
          </p:cNvPr>
          <p:cNvSpPr>
            <a:spLocks noGrp="1"/>
          </p:cNvSpPr>
          <p:nvPr>
            <p:ph idx="1"/>
          </p:nvPr>
        </p:nvSpPr>
        <p:spPr>
          <a:xfrm>
            <a:off x="259421" y="3588633"/>
            <a:ext cx="11575225" cy="1666539"/>
          </a:xfrm>
        </p:spPr>
        <p:txBody>
          <a:bodyPr/>
          <a:lstStyle/>
          <a:p>
            <a:pPr marL="342900" lvl="2" indent="-342900" algn="just" defTabSz="457105">
              <a:lnSpc>
                <a:spcPct val="100000"/>
              </a:lnSpc>
              <a:spcBef>
                <a:spcPct val="20000"/>
              </a:spcBef>
              <a:buFont typeface="Wingdings" panose="05000000000000000000" pitchFamily="2" charset="2"/>
              <a:buChar char="ü"/>
            </a:pPr>
            <a:r>
              <a:rPr lang="en-US" sz="1800" dirty="0">
                <a:solidFill>
                  <a:srgbClr val="002060"/>
                </a:solidFill>
                <a:cs typeface="CiscoSans ExtraLight"/>
              </a:rPr>
              <a:t>Multicast transmission reduces traffic by allowing a host to send a single packet to a selected set of hosts that subscribe to a multicast group. IPv4 has reserved the 224.0.0.0 to 239.255.255.255 addresses as a multicast range. The IPv4 multicast addresses 224.0.0.0 to 224.0.0.255 are reserved for multicasting on the local network only. </a:t>
            </a:r>
          </a:p>
          <a:p>
            <a:pPr marL="342900" lvl="2" indent="-342900" algn="just" defTabSz="457105">
              <a:lnSpc>
                <a:spcPct val="100000"/>
              </a:lnSpc>
              <a:spcBef>
                <a:spcPct val="20000"/>
              </a:spcBef>
              <a:buFont typeface="Wingdings" panose="05000000000000000000" pitchFamily="2" charset="2"/>
              <a:buChar char="ü"/>
            </a:pPr>
            <a:r>
              <a:rPr lang="en-US" sz="1800" dirty="0">
                <a:solidFill>
                  <a:srgbClr val="002060"/>
                </a:solidFill>
                <a:cs typeface="CiscoSans ExtraLight"/>
              </a:rPr>
              <a:t>A router connected to the local network will not forward them further. Hosts that receive multicast data are called multicast clients. </a:t>
            </a:r>
          </a:p>
          <a:p>
            <a:pPr marL="342900" lvl="2" indent="-342900" algn="just" defTabSz="457105">
              <a:lnSpc>
                <a:spcPct val="100000"/>
              </a:lnSpc>
              <a:spcBef>
                <a:spcPct val="20000"/>
              </a:spcBef>
              <a:buFont typeface="Wingdings" panose="05000000000000000000" pitchFamily="2" charset="2"/>
              <a:buChar char="ü"/>
            </a:pPr>
            <a:r>
              <a:rPr lang="en-US" sz="1800" dirty="0">
                <a:solidFill>
                  <a:srgbClr val="002060"/>
                </a:solidFill>
                <a:cs typeface="CiscoSans ExtraLight"/>
              </a:rPr>
              <a:t>The multicast clients use services requested by a client program to subscribe to the multicast group. Each multicast group is represented by a single IPv4 multicast destination address. </a:t>
            </a:r>
          </a:p>
        </p:txBody>
      </p:sp>
      <p:pic>
        <p:nvPicPr>
          <p:cNvPr id="8" name="Picture 7">
            <a:extLst>
              <a:ext uri="{FF2B5EF4-FFF2-40B4-BE49-F238E27FC236}">
                <a16:creationId xmlns:a16="http://schemas.microsoft.com/office/drawing/2014/main" id="{F23313C3-2811-4A4A-BE54-D4CB885B9AF2}"/>
              </a:ext>
            </a:extLst>
          </p:cNvPr>
          <p:cNvPicPr>
            <a:picLocks noChangeAspect="1"/>
          </p:cNvPicPr>
          <p:nvPr/>
        </p:nvPicPr>
        <p:blipFill>
          <a:blip r:embed="rId4"/>
          <a:stretch>
            <a:fillRect/>
          </a:stretch>
        </p:blipFill>
        <p:spPr>
          <a:xfrm>
            <a:off x="684740" y="713024"/>
            <a:ext cx="3317294" cy="2794747"/>
          </a:xfrm>
          <a:prstGeom prst="rect">
            <a:avLst/>
          </a:prstGeom>
        </p:spPr>
      </p:pic>
      <p:pic>
        <p:nvPicPr>
          <p:cNvPr id="9" name="Picture 8">
            <a:extLst>
              <a:ext uri="{FF2B5EF4-FFF2-40B4-BE49-F238E27FC236}">
                <a16:creationId xmlns:a16="http://schemas.microsoft.com/office/drawing/2014/main" id="{18217881-470B-4E0B-A51C-42EA0D86BB1C}"/>
              </a:ext>
            </a:extLst>
          </p:cNvPr>
          <p:cNvPicPr>
            <a:picLocks noChangeAspect="1"/>
          </p:cNvPicPr>
          <p:nvPr/>
        </p:nvPicPr>
        <p:blipFill>
          <a:blip r:embed="rId5"/>
          <a:srcRect/>
          <a:stretch/>
        </p:blipFill>
        <p:spPr>
          <a:xfrm>
            <a:off x="4686774" y="713024"/>
            <a:ext cx="2958359" cy="2552310"/>
          </a:xfrm>
          <a:prstGeom prst="rect">
            <a:avLst/>
          </a:prstGeom>
        </p:spPr>
      </p:pic>
      <p:pic>
        <p:nvPicPr>
          <p:cNvPr id="10" name="Picture 9">
            <a:extLst>
              <a:ext uri="{FF2B5EF4-FFF2-40B4-BE49-F238E27FC236}">
                <a16:creationId xmlns:a16="http://schemas.microsoft.com/office/drawing/2014/main" id="{DDB3EA43-35A4-4726-8357-8E8F2CABDB1E}"/>
              </a:ext>
            </a:extLst>
          </p:cNvPr>
          <p:cNvPicPr>
            <a:picLocks noChangeAspect="1"/>
          </p:cNvPicPr>
          <p:nvPr/>
        </p:nvPicPr>
        <p:blipFill>
          <a:blip r:embed="rId6"/>
          <a:srcRect/>
          <a:stretch/>
        </p:blipFill>
        <p:spPr>
          <a:xfrm>
            <a:off x="8127519" y="713024"/>
            <a:ext cx="3684538" cy="2429569"/>
          </a:xfrm>
          <a:prstGeom prst="rect">
            <a:avLst/>
          </a:prstGeom>
        </p:spPr>
      </p:pic>
    </p:spTree>
    <p:custDataLst>
      <p:tags r:id="rId1"/>
    </p:custDataLst>
    <p:extLst>
      <p:ext uri="{BB962C8B-B14F-4D97-AF65-F5344CB8AC3E}">
        <p14:creationId xmlns:p14="http://schemas.microsoft.com/office/powerpoint/2010/main" val="3711737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IP Address – Assignment</a:t>
            </a:r>
            <a:endParaRPr lang="en-US" sz="3200" dirty="0"/>
          </a:p>
        </p:txBody>
      </p:sp>
      <p:sp>
        <p:nvSpPr>
          <p:cNvPr id="5" name="Content Placeholder 4">
            <a:extLst>
              <a:ext uri="{FF2B5EF4-FFF2-40B4-BE49-F238E27FC236}">
                <a16:creationId xmlns:a16="http://schemas.microsoft.com/office/drawing/2014/main" id="{70EF733A-51C9-4841-81B5-FF55AEB4CF5A}"/>
              </a:ext>
            </a:extLst>
          </p:cNvPr>
          <p:cNvSpPr>
            <a:spLocks noGrp="1"/>
          </p:cNvSpPr>
          <p:nvPr>
            <p:ph idx="1"/>
          </p:nvPr>
        </p:nvSpPr>
        <p:spPr>
          <a:xfrm>
            <a:off x="4782206" y="866454"/>
            <a:ext cx="7231117" cy="4455952"/>
          </a:xfrm>
        </p:spPr>
        <p:txBody>
          <a:bodyPr/>
          <a:lstStyle/>
          <a:p>
            <a:pPr marL="285750" indent="-285750" algn="just">
              <a:buFont typeface="Wingdings" panose="05000000000000000000" pitchFamily="2" charset="2"/>
              <a:buChar char="ü"/>
            </a:pPr>
            <a:r>
              <a:rPr lang="en-US" sz="1800" dirty="0">
                <a:solidFill>
                  <a:srgbClr val="002060"/>
                </a:solidFill>
              </a:rPr>
              <a:t>IPv4 addresses can be assigned either  statically or dynamically. With a static assignment, the host IPv4 address must be configured manually, together with subnet mask, default gateway, and DNS server address.</a:t>
            </a:r>
          </a:p>
          <a:p>
            <a:pPr marL="285750" indent="-285750" algn="just">
              <a:buFont typeface="Wingdings" panose="05000000000000000000" pitchFamily="2" charset="2"/>
              <a:buChar char="ü"/>
            </a:pPr>
            <a:r>
              <a:rPr lang="en-US" sz="1800" dirty="0">
                <a:solidFill>
                  <a:srgbClr val="002060"/>
                </a:solidFill>
              </a:rPr>
              <a:t>Static addresses are typically assigned for printers, servers, and other networking devices that need to retain a fixed IP address to provide services. Static assignment can be time consuming to implement. It is prone to errors because manual configuration is required.</a:t>
            </a:r>
          </a:p>
          <a:p>
            <a:pPr marL="285750" indent="-285750" algn="just">
              <a:buFont typeface="Wingdings" panose="05000000000000000000" pitchFamily="2" charset="2"/>
              <a:buChar char="ü"/>
            </a:pPr>
            <a:r>
              <a:rPr lang="en-US" sz="1800" dirty="0">
                <a:solidFill>
                  <a:srgbClr val="002060"/>
                </a:solidFill>
              </a:rPr>
              <a:t>IPv4 addresses can be dynamically assigned to end devices through an application protocol known as Dynamic Host Configuration Protocol (DHCP).</a:t>
            </a:r>
          </a:p>
          <a:p>
            <a:pPr marL="285750" indent="-285750" algn="just">
              <a:buFont typeface="Wingdings" panose="05000000000000000000" pitchFamily="2" charset="2"/>
              <a:buChar char="ü"/>
            </a:pPr>
            <a:r>
              <a:rPr lang="en-US" sz="1800" dirty="0">
                <a:solidFill>
                  <a:srgbClr val="002060"/>
                </a:solidFill>
              </a:rPr>
              <a:t>DHCP automatically assigns addressing information such as IPv4 address, subnet mask, default gateway, and other configuration information.</a:t>
            </a:r>
          </a:p>
          <a:p>
            <a:pPr marL="285750" lvl="1" indent="-285750" algn="just" defTabSz="457105">
              <a:lnSpc>
                <a:spcPct val="100000"/>
              </a:lnSpc>
              <a:spcBef>
                <a:spcPct val="20000"/>
              </a:spcBef>
              <a:buFont typeface="Wingdings" panose="05000000000000000000" pitchFamily="2" charset="2"/>
              <a:buChar char="ü"/>
            </a:pPr>
            <a:r>
              <a:rPr lang="en-US" sz="1800" dirty="0">
                <a:solidFill>
                  <a:srgbClr val="002060"/>
                </a:solidFill>
                <a:cs typeface="CiscoSans ExtraLight"/>
              </a:rPr>
              <a:t>Using DHCP, reduces the burden on network support staff and virtually eliminates entry errors.</a:t>
            </a:r>
          </a:p>
          <a:p>
            <a:pPr marL="285750" lvl="1" indent="-285750" algn="just" defTabSz="457105">
              <a:lnSpc>
                <a:spcPct val="100000"/>
              </a:lnSpc>
              <a:spcBef>
                <a:spcPct val="20000"/>
              </a:spcBef>
              <a:buFont typeface="Wingdings" panose="05000000000000000000" pitchFamily="2" charset="2"/>
              <a:buChar char="ü"/>
            </a:pPr>
            <a:r>
              <a:rPr lang="en-US" sz="1800" dirty="0">
                <a:solidFill>
                  <a:srgbClr val="002060"/>
                </a:solidFill>
                <a:cs typeface="CiscoSans ExtraLight"/>
              </a:rPr>
              <a:t>A dynamic IP address is not permanently assigned to a host but is only leased for a period of time.</a:t>
            </a:r>
          </a:p>
          <a:p>
            <a:pPr marL="285750" indent="-285750" algn="just">
              <a:buFont typeface="Wingdings" panose="05000000000000000000" pitchFamily="2" charset="2"/>
              <a:buChar char="ü"/>
            </a:pPr>
            <a:endParaRPr lang="en-US" sz="1800" dirty="0">
              <a:solidFill>
                <a:srgbClr val="002060"/>
              </a:solidFill>
            </a:endParaRPr>
          </a:p>
          <a:p>
            <a:pPr marL="285750" indent="-285750" algn="just">
              <a:buFont typeface="Wingdings" panose="05000000000000000000" pitchFamily="2" charset="2"/>
              <a:buChar char="ü"/>
            </a:pPr>
            <a:endParaRPr lang="en-US" sz="1800" dirty="0">
              <a:solidFill>
                <a:srgbClr val="002060"/>
              </a:solidFill>
            </a:endParaRPr>
          </a:p>
        </p:txBody>
      </p:sp>
      <p:pic>
        <p:nvPicPr>
          <p:cNvPr id="6" name="Picture 5" descr="Graphical user interface, text&#10;&#10;Description automatically generated">
            <a:extLst>
              <a:ext uri="{FF2B5EF4-FFF2-40B4-BE49-F238E27FC236}">
                <a16:creationId xmlns:a16="http://schemas.microsoft.com/office/drawing/2014/main" id="{65B71934-9F43-45E1-A373-FBC3CE7DF3CA}"/>
              </a:ext>
            </a:extLst>
          </p:cNvPr>
          <p:cNvPicPr>
            <a:picLocks noChangeAspect="1"/>
          </p:cNvPicPr>
          <p:nvPr/>
        </p:nvPicPr>
        <p:blipFill>
          <a:blip r:embed="rId4"/>
          <a:stretch>
            <a:fillRect/>
          </a:stretch>
        </p:blipFill>
        <p:spPr>
          <a:xfrm>
            <a:off x="364526" y="866454"/>
            <a:ext cx="4194645" cy="4735560"/>
          </a:xfrm>
          <a:prstGeom prst="rect">
            <a:avLst/>
          </a:prstGeom>
        </p:spPr>
      </p:pic>
    </p:spTree>
    <p:custDataLst>
      <p:tags r:id="rId1"/>
    </p:custDataLst>
    <p:extLst>
      <p:ext uri="{BB962C8B-B14F-4D97-AF65-F5344CB8AC3E}">
        <p14:creationId xmlns:p14="http://schemas.microsoft.com/office/powerpoint/2010/main" val="27143860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IP Address – DHCP Servers</a:t>
            </a:r>
            <a:endParaRPr lang="en-US" sz="3200" dirty="0"/>
          </a:p>
        </p:txBody>
      </p:sp>
      <p:sp>
        <p:nvSpPr>
          <p:cNvPr id="5" name="Content Placeholder 4">
            <a:extLst>
              <a:ext uri="{FF2B5EF4-FFF2-40B4-BE49-F238E27FC236}">
                <a16:creationId xmlns:a16="http://schemas.microsoft.com/office/drawing/2014/main" id="{70EF733A-51C9-4841-81B5-FF55AEB4CF5A}"/>
              </a:ext>
            </a:extLst>
          </p:cNvPr>
          <p:cNvSpPr>
            <a:spLocks noGrp="1"/>
          </p:cNvSpPr>
          <p:nvPr>
            <p:ph idx="1"/>
          </p:nvPr>
        </p:nvSpPr>
        <p:spPr>
          <a:xfrm>
            <a:off x="178677" y="866454"/>
            <a:ext cx="7132086" cy="2227976"/>
          </a:xfrm>
        </p:spPr>
        <p:txBody>
          <a:bodyPr/>
          <a:lstStyle/>
          <a:p>
            <a:pPr marL="285750" indent="-285750" algn="just">
              <a:buFont typeface="Wingdings" panose="05000000000000000000" pitchFamily="2" charset="2"/>
              <a:buChar char="ü"/>
            </a:pPr>
            <a:r>
              <a:rPr lang="en-US" sz="1800" dirty="0">
                <a:solidFill>
                  <a:srgbClr val="002060"/>
                </a:solidFill>
              </a:rPr>
              <a:t>A device can be a DHCP server if it is running the DHCP service software. </a:t>
            </a:r>
          </a:p>
          <a:p>
            <a:pPr marL="285750" indent="-285750" algn="just">
              <a:buFont typeface="Wingdings" panose="05000000000000000000" pitchFamily="2" charset="2"/>
              <a:buChar char="ü"/>
            </a:pPr>
            <a:r>
              <a:rPr lang="en-US" sz="1800" dirty="0">
                <a:solidFill>
                  <a:srgbClr val="002060"/>
                </a:solidFill>
              </a:rPr>
              <a:t>DHCPv4 servers are typically connected to a LAN because it uses broadcast. DHCPv4 servers deployed outside of a LAN will require relay service.</a:t>
            </a:r>
          </a:p>
          <a:p>
            <a:pPr marL="285750" indent="-285750" algn="just">
              <a:buFont typeface="Wingdings" panose="05000000000000000000" pitchFamily="2" charset="2"/>
              <a:buChar char="ü"/>
            </a:pPr>
            <a:r>
              <a:rPr lang="en-US" sz="1800" dirty="0">
                <a:solidFill>
                  <a:srgbClr val="002060"/>
                </a:solidFill>
              </a:rPr>
              <a:t>In a home network or SOHO, a wireless router provides DHCP service to end devices. It is also a DHCP client to get IPv4 address from ISP.</a:t>
            </a:r>
          </a:p>
          <a:p>
            <a:pPr marL="285750" indent="-285750" algn="just">
              <a:buFont typeface="Wingdings" panose="05000000000000000000" pitchFamily="2" charset="2"/>
              <a:buChar char="ü"/>
            </a:pPr>
            <a:endParaRPr lang="en-US" sz="1800" dirty="0">
              <a:solidFill>
                <a:srgbClr val="002060"/>
              </a:solidFill>
            </a:endParaRPr>
          </a:p>
          <a:p>
            <a:pPr marL="285750" indent="-285750" algn="just">
              <a:buFont typeface="Wingdings" panose="05000000000000000000" pitchFamily="2" charset="2"/>
              <a:buChar char="ü"/>
            </a:pPr>
            <a:endParaRPr lang="en-US" sz="1800" dirty="0">
              <a:solidFill>
                <a:srgbClr val="002060"/>
              </a:solidFill>
            </a:endParaRPr>
          </a:p>
        </p:txBody>
      </p:sp>
      <p:pic>
        <p:nvPicPr>
          <p:cNvPr id="7" name="Picture 6" descr="Diagram&#10;&#10;Description automatically generated">
            <a:extLst>
              <a:ext uri="{FF2B5EF4-FFF2-40B4-BE49-F238E27FC236}">
                <a16:creationId xmlns:a16="http://schemas.microsoft.com/office/drawing/2014/main" id="{EFF849FF-054D-4D6B-941F-C868ECB162F8}"/>
              </a:ext>
            </a:extLst>
          </p:cNvPr>
          <p:cNvPicPr>
            <a:picLocks noChangeAspect="1"/>
          </p:cNvPicPr>
          <p:nvPr/>
        </p:nvPicPr>
        <p:blipFill>
          <a:blip r:embed="rId4"/>
          <a:stretch>
            <a:fillRect/>
          </a:stretch>
        </p:blipFill>
        <p:spPr>
          <a:xfrm>
            <a:off x="7310762" y="109921"/>
            <a:ext cx="4702561" cy="3136899"/>
          </a:xfrm>
          <a:prstGeom prst="rect">
            <a:avLst/>
          </a:prstGeom>
        </p:spPr>
      </p:pic>
      <p:pic>
        <p:nvPicPr>
          <p:cNvPr id="8" name="Picture 7" descr="Diagram&#10;&#10;Description automatically generated">
            <a:extLst>
              <a:ext uri="{FF2B5EF4-FFF2-40B4-BE49-F238E27FC236}">
                <a16:creationId xmlns:a16="http://schemas.microsoft.com/office/drawing/2014/main" id="{3A596EC9-0932-4C57-983D-2D3E39F46059}"/>
              </a:ext>
            </a:extLst>
          </p:cNvPr>
          <p:cNvPicPr>
            <a:picLocks noChangeAspect="1"/>
          </p:cNvPicPr>
          <p:nvPr/>
        </p:nvPicPr>
        <p:blipFill>
          <a:blip r:embed="rId5"/>
          <a:stretch>
            <a:fillRect/>
          </a:stretch>
        </p:blipFill>
        <p:spPr>
          <a:xfrm>
            <a:off x="178676" y="3094430"/>
            <a:ext cx="4066866" cy="2580896"/>
          </a:xfrm>
          <a:prstGeom prst="rect">
            <a:avLst/>
          </a:prstGeom>
        </p:spPr>
      </p:pic>
      <p:sp>
        <p:nvSpPr>
          <p:cNvPr id="9" name="Content Placeholder 4">
            <a:extLst>
              <a:ext uri="{FF2B5EF4-FFF2-40B4-BE49-F238E27FC236}">
                <a16:creationId xmlns:a16="http://schemas.microsoft.com/office/drawing/2014/main" id="{70EF733A-51C9-4841-81B5-FF55AEB4CF5A}"/>
              </a:ext>
            </a:extLst>
          </p:cNvPr>
          <p:cNvSpPr txBox="1">
            <a:spLocks/>
          </p:cNvSpPr>
          <p:nvPr/>
        </p:nvSpPr>
        <p:spPr>
          <a:xfrm>
            <a:off x="3983602" y="3137490"/>
            <a:ext cx="8029721" cy="2227976"/>
          </a:xfrm>
          <a:prstGeom prst="rect">
            <a:avLst/>
          </a:prstGeom>
        </p:spPr>
        <p:txBody>
          <a:bodyPr vert="horz" lIns="91420" tIns="45710" rIns="91420" bIns="45710" rtlCol="0">
            <a:noAutofit/>
          </a:bodyPr>
          <a:lstStyle>
            <a:lvl1pPr marL="285690" marR="0" indent="-285690" algn="ctr" defTabSz="457105" rtl="0" eaLnBrk="1" fontAlgn="auto" latinLnBrk="0" hangingPunct="1">
              <a:lnSpc>
                <a:spcPct val="100000"/>
              </a:lnSpc>
              <a:spcBef>
                <a:spcPct val="20000"/>
              </a:spcBef>
              <a:spcAft>
                <a:spcPts val="0"/>
              </a:spcAft>
              <a:buClrTx/>
              <a:buSzTx/>
              <a:buFont typeface="Arial"/>
              <a:buNone/>
              <a:tabLst/>
              <a:defRPr sz="2000" b="0" i="0" kern="1200" baseline="0">
                <a:solidFill>
                  <a:schemeClr val="bg1"/>
                </a:solidFill>
                <a:latin typeface="+mn-lt"/>
                <a:ea typeface="+mn-ea"/>
                <a:cs typeface="CiscoSans ExtraLight"/>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r>
              <a:rPr lang="en-US" sz="1800" dirty="0">
                <a:solidFill>
                  <a:srgbClr val="002060"/>
                </a:solidFill>
              </a:rPr>
              <a:t>When a host is configured using DHCP, it will try to obtain an  IPv4 address, subnet mask, default gateway, and DNS server from a DHCP. The process is as follows:</a:t>
            </a:r>
          </a:p>
          <a:p>
            <a:pPr marL="714375" lvl="1" indent="-357188" algn="just" defTabSz="457105">
              <a:lnSpc>
                <a:spcPct val="100000"/>
              </a:lnSpc>
              <a:spcBef>
                <a:spcPct val="20000"/>
              </a:spcBef>
              <a:buFont typeface="Wingdings" panose="05000000000000000000" pitchFamily="2" charset="2"/>
              <a:buChar char="Ø"/>
            </a:pPr>
            <a:r>
              <a:rPr lang="en-US" sz="1600" dirty="0">
                <a:solidFill>
                  <a:srgbClr val="002060"/>
                </a:solidFill>
                <a:cs typeface="CiscoSans ExtraLight"/>
              </a:rPr>
              <a:t>The client sends a DHCPDISCOVER message using broadcast.</a:t>
            </a:r>
          </a:p>
          <a:p>
            <a:pPr marL="714375" lvl="1" indent="-357188" algn="just" defTabSz="457105">
              <a:lnSpc>
                <a:spcPct val="100000"/>
              </a:lnSpc>
              <a:spcBef>
                <a:spcPct val="20000"/>
              </a:spcBef>
              <a:buFont typeface="Wingdings" panose="05000000000000000000" pitchFamily="2" charset="2"/>
              <a:buChar char="Ø"/>
            </a:pPr>
            <a:r>
              <a:rPr lang="en-US" sz="1600" dirty="0">
                <a:solidFill>
                  <a:srgbClr val="002060"/>
                </a:solidFill>
                <a:cs typeface="CiscoSans ExtraLight"/>
              </a:rPr>
              <a:t>A DHCP server responds with a DHCPOFFER message with a set of IPv4 addressing information.</a:t>
            </a:r>
          </a:p>
          <a:p>
            <a:pPr marL="714375" lvl="1" indent="-357188" algn="just" defTabSz="457105">
              <a:lnSpc>
                <a:spcPct val="100000"/>
              </a:lnSpc>
              <a:spcBef>
                <a:spcPct val="20000"/>
              </a:spcBef>
              <a:buFont typeface="Wingdings" panose="05000000000000000000" pitchFamily="2" charset="2"/>
              <a:buChar char="Ø"/>
            </a:pPr>
            <a:r>
              <a:rPr lang="en-US" sz="1600" dirty="0">
                <a:solidFill>
                  <a:srgbClr val="002060"/>
                </a:solidFill>
                <a:cs typeface="CiscoSans ExtraLight"/>
              </a:rPr>
              <a:t>The client then sends a DHCPREQUEST message to request the use of IPv4 addressing information offered by the SHCP server.</a:t>
            </a:r>
          </a:p>
          <a:p>
            <a:pPr marL="714375" lvl="1" indent="-357188" algn="just" defTabSz="457105">
              <a:lnSpc>
                <a:spcPct val="100000"/>
              </a:lnSpc>
              <a:spcBef>
                <a:spcPct val="20000"/>
              </a:spcBef>
              <a:buFont typeface="Wingdings" panose="05000000000000000000" pitchFamily="2" charset="2"/>
              <a:buChar char="Ø"/>
            </a:pPr>
            <a:r>
              <a:rPr lang="en-US" sz="1600" dirty="0">
                <a:solidFill>
                  <a:srgbClr val="002060"/>
                </a:solidFill>
                <a:cs typeface="CiscoSans ExtraLight"/>
              </a:rPr>
              <a:t>The DHCP server responds with a DHCPACK message to grant the request from the client.</a:t>
            </a:r>
            <a:endParaRPr lang="en-US" sz="1600" dirty="0">
              <a:solidFill>
                <a:srgbClr val="002060"/>
              </a:solidFill>
            </a:endParaRPr>
          </a:p>
          <a:p>
            <a:pPr marL="714375" indent="-357188" algn="just">
              <a:buFont typeface="Wingdings" panose="05000000000000000000" pitchFamily="2" charset="2"/>
              <a:buChar char="Ø"/>
            </a:pPr>
            <a:endParaRPr lang="en-US" sz="1600" dirty="0">
              <a:solidFill>
                <a:srgbClr val="002060"/>
              </a:solidFill>
            </a:endParaRPr>
          </a:p>
        </p:txBody>
      </p:sp>
    </p:spTree>
    <p:custDataLst>
      <p:tags r:id="rId1"/>
    </p:custDataLst>
    <p:extLst>
      <p:ext uri="{BB962C8B-B14F-4D97-AF65-F5344CB8AC3E}">
        <p14:creationId xmlns:p14="http://schemas.microsoft.com/office/powerpoint/2010/main" val="29905278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IP Address – DHCP Servers</a:t>
            </a:r>
            <a:endParaRPr lang="en-US" sz="3200" dirty="0"/>
          </a:p>
        </p:txBody>
      </p:sp>
      <p:sp>
        <p:nvSpPr>
          <p:cNvPr id="5" name="Content Placeholder 4">
            <a:extLst>
              <a:ext uri="{FF2B5EF4-FFF2-40B4-BE49-F238E27FC236}">
                <a16:creationId xmlns:a16="http://schemas.microsoft.com/office/drawing/2014/main" id="{70EF733A-51C9-4841-81B5-FF55AEB4CF5A}"/>
              </a:ext>
            </a:extLst>
          </p:cNvPr>
          <p:cNvSpPr>
            <a:spLocks noGrp="1"/>
          </p:cNvSpPr>
          <p:nvPr>
            <p:ph idx="1"/>
          </p:nvPr>
        </p:nvSpPr>
        <p:spPr>
          <a:xfrm>
            <a:off x="178677" y="866454"/>
            <a:ext cx="7132086" cy="2227976"/>
          </a:xfrm>
        </p:spPr>
        <p:txBody>
          <a:bodyPr/>
          <a:lstStyle/>
          <a:p>
            <a:pPr marL="285750" indent="-285750" algn="just">
              <a:buFont typeface="Wingdings" panose="05000000000000000000" pitchFamily="2" charset="2"/>
              <a:buChar char="ü"/>
            </a:pPr>
            <a:r>
              <a:rPr lang="en-US" sz="1800" dirty="0">
                <a:solidFill>
                  <a:srgbClr val="002060"/>
                </a:solidFill>
              </a:rPr>
              <a:t>Routers are used to connect networks. Each router interface connects to a separate network. </a:t>
            </a:r>
          </a:p>
          <a:p>
            <a:pPr marL="285750" indent="-285750" algn="just">
              <a:buFont typeface="Wingdings" panose="05000000000000000000" pitchFamily="2" charset="2"/>
              <a:buChar char="ü"/>
            </a:pPr>
            <a:r>
              <a:rPr lang="en-US" sz="1800" dirty="0">
                <a:solidFill>
                  <a:srgbClr val="002060"/>
                </a:solidFill>
              </a:rPr>
              <a:t>The IPv4 address assigned to the interface is the </a:t>
            </a:r>
            <a:r>
              <a:rPr lang="en-US" sz="1800" b="1" dirty="0">
                <a:solidFill>
                  <a:srgbClr val="002060"/>
                </a:solidFill>
              </a:rPr>
              <a:t>default gateway address</a:t>
            </a:r>
            <a:r>
              <a:rPr lang="en-US" sz="1800" dirty="0">
                <a:solidFill>
                  <a:srgbClr val="002060"/>
                </a:solidFill>
              </a:rPr>
              <a:t> for all hosts connected to that same network.</a:t>
            </a:r>
          </a:p>
          <a:p>
            <a:pPr marL="285750" indent="-285750" algn="just">
              <a:buFont typeface="Wingdings" panose="05000000000000000000" pitchFamily="2" charset="2"/>
              <a:buChar char="ü"/>
            </a:pPr>
            <a:endParaRPr lang="en-US" sz="1800" dirty="0">
              <a:solidFill>
                <a:srgbClr val="002060"/>
              </a:solidFill>
            </a:endParaRPr>
          </a:p>
          <a:p>
            <a:pPr marL="285750" indent="-285750" algn="just">
              <a:buFont typeface="Wingdings" panose="05000000000000000000" pitchFamily="2" charset="2"/>
              <a:buChar char="ü"/>
            </a:pPr>
            <a:endParaRPr lang="en-US" sz="1800" dirty="0">
              <a:solidFill>
                <a:srgbClr val="002060"/>
              </a:solidFill>
            </a:endParaRPr>
          </a:p>
        </p:txBody>
      </p:sp>
      <p:sp>
        <p:nvSpPr>
          <p:cNvPr id="9" name="Content Placeholder 4">
            <a:extLst>
              <a:ext uri="{FF2B5EF4-FFF2-40B4-BE49-F238E27FC236}">
                <a16:creationId xmlns:a16="http://schemas.microsoft.com/office/drawing/2014/main" id="{70EF733A-51C9-4841-81B5-FF55AEB4CF5A}"/>
              </a:ext>
            </a:extLst>
          </p:cNvPr>
          <p:cNvSpPr txBox="1">
            <a:spLocks/>
          </p:cNvSpPr>
          <p:nvPr/>
        </p:nvSpPr>
        <p:spPr>
          <a:xfrm>
            <a:off x="6074979" y="3137490"/>
            <a:ext cx="5938344" cy="2227976"/>
          </a:xfrm>
          <a:prstGeom prst="rect">
            <a:avLst/>
          </a:prstGeom>
        </p:spPr>
        <p:txBody>
          <a:bodyPr vert="horz" lIns="91420" tIns="45710" rIns="91420" bIns="45710" rtlCol="0">
            <a:noAutofit/>
          </a:bodyPr>
          <a:lstStyle>
            <a:lvl1pPr marL="285690" marR="0" indent="-285690" algn="ctr" defTabSz="457105" rtl="0" eaLnBrk="1" fontAlgn="auto" latinLnBrk="0" hangingPunct="1">
              <a:lnSpc>
                <a:spcPct val="100000"/>
              </a:lnSpc>
              <a:spcBef>
                <a:spcPct val="20000"/>
              </a:spcBef>
              <a:spcAft>
                <a:spcPts val="0"/>
              </a:spcAft>
              <a:buClrTx/>
              <a:buSzTx/>
              <a:buFont typeface="Arial"/>
              <a:buNone/>
              <a:tabLst/>
              <a:defRPr sz="2000" b="0" i="0" kern="1200" baseline="0">
                <a:solidFill>
                  <a:schemeClr val="bg1"/>
                </a:solidFill>
                <a:latin typeface="+mn-lt"/>
                <a:ea typeface="+mn-ea"/>
                <a:cs typeface="CiscoSans ExtraLight"/>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gn="just">
              <a:lnSpc>
                <a:spcPts val="2000"/>
              </a:lnSpc>
              <a:buFont typeface="Wingdings" panose="05000000000000000000" pitchFamily="2" charset="2"/>
              <a:buChar char="ü"/>
            </a:pPr>
            <a:r>
              <a:rPr lang="en-US" sz="1800" dirty="0">
                <a:solidFill>
                  <a:srgbClr val="002060"/>
                </a:solidFill>
              </a:rPr>
              <a:t>A wireless router commonly provides IP addressing information for local internal hosts.</a:t>
            </a:r>
          </a:p>
          <a:p>
            <a:pPr marL="285750" indent="-285750" algn="just">
              <a:lnSpc>
                <a:spcPts val="2000"/>
              </a:lnSpc>
              <a:buFont typeface="Wingdings" panose="05000000000000000000" pitchFamily="2" charset="2"/>
              <a:buChar char="ü"/>
            </a:pPr>
            <a:r>
              <a:rPr lang="en-US" sz="1800" dirty="0">
                <a:solidFill>
                  <a:srgbClr val="002060"/>
                </a:solidFill>
              </a:rPr>
              <a:t>A router that connects to the internet commonly gets addressing information using DHCP from the internet provider.</a:t>
            </a:r>
          </a:p>
          <a:p>
            <a:pPr marL="0" indent="0" algn="just"/>
            <a:endParaRPr lang="en-US" sz="1800" dirty="0">
              <a:solidFill>
                <a:srgbClr val="002060"/>
              </a:solidFill>
            </a:endParaRPr>
          </a:p>
        </p:txBody>
      </p:sp>
      <p:pic>
        <p:nvPicPr>
          <p:cNvPr id="10" name="Picture 9"/>
          <p:cNvPicPr>
            <a:picLocks noChangeAspect="1"/>
          </p:cNvPicPr>
          <p:nvPr/>
        </p:nvPicPr>
        <p:blipFill>
          <a:blip r:embed="rId4"/>
          <a:stretch>
            <a:fillRect/>
          </a:stretch>
        </p:blipFill>
        <p:spPr>
          <a:xfrm>
            <a:off x="7489440" y="1"/>
            <a:ext cx="4562955" cy="3170053"/>
          </a:xfrm>
          <a:prstGeom prst="rect">
            <a:avLst/>
          </a:prstGeom>
        </p:spPr>
      </p:pic>
      <p:pic>
        <p:nvPicPr>
          <p:cNvPr id="11" name="Picture 10"/>
          <p:cNvPicPr>
            <a:picLocks noChangeAspect="1"/>
          </p:cNvPicPr>
          <p:nvPr/>
        </p:nvPicPr>
        <p:blipFill>
          <a:blip r:embed="rId5"/>
          <a:stretch>
            <a:fillRect/>
          </a:stretch>
        </p:blipFill>
        <p:spPr>
          <a:xfrm>
            <a:off x="0" y="2489035"/>
            <a:ext cx="6143366" cy="2943696"/>
          </a:xfrm>
          <a:prstGeom prst="rect">
            <a:avLst/>
          </a:prstGeom>
        </p:spPr>
      </p:pic>
    </p:spTree>
    <p:custDataLst>
      <p:tags r:id="rId1"/>
    </p:custDataLst>
    <p:extLst>
      <p:ext uri="{BB962C8B-B14F-4D97-AF65-F5344CB8AC3E}">
        <p14:creationId xmlns:p14="http://schemas.microsoft.com/office/powerpoint/2010/main" val="17050938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IP Address – Depletion and Existence </a:t>
            </a:r>
            <a:endParaRPr lang="en-US" sz="3200" dirty="0"/>
          </a:p>
        </p:txBody>
      </p:sp>
      <p:sp>
        <p:nvSpPr>
          <p:cNvPr id="5" name="Content Placeholder 4">
            <a:extLst>
              <a:ext uri="{FF2B5EF4-FFF2-40B4-BE49-F238E27FC236}">
                <a16:creationId xmlns:a16="http://schemas.microsoft.com/office/drawing/2014/main" id="{70EF733A-51C9-4841-81B5-FF55AEB4CF5A}"/>
              </a:ext>
            </a:extLst>
          </p:cNvPr>
          <p:cNvSpPr>
            <a:spLocks noGrp="1"/>
          </p:cNvSpPr>
          <p:nvPr>
            <p:ph idx="1"/>
          </p:nvPr>
        </p:nvSpPr>
        <p:spPr>
          <a:xfrm>
            <a:off x="178677" y="866454"/>
            <a:ext cx="11834646" cy="2227976"/>
          </a:xfrm>
        </p:spPr>
        <p:txBody>
          <a:bodyPr/>
          <a:lstStyle/>
          <a:p>
            <a:pPr marL="285750" indent="-285750" algn="just">
              <a:buFont typeface="Wingdings" panose="05000000000000000000" pitchFamily="2" charset="2"/>
              <a:buChar char="ü"/>
            </a:pPr>
            <a:r>
              <a:rPr lang="en-US" sz="1800" dirty="0">
                <a:solidFill>
                  <a:srgbClr val="002060"/>
                </a:solidFill>
              </a:rPr>
              <a:t>What is the purpose of NAT? NAT has been used to slow the depletion of IPv4 addresses. But still, NAT creates latency and has limitations. In today’s scenario, </a:t>
            </a:r>
            <a:r>
              <a:rPr lang="en-US" sz="1800" dirty="0" err="1">
                <a:solidFill>
                  <a:srgbClr val="002060"/>
                </a:solidFill>
              </a:rPr>
              <a:t>IoT</a:t>
            </a:r>
            <a:r>
              <a:rPr lang="en-US" sz="1800" dirty="0">
                <a:solidFill>
                  <a:srgbClr val="002060"/>
                </a:solidFill>
              </a:rPr>
              <a:t> devices are furthering the need for IPv6 addressing.</a:t>
            </a:r>
          </a:p>
          <a:p>
            <a:pPr marL="285750" indent="-285750" algn="just">
              <a:buFont typeface="Wingdings" panose="05000000000000000000" pitchFamily="2" charset="2"/>
              <a:buChar char="ü"/>
            </a:pPr>
            <a:r>
              <a:rPr lang="en-US" sz="1800" dirty="0">
                <a:solidFill>
                  <a:srgbClr val="002060"/>
                </a:solidFill>
              </a:rPr>
              <a:t>IPv6 Addressing? Why? Its Size!!! </a:t>
            </a:r>
            <a:endParaRPr lang="en-US" sz="1800" dirty="0">
              <a:solidFill>
                <a:srgbClr val="002060"/>
              </a:solidFill>
              <a:cs typeface="CiscoSans ExtraLight"/>
            </a:endParaRPr>
          </a:p>
          <a:p>
            <a:pPr marL="285750" lvl="1" indent="-285750" algn="just" defTabSz="457105">
              <a:lnSpc>
                <a:spcPct val="100000"/>
              </a:lnSpc>
              <a:spcBef>
                <a:spcPct val="20000"/>
              </a:spcBef>
              <a:buFont typeface="Wingdings" panose="05000000000000000000" pitchFamily="2" charset="2"/>
              <a:buChar char="ü"/>
            </a:pPr>
            <a:r>
              <a:rPr lang="en-US" sz="1800" dirty="0">
                <a:solidFill>
                  <a:srgbClr val="002060"/>
                </a:solidFill>
                <a:cs typeface="CiscoSans ExtraLight"/>
              </a:rPr>
              <a:t>An IPv4 address is 32 bits (4 bytes) long and An IPv6 address is 128 bits (16 bytes) in length. </a:t>
            </a:r>
          </a:p>
          <a:p>
            <a:pPr marL="0" indent="0" algn="just"/>
            <a:endParaRPr lang="en-US" sz="1800" dirty="0">
              <a:solidFill>
                <a:srgbClr val="002060"/>
              </a:solidFill>
            </a:endParaRPr>
          </a:p>
          <a:p>
            <a:pPr marL="0" indent="0" algn="just"/>
            <a:r>
              <a:rPr lang="en-US" sz="1800" dirty="0">
                <a:solidFill>
                  <a:srgbClr val="002060"/>
                </a:solidFill>
              </a:rPr>
              <a:t>IPv6 benefits</a:t>
            </a:r>
          </a:p>
          <a:p>
            <a:pPr marL="285750" lvl="1" indent="-285750" algn="just" defTabSz="457105">
              <a:lnSpc>
                <a:spcPct val="100000"/>
              </a:lnSpc>
              <a:spcBef>
                <a:spcPct val="20000"/>
              </a:spcBef>
              <a:buFont typeface="Wingdings" panose="05000000000000000000" pitchFamily="2" charset="2"/>
              <a:buChar char="ü"/>
            </a:pPr>
            <a:r>
              <a:rPr lang="en-US" sz="1800" dirty="0">
                <a:solidFill>
                  <a:srgbClr val="002060"/>
                </a:solidFill>
                <a:cs typeface="CiscoSans ExtraLight"/>
              </a:rPr>
              <a:t>More IP addresses</a:t>
            </a:r>
          </a:p>
          <a:p>
            <a:pPr marL="285750" lvl="1" indent="-285750" algn="just" defTabSz="457105">
              <a:lnSpc>
                <a:spcPct val="100000"/>
              </a:lnSpc>
              <a:spcBef>
                <a:spcPct val="20000"/>
              </a:spcBef>
              <a:buFont typeface="Wingdings" panose="05000000000000000000" pitchFamily="2" charset="2"/>
              <a:buChar char="ü"/>
            </a:pPr>
            <a:r>
              <a:rPr lang="en-US" sz="1800" dirty="0">
                <a:solidFill>
                  <a:srgbClr val="002060"/>
                </a:solidFill>
                <a:cs typeface="CiscoSans ExtraLight"/>
              </a:rPr>
              <a:t>Auto configuration capabilities</a:t>
            </a:r>
          </a:p>
        </p:txBody>
      </p:sp>
      <p:pic>
        <p:nvPicPr>
          <p:cNvPr id="8" name="Picture 7"/>
          <p:cNvPicPr>
            <a:picLocks noChangeAspect="1"/>
          </p:cNvPicPr>
          <p:nvPr/>
        </p:nvPicPr>
        <p:blipFill>
          <a:blip r:embed="rId4"/>
          <a:stretch>
            <a:fillRect/>
          </a:stretch>
        </p:blipFill>
        <p:spPr>
          <a:xfrm>
            <a:off x="5599187" y="2265967"/>
            <a:ext cx="6414136" cy="996619"/>
          </a:xfrm>
          <a:prstGeom prst="rect">
            <a:avLst/>
          </a:prstGeom>
        </p:spPr>
      </p:pic>
      <p:pic>
        <p:nvPicPr>
          <p:cNvPr id="12" name="Picture 11"/>
          <p:cNvPicPr>
            <a:picLocks noChangeAspect="1"/>
          </p:cNvPicPr>
          <p:nvPr/>
        </p:nvPicPr>
        <p:blipFill>
          <a:blip r:embed="rId5"/>
          <a:stretch>
            <a:fillRect/>
          </a:stretch>
        </p:blipFill>
        <p:spPr>
          <a:xfrm>
            <a:off x="8526644" y="3262586"/>
            <a:ext cx="3486679" cy="2394141"/>
          </a:xfrm>
          <a:prstGeom prst="rect">
            <a:avLst/>
          </a:prstGeom>
        </p:spPr>
      </p:pic>
      <p:sp>
        <p:nvSpPr>
          <p:cNvPr id="4" name="Rectangle 3"/>
          <p:cNvSpPr/>
          <p:nvPr/>
        </p:nvSpPr>
        <p:spPr>
          <a:xfrm>
            <a:off x="178676" y="3418902"/>
            <a:ext cx="8514061" cy="1865126"/>
          </a:xfrm>
          <a:prstGeom prst="rect">
            <a:avLst/>
          </a:prstGeom>
        </p:spPr>
        <p:txBody>
          <a:bodyPr wrap="square">
            <a:spAutoFit/>
          </a:bodyPr>
          <a:lstStyle/>
          <a:p>
            <a:pPr marL="0" lvl="1" indent="0" algn="just" defTabSz="457105">
              <a:lnSpc>
                <a:spcPct val="100000"/>
              </a:lnSpc>
              <a:spcBef>
                <a:spcPct val="20000"/>
              </a:spcBef>
              <a:buNone/>
            </a:pPr>
            <a:endParaRPr lang="en-US" dirty="0">
              <a:solidFill>
                <a:srgbClr val="002060"/>
              </a:solidFill>
            </a:endParaRPr>
          </a:p>
          <a:p>
            <a:pPr marL="0" lvl="1" indent="0" algn="just" defTabSz="457105">
              <a:lnSpc>
                <a:spcPct val="100000"/>
              </a:lnSpc>
              <a:spcBef>
                <a:spcPct val="20000"/>
              </a:spcBef>
              <a:buNone/>
            </a:pPr>
            <a:r>
              <a:rPr lang="en-US" dirty="0">
                <a:solidFill>
                  <a:srgbClr val="002060"/>
                </a:solidFill>
              </a:rPr>
              <a:t>IPv4 and IPv6 shall co-exist</a:t>
            </a:r>
          </a:p>
          <a:p>
            <a:pPr marL="285750" lvl="1" indent="-285750" algn="just" defTabSz="457105">
              <a:lnSpc>
                <a:spcPct val="100000"/>
              </a:lnSpc>
              <a:spcBef>
                <a:spcPct val="20000"/>
              </a:spcBef>
              <a:buFont typeface="Wingdings" panose="05000000000000000000" pitchFamily="2" charset="2"/>
              <a:buChar char="ü"/>
            </a:pPr>
            <a:r>
              <a:rPr lang="en-US" dirty="0">
                <a:solidFill>
                  <a:srgbClr val="002060"/>
                </a:solidFill>
                <a:cs typeface="CiscoSans ExtraLight"/>
              </a:rPr>
              <a:t>Dual stack allows IPv4 and IPv6 to coexist on the same network segment. Dual stack devices run both IPv4 and IPv6 protocol stacks simultaneously. Known as native IPv6, this means the customer network has an IPv6 connection to its ISP and is able to access content found on the internet over IPv6.</a:t>
            </a:r>
          </a:p>
        </p:txBody>
      </p:sp>
    </p:spTree>
    <p:custDataLst>
      <p:tags r:id="rId1"/>
    </p:custDataLst>
    <p:extLst>
      <p:ext uri="{BB962C8B-B14F-4D97-AF65-F5344CB8AC3E}">
        <p14:creationId xmlns:p14="http://schemas.microsoft.com/office/powerpoint/2010/main" val="3795487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IP Address – IPv6 Features</a:t>
            </a:r>
            <a:endParaRPr lang="en-US" sz="3200" dirty="0"/>
          </a:p>
        </p:txBody>
      </p:sp>
      <p:sp>
        <p:nvSpPr>
          <p:cNvPr id="5" name="Content Placeholder 4">
            <a:extLst>
              <a:ext uri="{FF2B5EF4-FFF2-40B4-BE49-F238E27FC236}">
                <a16:creationId xmlns:a16="http://schemas.microsoft.com/office/drawing/2014/main" id="{70EF733A-51C9-4841-81B5-FF55AEB4CF5A}"/>
              </a:ext>
            </a:extLst>
          </p:cNvPr>
          <p:cNvSpPr>
            <a:spLocks noGrp="1"/>
          </p:cNvSpPr>
          <p:nvPr>
            <p:ph idx="1"/>
          </p:nvPr>
        </p:nvSpPr>
        <p:spPr>
          <a:xfrm>
            <a:off x="178677" y="866454"/>
            <a:ext cx="11834646" cy="2227976"/>
          </a:xfrm>
        </p:spPr>
        <p:txBody>
          <a:bodyPr/>
          <a:lstStyle/>
          <a:p>
            <a:pPr marL="285750" indent="-285750" algn="just">
              <a:buFont typeface="Wingdings" panose="05000000000000000000" pitchFamily="2" charset="2"/>
              <a:buChar char="ü"/>
            </a:pPr>
            <a:r>
              <a:rPr lang="en-US" sz="1800" dirty="0">
                <a:solidFill>
                  <a:srgbClr val="002060"/>
                </a:solidFill>
              </a:rPr>
              <a:t>Stateless Address </a:t>
            </a:r>
            <a:r>
              <a:rPr lang="en-US" sz="1800" dirty="0" err="1">
                <a:solidFill>
                  <a:srgbClr val="002060"/>
                </a:solidFill>
              </a:rPr>
              <a:t>Autoconfiguration</a:t>
            </a:r>
            <a:r>
              <a:rPr lang="en-US" sz="1800" dirty="0">
                <a:solidFill>
                  <a:srgbClr val="002060"/>
                </a:solidFill>
              </a:rPr>
              <a:t> (SLAAC) allows a host to create its own internet-routable IPv6 address without the need for a DHCP server.</a:t>
            </a:r>
          </a:p>
          <a:p>
            <a:pPr marL="285750" indent="-285750" algn="just">
              <a:buFont typeface="Wingdings" panose="05000000000000000000" pitchFamily="2" charset="2"/>
              <a:buChar char="ü"/>
            </a:pPr>
            <a:r>
              <a:rPr lang="en-US" sz="1800" dirty="0">
                <a:solidFill>
                  <a:srgbClr val="002060"/>
                </a:solidFill>
              </a:rPr>
              <a:t>Link-local address is used to communicate with devices on the same IPv6 local network.</a:t>
            </a:r>
          </a:p>
          <a:p>
            <a:pPr marL="285750" lvl="1" indent="-285750" algn="just" defTabSz="457105">
              <a:lnSpc>
                <a:spcPct val="100000"/>
              </a:lnSpc>
              <a:spcBef>
                <a:spcPct val="20000"/>
              </a:spcBef>
              <a:buFont typeface="Wingdings" panose="05000000000000000000" pitchFamily="2" charset="2"/>
              <a:buChar char="ü"/>
            </a:pPr>
            <a:endParaRPr lang="en-US" sz="1800" dirty="0">
              <a:solidFill>
                <a:srgbClr val="002060"/>
              </a:solidFill>
              <a:cs typeface="CiscoSans ExtraLight"/>
            </a:endParaRPr>
          </a:p>
        </p:txBody>
      </p:sp>
      <p:pic>
        <p:nvPicPr>
          <p:cNvPr id="7" name="Picture 6"/>
          <p:cNvPicPr>
            <a:picLocks noChangeAspect="1"/>
          </p:cNvPicPr>
          <p:nvPr/>
        </p:nvPicPr>
        <p:blipFill>
          <a:blip r:embed="rId4"/>
          <a:stretch>
            <a:fillRect/>
          </a:stretch>
        </p:blipFill>
        <p:spPr>
          <a:xfrm>
            <a:off x="2244002" y="1842237"/>
            <a:ext cx="5819775" cy="2343150"/>
          </a:xfrm>
          <a:prstGeom prst="rect">
            <a:avLst/>
          </a:prstGeom>
        </p:spPr>
      </p:pic>
    </p:spTree>
    <p:custDataLst>
      <p:tags r:id="rId1"/>
    </p:custDataLst>
    <p:extLst>
      <p:ext uri="{BB962C8B-B14F-4D97-AF65-F5344CB8AC3E}">
        <p14:creationId xmlns:p14="http://schemas.microsoft.com/office/powerpoint/2010/main" val="4359803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Client/ Server</a:t>
            </a:r>
            <a:endParaRPr lang="en-US" sz="3200" dirty="0"/>
          </a:p>
        </p:txBody>
      </p:sp>
      <p:sp>
        <p:nvSpPr>
          <p:cNvPr id="5" name="Content Placeholder 4">
            <a:extLst>
              <a:ext uri="{FF2B5EF4-FFF2-40B4-BE49-F238E27FC236}">
                <a16:creationId xmlns:a16="http://schemas.microsoft.com/office/drawing/2014/main" id="{70EF733A-51C9-4841-81B5-FF55AEB4CF5A}"/>
              </a:ext>
            </a:extLst>
          </p:cNvPr>
          <p:cNvSpPr>
            <a:spLocks noGrp="1"/>
          </p:cNvSpPr>
          <p:nvPr>
            <p:ph idx="1"/>
          </p:nvPr>
        </p:nvSpPr>
        <p:spPr>
          <a:xfrm>
            <a:off x="178677" y="866454"/>
            <a:ext cx="11834646" cy="2227976"/>
          </a:xfrm>
        </p:spPr>
        <p:txBody>
          <a:bodyPr/>
          <a:lstStyle/>
          <a:p>
            <a:pPr marL="285750" indent="-285750" algn="just">
              <a:buFont typeface="Wingdings" panose="05000000000000000000" pitchFamily="2" charset="2"/>
              <a:buChar char="ü"/>
            </a:pPr>
            <a:r>
              <a:rPr lang="en-US" sz="1800" dirty="0">
                <a:solidFill>
                  <a:srgbClr val="002060"/>
                </a:solidFill>
              </a:rPr>
              <a:t>A client/server system is illustrated by the interaction between a web client and a web server: A person uses a web browser to access a web server by sending a request, for example, requesting a web page.</a:t>
            </a:r>
          </a:p>
          <a:p>
            <a:pPr marL="342900" indent="-342900">
              <a:lnSpc>
                <a:spcPts val="2000"/>
              </a:lnSpc>
              <a:buFont typeface="+mj-lt"/>
              <a:buAutoNum type="arabicPeriod"/>
            </a:pPr>
            <a:endParaRPr lang="en-US" sz="1800" dirty="0">
              <a:solidFill>
                <a:srgbClr val="000000"/>
              </a:solidFill>
              <a:latin typeface="Arial" panose="020B0604020202020204" pitchFamily="34" charset="0"/>
              <a:ea typeface="Arial" pitchFamily="34" charset="-122"/>
              <a:cs typeface="Arial" panose="020B0604020202020204" pitchFamily="34" charset="0"/>
            </a:endParaRPr>
          </a:p>
          <a:p>
            <a:pPr marL="342900" indent="-342900">
              <a:lnSpc>
                <a:spcPts val="2000"/>
              </a:lnSpc>
              <a:buFont typeface="+mj-lt"/>
              <a:buAutoNum type="arabicPeriod"/>
            </a:pPr>
            <a:r>
              <a:rPr lang="en-US" sz="1800" dirty="0">
                <a:latin typeface="Arial" panose="020B0604020202020204" pitchFamily="34" charset="0"/>
                <a:cs typeface="Arial" panose="020B0604020202020204" pitchFamily="34" charset="0"/>
              </a:rPr>
              <a:t>The server receives the request and responds by sending the requested web page back to the client.</a:t>
            </a:r>
          </a:p>
          <a:p>
            <a:pPr>
              <a:lnSpc>
                <a:spcPts val="2000"/>
              </a:lnSpc>
            </a:pPr>
            <a:endParaRPr lang="en-US" sz="1800" dirty="0">
              <a:latin typeface="Arial" panose="020B0604020202020204" pitchFamily="34" charset="0"/>
              <a:cs typeface="Arial" panose="020B0604020202020204" pitchFamily="34" charset="0"/>
            </a:endParaRPr>
          </a:p>
          <a:p>
            <a:pPr>
              <a:lnSpc>
                <a:spcPts val="2000"/>
              </a:lnSpc>
            </a:pPr>
            <a:r>
              <a:rPr lang="en-US" sz="1800" dirty="0">
                <a:latin typeface="Arial" panose="020B0604020202020204" pitchFamily="34" charset="0"/>
                <a:cs typeface="Arial" panose="020B0604020202020204" pitchFamily="34" charset="0"/>
              </a:rPr>
              <a:t>A web server is usually in a part of the network with other servers called a server farm, or within a data center.</a:t>
            </a:r>
          </a:p>
          <a:p>
            <a:pPr marL="285750" indent="-285750" algn="just">
              <a:buFont typeface="Wingdings" panose="05000000000000000000" pitchFamily="2" charset="2"/>
              <a:buChar char="ü"/>
            </a:pPr>
            <a:endParaRPr lang="en-US" sz="1800" dirty="0">
              <a:solidFill>
                <a:srgbClr val="002060"/>
              </a:solidFill>
            </a:endParaRPr>
          </a:p>
          <a:p>
            <a:pPr marL="285750" lvl="1" indent="-285750" algn="just" defTabSz="457105">
              <a:lnSpc>
                <a:spcPct val="100000"/>
              </a:lnSpc>
              <a:spcBef>
                <a:spcPct val="20000"/>
              </a:spcBef>
              <a:buFont typeface="Wingdings" panose="05000000000000000000" pitchFamily="2" charset="2"/>
              <a:buChar char="ü"/>
            </a:pPr>
            <a:endParaRPr lang="en-US" sz="1800" dirty="0">
              <a:solidFill>
                <a:srgbClr val="002060"/>
              </a:solidFill>
              <a:cs typeface="CiscoSans ExtraLight"/>
            </a:endParaRPr>
          </a:p>
        </p:txBody>
      </p:sp>
      <p:pic>
        <p:nvPicPr>
          <p:cNvPr id="6" name="Picture 5" descr="Diagram&#10;&#10;Description automatically generated">
            <a:extLst>
              <a:ext uri="{FF2B5EF4-FFF2-40B4-BE49-F238E27FC236}">
                <a16:creationId xmlns:a16="http://schemas.microsoft.com/office/drawing/2014/main" id="{F47FA70A-DA14-4274-9CF2-C6011256EC73}"/>
              </a:ext>
            </a:extLst>
          </p:cNvPr>
          <p:cNvPicPr>
            <a:picLocks noChangeAspect="1"/>
          </p:cNvPicPr>
          <p:nvPr/>
        </p:nvPicPr>
        <p:blipFill>
          <a:blip r:embed="rId4"/>
          <a:stretch>
            <a:fillRect/>
          </a:stretch>
        </p:blipFill>
        <p:spPr>
          <a:xfrm>
            <a:off x="368737" y="1842237"/>
            <a:ext cx="5557050" cy="3362296"/>
          </a:xfrm>
          <a:prstGeom prst="rect">
            <a:avLst/>
          </a:prstGeom>
        </p:spPr>
      </p:pic>
      <p:pic>
        <p:nvPicPr>
          <p:cNvPr id="8" name="Picture 7" descr="A picture containing diagram&#10;&#10;Description automatically generated">
            <a:extLst>
              <a:ext uri="{FF2B5EF4-FFF2-40B4-BE49-F238E27FC236}">
                <a16:creationId xmlns:a16="http://schemas.microsoft.com/office/drawing/2014/main" id="{239CC207-1FB1-4C47-AF29-C1B29018DF20}"/>
              </a:ext>
            </a:extLst>
          </p:cNvPr>
          <p:cNvPicPr>
            <a:picLocks noChangeAspect="1"/>
          </p:cNvPicPr>
          <p:nvPr/>
        </p:nvPicPr>
        <p:blipFill>
          <a:blip r:embed="rId5"/>
          <a:stretch>
            <a:fillRect/>
          </a:stretch>
        </p:blipFill>
        <p:spPr>
          <a:xfrm>
            <a:off x="6353846" y="1495880"/>
            <a:ext cx="5469291" cy="2027505"/>
          </a:xfrm>
          <a:prstGeom prst="rect">
            <a:avLst/>
          </a:prstGeom>
        </p:spPr>
      </p:pic>
      <p:sp>
        <p:nvSpPr>
          <p:cNvPr id="2" name="Rectangle 1"/>
          <p:cNvSpPr/>
          <p:nvPr/>
        </p:nvSpPr>
        <p:spPr>
          <a:xfrm>
            <a:off x="5925787" y="3392757"/>
            <a:ext cx="6096000" cy="2400657"/>
          </a:xfrm>
          <a:prstGeom prst="rect">
            <a:avLst/>
          </a:prstGeom>
        </p:spPr>
        <p:txBody>
          <a:bodyPr>
            <a:spAutoFit/>
          </a:bodyPr>
          <a:lstStyle/>
          <a:p>
            <a:pPr algn="just">
              <a:lnSpc>
                <a:spcPts val="2000"/>
              </a:lnSpc>
            </a:pPr>
            <a:r>
              <a:rPr lang="en-US" sz="1600" dirty="0">
                <a:solidFill>
                  <a:srgbClr val="002060"/>
                </a:solidFill>
                <a:cs typeface="CiscoSans ExtraLight"/>
              </a:rPr>
              <a:t>Uniform Resource Name (URN) - identifies only the namespace of the resource without reference to the protocol</a:t>
            </a:r>
          </a:p>
          <a:p>
            <a:pPr algn="just">
              <a:lnSpc>
                <a:spcPts val="2000"/>
              </a:lnSpc>
            </a:pPr>
            <a:r>
              <a:rPr lang="en-US" sz="1600" dirty="0">
                <a:solidFill>
                  <a:srgbClr val="002060"/>
                </a:solidFill>
                <a:cs typeface="CiscoSans ExtraLight"/>
              </a:rPr>
              <a:t>Uniform Resource Locator (URL) - defines the network location of a specific resource on the network. </a:t>
            </a:r>
          </a:p>
          <a:p>
            <a:pPr algn="just">
              <a:lnSpc>
                <a:spcPts val="2000"/>
              </a:lnSpc>
            </a:pPr>
            <a:r>
              <a:rPr lang="en-US" sz="1600" dirty="0">
                <a:solidFill>
                  <a:srgbClr val="002060"/>
                </a:solidFill>
                <a:cs typeface="CiscoSans ExtraLight"/>
              </a:rPr>
              <a:t>Protocol/scheme - HTTPS or other protocols such as FTP, SFTP, mailto, and NNTP</a:t>
            </a:r>
          </a:p>
          <a:p>
            <a:pPr algn="just">
              <a:lnSpc>
                <a:spcPts val="2000"/>
              </a:lnSpc>
            </a:pPr>
            <a:r>
              <a:rPr lang="en-US" sz="1600" dirty="0">
                <a:solidFill>
                  <a:srgbClr val="002060"/>
                </a:solidFill>
                <a:cs typeface="CiscoSans ExtraLight"/>
              </a:rPr>
              <a:t>Hostname - w​ww.example.com</a:t>
            </a:r>
          </a:p>
          <a:p>
            <a:pPr algn="just">
              <a:lnSpc>
                <a:spcPts val="2000"/>
              </a:lnSpc>
            </a:pPr>
            <a:r>
              <a:rPr lang="en-US" sz="1600" dirty="0">
                <a:solidFill>
                  <a:srgbClr val="002060"/>
                </a:solidFill>
                <a:cs typeface="CiscoSans ExtraLight"/>
              </a:rPr>
              <a:t>Path and file name - /author/book.html</a:t>
            </a:r>
          </a:p>
          <a:p>
            <a:pPr algn="just">
              <a:lnSpc>
                <a:spcPts val="2000"/>
              </a:lnSpc>
            </a:pPr>
            <a:r>
              <a:rPr lang="en-US" sz="1600" dirty="0">
                <a:solidFill>
                  <a:srgbClr val="002060"/>
                </a:solidFill>
                <a:cs typeface="CiscoSans ExtraLight"/>
              </a:rPr>
              <a:t>Fragment - #page155</a:t>
            </a:r>
          </a:p>
        </p:txBody>
      </p:sp>
    </p:spTree>
    <p:custDataLst>
      <p:tags r:id="rId1"/>
    </p:custDataLst>
    <p:extLst>
      <p:ext uri="{BB962C8B-B14F-4D97-AF65-F5344CB8AC3E}">
        <p14:creationId xmlns:p14="http://schemas.microsoft.com/office/powerpoint/2010/main" val="1090466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Client/ Server</a:t>
            </a:r>
            <a:endParaRPr lang="en-US" sz="3200" dirty="0"/>
          </a:p>
        </p:txBody>
      </p:sp>
      <p:sp>
        <p:nvSpPr>
          <p:cNvPr id="5" name="Content Placeholder 4">
            <a:extLst>
              <a:ext uri="{FF2B5EF4-FFF2-40B4-BE49-F238E27FC236}">
                <a16:creationId xmlns:a16="http://schemas.microsoft.com/office/drawing/2014/main" id="{70EF733A-51C9-4841-81B5-FF55AEB4CF5A}"/>
              </a:ext>
            </a:extLst>
          </p:cNvPr>
          <p:cNvSpPr>
            <a:spLocks noGrp="1"/>
          </p:cNvSpPr>
          <p:nvPr>
            <p:ph idx="1"/>
          </p:nvPr>
        </p:nvSpPr>
        <p:spPr>
          <a:xfrm>
            <a:off x="178677" y="866454"/>
            <a:ext cx="8138009" cy="2227976"/>
          </a:xfrm>
        </p:spPr>
        <p:txBody>
          <a:bodyPr/>
          <a:lstStyle/>
          <a:p>
            <a:pPr marL="285750" indent="-285750" algn="just">
              <a:buFont typeface="Wingdings" panose="05000000000000000000" pitchFamily="2" charset="2"/>
              <a:buChar char="ü"/>
            </a:pPr>
            <a:r>
              <a:rPr lang="en-US" sz="1800" dirty="0">
                <a:solidFill>
                  <a:srgbClr val="002060"/>
                </a:solidFill>
              </a:rPr>
              <a:t>A web server and a web client use specific protocols and standards in the process of exchanging information to ensure that the messages are received and understood. </a:t>
            </a:r>
          </a:p>
          <a:p>
            <a:pPr marL="285750" indent="-285750" algn="just">
              <a:buFont typeface="Wingdings" panose="05000000000000000000" pitchFamily="2" charset="2"/>
              <a:buChar char="ü"/>
            </a:pPr>
            <a:r>
              <a:rPr lang="en-US" sz="1800" dirty="0">
                <a:solidFill>
                  <a:srgbClr val="002060"/>
                </a:solidFill>
              </a:rPr>
              <a:t>The various protocols necessary to deliver a web page function at the four different layers of the TCP/IP model are as follows:</a:t>
            </a:r>
          </a:p>
          <a:p>
            <a:pPr marL="285750" indent="-285750" algn="just">
              <a:buFont typeface="Wingdings" panose="05000000000000000000" pitchFamily="2" charset="2"/>
              <a:buChar char="§"/>
            </a:pPr>
            <a:r>
              <a:rPr lang="en-US" sz="1800" b="1" dirty="0">
                <a:solidFill>
                  <a:srgbClr val="002060"/>
                </a:solidFill>
              </a:rPr>
              <a:t>Application Layer Protocol </a:t>
            </a:r>
            <a:r>
              <a:rPr lang="en-US" sz="1800" dirty="0">
                <a:solidFill>
                  <a:srgbClr val="002060"/>
                </a:solidFill>
              </a:rPr>
              <a:t>- Hypertext Transfer Protocol (HTTP) governs the way that a web server and a web client interact. </a:t>
            </a:r>
          </a:p>
          <a:p>
            <a:pPr marL="285750" indent="-285750" algn="just">
              <a:buFont typeface="Wingdings" panose="05000000000000000000" pitchFamily="2" charset="2"/>
              <a:buChar char="§"/>
            </a:pPr>
            <a:r>
              <a:rPr lang="en-US" sz="1800" b="1" dirty="0">
                <a:solidFill>
                  <a:srgbClr val="002060"/>
                </a:solidFill>
              </a:rPr>
              <a:t>Transport Layer Protocol </a:t>
            </a:r>
            <a:r>
              <a:rPr lang="en-US" sz="1800" dirty="0">
                <a:solidFill>
                  <a:srgbClr val="002060"/>
                </a:solidFill>
              </a:rPr>
              <a:t>- Transmission Control Protocol (TCP) ensures that IP packets are sent reliably, and any missing packets are resent. </a:t>
            </a:r>
          </a:p>
          <a:p>
            <a:pPr marL="285750" indent="-285750" algn="just">
              <a:buFont typeface="Wingdings" panose="05000000000000000000" pitchFamily="2" charset="2"/>
              <a:buChar char="§"/>
            </a:pPr>
            <a:r>
              <a:rPr lang="en-US" sz="1800" b="1" dirty="0">
                <a:solidFill>
                  <a:srgbClr val="002060"/>
                </a:solidFill>
              </a:rPr>
              <a:t>Internetwork Layer Protocol </a:t>
            </a:r>
            <a:r>
              <a:rPr lang="en-US" sz="1800" dirty="0">
                <a:solidFill>
                  <a:srgbClr val="002060"/>
                </a:solidFill>
              </a:rPr>
              <a:t>- The most common internetwork protocol is Internet Protocol (IP) which is used to identify end hosts and to route packets to destination host. </a:t>
            </a:r>
          </a:p>
          <a:p>
            <a:pPr marL="285750" indent="-285750" algn="just">
              <a:buFont typeface="Wingdings" panose="05000000000000000000" pitchFamily="2" charset="2"/>
              <a:buChar char="§"/>
            </a:pPr>
            <a:r>
              <a:rPr lang="en-US" sz="1800" b="1" dirty="0">
                <a:solidFill>
                  <a:srgbClr val="002060"/>
                </a:solidFill>
              </a:rPr>
              <a:t>Network Access Layer </a:t>
            </a:r>
            <a:r>
              <a:rPr lang="en-US" sz="1800" dirty="0">
                <a:solidFill>
                  <a:srgbClr val="002060"/>
                </a:solidFill>
              </a:rPr>
              <a:t>- The specific protocol at the network access layer, such as Ethernet, depends on the type of media and transmission methods used in the physical network.</a:t>
            </a:r>
          </a:p>
        </p:txBody>
      </p:sp>
      <p:pic>
        <p:nvPicPr>
          <p:cNvPr id="7" name="Picture 6" descr="Graphical user interface, diagram&#10;&#10;Description automatically generated">
            <a:extLst>
              <a:ext uri="{FF2B5EF4-FFF2-40B4-BE49-F238E27FC236}">
                <a16:creationId xmlns:a16="http://schemas.microsoft.com/office/drawing/2014/main" id="{F9BC4039-0123-499C-B7A1-35079202DFE0}"/>
              </a:ext>
            </a:extLst>
          </p:cNvPr>
          <p:cNvPicPr>
            <a:picLocks noChangeAspect="1"/>
          </p:cNvPicPr>
          <p:nvPr/>
        </p:nvPicPr>
        <p:blipFill>
          <a:blip r:embed="rId4"/>
          <a:stretch>
            <a:fillRect/>
          </a:stretch>
        </p:blipFill>
        <p:spPr>
          <a:xfrm>
            <a:off x="8495363" y="1501979"/>
            <a:ext cx="3578100" cy="3184902"/>
          </a:xfrm>
          <a:prstGeom prst="rect">
            <a:avLst/>
          </a:prstGeom>
          <a:ln>
            <a:solidFill>
              <a:schemeClr val="accent1"/>
            </a:solidFill>
          </a:ln>
        </p:spPr>
      </p:pic>
    </p:spTree>
    <p:custDataLst>
      <p:tags r:id="rId1"/>
    </p:custDataLst>
    <p:extLst>
      <p:ext uri="{BB962C8B-B14F-4D97-AF65-F5344CB8AC3E}">
        <p14:creationId xmlns:p14="http://schemas.microsoft.com/office/powerpoint/2010/main" val="13722276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TCP/UDP</a:t>
            </a:r>
            <a:endParaRPr lang="en-US" sz="3200" dirty="0"/>
          </a:p>
        </p:txBody>
      </p:sp>
      <p:sp>
        <p:nvSpPr>
          <p:cNvPr id="5" name="Content Placeholder 4">
            <a:extLst>
              <a:ext uri="{FF2B5EF4-FFF2-40B4-BE49-F238E27FC236}">
                <a16:creationId xmlns:a16="http://schemas.microsoft.com/office/drawing/2014/main" id="{70EF733A-51C9-4841-81B5-FF55AEB4CF5A}"/>
              </a:ext>
            </a:extLst>
          </p:cNvPr>
          <p:cNvSpPr>
            <a:spLocks noGrp="1"/>
          </p:cNvSpPr>
          <p:nvPr>
            <p:ph idx="1"/>
          </p:nvPr>
        </p:nvSpPr>
        <p:spPr>
          <a:xfrm>
            <a:off x="178677" y="866454"/>
            <a:ext cx="8138009" cy="2227976"/>
          </a:xfrm>
        </p:spPr>
        <p:txBody>
          <a:bodyPr/>
          <a:lstStyle/>
          <a:p>
            <a:pPr marL="285750" indent="-285750" algn="just">
              <a:buFont typeface="Wingdings" panose="05000000000000000000" pitchFamily="2" charset="2"/>
              <a:buChar char="ü"/>
            </a:pPr>
            <a:r>
              <a:rPr lang="en-US" sz="1800" b="1" dirty="0">
                <a:solidFill>
                  <a:srgbClr val="002060"/>
                </a:solidFill>
              </a:rPr>
              <a:t>Transmission Control Protocol (TCP)</a:t>
            </a:r>
            <a:r>
              <a:rPr lang="en-US" sz="1800" dirty="0">
                <a:solidFill>
                  <a:srgbClr val="002060"/>
                </a:solidFill>
              </a:rPr>
              <a:t> helps ensure reliable delivery of data packets:</a:t>
            </a:r>
          </a:p>
          <a:p>
            <a:pPr marL="285750" indent="-285750" algn="just">
              <a:buFont typeface="Wingdings" panose="05000000000000000000" pitchFamily="2" charset="2"/>
              <a:buChar char="ü"/>
            </a:pPr>
            <a:r>
              <a:rPr lang="en-US" sz="1800" dirty="0">
                <a:solidFill>
                  <a:srgbClr val="002060"/>
                </a:solidFill>
              </a:rPr>
              <a:t>TCP breaks up a message into small pieces (segments)</a:t>
            </a:r>
          </a:p>
          <a:p>
            <a:pPr marL="285750" indent="-285750" algn="just">
              <a:buFont typeface="Wingdings" panose="05000000000000000000" pitchFamily="2" charset="2"/>
              <a:buChar char="ü"/>
            </a:pPr>
            <a:r>
              <a:rPr lang="en-US" sz="1800" dirty="0">
                <a:solidFill>
                  <a:srgbClr val="002060"/>
                </a:solidFill>
              </a:rPr>
              <a:t>Segments are numbered in sequence and passed to the IP process for assembly into packets. </a:t>
            </a:r>
          </a:p>
          <a:p>
            <a:pPr marL="285750" indent="-285750" algn="just">
              <a:buFont typeface="Wingdings" panose="05000000000000000000" pitchFamily="2" charset="2"/>
              <a:buChar char="ü"/>
            </a:pPr>
            <a:r>
              <a:rPr lang="en-US" sz="1800" dirty="0">
                <a:solidFill>
                  <a:srgbClr val="002060"/>
                </a:solidFill>
              </a:rPr>
              <a:t>TCP tracks the number of segments that have been sent.</a:t>
            </a:r>
          </a:p>
          <a:p>
            <a:pPr marL="285750" indent="-285750" algn="just">
              <a:buFont typeface="Wingdings" panose="05000000000000000000" pitchFamily="2" charset="2"/>
              <a:buChar char="ü"/>
            </a:pPr>
            <a:r>
              <a:rPr lang="en-US" sz="1800" dirty="0">
                <a:solidFill>
                  <a:srgbClr val="002060"/>
                </a:solidFill>
              </a:rPr>
              <a:t>If the sender does not receive an acknowledgment within a certain period, it assumes that the segments were lost and retransmits only the missing portion of the message.</a:t>
            </a:r>
          </a:p>
          <a:p>
            <a:pPr marL="285750" indent="-285750" algn="just">
              <a:buFont typeface="Wingdings" panose="05000000000000000000" pitchFamily="2" charset="2"/>
              <a:buChar char="ü"/>
            </a:pPr>
            <a:r>
              <a:rPr lang="en-US" sz="1800" dirty="0">
                <a:solidFill>
                  <a:srgbClr val="002060"/>
                </a:solidFill>
              </a:rPr>
              <a:t>On the receiving host, TCP is responsible for reassembling the message segments in orders and passing them to the application.</a:t>
            </a:r>
          </a:p>
          <a:p>
            <a:pPr marL="285750" indent="-285750" algn="just">
              <a:buFont typeface="Wingdings" panose="05000000000000000000" pitchFamily="2" charset="2"/>
              <a:buChar char="ü"/>
            </a:pPr>
            <a:r>
              <a:rPr lang="en-US" sz="1800" dirty="0">
                <a:solidFill>
                  <a:srgbClr val="002060"/>
                </a:solidFill>
              </a:rPr>
              <a:t>In some applications, reliable delivery is not required, </a:t>
            </a:r>
            <a:r>
              <a:rPr lang="en-US" sz="1800" b="1" dirty="0">
                <a:solidFill>
                  <a:srgbClr val="002060"/>
                </a:solidFill>
              </a:rPr>
              <a:t>UDP</a:t>
            </a:r>
            <a:r>
              <a:rPr lang="en-US" sz="1800" dirty="0">
                <a:solidFill>
                  <a:srgbClr val="002060"/>
                </a:solidFill>
              </a:rPr>
              <a:t> may be an appropriate transport protocol. UDP is a 'best effort' delivery system that </a:t>
            </a:r>
            <a:r>
              <a:rPr lang="en-US" sz="1800" b="1" dirty="0">
                <a:solidFill>
                  <a:srgbClr val="002060"/>
                </a:solidFill>
              </a:rPr>
              <a:t>does not require acknowledgment </a:t>
            </a:r>
            <a:r>
              <a:rPr lang="en-US" sz="1800" dirty="0">
                <a:solidFill>
                  <a:srgbClr val="002060"/>
                </a:solidFill>
              </a:rPr>
              <a:t>of receipt. </a:t>
            </a:r>
          </a:p>
          <a:p>
            <a:pPr marL="285750" indent="-285750" algn="just">
              <a:buFont typeface="Wingdings" panose="05000000000000000000" pitchFamily="2" charset="2"/>
              <a:buChar char="ü"/>
            </a:pPr>
            <a:r>
              <a:rPr lang="en-US" sz="1800" dirty="0">
                <a:solidFill>
                  <a:srgbClr val="002060"/>
                </a:solidFill>
              </a:rPr>
              <a:t>UDP is preferable with applications that use time sensitive technology such as streaming audio and voice over IP (VoIP). Acknowledgments would slow down delivery and retransmissions are undesirable.</a:t>
            </a:r>
          </a:p>
        </p:txBody>
      </p:sp>
      <p:pic>
        <p:nvPicPr>
          <p:cNvPr id="6" name="Picture 5"/>
          <p:cNvPicPr>
            <a:picLocks noChangeAspect="1"/>
          </p:cNvPicPr>
          <p:nvPr/>
        </p:nvPicPr>
        <p:blipFill rotWithShape="1">
          <a:blip r:embed="rId4"/>
          <a:srcRect l="2610"/>
          <a:stretch/>
        </p:blipFill>
        <p:spPr>
          <a:xfrm>
            <a:off x="8372066" y="300870"/>
            <a:ext cx="3536193" cy="2267348"/>
          </a:xfrm>
          <a:prstGeom prst="rect">
            <a:avLst/>
          </a:prstGeom>
        </p:spPr>
      </p:pic>
      <p:pic>
        <p:nvPicPr>
          <p:cNvPr id="8" name="Picture 7" descr="Chart, diagram, funnel chart&#10;&#10;Description automatically generated">
            <a:extLst>
              <a:ext uri="{FF2B5EF4-FFF2-40B4-BE49-F238E27FC236}">
                <a16:creationId xmlns:a16="http://schemas.microsoft.com/office/drawing/2014/main" id="{82F82249-A255-4CBA-8B06-056971F90B46}"/>
              </a:ext>
            </a:extLst>
          </p:cNvPr>
          <p:cNvPicPr>
            <a:picLocks noChangeAspect="1"/>
          </p:cNvPicPr>
          <p:nvPr/>
        </p:nvPicPr>
        <p:blipFill>
          <a:blip r:embed="rId5"/>
          <a:stretch>
            <a:fillRect/>
          </a:stretch>
        </p:blipFill>
        <p:spPr>
          <a:xfrm>
            <a:off x="8495363" y="3094430"/>
            <a:ext cx="3289600" cy="2540367"/>
          </a:xfrm>
          <a:prstGeom prst="rect">
            <a:avLst/>
          </a:prstGeom>
          <a:ln>
            <a:solidFill>
              <a:schemeClr val="accent1"/>
            </a:solidFill>
          </a:ln>
        </p:spPr>
      </p:pic>
    </p:spTree>
    <p:custDataLst>
      <p:tags r:id="rId1"/>
    </p:custDataLst>
    <p:extLst>
      <p:ext uri="{BB962C8B-B14F-4D97-AF65-F5344CB8AC3E}">
        <p14:creationId xmlns:p14="http://schemas.microsoft.com/office/powerpoint/2010/main" val="15666880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Port Numbers</a:t>
            </a:r>
            <a:endParaRPr lang="en-US" sz="3200" dirty="0"/>
          </a:p>
        </p:txBody>
      </p:sp>
      <p:sp>
        <p:nvSpPr>
          <p:cNvPr id="5" name="Content Placeholder 4">
            <a:extLst>
              <a:ext uri="{FF2B5EF4-FFF2-40B4-BE49-F238E27FC236}">
                <a16:creationId xmlns:a16="http://schemas.microsoft.com/office/drawing/2014/main" id="{70EF733A-51C9-4841-81B5-FF55AEB4CF5A}"/>
              </a:ext>
            </a:extLst>
          </p:cNvPr>
          <p:cNvSpPr>
            <a:spLocks noGrp="1"/>
          </p:cNvSpPr>
          <p:nvPr>
            <p:ph idx="1"/>
          </p:nvPr>
        </p:nvSpPr>
        <p:spPr>
          <a:xfrm>
            <a:off x="178677" y="866454"/>
            <a:ext cx="8138009" cy="2227976"/>
          </a:xfrm>
        </p:spPr>
        <p:txBody>
          <a:bodyPr/>
          <a:lstStyle/>
          <a:p>
            <a:pPr marL="285750" indent="-285750" algn="just">
              <a:buFont typeface="Wingdings" panose="05000000000000000000" pitchFamily="2" charset="2"/>
              <a:buChar char="ü"/>
            </a:pPr>
            <a:r>
              <a:rPr lang="en-US" sz="1800" b="1" dirty="0">
                <a:solidFill>
                  <a:srgbClr val="002060"/>
                </a:solidFill>
              </a:rPr>
              <a:t>Other than Physical Addressing and Logical Addressing, Port Numbers. </a:t>
            </a:r>
            <a:r>
              <a:rPr lang="en-US" sz="1800" dirty="0">
                <a:solidFill>
                  <a:srgbClr val="002060"/>
                </a:solidFill>
              </a:rPr>
              <a:t>When a message is delivered using either TCP or UDP, the protocols and services requested are </a:t>
            </a:r>
            <a:r>
              <a:rPr lang="en-US" sz="1800" b="1" dirty="0">
                <a:solidFill>
                  <a:srgbClr val="002060"/>
                </a:solidFill>
              </a:rPr>
              <a:t>identified by a port number</a:t>
            </a:r>
            <a:r>
              <a:rPr lang="en-US" sz="1800" dirty="0">
                <a:solidFill>
                  <a:srgbClr val="002060"/>
                </a:solidFill>
              </a:rPr>
              <a:t>.</a:t>
            </a:r>
          </a:p>
          <a:p>
            <a:pPr marL="285750" indent="-285750" algn="just">
              <a:buFont typeface="Wingdings" panose="05000000000000000000" pitchFamily="2" charset="2"/>
              <a:buChar char="ü"/>
            </a:pPr>
            <a:r>
              <a:rPr lang="en-US" sz="1800" dirty="0">
                <a:solidFill>
                  <a:srgbClr val="002060"/>
                </a:solidFill>
              </a:rPr>
              <a:t>A port is a numeric identifier within each segment that is used to keep track of specific conversations between a client and server. Every message that a host sends contains both a source and destination port.</a:t>
            </a:r>
          </a:p>
          <a:p>
            <a:pPr marL="285750" indent="-285750" algn="just">
              <a:buFont typeface="Wingdings" panose="05000000000000000000" pitchFamily="2" charset="2"/>
              <a:buChar char="ü"/>
            </a:pPr>
            <a:r>
              <a:rPr lang="en-US" sz="1800" dirty="0">
                <a:solidFill>
                  <a:srgbClr val="002060"/>
                </a:solidFill>
              </a:rPr>
              <a:t>Ports are assigned and managed by an organization known as the Internet Corporation for Assigned Names and Numbers (ICANN). Ports are broken into three categories and range in number from 1 to 65,535:</a:t>
            </a:r>
          </a:p>
          <a:p>
            <a:pPr marL="285750" indent="-285750" algn="just">
              <a:buFont typeface="Wingdings" panose="05000000000000000000" pitchFamily="2" charset="2"/>
              <a:buChar char="ü"/>
            </a:pPr>
            <a:endParaRPr lang="en-US" sz="1800" dirty="0">
              <a:solidFill>
                <a:srgbClr val="002060"/>
              </a:solidFill>
            </a:endParaRPr>
          </a:p>
          <a:p>
            <a:pPr marL="285750" lvl="1" indent="-285750" algn="just" defTabSz="457105">
              <a:lnSpc>
                <a:spcPct val="100000"/>
              </a:lnSpc>
              <a:spcBef>
                <a:spcPct val="20000"/>
              </a:spcBef>
              <a:buFont typeface="Wingdings" panose="05000000000000000000" pitchFamily="2" charset="2"/>
              <a:buChar char="§"/>
            </a:pPr>
            <a:r>
              <a:rPr lang="en-US" sz="1800" b="1" dirty="0">
                <a:solidFill>
                  <a:srgbClr val="002060"/>
                </a:solidFill>
                <a:cs typeface="CiscoSans ExtraLight"/>
              </a:rPr>
              <a:t>Well-Known Ports </a:t>
            </a:r>
            <a:r>
              <a:rPr lang="en-US" sz="1800" dirty="0">
                <a:solidFill>
                  <a:srgbClr val="002060"/>
                </a:solidFill>
                <a:cs typeface="CiscoSans ExtraLight"/>
              </a:rPr>
              <a:t>- Destination ports that are associated with common network applications. These ports are in the range of 1 to 1023.</a:t>
            </a:r>
          </a:p>
          <a:p>
            <a:pPr marL="285750" lvl="1" indent="-285750" algn="just" defTabSz="457105">
              <a:lnSpc>
                <a:spcPct val="100000"/>
              </a:lnSpc>
              <a:spcBef>
                <a:spcPct val="20000"/>
              </a:spcBef>
              <a:buFont typeface="Wingdings" panose="05000000000000000000" pitchFamily="2" charset="2"/>
              <a:buChar char="§"/>
            </a:pPr>
            <a:r>
              <a:rPr lang="en-US" sz="1800" b="1" dirty="0">
                <a:solidFill>
                  <a:srgbClr val="002060"/>
                </a:solidFill>
                <a:cs typeface="CiscoSans ExtraLight"/>
              </a:rPr>
              <a:t>Registered Ports</a:t>
            </a:r>
            <a:r>
              <a:rPr lang="en-US" sz="1800" dirty="0">
                <a:solidFill>
                  <a:srgbClr val="002060"/>
                </a:solidFill>
                <a:cs typeface="CiscoSans ExtraLight"/>
              </a:rPr>
              <a:t> - Ports 1024 through 49151 can be used as either source or destination ports. </a:t>
            </a:r>
          </a:p>
          <a:p>
            <a:pPr marL="285750" lvl="1" indent="-285750" algn="just" defTabSz="457105">
              <a:lnSpc>
                <a:spcPct val="100000"/>
              </a:lnSpc>
              <a:spcBef>
                <a:spcPct val="20000"/>
              </a:spcBef>
              <a:buFont typeface="Wingdings" panose="05000000000000000000" pitchFamily="2" charset="2"/>
              <a:buChar char="§"/>
            </a:pPr>
            <a:r>
              <a:rPr lang="en-US" sz="1800" b="1" dirty="0">
                <a:solidFill>
                  <a:srgbClr val="002060"/>
                </a:solidFill>
                <a:cs typeface="CiscoSans ExtraLight"/>
              </a:rPr>
              <a:t>Private Ports</a:t>
            </a:r>
            <a:r>
              <a:rPr lang="en-US" sz="1800" dirty="0">
                <a:solidFill>
                  <a:srgbClr val="002060"/>
                </a:solidFill>
                <a:cs typeface="CiscoSans ExtraLight"/>
              </a:rPr>
              <a:t> - Ports 49152 through 65535 are often used as source ports. These ports can be used by any application.</a:t>
            </a:r>
          </a:p>
          <a:p>
            <a:pPr marL="285750" indent="-285750" algn="just">
              <a:buFont typeface="Wingdings" panose="05000000000000000000" pitchFamily="2" charset="2"/>
              <a:buChar char="ü"/>
            </a:pPr>
            <a:endParaRPr lang="en-US" sz="1800" dirty="0">
              <a:solidFill>
                <a:srgbClr val="002060"/>
              </a:solidFill>
            </a:endParaRPr>
          </a:p>
        </p:txBody>
      </p:sp>
      <p:pic>
        <p:nvPicPr>
          <p:cNvPr id="2" name="Picture 1" descr="Wigan bus station - Wikipedia"/>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380223" y="2691677"/>
            <a:ext cx="3519879" cy="2346586"/>
          </a:xfrm>
          <a:prstGeom prst="rect">
            <a:avLst/>
          </a:prstGeom>
        </p:spPr>
      </p:pic>
      <p:pic>
        <p:nvPicPr>
          <p:cNvPr id="4" name="Picture 3" descr="File:Arriva London DW336 on Route 41, Tottenham Hale Bus ..."/>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380223" y="262835"/>
            <a:ext cx="3519879" cy="2346586"/>
          </a:xfrm>
          <a:prstGeom prst="rect">
            <a:avLst/>
          </a:prstGeom>
        </p:spPr>
      </p:pic>
    </p:spTree>
    <p:custDataLst>
      <p:tags r:id="rId1"/>
    </p:custDataLst>
    <p:extLst>
      <p:ext uri="{BB962C8B-B14F-4D97-AF65-F5344CB8AC3E}">
        <p14:creationId xmlns:p14="http://schemas.microsoft.com/office/powerpoint/2010/main" val="754711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362A857-EF07-4B49-B08A-5A74363BB58D}"/>
              </a:ext>
            </a:extLst>
          </p:cNvPr>
          <p:cNvPicPr>
            <a:picLocks noChangeAspect="1"/>
          </p:cNvPicPr>
          <p:nvPr/>
        </p:nvPicPr>
        <p:blipFill>
          <a:blip r:embed="rId4"/>
          <a:stretch>
            <a:fillRect/>
          </a:stretch>
        </p:blipFill>
        <p:spPr>
          <a:xfrm>
            <a:off x="248583" y="1058742"/>
            <a:ext cx="3367149" cy="1890240"/>
          </a:xfrm>
          <a:prstGeom prst="rect">
            <a:avLst/>
          </a:prstGeom>
        </p:spPr>
      </p:pic>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Application Services</a:t>
            </a:r>
            <a:endParaRPr lang="en-US" sz="3200" dirty="0"/>
          </a:p>
        </p:txBody>
      </p:sp>
      <p:sp>
        <p:nvSpPr>
          <p:cNvPr id="5" name="Content Placeholder 4">
            <a:extLst>
              <a:ext uri="{FF2B5EF4-FFF2-40B4-BE49-F238E27FC236}">
                <a16:creationId xmlns:a16="http://schemas.microsoft.com/office/drawing/2014/main" id="{70EF733A-51C9-4841-81B5-FF55AEB4CF5A}"/>
              </a:ext>
            </a:extLst>
          </p:cNvPr>
          <p:cNvSpPr>
            <a:spLocks noGrp="1"/>
          </p:cNvSpPr>
          <p:nvPr>
            <p:ph idx="1"/>
          </p:nvPr>
        </p:nvSpPr>
        <p:spPr>
          <a:xfrm>
            <a:off x="2764219" y="112143"/>
            <a:ext cx="9165021" cy="1377680"/>
          </a:xfrm>
        </p:spPr>
        <p:txBody>
          <a:bodyPr/>
          <a:lstStyle/>
          <a:p>
            <a:pPr marL="285750" indent="-285750" algn="just">
              <a:buFont typeface="Wingdings" panose="05000000000000000000" pitchFamily="2" charset="2"/>
              <a:buChar char="ü"/>
            </a:pPr>
            <a:r>
              <a:rPr lang="en-US" sz="1800" b="1" dirty="0">
                <a:solidFill>
                  <a:srgbClr val="002060"/>
                </a:solidFill>
              </a:rPr>
              <a:t>In a Quiz posted </a:t>
            </a:r>
            <a:r>
              <a:rPr lang="en-US" sz="1800" b="1">
                <a:solidFill>
                  <a:srgbClr val="002060"/>
                </a:solidFill>
              </a:rPr>
              <a:t>on 11/10/2021 </a:t>
            </a:r>
            <a:r>
              <a:rPr lang="en-US" sz="1800" b="1" dirty="0">
                <a:solidFill>
                  <a:srgbClr val="002060"/>
                </a:solidFill>
              </a:rPr>
              <a:t>via Teams Channel, (if you have not answered </a:t>
            </a:r>
            <a:r>
              <a:rPr lang="en-US" sz="1800" b="1" dirty="0">
                <a:solidFill>
                  <a:srgbClr val="002060"/>
                </a:solidFill>
                <a:sym typeface="Wingdings" panose="05000000000000000000" pitchFamily="2" charset="2"/>
              </a:rPr>
              <a:t>) internet searches, shopping karts, emails, social media etc.</a:t>
            </a:r>
            <a:endParaRPr lang="en-US" sz="1800" b="1" dirty="0">
              <a:solidFill>
                <a:srgbClr val="002060"/>
              </a:solidFill>
            </a:endParaRPr>
          </a:p>
          <a:p>
            <a:pPr marL="285750" indent="-285750" algn="just">
              <a:buFont typeface="Wingdings" panose="05000000000000000000" pitchFamily="2" charset="2"/>
              <a:buChar char="ü"/>
            </a:pPr>
            <a:r>
              <a:rPr lang="en-US" sz="1800" dirty="0">
                <a:solidFill>
                  <a:srgbClr val="002060"/>
                </a:solidFill>
              </a:rPr>
              <a:t>Each of these services relies on protocols from the TCP/IP protocol suite to reliably communicate the information between the clients and the servers. Some of the most common servers that provide these services are shown.</a:t>
            </a:r>
          </a:p>
        </p:txBody>
      </p:sp>
      <p:graphicFrame>
        <p:nvGraphicFramePr>
          <p:cNvPr id="7" name="Table 4">
            <a:extLst>
              <a:ext uri="{FF2B5EF4-FFF2-40B4-BE49-F238E27FC236}">
                <a16:creationId xmlns:a16="http://schemas.microsoft.com/office/drawing/2014/main" id="{3DBDEF71-9A1C-4007-9E7B-F3962923D7AF}"/>
              </a:ext>
            </a:extLst>
          </p:cNvPr>
          <p:cNvGraphicFramePr>
            <a:graphicFrameLocks noGrp="1"/>
          </p:cNvGraphicFramePr>
          <p:nvPr>
            <p:extLst>
              <p:ext uri="{D42A27DB-BD31-4B8C-83A1-F6EECF244321}">
                <p14:modId xmlns:p14="http://schemas.microsoft.com/office/powerpoint/2010/main" val="2180200577"/>
              </p:ext>
            </p:extLst>
          </p:nvPr>
        </p:nvGraphicFramePr>
        <p:xfrm>
          <a:off x="4018815" y="2003862"/>
          <a:ext cx="8068082" cy="3591184"/>
        </p:xfrm>
        <a:graphic>
          <a:graphicData uri="http://schemas.openxmlformats.org/drawingml/2006/table">
            <a:tbl>
              <a:tblPr firstRow="1" bandRow="1">
                <a:tableStyleId>{5C22544A-7EE6-4342-B048-85BDC9FD1C3A}</a:tableStyleId>
              </a:tblPr>
              <a:tblGrid>
                <a:gridCol w="2970564">
                  <a:extLst>
                    <a:ext uri="{9D8B030D-6E8A-4147-A177-3AD203B41FA5}">
                      <a16:colId xmlns:a16="http://schemas.microsoft.com/office/drawing/2014/main" val="1519159754"/>
                    </a:ext>
                  </a:extLst>
                </a:gridCol>
                <a:gridCol w="5097518">
                  <a:extLst>
                    <a:ext uri="{9D8B030D-6E8A-4147-A177-3AD203B41FA5}">
                      <a16:colId xmlns:a16="http://schemas.microsoft.com/office/drawing/2014/main" val="2620426414"/>
                    </a:ext>
                  </a:extLst>
                </a:gridCol>
              </a:tblGrid>
              <a:tr h="300485">
                <a:tc>
                  <a:txBody>
                    <a:bodyPr/>
                    <a:lstStyle/>
                    <a:p>
                      <a:r>
                        <a:rPr lang="en-US" sz="1400" b="0" dirty="0">
                          <a:latin typeface="+mn-lt"/>
                        </a:rPr>
                        <a:t>Protocol</a:t>
                      </a:r>
                    </a:p>
                  </a:txBody>
                  <a:tcPr/>
                </a:tc>
                <a:tc>
                  <a:txBody>
                    <a:bodyPr/>
                    <a:lstStyle/>
                    <a:p>
                      <a:r>
                        <a:rPr lang="en-US" sz="1400" b="0" dirty="0">
                          <a:latin typeface="+mn-lt"/>
                        </a:rPr>
                        <a:t>Description</a:t>
                      </a:r>
                    </a:p>
                  </a:txBody>
                  <a:tcPr/>
                </a:tc>
                <a:extLst>
                  <a:ext uri="{0D108BD9-81ED-4DB2-BD59-A6C34878D82A}">
                    <a16:rowId xmlns:a16="http://schemas.microsoft.com/office/drawing/2014/main" val="1882817947"/>
                  </a:ext>
                </a:extLst>
              </a:tr>
              <a:tr h="270437">
                <a:tc>
                  <a:txBody>
                    <a:bodyPr/>
                    <a:lstStyle/>
                    <a:p>
                      <a:r>
                        <a:rPr lang="en-US" sz="1200" b="0" dirty="0">
                          <a:latin typeface="+mn-lt"/>
                        </a:rPr>
                        <a:t>Domain Name System (DNS)</a:t>
                      </a:r>
                    </a:p>
                  </a:txBody>
                  <a:tcPr anchor="ctr"/>
                </a:tc>
                <a:tc>
                  <a:txBody>
                    <a:bodyPr/>
                    <a:lstStyle/>
                    <a:p>
                      <a:pPr algn="just"/>
                      <a:r>
                        <a:rPr lang="en-US" sz="1200" b="0" dirty="0">
                          <a:latin typeface="+mn-lt"/>
                        </a:rPr>
                        <a:t>Resolves internet names to IP addresses.</a:t>
                      </a:r>
                    </a:p>
                  </a:txBody>
                  <a:tcPr anchor="ctr"/>
                </a:tc>
                <a:extLst>
                  <a:ext uri="{0D108BD9-81ED-4DB2-BD59-A6C34878D82A}">
                    <a16:rowId xmlns:a16="http://schemas.microsoft.com/office/drawing/2014/main" val="3382530386"/>
                  </a:ext>
                </a:extLst>
              </a:tr>
              <a:tr h="290869">
                <a:tc>
                  <a:txBody>
                    <a:bodyPr/>
                    <a:lstStyle/>
                    <a:p>
                      <a:r>
                        <a:rPr lang="en-US" sz="1200" b="0" dirty="0">
                          <a:latin typeface="+mn-lt"/>
                        </a:rPr>
                        <a:t>Secure Shell (SSH)</a:t>
                      </a:r>
                    </a:p>
                  </a:txBody>
                  <a:tcPr anchor="ctr"/>
                </a:tc>
                <a:tc>
                  <a:txBody>
                    <a:bodyPr/>
                    <a:lstStyle/>
                    <a:p>
                      <a:pPr algn="just"/>
                      <a:r>
                        <a:rPr lang="en-US" sz="1200" b="0" dirty="0">
                          <a:latin typeface="+mn-lt"/>
                        </a:rPr>
                        <a:t>Used to provide remote access to servers and networking devices.</a:t>
                      </a:r>
                    </a:p>
                  </a:txBody>
                  <a:tcPr anchor="ctr"/>
                </a:tc>
                <a:extLst>
                  <a:ext uri="{0D108BD9-81ED-4DB2-BD59-A6C34878D82A}">
                    <a16:rowId xmlns:a16="http://schemas.microsoft.com/office/drawing/2014/main" val="581292347"/>
                  </a:ext>
                </a:extLst>
              </a:tr>
              <a:tr h="450728">
                <a:tc>
                  <a:txBody>
                    <a:bodyPr/>
                    <a:lstStyle/>
                    <a:p>
                      <a:r>
                        <a:rPr lang="pt-BR" sz="1200" b="0" dirty="0">
                          <a:latin typeface="+mn-lt"/>
                        </a:rPr>
                        <a:t>Simple Mail Transfer Protocol (SMTP)</a:t>
                      </a:r>
                    </a:p>
                  </a:txBody>
                  <a:tcPr anchor="ctr"/>
                </a:tc>
                <a:tc>
                  <a:txBody>
                    <a:bodyPr/>
                    <a:lstStyle/>
                    <a:p>
                      <a:pPr algn="just"/>
                      <a:r>
                        <a:rPr lang="en-US" sz="1200" b="0">
                          <a:latin typeface="+mn-lt"/>
                        </a:rPr>
                        <a:t>Sends email messages and attachments from clients to servers and from servers to other email servers.</a:t>
                      </a:r>
                    </a:p>
                  </a:txBody>
                  <a:tcPr anchor="ctr"/>
                </a:tc>
                <a:extLst>
                  <a:ext uri="{0D108BD9-81ED-4DB2-BD59-A6C34878D82A}">
                    <a16:rowId xmlns:a16="http://schemas.microsoft.com/office/drawing/2014/main" val="1015584292"/>
                  </a:ext>
                </a:extLst>
              </a:tr>
              <a:tr h="450728">
                <a:tc>
                  <a:txBody>
                    <a:bodyPr/>
                    <a:lstStyle/>
                    <a:p>
                      <a:r>
                        <a:rPr lang="en-US" sz="1200" b="0">
                          <a:latin typeface="+mn-lt"/>
                        </a:rPr>
                        <a:t>Post Office Protocol (POP)</a:t>
                      </a:r>
                    </a:p>
                  </a:txBody>
                  <a:tcPr anchor="ctr"/>
                </a:tc>
                <a:tc>
                  <a:txBody>
                    <a:bodyPr/>
                    <a:lstStyle/>
                    <a:p>
                      <a:pPr algn="just"/>
                      <a:r>
                        <a:rPr lang="en-US" sz="1200" b="0">
                          <a:latin typeface="+mn-lt"/>
                        </a:rPr>
                        <a:t>Used by email clients to retrieve email and attachments from a remote server.</a:t>
                      </a:r>
                    </a:p>
                  </a:txBody>
                  <a:tcPr anchor="ctr"/>
                </a:tc>
                <a:extLst>
                  <a:ext uri="{0D108BD9-81ED-4DB2-BD59-A6C34878D82A}">
                    <a16:rowId xmlns:a16="http://schemas.microsoft.com/office/drawing/2014/main" val="2373311014"/>
                  </a:ext>
                </a:extLst>
              </a:tr>
              <a:tr h="450728">
                <a:tc>
                  <a:txBody>
                    <a:bodyPr/>
                    <a:lstStyle/>
                    <a:p>
                      <a:r>
                        <a:rPr lang="fr-FR" sz="1200" b="0">
                          <a:latin typeface="+mn-lt"/>
                        </a:rPr>
                        <a:t>Internet Message Access Protocol (IMAP)</a:t>
                      </a:r>
                    </a:p>
                  </a:txBody>
                  <a:tcPr anchor="ctr"/>
                </a:tc>
                <a:tc>
                  <a:txBody>
                    <a:bodyPr/>
                    <a:lstStyle/>
                    <a:p>
                      <a:pPr algn="just"/>
                      <a:r>
                        <a:rPr lang="en-US" sz="1200" b="0" dirty="0">
                          <a:latin typeface="+mn-lt"/>
                        </a:rPr>
                        <a:t>Used by email clients to retrieve email and attachments from a remote server.</a:t>
                      </a:r>
                    </a:p>
                  </a:txBody>
                  <a:tcPr anchor="ctr"/>
                </a:tc>
                <a:extLst>
                  <a:ext uri="{0D108BD9-81ED-4DB2-BD59-A6C34878D82A}">
                    <a16:rowId xmlns:a16="http://schemas.microsoft.com/office/drawing/2014/main" val="817235970"/>
                  </a:ext>
                </a:extLst>
              </a:tr>
              <a:tr h="631019">
                <a:tc>
                  <a:txBody>
                    <a:bodyPr/>
                    <a:lstStyle/>
                    <a:p>
                      <a:r>
                        <a:rPr lang="en-US" sz="1200" b="0" dirty="0">
                          <a:latin typeface="+mn-lt"/>
                        </a:rPr>
                        <a:t>Dynamic Host Configuration Protocol (DHCP)</a:t>
                      </a:r>
                    </a:p>
                  </a:txBody>
                  <a:tcPr anchor="ctr"/>
                </a:tc>
                <a:tc>
                  <a:txBody>
                    <a:bodyPr/>
                    <a:lstStyle/>
                    <a:p>
                      <a:pPr algn="just"/>
                      <a:r>
                        <a:rPr lang="en-US" sz="1200" b="0">
                          <a:latin typeface="+mn-lt"/>
                        </a:rPr>
                        <a:t>Used to automatically configure devices with IP addressing and other necessary information to enable them to communicate over the internet.</a:t>
                      </a:r>
                    </a:p>
                  </a:txBody>
                  <a:tcPr anchor="ctr"/>
                </a:tc>
                <a:extLst>
                  <a:ext uri="{0D108BD9-81ED-4DB2-BD59-A6C34878D82A}">
                    <a16:rowId xmlns:a16="http://schemas.microsoft.com/office/drawing/2014/main" val="3656884550"/>
                  </a:ext>
                </a:extLst>
              </a:tr>
              <a:tr h="450728">
                <a:tc>
                  <a:txBody>
                    <a:bodyPr/>
                    <a:lstStyle/>
                    <a:p>
                      <a:r>
                        <a:rPr lang="en-US" sz="1200" b="0" dirty="0">
                          <a:latin typeface="+mn-lt"/>
                        </a:rPr>
                        <a:t>Hypertext Transfer Protocol (HTTP)</a:t>
                      </a:r>
                    </a:p>
                  </a:txBody>
                  <a:tcPr anchor="ctr"/>
                </a:tc>
                <a:tc>
                  <a:txBody>
                    <a:bodyPr/>
                    <a:lstStyle/>
                    <a:p>
                      <a:pPr algn="just"/>
                      <a:r>
                        <a:rPr lang="en-US" sz="1200" b="0">
                          <a:latin typeface="+mn-lt"/>
                        </a:rPr>
                        <a:t>Used by web browsers to request web pages and web servers to transfers the files that make up web pages of the World Wide Web.</a:t>
                      </a:r>
                    </a:p>
                  </a:txBody>
                  <a:tcPr anchor="ctr"/>
                </a:tc>
                <a:extLst>
                  <a:ext uri="{0D108BD9-81ED-4DB2-BD59-A6C34878D82A}">
                    <a16:rowId xmlns:a16="http://schemas.microsoft.com/office/drawing/2014/main" val="2558251800"/>
                  </a:ext>
                </a:extLst>
              </a:tr>
              <a:tr h="270437">
                <a:tc>
                  <a:txBody>
                    <a:bodyPr/>
                    <a:lstStyle/>
                    <a:p>
                      <a:r>
                        <a:rPr lang="en-US" sz="1200" b="0">
                          <a:latin typeface="+mn-lt"/>
                        </a:rPr>
                        <a:t>File Transfer Protocol (FTP)</a:t>
                      </a:r>
                    </a:p>
                  </a:txBody>
                  <a:tcPr anchor="ctr"/>
                </a:tc>
                <a:tc>
                  <a:txBody>
                    <a:bodyPr/>
                    <a:lstStyle/>
                    <a:p>
                      <a:pPr algn="just"/>
                      <a:r>
                        <a:rPr lang="en-US" sz="1200" b="0" dirty="0">
                          <a:latin typeface="+mn-lt"/>
                        </a:rPr>
                        <a:t>Used for interactive file transfer between systems.</a:t>
                      </a:r>
                    </a:p>
                  </a:txBody>
                  <a:tcPr anchor="ctr"/>
                </a:tc>
                <a:extLst>
                  <a:ext uri="{0D108BD9-81ED-4DB2-BD59-A6C34878D82A}">
                    <a16:rowId xmlns:a16="http://schemas.microsoft.com/office/drawing/2014/main" val="1775278335"/>
                  </a:ext>
                </a:extLst>
              </a:tr>
            </a:tbl>
          </a:graphicData>
        </a:graphic>
      </p:graphicFrame>
      <p:pic>
        <p:nvPicPr>
          <p:cNvPr id="8" name="Picture 7" descr="Graphical user interface, website&#10;&#10;Description automatically generated">
            <a:extLst>
              <a:ext uri="{FF2B5EF4-FFF2-40B4-BE49-F238E27FC236}">
                <a16:creationId xmlns:a16="http://schemas.microsoft.com/office/drawing/2014/main" id="{9BF054F6-080F-4FA4-9F30-53390CC2725E}"/>
              </a:ext>
            </a:extLst>
          </p:cNvPr>
          <p:cNvPicPr>
            <a:picLocks noChangeAspect="1"/>
          </p:cNvPicPr>
          <p:nvPr/>
        </p:nvPicPr>
        <p:blipFill>
          <a:blip r:embed="rId5"/>
          <a:stretch>
            <a:fillRect/>
          </a:stretch>
        </p:blipFill>
        <p:spPr>
          <a:xfrm>
            <a:off x="248583" y="3158064"/>
            <a:ext cx="3610877" cy="2296805"/>
          </a:xfrm>
          <a:prstGeom prst="rect">
            <a:avLst/>
          </a:prstGeom>
          <a:ln>
            <a:solidFill>
              <a:schemeClr val="accent1"/>
            </a:solidFill>
          </a:ln>
        </p:spPr>
      </p:pic>
    </p:spTree>
    <p:custDataLst>
      <p:tags r:id="rId1"/>
    </p:custDataLst>
    <p:extLst>
      <p:ext uri="{BB962C8B-B14F-4D97-AF65-F5344CB8AC3E}">
        <p14:creationId xmlns:p14="http://schemas.microsoft.com/office/powerpoint/2010/main" val="30887271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DF06C2F-4C64-4368-A4BA-5E7F6F740F6E}"/>
              </a:ext>
            </a:extLst>
          </p:cNvPr>
          <p:cNvPicPr>
            <a:picLocks noChangeAspect="1"/>
          </p:cNvPicPr>
          <p:nvPr/>
        </p:nvPicPr>
        <p:blipFill>
          <a:blip r:embed="rId4"/>
          <a:stretch>
            <a:fillRect/>
          </a:stretch>
        </p:blipFill>
        <p:spPr>
          <a:xfrm>
            <a:off x="607689" y="2885828"/>
            <a:ext cx="4070029" cy="2837050"/>
          </a:xfrm>
          <a:prstGeom prst="rect">
            <a:avLst/>
          </a:prstGeom>
        </p:spPr>
      </p:pic>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DNS</a:t>
            </a:r>
            <a:endParaRPr lang="en-US" sz="3200" dirty="0"/>
          </a:p>
        </p:txBody>
      </p:sp>
      <p:sp>
        <p:nvSpPr>
          <p:cNvPr id="5" name="Content Placeholder 4">
            <a:extLst>
              <a:ext uri="{FF2B5EF4-FFF2-40B4-BE49-F238E27FC236}">
                <a16:creationId xmlns:a16="http://schemas.microsoft.com/office/drawing/2014/main" id="{70EF733A-51C9-4841-81B5-FF55AEB4CF5A}"/>
              </a:ext>
            </a:extLst>
          </p:cNvPr>
          <p:cNvSpPr>
            <a:spLocks noGrp="1"/>
          </p:cNvSpPr>
          <p:nvPr>
            <p:ph idx="1"/>
          </p:nvPr>
        </p:nvSpPr>
        <p:spPr>
          <a:xfrm>
            <a:off x="178677" y="866454"/>
            <a:ext cx="11751778" cy="2227976"/>
          </a:xfrm>
        </p:spPr>
        <p:txBody>
          <a:bodyPr/>
          <a:lstStyle/>
          <a:p>
            <a:pPr marL="285750" indent="-285750" algn="just">
              <a:buFont typeface="Wingdings" panose="05000000000000000000" pitchFamily="2" charset="2"/>
              <a:buChar char="ü"/>
            </a:pPr>
            <a:r>
              <a:rPr lang="en-US" sz="1800" dirty="0">
                <a:solidFill>
                  <a:srgbClr val="002060"/>
                </a:solidFill>
              </a:rPr>
              <a:t>Names are easier than numbers. The Domain Name System (DNS) provides a way for hosts to use this name to request the IP address of a specific server.</a:t>
            </a:r>
          </a:p>
          <a:p>
            <a:pPr marL="285750" indent="-285750" algn="just">
              <a:buFont typeface="Wingdings" panose="05000000000000000000" pitchFamily="2" charset="2"/>
              <a:buChar char="ü"/>
            </a:pPr>
            <a:r>
              <a:rPr lang="en-US" sz="1800" dirty="0">
                <a:solidFill>
                  <a:srgbClr val="002060"/>
                </a:solidFill>
              </a:rPr>
              <a:t>DNS names are registered and organized on the internet within specific high-level groups, or domains. </a:t>
            </a:r>
            <a:r>
              <a:rPr lang="en-US" sz="1800" dirty="0">
                <a:solidFill>
                  <a:srgbClr val="002060"/>
                </a:solidFill>
                <a:cs typeface="CiscoSans ExtraLight"/>
              </a:rPr>
              <a:t>Some of the most common high-level domains on the internet are .com, .</a:t>
            </a:r>
            <a:r>
              <a:rPr lang="en-US" sz="1800" dirty="0" err="1">
                <a:solidFill>
                  <a:srgbClr val="002060"/>
                </a:solidFill>
                <a:cs typeface="CiscoSans ExtraLight"/>
              </a:rPr>
              <a:t>edu</a:t>
            </a:r>
            <a:r>
              <a:rPr lang="en-US" sz="1800" dirty="0">
                <a:solidFill>
                  <a:srgbClr val="002060"/>
                </a:solidFill>
                <a:cs typeface="CiscoSans ExtraLight"/>
              </a:rPr>
              <a:t>, and </a:t>
            </a:r>
            <a:r>
              <a:rPr lang="en-US" sz="1800" dirty="0" err="1">
                <a:solidFill>
                  <a:srgbClr val="002060"/>
                </a:solidFill>
                <a:cs typeface="CiscoSans ExtraLight"/>
              </a:rPr>
              <a:t>.net</a:t>
            </a:r>
            <a:r>
              <a:rPr lang="en-US" sz="1800" dirty="0">
                <a:solidFill>
                  <a:srgbClr val="002060"/>
                </a:solidFill>
                <a:cs typeface="CiscoSans ExtraLight"/>
              </a:rPr>
              <a:t>.</a:t>
            </a:r>
            <a:endParaRPr lang="en-US" sz="1800" dirty="0">
              <a:solidFill>
                <a:srgbClr val="002060"/>
              </a:solidFill>
            </a:endParaRPr>
          </a:p>
          <a:p>
            <a:pPr marL="285750" indent="-285750" algn="just">
              <a:buFont typeface="Wingdings" panose="05000000000000000000" pitchFamily="2" charset="2"/>
              <a:buChar char="ü"/>
            </a:pPr>
            <a:r>
              <a:rPr lang="en-US" sz="1800" dirty="0">
                <a:solidFill>
                  <a:srgbClr val="002060"/>
                </a:solidFill>
              </a:rPr>
              <a:t>When a client has the name of server, such as a web server, but needs to find the IP address, it sends a request to the DNS server on port 53. DNS server checks its table to determine the IP address associated with that web server. If the local DNS server does not have an entry for the requested name, it queries another DNS server within the domain.</a:t>
            </a:r>
          </a:p>
          <a:p>
            <a:pPr marL="285750" indent="-285750" algn="just">
              <a:buFont typeface="Wingdings" panose="05000000000000000000" pitchFamily="2" charset="2"/>
              <a:buChar char="ü"/>
            </a:pPr>
            <a:endParaRPr lang="en-US" sz="1800" dirty="0">
              <a:solidFill>
                <a:srgbClr val="002060"/>
              </a:solidFill>
            </a:endParaRPr>
          </a:p>
          <a:p>
            <a:pPr marL="285750" indent="-285750" algn="just">
              <a:buFont typeface="Wingdings" panose="05000000000000000000" pitchFamily="2" charset="2"/>
              <a:buChar char="ü"/>
            </a:pPr>
            <a:endParaRPr lang="en-US" sz="1800" dirty="0">
              <a:solidFill>
                <a:srgbClr val="002060"/>
              </a:solidFill>
            </a:endParaRPr>
          </a:p>
          <a:p>
            <a:pPr marL="285750" indent="-285750" algn="just">
              <a:buFont typeface="Wingdings" panose="05000000000000000000" pitchFamily="2" charset="2"/>
              <a:buChar char="ü"/>
            </a:pPr>
            <a:endParaRPr lang="en-US" sz="1800" dirty="0">
              <a:solidFill>
                <a:srgbClr val="002060"/>
              </a:solidFill>
            </a:endParaRPr>
          </a:p>
        </p:txBody>
      </p:sp>
      <p:pic>
        <p:nvPicPr>
          <p:cNvPr id="6" name="Picture 5">
            <a:extLst>
              <a:ext uri="{FF2B5EF4-FFF2-40B4-BE49-F238E27FC236}">
                <a16:creationId xmlns:a16="http://schemas.microsoft.com/office/drawing/2014/main" id="{AB71139D-045D-45E6-9C0E-0FB0EDF8C766}"/>
              </a:ext>
            </a:extLst>
          </p:cNvPr>
          <p:cNvPicPr>
            <a:picLocks noChangeAspect="1"/>
          </p:cNvPicPr>
          <p:nvPr/>
        </p:nvPicPr>
        <p:blipFill>
          <a:blip r:embed="rId5"/>
          <a:stretch>
            <a:fillRect/>
          </a:stretch>
        </p:blipFill>
        <p:spPr>
          <a:xfrm>
            <a:off x="8345214" y="2945248"/>
            <a:ext cx="3585241" cy="2569027"/>
          </a:xfrm>
          <a:prstGeom prst="rect">
            <a:avLst/>
          </a:prstGeom>
        </p:spPr>
      </p:pic>
      <p:cxnSp>
        <p:nvCxnSpPr>
          <p:cNvPr id="9" name="Straight Connector 8"/>
          <p:cNvCxnSpPr/>
          <p:nvPr/>
        </p:nvCxnSpPr>
        <p:spPr>
          <a:xfrm flipH="1" flipV="1">
            <a:off x="4593021" y="2945248"/>
            <a:ext cx="4645573" cy="743884"/>
          </a:xfrm>
          <a:prstGeom prst="line">
            <a:avLst/>
          </a:prstGeom>
        </p:spPr>
        <p:style>
          <a:lnRef idx="3">
            <a:schemeClr val="accent5"/>
          </a:lnRef>
          <a:fillRef idx="0">
            <a:schemeClr val="accent5"/>
          </a:fillRef>
          <a:effectRef idx="2">
            <a:schemeClr val="accent5"/>
          </a:effectRef>
          <a:fontRef idx="minor">
            <a:schemeClr val="tx1"/>
          </a:fontRef>
        </p:style>
      </p:cxnSp>
      <p:cxnSp>
        <p:nvCxnSpPr>
          <p:cNvPr id="10" name="Straight Connector 9"/>
          <p:cNvCxnSpPr/>
          <p:nvPr/>
        </p:nvCxnSpPr>
        <p:spPr>
          <a:xfrm flipH="1">
            <a:off x="4172607" y="4229761"/>
            <a:ext cx="5065986" cy="1369415"/>
          </a:xfrm>
          <a:prstGeom prst="line">
            <a:avLst/>
          </a:prstGeom>
        </p:spPr>
        <p:style>
          <a:lnRef idx="3">
            <a:schemeClr val="accent5"/>
          </a:lnRef>
          <a:fillRef idx="0">
            <a:schemeClr val="accent5"/>
          </a:fillRef>
          <a:effectRef idx="2">
            <a:schemeClr val="accent5"/>
          </a:effectRef>
          <a:fontRef idx="minor">
            <a:schemeClr val="tx1"/>
          </a:fontRef>
        </p:style>
      </p:cxnSp>
    </p:spTree>
    <p:custDataLst>
      <p:tags r:id="rId1"/>
    </p:custDataLst>
    <p:extLst>
      <p:ext uri="{BB962C8B-B14F-4D97-AF65-F5344CB8AC3E}">
        <p14:creationId xmlns:p14="http://schemas.microsoft.com/office/powerpoint/2010/main" val="4920891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Other Services: HTTP, FTP</a:t>
            </a:r>
            <a:endParaRPr lang="en-US" sz="3200" dirty="0"/>
          </a:p>
        </p:txBody>
      </p:sp>
      <p:sp>
        <p:nvSpPr>
          <p:cNvPr id="5" name="Content Placeholder 4">
            <a:extLst>
              <a:ext uri="{FF2B5EF4-FFF2-40B4-BE49-F238E27FC236}">
                <a16:creationId xmlns:a16="http://schemas.microsoft.com/office/drawing/2014/main" id="{70EF733A-51C9-4841-81B5-FF55AEB4CF5A}"/>
              </a:ext>
            </a:extLst>
          </p:cNvPr>
          <p:cNvSpPr>
            <a:spLocks noGrp="1"/>
          </p:cNvSpPr>
          <p:nvPr>
            <p:ph idx="1"/>
          </p:nvPr>
        </p:nvSpPr>
        <p:spPr>
          <a:xfrm>
            <a:off x="199698" y="797217"/>
            <a:ext cx="7147033" cy="2227976"/>
          </a:xfrm>
        </p:spPr>
        <p:txBody>
          <a:bodyPr/>
          <a:lstStyle/>
          <a:p>
            <a:pPr marL="285750" indent="-285750" algn="just">
              <a:buFont typeface="Wingdings" panose="05000000000000000000" pitchFamily="2" charset="2"/>
              <a:buChar char="ü"/>
            </a:pPr>
            <a:r>
              <a:rPr lang="en-US" sz="1800" dirty="0">
                <a:solidFill>
                  <a:srgbClr val="002060"/>
                </a:solidFill>
              </a:rPr>
              <a:t>When a web client receives the IP address of a web server, the client browser uses that IP address and port 80 to request web services. This request is sent to the server using the Hypertext Transfer Protocol (HTTP). Requests for secure HTTP are sent to port 443. </a:t>
            </a:r>
          </a:p>
          <a:p>
            <a:pPr marL="285750" indent="-285750" algn="just">
              <a:buFont typeface="Wingdings" panose="05000000000000000000" pitchFamily="2" charset="2"/>
              <a:buChar char="ü"/>
            </a:pPr>
            <a:r>
              <a:rPr lang="en-US" sz="1800" dirty="0">
                <a:solidFill>
                  <a:srgbClr val="002060"/>
                </a:solidFill>
              </a:rPr>
              <a:t>The File Transfer Protocol (FTP) provides an easy method to transfer files from one computer to another. A host running FTP client software can access an FTP server to perform various file management functions, including file uploads and downloads. The FTP server enables a client to exchange files between devices. It also enables clients to manage files remotely by sending file management commands such as delete or rename. </a:t>
            </a:r>
          </a:p>
          <a:p>
            <a:pPr marL="285750" indent="-285750" algn="just">
              <a:buFont typeface="Wingdings" panose="05000000000000000000" pitchFamily="2" charset="2"/>
              <a:buChar char="ü"/>
            </a:pPr>
            <a:r>
              <a:rPr lang="en-US" sz="1800" dirty="0">
                <a:solidFill>
                  <a:srgbClr val="002060"/>
                </a:solidFill>
              </a:rPr>
              <a:t>The FTP service uses two different ports to communicate between client and server.</a:t>
            </a:r>
          </a:p>
          <a:p>
            <a:pPr marL="685860" lvl="1" indent="-285750" algn="just">
              <a:buFont typeface="Wingdings" panose="05000000000000000000" pitchFamily="2" charset="2"/>
              <a:buChar char="§"/>
            </a:pPr>
            <a:r>
              <a:rPr lang="en-US" sz="1800" dirty="0">
                <a:solidFill>
                  <a:srgbClr val="002060"/>
                </a:solidFill>
              </a:rPr>
              <a:t>To begin an FTP session, control connection requests are sent to the server using destination TCP port 21. </a:t>
            </a:r>
          </a:p>
          <a:p>
            <a:pPr marL="685860" lvl="1" indent="-285750" algn="just">
              <a:buFont typeface="Wingdings" panose="05000000000000000000" pitchFamily="2" charset="2"/>
              <a:buChar char="§"/>
            </a:pPr>
            <a:r>
              <a:rPr lang="en-US" sz="1800" dirty="0">
                <a:solidFill>
                  <a:srgbClr val="002060"/>
                </a:solidFill>
              </a:rPr>
              <a:t>When the session is opened, the server uses TCP port 20 to transfer the data files.</a:t>
            </a:r>
          </a:p>
          <a:p>
            <a:pPr marL="285750" indent="-285750" algn="just">
              <a:buFont typeface="Wingdings" panose="05000000000000000000" pitchFamily="2" charset="2"/>
              <a:buChar char="ü"/>
            </a:pPr>
            <a:endParaRPr lang="en-US" sz="1800" dirty="0">
              <a:solidFill>
                <a:srgbClr val="002060"/>
              </a:solidFill>
            </a:endParaRPr>
          </a:p>
          <a:p>
            <a:pPr marL="285750" indent="-285750" algn="just">
              <a:buFont typeface="Wingdings" panose="05000000000000000000" pitchFamily="2" charset="2"/>
              <a:buChar char="ü"/>
            </a:pPr>
            <a:endParaRPr lang="en-US" sz="1800" dirty="0">
              <a:solidFill>
                <a:srgbClr val="002060"/>
              </a:solidFill>
            </a:endParaRPr>
          </a:p>
        </p:txBody>
      </p:sp>
      <p:pic>
        <p:nvPicPr>
          <p:cNvPr id="8" name="Picture 7">
            <a:extLst>
              <a:ext uri="{FF2B5EF4-FFF2-40B4-BE49-F238E27FC236}">
                <a16:creationId xmlns:a16="http://schemas.microsoft.com/office/drawing/2014/main" id="{F727BB89-D4BA-4E5B-A9CB-F80D5118F375}"/>
              </a:ext>
            </a:extLst>
          </p:cNvPr>
          <p:cNvPicPr>
            <a:picLocks noChangeAspect="1"/>
          </p:cNvPicPr>
          <p:nvPr/>
        </p:nvPicPr>
        <p:blipFill>
          <a:blip r:embed="rId4"/>
          <a:stretch>
            <a:fillRect/>
          </a:stretch>
        </p:blipFill>
        <p:spPr>
          <a:xfrm>
            <a:off x="7346731" y="1597572"/>
            <a:ext cx="4522848" cy="3188133"/>
          </a:xfrm>
          <a:prstGeom prst="rect">
            <a:avLst/>
          </a:prstGeom>
        </p:spPr>
      </p:pic>
    </p:spTree>
    <p:custDataLst>
      <p:tags r:id="rId1"/>
    </p:custDataLst>
    <p:extLst>
      <p:ext uri="{BB962C8B-B14F-4D97-AF65-F5344CB8AC3E}">
        <p14:creationId xmlns:p14="http://schemas.microsoft.com/office/powerpoint/2010/main" val="21869135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Other Services: Virtual Terminals – Telnet, SSH</a:t>
            </a:r>
            <a:endParaRPr lang="en-US" sz="3200" dirty="0"/>
          </a:p>
        </p:txBody>
      </p:sp>
      <p:sp>
        <p:nvSpPr>
          <p:cNvPr id="5" name="Content Placeholder 4">
            <a:extLst>
              <a:ext uri="{FF2B5EF4-FFF2-40B4-BE49-F238E27FC236}">
                <a16:creationId xmlns:a16="http://schemas.microsoft.com/office/drawing/2014/main" id="{70EF733A-51C9-4841-81B5-FF55AEB4CF5A}"/>
              </a:ext>
            </a:extLst>
          </p:cNvPr>
          <p:cNvSpPr>
            <a:spLocks noGrp="1"/>
          </p:cNvSpPr>
          <p:nvPr>
            <p:ph idx="1"/>
          </p:nvPr>
        </p:nvSpPr>
        <p:spPr>
          <a:xfrm>
            <a:off x="199698" y="797217"/>
            <a:ext cx="7809185" cy="2227976"/>
          </a:xfrm>
        </p:spPr>
        <p:txBody>
          <a:bodyPr/>
          <a:lstStyle/>
          <a:p>
            <a:pPr marL="285750" indent="-285750" algn="just">
              <a:buFont typeface="Wingdings" panose="05000000000000000000" pitchFamily="2" charset="2"/>
              <a:buChar char="ü"/>
            </a:pPr>
            <a:r>
              <a:rPr lang="en-US" sz="1800" dirty="0">
                <a:solidFill>
                  <a:srgbClr val="002060"/>
                </a:solidFill>
              </a:rPr>
              <a:t>Telnet provides a standard method of emulating text-based terminal devices over the data network. Telnet servers listen for client requests on TCP port 23. A connection using Telnet is called a virtual terminal (</a:t>
            </a:r>
            <a:r>
              <a:rPr lang="en-US" sz="1800" dirty="0" err="1">
                <a:solidFill>
                  <a:srgbClr val="002060"/>
                </a:solidFill>
              </a:rPr>
              <a:t>vty</a:t>
            </a:r>
            <a:r>
              <a:rPr lang="en-US" sz="1800" dirty="0">
                <a:solidFill>
                  <a:srgbClr val="002060"/>
                </a:solidFill>
              </a:rPr>
              <a:t>) session, or connection. </a:t>
            </a:r>
          </a:p>
          <a:p>
            <a:pPr marL="285750" indent="-285750" algn="just">
              <a:buFont typeface="Wingdings" panose="05000000000000000000" pitchFamily="2" charset="2"/>
              <a:buChar char="ü"/>
            </a:pPr>
            <a:r>
              <a:rPr lang="en-US" sz="1800" dirty="0">
                <a:solidFill>
                  <a:srgbClr val="002060"/>
                </a:solidFill>
              </a:rPr>
              <a:t>Rather than using a physical device to connect to the server, Telnet uses software to create a virtual device that provides the same features of a terminal session with access to the server’s command line interface (CLI).</a:t>
            </a:r>
          </a:p>
          <a:p>
            <a:pPr marL="285750" indent="-285750" algn="just">
              <a:buFont typeface="Wingdings" panose="05000000000000000000" pitchFamily="2" charset="2"/>
              <a:buChar char="ü"/>
            </a:pPr>
            <a:r>
              <a:rPr lang="en-US" sz="1800" dirty="0">
                <a:solidFill>
                  <a:srgbClr val="002060"/>
                </a:solidFill>
              </a:rPr>
              <a:t>The client is able to execute commands as if it were locally (physically) connected to the server. After a Telnet connection is established, users can perform any authorized function on the server, just as if they were using a command line session on the server itself. </a:t>
            </a:r>
          </a:p>
          <a:p>
            <a:pPr marL="285750" indent="-285750" algn="just">
              <a:buFont typeface="Wingdings" panose="05000000000000000000" pitchFamily="2" charset="2"/>
              <a:buChar char="ü"/>
            </a:pPr>
            <a:r>
              <a:rPr lang="en-US" sz="1800" dirty="0">
                <a:solidFill>
                  <a:srgbClr val="002060"/>
                </a:solidFill>
              </a:rPr>
              <a:t>Although the Telnet protocol can require a user to login, it does not support transporting encrypted data. All data exchanged during Telnet sessions is transported as plaintext across the network. </a:t>
            </a:r>
          </a:p>
        </p:txBody>
      </p:sp>
      <p:pic>
        <p:nvPicPr>
          <p:cNvPr id="6" name="Picture 5">
            <a:extLst>
              <a:ext uri="{FF2B5EF4-FFF2-40B4-BE49-F238E27FC236}">
                <a16:creationId xmlns:a16="http://schemas.microsoft.com/office/drawing/2014/main" id="{95FF6383-4DD7-4B9E-B30A-1084EAD60562}"/>
              </a:ext>
            </a:extLst>
          </p:cNvPr>
          <p:cNvPicPr>
            <a:picLocks noChangeAspect="1"/>
          </p:cNvPicPr>
          <p:nvPr/>
        </p:nvPicPr>
        <p:blipFill>
          <a:blip r:embed="rId4"/>
          <a:stretch>
            <a:fillRect/>
          </a:stretch>
        </p:blipFill>
        <p:spPr>
          <a:xfrm>
            <a:off x="8098500" y="1352927"/>
            <a:ext cx="3910400" cy="2858060"/>
          </a:xfrm>
          <a:prstGeom prst="rect">
            <a:avLst/>
          </a:prstGeom>
        </p:spPr>
      </p:pic>
    </p:spTree>
    <p:custDataLst>
      <p:tags r:id="rId1"/>
    </p:custDataLst>
    <p:extLst>
      <p:ext uri="{BB962C8B-B14F-4D97-AF65-F5344CB8AC3E}">
        <p14:creationId xmlns:p14="http://schemas.microsoft.com/office/powerpoint/2010/main" val="37183117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4"/>
          <a:stretch>
            <a:fillRect/>
          </a:stretch>
        </p:blipFill>
        <p:spPr>
          <a:xfrm>
            <a:off x="6393111" y="1911205"/>
            <a:ext cx="5687827" cy="3510055"/>
          </a:xfrm>
          <a:prstGeom prst="rect">
            <a:avLst/>
          </a:prstGeom>
        </p:spPr>
      </p:pic>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Other Services: Virtual Terminals – Telnet, SSH</a:t>
            </a:r>
            <a:endParaRPr lang="en-US" sz="3200" dirty="0"/>
          </a:p>
        </p:txBody>
      </p:sp>
      <p:sp>
        <p:nvSpPr>
          <p:cNvPr id="5" name="Content Placeholder 4">
            <a:extLst>
              <a:ext uri="{FF2B5EF4-FFF2-40B4-BE49-F238E27FC236}">
                <a16:creationId xmlns:a16="http://schemas.microsoft.com/office/drawing/2014/main" id="{70EF733A-51C9-4841-81B5-FF55AEB4CF5A}"/>
              </a:ext>
            </a:extLst>
          </p:cNvPr>
          <p:cNvSpPr>
            <a:spLocks noGrp="1"/>
          </p:cNvSpPr>
          <p:nvPr>
            <p:ph idx="1"/>
          </p:nvPr>
        </p:nvSpPr>
        <p:spPr>
          <a:xfrm>
            <a:off x="199698" y="797217"/>
            <a:ext cx="7147033" cy="2227976"/>
          </a:xfrm>
        </p:spPr>
        <p:txBody>
          <a:bodyPr/>
          <a:lstStyle/>
          <a:p>
            <a:pPr marL="285750" indent="-285750" algn="just">
              <a:buFont typeface="Wingdings" panose="05000000000000000000" pitchFamily="2" charset="2"/>
              <a:buChar char="ü"/>
            </a:pPr>
            <a:r>
              <a:rPr lang="en-US" sz="1800" dirty="0">
                <a:solidFill>
                  <a:srgbClr val="002060"/>
                </a:solidFill>
              </a:rPr>
              <a:t>The Secure Shell (SSH) protocol offers an alternate and secure method for server access. </a:t>
            </a:r>
          </a:p>
          <a:p>
            <a:pPr marL="285750" indent="-285750" algn="just">
              <a:buFont typeface="Wingdings" panose="05000000000000000000" pitchFamily="2" charset="2"/>
              <a:buChar char="ü"/>
            </a:pPr>
            <a:r>
              <a:rPr lang="en-US" sz="1800" dirty="0">
                <a:solidFill>
                  <a:srgbClr val="002060"/>
                </a:solidFill>
              </a:rPr>
              <a:t>SSH provides the structure for secure remote login and other secure network services. </a:t>
            </a:r>
          </a:p>
          <a:p>
            <a:pPr marL="285750" indent="-285750" algn="just">
              <a:buFont typeface="Wingdings" panose="05000000000000000000" pitchFamily="2" charset="2"/>
              <a:buChar char="ü"/>
            </a:pPr>
            <a:r>
              <a:rPr lang="en-US" sz="1800" dirty="0">
                <a:solidFill>
                  <a:srgbClr val="002060"/>
                </a:solidFill>
              </a:rPr>
              <a:t>SSH provides stronger authentication than Telnet and supports transporting session data using encryption.  </a:t>
            </a:r>
          </a:p>
        </p:txBody>
      </p:sp>
    </p:spTree>
    <p:custDataLst>
      <p:tags r:id="rId1"/>
    </p:custDataLst>
    <p:extLst>
      <p:ext uri="{BB962C8B-B14F-4D97-AF65-F5344CB8AC3E}">
        <p14:creationId xmlns:p14="http://schemas.microsoft.com/office/powerpoint/2010/main" val="36864749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3428" y="883469"/>
            <a:ext cx="5637772" cy="4565352"/>
          </a:xfrm>
          <a:prstGeom prst="rect">
            <a:avLst/>
          </a:prstGeom>
        </p:spPr>
        <p:txBody>
          <a:bodyPr wrap="square">
            <a:spAutoFit/>
          </a:bodyPr>
          <a:lstStyle/>
          <a:p>
            <a:pPr algn="just"/>
            <a:r>
              <a:rPr lang="en-GB" sz="2400" b="1" dirty="0">
                <a:solidFill>
                  <a:schemeClr val="bg1"/>
                </a:solidFill>
                <a:effectLst>
                  <a:outerShdw blurRad="38100" dist="38100" dir="2700000" algn="tl">
                    <a:srgbClr val="000000">
                      <a:alpha val="43137"/>
                    </a:srgbClr>
                  </a:outerShdw>
                </a:effectLst>
              </a:rPr>
              <a:t>Summary</a:t>
            </a:r>
          </a:p>
          <a:p>
            <a:pPr marL="342900" indent="-342900" algn="just">
              <a:lnSpc>
                <a:spcPts val="2000"/>
              </a:lnSpc>
              <a:buFont typeface="Wingdings" panose="05000000000000000000" pitchFamily="2" charset="2"/>
              <a:buChar char="ü"/>
            </a:pPr>
            <a:r>
              <a:rPr lang="en-US" sz="1600" dirty="0">
                <a:solidFill>
                  <a:schemeClr val="bg1"/>
                </a:solidFill>
                <a:latin typeface="Arial" panose="020B0604020202020204" pitchFamily="34" charset="0"/>
                <a:cs typeface="Arial" panose="020B0604020202020204" pitchFamily="34" charset="0"/>
              </a:rPr>
              <a:t>A host needs an IPv4 address to participate on the internet and almost all LANs today.</a:t>
            </a:r>
          </a:p>
          <a:p>
            <a:pPr marL="342900" lvl="1" indent="-342900" algn="just">
              <a:lnSpc>
                <a:spcPts val="2000"/>
              </a:lnSpc>
              <a:buFont typeface="Wingdings" panose="05000000000000000000" pitchFamily="2" charset="2"/>
              <a:buChar char="ü"/>
            </a:pPr>
            <a:r>
              <a:rPr lang="en-US" sz="1600" dirty="0">
                <a:solidFill>
                  <a:schemeClr val="bg1"/>
                </a:solidFill>
                <a:latin typeface="Arial" panose="020B0604020202020204" pitchFamily="34" charset="0"/>
                <a:cs typeface="Arial" panose="020B0604020202020204" pitchFamily="34" charset="0"/>
              </a:rPr>
              <a:t>Every packet sent across the internet has a source and destination IPv4 address. </a:t>
            </a:r>
          </a:p>
          <a:p>
            <a:pPr marL="342900" lvl="1" indent="-342900" algn="just">
              <a:lnSpc>
                <a:spcPts val="2000"/>
              </a:lnSpc>
              <a:buFont typeface="Wingdings" panose="05000000000000000000" pitchFamily="2" charset="2"/>
              <a:buChar char="ü"/>
            </a:pPr>
            <a:r>
              <a:rPr lang="en-US" sz="1600" dirty="0">
                <a:solidFill>
                  <a:schemeClr val="bg1"/>
                </a:solidFill>
                <a:latin typeface="Arial" panose="020B0604020202020204" pitchFamily="34" charset="0"/>
                <a:cs typeface="Arial" panose="020B0604020202020204" pitchFamily="34" charset="0"/>
              </a:rPr>
              <a:t>This information is required by networking devices to ensure the information gets to the destination and any replies are returned to the source.</a:t>
            </a:r>
          </a:p>
          <a:p>
            <a:pPr marL="342900" indent="-342900" algn="just">
              <a:lnSpc>
                <a:spcPts val="2000"/>
              </a:lnSpc>
              <a:buFont typeface="Wingdings" panose="05000000000000000000" pitchFamily="2" charset="2"/>
              <a:buChar char="ü"/>
            </a:pPr>
            <a:r>
              <a:rPr lang="en-US" sz="1600" dirty="0">
                <a:solidFill>
                  <a:schemeClr val="bg1"/>
                </a:solidFill>
                <a:latin typeface="Arial" panose="020B0604020202020204" pitchFamily="34" charset="0"/>
                <a:cs typeface="Arial" panose="020B0604020202020204" pitchFamily="34" charset="0"/>
              </a:rPr>
              <a:t>An IPv4 address is simply a series of 32 binary bits (ones and zeros). There are over 4 billion possible IPv4 addresses using a 32-bit addressing scheme.</a:t>
            </a:r>
          </a:p>
          <a:p>
            <a:pPr marL="342900" lvl="1" indent="-342900" algn="just">
              <a:lnSpc>
                <a:spcPts val="2000"/>
              </a:lnSpc>
              <a:buFont typeface="Wingdings" panose="05000000000000000000" pitchFamily="2" charset="2"/>
              <a:buChar char="ü"/>
            </a:pPr>
            <a:r>
              <a:rPr lang="en-US" sz="1600" dirty="0">
                <a:solidFill>
                  <a:schemeClr val="bg1"/>
                </a:solidFill>
                <a:latin typeface="Arial" panose="020B0604020202020204" pitchFamily="34" charset="0"/>
                <a:cs typeface="Arial" panose="020B0604020202020204" pitchFamily="34" charset="0"/>
              </a:rPr>
              <a:t>The 32 bits are grouped into four 8-bit bytes called octets.</a:t>
            </a:r>
          </a:p>
          <a:p>
            <a:pPr marL="342900" lvl="1" indent="-342900" algn="just">
              <a:lnSpc>
                <a:spcPts val="2000"/>
              </a:lnSpc>
              <a:buFont typeface="Wingdings" panose="05000000000000000000" pitchFamily="2" charset="2"/>
              <a:buChar char="ü"/>
            </a:pPr>
            <a:r>
              <a:rPr lang="en-US" sz="1600" dirty="0">
                <a:solidFill>
                  <a:schemeClr val="bg1"/>
                </a:solidFill>
                <a:latin typeface="Arial" panose="020B0604020202020204" pitchFamily="34" charset="0"/>
                <a:cs typeface="Arial" panose="020B0604020202020204" pitchFamily="34" charset="0"/>
              </a:rPr>
              <a:t>To make IPv4 addresses easier to understand, each octet is presented as its decimal value, separated by a decimal point or period. This is referred to as dotted-decimal notation. </a:t>
            </a:r>
          </a:p>
        </p:txBody>
      </p:sp>
      <p:sp>
        <p:nvSpPr>
          <p:cNvPr id="6" name="Rectangle 5"/>
          <p:cNvSpPr/>
          <p:nvPr/>
        </p:nvSpPr>
        <p:spPr>
          <a:xfrm>
            <a:off x="6488138" y="555175"/>
            <a:ext cx="5615608" cy="6760825"/>
          </a:xfrm>
          <a:prstGeom prst="rect">
            <a:avLst/>
          </a:prstGeom>
        </p:spPr>
        <p:txBody>
          <a:bodyPr wrap="square">
            <a:spAutoFit/>
          </a:bodyPr>
          <a:lstStyle/>
          <a:p>
            <a:pPr marL="342900" indent="-342900" algn="just">
              <a:lnSpc>
                <a:spcPts val="2000"/>
              </a:lnSpc>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The logical 32-bit IPv4 address is hierarchical and is made up of two parts, the network and the host. Both parts are required in an IPv4 address.</a:t>
            </a:r>
          </a:p>
          <a:p>
            <a:pPr marL="342900" indent="-342900" algn="just">
              <a:lnSpc>
                <a:spcPts val="2000"/>
              </a:lnSpc>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The hosts with the same network number in their IPv4 addresses will be able to communicate with each other, but will not be able to communicate with the other hosts without the use of routing. </a:t>
            </a:r>
          </a:p>
          <a:p>
            <a:pPr marL="342900" indent="-342900" algn="just">
              <a:lnSpc>
                <a:spcPts val="2000"/>
              </a:lnSpc>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A logical AND is one of three basic binary operations used in digital logic and is used in determining the network address. </a:t>
            </a:r>
          </a:p>
          <a:p>
            <a:pPr marL="342900" indent="-342900" algn="just">
              <a:lnSpc>
                <a:spcPts val="2000"/>
              </a:lnSpc>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The subnet mask signifies which part of the IPv4 address is network and which part is host.</a:t>
            </a:r>
          </a:p>
          <a:p>
            <a:pPr marL="342900" indent="-342900" algn="just">
              <a:lnSpc>
                <a:spcPts val="2000"/>
              </a:lnSpc>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Internet IPv4 addresses were assigned using </a:t>
            </a:r>
            <a:r>
              <a:rPr lang="en-US" sz="1600" dirty="0" err="1">
                <a:solidFill>
                  <a:srgbClr val="E1BC4C"/>
                </a:solidFill>
                <a:latin typeface="Arial" panose="020B0604020202020204" pitchFamily="34" charset="0"/>
                <a:cs typeface="Arial" panose="020B0604020202020204" pitchFamily="34" charset="0"/>
              </a:rPr>
              <a:t>classful</a:t>
            </a:r>
            <a:r>
              <a:rPr lang="en-US" sz="1600" dirty="0">
                <a:solidFill>
                  <a:srgbClr val="E1BC4C"/>
                </a:solidFill>
                <a:latin typeface="Arial" panose="020B0604020202020204" pitchFamily="34" charset="0"/>
                <a:cs typeface="Arial" panose="020B0604020202020204" pitchFamily="34" charset="0"/>
              </a:rPr>
              <a:t> addressing</a:t>
            </a:r>
          </a:p>
          <a:p>
            <a:pPr marL="342900" indent="-342900" algn="just">
              <a:lnSpc>
                <a:spcPts val="2000"/>
              </a:lnSpc>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Public IPv4 addresses are addresses which are globally routed between ISP (internet service provider) routers. </a:t>
            </a:r>
          </a:p>
          <a:p>
            <a:pPr marL="342900" indent="-342900" algn="just">
              <a:lnSpc>
                <a:spcPts val="2000"/>
              </a:lnSpc>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Private IPv4 addresses are not unique and can be used by an internal network. Private addresses are defined in RFC 1918.</a:t>
            </a:r>
          </a:p>
          <a:p>
            <a:pPr marL="342900" indent="-342900" algn="just">
              <a:lnSpc>
                <a:spcPts val="2000"/>
              </a:lnSpc>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Unicast communication is used for normal host-to-host communication. Broadcast packets are sent to all hosts in the network using a broadcast address. Multicast transmission allows a host to send a single packet to a selected set of hosts</a:t>
            </a:r>
          </a:p>
          <a:p>
            <a:pPr marL="342900" indent="-342900" algn="just">
              <a:lnSpc>
                <a:spcPts val="2000"/>
              </a:lnSpc>
              <a:buFont typeface="Wingdings" panose="05000000000000000000" pitchFamily="2" charset="2"/>
              <a:buChar char="ü"/>
            </a:pPr>
            <a:endParaRPr lang="en-US" sz="1600" dirty="0">
              <a:solidFill>
                <a:srgbClr val="E1BC4C"/>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2445880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3428" y="883469"/>
            <a:ext cx="5637772" cy="4821833"/>
          </a:xfrm>
          <a:prstGeom prst="rect">
            <a:avLst/>
          </a:prstGeom>
        </p:spPr>
        <p:txBody>
          <a:bodyPr wrap="square">
            <a:spAutoFit/>
          </a:bodyPr>
          <a:lstStyle/>
          <a:p>
            <a:pPr algn="just"/>
            <a:r>
              <a:rPr lang="en-GB" sz="2400" b="1" dirty="0">
                <a:solidFill>
                  <a:schemeClr val="bg1"/>
                </a:solidFill>
                <a:effectLst>
                  <a:outerShdw blurRad="38100" dist="38100" dir="2700000" algn="tl">
                    <a:srgbClr val="000000">
                      <a:alpha val="43137"/>
                    </a:srgbClr>
                  </a:outerShdw>
                </a:effectLst>
              </a:rPr>
              <a:t>Summary</a:t>
            </a:r>
          </a:p>
          <a:p>
            <a:pPr marL="342900" indent="-342900" algn="just">
              <a:lnSpc>
                <a:spcPts val="2000"/>
              </a:lnSpc>
              <a:buFont typeface="Wingdings" panose="05000000000000000000" pitchFamily="2" charset="2"/>
              <a:buChar char="ü"/>
            </a:pPr>
            <a:r>
              <a:rPr lang="en-US" sz="1600" dirty="0">
                <a:solidFill>
                  <a:schemeClr val="bg1"/>
                </a:solidFill>
                <a:latin typeface="Arial" panose="020B0604020202020204" pitchFamily="34" charset="0"/>
                <a:cs typeface="Arial" panose="020B0604020202020204" pitchFamily="34" charset="0"/>
              </a:rPr>
              <a:t>IPv4 addresses static assignment must be manually configured on a host. When using static IPv4 addressing, maintain an accurate list of which IPv4 addresses are assigned to which devices is difficult.</a:t>
            </a:r>
          </a:p>
          <a:p>
            <a:pPr marL="342900" indent="-342900" algn="just">
              <a:lnSpc>
                <a:spcPts val="2000"/>
              </a:lnSpc>
              <a:buFont typeface="Wingdings" panose="05000000000000000000" pitchFamily="2" charset="2"/>
              <a:buChar char="ü"/>
            </a:pPr>
            <a:r>
              <a:rPr lang="en-US" sz="1600" dirty="0">
                <a:solidFill>
                  <a:schemeClr val="bg1"/>
                </a:solidFill>
                <a:latin typeface="Arial" panose="020B0604020202020204" pitchFamily="34" charset="0"/>
                <a:cs typeface="Arial" panose="020B0604020202020204" pitchFamily="34" charset="0"/>
              </a:rPr>
              <a:t>Dynamic addressing uses DHCP to provides automatic assignment of addressing information such as IPv4 address, subnet mask, default gateway, and other IPv4 networking parameters. DHCP can allocate IP addresses for a configurable period of time, called a lease period.</a:t>
            </a:r>
          </a:p>
          <a:p>
            <a:pPr marL="342900" indent="-342900" algn="just">
              <a:lnSpc>
                <a:spcPts val="2000"/>
              </a:lnSpc>
              <a:buFont typeface="Wingdings" panose="05000000000000000000" pitchFamily="2" charset="2"/>
              <a:buChar char="ü"/>
            </a:pPr>
            <a:r>
              <a:rPr lang="en-US" sz="1600" dirty="0">
                <a:solidFill>
                  <a:schemeClr val="bg1"/>
                </a:solidFill>
                <a:latin typeface="Arial" panose="020B0604020202020204" pitchFamily="34" charset="0"/>
                <a:cs typeface="Arial" panose="020B0604020202020204" pitchFamily="34" charset="0"/>
              </a:rPr>
              <a:t>Many networks use both DHCP and static addressing. DHCP is used for general purpose hosts, such as end user devices. Static addressing is used for network devices, such as gateway routers, switches, servers, and printers.</a:t>
            </a:r>
          </a:p>
          <a:p>
            <a:pPr marL="342900" indent="-342900" algn="just">
              <a:lnSpc>
                <a:spcPts val="2000"/>
              </a:lnSpc>
              <a:buFont typeface="Wingdings" panose="05000000000000000000" pitchFamily="2" charset="2"/>
              <a:buChar char="ü"/>
            </a:pPr>
            <a:r>
              <a:rPr lang="en-US" sz="1600" dirty="0">
                <a:solidFill>
                  <a:schemeClr val="bg1"/>
                </a:solidFill>
                <a:latin typeface="Arial" panose="020B0604020202020204" pitchFamily="34" charset="0"/>
                <a:cs typeface="Arial" panose="020B0604020202020204" pitchFamily="34" charset="0"/>
              </a:rPr>
              <a:t>A DHCPv4 client and servers use DHCP messages to initiate and complete a dynamic IPv4 addressing. </a:t>
            </a:r>
          </a:p>
        </p:txBody>
      </p:sp>
      <p:sp>
        <p:nvSpPr>
          <p:cNvPr id="6" name="Rectangle 5"/>
          <p:cNvSpPr/>
          <p:nvPr/>
        </p:nvSpPr>
        <p:spPr>
          <a:xfrm>
            <a:off x="6488138" y="555175"/>
            <a:ext cx="5615608" cy="5734903"/>
          </a:xfrm>
          <a:prstGeom prst="rect">
            <a:avLst/>
          </a:prstGeom>
        </p:spPr>
        <p:txBody>
          <a:bodyPr wrap="square">
            <a:spAutoFit/>
          </a:bodyPr>
          <a:lstStyle/>
          <a:p>
            <a:pPr marL="342900" indent="-342900" algn="just">
              <a:lnSpc>
                <a:spcPts val="2000"/>
              </a:lnSpc>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Routers create network boundaries.</a:t>
            </a:r>
          </a:p>
          <a:p>
            <a:pPr marL="342900" indent="-342900" algn="just">
              <a:lnSpc>
                <a:spcPts val="2000"/>
              </a:lnSpc>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The IP address on a router interface that connects to an internal (inside) network is the default gateway address for all hosts on that same network.</a:t>
            </a:r>
          </a:p>
          <a:p>
            <a:pPr marL="342900" indent="-342900" algn="just">
              <a:lnSpc>
                <a:spcPts val="2000"/>
              </a:lnSpc>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The IP address assigned to the internet side of a router such as a wireless router is the external, or outside, network.</a:t>
            </a:r>
          </a:p>
          <a:p>
            <a:pPr marL="342900" indent="-342900" algn="just">
              <a:lnSpc>
                <a:spcPts val="2000"/>
              </a:lnSpc>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Network Address Translation (NAT) is used co convert private IP addresses used on an internal network to a public (global) address that can be routed through the internet. </a:t>
            </a:r>
          </a:p>
          <a:p>
            <a:pPr marL="342900" indent="-342900" algn="just">
              <a:lnSpc>
                <a:spcPts val="2000"/>
              </a:lnSpc>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With NAT one single public address can be used for many internal hosts.</a:t>
            </a:r>
          </a:p>
          <a:p>
            <a:pPr marL="342900" indent="-342900" algn="just">
              <a:lnSpc>
                <a:spcPts val="2000"/>
              </a:lnSpc>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An IPv6 address is 128 bits and does not require NAT.</a:t>
            </a:r>
          </a:p>
          <a:p>
            <a:pPr marL="342900" indent="-342900" algn="just">
              <a:lnSpc>
                <a:spcPts val="2000"/>
              </a:lnSpc>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IPv6 addresses support address </a:t>
            </a:r>
            <a:r>
              <a:rPr lang="en-US" sz="1600" dirty="0" err="1">
                <a:solidFill>
                  <a:srgbClr val="E1BC4C"/>
                </a:solidFill>
                <a:latin typeface="Arial" panose="020B0604020202020204" pitchFamily="34" charset="0"/>
                <a:cs typeface="Arial" panose="020B0604020202020204" pitchFamily="34" charset="0"/>
              </a:rPr>
              <a:t>autoconfiguration</a:t>
            </a:r>
            <a:r>
              <a:rPr lang="en-US" sz="1600" dirty="0">
                <a:solidFill>
                  <a:srgbClr val="E1BC4C"/>
                </a:solidFill>
                <a:latin typeface="Arial" panose="020B0604020202020204" pitchFamily="34" charset="0"/>
                <a:cs typeface="Arial" panose="020B0604020202020204" pitchFamily="34" charset="0"/>
              </a:rPr>
              <a:t> using SLAAC and link-local addresses.</a:t>
            </a:r>
          </a:p>
          <a:p>
            <a:pPr marL="342900" indent="-342900" algn="just">
              <a:lnSpc>
                <a:spcPts val="2000"/>
              </a:lnSpc>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Two ways of shortening an IPv6 address is to omit the leading zeros and to use a double colon for any group of consecutive segments that contain all zeros.</a:t>
            </a:r>
          </a:p>
          <a:p>
            <a:pPr marL="342900" indent="-342900" algn="just">
              <a:lnSpc>
                <a:spcPts val="2000"/>
              </a:lnSpc>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Dual stack allows IPv4 and IPv6 networks to coexist.</a:t>
            </a:r>
          </a:p>
          <a:p>
            <a:pPr marL="342900" indent="-342900" algn="just">
              <a:lnSpc>
                <a:spcPts val="2000"/>
              </a:lnSpc>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Tunneling is a method used to transport an IPv6 packet over an IPv4 network.</a:t>
            </a:r>
          </a:p>
        </p:txBody>
      </p:sp>
    </p:spTree>
    <p:extLst>
      <p:ext uri="{BB962C8B-B14F-4D97-AF65-F5344CB8AC3E}">
        <p14:creationId xmlns:p14="http://schemas.microsoft.com/office/powerpoint/2010/main" val="14926883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0366" y="904658"/>
            <a:ext cx="5637772" cy="4821833"/>
          </a:xfrm>
          <a:prstGeom prst="rect">
            <a:avLst/>
          </a:prstGeom>
        </p:spPr>
        <p:txBody>
          <a:bodyPr wrap="square">
            <a:spAutoFit/>
          </a:bodyPr>
          <a:lstStyle/>
          <a:p>
            <a:pPr algn="just"/>
            <a:r>
              <a:rPr lang="en-GB" sz="2400" b="1" dirty="0">
                <a:solidFill>
                  <a:schemeClr val="bg1"/>
                </a:solidFill>
                <a:effectLst>
                  <a:outerShdw blurRad="38100" dist="38100" dir="2700000" algn="tl">
                    <a:srgbClr val="000000">
                      <a:alpha val="43137"/>
                    </a:srgbClr>
                  </a:outerShdw>
                </a:effectLst>
              </a:rPr>
              <a:t>Summary</a:t>
            </a:r>
          </a:p>
          <a:p>
            <a:pPr marL="342900" indent="-342900" algn="just">
              <a:lnSpc>
                <a:spcPts val="2000"/>
              </a:lnSpc>
              <a:buFont typeface="Wingdings" panose="05000000000000000000" pitchFamily="2" charset="2"/>
              <a:buChar char="ü"/>
            </a:pPr>
            <a:r>
              <a:rPr lang="en-US" sz="1600" dirty="0">
                <a:solidFill>
                  <a:schemeClr val="bg1"/>
                </a:solidFill>
                <a:latin typeface="Arial" panose="020B0604020202020204" pitchFamily="34" charset="0"/>
                <a:cs typeface="Arial" panose="020B0604020202020204" pitchFamily="34" charset="0"/>
              </a:rPr>
              <a:t>In the client/server model, the term server refers to a host running a software application that provides information or services to other hosts connected to the network. The client refers to a host running a software application makes a service request to a server.</a:t>
            </a:r>
          </a:p>
          <a:p>
            <a:pPr marL="342900" indent="-342900" algn="just">
              <a:lnSpc>
                <a:spcPts val="2000"/>
              </a:lnSpc>
              <a:buFont typeface="Wingdings" panose="05000000000000000000" pitchFamily="2" charset="2"/>
              <a:buChar char="ü"/>
            </a:pPr>
            <a:r>
              <a:rPr lang="en-US" sz="1600" dirty="0">
                <a:solidFill>
                  <a:schemeClr val="bg1"/>
                </a:solidFill>
                <a:latin typeface="Arial" panose="020B0604020202020204" pitchFamily="34" charset="0"/>
                <a:cs typeface="Arial" panose="020B0604020202020204" pitchFamily="34" charset="0"/>
              </a:rPr>
              <a:t>TCP and UDP are two network protocols operating at the Transport Layer. TCP provides mechanisms to ensure reliable data packets delivery with sequencing and acknowledgement. However, the acknowledgement slows down the packet delivery process. UDP is a 'best effort' delivery system that does not require acknowledgment of receipt. </a:t>
            </a:r>
          </a:p>
          <a:p>
            <a:pPr marL="342900" indent="-342900" algn="just">
              <a:lnSpc>
                <a:spcPts val="2000"/>
              </a:lnSpc>
              <a:buFont typeface="Wingdings" panose="05000000000000000000" pitchFamily="2" charset="2"/>
              <a:buChar char="ü"/>
            </a:pPr>
            <a:r>
              <a:rPr lang="en-US" sz="1600" dirty="0">
                <a:solidFill>
                  <a:schemeClr val="bg1"/>
                </a:solidFill>
                <a:latin typeface="Arial" panose="020B0604020202020204" pitchFamily="34" charset="0"/>
                <a:cs typeface="Arial" panose="020B0604020202020204" pitchFamily="34" charset="0"/>
              </a:rPr>
              <a:t>A port is a numeric identifier within each segment that is used to keep track of specific conversations between a client and server.</a:t>
            </a:r>
          </a:p>
          <a:p>
            <a:pPr marL="342900" indent="-342900" algn="just">
              <a:lnSpc>
                <a:spcPts val="2000"/>
              </a:lnSpc>
              <a:buFont typeface="Wingdings" panose="05000000000000000000" pitchFamily="2" charset="2"/>
              <a:buChar char="ü"/>
            </a:pPr>
            <a:r>
              <a:rPr lang="en-US" sz="1600" dirty="0">
                <a:solidFill>
                  <a:schemeClr val="bg1"/>
                </a:solidFill>
                <a:latin typeface="Arial" panose="020B0604020202020204" pitchFamily="34" charset="0"/>
                <a:cs typeface="Arial" panose="020B0604020202020204" pitchFamily="34" charset="0"/>
              </a:rPr>
              <a:t>Port numbers are in three categories: well-known ports, registered ports, and private ports. </a:t>
            </a:r>
          </a:p>
        </p:txBody>
      </p:sp>
      <p:sp>
        <p:nvSpPr>
          <p:cNvPr id="6" name="Rectangle 5"/>
          <p:cNvSpPr/>
          <p:nvPr/>
        </p:nvSpPr>
        <p:spPr>
          <a:xfrm>
            <a:off x="6488138" y="555175"/>
            <a:ext cx="5615608" cy="6247864"/>
          </a:xfrm>
          <a:prstGeom prst="rect">
            <a:avLst/>
          </a:prstGeom>
        </p:spPr>
        <p:txBody>
          <a:bodyPr wrap="square">
            <a:spAutoFit/>
          </a:bodyPr>
          <a:lstStyle/>
          <a:p>
            <a:pPr marL="342900" indent="-342900" algn="just">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Domain Name System (DNS) provides a way for hosts to use this name to request the IP address of a specific server.</a:t>
            </a:r>
          </a:p>
          <a:p>
            <a:pPr marL="342900" lvl="1" indent="-342900" algn="just">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DNS names are registered and organized on the internet within specific high level groups, or domains. Some of the most common high level domains on the internet are .com, .</a:t>
            </a:r>
            <a:r>
              <a:rPr lang="en-US" sz="1600" dirty="0" err="1">
                <a:solidFill>
                  <a:srgbClr val="E1BC4C"/>
                </a:solidFill>
                <a:latin typeface="Arial" panose="020B0604020202020204" pitchFamily="34" charset="0"/>
                <a:cs typeface="Arial" panose="020B0604020202020204" pitchFamily="34" charset="0"/>
              </a:rPr>
              <a:t>edu</a:t>
            </a:r>
            <a:r>
              <a:rPr lang="en-US" sz="1600" dirty="0">
                <a:solidFill>
                  <a:srgbClr val="E1BC4C"/>
                </a:solidFill>
                <a:latin typeface="Arial" panose="020B0604020202020204" pitchFamily="34" charset="0"/>
                <a:cs typeface="Arial" panose="020B0604020202020204" pitchFamily="34" charset="0"/>
              </a:rPr>
              <a:t>, and </a:t>
            </a:r>
            <a:r>
              <a:rPr lang="en-US" sz="1600" dirty="0" err="1">
                <a:solidFill>
                  <a:srgbClr val="E1BC4C"/>
                </a:solidFill>
                <a:latin typeface="Arial" panose="020B0604020202020204" pitchFamily="34" charset="0"/>
                <a:cs typeface="Arial" panose="020B0604020202020204" pitchFamily="34" charset="0"/>
              </a:rPr>
              <a:t>.net</a:t>
            </a:r>
            <a:r>
              <a:rPr lang="en-US" sz="1600" dirty="0">
                <a:solidFill>
                  <a:srgbClr val="E1BC4C"/>
                </a:solidFill>
                <a:latin typeface="Arial" panose="020B0604020202020204" pitchFamily="34" charset="0"/>
                <a:cs typeface="Arial" panose="020B0604020202020204" pitchFamily="34" charset="0"/>
              </a:rPr>
              <a:t>.</a:t>
            </a:r>
          </a:p>
          <a:p>
            <a:pPr marL="342900" lvl="1" indent="-342900" algn="just">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When a client has the name of server, such as a web server, but needs to find the IP address, it sends a request to the DNS server on port 53.</a:t>
            </a:r>
          </a:p>
          <a:p>
            <a:pPr marL="342900" indent="-342900" algn="just">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When a web client receives the IP address of a web server, the client browser uses that IP address and port 80 to request web services. </a:t>
            </a:r>
          </a:p>
          <a:p>
            <a:pPr marL="342900" lvl="1" indent="-342900" algn="just">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This request is sent to the server using the Hypertext Transfer Protocol (HTTP).</a:t>
            </a:r>
          </a:p>
          <a:p>
            <a:pPr marL="342900" indent="-342900" algn="just">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File Transfer Protocol (FTP) provides an easy method to transfer files from one computer to another. </a:t>
            </a:r>
          </a:p>
          <a:p>
            <a:pPr marL="342900" indent="-342900" algn="just">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Control connection requests are sent to the server using destination TCP port 21.</a:t>
            </a:r>
          </a:p>
          <a:p>
            <a:pPr marL="342900" indent="-342900" algn="just">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The server uses TCP port 20 to transfer the data files.</a:t>
            </a:r>
          </a:p>
          <a:p>
            <a:pPr marL="342900" indent="-342900" algn="just">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Telnet provides a standard method of emulating text-based terminal devices over the data network. </a:t>
            </a:r>
          </a:p>
          <a:p>
            <a:pPr marL="342900" indent="-342900" algn="just">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Telnet servers listen for client requests on TCP port 23.</a:t>
            </a:r>
          </a:p>
          <a:p>
            <a:pPr marL="342900" indent="-342900" algn="just">
              <a:buFont typeface="Wingdings" panose="05000000000000000000" pitchFamily="2" charset="2"/>
              <a:buChar char="ü"/>
            </a:pPr>
            <a:r>
              <a:rPr lang="en-US" sz="1600" dirty="0">
                <a:solidFill>
                  <a:srgbClr val="E1BC4C"/>
                </a:solidFill>
                <a:latin typeface="Arial" panose="020B0604020202020204" pitchFamily="34" charset="0"/>
                <a:cs typeface="Arial" panose="020B0604020202020204" pitchFamily="34" charset="0"/>
              </a:rPr>
              <a:t>Secure Shell (SSH) protocol offers an alternate and secure method for server access</a:t>
            </a:r>
          </a:p>
        </p:txBody>
      </p:sp>
    </p:spTree>
    <p:extLst>
      <p:ext uri="{BB962C8B-B14F-4D97-AF65-F5344CB8AC3E}">
        <p14:creationId xmlns:p14="http://schemas.microsoft.com/office/powerpoint/2010/main" val="84017083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UWTSD 200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6E7CA236AE83B4C8AACB9AE9F32993B" ma:contentTypeVersion="13" ma:contentTypeDescription="Create a new document." ma:contentTypeScope="" ma:versionID="4bb53de7bfdb03c817a948bbaad46201">
  <xsd:schema xmlns:xsd="http://www.w3.org/2001/XMLSchema" xmlns:xs="http://www.w3.org/2001/XMLSchema" xmlns:p="http://schemas.microsoft.com/office/2006/metadata/properties" xmlns:ns3="9902240c-f584-4322-946e-7b0be23bca91" xmlns:ns4="d2ec016d-25cf-4c07-aa6b-c53e267faa6f" targetNamespace="http://schemas.microsoft.com/office/2006/metadata/properties" ma:root="true" ma:fieldsID="93540060aabd3f1cc1d4327f207ed870" ns3:_="" ns4:_="">
    <xsd:import namespace="9902240c-f584-4322-946e-7b0be23bca91"/>
    <xsd:import namespace="d2ec016d-25cf-4c07-aa6b-c53e267faa6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4:SharedWithUsers" minOccurs="0"/>
                <xsd:element ref="ns4:SharedWithDetails" minOccurs="0"/>
                <xsd:element ref="ns4:SharingHintHash"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902240c-f584-4322-946e-7b0be23bca9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d2ec016d-25cf-4c07-aa6b-c53e267faa6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9CC94F7-A2A6-4649-B1FC-1DCDCCB7722D}">
  <ds:schemaRefs>
    <ds:schemaRef ds:uri="http://schemas.microsoft.com/sharepoint/v3/contenttype/forms"/>
  </ds:schemaRefs>
</ds:datastoreItem>
</file>

<file path=customXml/itemProps2.xml><?xml version="1.0" encoding="utf-8"?>
<ds:datastoreItem xmlns:ds="http://schemas.openxmlformats.org/officeDocument/2006/customXml" ds:itemID="{775D4FB9-0711-4A50-A1B2-06849CDA5EB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902240c-f584-4322-946e-7b0be23bca91"/>
    <ds:schemaRef ds:uri="d2ec016d-25cf-4c07-aa6b-c53e267faa6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341C0C2-F5F1-4B28-B166-BFFEC8B89FE5}">
  <ds:schemaRefs>
    <ds:schemaRef ds:uri="http://purl.org/dc/dcmitype/"/>
    <ds:schemaRef ds:uri="http://schemas.microsoft.com/office/infopath/2007/PartnerControls"/>
    <ds:schemaRef ds:uri="d2ec016d-25cf-4c07-aa6b-c53e267faa6f"/>
    <ds:schemaRef ds:uri="http://purl.org/dc/elements/1.1/"/>
    <ds:schemaRef ds:uri="http://schemas.microsoft.com/office/2006/metadata/properties"/>
    <ds:schemaRef ds:uri="http://schemas.microsoft.com/office/2006/documentManagement/types"/>
    <ds:schemaRef ds:uri="9902240c-f584-4322-946e-7b0be23bca91"/>
    <ds:schemaRef ds:uri="http://schemas.openxmlformats.org/package/2006/metadata/core-properties"/>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1130</TotalTime>
  <Words>5025</Words>
  <Application>Microsoft Office PowerPoint</Application>
  <PresentationFormat>Widescreen</PresentationFormat>
  <Paragraphs>335</Paragraphs>
  <Slides>33</Slides>
  <Notes>24</Notes>
  <HiddenSlides>0</HiddenSlides>
  <MMClips>0</MMClips>
  <ScaleCrop>false</ScaleCrop>
  <HeadingPairs>
    <vt:vector size="6" baseType="variant">
      <vt:variant>
        <vt:lpstr>Fonts Used</vt:lpstr>
      </vt:variant>
      <vt:variant>
        <vt:i4>4</vt:i4>
      </vt:variant>
      <vt:variant>
        <vt:lpstr>Theme</vt:lpstr>
      </vt:variant>
      <vt:variant>
        <vt:i4>5</vt:i4>
      </vt:variant>
      <vt:variant>
        <vt:lpstr>Slide Titles</vt:lpstr>
      </vt:variant>
      <vt:variant>
        <vt:i4>33</vt:i4>
      </vt:variant>
    </vt:vector>
  </HeadingPairs>
  <TitlesOfParts>
    <vt:vector size="42" baseType="lpstr">
      <vt:lpstr>Arial</vt:lpstr>
      <vt:lpstr>Calibri</vt:lpstr>
      <vt:lpstr>Calibri Light</vt:lpstr>
      <vt:lpstr>Wingdings</vt:lpstr>
      <vt:lpstr>UWTSD 200 Holding Page</vt:lpstr>
      <vt:lpstr>UWTSD 200_Title Page</vt:lpstr>
      <vt:lpstr>UWTSD 200_Text 1</vt:lpstr>
      <vt:lpstr>UWTSD 200_Title Page 2</vt:lpstr>
      <vt:lpstr>UWTSD 200_Subtitle 4</vt:lpstr>
      <vt:lpstr>PowerPoint Presentation</vt:lpstr>
      <vt:lpstr>PowerPoint Presentation</vt:lpstr>
      <vt:lpstr>PowerPoint Presentation</vt:lpstr>
      <vt:lpstr>PowerPoint Presentation</vt:lpstr>
      <vt:lpstr>PowerPoint Presentation</vt:lpstr>
      <vt:lpstr>PowerPoint Presentation</vt:lpstr>
      <vt:lpstr>IP Addressing - Purpose</vt:lpstr>
      <vt:lpstr>IP Addressing - Conversion</vt:lpstr>
      <vt:lpstr>IP Addressing - Operation</vt:lpstr>
      <vt:lpstr>IP Addressing – Operation (Logical AND)</vt:lpstr>
      <vt:lpstr>IP Addressing - Subnet Mask</vt:lpstr>
      <vt:lpstr>IP Addressing –Classes (Classful and Classless)</vt:lpstr>
      <vt:lpstr>IP Addressing - Public and Private</vt:lpstr>
      <vt:lpstr>IP Addressing - Public</vt:lpstr>
      <vt:lpstr>IP Addressing – Transmission </vt:lpstr>
      <vt:lpstr>IP Addressing – Transmission </vt:lpstr>
      <vt:lpstr>IP Address – Assignment</vt:lpstr>
      <vt:lpstr>IP Address – DHCP Servers</vt:lpstr>
      <vt:lpstr>IP Address – DHCP Servers</vt:lpstr>
      <vt:lpstr>IP Address – Depletion and Existence </vt:lpstr>
      <vt:lpstr>IP Address – IPv6 Features</vt:lpstr>
      <vt:lpstr>Client/ Server</vt:lpstr>
      <vt:lpstr>Client/ Server</vt:lpstr>
      <vt:lpstr>TCP/UDP</vt:lpstr>
      <vt:lpstr>Port Numbers</vt:lpstr>
      <vt:lpstr>Application Services</vt:lpstr>
      <vt:lpstr>DNS</vt:lpstr>
      <vt:lpstr>Other Services: HTTP, FTP</vt:lpstr>
      <vt:lpstr>Other Services: Virtual Terminals – Telnet, SSH</vt:lpstr>
      <vt:lpstr>Other Services: Virtual Terminals – Telnet, SSH</vt:lpstr>
      <vt:lpstr>PowerPoint Presentation</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IP Services – Part 2 (NTP, FHRP, NAT) Applied Computing Wales Institute of Science and Art (WISA)</dc:title>
  <dc:creator>Nitheesh Kaliyamurthy</dc:creator>
  <cp:lastModifiedBy>Nitheesh Kaliyamurthy</cp:lastModifiedBy>
  <cp:revision>107</cp:revision>
  <dcterms:created xsi:type="dcterms:W3CDTF">2021-03-05T06:07:01Z</dcterms:created>
  <dcterms:modified xsi:type="dcterms:W3CDTF">2021-10-11T03:36:16Z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0x01010056E7CA236AE83B4C8AACB9AE9F32993B</vt:lpwstr>
  </property>
</Properties>
</file>