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80" r:id="rId23"/>
    <p:sldId id="282" r:id="rId24"/>
    <p:sldId id="281" r:id="rId25"/>
    <p:sldId id="279" r:id="rId26"/>
    <p:sldId id="283" r:id="rId27"/>
    <p:sldId id="284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D3CAAB0-DF24-45F0-BC39-68B64E4F3F41}" type="datetime1">
              <a:rPr lang="en-GB" smtClean="0"/>
              <a:pPr lvl="0"/>
              <a:t>03/05/2017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C537D9C-8158-4CE8-9E21-71F3BE566EA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445F1F2-A4CC-4B53-80BC-AA33663EEFD6}" type="datetime1">
              <a:rPr lang="en-GB" smtClean="0"/>
              <a:pPr lvl="0"/>
              <a:t>03/05/2017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4F40FFE-AF84-4B9C-8317-891592686F6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3F9146F-CF67-4369-965C-119808AC90BA}" type="datetime1">
              <a:rPr lang="en-GB" smtClean="0"/>
              <a:pPr lvl="0"/>
              <a:t>03/05/2017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85E1038F-9144-40E5-BA3D-7D80744B301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645B497-E2E4-4321-A6E7-B9C44EDAA6DA}" type="datetime1">
              <a:rPr lang="en-GB" smtClean="0"/>
              <a:pPr lvl="0"/>
              <a:t>03/05/2017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15AA38C-6EC2-4BA2-8FA0-81550D4AAA1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62CD4A6-B0FA-41BC-B1FC-0ED8E1B6FCDA}" type="datetime1">
              <a:rPr lang="en-GB" smtClean="0"/>
              <a:pPr lvl="0"/>
              <a:t>03/05/2017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1801543-E580-416A-A34C-DB38372E97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62CDD87-4475-4332-B66A-B9B200BE9166}" type="datetime1">
              <a:rPr lang="en-GB" smtClean="0"/>
              <a:pPr lvl="0"/>
              <a:t>03/05/2017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5EFCFEF-14E4-4AD9-B9AC-3F3FFD7EFB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158BEB0-CF02-449D-9636-5867064384A8}" type="datetime1">
              <a:rPr lang="en-GB" smtClean="0"/>
              <a:pPr lvl="0"/>
              <a:t>03/05/2017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3B11C43-746D-4CD7-8BC2-9BBE031A56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F200910-D552-4DD0-91A1-F955737844DB}" type="datetime1">
              <a:rPr lang="en-GB" smtClean="0"/>
              <a:pPr lvl="0"/>
              <a:t>03/05/2017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4910A2C-A242-4E4E-8326-22B0E54324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2BB6D87-4158-4284-9FED-032409576A4B}" type="datetime1">
              <a:rPr lang="en-GB" smtClean="0"/>
              <a:pPr lvl="0"/>
              <a:t>03/05/2017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EDA13AE-B999-4552-9F1A-A60934EFE3C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D652FD5-F31F-452E-B398-CB7BA4625778}" type="datetime1">
              <a:rPr lang="en-GB" smtClean="0"/>
              <a:pPr lvl="0"/>
              <a:t>03/05/2017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8919C3D-7878-44D3-AE95-4C50915AD13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25A607F-EB7E-45CF-931E-2FA5878FD8D2}" type="datetime1">
              <a:rPr lang="en-GB" smtClean="0"/>
              <a:pPr lvl="0"/>
              <a:t>03/05/2017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157DA97-C58C-4A2C-89B6-97CE6A3B6EC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D27F76DA-407A-4809-A3D8-84A300319E67}" type="datetime1">
              <a:rPr lang="en-GB" smtClean="0"/>
              <a:pPr lvl="0"/>
              <a:t>03/05/2017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78C0AD2E-C79B-4FA1-9389-6B31BF8C23B1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jpeg"/><Relationship Id="rId9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Ahhi 5003 – ‘THE CRISIS OF CIVILISATION’ </a:t>
            </a:r>
          </a:p>
        </p:txBody>
      </p:sp>
      <p:sp>
        <p:nvSpPr>
          <p:cNvPr id="3" name="Subtitle 4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BRITAIN  1919-1939 – THE IDEA OF CRISIS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‘THE MORBID AGE’</a:t>
            </a:r>
          </a:p>
        </p:txBody>
      </p:sp>
      <p:pic>
        <p:nvPicPr>
          <p:cNvPr id="3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87624" y="1844824"/>
            <a:ext cx="3168352" cy="4320480"/>
          </a:xfrm>
        </p:spPr>
      </p:pic>
      <p:pic>
        <p:nvPicPr>
          <p:cNvPr id="4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220071" y="1772820"/>
            <a:ext cx="2664296" cy="4248476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Collective Anxieties 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/>
          <a:lstStyle/>
          <a:p>
            <a:pPr lvl="0"/>
            <a:r>
              <a:rPr lang="en-GB" dirty="0"/>
              <a:t>1. Decline of the West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2. Decline of Capitalism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3. Social Dismay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4. ‘War in the Air</a:t>
            </a:r>
            <a:r>
              <a:rPr lang="en-GB" dirty="0" smtClean="0"/>
              <a:t>’</a:t>
            </a:r>
          </a:p>
          <a:p>
            <a:pPr lvl="0"/>
            <a:endParaRPr lang="en-GB" dirty="0"/>
          </a:p>
          <a:p>
            <a:pPr lvl="0"/>
            <a:r>
              <a:rPr lang="en-GB" dirty="0" smtClean="0"/>
              <a:t>5. Creeds</a:t>
            </a:r>
            <a:endParaRPr lang="en-GB" dirty="0"/>
          </a:p>
          <a:p>
            <a:pPr lvl="0"/>
            <a:endParaRPr lang="en-GB" dirty="0"/>
          </a:p>
        </p:txBody>
      </p:sp>
      <p:pic>
        <p:nvPicPr>
          <p:cNvPr id="4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44637" y="1600200"/>
            <a:ext cx="3045725" cy="4525963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1. Decline of the West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Question posed: - Is Civilisation Decaying?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What is Civilisation – Classical, Empire, Marxism?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Philosophical  origins – Friedrich Nietzsche (1844-1900)‘The Reality of Decay’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- Oswald Spengler (1880-1936) ‘the West has reached its winter’</a:t>
            </a:r>
          </a:p>
        </p:txBody>
      </p:sp>
      <p:pic>
        <p:nvPicPr>
          <p:cNvPr id="4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04048" y="1700808"/>
            <a:ext cx="3384376" cy="3960440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Decline of the West</a:t>
            </a:r>
          </a:p>
        </p:txBody>
      </p:sp>
      <p:pic>
        <p:nvPicPr>
          <p:cNvPr id="3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79500" y="2008981"/>
            <a:ext cx="2794000" cy="3708400"/>
          </a:xfrm>
        </p:spPr>
      </p:pic>
      <p:sp>
        <p:nvSpPr>
          <p:cNvPr id="4" name="Content Placeholder 3"/>
          <p:cNvSpPr txBox="1"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/>
              <a:t>Arnold Toynbee (1889-1975)</a:t>
            </a:r>
          </a:p>
          <a:p>
            <a:pPr lvl="0"/>
            <a:r>
              <a:rPr lang="en-GB"/>
              <a:t>‘Our bubble will burst like the rest’</a:t>
            </a:r>
          </a:p>
          <a:p>
            <a:pPr lvl="0"/>
            <a:r>
              <a:rPr lang="en-GB"/>
              <a:t>Hope for Western Civilisation  - creative individuals !</a:t>
            </a:r>
          </a:p>
          <a:p>
            <a:pPr lvl="0"/>
            <a:r>
              <a:rPr lang="en-GB"/>
              <a:t>If creativity diminishes, so does civilisation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2. Capitalism in Crisis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sz="2400"/>
              <a:t>‘The Decay’ – of Capitalist Society (1923)</a:t>
            </a:r>
          </a:p>
          <a:p>
            <a:pPr lvl="0"/>
            <a:r>
              <a:rPr lang="en-GB" sz="2400"/>
              <a:t>By Sidney and Beatrice Webb</a:t>
            </a:r>
          </a:p>
          <a:p>
            <a:pPr lvl="0"/>
            <a:r>
              <a:rPr lang="en-GB" sz="2400"/>
              <a:t>Response from ‘the Left ‘</a:t>
            </a:r>
          </a:p>
          <a:p>
            <a:pPr lvl="0"/>
            <a:r>
              <a:rPr lang="en-GB" sz="2400"/>
              <a:t>Pursuit of naked profit = penury, unemployment, dangerous Imperial ventures  </a:t>
            </a:r>
          </a:p>
        </p:txBody>
      </p:sp>
      <p:pic>
        <p:nvPicPr>
          <p:cNvPr id="4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386387" y="1988840"/>
            <a:ext cx="2562225" cy="3888432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ALTERNATIVE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 </a:t>
            </a:r>
            <a:r>
              <a:rPr lang="en-GB" dirty="0" smtClean="0"/>
              <a:t>Social Democracy</a:t>
            </a:r>
          </a:p>
          <a:p>
            <a:pPr lvl="0"/>
            <a:r>
              <a:rPr lang="en-GB" dirty="0" smtClean="0"/>
              <a:t>Public Ownership</a:t>
            </a:r>
          </a:p>
          <a:p>
            <a:pPr lvl="0"/>
            <a:r>
              <a:rPr lang="en-GB" dirty="0" smtClean="0"/>
              <a:t>Cooperative Movement</a:t>
            </a:r>
          </a:p>
          <a:p>
            <a:pPr lvl="0"/>
            <a:r>
              <a:rPr lang="en-GB" dirty="0" smtClean="0"/>
              <a:t>Trade Unionism</a:t>
            </a:r>
          </a:p>
          <a:p>
            <a:pPr lvl="0"/>
            <a:r>
              <a:rPr lang="en-GB" dirty="0" smtClean="0"/>
              <a:t>Safety Nets – Welfare</a:t>
            </a:r>
          </a:p>
          <a:p>
            <a:pPr lvl="0"/>
            <a:r>
              <a:rPr lang="en-GB" dirty="0" smtClean="0"/>
              <a:t>Economic Planning </a:t>
            </a:r>
          </a:p>
          <a:p>
            <a:pPr lvl="0"/>
            <a:r>
              <a:rPr lang="en-GB" dirty="0" smtClean="0"/>
              <a:t>Tackle the imbalance between rich and poor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‘Poverty in the midst of plenty’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217" y="1600200"/>
            <a:ext cx="3352565" cy="4525963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John Hobson (1858-1940)</a:t>
            </a:r>
          </a:p>
          <a:p>
            <a:r>
              <a:rPr lang="en-GB" dirty="0" smtClean="0"/>
              <a:t>Capitalism = Unregulated and imbalanced system </a:t>
            </a:r>
          </a:p>
          <a:p>
            <a:r>
              <a:rPr lang="en-GB" dirty="0" smtClean="0"/>
              <a:t>Over saving by the rich, under consumption by the poor </a:t>
            </a:r>
          </a:p>
          <a:p>
            <a:r>
              <a:rPr lang="en-GB" dirty="0" smtClean="0"/>
              <a:t>‘Poverty in the midst of  plenty’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790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 - KEYNES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Belief that : Economic planning = economic progress </a:t>
            </a:r>
          </a:p>
          <a:p>
            <a:r>
              <a:rPr lang="en-GB" dirty="0" smtClean="0"/>
              <a:t>‘Rational change’ based upon positive intervention </a:t>
            </a:r>
          </a:p>
          <a:p>
            <a:r>
              <a:rPr lang="en-GB" dirty="0" smtClean="0"/>
              <a:t>Neither – revolutionary (violent changer nor reactionary (non-intervention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916832"/>
            <a:ext cx="2880320" cy="4104456"/>
          </a:xfrm>
        </p:spPr>
      </p:pic>
    </p:spTree>
    <p:extLst>
      <p:ext uri="{BB962C8B-B14F-4D97-AF65-F5344CB8AC3E}">
        <p14:creationId xmlns:p14="http://schemas.microsoft.com/office/powerpoint/2010/main" val="31788977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MORAL MESSAGE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825" y="1600994"/>
            <a:ext cx="3181350" cy="4524375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The moral message served by:</a:t>
            </a:r>
          </a:p>
          <a:p>
            <a:r>
              <a:rPr lang="en-GB" i="1" dirty="0" smtClean="0"/>
              <a:t>Love on the Dole </a:t>
            </a:r>
            <a:r>
              <a:rPr lang="en-GB" dirty="0" smtClean="0"/>
              <a:t>by Walter Greenwood</a:t>
            </a:r>
          </a:p>
          <a:p>
            <a:r>
              <a:rPr lang="en-GB" dirty="0" smtClean="0"/>
              <a:t>Poverty and unemployment in Salford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Hardcastles</a:t>
            </a:r>
            <a:r>
              <a:rPr lang="en-GB" dirty="0" smtClean="0"/>
              <a:t> – poverty with dignity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4239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SOCIAL DISMAY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Decay and degeneration in the human stock</a:t>
            </a:r>
          </a:p>
          <a:p>
            <a:r>
              <a:rPr lang="en-GB" dirty="0" smtClean="0"/>
              <a:t>The ‘Imperial Race’ in decline</a:t>
            </a:r>
          </a:p>
          <a:p>
            <a:r>
              <a:rPr lang="en-GB" dirty="0" smtClean="0"/>
              <a:t>The ‘Social Body’ diseased – a Disorder of the M	</a:t>
            </a:r>
            <a:r>
              <a:rPr lang="en-GB" dirty="0" err="1" smtClean="0"/>
              <a:t>ind</a:t>
            </a:r>
            <a:endParaRPr lang="en-GB" dirty="0" smtClean="0"/>
          </a:p>
          <a:p>
            <a:r>
              <a:rPr lang="en-GB" dirty="0" smtClean="0"/>
              <a:t>Born from interest in biology  and psycho- analysis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16832"/>
            <a:ext cx="4038600" cy="4176464"/>
          </a:xfrm>
        </p:spPr>
      </p:pic>
    </p:spTree>
    <p:extLst>
      <p:ext uri="{BB962C8B-B14F-4D97-AF65-F5344CB8AC3E}">
        <p14:creationId xmlns:p14="http://schemas.microsoft.com/office/powerpoint/2010/main" val="34939136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Controlling procreation – Birth control</a:t>
            </a:r>
          </a:p>
          <a:p>
            <a:r>
              <a:rPr lang="en-GB" dirty="0" smtClean="0"/>
              <a:t>Sterilisation –  a form of ‘English Fascism’</a:t>
            </a:r>
          </a:p>
          <a:p>
            <a:r>
              <a:rPr lang="en-GB" dirty="0" smtClean="0"/>
              <a:t>Segregation</a:t>
            </a:r>
          </a:p>
          <a:p>
            <a:r>
              <a:rPr lang="en-GB" dirty="0" smtClean="0"/>
              <a:t>Abortion </a:t>
            </a:r>
          </a:p>
          <a:p>
            <a:r>
              <a:rPr lang="en-GB" dirty="0" smtClean="0"/>
              <a:t>Marriage prohibition</a:t>
            </a:r>
          </a:p>
          <a:p>
            <a:r>
              <a:rPr lang="en-GB" dirty="0" smtClean="0"/>
              <a:t>The ‘Lethal Chamber’</a:t>
            </a:r>
          </a:p>
          <a:p>
            <a:endParaRPr lang="en-GB" dirty="0"/>
          </a:p>
        </p:txBody>
      </p:sp>
      <p:pic>
        <p:nvPicPr>
          <p:cNvPr id="5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12359"/>
            <a:ext cx="4038600" cy="3101644"/>
          </a:xfrm>
        </p:spPr>
      </p:pic>
    </p:spTree>
    <p:extLst>
      <p:ext uri="{BB962C8B-B14F-4D97-AF65-F5344CB8AC3E}">
        <p14:creationId xmlns:p14="http://schemas.microsoft.com/office/powerpoint/2010/main" val="11600773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HUXLEY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28800"/>
            <a:ext cx="3600400" cy="4248472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Julian Huxley (1887-1975) – Grandson of Thomas</a:t>
            </a:r>
          </a:p>
          <a:p>
            <a:r>
              <a:rPr lang="en-GB" dirty="0" err="1" smtClean="0"/>
              <a:t>Eugenist</a:t>
            </a:r>
            <a:r>
              <a:rPr lang="en-GB" dirty="0" smtClean="0"/>
              <a:t>; evolutionary biologist </a:t>
            </a:r>
          </a:p>
          <a:p>
            <a:r>
              <a:rPr lang="en-GB" dirty="0" smtClean="0"/>
              <a:t>Advances in medicine, and welfare provision = kept alive those who natural selection allow to die!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60450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PSYCHO-ANALYSIS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Developments embraced analysis of:</a:t>
            </a:r>
          </a:p>
          <a:p>
            <a:r>
              <a:rPr lang="en-GB" dirty="0" smtClean="0"/>
              <a:t>Social Order; Political behaviour; International situation; War -  and the Collective Anxieties !!</a:t>
            </a:r>
          </a:p>
          <a:p>
            <a:r>
              <a:rPr lang="en-GB" dirty="0" smtClean="0"/>
              <a:t> work of Sigmund Freud (1856-1939); Carl Jung (1875-1961); Ernest Jones (1879-1958)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9274" y="1600200"/>
            <a:ext cx="3216451" cy="4525963"/>
          </a:xfrm>
        </p:spPr>
      </p:pic>
    </p:spTree>
    <p:extLst>
      <p:ext uri="{BB962C8B-B14F-4D97-AF65-F5344CB8AC3E}">
        <p14:creationId xmlns:p14="http://schemas.microsoft.com/office/powerpoint/2010/main" val="10643852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‘War in the Air’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258" y="1600200"/>
            <a:ext cx="3020484" cy="4525963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Greatest of all fears – another World War that Civilisation would not survive</a:t>
            </a:r>
          </a:p>
          <a:p>
            <a:r>
              <a:rPr lang="en-GB" dirty="0" smtClean="0"/>
              <a:t>All = renewed discourse on war and its nature:</a:t>
            </a:r>
          </a:p>
          <a:p>
            <a:r>
              <a:rPr lang="en-GB" dirty="0" smtClean="0"/>
              <a:t>A ‘Darwinian’ struggle or Civilisation  ‘out of joint’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88276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Bomber…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Stanley Baldwin (1867-1947). Prime Minister </a:t>
            </a:r>
          </a:p>
          <a:p>
            <a:r>
              <a:rPr lang="en-GB" dirty="0" smtClean="0"/>
              <a:t>War = ‘degradation, anarchy, world revolution’ – fear of Bolshevism</a:t>
            </a:r>
          </a:p>
          <a:p>
            <a:r>
              <a:rPr lang="en-GB" dirty="0" smtClean="0"/>
              <a:t>‘The Bomber will always get through..’ in </a:t>
            </a:r>
            <a:r>
              <a:rPr lang="en-GB" dirty="0" err="1" smtClean="0"/>
              <a:t>Overy</a:t>
            </a:r>
            <a:r>
              <a:rPr lang="en-GB" dirty="0" smtClean="0"/>
              <a:t>, p.176.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844824"/>
            <a:ext cx="3024336" cy="4248472"/>
          </a:xfrm>
        </p:spPr>
      </p:pic>
    </p:spTree>
    <p:extLst>
      <p:ext uri="{BB962C8B-B14F-4D97-AF65-F5344CB8AC3E}">
        <p14:creationId xmlns:p14="http://schemas.microsoft.com/office/powerpoint/2010/main" val="10374294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Fear based upon failure of Versailles settlement  and the League of Nations</a:t>
            </a:r>
          </a:p>
          <a:p>
            <a:r>
              <a:rPr lang="en-GB" dirty="0" smtClean="0"/>
              <a:t>Reflected in the number of book publications devoted to war </a:t>
            </a:r>
          </a:p>
          <a:p>
            <a:r>
              <a:rPr lang="en-GB" dirty="0" smtClean="0"/>
              <a:t>Penguin in the 1930s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916832"/>
            <a:ext cx="3024336" cy="4320479"/>
          </a:xfrm>
        </p:spPr>
      </p:pic>
    </p:spTree>
    <p:extLst>
      <p:ext uri="{BB962C8B-B14F-4D97-AF65-F5344CB8AC3E}">
        <p14:creationId xmlns:p14="http://schemas.microsoft.com/office/powerpoint/2010/main" val="365722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THE CLASSICS</a:t>
            </a:r>
            <a:endParaRPr lang="en-GB" dirty="0"/>
          </a:p>
        </p:txBody>
      </p:sp>
      <p:pic>
        <p:nvPicPr>
          <p:cNvPr id="12291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1268413"/>
            <a:ext cx="1704975" cy="2628900"/>
          </a:xfrm>
        </p:spPr>
      </p:pic>
      <p:sp>
        <p:nvSpPr>
          <p:cNvPr id="12292" name="AutoShape 5" descr="Image result for goodbye to all that"/>
          <p:cNvSpPr>
            <a:spLocks noChangeAspect="1" noChangeArrowheads="1"/>
          </p:cNvSpPr>
          <p:nvPr/>
        </p:nvSpPr>
        <p:spPr bwMode="auto">
          <a:xfrm>
            <a:off x="0" y="-136525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  <a:defRPr sz="2800">
                <a:solidFill>
                  <a:schemeClr val="tx1"/>
                </a:solidFill>
                <a:latin typeface="Book Antiqu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80000"/>
              <a:buFont typeface="Wingdings 2" pitchFamily="18" charset="2"/>
              <a:buChar char=""/>
              <a:defRPr sz="2400">
                <a:solidFill>
                  <a:schemeClr val="tx1"/>
                </a:solidFill>
                <a:latin typeface="Book Antiqu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95000"/>
              <a:buFont typeface="Wingdings" pitchFamily="2" charset="2"/>
              <a:buChar char=""/>
              <a:defRPr sz="2200">
                <a:solidFill>
                  <a:schemeClr val="tx1"/>
                </a:solidFill>
                <a:latin typeface="Book Antiqu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100000"/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Book Antiqu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2293" name="Picture 6" descr="C:\Users\tenbystaff\Pictures\untitl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950" y="1557338"/>
            <a:ext cx="1905000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Picture 8" descr="Image result for journey's en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1225550"/>
            <a:ext cx="1733550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5" name="AutoShape 10" descr="Image result for testament of youth"/>
          <p:cNvSpPr>
            <a:spLocks noChangeAspect="1" noChangeArrowheads="1"/>
          </p:cNvSpPr>
          <p:nvPr/>
        </p:nvSpPr>
        <p:spPr bwMode="auto">
          <a:xfrm>
            <a:off x="152400" y="15875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  <a:defRPr sz="2800">
                <a:solidFill>
                  <a:schemeClr val="tx1"/>
                </a:solidFill>
                <a:latin typeface="Book Antiqu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80000"/>
              <a:buFont typeface="Wingdings 2" pitchFamily="18" charset="2"/>
              <a:buChar char=""/>
              <a:defRPr sz="2400">
                <a:solidFill>
                  <a:schemeClr val="tx1"/>
                </a:solidFill>
                <a:latin typeface="Book Antiqu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95000"/>
              <a:buFont typeface="Wingdings" pitchFamily="2" charset="2"/>
              <a:buChar char=""/>
              <a:defRPr sz="2200">
                <a:solidFill>
                  <a:schemeClr val="tx1"/>
                </a:solidFill>
                <a:latin typeface="Book Antiqu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100000"/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Book Antiqu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6" name="AutoShape 12" descr="Image result for testament of youth"/>
          <p:cNvSpPr>
            <a:spLocks noChangeAspect="1" noChangeArrowheads="1"/>
          </p:cNvSpPr>
          <p:nvPr/>
        </p:nvSpPr>
        <p:spPr bwMode="auto">
          <a:xfrm>
            <a:off x="304800" y="168275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  <a:defRPr sz="2800">
                <a:solidFill>
                  <a:schemeClr val="tx1"/>
                </a:solidFill>
                <a:latin typeface="Book Antiqu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80000"/>
              <a:buFont typeface="Wingdings 2" pitchFamily="18" charset="2"/>
              <a:buChar char=""/>
              <a:defRPr sz="2400">
                <a:solidFill>
                  <a:schemeClr val="tx1"/>
                </a:solidFill>
                <a:latin typeface="Book Antiqu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95000"/>
              <a:buFont typeface="Wingdings" pitchFamily="2" charset="2"/>
              <a:buChar char=""/>
              <a:defRPr sz="2200">
                <a:solidFill>
                  <a:schemeClr val="tx1"/>
                </a:solidFill>
                <a:latin typeface="Book Antiqu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100000"/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Book Antiqu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2297" name="Picture 13" descr="C:\Users\tenbystaff\Pictures\untitl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3841750"/>
            <a:ext cx="1704975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8" name="Picture 14" descr="C:\Users\tenbystaff\Pictures\untitl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4070350"/>
            <a:ext cx="1628775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9" name="Picture 15" descr="C:\Users\tenbystaff\Pictures\untitl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3965575"/>
            <a:ext cx="1724025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0" name="Picture 16" descr="C:\Users\tenbystaff\Pictures\untitl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3989388"/>
            <a:ext cx="1752600" cy="260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1" name="Picture 17" descr="C:\Users\tenbystaff\Pictures\untitl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950" y="1381125"/>
            <a:ext cx="1724025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32819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 – the Discourse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83676"/>
            <a:ext cx="3114675" cy="1466850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B. Liddell Hart (soldier and theorist):  War reflected primitive/violent emotions – ‘the animal in man’</a:t>
            </a:r>
          </a:p>
          <a:p>
            <a:r>
              <a:rPr lang="en-GB" dirty="0" smtClean="0"/>
              <a:t>2. Gilbert Murray (classical scholar):  war is the product of the failure of nation states </a:t>
            </a:r>
            <a:endParaRPr lang="en-GB" dirty="0"/>
          </a:p>
        </p:txBody>
      </p:sp>
      <p:sp>
        <p:nvSpPr>
          <p:cNvPr id="7" name="AutoShape 2" descr="Image result for gilbert murray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Image result for gilbert murray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9" name="Picture 5" descr="C:\Users\Lester\OneDrive\Pictures\gilbert murra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188" y="3573016"/>
            <a:ext cx="1943100" cy="235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19328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CHALLENGE TO WAR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LEAGUE OF NATIONS UNION  - LORD ROBERT CECIL (1864-1958):</a:t>
            </a:r>
          </a:p>
          <a:p>
            <a:r>
              <a:rPr lang="en-GB" dirty="0" smtClean="0"/>
              <a:t>1M MEMBERS BY 1933</a:t>
            </a:r>
          </a:p>
          <a:p>
            <a:r>
              <a:rPr lang="en-GB" dirty="0" smtClean="0"/>
              <a:t>PEACE BALLOT (1935) – 12M EXPRESSED SUPPORT OF THE UNION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880708"/>
            <a:ext cx="4038600" cy="3964947"/>
          </a:xfrm>
        </p:spPr>
      </p:pic>
    </p:spTree>
    <p:extLst>
      <p:ext uri="{BB962C8B-B14F-4D97-AF65-F5344CB8AC3E}">
        <p14:creationId xmlns:p14="http://schemas.microsoft.com/office/powerpoint/2010/main" val="24600213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CHALLENGE TO WAR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2. PACIFISM  - PEACE PLEDGE UNION  - ANGLICAN PRIEST DICK SHEPPHARD (1880-1937)</a:t>
            </a:r>
          </a:p>
          <a:p>
            <a:r>
              <a:rPr lang="en-GB" dirty="0" smtClean="0"/>
              <a:t>PEACE MOVEMENTS SPLIT BETWEEN ABSOLUTE PACIFISM AND NEED TO STAND UP TO NAZIS</a:t>
            </a:r>
          </a:p>
          <a:p>
            <a:r>
              <a:rPr lang="en-GB" smtClean="0"/>
              <a:t>ALL – FAILURE TO PREVENT WORLD CONFLICT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72816"/>
            <a:ext cx="2952328" cy="4320480"/>
          </a:xfrm>
        </p:spPr>
      </p:pic>
    </p:spTree>
    <p:extLst>
      <p:ext uri="{BB962C8B-B14F-4D97-AF65-F5344CB8AC3E}">
        <p14:creationId xmlns:p14="http://schemas.microsoft.com/office/powerpoint/2010/main" val="19612359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Spanish Civil War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700808"/>
            <a:ext cx="4032448" cy="432048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Spanish Civil War (1936-39) gripped Britain</a:t>
            </a:r>
          </a:p>
          <a:p>
            <a:r>
              <a:rPr lang="en-GB" dirty="0" smtClean="0"/>
              <a:t>If Fascism triumphed in Spain, Britain next</a:t>
            </a:r>
          </a:p>
          <a:p>
            <a:r>
              <a:rPr lang="en-GB" dirty="0" smtClean="0"/>
              <a:t>Fear factor</a:t>
            </a:r>
          </a:p>
          <a:p>
            <a:r>
              <a:rPr lang="en-GB" dirty="0" smtClean="0"/>
              <a:t>Part of ‘Civilisation’ debate</a:t>
            </a:r>
          </a:p>
          <a:p>
            <a:r>
              <a:rPr lang="en-GB" dirty="0" smtClean="0"/>
              <a:t>Guernica Bombing – April 1937 </a:t>
            </a:r>
          </a:p>
          <a:p>
            <a:r>
              <a:rPr lang="en-GB" dirty="0" smtClean="0"/>
              <a:t>Impact on Pacifism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98015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Guernica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44824"/>
            <a:ext cx="4038600" cy="4176464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492896"/>
            <a:ext cx="3816424" cy="2880320"/>
          </a:xfrm>
        </p:spPr>
      </p:pic>
    </p:spTree>
    <p:extLst>
      <p:ext uri="{BB962C8B-B14F-4D97-AF65-F5344CB8AC3E}">
        <p14:creationId xmlns:p14="http://schemas.microsoft.com/office/powerpoint/2010/main" val="18733521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The ‘Death Ship’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Triumph of General Franco saw transformation of opinion about war</a:t>
            </a:r>
          </a:p>
          <a:p>
            <a:r>
              <a:rPr lang="en-GB" dirty="0" smtClean="0"/>
              <a:t>Many in the ‘Anti-War Movement’  resigned to the inevitability of war and the need to fight Fascism</a:t>
            </a:r>
          </a:p>
          <a:p>
            <a:r>
              <a:rPr lang="en-GB" dirty="0" smtClean="0"/>
              <a:t>Cyril Joad; Gilbert Murray; Storm Jameson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844824"/>
            <a:ext cx="3096344" cy="4320479"/>
          </a:xfrm>
        </p:spPr>
      </p:pic>
    </p:spTree>
    <p:extLst>
      <p:ext uri="{BB962C8B-B14F-4D97-AF65-F5344CB8AC3E}">
        <p14:creationId xmlns:p14="http://schemas.microsoft.com/office/powerpoint/2010/main" val="21040565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5. CREEDS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Economic and political uncertainties saw many seduced by new </a:t>
            </a:r>
            <a:r>
              <a:rPr lang="en-GB" dirty="0" smtClean="0"/>
              <a:t>ideologies </a:t>
            </a:r>
          </a:p>
          <a:p>
            <a:r>
              <a:rPr lang="en-GB" dirty="0" smtClean="0"/>
              <a:t>Appetite for debate on Germany and Russia</a:t>
            </a:r>
          </a:p>
          <a:p>
            <a:r>
              <a:rPr lang="en-GB" dirty="0" smtClean="0"/>
              <a:t>Linked to ‘Civilisation debate</a:t>
            </a:r>
          </a:p>
          <a:p>
            <a:r>
              <a:rPr lang="en-GB" dirty="0" smtClean="0"/>
              <a:t>Fascism generally pilloried; Soviet Union – split views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268760"/>
            <a:ext cx="2418358" cy="3077096"/>
          </a:xfrm>
        </p:spPr>
      </p:pic>
      <p:pic>
        <p:nvPicPr>
          <p:cNvPr id="1026" name="Picture 2" descr="C:\Users\Lester\OneDrive\Pictures\a066e536-2521-4829-95cb-4f431be49cc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645024"/>
            <a:ext cx="1838325" cy="248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63880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CREEDS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Soviet Union deemed ‘exotic’ and distant land </a:t>
            </a:r>
          </a:p>
          <a:p>
            <a:r>
              <a:rPr lang="en-GB" dirty="0" smtClean="0"/>
              <a:t>Little sympathy for ‘Tsarist ‘Russia</a:t>
            </a:r>
          </a:p>
          <a:p>
            <a:r>
              <a:rPr lang="en-GB" dirty="0" smtClean="0"/>
              <a:t>Planned economy model deemed ‘progressive’</a:t>
            </a:r>
          </a:p>
          <a:p>
            <a:r>
              <a:rPr lang="en-GB" dirty="0" smtClean="0"/>
              <a:t>Evils of Stalin’s totalitarian regime ignored</a:t>
            </a:r>
          </a:p>
          <a:p>
            <a:r>
              <a:rPr lang="en-GB" dirty="0" smtClean="0"/>
              <a:t>Support from George Bernard Shaw; Stephen Spender; Sidney and Beatrice Webb (but opposed by George Orwell, and Arthur Koestler</a:t>
            </a:r>
          </a:p>
          <a:p>
            <a:r>
              <a:rPr lang="en-GB" dirty="0" smtClean="0"/>
              <a:t>Nazism seen as disease not cure – but early support from veterans – Henry Williamson and Wyndham Lewis </a:t>
            </a:r>
          </a:p>
        </p:txBody>
      </p:sp>
    </p:spTree>
    <p:extLst>
      <p:ext uri="{BB962C8B-B14F-4D97-AF65-F5344CB8AC3E}">
        <p14:creationId xmlns:p14="http://schemas.microsoft.com/office/powerpoint/2010/main" val="5145634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SOVIET UNION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916832"/>
            <a:ext cx="2880320" cy="4104456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988840"/>
            <a:ext cx="2592288" cy="3960440"/>
          </a:xfrm>
        </p:spPr>
      </p:pic>
    </p:spTree>
    <p:extLst>
      <p:ext uri="{BB962C8B-B14F-4D97-AF65-F5344CB8AC3E}">
        <p14:creationId xmlns:p14="http://schemas.microsoft.com/office/powerpoint/2010/main" val="7187853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534</TotalTime>
  <Words>825</Words>
  <Application>Microsoft Office PowerPoint</Application>
  <PresentationFormat>On-screen Show (4:3)</PresentationFormat>
  <Paragraphs>119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Apex</vt:lpstr>
      <vt:lpstr>Ahhi 5003 – ‘THE CRISIS OF CIVILISATION’ </vt:lpstr>
      <vt:lpstr>‘THE MORBID AGE’</vt:lpstr>
      <vt:lpstr>Collective Anxieties </vt:lpstr>
      <vt:lpstr>1. Decline of the West</vt:lpstr>
      <vt:lpstr>Decline of the West</vt:lpstr>
      <vt:lpstr>2. Capitalism in Crisis</vt:lpstr>
      <vt:lpstr>ALTERNATIVE </vt:lpstr>
      <vt:lpstr>‘Poverty in the midst of plenty’</vt:lpstr>
      <vt:lpstr>PLANNING - KEYNES</vt:lpstr>
      <vt:lpstr>THE MORAL MESSAGE</vt:lpstr>
      <vt:lpstr>3. SOCIAL DISMAY</vt:lpstr>
      <vt:lpstr>Eugenics</vt:lpstr>
      <vt:lpstr>HUXLEY</vt:lpstr>
      <vt:lpstr>PSYCHO-ANALYSIS</vt:lpstr>
      <vt:lpstr>‘War in the Air’</vt:lpstr>
      <vt:lpstr>The Bomber…</vt:lpstr>
      <vt:lpstr>War!</vt:lpstr>
      <vt:lpstr>THE CLASSICS</vt:lpstr>
      <vt:lpstr>War – the Discourse</vt:lpstr>
      <vt:lpstr>THE CHALLENGE TO WAR </vt:lpstr>
      <vt:lpstr>THE CHALLENGE TO WAR </vt:lpstr>
      <vt:lpstr>Spanish Civil War</vt:lpstr>
      <vt:lpstr>Guernica</vt:lpstr>
      <vt:lpstr>The ‘Death Ship’</vt:lpstr>
      <vt:lpstr>5. CREEDS </vt:lpstr>
      <vt:lpstr>CREEDS</vt:lpstr>
      <vt:lpstr>SOVIET UNION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CRISIS OF CIVILISATION</dc:title>
  <dc:creator>Lester Mason</dc:creator>
  <cp:lastModifiedBy>Lester Mason</cp:lastModifiedBy>
  <cp:revision>27</cp:revision>
  <dcterms:created xsi:type="dcterms:W3CDTF">2017-04-30T09:34:05Z</dcterms:created>
  <dcterms:modified xsi:type="dcterms:W3CDTF">2017-05-03T09:06:20Z</dcterms:modified>
</cp:coreProperties>
</file>