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7"/>
  </p:notesMasterIdLst>
  <p:sldIdLst>
    <p:sldId id="265" r:id="rId2"/>
    <p:sldId id="266" r:id="rId3"/>
    <p:sldId id="267" r:id="rId4"/>
    <p:sldId id="257" r:id="rId5"/>
    <p:sldId id="268" r:id="rId6"/>
    <p:sldId id="269" r:id="rId7"/>
    <p:sldId id="272" r:id="rId8"/>
    <p:sldId id="271" r:id="rId9"/>
    <p:sldId id="273" r:id="rId10"/>
    <p:sldId id="274" r:id="rId11"/>
    <p:sldId id="275" r:id="rId12"/>
    <p:sldId id="276" r:id="rId13"/>
    <p:sldId id="277" r:id="rId14"/>
    <p:sldId id="278" r:id="rId15"/>
    <p:sldId id="28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018" autoAdjust="0"/>
    <p:restoredTop sz="94747" autoAdjust="0"/>
  </p:normalViewPr>
  <p:slideViewPr>
    <p:cSldViewPr snapToGrid="0">
      <p:cViewPr>
        <p:scale>
          <a:sx n="92" d="100"/>
          <a:sy n="92" d="100"/>
        </p:scale>
        <p:origin x="77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404F33-FAD0-46A4-9369-22F26B9ED49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97222FC-E1D1-4AFF-BEC9-4EB96537625A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Module Name: Developing and Managing Individuals and Teams </a:t>
          </a:r>
        </a:p>
      </dgm:t>
    </dgm:pt>
    <dgm:pt modelId="{870D5BDC-8435-4A44-AA6B-1D1D69959A36}" type="parTrans" cxnId="{2C7BB6B7-D92B-486E-9565-9098A2FE770B}">
      <dgm:prSet/>
      <dgm:spPr/>
      <dgm:t>
        <a:bodyPr/>
        <a:lstStyle/>
        <a:p>
          <a:endParaRPr lang="en-GB"/>
        </a:p>
      </dgm:t>
    </dgm:pt>
    <dgm:pt modelId="{840564DD-DF1C-45A8-AADF-12E13B412CAA}" type="sibTrans" cxnId="{2C7BB6B7-D92B-486E-9565-9098A2FE770B}">
      <dgm:prSet/>
      <dgm:spPr/>
      <dgm:t>
        <a:bodyPr/>
        <a:lstStyle/>
        <a:p>
          <a:endParaRPr lang="en-GB"/>
        </a:p>
      </dgm:t>
    </dgm:pt>
    <dgm:pt modelId="{B631B9F2-ABB0-4048-A4BB-76069A02F5FC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Module Code: LCLM5002-LON</a:t>
          </a:r>
        </a:p>
      </dgm:t>
    </dgm:pt>
    <dgm:pt modelId="{83BCB3A1-F4A8-446F-B7F5-131D358F2368}" type="parTrans" cxnId="{9BABC72A-2880-46E8-B680-A0852A623220}">
      <dgm:prSet/>
      <dgm:spPr/>
      <dgm:t>
        <a:bodyPr/>
        <a:lstStyle/>
        <a:p>
          <a:endParaRPr lang="en-GB"/>
        </a:p>
      </dgm:t>
    </dgm:pt>
    <dgm:pt modelId="{B0047A18-85D2-45A3-A59A-67FB2B291959}" type="sibTrans" cxnId="{9BABC72A-2880-46E8-B680-A0852A623220}">
      <dgm:prSet/>
      <dgm:spPr/>
      <dgm:t>
        <a:bodyPr/>
        <a:lstStyle/>
        <a:p>
          <a:endParaRPr lang="en-GB"/>
        </a:p>
      </dgm:t>
    </dgm:pt>
    <dgm:pt modelId="{83A4BCEB-2992-40ED-95DF-0A967323729F}">
      <dgm:prSet custT="1"/>
      <dgm:spPr/>
      <dgm:t>
        <a:bodyPr/>
        <a:lstStyle/>
        <a:p>
          <a:r>
            <a:rPr lang="en-GB" sz="2700" dirty="0"/>
            <a:t> 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Student Name :Guei Sylvain TIA               ID: 2337000</a:t>
          </a:r>
        </a:p>
      </dgm:t>
    </dgm:pt>
    <dgm:pt modelId="{4D097296-0E9E-44A6-971B-14610B811C25}" type="parTrans" cxnId="{F60FE7C2-4CB2-4FE1-BD77-2C74B39C0976}">
      <dgm:prSet/>
      <dgm:spPr/>
      <dgm:t>
        <a:bodyPr/>
        <a:lstStyle/>
        <a:p>
          <a:endParaRPr lang="en-GB"/>
        </a:p>
      </dgm:t>
    </dgm:pt>
    <dgm:pt modelId="{2044606E-C2BC-4638-9164-D67386D0CE0B}" type="sibTrans" cxnId="{F60FE7C2-4CB2-4FE1-BD77-2C74B39C0976}">
      <dgm:prSet/>
      <dgm:spPr/>
      <dgm:t>
        <a:bodyPr/>
        <a:lstStyle/>
        <a:p>
          <a:endParaRPr lang="en-GB"/>
        </a:p>
      </dgm:t>
    </dgm:pt>
    <dgm:pt modelId="{D4E924D8-681F-43A9-854B-3EB7E922B2B8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LECTURER: Prof Toyin Adisa</a:t>
          </a:r>
        </a:p>
      </dgm:t>
    </dgm:pt>
    <dgm:pt modelId="{DBDE9E49-F8BC-4ED0-88D4-62AB70B00354}" type="parTrans" cxnId="{0D4CB712-8D9F-4066-8A8F-EF16FB376308}">
      <dgm:prSet/>
      <dgm:spPr/>
      <dgm:t>
        <a:bodyPr/>
        <a:lstStyle/>
        <a:p>
          <a:endParaRPr lang="en-GB"/>
        </a:p>
      </dgm:t>
    </dgm:pt>
    <dgm:pt modelId="{CAF4DD38-4891-4469-AD75-29F863197213}" type="sibTrans" cxnId="{0D4CB712-8D9F-4066-8A8F-EF16FB376308}">
      <dgm:prSet/>
      <dgm:spPr/>
      <dgm:t>
        <a:bodyPr/>
        <a:lstStyle/>
        <a:p>
          <a:endParaRPr lang="en-GB"/>
        </a:p>
      </dgm:t>
    </dgm:pt>
    <dgm:pt modelId="{D909F3C4-C0F9-4027-8B3D-1CDC6939B350}" type="pres">
      <dgm:prSet presAssocID="{75404F33-FAD0-46A4-9369-22F26B9ED49A}" presName="linear" presStyleCnt="0">
        <dgm:presLayoutVars>
          <dgm:animLvl val="lvl"/>
          <dgm:resizeHandles val="exact"/>
        </dgm:presLayoutVars>
      </dgm:prSet>
      <dgm:spPr/>
    </dgm:pt>
    <dgm:pt modelId="{70C98364-4548-473C-9098-E06A612E2B95}" type="pres">
      <dgm:prSet presAssocID="{D97222FC-E1D1-4AFF-BEC9-4EB96537625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BD188D3-0C38-4FCA-A727-D336E0266CD8}" type="pres">
      <dgm:prSet presAssocID="{840564DD-DF1C-45A8-AADF-12E13B412CAA}" presName="spacer" presStyleCnt="0"/>
      <dgm:spPr/>
    </dgm:pt>
    <dgm:pt modelId="{AE7F976A-5678-4CF3-A52E-677FC6923EB4}" type="pres">
      <dgm:prSet presAssocID="{B631B9F2-ABB0-4048-A4BB-76069A02F5FC}" presName="parentText" presStyleLbl="node1" presStyleIdx="1" presStyleCnt="4" custLinFactNeighborX="193" custLinFactNeighborY="-18824">
        <dgm:presLayoutVars>
          <dgm:chMax val="0"/>
          <dgm:bulletEnabled val="1"/>
        </dgm:presLayoutVars>
      </dgm:prSet>
      <dgm:spPr/>
    </dgm:pt>
    <dgm:pt modelId="{1EAA0D7B-E382-4A24-8C4B-4EBD73490F9E}" type="pres">
      <dgm:prSet presAssocID="{B0047A18-85D2-45A3-A59A-67FB2B291959}" presName="spacer" presStyleCnt="0"/>
      <dgm:spPr/>
    </dgm:pt>
    <dgm:pt modelId="{1927C636-EE12-45CB-BC57-E5481F306E54}" type="pres">
      <dgm:prSet presAssocID="{83A4BCEB-2992-40ED-95DF-0A967323729F}" presName="parentText" presStyleLbl="node1" presStyleIdx="2" presStyleCnt="4" custLinFactNeighborY="30544">
        <dgm:presLayoutVars>
          <dgm:chMax val="0"/>
          <dgm:bulletEnabled val="1"/>
        </dgm:presLayoutVars>
      </dgm:prSet>
      <dgm:spPr/>
    </dgm:pt>
    <dgm:pt modelId="{12BE968F-CC6C-4AD7-BEC6-1D04CB0FC193}" type="pres">
      <dgm:prSet presAssocID="{2044606E-C2BC-4638-9164-D67386D0CE0B}" presName="spacer" presStyleCnt="0"/>
      <dgm:spPr/>
    </dgm:pt>
    <dgm:pt modelId="{96952DFB-BDC5-46D5-AB4B-1CDF0026E9EC}" type="pres">
      <dgm:prSet presAssocID="{D4E924D8-681F-43A9-854B-3EB7E922B2B8}" presName="parentText" presStyleLbl="node1" presStyleIdx="3" presStyleCnt="4" custLinFactNeighborX="-97" custLinFactNeighborY="-12550">
        <dgm:presLayoutVars>
          <dgm:chMax val="0"/>
          <dgm:bulletEnabled val="1"/>
        </dgm:presLayoutVars>
      </dgm:prSet>
      <dgm:spPr/>
    </dgm:pt>
  </dgm:ptLst>
  <dgm:cxnLst>
    <dgm:cxn modelId="{F2007E0E-526F-4E58-9014-B6282A0C8701}" type="presOf" srcId="{75404F33-FAD0-46A4-9369-22F26B9ED49A}" destId="{D909F3C4-C0F9-4027-8B3D-1CDC6939B350}" srcOrd="0" destOrd="0" presId="urn:microsoft.com/office/officeart/2005/8/layout/vList2"/>
    <dgm:cxn modelId="{0D4CB712-8D9F-4066-8A8F-EF16FB376308}" srcId="{75404F33-FAD0-46A4-9369-22F26B9ED49A}" destId="{D4E924D8-681F-43A9-854B-3EB7E922B2B8}" srcOrd="3" destOrd="0" parTransId="{DBDE9E49-F8BC-4ED0-88D4-62AB70B00354}" sibTransId="{CAF4DD38-4891-4469-AD75-29F863197213}"/>
    <dgm:cxn modelId="{CA67BA1E-329B-4EDB-BD83-7319433FEED2}" type="presOf" srcId="{B631B9F2-ABB0-4048-A4BB-76069A02F5FC}" destId="{AE7F976A-5678-4CF3-A52E-677FC6923EB4}" srcOrd="0" destOrd="0" presId="urn:microsoft.com/office/officeart/2005/8/layout/vList2"/>
    <dgm:cxn modelId="{9BABC72A-2880-46E8-B680-A0852A623220}" srcId="{75404F33-FAD0-46A4-9369-22F26B9ED49A}" destId="{B631B9F2-ABB0-4048-A4BB-76069A02F5FC}" srcOrd="1" destOrd="0" parTransId="{83BCB3A1-F4A8-446F-B7F5-131D358F2368}" sibTransId="{B0047A18-85D2-45A3-A59A-67FB2B291959}"/>
    <dgm:cxn modelId="{97D76F2D-FCF6-41F0-9DEF-6962FE9F042C}" type="presOf" srcId="{D97222FC-E1D1-4AFF-BEC9-4EB96537625A}" destId="{70C98364-4548-473C-9098-E06A612E2B95}" srcOrd="0" destOrd="0" presId="urn:microsoft.com/office/officeart/2005/8/layout/vList2"/>
    <dgm:cxn modelId="{6D3C1999-BA9C-477B-B301-5D255A466444}" type="presOf" srcId="{83A4BCEB-2992-40ED-95DF-0A967323729F}" destId="{1927C636-EE12-45CB-BC57-E5481F306E54}" srcOrd="0" destOrd="0" presId="urn:microsoft.com/office/officeart/2005/8/layout/vList2"/>
    <dgm:cxn modelId="{2C7BB6B7-D92B-486E-9565-9098A2FE770B}" srcId="{75404F33-FAD0-46A4-9369-22F26B9ED49A}" destId="{D97222FC-E1D1-4AFF-BEC9-4EB96537625A}" srcOrd="0" destOrd="0" parTransId="{870D5BDC-8435-4A44-AA6B-1D1D69959A36}" sibTransId="{840564DD-DF1C-45A8-AADF-12E13B412CAA}"/>
    <dgm:cxn modelId="{F60FE7C2-4CB2-4FE1-BD77-2C74B39C0976}" srcId="{75404F33-FAD0-46A4-9369-22F26B9ED49A}" destId="{83A4BCEB-2992-40ED-95DF-0A967323729F}" srcOrd="2" destOrd="0" parTransId="{4D097296-0E9E-44A6-971B-14610B811C25}" sibTransId="{2044606E-C2BC-4638-9164-D67386D0CE0B}"/>
    <dgm:cxn modelId="{1B0724D3-63F5-4BF6-831D-826F2E6B456F}" type="presOf" srcId="{D4E924D8-681F-43A9-854B-3EB7E922B2B8}" destId="{96952DFB-BDC5-46D5-AB4B-1CDF0026E9EC}" srcOrd="0" destOrd="0" presId="urn:microsoft.com/office/officeart/2005/8/layout/vList2"/>
    <dgm:cxn modelId="{347EECFE-E7AF-4B2F-84FF-CA46C91D66B6}" type="presParOf" srcId="{D909F3C4-C0F9-4027-8B3D-1CDC6939B350}" destId="{70C98364-4548-473C-9098-E06A612E2B95}" srcOrd="0" destOrd="0" presId="urn:microsoft.com/office/officeart/2005/8/layout/vList2"/>
    <dgm:cxn modelId="{51BBC504-396D-4444-BA08-E423965F62BD}" type="presParOf" srcId="{D909F3C4-C0F9-4027-8B3D-1CDC6939B350}" destId="{9BD188D3-0C38-4FCA-A727-D336E0266CD8}" srcOrd="1" destOrd="0" presId="urn:microsoft.com/office/officeart/2005/8/layout/vList2"/>
    <dgm:cxn modelId="{56A29410-9FE1-4312-9C9B-F3A08D8CE128}" type="presParOf" srcId="{D909F3C4-C0F9-4027-8B3D-1CDC6939B350}" destId="{AE7F976A-5678-4CF3-A52E-677FC6923EB4}" srcOrd="2" destOrd="0" presId="urn:microsoft.com/office/officeart/2005/8/layout/vList2"/>
    <dgm:cxn modelId="{14FCE011-02CC-43E4-9BFD-2494220482FE}" type="presParOf" srcId="{D909F3C4-C0F9-4027-8B3D-1CDC6939B350}" destId="{1EAA0D7B-E382-4A24-8C4B-4EBD73490F9E}" srcOrd="3" destOrd="0" presId="urn:microsoft.com/office/officeart/2005/8/layout/vList2"/>
    <dgm:cxn modelId="{0CE37F99-72A3-4F69-B5A2-12D34E430DCA}" type="presParOf" srcId="{D909F3C4-C0F9-4027-8B3D-1CDC6939B350}" destId="{1927C636-EE12-45CB-BC57-E5481F306E54}" srcOrd="4" destOrd="0" presId="urn:microsoft.com/office/officeart/2005/8/layout/vList2"/>
    <dgm:cxn modelId="{3357F48D-4E75-40F0-B1BE-1BA3671216F7}" type="presParOf" srcId="{D909F3C4-C0F9-4027-8B3D-1CDC6939B350}" destId="{12BE968F-CC6C-4AD7-BEC6-1D04CB0FC193}" srcOrd="5" destOrd="0" presId="urn:microsoft.com/office/officeart/2005/8/layout/vList2"/>
    <dgm:cxn modelId="{2A40A495-3B5B-43DC-9441-E759CDCF78DF}" type="presParOf" srcId="{D909F3C4-C0F9-4027-8B3D-1CDC6939B350}" destId="{96952DFB-BDC5-46D5-AB4B-1CDF0026E9E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C98364-4548-473C-9098-E06A612E2B95}">
      <dsp:nvSpPr>
        <dsp:cNvPr id="0" name=""/>
        <dsp:cNvSpPr/>
      </dsp:nvSpPr>
      <dsp:spPr>
        <a:xfrm>
          <a:off x="0" y="14832"/>
          <a:ext cx="8596312" cy="9090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Module Name: Developing and Managing Individuals and Teams </a:t>
          </a:r>
        </a:p>
      </dsp:txBody>
      <dsp:txXfrm>
        <a:off x="44378" y="59210"/>
        <a:ext cx="8507556" cy="820333"/>
      </dsp:txXfrm>
    </dsp:sp>
    <dsp:sp modelId="{AE7F976A-5678-4CF3-A52E-677FC6923EB4}">
      <dsp:nvSpPr>
        <dsp:cNvPr id="0" name=""/>
        <dsp:cNvSpPr/>
      </dsp:nvSpPr>
      <dsp:spPr>
        <a:xfrm>
          <a:off x="0" y="973017"/>
          <a:ext cx="8596312" cy="9090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Module Code: LCLM5002-LON</a:t>
          </a:r>
        </a:p>
      </dsp:txBody>
      <dsp:txXfrm>
        <a:off x="44378" y="1017395"/>
        <a:ext cx="8507556" cy="820333"/>
      </dsp:txXfrm>
    </dsp:sp>
    <dsp:sp modelId="{1927C636-EE12-45CB-BC57-E5481F306E54}">
      <dsp:nvSpPr>
        <dsp:cNvPr id="0" name=""/>
        <dsp:cNvSpPr/>
      </dsp:nvSpPr>
      <dsp:spPr>
        <a:xfrm>
          <a:off x="0" y="1972445"/>
          <a:ext cx="8596312" cy="9090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 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Student Name :Guei Sylvain TIA               ID: 2337000</a:t>
          </a:r>
        </a:p>
      </dsp:txBody>
      <dsp:txXfrm>
        <a:off x="44378" y="2016823"/>
        <a:ext cx="8507556" cy="820333"/>
      </dsp:txXfrm>
    </dsp:sp>
    <dsp:sp modelId="{96952DFB-BDC5-46D5-AB4B-1CDF0026E9EC}">
      <dsp:nvSpPr>
        <dsp:cNvPr id="0" name=""/>
        <dsp:cNvSpPr/>
      </dsp:nvSpPr>
      <dsp:spPr>
        <a:xfrm>
          <a:off x="0" y="2915952"/>
          <a:ext cx="8596312" cy="9090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LECTURER: Prof Toyin Adisa</a:t>
          </a:r>
        </a:p>
      </dsp:txBody>
      <dsp:txXfrm>
        <a:off x="44378" y="2960330"/>
        <a:ext cx="8507556" cy="820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80A222-486D-47AE-BC98-6ED7139CA98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875AA0-DC48-4838-B744-269FF071FBF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453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3729520-0D41-43D2-8305-9A142B47CFA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536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Job analysis helps TfL clearly define what a Change Manager actually does. It ensures the role supports ongoing transformation goals and organisational needs.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End by thanking the audience and inviting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599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084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080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976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84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994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26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513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1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155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050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4289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521756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4650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7300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92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F0830B-6272-4DBD-A14F-C45ACE5F9E8F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F71479A-5519-4F24-BB3D-F16B8DBA40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25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a.wikipedia.org/wiki/Transport_for_London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9A99846-CA2D-4C96-A511-EF0C01BB8F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97844" y="673330"/>
          <a:ext cx="8596312" cy="38474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2861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sz="24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827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1. Introduction to TfL</a:t>
            </a:r>
          </a:p>
          <a:p>
            <a:pPr marL="0" indent="0">
              <a:buNone/>
            </a:pP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2. Recruitment Process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including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(job analysis, job description and person specification)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 Interview Type 1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 Interview Type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 Interview Type 3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 Questioning Techniques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Comparison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Face-to-Face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Online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interview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. Conclusion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9.</a:t>
            </a:r>
            <a:r>
              <a:rPr sz="2400" dirty="0">
                <a:latin typeface="Arial" panose="020B0604020202020204" pitchFamily="34" charset="0"/>
                <a:cs typeface="Arial" panose="020B0604020202020204" pitchFamily="34" charset="0"/>
              </a:rPr>
              <a:t> References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0A1EE-737A-81A9-6FE3-D078EAB2C7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INTRODUCTION: Transport for London(TFL)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BF43751-20F8-FBEB-AB7F-7C905164438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92924" y="2292812"/>
            <a:ext cx="4191000" cy="340995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051FB-5B38-57EE-617D-D6530F65E9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49440" y="1188720"/>
            <a:ext cx="4555171" cy="4715124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TFL was established in 2000,taking over from the previous London transport authority.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TFL operates London’s public transport network(underground, overground ,DLR,Tram services, London buses, congestion charges, Red routes).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Mission: keep London moving, working and growing.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Transformation: smart ticketing, sustainability and automation, zero emissions buses.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Key role :change manager for digital transformation.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(Sources: TFL 2024) </a:t>
            </a:r>
          </a:p>
        </p:txBody>
      </p:sp>
    </p:spTree>
    <p:extLst>
      <p:ext uri="{BB962C8B-B14F-4D97-AF65-F5344CB8AC3E}">
        <p14:creationId xmlns:p14="http://schemas.microsoft.com/office/powerpoint/2010/main" val="1939937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b="1" dirty="0">
                <a:latin typeface="Arial" panose="020B0604020202020204" pitchFamily="34" charset="0"/>
                <a:cs typeface="Arial" panose="020B0604020202020204" pitchFamily="34" charset="0"/>
              </a:rPr>
              <a:t>Job Analysis – TfL Change Manager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>
            <a:normAutofit fontScale="70000" lnSpcReduction="20000"/>
          </a:bodyPr>
          <a:lstStyle/>
          <a:p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Job analysis involves examining the activities, responsibilities and roles involved with the job in question.  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Role overview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Manage and implement change initiatives across TFL.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Key responsibilities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: Work with stakeholders to understand needs and concerns.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Develop and implement change plans .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Key Skills: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Strong communication and stakeholder management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Leadership and influencing.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Analytical and problem-solving skills.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Experience :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Experience working with diverse stakeholders</a:t>
            </a:r>
            <a:endParaRPr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dirty="0"/>
          </a:p>
          <a:p>
            <a:pPr marL="0" indent="0">
              <a:buNone/>
            </a:pPr>
            <a:endParaRPr dirty="0"/>
          </a:p>
        </p:txBody>
      </p:sp>
      <p:sp>
        <p:nvSpPr>
          <p:cNvPr id="4" name="TextBox 3"/>
          <p:cNvSpPr txBox="1"/>
          <p:nvPr/>
        </p:nvSpPr>
        <p:spPr>
          <a:xfrm>
            <a:off x="4801832" y="6300001"/>
            <a:ext cx="464216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CIPD, 2023; Armstrong &amp; Taylor, 2023)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86952-3542-6372-FDCE-2DA7FA1D6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Job description –TFL change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23096-A310-5072-AB84-57A56A5B1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0" y="2133600"/>
            <a:ext cx="9218612" cy="458308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job description is a document which outlines the duties and responsibilities associated with a particular job.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 business transformation projects across TFL department.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Communicate change objectives and engage staff effectively.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Monitor progress and provide updates to senior management.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collaboratively with teams to improve service delivery.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/>
              <a:t>(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Transport for London, 2024; CIPD, 2023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2299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BE14F-A214-C124-5CAE-986095525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649049"/>
            <a:ext cx="8911687" cy="128089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 specification –TFL change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CE4283-619E-E460-FB63-05F686BF7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2502" y="1929939"/>
            <a:ext cx="9148397" cy="4928061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person specification outlines the physical and mental attributes that are required for a particular job.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Knowledge &amp; Skills.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leadership, problem-solving and communication skills.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EXPERIENCE: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3-5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years of experience in managing organisational change projects.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Personal qualities.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Strategic thinker, adaptable, and team player aligned with TFL’S values.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Foot &amp; Hook, 2020; Transport for London, 2024)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320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902A-40F3-5CA5-1481-470DF46B75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type1 –structured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0769A-0EA8-9659-7756-B51FD78CD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Same set of questions for all candidates; objective and consistent.</a:t>
            </a:r>
          </a:p>
          <a:p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Ensures fairness and equality</a:t>
            </a: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Easier to compare candidates.</a:t>
            </a:r>
          </a:p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b="1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May limit deeper discussion</a:t>
            </a:r>
          </a:p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Less flexibility for exploring unique experiences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(CIPD, 2023; Armstrong &amp; Taylor, 2023)</a:t>
            </a:r>
          </a:p>
          <a:p>
            <a:endParaRPr lang="en-GB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2359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91D65-3792-3B0D-21D9-D3782F5BEF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Interview Type 2 – Panel Interview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8152C-A8F8-E136-A5F2-1E0C11A0F2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9706" y="1792778"/>
            <a:ext cx="8915400" cy="377762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sz="6200" b="1" dirty="0">
                <a:latin typeface="Arial" panose="020B0604020202020204" pitchFamily="34" charset="0"/>
                <a:cs typeface="Arial" panose="020B0604020202020204" pitchFamily="34" charset="0"/>
              </a:rPr>
              <a:t>Definition: </a:t>
            </a:r>
            <a: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  <a:t>Multiple interviewers evaluate the candidate together.</a:t>
            </a:r>
          </a:p>
          <a:p>
            <a:pPr marL="0" indent="0">
              <a:buNone/>
            </a:pPr>
            <a:b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2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  <a:t>Diverse perspectives reduce bias.</a:t>
            </a:r>
          </a:p>
          <a:p>
            <a: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  <a:t>Faster and more efficient decision-making.</a:t>
            </a:r>
          </a:p>
          <a:p>
            <a: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  <a:t> Encourages balanced evaluation.</a:t>
            </a:r>
          </a:p>
          <a:p>
            <a:pPr marL="0" indent="0">
              <a:buNone/>
            </a:pPr>
            <a:b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200" b="1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  <a:t> Can feel intimidating for candidates.</a:t>
            </a:r>
          </a:p>
          <a:p>
            <a: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  <a:t>Coordination between panel members may be complex.</a:t>
            </a:r>
          </a:p>
          <a:p>
            <a:endParaRPr lang="en-US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200" dirty="0">
                <a:latin typeface="Arial" panose="020B0604020202020204" pitchFamily="34" charset="0"/>
                <a:cs typeface="Arial" panose="020B0604020202020204" pitchFamily="34" charset="0"/>
              </a:rPr>
              <a:t>(Foot &amp; Hook, 2020; CIPD, 2023)</a:t>
            </a:r>
            <a:endParaRPr lang="en-US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n-US" sz="6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151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4794F-53D7-D893-7C1B-E20523BD8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Interview Type 3 – Competency-Based Interview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364D6-9CA2-3916-F31C-70C860BCC0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Definition: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Focuses on how candidates have demonstrated key skills in real situations (using STAR method situation-action-result.)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Measures real experience and skill application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Encourages story telling and reflection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Aligns with TfL’s values-based approach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Disadvantages: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Time-consuming to evaluate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Some candidates may struggle to structure responses</a:t>
            </a:r>
          </a:p>
          <a:p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(Armstrong &amp; Taylor, 2023; CIPD, 2023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6706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E0D8A-7453-1C01-FF69-EB354F8FF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Questions: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D3686-FBBD-EE16-BCD4-B8F8E204C3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 real experience and depth of understanding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r>
              <a:rPr lang="en-GB" dirty="0"/>
              <a:t>Reveal depth of knowledge and past behaviour.</a:t>
            </a:r>
          </a:p>
          <a:p>
            <a:r>
              <a:rPr lang="en-GB" dirty="0"/>
              <a:t>Help identify leadership and problem-solving abilities.</a:t>
            </a:r>
          </a:p>
          <a:p>
            <a:endParaRPr lang="en-GB" dirty="0"/>
          </a:p>
          <a:p>
            <a:r>
              <a:rPr lang="en-GB" b="1" dirty="0"/>
              <a:t>Disadvantages</a:t>
            </a:r>
          </a:p>
          <a:p>
            <a:r>
              <a:rPr lang="en-GB" dirty="0"/>
              <a:t>Can feel intrusive if overused.</a:t>
            </a:r>
          </a:p>
          <a:p>
            <a:r>
              <a:rPr lang="en-GB" dirty="0"/>
              <a:t>May pressure less confident candidates.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7007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5C641-55D6-EE53-3AB9-F7DF2FA88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Socratic questions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CE4D3-4DE3-BCC8-2ACD-E857612C5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Encourage reflection and critical thinking</a:t>
            </a:r>
          </a:p>
          <a:p>
            <a:r>
              <a:rPr lang="en-GB" b="1" dirty="0"/>
              <a:t>Advantages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 analytical thinking and reasoning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 how candidates justify their actions and decisions</a:t>
            </a:r>
          </a:p>
          <a:p>
            <a:r>
              <a:rPr lang="en-GB" b="1" dirty="0"/>
              <a:t>Disadvantages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 time consuming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candidates may find challenging</a:t>
            </a:r>
          </a:p>
          <a:p>
            <a:endParaRPr lang="en-GB" b="1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8508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EFE6F-AF99-0056-3BBF-2367D428B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Leading questions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F6831-7442-171D-597E-A36419489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leading question is one that suggests or influences the answer the candidate should give.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It gently directs the response, instead of allowing the candidate to express their true views.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Makes it harder to assess real opinions or experience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Can pressure or confuse candidates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Creates bias and reduces fairness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80878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85409-3569-7BDB-B571-25437784C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Comparison and Contrast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Change  Manager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(TFL)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2A3B92-3071-B1D8-8F16-004727D66F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Face to face interview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B75B9-15BE-9230-AEAC-FDD030FFC9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In-person, professional TfL office</a:t>
            </a:r>
          </a:p>
          <a:p>
            <a:r>
              <a:rPr lang="en-US" dirty="0"/>
              <a:t>Easier to read tone, body language, and presence</a:t>
            </a:r>
          </a:p>
          <a:p>
            <a:r>
              <a:rPr lang="en-GB" dirty="0"/>
              <a:t>Requires travel and scheduling</a:t>
            </a:r>
          </a:p>
          <a:p>
            <a:r>
              <a:rPr lang="en-GB" dirty="0"/>
              <a:t>Minimal – just show up</a:t>
            </a:r>
          </a:p>
          <a:p>
            <a:r>
              <a:rPr lang="en-US" dirty="0"/>
              <a:t>Easier to have informal chats after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239CF9-3463-F603-EC21-8D77E75E84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1" dirty="0"/>
              <a:t>Online interview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4CCA7C-96BB-0347-DD05-50274F2AD01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Virtual, via Teams/Zoom.</a:t>
            </a:r>
          </a:p>
          <a:p>
            <a:r>
              <a:rPr lang="en-US" dirty="0"/>
              <a:t>Relies on clear speech and camera quality</a:t>
            </a:r>
          </a:p>
          <a:p>
            <a:r>
              <a:rPr lang="en-GB" dirty="0"/>
              <a:t>Flexible, saves time</a:t>
            </a:r>
          </a:p>
          <a:p>
            <a:r>
              <a:rPr lang="en-US" dirty="0"/>
              <a:t>Requires stable internet </a:t>
            </a:r>
          </a:p>
          <a:p>
            <a:r>
              <a:rPr lang="en-US" dirty="0"/>
              <a:t>Mostly formal and online follow-up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32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97D6A-E2B4-F2B3-E21D-84A81BF27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4A958-C5E2-9143-5825-E92C82B25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Effective recruitment helps TfL find people who truly share its values and vision. By using structured, competency-based interviews and asking the right follow-up questions ,TfL can make fair and accurate hiring decisions. Combining both online and face-to-face interviews gives the organization flexibility while still finding the best cultural fit.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 Simon Sinek reminds us,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“Hire people who believe what you believe.”</a:t>
            </a:r>
          </a:p>
          <a:p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Source: Simon Sinek, “Start with Why” (2009)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22680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2339" y="1726276"/>
            <a:ext cx="8915400" cy="3777622"/>
          </a:xfrm>
        </p:spPr>
        <p:txBody>
          <a:bodyPr>
            <a:noAutofit/>
          </a:bodyPr>
          <a:lstStyle/>
          <a:p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Armstrong, M. &amp; Taylor, S. (2023). Armstrong’s Handbook of Human Resource Management Practice. 16th ed. London: Kogan Page.</a:t>
            </a:r>
          </a:p>
          <a:p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(CIPD). (2023). Recruitment and Selection Factsheet. London: CIPD.</a:t>
            </a:r>
          </a:p>
          <a:p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Foot, M. &amp; Hook, C. (2020). Introducing Human Resource Management. 8th ed. Harlow: Pearson Education.</a:t>
            </a:r>
          </a:p>
          <a:p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Rees, G. &amp; Smith, P. (2021). Strategic Human Resource Management. 5th ed. London: Sage Publications.</a:t>
            </a:r>
          </a:p>
          <a:p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Indeed. (2024). Online vs Face-to-Face Interviews: Pros and Cons. Available at: www.indeed.com [Accessed 18 Oct 2025].</a:t>
            </a:r>
          </a:p>
          <a:p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Transport for London (TfL). (2024). Careers and Recruitment. Available at: https://tfl.gov.uk [Accessed 18 Oct 2025].</a:t>
            </a:r>
          </a:p>
          <a:p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Sinek, S. (2011). Start With Why: How Great Leaders Inspire Everyone to Take Action. London: Penguin Books.</a:t>
            </a:r>
          </a:p>
          <a:p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Gov.uk. (2024). Public Sector Hiring and Employment Guidelines. London: HM Government.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Sinek, S. (2009).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Start with Why: How Great Leaders Inspire Everyone to Take Action.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Penguin Books.</a:t>
            </a:r>
            <a:endParaRPr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2756</TotalTime>
  <Words>1129</Words>
  <Application>Microsoft Office PowerPoint</Application>
  <PresentationFormat>Widescreen</PresentationFormat>
  <Paragraphs>150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Century Gothic</vt:lpstr>
      <vt:lpstr>Wingdings 3</vt:lpstr>
      <vt:lpstr>Wisp</vt:lpstr>
      <vt:lpstr>PowerPoint Presentation</vt:lpstr>
      <vt:lpstr>Table of Contents</vt:lpstr>
      <vt:lpstr>INTRODUCTION: Transport for London(TFL)</vt:lpstr>
      <vt:lpstr>Job Analysis – TfL Change Manager </vt:lpstr>
      <vt:lpstr>Job description –TFL change manager</vt:lpstr>
      <vt:lpstr>Person specification –TFL change Manager</vt:lpstr>
      <vt:lpstr>Interview type1 –structured interview</vt:lpstr>
      <vt:lpstr>Interview Type 2 – Panel Interview </vt:lpstr>
      <vt:lpstr>Interview Type 3 – Competency-Based Interview</vt:lpstr>
      <vt:lpstr>Probing Questions: </vt:lpstr>
      <vt:lpstr>Socratic questions</vt:lpstr>
      <vt:lpstr>Leading questions</vt:lpstr>
      <vt:lpstr>Comparison and Contrast: Change  Manager (TFL)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guei sylvain Tia</dc:creator>
  <cp:lastModifiedBy>guei sylvain Tia</cp:lastModifiedBy>
  <cp:revision>3</cp:revision>
  <dcterms:created xsi:type="dcterms:W3CDTF">2025-11-09T16:44:08Z</dcterms:created>
  <dcterms:modified xsi:type="dcterms:W3CDTF">2025-11-11T14:40:26Z</dcterms:modified>
</cp:coreProperties>
</file>