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35AB1-3A8C-4EF4-A945-C00A983BA4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CBBB8C-1BF1-450C-96E5-7F50FE3B3C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6BC2A8-EE83-41CF-98C9-8AECA7215B93}"/>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1F621301-C894-4EAE-B2B3-66C44D1A8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33444-D0D7-4009-871F-D751CE9B092F}"/>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158362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68413-866D-43BF-9035-5DE1B088E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3899F-2217-46EE-962B-FDA44BB9FC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142706-2308-4F52-BA5D-388334C3939D}"/>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A0D1B5B2-FAB5-46CE-866E-D27793259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A20F3-9D39-49F4-B6D8-F29C08957C1E}"/>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2676806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50277-D176-4D46-B01F-CC2BBD846D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AE69A8-B11A-4C1E-B9F0-2DC82F50A6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CC5904-790E-490E-99FB-4917AFFAFDFD}"/>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3CCA7DFF-1F82-4299-B49A-F3B71A6F9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1D7937-7DBF-42D0-8485-F5B717514215}"/>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4287899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A9CB3-9884-4ACD-BBD3-93094094C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736794-9077-429A-BAC6-6B7BFE3E9B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15F4D0-6085-4D7F-B7ED-4E913F647B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892CDB-C834-49FF-903E-473601AB49F8}"/>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6" name="Footer Placeholder 5">
            <a:extLst>
              <a:ext uri="{FF2B5EF4-FFF2-40B4-BE49-F238E27FC236}">
                <a16:creationId xmlns:a16="http://schemas.microsoft.com/office/drawing/2014/main" id="{CDAB85B3-175E-4D8A-BFEC-4075372507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AAF934-9A9B-43DC-B393-2EF5B520338F}"/>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71716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1DBE5-6A66-4686-9405-A79119EF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65B862-35BA-46F1-B229-7736B7EBA4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42B10B-D0A3-4FBB-A9A0-81EDD9F1D7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59D5C-FAAB-492F-A31C-E9A7B15396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23FA89-D28F-42A9-AAF4-B5AD331C3C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2203BE-8982-4019-8009-B23E91554A35}"/>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8" name="Footer Placeholder 7">
            <a:extLst>
              <a:ext uri="{FF2B5EF4-FFF2-40B4-BE49-F238E27FC236}">
                <a16:creationId xmlns:a16="http://schemas.microsoft.com/office/drawing/2014/main" id="{50F96812-5EA3-414D-B6B5-C13007BB91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55953F-01A5-4750-B937-DB54CA64A466}"/>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1707240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86D3-361C-4049-829D-1014736B73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E28BE9-D5CA-40C2-A3BB-D611E6A96F3D}"/>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4" name="Footer Placeholder 3">
            <a:extLst>
              <a:ext uri="{FF2B5EF4-FFF2-40B4-BE49-F238E27FC236}">
                <a16:creationId xmlns:a16="http://schemas.microsoft.com/office/drawing/2014/main" id="{3620239A-6EF7-44EF-BC1C-F2E3214070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4AA39F-9C25-4B3A-959E-0F0C9A6A29B5}"/>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243348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E120DB-609A-4EB7-A8A6-8B31F0CD15C9}"/>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3" name="Footer Placeholder 2">
            <a:extLst>
              <a:ext uri="{FF2B5EF4-FFF2-40B4-BE49-F238E27FC236}">
                <a16:creationId xmlns:a16="http://schemas.microsoft.com/office/drawing/2014/main" id="{3A6BEF5C-4D93-43D0-9B6F-F2B82C5B8D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FEF1D5-E765-46D1-87E1-90A9132D1BF0}"/>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79364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7D4D5-C7B9-4260-BD3F-92EF144FE6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DDC29-0284-4C6B-A900-58AC86AA1F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C025B8-5C27-4D67-909D-5C0524383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2B9BE9-2664-48D6-8C21-C666FD6E9AAB}"/>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6" name="Footer Placeholder 5">
            <a:extLst>
              <a:ext uri="{FF2B5EF4-FFF2-40B4-BE49-F238E27FC236}">
                <a16:creationId xmlns:a16="http://schemas.microsoft.com/office/drawing/2014/main" id="{255F4AAE-96AE-46FD-B8EC-C6DC1A528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2A6907-A76F-407D-A67C-4EF142CA999D}"/>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40165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DB59-7161-4FD6-8D83-518B73885B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0C0731-120F-475C-80E9-B3CF33BE70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54AFD6-D130-4B99-83DB-8C9A4E760C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24D99F-ACAF-4824-9E2A-9E8C55AA05A6}"/>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6" name="Footer Placeholder 5">
            <a:extLst>
              <a:ext uri="{FF2B5EF4-FFF2-40B4-BE49-F238E27FC236}">
                <a16:creationId xmlns:a16="http://schemas.microsoft.com/office/drawing/2014/main" id="{15E03FED-2923-4756-BA80-41C556DC5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5D949-ED2A-46D7-A1A2-799A03CCD528}"/>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809788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5640-0C09-442E-A929-A3A54E585B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92F55-DC60-4FDB-AD75-D53E32CFA8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75C74-761E-4784-929B-0626899B317A}"/>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922638C8-1CFF-44FA-AA31-388BD4D2B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86721-2806-42CD-BE18-456E2ABB5E0E}"/>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73132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DF2B1B-7495-4611-944A-F97D19E44A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322FA4-AB80-486A-B661-312FD8097E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B39AB8-EE32-4669-B176-74C4EA83AF30}"/>
              </a:ext>
            </a:extLst>
          </p:cNvPr>
          <p:cNvSpPr>
            <a:spLocks noGrp="1"/>
          </p:cNvSpPr>
          <p:nvPr>
            <p:ph type="dt" sz="half" idx="10"/>
          </p:nvPr>
        </p:nvSpPr>
        <p:spPr/>
        <p:txBody>
          <a:body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9BFA2D52-963D-4196-942F-A37868054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4AE766-3474-4327-AE25-00DA9445E3FB}"/>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961264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89C69B-67FB-4C9E-9B1C-0C7DEF429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96111F-B0F0-454D-B3F0-C63EBAAD53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96032B-CFCD-4551-B71D-00E19BA371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D1EC0-0D26-4692-9CA8-91C1EE8D10D9}" type="datetimeFigureOut">
              <a:rPr lang="en-GB" smtClean="0"/>
              <a:t>09/10/2023</a:t>
            </a:fld>
            <a:endParaRPr lang="en-GB"/>
          </a:p>
        </p:txBody>
      </p:sp>
      <p:sp>
        <p:nvSpPr>
          <p:cNvPr id="5" name="Footer Placeholder 4">
            <a:extLst>
              <a:ext uri="{FF2B5EF4-FFF2-40B4-BE49-F238E27FC236}">
                <a16:creationId xmlns:a16="http://schemas.microsoft.com/office/drawing/2014/main" id="{2C10D961-AB72-45DC-829F-7F0714697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C8028E-F397-41AA-8581-32AD613138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57153C-DCCB-450C-BFC1-2277AA2D6605}" type="slidenum">
              <a:rPr lang="en-GB" smtClean="0"/>
              <a:t>‹#›</a:t>
            </a:fld>
            <a:endParaRPr lang="en-GB"/>
          </a:p>
        </p:txBody>
      </p:sp>
    </p:spTree>
    <p:extLst>
      <p:ext uri="{BB962C8B-B14F-4D97-AF65-F5344CB8AC3E}">
        <p14:creationId xmlns:p14="http://schemas.microsoft.com/office/powerpoint/2010/main" val="637675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ell.com/immunity/fulltext/S1074-7613(20)30170-9#bib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y2WtUMvNjzQ?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ows eating hay&#10;&#10;Description automatically generated with low confidence">
            <a:extLst>
              <a:ext uri="{FF2B5EF4-FFF2-40B4-BE49-F238E27FC236}">
                <a16:creationId xmlns:a16="http://schemas.microsoft.com/office/drawing/2014/main" id="{691BA783-903A-4FCC-9DFE-66A5A801021C}"/>
              </a:ext>
            </a:extLst>
          </p:cNvPr>
          <p:cNvPicPr>
            <a:picLocks noChangeAspect="1"/>
          </p:cNvPicPr>
          <p:nvPr/>
        </p:nvPicPr>
        <p:blipFill rotWithShape="1">
          <a:blip r:embed="rId2"/>
          <a:srcRect t="4429" b="1130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DB7DE-C52F-4EC2-B0C9-779AC71231F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Herd immunity</a:t>
            </a:r>
          </a:p>
        </p:txBody>
      </p:sp>
    </p:spTree>
    <p:extLst>
      <p:ext uri="{BB962C8B-B14F-4D97-AF65-F5344CB8AC3E}">
        <p14:creationId xmlns:p14="http://schemas.microsoft.com/office/powerpoint/2010/main" val="2479936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CB902B-5264-4605-BC4B-1BB1B899716E}"/>
              </a:ext>
            </a:extLst>
          </p:cNvPr>
          <p:cNvSpPr>
            <a:spLocks noGrp="1"/>
          </p:cNvSpPr>
          <p:nvPr>
            <p:ph type="title"/>
          </p:nvPr>
        </p:nvSpPr>
        <p:spPr>
          <a:xfrm>
            <a:off x="466722" y="586855"/>
            <a:ext cx="3201366" cy="3387497"/>
          </a:xfrm>
        </p:spPr>
        <p:txBody>
          <a:bodyPr anchor="b">
            <a:normAutofit/>
          </a:bodyPr>
          <a:lstStyle/>
          <a:p>
            <a:pPr algn="r"/>
            <a:r>
              <a:rPr lang="en-US" sz="4000" b="0" i="0">
                <a:solidFill>
                  <a:srgbClr val="FFFFFF"/>
                </a:solidFill>
                <a:effectLst/>
                <a:latin typeface="Helvetica" panose="020B0604020202020204" pitchFamily="34" charset="0"/>
              </a:rPr>
              <a:t>Basic Concepts of Herd Immunity</a:t>
            </a:r>
            <a:br>
              <a:rPr lang="en-US" sz="4000" b="0" i="0">
                <a:solidFill>
                  <a:srgbClr val="FFFFFF"/>
                </a:solidFill>
                <a:effectLst/>
                <a:latin typeface="Helvetica" panose="020B0604020202020204" pitchFamily="34" charset="0"/>
              </a:rPr>
            </a:br>
            <a:endParaRPr lang="en-GB" sz="4000">
              <a:solidFill>
                <a:srgbClr val="FFFFFF"/>
              </a:solidFill>
            </a:endParaRPr>
          </a:p>
        </p:txBody>
      </p:sp>
      <p:sp>
        <p:nvSpPr>
          <p:cNvPr id="5" name="Content Placeholder 4">
            <a:extLst>
              <a:ext uri="{FF2B5EF4-FFF2-40B4-BE49-F238E27FC236}">
                <a16:creationId xmlns:a16="http://schemas.microsoft.com/office/drawing/2014/main" id="{168D8319-59EA-429F-BDB3-72E87EA5C79F}"/>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Acquired immunity is established at the level of the individual, either through natural infection with a pathogen or through immunization with a vaccine.</a:t>
            </a:r>
          </a:p>
          <a:p>
            <a:r>
              <a:rPr lang="en-US" sz="2000" b="0" i="1" dirty="0">
                <a:effectLst/>
                <a:latin typeface="Helvetica" panose="020B0604020202020204" pitchFamily="34" charset="0"/>
              </a:rPr>
              <a:t>Herd immunity</a:t>
            </a:r>
            <a:r>
              <a:rPr lang="en-US" sz="2000" b="0" i="0" dirty="0">
                <a:effectLst/>
                <a:latin typeface="Helvetica" panose="020B0604020202020204" pitchFamily="34" charset="0"/>
              </a:rPr>
              <a:t>: the indirect protection from infection conferred to susceptible individuals when a sufficiently large proportion of immune individuals exist in a population</a:t>
            </a:r>
            <a:r>
              <a:rPr lang="en-US" sz="2000" dirty="0">
                <a:latin typeface="Helvetica" panose="020B0604020202020204" pitchFamily="34" charset="0"/>
              </a:rPr>
              <a:t>.</a:t>
            </a:r>
          </a:p>
          <a:p>
            <a:r>
              <a:rPr lang="en-US" sz="2000" b="0" i="1" dirty="0">
                <a:effectLst/>
                <a:latin typeface="Helvetica" panose="020B0604020202020204" pitchFamily="34" charset="0"/>
              </a:rPr>
              <a:t>Herd immunity threshold</a:t>
            </a:r>
            <a:r>
              <a:rPr lang="en-US" sz="2000" b="0" i="0" dirty="0">
                <a:effectLst/>
                <a:latin typeface="Helvetica" panose="020B0604020202020204" pitchFamily="34" charset="0"/>
              </a:rPr>
              <a:t>: the point at which the proportion of susceptible individuals in a population falls below the threshold needed for transmission</a:t>
            </a:r>
            <a:endParaRPr lang="en-GB" sz="2000" dirty="0"/>
          </a:p>
        </p:txBody>
      </p:sp>
    </p:spTree>
    <p:extLst>
      <p:ext uri="{BB962C8B-B14F-4D97-AF65-F5344CB8AC3E}">
        <p14:creationId xmlns:p14="http://schemas.microsoft.com/office/powerpoint/2010/main" val="3147292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C60BC-8F41-4BB2-8BED-E31B695595F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Vaccination programmes</a:t>
            </a:r>
          </a:p>
        </p:txBody>
      </p:sp>
      <p:sp>
        <p:nvSpPr>
          <p:cNvPr id="3" name="Content Placeholder 2">
            <a:extLst>
              <a:ext uri="{FF2B5EF4-FFF2-40B4-BE49-F238E27FC236}">
                <a16:creationId xmlns:a16="http://schemas.microsoft.com/office/drawing/2014/main" id="{610FCB7A-A68D-4CED-B779-7BDD73C26543}"/>
              </a:ext>
            </a:extLst>
          </p:cNvPr>
          <p:cNvSpPr>
            <a:spLocks noGrp="1"/>
          </p:cNvSpPr>
          <p:nvPr>
            <p:ph idx="1"/>
          </p:nvPr>
        </p:nvSpPr>
        <p:spPr>
          <a:xfrm>
            <a:off x="4810259" y="649480"/>
            <a:ext cx="6555347" cy="5546047"/>
          </a:xfrm>
        </p:spPr>
        <p:txBody>
          <a:bodyPr anchor="ctr">
            <a:normAutofit/>
          </a:bodyPr>
          <a:lstStyle/>
          <a:p>
            <a:r>
              <a:rPr lang="en-US" sz="2000" b="0" i="0">
                <a:effectLst/>
                <a:latin typeface="Helvetica" panose="020B0604020202020204" pitchFamily="34" charset="0"/>
              </a:rPr>
              <a:t>This population-level effect is often considered in the context of vaccination programs, which aim to establish herd immunity so that those who cannot be vaccinated, including the very young and immunocompromised, are still protected against disease.</a:t>
            </a:r>
            <a:endParaRPr lang="en-GB" sz="2000"/>
          </a:p>
        </p:txBody>
      </p:sp>
    </p:spTree>
    <p:extLst>
      <p:ext uri="{BB962C8B-B14F-4D97-AF65-F5344CB8AC3E}">
        <p14:creationId xmlns:p14="http://schemas.microsoft.com/office/powerpoint/2010/main" val="3070500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92374-468B-4EE7-BAAE-9DB6F13588E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Existing immunity and outcomes. </a:t>
            </a:r>
          </a:p>
        </p:txBody>
      </p:sp>
      <p:sp>
        <p:nvSpPr>
          <p:cNvPr id="3" name="Content Placeholder 2">
            <a:extLst>
              <a:ext uri="{FF2B5EF4-FFF2-40B4-BE49-F238E27FC236}">
                <a16:creationId xmlns:a16="http://schemas.microsoft.com/office/drawing/2014/main" id="{AB3D12B8-0F13-4628-87BA-3BD5D033B071}"/>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Depending on the prevalence of existing immunity to a pathogen in a population, the introduction of an infected individual will lead to different outcomes .</a:t>
            </a:r>
            <a:endParaRPr lang="en-GB" sz="2000" dirty="0"/>
          </a:p>
        </p:txBody>
      </p:sp>
    </p:spTree>
    <p:extLst>
      <p:ext uri="{BB962C8B-B14F-4D97-AF65-F5344CB8AC3E}">
        <p14:creationId xmlns:p14="http://schemas.microsoft.com/office/powerpoint/2010/main" val="29560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1E457-8CF9-46E3-99E3-8C816A3C38F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It’s a numbers game!</a:t>
            </a:r>
          </a:p>
        </p:txBody>
      </p:sp>
      <p:sp>
        <p:nvSpPr>
          <p:cNvPr id="3" name="Content Placeholder 2">
            <a:extLst>
              <a:ext uri="{FF2B5EF4-FFF2-40B4-BE49-F238E27FC236}">
                <a16:creationId xmlns:a16="http://schemas.microsoft.com/office/drawing/2014/main" id="{BD64A1BD-DAB9-4535-8B00-E55DF8F43F9C}"/>
              </a:ext>
            </a:extLst>
          </p:cNvPr>
          <p:cNvSpPr>
            <a:spLocks noGrp="1"/>
          </p:cNvSpPr>
          <p:nvPr>
            <p:ph idx="1"/>
          </p:nvPr>
        </p:nvSpPr>
        <p:spPr>
          <a:xfrm>
            <a:off x="4810259" y="649480"/>
            <a:ext cx="6555347" cy="5546047"/>
          </a:xfrm>
        </p:spPr>
        <p:txBody>
          <a:bodyPr anchor="ctr">
            <a:normAutofit/>
          </a:bodyPr>
          <a:lstStyle/>
          <a:p>
            <a:r>
              <a:rPr lang="en-US" sz="2000" b="0" i="1" dirty="0">
                <a:effectLst/>
                <a:latin typeface="Helvetica" panose="020B0604020202020204" pitchFamily="34" charset="0"/>
              </a:rPr>
              <a:t>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the average number of secondary infections caused by a single infectious individual introduced into a completely susceptible population</a:t>
            </a:r>
          </a:p>
          <a:p>
            <a:r>
              <a:rPr lang="en-US" sz="2000" b="0" i="1" dirty="0">
                <a:effectLst/>
                <a:latin typeface="Helvetica" panose="020B0604020202020204" pitchFamily="34" charset="0"/>
              </a:rPr>
              <a:t>R</a:t>
            </a:r>
            <a:r>
              <a:rPr lang="en-US" sz="2000" b="0" i="0" baseline="-25000" dirty="0">
                <a:effectLst/>
                <a:latin typeface="Helvetica" panose="020B0604020202020204" pitchFamily="34" charset="0"/>
              </a:rPr>
              <a:t>e</a:t>
            </a:r>
            <a:r>
              <a:rPr lang="en-US" sz="2000" b="0" i="0" dirty="0">
                <a:effectLst/>
                <a:latin typeface="Helvetica" panose="020B0604020202020204" pitchFamily="34" charset="0"/>
              </a:rPr>
              <a:t>: the average number of secondary infections generated by a single infectious individual over an infectious period in a partially immune population</a:t>
            </a:r>
          </a:p>
          <a:p>
            <a:r>
              <a:rPr lang="en-US" sz="2000" b="0" i="1" dirty="0">
                <a:effectLst/>
                <a:latin typeface="Helvetica" panose="020B0604020202020204" pitchFamily="34" charset="0"/>
              </a:rPr>
              <a:t>Onward transmission</a:t>
            </a:r>
            <a:r>
              <a:rPr lang="en-US" sz="2000" b="0" i="0" dirty="0">
                <a:effectLst/>
                <a:latin typeface="Helvetica" panose="020B0604020202020204" pitchFamily="34" charset="0"/>
              </a:rPr>
              <a:t>: the effective transmission of a pathogen from an infected individual to susceptible host(s)</a:t>
            </a:r>
          </a:p>
          <a:p>
            <a:r>
              <a:rPr lang="en-US" sz="2000" b="0" i="1" dirty="0">
                <a:effectLst/>
                <a:latin typeface="Helvetica" panose="020B0604020202020204" pitchFamily="34" charset="0"/>
              </a:rPr>
              <a:t>Case Fatality Rate (CFR)</a:t>
            </a:r>
            <a:r>
              <a:rPr lang="en-US" sz="2000" b="0" i="0" dirty="0">
                <a:effectLst/>
                <a:latin typeface="Helvetica" panose="020B0604020202020204" pitchFamily="34" charset="0"/>
              </a:rPr>
              <a:t>: proportion of deaths attributed to a certain disease among all individuals diagnosed with that disease</a:t>
            </a:r>
          </a:p>
          <a:p>
            <a:r>
              <a:rPr lang="en-US" sz="2000" b="0" i="1" dirty="0">
                <a:effectLst/>
                <a:latin typeface="Helvetica" panose="020B0604020202020204" pitchFamily="34" charset="0"/>
              </a:rPr>
              <a:t>Infection Fatality Rate (CFR)</a:t>
            </a:r>
            <a:r>
              <a:rPr lang="en-US" sz="2000" b="0" i="0" dirty="0">
                <a:effectLst/>
                <a:latin typeface="Helvetica" panose="020B0604020202020204" pitchFamily="34" charset="0"/>
              </a:rPr>
              <a:t>: proportion of deaths attributed to a certain disease among all infected individuals</a:t>
            </a:r>
          </a:p>
          <a:p>
            <a:endParaRPr lang="en-GB" sz="2000" dirty="0"/>
          </a:p>
        </p:txBody>
      </p:sp>
    </p:spTree>
    <p:extLst>
      <p:ext uri="{BB962C8B-B14F-4D97-AF65-F5344CB8AC3E}">
        <p14:creationId xmlns:p14="http://schemas.microsoft.com/office/powerpoint/2010/main" val="63219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A463C-23F9-4864-BDBA-1147372415F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Herd immunity is a numbers game!</a:t>
            </a:r>
          </a:p>
        </p:txBody>
      </p:sp>
      <p:sp>
        <p:nvSpPr>
          <p:cNvPr id="3" name="Content Placeholder 2">
            <a:extLst>
              <a:ext uri="{FF2B5EF4-FFF2-40B4-BE49-F238E27FC236}">
                <a16:creationId xmlns:a16="http://schemas.microsoft.com/office/drawing/2014/main" id="{CC942374-2CF6-4252-954E-650FC338EAF1}"/>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Under the simplest model, the herd immunity threshold depends on a single parameter known as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or the basic reproduction number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refers to the average number of secondary infections caused by a single infectious individual introduced into a completely susceptible population (</a:t>
            </a:r>
            <a:r>
              <a:rPr lang="en-US" sz="2000" b="0" i="0" u="none" strike="noStrike" dirty="0">
                <a:effectLst/>
                <a:latin typeface="Helvetica" panose="020B0604020202020204" pitchFamily="34" charset="0"/>
                <a:hlinkClick r:id="rId2"/>
              </a:rPr>
              <a:t>Anderson and May, 1985</a:t>
            </a:r>
            <a:endParaRPr lang="en-US" sz="2000" b="0" i="0" dirty="0">
              <a:effectLst/>
              <a:latin typeface="Helvetica" panose="020B0604020202020204" pitchFamily="34" charset="0"/>
            </a:endParaRPr>
          </a:p>
          <a:p>
            <a:r>
              <a:rPr lang="en-US" sz="2000" b="0" i="0" dirty="0">
                <a:effectLst/>
                <a:latin typeface="Helvetica" panose="020B0604020202020204" pitchFamily="34" charset="0"/>
              </a:rPr>
              <a:t> If we consider a hypothetical pathogen with an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of 4, this means that, on average, one infected host will infect four others during the infectious period, assuming no immunity exists in the population. Mathematically, the herd immunity threshold is defined by 1 – 1/R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(e.g., if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 4, the corresponding herd immunity threshold is 0.75) (</a:t>
            </a:r>
            <a:r>
              <a:rPr lang="en-US" sz="2000" b="0" i="0" u="none" strike="noStrike" dirty="0">
                <a:effectLst/>
                <a:latin typeface="Helvetica" panose="020B0604020202020204" pitchFamily="34" charset="0"/>
                <a:hlinkClick r:id="rId2"/>
              </a:rPr>
              <a:t>Anderson and May, 1985</a:t>
            </a:r>
            <a:endParaRPr lang="en-US" sz="2000" b="0" i="0" dirty="0">
              <a:effectLst/>
              <a:latin typeface="Helvetica" panose="020B0604020202020204" pitchFamily="34" charset="0"/>
            </a:endParaRPr>
          </a:p>
          <a:p>
            <a:endParaRPr lang="en-GB" sz="2000" dirty="0"/>
          </a:p>
        </p:txBody>
      </p:sp>
    </p:spTree>
    <p:extLst>
      <p:ext uri="{BB962C8B-B14F-4D97-AF65-F5344CB8AC3E}">
        <p14:creationId xmlns:p14="http://schemas.microsoft.com/office/powerpoint/2010/main" val="1614875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2DC2C-9590-4CF8-A7ED-BBEF45026DD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do we establish herd immunity? </a:t>
            </a:r>
          </a:p>
        </p:txBody>
      </p:sp>
      <p:sp>
        <p:nvSpPr>
          <p:cNvPr id="3" name="Content Placeholder 2">
            <a:extLst>
              <a:ext uri="{FF2B5EF4-FFF2-40B4-BE49-F238E27FC236}">
                <a16:creationId xmlns:a16="http://schemas.microsoft.com/office/drawing/2014/main" id="{96AA7BB2-D7C0-4E87-9C7A-90EDA34825DF}"/>
              </a:ext>
            </a:extLst>
          </p:cNvPr>
          <p:cNvSpPr>
            <a:spLocks noGrp="1"/>
          </p:cNvSpPr>
          <p:nvPr>
            <p:ph idx="1"/>
          </p:nvPr>
        </p:nvSpPr>
        <p:spPr>
          <a:xfrm>
            <a:off x="4810259" y="649480"/>
            <a:ext cx="6555347" cy="5546047"/>
          </a:xfrm>
        </p:spPr>
        <p:txBody>
          <a:bodyPr anchor="ctr">
            <a:normAutofit/>
          </a:bodyPr>
          <a:lstStyle/>
          <a:p>
            <a:r>
              <a:rPr lang="en-US" sz="2000" dirty="0">
                <a:latin typeface="Helvetica" panose="020B0604020202020204" pitchFamily="34" charset="0"/>
              </a:rPr>
              <a:t>To </a:t>
            </a:r>
            <a:r>
              <a:rPr lang="en-US" sz="2000" b="0" i="0" dirty="0">
                <a:effectLst/>
                <a:latin typeface="Helvetica" panose="020B0604020202020204" pitchFamily="34" charset="0"/>
              </a:rPr>
              <a:t>establish herd immunity, the immunity generated by vaccination or natural infection must prevent onward transmission, not just clinical disease. </a:t>
            </a:r>
          </a:p>
          <a:p>
            <a:r>
              <a:rPr lang="en-US" sz="2000" b="0" i="0" dirty="0">
                <a:effectLst/>
                <a:latin typeface="Helvetica" panose="020B0604020202020204" pitchFamily="34" charset="0"/>
              </a:rPr>
              <a:t>For certain pathogens, such as severe acute respiratory syndrome coronavirus 2 (SARS-CoV-2), clinical manifestations are a poor indicator of transmissibility, as asymptomatic hosts can be highly infectious and contribute to the spread of an epidemic.</a:t>
            </a:r>
            <a:endParaRPr lang="en-GB" sz="2000" dirty="0"/>
          </a:p>
        </p:txBody>
      </p:sp>
    </p:spTree>
    <p:extLst>
      <p:ext uri="{BB962C8B-B14F-4D97-AF65-F5344CB8AC3E}">
        <p14:creationId xmlns:p14="http://schemas.microsoft.com/office/powerpoint/2010/main" val="50584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1627C-DF92-479B-9098-B989DD19D2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Is it always effective </a:t>
            </a:r>
          </a:p>
        </p:txBody>
      </p:sp>
      <p:sp>
        <p:nvSpPr>
          <p:cNvPr id="3" name="Content Placeholder 2">
            <a:extLst>
              <a:ext uri="{FF2B5EF4-FFF2-40B4-BE49-F238E27FC236}">
                <a16:creationId xmlns:a16="http://schemas.microsoft.com/office/drawing/2014/main" id="{EFEE9F93-F242-4D69-A9F0-4B3647F4A836}"/>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Once the herd immunity threshold is reached, the efficacy of herd immunity largely depends on the strength and duration of the immunity acquired. For pathogens in which lifelong immunity is induced, as is the case for measles vaccination or infection, herd immunity is highly effective and can prevent pathogen spread within a population. However, this situation is relatively rare, as immunity for many other infectious diseases, such as pertussis and rotavirus,</a:t>
            </a:r>
            <a:endParaRPr lang="en-GB" sz="2000" dirty="0"/>
          </a:p>
        </p:txBody>
      </p:sp>
    </p:spTree>
    <p:extLst>
      <p:ext uri="{BB962C8B-B14F-4D97-AF65-F5344CB8AC3E}">
        <p14:creationId xmlns:p14="http://schemas.microsoft.com/office/powerpoint/2010/main" val="3292462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15A77-AAD9-42A2-9DEA-28A1C6656F9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a:t>
            </a:r>
          </a:p>
        </p:txBody>
      </p:sp>
      <p:sp>
        <p:nvSpPr>
          <p:cNvPr id="3" name="Content Placeholder 2">
            <a:extLst>
              <a:ext uri="{FF2B5EF4-FFF2-40B4-BE49-F238E27FC236}">
                <a16:creationId xmlns:a16="http://schemas.microsoft.com/office/drawing/2014/main" id="{9EE0C8B5-FCFE-4EA7-8C57-C9C548AEBD32}"/>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As a consequence, herd immunity is less effective, and periodic outbreaks can still occur. Finally, if immunity is unevenly distributed within a population, clusters of susceptible hosts that frequently contact one another may remain. Even if the proportion of immunized individuals in the population as a whole surpasses the herd immunity threshold, these pockets of susceptible individuals are still at risk for local outbreaks.</a:t>
            </a:r>
            <a:endParaRPr lang="en-GB" sz="2000" dirty="0"/>
          </a:p>
        </p:txBody>
      </p:sp>
    </p:spTree>
    <p:extLst>
      <p:ext uri="{BB962C8B-B14F-4D97-AF65-F5344CB8AC3E}">
        <p14:creationId xmlns:p14="http://schemas.microsoft.com/office/powerpoint/2010/main" val="2162536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C558D-506E-4113-AFCA-51CB4369D9F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 SARS </a:t>
            </a:r>
          </a:p>
        </p:txBody>
      </p:sp>
      <p:sp>
        <p:nvSpPr>
          <p:cNvPr id="3" name="Content Placeholder 2">
            <a:extLst>
              <a:ext uri="{FF2B5EF4-FFF2-40B4-BE49-F238E27FC236}">
                <a16:creationId xmlns:a16="http://schemas.microsoft.com/office/drawing/2014/main" id="{F6E34A75-A372-4371-B47A-9CF9DB238F79}"/>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Assuming an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estimate of 3 for SARS-CoV-2, the herd immunity threshold is approximately 67%. This means that the incidence of infection will start to decline once the proportion of individuals with acquired immunity to SARS-CoV-2 in the population exceeds 0.67.</a:t>
            </a:r>
            <a:endParaRPr lang="en-GB" sz="2000" dirty="0"/>
          </a:p>
        </p:txBody>
      </p:sp>
    </p:spTree>
    <p:extLst>
      <p:ext uri="{BB962C8B-B14F-4D97-AF65-F5344CB8AC3E}">
        <p14:creationId xmlns:p14="http://schemas.microsoft.com/office/powerpoint/2010/main" val="3644518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7C31-0B35-4FE0-AF62-4B764479B7F8}"/>
              </a:ext>
            </a:extLst>
          </p:cNvPr>
          <p:cNvSpPr>
            <a:spLocks noGrp="1"/>
          </p:cNvSpPr>
          <p:nvPr>
            <p:ph type="title"/>
          </p:nvPr>
        </p:nvSpPr>
        <p:spPr/>
        <p:txBody>
          <a:bodyPr/>
          <a:lstStyle/>
          <a:p>
            <a:r>
              <a:rPr lang="en-GB" dirty="0"/>
              <a:t>Why do some people not get a vaccine? </a:t>
            </a:r>
          </a:p>
        </p:txBody>
      </p:sp>
      <p:pic>
        <p:nvPicPr>
          <p:cNvPr id="4" name="Online Media 3" title="The Thing About Vaccines... | Vaccine Controversies | Doctor Mike">
            <a:hlinkClick r:id="" action="ppaction://media"/>
            <a:extLst>
              <a:ext uri="{FF2B5EF4-FFF2-40B4-BE49-F238E27FC236}">
                <a16:creationId xmlns:a16="http://schemas.microsoft.com/office/drawing/2014/main" id="{4F54D79D-7855-4EA9-97B0-B0D77DA4245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6272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679</Words>
  <Application>Microsoft Office PowerPoint</Application>
  <PresentationFormat>Widescreen</PresentationFormat>
  <Paragraphs>28</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Helvetica</vt:lpstr>
      <vt:lpstr>Office Theme</vt:lpstr>
      <vt:lpstr>Herd immunity</vt:lpstr>
      <vt:lpstr>Basic Concepts of Herd Immunity </vt:lpstr>
      <vt:lpstr>Vaccination programmes</vt:lpstr>
      <vt:lpstr>Existing immunity and outcomes. </vt:lpstr>
      <vt:lpstr>It’s a numbers game!</vt:lpstr>
      <vt:lpstr>Herd immunity is a numbers game!</vt:lpstr>
      <vt:lpstr>How do we establish herd immunity? </vt:lpstr>
      <vt:lpstr>Is it always effective </vt:lpstr>
      <vt:lpstr>So………..</vt:lpstr>
      <vt:lpstr>So SARS </vt:lpstr>
      <vt:lpstr>Why do some people not get a vaccine?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Herd immunity</dc:title>
  <dc:creator>Felicity Page</dc:creator>
  <cp:lastModifiedBy>Rachael Rivers</cp:lastModifiedBy>
  <cp:revision>1</cp:revision>
  <dcterms:created xsi:type="dcterms:W3CDTF">2021-01-22T13:12:15Z</dcterms:created>
  <dcterms:modified xsi:type="dcterms:W3CDTF">2023-10-09T15:11:39Z</dcterms:modified>
</cp:coreProperties>
</file>