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6"/>
  </p:notesMasterIdLst>
  <p:sldIdLst>
    <p:sldId id="256" r:id="rId2"/>
    <p:sldId id="258" r:id="rId3"/>
    <p:sldId id="260" r:id="rId4"/>
    <p:sldId id="261" r:id="rId5"/>
    <p:sldId id="262" r:id="rId6"/>
    <p:sldId id="298"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7" r:id="rId28"/>
    <p:sldId id="288" r:id="rId29"/>
    <p:sldId id="289" r:id="rId30"/>
    <p:sldId id="290" r:id="rId31"/>
    <p:sldId id="302" r:id="rId32"/>
    <p:sldId id="291" r:id="rId33"/>
    <p:sldId id="292" r:id="rId34"/>
    <p:sldId id="293" r:id="rId35"/>
    <p:sldId id="294" r:id="rId36"/>
    <p:sldId id="296" r:id="rId37"/>
    <p:sldId id="297" r:id="rId38"/>
    <p:sldId id="299" r:id="rId39"/>
    <p:sldId id="303" r:id="rId40"/>
    <p:sldId id="301" r:id="rId41"/>
    <p:sldId id="304" r:id="rId42"/>
    <p:sldId id="305" r:id="rId43"/>
    <p:sldId id="306" r:id="rId44"/>
    <p:sldId id="30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103" d="100"/>
          <a:sy n="103" d="100"/>
        </p:scale>
        <p:origin x="912"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0.svg"/><Relationship Id="rId1" Type="http://schemas.openxmlformats.org/officeDocument/2006/relationships/image" Target="../media/image30.png"/><Relationship Id="rId4" Type="http://schemas.openxmlformats.org/officeDocument/2006/relationships/image" Target="../media/image5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0.svg"/><Relationship Id="rId1" Type="http://schemas.openxmlformats.org/officeDocument/2006/relationships/image" Target="../media/image30.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870A968-67AE-437C-889A-D923F8D7AC9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193DDD1-F6D2-4C3E-A54C-4B8299B4BC9B}">
      <dgm:prSet/>
      <dgm:spPr/>
      <dgm:t>
        <a:bodyPr/>
        <a:lstStyle/>
        <a:p>
          <a:r>
            <a:rPr lang="en-US" dirty="0"/>
            <a:t>‘Leadership means making people feel good’ (Jean Chretien, 1984)</a:t>
          </a:r>
        </a:p>
      </dgm:t>
    </dgm:pt>
    <dgm:pt modelId="{73B971F4-7D72-4660-889A-1603AC7AC7EE}" type="parTrans" cxnId="{359155E4-D0FE-42E6-B21E-31B332F6E0EC}">
      <dgm:prSet/>
      <dgm:spPr/>
      <dgm:t>
        <a:bodyPr/>
        <a:lstStyle/>
        <a:p>
          <a:endParaRPr lang="en-US"/>
        </a:p>
      </dgm:t>
    </dgm:pt>
    <dgm:pt modelId="{FE8260AC-F61B-4AB8-B10C-682D4D579D79}" type="sibTrans" cxnId="{359155E4-D0FE-42E6-B21E-31B332F6E0EC}">
      <dgm:prSet/>
      <dgm:spPr/>
      <dgm:t>
        <a:bodyPr/>
        <a:lstStyle/>
        <a:p>
          <a:endParaRPr lang="en-US"/>
        </a:p>
      </dgm:t>
    </dgm:pt>
    <dgm:pt modelId="{4EFF288B-5805-46B9-8828-06DCF053BF7E}">
      <dgm:prSet/>
      <dgm:spPr/>
      <dgm:t>
        <a:bodyPr/>
        <a:lstStyle/>
        <a:p>
          <a:r>
            <a:rPr lang="en-US" dirty="0"/>
            <a:t>‘The final test of a leader is that he leaves behind him in other men the conviction and the will to carry on.’  (Walter Lippman, 1945)</a:t>
          </a:r>
        </a:p>
      </dgm:t>
    </dgm:pt>
    <dgm:pt modelId="{F10DD581-DE85-4B75-AAEB-8542DF6B91B0}" type="parTrans" cxnId="{DA5B2821-4AF9-4AC0-A56E-366CEF030D70}">
      <dgm:prSet/>
      <dgm:spPr/>
      <dgm:t>
        <a:bodyPr/>
        <a:lstStyle/>
        <a:p>
          <a:endParaRPr lang="en-US"/>
        </a:p>
      </dgm:t>
    </dgm:pt>
    <dgm:pt modelId="{4D1B40D2-1872-4E87-803A-A5C34BB1DAF8}" type="sibTrans" cxnId="{DA5B2821-4AF9-4AC0-A56E-366CEF030D70}">
      <dgm:prSet/>
      <dgm:spPr/>
      <dgm:t>
        <a:bodyPr/>
        <a:lstStyle/>
        <a:p>
          <a:endParaRPr lang="en-US"/>
        </a:p>
      </dgm:t>
    </dgm:pt>
    <dgm:pt modelId="{068D1047-D619-4F4B-83BC-39D25AFD567E}" type="pres">
      <dgm:prSet presAssocID="{5870A968-67AE-437C-889A-D923F8D7AC93}" presName="vert0" presStyleCnt="0">
        <dgm:presLayoutVars>
          <dgm:dir/>
          <dgm:animOne val="branch"/>
          <dgm:animLvl val="lvl"/>
        </dgm:presLayoutVars>
      </dgm:prSet>
      <dgm:spPr/>
      <dgm:t>
        <a:bodyPr/>
        <a:lstStyle/>
        <a:p>
          <a:endParaRPr lang="en-US"/>
        </a:p>
      </dgm:t>
    </dgm:pt>
    <dgm:pt modelId="{80567569-A02C-4B2F-A599-83168D1BC786}" type="pres">
      <dgm:prSet presAssocID="{0193DDD1-F6D2-4C3E-A54C-4B8299B4BC9B}" presName="thickLine" presStyleLbl="alignNode1" presStyleIdx="0" presStyleCnt="2"/>
      <dgm:spPr/>
    </dgm:pt>
    <dgm:pt modelId="{2BA304A6-EF87-4859-B90A-6F7FC6452426}" type="pres">
      <dgm:prSet presAssocID="{0193DDD1-F6D2-4C3E-A54C-4B8299B4BC9B}" presName="horz1" presStyleCnt="0"/>
      <dgm:spPr/>
    </dgm:pt>
    <dgm:pt modelId="{2632666C-B9D5-4B2C-94D1-AC6DCB9A93D9}" type="pres">
      <dgm:prSet presAssocID="{0193DDD1-F6D2-4C3E-A54C-4B8299B4BC9B}" presName="tx1" presStyleLbl="revTx" presStyleIdx="0" presStyleCnt="2"/>
      <dgm:spPr/>
      <dgm:t>
        <a:bodyPr/>
        <a:lstStyle/>
        <a:p>
          <a:endParaRPr lang="en-US"/>
        </a:p>
      </dgm:t>
    </dgm:pt>
    <dgm:pt modelId="{64D19197-9939-4D09-A238-1EE34D590CFB}" type="pres">
      <dgm:prSet presAssocID="{0193DDD1-F6D2-4C3E-A54C-4B8299B4BC9B}" presName="vert1" presStyleCnt="0"/>
      <dgm:spPr/>
    </dgm:pt>
    <dgm:pt modelId="{CFCF7DA7-6E4C-4BEE-89A0-806C17CBED69}" type="pres">
      <dgm:prSet presAssocID="{4EFF288B-5805-46B9-8828-06DCF053BF7E}" presName="thickLine" presStyleLbl="alignNode1" presStyleIdx="1" presStyleCnt="2"/>
      <dgm:spPr/>
    </dgm:pt>
    <dgm:pt modelId="{81FF7DBF-8A30-40BB-8C58-27DCD5C69574}" type="pres">
      <dgm:prSet presAssocID="{4EFF288B-5805-46B9-8828-06DCF053BF7E}" presName="horz1" presStyleCnt="0"/>
      <dgm:spPr/>
    </dgm:pt>
    <dgm:pt modelId="{7DCDFFDD-19EF-456D-9166-50F243249C38}" type="pres">
      <dgm:prSet presAssocID="{4EFF288B-5805-46B9-8828-06DCF053BF7E}" presName="tx1" presStyleLbl="revTx" presStyleIdx="1" presStyleCnt="2"/>
      <dgm:spPr/>
      <dgm:t>
        <a:bodyPr/>
        <a:lstStyle/>
        <a:p>
          <a:endParaRPr lang="en-US"/>
        </a:p>
      </dgm:t>
    </dgm:pt>
    <dgm:pt modelId="{02A4D30C-393B-4EC8-8F78-FC63C8ABC148}" type="pres">
      <dgm:prSet presAssocID="{4EFF288B-5805-46B9-8828-06DCF053BF7E}" presName="vert1" presStyleCnt="0"/>
      <dgm:spPr/>
    </dgm:pt>
  </dgm:ptLst>
  <dgm:cxnLst>
    <dgm:cxn modelId="{BF639D3A-1481-439B-8650-73DFCAF76E3B}" type="presOf" srcId="{4EFF288B-5805-46B9-8828-06DCF053BF7E}" destId="{7DCDFFDD-19EF-456D-9166-50F243249C38}" srcOrd="0" destOrd="0" presId="urn:microsoft.com/office/officeart/2008/layout/LinedList"/>
    <dgm:cxn modelId="{DA5B2821-4AF9-4AC0-A56E-366CEF030D70}" srcId="{5870A968-67AE-437C-889A-D923F8D7AC93}" destId="{4EFF288B-5805-46B9-8828-06DCF053BF7E}" srcOrd="1" destOrd="0" parTransId="{F10DD581-DE85-4B75-AAEB-8542DF6B91B0}" sibTransId="{4D1B40D2-1872-4E87-803A-A5C34BB1DAF8}"/>
    <dgm:cxn modelId="{FA041C21-9FE8-495E-9E41-FA9E37400BDF}" type="presOf" srcId="{5870A968-67AE-437C-889A-D923F8D7AC93}" destId="{068D1047-D619-4F4B-83BC-39D25AFD567E}" srcOrd="0" destOrd="0" presId="urn:microsoft.com/office/officeart/2008/layout/LinedList"/>
    <dgm:cxn modelId="{359155E4-D0FE-42E6-B21E-31B332F6E0EC}" srcId="{5870A968-67AE-437C-889A-D923F8D7AC93}" destId="{0193DDD1-F6D2-4C3E-A54C-4B8299B4BC9B}" srcOrd="0" destOrd="0" parTransId="{73B971F4-7D72-4660-889A-1603AC7AC7EE}" sibTransId="{FE8260AC-F61B-4AB8-B10C-682D4D579D79}"/>
    <dgm:cxn modelId="{646DDCE4-5CF7-4150-925A-037E67A2027E}" type="presOf" srcId="{0193DDD1-F6D2-4C3E-A54C-4B8299B4BC9B}" destId="{2632666C-B9D5-4B2C-94D1-AC6DCB9A93D9}" srcOrd="0" destOrd="0" presId="urn:microsoft.com/office/officeart/2008/layout/LinedList"/>
    <dgm:cxn modelId="{C4F3E5FD-C9CD-42C4-929C-DE6DCD2AF08B}" type="presParOf" srcId="{068D1047-D619-4F4B-83BC-39D25AFD567E}" destId="{80567569-A02C-4B2F-A599-83168D1BC786}" srcOrd="0" destOrd="0" presId="urn:microsoft.com/office/officeart/2008/layout/LinedList"/>
    <dgm:cxn modelId="{3F1A785D-6BEA-4C40-87DA-D10BFC9E9D21}" type="presParOf" srcId="{068D1047-D619-4F4B-83BC-39D25AFD567E}" destId="{2BA304A6-EF87-4859-B90A-6F7FC6452426}" srcOrd="1" destOrd="0" presId="urn:microsoft.com/office/officeart/2008/layout/LinedList"/>
    <dgm:cxn modelId="{1363AA02-82BA-44B0-837C-692DD8783C50}" type="presParOf" srcId="{2BA304A6-EF87-4859-B90A-6F7FC6452426}" destId="{2632666C-B9D5-4B2C-94D1-AC6DCB9A93D9}" srcOrd="0" destOrd="0" presId="urn:microsoft.com/office/officeart/2008/layout/LinedList"/>
    <dgm:cxn modelId="{2DE745EA-B9DE-4964-8E53-C159D409E24B}" type="presParOf" srcId="{2BA304A6-EF87-4859-B90A-6F7FC6452426}" destId="{64D19197-9939-4D09-A238-1EE34D590CFB}" srcOrd="1" destOrd="0" presId="urn:microsoft.com/office/officeart/2008/layout/LinedList"/>
    <dgm:cxn modelId="{0421F260-92C7-49F5-B931-F2D3BA5AE5AF}" type="presParOf" srcId="{068D1047-D619-4F4B-83BC-39D25AFD567E}" destId="{CFCF7DA7-6E4C-4BEE-89A0-806C17CBED69}" srcOrd="2" destOrd="0" presId="urn:microsoft.com/office/officeart/2008/layout/LinedList"/>
    <dgm:cxn modelId="{B4795E14-72CA-45F4-8EA7-AEE5FEB0EC9D}" type="presParOf" srcId="{068D1047-D619-4F4B-83BC-39D25AFD567E}" destId="{81FF7DBF-8A30-40BB-8C58-27DCD5C69574}" srcOrd="3" destOrd="0" presId="urn:microsoft.com/office/officeart/2008/layout/LinedList"/>
    <dgm:cxn modelId="{EDAEEAFD-1110-414B-BD07-A1D725A024D3}" type="presParOf" srcId="{81FF7DBF-8A30-40BB-8C58-27DCD5C69574}" destId="{7DCDFFDD-19EF-456D-9166-50F243249C38}" srcOrd="0" destOrd="0" presId="urn:microsoft.com/office/officeart/2008/layout/LinedList"/>
    <dgm:cxn modelId="{95B1E52C-E773-44BA-B1C7-BFD92CEF2033}" type="presParOf" srcId="{81FF7DBF-8A30-40BB-8C58-27DCD5C69574}" destId="{02A4D30C-393B-4EC8-8F78-FC63C8ABC14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E1E161-5F52-4CB5-ABB3-48BE6D224C0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8CE447-2A44-405D-80CA-F41D7518B963}">
      <dgm:prSet/>
      <dgm:spPr/>
      <dgm:t>
        <a:bodyPr/>
        <a:lstStyle/>
        <a:p>
          <a:r>
            <a:rPr lang="en-US"/>
            <a:t>What roles do leaders play in the change process?</a:t>
          </a:r>
        </a:p>
      </dgm:t>
    </dgm:pt>
    <dgm:pt modelId="{B93B7FC3-6582-4A03-8692-108E94F9A9CE}" type="parTrans" cxnId="{C17973D1-68B6-4354-8674-AA0D6F678BD0}">
      <dgm:prSet/>
      <dgm:spPr/>
      <dgm:t>
        <a:bodyPr/>
        <a:lstStyle/>
        <a:p>
          <a:endParaRPr lang="en-US"/>
        </a:p>
      </dgm:t>
    </dgm:pt>
    <dgm:pt modelId="{34A0CE37-5071-4074-AB19-4A57EDA1235A}" type="sibTrans" cxnId="{C17973D1-68B6-4354-8674-AA0D6F678BD0}">
      <dgm:prSet/>
      <dgm:spPr/>
      <dgm:t>
        <a:bodyPr/>
        <a:lstStyle/>
        <a:p>
          <a:endParaRPr lang="en-US"/>
        </a:p>
      </dgm:t>
    </dgm:pt>
    <dgm:pt modelId="{FACF1D79-E837-4FE0-968C-4AC9BC83547A}">
      <dgm:prSet/>
      <dgm:spPr/>
      <dgm:t>
        <a:bodyPr/>
        <a:lstStyle/>
        <a:p>
          <a:r>
            <a:rPr lang="en-US"/>
            <a:t>How do leaders adapt their style and focus to suit different phases of change? </a:t>
          </a:r>
        </a:p>
      </dgm:t>
    </dgm:pt>
    <dgm:pt modelId="{6782D82E-CE48-4B53-8C5B-4F2E8AB765BE}" type="parTrans" cxnId="{098E0CF9-5A56-42D1-A7D1-7DA400F7B95C}">
      <dgm:prSet/>
      <dgm:spPr/>
      <dgm:t>
        <a:bodyPr/>
        <a:lstStyle/>
        <a:p>
          <a:endParaRPr lang="en-US"/>
        </a:p>
      </dgm:t>
    </dgm:pt>
    <dgm:pt modelId="{31C47140-2D68-49A1-8892-286AE2888239}" type="sibTrans" cxnId="{098E0CF9-5A56-42D1-A7D1-7DA400F7B95C}">
      <dgm:prSet/>
      <dgm:spPr/>
      <dgm:t>
        <a:bodyPr/>
        <a:lstStyle/>
        <a:p>
          <a:endParaRPr lang="en-US"/>
        </a:p>
      </dgm:t>
    </dgm:pt>
    <dgm:pt modelId="{DF13FB41-C402-4C46-81B1-75E7493DD485}">
      <dgm:prSet/>
      <dgm:spPr/>
      <dgm:t>
        <a:bodyPr/>
        <a:lstStyle/>
        <a:p>
          <a:r>
            <a:rPr lang="en-US"/>
            <a:t>The importance of self-knowledge and inner resources for leaders</a:t>
          </a:r>
        </a:p>
      </dgm:t>
    </dgm:pt>
    <dgm:pt modelId="{BFA5EAF1-A07E-4A76-8890-12AA22401497}" type="parTrans" cxnId="{DE5792DC-B065-4476-8E12-84EACB9B4B8F}">
      <dgm:prSet/>
      <dgm:spPr/>
      <dgm:t>
        <a:bodyPr/>
        <a:lstStyle/>
        <a:p>
          <a:endParaRPr lang="en-US"/>
        </a:p>
      </dgm:t>
    </dgm:pt>
    <dgm:pt modelId="{D190070F-4036-4C83-A1AE-0A5FE2A4A009}" type="sibTrans" cxnId="{DE5792DC-B065-4476-8E12-84EACB9B4B8F}">
      <dgm:prSet/>
      <dgm:spPr/>
      <dgm:t>
        <a:bodyPr/>
        <a:lstStyle/>
        <a:p>
          <a:endParaRPr lang="en-US"/>
        </a:p>
      </dgm:t>
    </dgm:pt>
    <dgm:pt modelId="{A61B443B-F48F-4E0A-8FBA-A8C04FD4C511}" type="pres">
      <dgm:prSet presAssocID="{21E1E161-5F52-4CB5-ABB3-48BE6D224C06}" presName="linear" presStyleCnt="0">
        <dgm:presLayoutVars>
          <dgm:animLvl val="lvl"/>
          <dgm:resizeHandles val="exact"/>
        </dgm:presLayoutVars>
      </dgm:prSet>
      <dgm:spPr/>
      <dgm:t>
        <a:bodyPr/>
        <a:lstStyle/>
        <a:p>
          <a:endParaRPr lang="en-US"/>
        </a:p>
      </dgm:t>
    </dgm:pt>
    <dgm:pt modelId="{E31BCCEE-1BF5-4C07-8000-514588B20D78}" type="pres">
      <dgm:prSet presAssocID="{5D8CE447-2A44-405D-80CA-F41D7518B963}" presName="parentText" presStyleLbl="node1" presStyleIdx="0" presStyleCnt="3">
        <dgm:presLayoutVars>
          <dgm:chMax val="0"/>
          <dgm:bulletEnabled val="1"/>
        </dgm:presLayoutVars>
      </dgm:prSet>
      <dgm:spPr/>
      <dgm:t>
        <a:bodyPr/>
        <a:lstStyle/>
        <a:p>
          <a:endParaRPr lang="en-US"/>
        </a:p>
      </dgm:t>
    </dgm:pt>
    <dgm:pt modelId="{E2ABDDDC-96F0-4249-9861-8DC6777F9EF8}" type="pres">
      <dgm:prSet presAssocID="{34A0CE37-5071-4074-AB19-4A57EDA1235A}" presName="spacer" presStyleCnt="0"/>
      <dgm:spPr/>
    </dgm:pt>
    <dgm:pt modelId="{5890450B-6729-4847-BE4C-ED6149B9B9FF}" type="pres">
      <dgm:prSet presAssocID="{FACF1D79-E837-4FE0-968C-4AC9BC83547A}" presName="parentText" presStyleLbl="node1" presStyleIdx="1" presStyleCnt="3">
        <dgm:presLayoutVars>
          <dgm:chMax val="0"/>
          <dgm:bulletEnabled val="1"/>
        </dgm:presLayoutVars>
      </dgm:prSet>
      <dgm:spPr/>
      <dgm:t>
        <a:bodyPr/>
        <a:lstStyle/>
        <a:p>
          <a:endParaRPr lang="en-US"/>
        </a:p>
      </dgm:t>
    </dgm:pt>
    <dgm:pt modelId="{D936BAA9-B962-4CEC-B791-545020133FD8}" type="pres">
      <dgm:prSet presAssocID="{31C47140-2D68-49A1-8892-286AE2888239}" presName="spacer" presStyleCnt="0"/>
      <dgm:spPr/>
    </dgm:pt>
    <dgm:pt modelId="{D7098C70-DF0A-4D79-9D48-63C0CDD7D080}" type="pres">
      <dgm:prSet presAssocID="{DF13FB41-C402-4C46-81B1-75E7493DD485}" presName="parentText" presStyleLbl="node1" presStyleIdx="2" presStyleCnt="3">
        <dgm:presLayoutVars>
          <dgm:chMax val="0"/>
          <dgm:bulletEnabled val="1"/>
        </dgm:presLayoutVars>
      </dgm:prSet>
      <dgm:spPr/>
      <dgm:t>
        <a:bodyPr/>
        <a:lstStyle/>
        <a:p>
          <a:endParaRPr lang="en-US"/>
        </a:p>
      </dgm:t>
    </dgm:pt>
  </dgm:ptLst>
  <dgm:cxnLst>
    <dgm:cxn modelId="{484B7570-CB48-4A6D-8526-D59B07061244}" type="presOf" srcId="{5D8CE447-2A44-405D-80CA-F41D7518B963}" destId="{E31BCCEE-1BF5-4C07-8000-514588B20D78}" srcOrd="0" destOrd="0" presId="urn:microsoft.com/office/officeart/2005/8/layout/vList2"/>
    <dgm:cxn modelId="{098E0CF9-5A56-42D1-A7D1-7DA400F7B95C}" srcId="{21E1E161-5F52-4CB5-ABB3-48BE6D224C06}" destId="{FACF1D79-E837-4FE0-968C-4AC9BC83547A}" srcOrd="1" destOrd="0" parTransId="{6782D82E-CE48-4B53-8C5B-4F2E8AB765BE}" sibTransId="{31C47140-2D68-49A1-8892-286AE2888239}"/>
    <dgm:cxn modelId="{DE5792DC-B065-4476-8E12-84EACB9B4B8F}" srcId="{21E1E161-5F52-4CB5-ABB3-48BE6D224C06}" destId="{DF13FB41-C402-4C46-81B1-75E7493DD485}" srcOrd="2" destOrd="0" parTransId="{BFA5EAF1-A07E-4A76-8890-12AA22401497}" sibTransId="{D190070F-4036-4C83-A1AE-0A5FE2A4A009}"/>
    <dgm:cxn modelId="{DCD5F584-EA25-4947-BC3A-0AD9C3C78C5C}" type="presOf" srcId="{DF13FB41-C402-4C46-81B1-75E7493DD485}" destId="{D7098C70-DF0A-4D79-9D48-63C0CDD7D080}" srcOrd="0" destOrd="0" presId="urn:microsoft.com/office/officeart/2005/8/layout/vList2"/>
    <dgm:cxn modelId="{40546DE6-CBDC-433D-BF02-9ED6784F0D9F}" type="presOf" srcId="{FACF1D79-E837-4FE0-968C-4AC9BC83547A}" destId="{5890450B-6729-4847-BE4C-ED6149B9B9FF}" srcOrd="0" destOrd="0" presId="urn:microsoft.com/office/officeart/2005/8/layout/vList2"/>
    <dgm:cxn modelId="{C17973D1-68B6-4354-8674-AA0D6F678BD0}" srcId="{21E1E161-5F52-4CB5-ABB3-48BE6D224C06}" destId="{5D8CE447-2A44-405D-80CA-F41D7518B963}" srcOrd="0" destOrd="0" parTransId="{B93B7FC3-6582-4A03-8692-108E94F9A9CE}" sibTransId="{34A0CE37-5071-4074-AB19-4A57EDA1235A}"/>
    <dgm:cxn modelId="{7433B36D-4AA6-4B8B-BAB6-C9B790D32787}" type="presOf" srcId="{21E1E161-5F52-4CB5-ABB3-48BE6D224C06}" destId="{A61B443B-F48F-4E0A-8FBA-A8C04FD4C511}" srcOrd="0" destOrd="0" presId="urn:microsoft.com/office/officeart/2005/8/layout/vList2"/>
    <dgm:cxn modelId="{BB68D8D8-203D-4FA2-B744-F9C44BB4EDB0}" type="presParOf" srcId="{A61B443B-F48F-4E0A-8FBA-A8C04FD4C511}" destId="{E31BCCEE-1BF5-4C07-8000-514588B20D78}" srcOrd="0" destOrd="0" presId="urn:microsoft.com/office/officeart/2005/8/layout/vList2"/>
    <dgm:cxn modelId="{FD1D5324-A6F8-4D9F-B15C-D66375E5AAF7}" type="presParOf" srcId="{A61B443B-F48F-4E0A-8FBA-A8C04FD4C511}" destId="{E2ABDDDC-96F0-4249-9861-8DC6777F9EF8}" srcOrd="1" destOrd="0" presId="urn:microsoft.com/office/officeart/2005/8/layout/vList2"/>
    <dgm:cxn modelId="{D0DF4785-BDAF-479A-B9F8-34F43439C64D}" type="presParOf" srcId="{A61B443B-F48F-4E0A-8FBA-A8C04FD4C511}" destId="{5890450B-6729-4847-BE4C-ED6149B9B9FF}" srcOrd="2" destOrd="0" presId="urn:microsoft.com/office/officeart/2005/8/layout/vList2"/>
    <dgm:cxn modelId="{DB11B741-B895-45EB-B49C-B5D182E759B0}" type="presParOf" srcId="{A61B443B-F48F-4E0A-8FBA-A8C04FD4C511}" destId="{D936BAA9-B962-4CEC-B791-545020133FD8}" srcOrd="3" destOrd="0" presId="urn:microsoft.com/office/officeart/2005/8/layout/vList2"/>
    <dgm:cxn modelId="{9A278967-0CC3-409B-8D0A-2EDBD7279A19}" type="presParOf" srcId="{A61B443B-F48F-4E0A-8FBA-A8C04FD4C511}" destId="{D7098C70-DF0A-4D79-9D48-63C0CDD7D0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03D6DB-D595-41DB-A92B-DE796CBE0F32}"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US"/>
        </a:p>
      </dgm:t>
    </dgm:pt>
    <dgm:pt modelId="{E77ABD10-ABE1-463E-8F29-0A9DBE9156BB}">
      <dgm:prSet phldrT="[Text]"/>
      <dgm:spPr/>
      <dgm:t>
        <a:bodyPr/>
        <a:lstStyle/>
        <a:p>
          <a:r>
            <a:rPr lang="en-GB" b="1" dirty="0" smtClean="0">
              <a:solidFill>
                <a:schemeClr val="tx1"/>
              </a:solidFill>
            </a:rPr>
            <a:t>Types of Leaderships </a:t>
          </a:r>
          <a:endParaRPr lang="en-US" b="1" dirty="0">
            <a:solidFill>
              <a:schemeClr val="tx1"/>
            </a:solidFill>
          </a:endParaRPr>
        </a:p>
      </dgm:t>
    </dgm:pt>
    <dgm:pt modelId="{D8A960A5-B3BF-48CF-B03A-34D4284A2837}" type="parTrans" cxnId="{CC57A165-2479-436D-974C-95F41E002156}">
      <dgm:prSet/>
      <dgm:spPr/>
      <dgm:t>
        <a:bodyPr/>
        <a:lstStyle/>
        <a:p>
          <a:endParaRPr lang="en-US" b="1">
            <a:solidFill>
              <a:schemeClr val="tx1"/>
            </a:solidFill>
          </a:endParaRPr>
        </a:p>
      </dgm:t>
    </dgm:pt>
    <dgm:pt modelId="{795AF11E-CC6D-4F5D-8EB3-6EBB5E80112D}" type="sibTrans" cxnId="{CC57A165-2479-436D-974C-95F41E002156}">
      <dgm:prSet/>
      <dgm:spPr/>
      <dgm:t>
        <a:bodyPr/>
        <a:lstStyle/>
        <a:p>
          <a:endParaRPr lang="en-US" b="1">
            <a:solidFill>
              <a:schemeClr val="tx1"/>
            </a:solidFill>
          </a:endParaRPr>
        </a:p>
      </dgm:t>
    </dgm:pt>
    <dgm:pt modelId="{5C7C3C80-D5D5-4B0B-9D3B-B54B9928F765}">
      <dgm:prSet phldrT="[Text]"/>
      <dgm:spPr/>
      <dgm:t>
        <a:bodyPr/>
        <a:lstStyle/>
        <a:p>
          <a:r>
            <a:rPr lang="en-GB" b="1" dirty="0" smtClean="0">
              <a:solidFill>
                <a:schemeClr val="tx1"/>
              </a:solidFill>
            </a:rPr>
            <a:t>Transformational</a:t>
          </a:r>
          <a:endParaRPr lang="en-US" b="1" dirty="0">
            <a:solidFill>
              <a:schemeClr val="tx1"/>
            </a:solidFill>
          </a:endParaRPr>
        </a:p>
      </dgm:t>
    </dgm:pt>
    <dgm:pt modelId="{818B1DFE-BF09-4D2C-AF68-16C48AD6CDDE}" type="parTrans" cxnId="{DF5BCC96-F436-44CF-A4D9-989861D33EA0}">
      <dgm:prSet/>
      <dgm:spPr/>
      <dgm:t>
        <a:bodyPr/>
        <a:lstStyle/>
        <a:p>
          <a:endParaRPr lang="en-US" b="1">
            <a:solidFill>
              <a:schemeClr val="tx1"/>
            </a:solidFill>
          </a:endParaRPr>
        </a:p>
      </dgm:t>
    </dgm:pt>
    <dgm:pt modelId="{3FD6D82F-8F94-491D-833B-ABFB710D8D7A}" type="sibTrans" cxnId="{DF5BCC96-F436-44CF-A4D9-989861D33EA0}">
      <dgm:prSet/>
      <dgm:spPr/>
      <dgm:t>
        <a:bodyPr/>
        <a:lstStyle/>
        <a:p>
          <a:endParaRPr lang="en-US" b="1">
            <a:solidFill>
              <a:schemeClr val="tx1"/>
            </a:solidFill>
          </a:endParaRPr>
        </a:p>
      </dgm:t>
    </dgm:pt>
    <dgm:pt modelId="{649C1D86-F5B5-4218-A506-25FF78FA0893}">
      <dgm:prSet phldrT="[Text]"/>
      <dgm:spPr/>
      <dgm:t>
        <a:bodyPr/>
        <a:lstStyle/>
        <a:p>
          <a:r>
            <a:rPr lang="en-GB" b="1" dirty="0" smtClean="0">
              <a:solidFill>
                <a:schemeClr val="tx1"/>
              </a:solidFill>
            </a:rPr>
            <a:t>Transactional</a:t>
          </a:r>
          <a:endParaRPr lang="en-US" b="1" dirty="0">
            <a:solidFill>
              <a:schemeClr val="tx1"/>
            </a:solidFill>
          </a:endParaRPr>
        </a:p>
      </dgm:t>
    </dgm:pt>
    <dgm:pt modelId="{470AA634-9383-41AD-A92E-5B93DAD72FA5}" type="parTrans" cxnId="{390EE63C-517B-4052-8E50-6A841E65100D}">
      <dgm:prSet/>
      <dgm:spPr/>
      <dgm:t>
        <a:bodyPr/>
        <a:lstStyle/>
        <a:p>
          <a:endParaRPr lang="en-US" b="1">
            <a:solidFill>
              <a:schemeClr val="tx1"/>
            </a:solidFill>
          </a:endParaRPr>
        </a:p>
      </dgm:t>
    </dgm:pt>
    <dgm:pt modelId="{719F819D-5880-49C7-A73F-44232B343D72}" type="sibTrans" cxnId="{390EE63C-517B-4052-8E50-6A841E65100D}">
      <dgm:prSet/>
      <dgm:spPr/>
      <dgm:t>
        <a:bodyPr/>
        <a:lstStyle/>
        <a:p>
          <a:endParaRPr lang="en-US" b="1">
            <a:solidFill>
              <a:schemeClr val="tx1"/>
            </a:solidFill>
          </a:endParaRPr>
        </a:p>
      </dgm:t>
    </dgm:pt>
    <dgm:pt modelId="{8B06AD71-DD8F-4F48-94EE-97CEDC863528}">
      <dgm:prSet phldrT="[Text]"/>
      <dgm:spPr/>
      <dgm:t>
        <a:bodyPr/>
        <a:lstStyle/>
        <a:p>
          <a:r>
            <a:rPr lang="en-GB" b="1" dirty="0" smtClean="0">
              <a:solidFill>
                <a:schemeClr val="tx1"/>
              </a:solidFill>
            </a:rPr>
            <a:t>Strategic</a:t>
          </a:r>
          <a:endParaRPr lang="en-US" b="1" dirty="0">
            <a:solidFill>
              <a:schemeClr val="tx1"/>
            </a:solidFill>
          </a:endParaRPr>
        </a:p>
      </dgm:t>
    </dgm:pt>
    <dgm:pt modelId="{1A16E3A5-8FAF-4AD7-A1A0-2A6FAEF4565B}" type="parTrans" cxnId="{B22C606A-BED0-4308-B201-F8FACB873CA3}">
      <dgm:prSet/>
      <dgm:spPr/>
      <dgm:t>
        <a:bodyPr/>
        <a:lstStyle/>
        <a:p>
          <a:endParaRPr lang="en-US" b="1">
            <a:solidFill>
              <a:schemeClr val="tx1"/>
            </a:solidFill>
          </a:endParaRPr>
        </a:p>
      </dgm:t>
    </dgm:pt>
    <dgm:pt modelId="{E6C4A08A-ED8F-48EB-8C94-E79D36C9E947}" type="sibTrans" cxnId="{B22C606A-BED0-4308-B201-F8FACB873CA3}">
      <dgm:prSet/>
      <dgm:spPr/>
      <dgm:t>
        <a:bodyPr/>
        <a:lstStyle/>
        <a:p>
          <a:endParaRPr lang="en-US" b="1">
            <a:solidFill>
              <a:schemeClr val="tx1"/>
            </a:solidFill>
          </a:endParaRPr>
        </a:p>
      </dgm:t>
    </dgm:pt>
    <dgm:pt modelId="{2EBDB822-5E4F-4E12-A45E-B82D9B9150CE}">
      <dgm:prSet phldrT="[Text]"/>
      <dgm:spPr/>
      <dgm:t>
        <a:bodyPr/>
        <a:lstStyle/>
        <a:p>
          <a:r>
            <a:rPr lang="en-US" b="1" dirty="0" smtClean="0">
              <a:solidFill>
                <a:schemeClr val="tx1"/>
              </a:solidFill>
            </a:rPr>
            <a:t>Collaborative</a:t>
          </a:r>
          <a:endParaRPr lang="en-US" b="1" dirty="0">
            <a:solidFill>
              <a:schemeClr val="tx1"/>
            </a:solidFill>
          </a:endParaRPr>
        </a:p>
      </dgm:t>
    </dgm:pt>
    <dgm:pt modelId="{D9380A53-B487-47AA-81B1-5FDC971F39B3}" type="parTrans" cxnId="{6FD9761A-0916-4CA3-ADBE-FA61AA66BE79}">
      <dgm:prSet/>
      <dgm:spPr/>
      <dgm:t>
        <a:bodyPr/>
        <a:lstStyle/>
        <a:p>
          <a:endParaRPr lang="en-US" b="1">
            <a:solidFill>
              <a:schemeClr val="tx1"/>
            </a:solidFill>
          </a:endParaRPr>
        </a:p>
      </dgm:t>
    </dgm:pt>
    <dgm:pt modelId="{FF971044-24DF-480D-9D10-7E40B8421277}" type="sibTrans" cxnId="{6FD9761A-0916-4CA3-ADBE-FA61AA66BE79}">
      <dgm:prSet/>
      <dgm:spPr/>
      <dgm:t>
        <a:bodyPr/>
        <a:lstStyle/>
        <a:p>
          <a:endParaRPr lang="en-US" b="1">
            <a:solidFill>
              <a:schemeClr val="tx1"/>
            </a:solidFill>
          </a:endParaRPr>
        </a:p>
      </dgm:t>
    </dgm:pt>
    <dgm:pt modelId="{EA344DC4-10C9-46AC-8CED-77FA8B35DBFE}">
      <dgm:prSet phldrT="[Text]"/>
      <dgm:spPr/>
      <dgm:t>
        <a:bodyPr/>
        <a:lstStyle/>
        <a:p>
          <a:r>
            <a:rPr lang="en-US" b="1" dirty="0" smtClean="0">
              <a:solidFill>
                <a:schemeClr val="tx1"/>
              </a:solidFill>
            </a:rPr>
            <a:t>Servant</a:t>
          </a:r>
          <a:endParaRPr lang="en-US" b="1" dirty="0">
            <a:solidFill>
              <a:schemeClr val="tx1"/>
            </a:solidFill>
          </a:endParaRPr>
        </a:p>
      </dgm:t>
    </dgm:pt>
    <dgm:pt modelId="{105ABD69-9FFF-4CBD-A5B1-CC55A4C71439}" type="parTrans" cxnId="{B74B2698-1C07-413C-A3C8-A44E8499958F}">
      <dgm:prSet/>
      <dgm:spPr/>
      <dgm:t>
        <a:bodyPr/>
        <a:lstStyle/>
        <a:p>
          <a:endParaRPr lang="en-US" b="1">
            <a:solidFill>
              <a:schemeClr val="tx1"/>
            </a:solidFill>
          </a:endParaRPr>
        </a:p>
      </dgm:t>
    </dgm:pt>
    <dgm:pt modelId="{2683E34A-914B-454A-BFE3-510C176F7931}" type="sibTrans" cxnId="{B74B2698-1C07-413C-A3C8-A44E8499958F}">
      <dgm:prSet/>
      <dgm:spPr/>
      <dgm:t>
        <a:bodyPr/>
        <a:lstStyle/>
        <a:p>
          <a:endParaRPr lang="en-US" b="1">
            <a:solidFill>
              <a:schemeClr val="tx1"/>
            </a:solidFill>
          </a:endParaRPr>
        </a:p>
      </dgm:t>
    </dgm:pt>
    <dgm:pt modelId="{4E0133F4-D879-4747-A88E-667DA1076D6E}" type="pres">
      <dgm:prSet presAssocID="{9803D6DB-D595-41DB-A92B-DE796CBE0F32}" presName="cycle" presStyleCnt="0">
        <dgm:presLayoutVars>
          <dgm:chMax val="1"/>
          <dgm:dir/>
          <dgm:animLvl val="ctr"/>
          <dgm:resizeHandles val="exact"/>
        </dgm:presLayoutVars>
      </dgm:prSet>
      <dgm:spPr/>
      <dgm:t>
        <a:bodyPr/>
        <a:lstStyle/>
        <a:p>
          <a:endParaRPr lang="en-US"/>
        </a:p>
      </dgm:t>
    </dgm:pt>
    <dgm:pt modelId="{947FBB90-98F7-4FEB-A297-039D92A6C531}" type="pres">
      <dgm:prSet presAssocID="{E77ABD10-ABE1-463E-8F29-0A9DBE9156BB}" presName="centerShape" presStyleLbl="node0" presStyleIdx="0" presStyleCnt="1"/>
      <dgm:spPr/>
      <dgm:t>
        <a:bodyPr/>
        <a:lstStyle/>
        <a:p>
          <a:endParaRPr lang="en-US"/>
        </a:p>
      </dgm:t>
    </dgm:pt>
    <dgm:pt modelId="{0182CD7B-5432-4ACD-82E5-0CAF4ACCEF14}" type="pres">
      <dgm:prSet presAssocID="{818B1DFE-BF09-4D2C-AF68-16C48AD6CDDE}" presName="Name9" presStyleLbl="parChTrans1D2" presStyleIdx="0" presStyleCnt="5"/>
      <dgm:spPr/>
      <dgm:t>
        <a:bodyPr/>
        <a:lstStyle/>
        <a:p>
          <a:endParaRPr lang="en-US"/>
        </a:p>
      </dgm:t>
    </dgm:pt>
    <dgm:pt modelId="{8DF686F9-49D0-409C-BA00-9C889600DCF7}" type="pres">
      <dgm:prSet presAssocID="{818B1DFE-BF09-4D2C-AF68-16C48AD6CDDE}" presName="connTx" presStyleLbl="parChTrans1D2" presStyleIdx="0" presStyleCnt="5"/>
      <dgm:spPr/>
      <dgm:t>
        <a:bodyPr/>
        <a:lstStyle/>
        <a:p>
          <a:endParaRPr lang="en-US"/>
        </a:p>
      </dgm:t>
    </dgm:pt>
    <dgm:pt modelId="{6EBE3993-6A53-4411-9F8D-2895E9495FB6}" type="pres">
      <dgm:prSet presAssocID="{5C7C3C80-D5D5-4B0B-9D3B-B54B9928F765}" presName="node" presStyleLbl="node1" presStyleIdx="0" presStyleCnt="5">
        <dgm:presLayoutVars>
          <dgm:bulletEnabled val="1"/>
        </dgm:presLayoutVars>
      </dgm:prSet>
      <dgm:spPr/>
      <dgm:t>
        <a:bodyPr/>
        <a:lstStyle/>
        <a:p>
          <a:endParaRPr lang="en-US"/>
        </a:p>
      </dgm:t>
    </dgm:pt>
    <dgm:pt modelId="{730D054E-43AC-4594-B333-DF81FA17B888}" type="pres">
      <dgm:prSet presAssocID="{470AA634-9383-41AD-A92E-5B93DAD72FA5}" presName="Name9" presStyleLbl="parChTrans1D2" presStyleIdx="1" presStyleCnt="5"/>
      <dgm:spPr/>
      <dgm:t>
        <a:bodyPr/>
        <a:lstStyle/>
        <a:p>
          <a:endParaRPr lang="en-US"/>
        </a:p>
      </dgm:t>
    </dgm:pt>
    <dgm:pt modelId="{453ED02F-0224-4240-A8D6-AB3C9411E955}" type="pres">
      <dgm:prSet presAssocID="{470AA634-9383-41AD-A92E-5B93DAD72FA5}" presName="connTx" presStyleLbl="parChTrans1D2" presStyleIdx="1" presStyleCnt="5"/>
      <dgm:spPr/>
      <dgm:t>
        <a:bodyPr/>
        <a:lstStyle/>
        <a:p>
          <a:endParaRPr lang="en-US"/>
        </a:p>
      </dgm:t>
    </dgm:pt>
    <dgm:pt modelId="{C12E134B-5B01-4BC8-B367-F863FE168EE1}" type="pres">
      <dgm:prSet presAssocID="{649C1D86-F5B5-4218-A506-25FF78FA0893}" presName="node" presStyleLbl="node1" presStyleIdx="1" presStyleCnt="5">
        <dgm:presLayoutVars>
          <dgm:bulletEnabled val="1"/>
        </dgm:presLayoutVars>
      </dgm:prSet>
      <dgm:spPr/>
      <dgm:t>
        <a:bodyPr/>
        <a:lstStyle/>
        <a:p>
          <a:endParaRPr lang="en-US"/>
        </a:p>
      </dgm:t>
    </dgm:pt>
    <dgm:pt modelId="{424DBA9B-F567-4BAA-B3FF-6963AA2D194A}" type="pres">
      <dgm:prSet presAssocID="{1A16E3A5-8FAF-4AD7-A1A0-2A6FAEF4565B}" presName="Name9" presStyleLbl="parChTrans1D2" presStyleIdx="2" presStyleCnt="5"/>
      <dgm:spPr/>
      <dgm:t>
        <a:bodyPr/>
        <a:lstStyle/>
        <a:p>
          <a:endParaRPr lang="en-US"/>
        </a:p>
      </dgm:t>
    </dgm:pt>
    <dgm:pt modelId="{11ADF6EF-F96B-462A-8E32-93F97C3D90A0}" type="pres">
      <dgm:prSet presAssocID="{1A16E3A5-8FAF-4AD7-A1A0-2A6FAEF4565B}" presName="connTx" presStyleLbl="parChTrans1D2" presStyleIdx="2" presStyleCnt="5"/>
      <dgm:spPr/>
      <dgm:t>
        <a:bodyPr/>
        <a:lstStyle/>
        <a:p>
          <a:endParaRPr lang="en-US"/>
        </a:p>
      </dgm:t>
    </dgm:pt>
    <dgm:pt modelId="{B693DCCA-4688-4F66-A2F7-39C43185C094}" type="pres">
      <dgm:prSet presAssocID="{8B06AD71-DD8F-4F48-94EE-97CEDC863528}" presName="node" presStyleLbl="node1" presStyleIdx="2" presStyleCnt="5">
        <dgm:presLayoutVars>
          <dgm:bulletEnabled val="1"/>
        </dgm:presLayoutVars>
      </dgm:prSet>
      <dgm:spPr/>
      <dgm:t>
        <a:bodyPr/>
        <a:lstStyle/>
        <a:p>
          <a:endParaRPr lang="en-US"/>
        </a:p>
      </dgm:t>
    </dgm:pt>
    <dgm:pt modelId="{06739ABB-89BD-45E8-ADE8-8E438498D5E5}" type="pres">
      <dgm:prSet presAssocID="{D9380A53-B487-47AA-81B1-5FDC971F39B3}" presName="Name9" presStyleLbl="parChTrans1D2" presStyleIdx="3" presStyleCnt="5"/>
      <dgm:spPr/>
      <dgm:t>
        <a:bodyPr/>
        <a:lstStyle/>
        <a:p>
          <a:endParaRPr lang="en-US"/>
        </a:p>
      </dgm:t>
    </dgm:pt>
    <dgm:pt modelId="{B8828270-B988-4143-8741-80CA63FD9017}" type="pres">
      <dgm:prSet presAssocID="{D9380A53-B487-47AA-81B1-5FDC971F39B3}" presName="connTx" presStyleLbl="parChTrans1D2" presStyleIdx="3" presStyleCnt="5"/>
      <dgm:spPr/>
      <dgm:t>
        <a:bodyPr/>
        <a:lstStyle/>
        <a:p>
          <a:endParaRPr lang="en-US"/>
        </a:p>
      </dgm:t>
    </dgm:pt>
    <dgm:pt modelId="{89CF0394-48D4-4F8A-BA44-59AAB2FB6575}" type="pres">
      <dgm:prSet presAssocID="{2EBDB822-5E4F-4E12-A45E-B82D9B9150CE}" presName="node" presStyleLbl="node1" presStyleIdx="3" presStyleCnt="5">
        <dgm:presLayoutVars>
          <dgm:bulletEnabled val="1"/>
        </dgm:presLayoutVars>
      </dgm:prSet>
      <dgm:spPr/>
      <dgm:t>
        <a:bodyPr/>
        <a:lstStyle/>
        <a:p>
          <a:endParaRPr lang="en-US"/>
        </a:p>
      </dgm:t>
    </dgm:pt>
    <dgm:pt modelId="{15D81934-7EDA-4EB8-A4E5-D60EEED1D326}" type="pres">
      <dgm:prSet presAssocID="{105ABD69-9FFF-4CBD-A5B1-CC55A4C71439}" presName="Name9" presStyleLbl="parChTrans1D2" presStyleIdx="4" presStyleCnt="5"/>
      <dgm:spPr/>
      <dgm:t>
        <a:bodyPr/>
        <a:lstStyle/>
        <a:p>
          <a:endParaRPr lang="en-US"/>
        </a:p>
      </dgm:t>
    </dgm:pt>
    <dgm:pt modelId="{76A7FBE5-89DB-4B04-AAB8-A71ACDF9A33D}" type="pres">
      <dgm:prSet presAssocID="{105ABD69-9FFF-4CBD-A5B1-CC55A4C71439}" presName="connTx" presStyleLbl="parChTrans1D2" presStyleIdx="4" presStyleCnt="5"/>
      <dgm:spPr/>
      <dgm:t>
        <a:bodyPr/>
        <a:lstStyle/>
        <a:p>
          <a:endParaRPr lang="en-US"/>
        </a:p>
      </dgm:t>
    </dgm:pt>
    <dgm:pt modelId="{EE217EAB-A70B-4705-A987-06A8A6E29535}" type="pres">
      <dgm:prSet presAssocID="{EA344DC4-10C9-46AC-8CED-77FA8B35DBFE}" presName="node" presStyleLbl="node1" presStyleIdx="4" presStyleCnt="5">
        <dgm:presLayoutVars>
          <dgm:bulletEnabled val="1"/>
        </dgm:presLayoutVars>
      </dgm:prSet>
      <dgm:spPr/>
      <dgm:t>
        <a:bodyPr/>
        <a:lstStyle/>
        <a:p>
          <a:endParaRPr lang="en-US"/>
        </a:p>
      </dgm:t>
    </dgm:pt>
  </dgm:ptLst>
  <dgm:cxnLst>
    <dgm:cxn modelId="{9095BC73-7777-4399-AAA7-4E9CC399DB27}" type="presOf" srcId="{9803D6DB-D595-41DB-A92B-DE796CBE0F32}" destId="{4E0133F4-D879-4747-A88E-667DA1076D6E}" srcOrd="0" destOrd="0" presId="urn:microsoft.com/office/officeart/2005/8/layout/radial1"/>
    <dgm:cxn modelId="{CC57A165-2479-436D-974C-95F41E002156}" srcId="{9803D6DB-D595-41DB-A92B-DE796CBE0F32}" destId="{E77ABD10-ABE1-463E-8F29-0A9DBE9156BB}" srcOrd="0" destOrd="0" parTransId="{D8A960A5-B3BF-48CF-B03A-34D4284A2837}" sibTransId="{795AF11E-CC6D-4F5D-8EB3-6EBB5E80112D}"/>
    <dgm:cxn modelId="{BFE9D29E-82B7-47D2-9499-241C32EE788A}" type="presOf" srcId="{8B06AD71-DD8F-4F48-94EE-97CEDC863528}" destId="{B693DCCA-4688-4F66-A2F7-39C43185C094}" srcOrd="0" destOrd="0" presId="urn:microsoft.com/office/officeart/2005/8/layout/radial1"/>
    <dgm:cxn modelId="{137D44B4-BC9C-4542-8286-1DA1725B73E9}" type="presOf" srcId="{2EBDB822-5E4F-4E12-A45E-B82D9B9150CE}" destId="{89CF0394-48D4-4F8A-BA44-59AAB2FB6575}" srcOrd="0" destOrd="0" presId="urn:microsoft.com/office/officeart/2005/8/layout/radial1"/>
    <dgm:cxn modelId="{7A90DF26-FCED-4E32-8613-C24053F72F21}" type="presOf" srcId="{105ABD69-9FFF-4CBD-A5B1-CC55A4C71439}" destId="{15D81934-7EDA-4EB8-A4E5-D60EEED1D326}" srcOrd="0" destOrd="0" presId="urn:microsoft.com/office/officeart/2005/8/layout/radial1"/>
    <dgm:cxn modelId="{7865B59A-F9AE-4472-BEBC-BE335B6F693F}" type="presOf" srcId="{105ABD69-9FFF-4CBD-A5B1-CC55A4C71439}" destId="{76A7FBE5-89DB-4B04-AAB8-A71ACDF9A33D}" srcOrd="1" destOrd="0" presId="urn:microsoft.com/office/officeart/2005/8/layout/radial1"/>
    <dgm:cxn modelId="{A5D87360-1DEB-4AB5-9735-5155D0C17229}" type="presOf" srcId="{D9380A53-B487-47AA-81B1-5FDC971F39B3}" destId="{B8828270-B988-4143-8741-80CA63FD9017}" srcOrd="1" destOrd="0" presId="urn:microsoft.com/office/officeart/2005/8/layout/radial1"/>
    <dgm:cxn modelId="{89049716-4A32-415F-9411-1AEF8591D0D3}" type="presOf" srcId="{818B1DFE-BF09-4D2C-AF68-16C48AD6CDDE}" destId="{0182CD7B-5432-4ACD-82E5-0CAF4ACCEF14}" srcOrd="0" destOrd="0" presId="urn:microsoft.com/office/officeart/2005/8/layout/radial1"/>
    <dgm:cxn modelId="{390EE63C-517B-4052-8E50-6A841E65100D}" srcId="{E77ABD10-ABE1-463E-8F29-0A9DBE9156BB}" destId="{649C1D86-F5B5-4218-A506-25FF78FA0893}" srcOrd="1" destOrd="0" parTransId="{470AA634-9383-41AD-A92E-5B93DAD72FA5}" sibTransId="{719F819D-5880-49C7-A73F-44232B343D72}"/>
    <dgm:cxn modelId="{9C5E5FDD-0E9C-482F-BCA2-AC0879B626DA}" type="presOf" srcId="{EA344DC4-10C9-46AC-8CED-77FA8B35DBFE}" destId="{EE217EAB-A70B-4705-A987-06A8A6E29535}" srcOrd="0" destOrd="0" presId="urn:microsoft.com/office/officeart/2005/8/layout/radial1"/>
    <dgm:cxn modelId="{4AED198F-662E-48BB-8D4F-E177A2509E29}" type="presOf" srcId="{E77ABD10-ABE1-463E-8F29-0A9DBE9156BB}" destId="{947FBB90-98F7-4FEB-A297-039D92A6C531}" srcOrd="0" destOrd="0" presId="urn:microsoft.com/office/officeart/2005/8/layout/radial1"/>
    <dgm:cxn modelId="{51802E77-6715-465D-944F-D1E808BDBF6E}" type="presOf" srcId="{649C1D86-F5B5-4218-A506-25FF78FA0893}" destId="{C12E134B-5B01-4BC8-B367-F863FE168EE1}" srcOrd="0" destOrd="0" presId="urn:microsoft.com/office/officeart/2005/8/layout/radial1"/>
    <dgm:cxn modelId="{B258D1B2-0F2D-46F6-9B31-60190E1E1B5D}" type="presOf" srcId="{470AA634-9383-41AD-A92E-5B93DAD72FA5}" destId="{453ED02F-0224-4240-A8D6-AB3C9411E955}" srcOrd="1" destOrd="0" presId="urn:microsoft.com/office/officeart/2005/8/layout/radial1"/>
    <dgm:cxn modelId="{E7D8B625-6E53-4FF6-B48B-C2BB9473A57C}" type="presOf" srcId="{470AA634-9383-41AD-A92E-5B93DAD72FA5}" destId="{730D054E-43AC-4594-B333-DF81FA17B888}" srcOrd="0" destOrd="0" presId="urn:microsoft.com/office/officeart/2005/8/layout/radial1"/>
    <dgm:cxn modelId="{B4A73500-824A-4D94-B58A-1F68C2A80503}" type="presOf" srcId="{818B1DFE-BF09-4D2C-AF68-16C48AD6CDDE}" destId="{8DF686F9-49D0-409C-BA00-9C889600DCF7}" srcOrd="1" destOrd="0" presId="urn:microsoft.com/office/officeart/2005/8/layout/radial1"/>
    <dgm:cxn modelId="{F29BE5D2-368D-418D-A2C2-058E18F24DA1}" type="presOf" srcId="{D9380A53-B487-47AA-81B1-5FDC971F39B3}" destId="{06739ABB-89BD-45E8-ADE8-8E438498D5E5}" srcOrd="0" destOrd="0" presId="urn:microsoft.com/office/officeart/2005/8/layout/radial1"/>
    <dgm:cxn modelId="{6FD9761A-0916-4CA3-ADBE-FA61AA66BE79}" srcId="{E77ABD10-ABE1-463E-8F29-0A9DBE9156BB}" destId="{2EBDB822-5E4F-4E12-A45E-B82D9B9150CE}" srcOrd="3" destOrd="0" parTransId="{D9380A53-B487-47AA-81B1-5FDC971F39B3}" sibTransId="{FF971044-24DF-480D-9D10-7E40B8421277}"/>
    <dgm:cxn modelId="{B74B2698-1C07-413C-A3C8-A44E8499958F}" srcId="{E77ABD10-ABE1-463E-8F29-0A9DBE9156BB}" destId="{EA344DC4-10C9-46AC-8CED-77FA8B35DBFE}" srcOrd="4" destOrd="0" parTransId="{105ABD69-9FFF-4CBD-A5B1-CC55A4C71439}" sibTransId="{2683E34A-914B-454A-BFE3-510C176F7931}"/>
    <dgm:cxn modelId="{5D10176F-B61F-431E-8B69-BB42A4E211B5}" type="presOf" srcId="{5C7C3C80-D5D5-4B0B-9D3B-B54B9928F765}" destId="{6EBE3993-6A53-4411-9F8D-2895E9495FB6}" srcOrd="0" destOrd="0" presId="urn:microsoft.com/office/officeart/2005/8/layout/radial1"/>
    <dgm:cxn modelId="{35320F73-ACE2-4DB2-ADE4-F03C3278D937}" type="presOf" srcId="{1A16E3A5-8FAF-4AD7-A1A0-2A6FAEF4565B}" destId="{11ADF6EF-F96B-462A-8E32-93F97C3D90A0}" srcOrd="1" destOrd="0" presId="urn:microsoft.com/office/officeart/2005/8/layout/radial1"/>
    <dgm:cxn modelId="{34B59AFC-EDAA-4AD8-BA7B-99116DADFE23}" type="presOf" srcId="{1A16E3A5-8FAF-4AD7-A1A0-2A6FAEF4565B}" destId="{424DBA9B-F567-4BAA-B3FF-6963AA2D194A}" srcOrd="0" destOrd="0" presId="urn:microsoft.com/office/officeart/2005/8/layout/radial1"/>
    <dgm:cxn modelId="{DF5BCC96-F436-44CF-A4D9-989861D33EA0}" srcId="{E77ABD10-ABE1-463E-8F29-0A9DBE9156BB}" destId="{5C7C3C80-D5D5-4B0B-9D3B-B54B9928F765}" srcOrd="0" destOrd="0" parTransId="{818B1DFE-BF09-4D2C-AF68-16C48AD6CDDE}" sibTransId="{3FD6D82F-8F94-491D-833B-ABFB710D8D7A}"/>
    <dgm:cxn modelId="{B22C606A-BED0-4308-B201-F8FACB873CA3}" srcId="{E77ABD10-ABE1-463E-8F29-0A9DBE9156BB}" destId="{8B06AD71-DD8F-4F48-94EE-97CEDC863528}" srcOrd="2" destOrd="0" parTransId="{1A16E3A5-8FAF-4AD7-A1A0-2A6FAEF4565B}" sibTransId="{E6C4A08A-ED8F-48EB-8C94-E79D36C9E947}"/>
    <dgm:cxn modelId="{C3344585-37C6-4147-84CE-7B88EA6EC5A5}" type="presParOf" srcId="{4E0133F4-D879-4747-A88E-667DA1076D6E}" destId="{947FBB90-98F7-4FEB-A297-039D92A6C531}" srcOrd="0" destOrd="0" presId="urn:microsoft.com/office/officeart/2005/8/layout/radial1"/>
    <dgm:cxn modelId="{7E246534-37BD-4DF2-87E0-88966D4D9B16}" type="presParOf" srcId="{4E0133F4-D879-4747-A88E-667DA1076D6E}" destId="{0182CD7B-5432-4ACD-82E5-0CAF4ACCEF14}" srcOrd="1" destOrd="0" presId="urn:microsoft.com/office/officeart/2005/8/layout/radial1"/>
    <dgm:cxn modelId="{C6825BFD-B10B-4570-B873-CEB8B274875D}" type="presParOf" srcId="{0182CD7B-5432-4ACD-82E5-0CAF4ACCEF14}" destId="{8DF686F9-49D0-409C-BA00-9C889600DCF7}" srcOrd="0" destOrd="0" presId="urn:microsoft.com/office/officeart/2005/8/layout/radial1"/>
    <dgm:cxn modelId="{39167BF0-F639-4C0B-B74F-430CA8E78887}" type="presParOf" srcId="{4E0133F4-D879-4747-A88E-667DA1076D6E}" destId="{6EBE3993-6A53-4411-9F8D-2895E9495FB6}" srcOrd="2" destOrd="0" presId="urn:microsoft.com/office/officeart/2005/8/layout/radial1"/>
    <dgm:cxn modelId="{3A5D3CF1-629A-4AD5-8A17-51C45E6B94E7}" type="presParOf" srcId="{4E0133F4-D879-4747-A88E-667DA1076D6E}" destId="{730D054E-43AC-4594-B333-DF81FA17B888}" srcOrd="3" destOrd="0" presId="urn:microsoft.com/office/officeart/2005/8/layout/radial1"/>
    <dgm:cxn modelId="{E831161F-BB5B-496A-920B-B0CE649C3493}" type="presParOf" srcId="{730D054E-43AC-4594-B333-DF81FA17B888}" destId="{453ED02F-0224-4240-A8D6-AB3C9411E955}" srcOrd="0" destOrd="0" presId="urn:microsoft.com/office/officeart/2005/8/layout/radial1"/>
    <dgm:cxn modelId="{9FA41F72-B0B5-4B7A-8576-F84F08DC1339}" type="presParOf" srcId="{4E0133F4-D879-4747-A88E-667DA1076D6E}" destId="{C12E134B-5B01-4BC8-B367-F863FE168EE1}" srcOrd="4" destOrd="0" presId="urn:microsoft.com/office/officeart/2005/8/layout/radial1"/>
    <dgm:cxn modelId="{411F2D6B-3FA2-4F3B-B193-165DB618D861}" type="presParOf" srcId="{4E0133F4-D879-4747-A88E-667DA1076D6E}" destId="{424DBA9B-F567-4BAA-B3FF-6963AA2D194A}" srcOrd="5" destOrd="0" presId="urn:microsoft.com/office/officeart/2005/8/layout/radial1"/>
    <dgm:cxn modelId="{FD2AB807-7B06-48FB-8005-2B8A814B46BD}" type="presParOf" srcId="{424DBA9B-F567-4BAA-B3FF-6963AA2D194A}" destId="{11ADF6EF-F96B-462A-8E32-93F97C3D90A0}" srcOrd="0" destOrd="0" presId="urn:microsoft.com/office/officeart/2005/8/layout/radial1"/>
    <dgm:cxn modelId="{5976358C-E23E-46C4-BFD7-4BCAC593B3D9}" type="presParOf" srcId="{4E0133F4-D879-4747-A88E-667DA1076D6E}" destId="{B693DCCA-4688-4F66-A2F7-39C43185C094}" srcOrd="6" destOrd="0" presId="urn:microsoft.com/office/officeart/2005/8/layout/radial1"/>
    <dgm:cxn modelId="{B1D0CFD1-DF45-4133-97D4-F4B1C63A41AD}" type="presParOf" srcId="{4E0133F4-D879-4747-A88E-667DA1076D6E}" destId="{06739ABB-89BD-45E8-ADE8-8E438498D5E5}" srcOrd="7" destOrd="0" presId="urn:microsoft.com/office/officeart/2005/8/layout/radial1"/>
    <dgm:cxn modelId="{2F2D97BE-0123-400D-931A-EB4C97A694D0}" type="presParOf" srcId="{06739ABB-89BD-45E8-ADE8-8E438498D5E5}" destId="{B8828270-B988-4143-8741-80CA63FD9017}" srcOrd="0" destOrd="0" presId="urn:microsoft.com/office/officeart/2005/8/layout/radial1"/>
    <dgm:cxn modelId="{F41B6288-85C4-42D4-B018-BC29C3C19B7B}" type="presParOf" srcId="{4E0133F4-D879-4747-A88E-667DA1076D6E}" destId="{89CF0394-48D4-4F8A-BA44-59AAB2FB6575}" srcOrd="8" destOrd="0" presId="urn:microsoft.com/office/officeart/2005/8/layout/radial1"/>
    <dgm:cxn modelId="{C20BD71E-6C7C-4B21-A88F-F020056F9F20}" type="presParOf" srcId="{4E0133F4-D879-4747-A88E-667DA1076D6E}" destId="{15D81934-7EDA-4EB8-A4E5-D60EEED1D326}" srcOrd="9" destOrd="0" presId="urn:microsoft.com/office/officeart/2005/8/layout/radial1"/>
    <dgm:cxn modelId="{6D7B6FD4-8911-4F81-931A-4F9231139F2C}" type="presParOf" srcId="{15D81934-7EDA-4EB8-A4E5-D60EEED1D326}" destId="{76A7FBE5-89DB-4B04-AAB8-A71ACDF9A33D}" srcOrd="0" destOrd="0" presId="urn:microsoft.com/office/officeart/2005/8/layout/radial1"/>
    <dgm:cxn modelId="{43088B4D-02D4-4D50-8780-98D0172687FE}" type="presParOf" srcId="{4E0133F4-D879-4747-A88E-667DA1076D6E}" destId="{EE217EAB-A70B-4705-A987-06A8A6E29535}"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07E605-508E-4C30-804B-0D2D22E3D7ED}"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BCAE44D0-61A8-478F-9943-32B17AB0D20D}">
      <dgm:prSet phldrT="[Text]"/>
      <dgm:spPr/>
      <dgm:t>
        <a:bodyPr/>
        <a:lstStyle/>
        <a:p>
          <a:r>
            <a:rPr lang="en-US" dirty="0" smtClean="0"/>
            <a:t>The Architect</a:t>
          </a:r>
          <a:endParaRPr lang="en-US" dirty="0"/>
        </a:p>
      </dgm:t>
    </dgm:pt>
    <dgm:pt modelId="{5E81196D-C4B6-4F46-AA71-3C66FAA3A16C}" type="parTrans" cxnId="{7EA3B57B-2E66-4D11-AAB1-8060D5214E55}">
      <dgm:prSet/>
      <dgm:spPr/>
      <dgm:t>
        <a:bodyPr/>
        <a:lstStyle/>
        <a:p>
          <a:endParaRPr lang="en-US"/>
        </a:p>
      </dgm:t>
    </dgm:pt>
    <dgm:pt modelId="{C76F0C37-497C-42DB-BDDB-13783E2D6828}" type="sibTrans" cxnId="{7EA3B57B-2E66-4D11-AAB1-8060D5214E55}">
      <dgm:prSet/>
      <dgm:spPr/>
      <dgm:t>
        <a:bodyPr/>
        <a:lstStyle/>
        <a:p>
          <a:endParaRPr lang="en-US"/>
        </a:p>
      </dgm:t>
    </dgm:pt>
    <dgm:pt modelId="{37DD1129-40D8-487F-AB00-56FED4382D7C}">
      <dgm:prSet phldrT="[Text]"/>
      <dgm:spPr/>
      <dgm:t>
        <a:bodyPr/>
        <a:lstStyle/>
        <a:p>
          <a:r>
            <a:rPr lang="en-US" dirty="0" smtClean="0"/>
            <a:t>The motivator</a:t>
          </a:r>
          <a:endParaRPr lang="en-US" dirty="0"/>
        </a:p>
      </dgm:t>
    </dgm:pt>
    <dgm:pt modelId="{A244022A-7266-4AE1-B3DD-1D6660009B38}" type="parTrans" cxnId="{85C7CC15-634D-4758-A79F-73A0BE887946}">
      <dgm:prSet/>
      <dgm:spPr/>
      <dgm:t>
        <a:bodyPr/>
        <a:lstStyle/>
        <a:p>
          <a:endParaRPr lang="en-US"/>
        </a:p>
      </dgm:t>
    </dgm:pt>
    <dgm:pt modelId="{C7841445-8228-4D30-AC80-AD4A2E9999FA}" type="sibTrans" cxnId="{85C7CC15-634D-4758-A79F-73A0BE887946}">
      <dgm:prSet/>
      <dgm:spPr/>
      <dgm:t>
        <a:bodyPr/>
        <a:lstStyle/>
        <a:p>
          <a:endParaRPr lang="en-US"/>
        </a:p>
      </dgm:t>
    </dgm:pt>
    <dgm:pt modelId="{7D5C13C9-89F7-4C34-9E50-D0921BC404C5}">
      <dgm:prSet phldrT="[Text]"/>
      <dgm:spPr/>
      <dgm:t>
        <a:bodyPr/>
        <a:lstStyle/>
        <a:p>
          <a:r>
            <a:rPr lang="en-US" dirty="0" smtClean="0"/>
            <a:t>The connector</a:t>
          </a:r>
          <a:endParaRPr lang="en-US" dirty="0"/>
        </a:p>
      </dgm:t>
    </dgm:pt>
    <dgm:pt modelId="{FBBD4F96-A491-4173-87AD-AF51B56D3B58}" type="parTrans" cxnId="{3CD2CA96-76E6-4C9B-8109-4B0854D60793}">
      <dgm:prSet/>
      <dgm:spPr/>
      <dgm:t>
        <a:bodyPr/>
        <a:lstStyle/>
        <a:p>
          <a:endParaRPr lang="en-US"/>
        </a:p>
      </dgm:t>
    </dgm:pt>
    <dgm:pt modelId="{ED9AD940-04FE-4729-AD72-2DF100FF1A13}" type="sibTrans" cxnId="{3CD2CA96-76E6-4C9B-8109-4B0854D60793}">
      <dgm:prSet/>
      <dgm:spPr/>
      <dgm:t>
        <a:bodyPr/>
        <a:lstStyle/>
        <a:p>
          <a:endParaRPr lang="en-US"/>
        </a:p>
      </dgm:t>
    </dgm:pt>
    <dgm:pt modelId="{58B85D79-236F-4CE4-A240-BF90AEE34A74}">
      <dgm:prSet phldrT="[Text]"/>
      <dgm:spPr/>
      <dgm:t>
        <a:bodyPr/>
        <a:lstStyle/>
        <a:p>
          <a:r>
            <a:rPr lang="en-US" dirty="0" smtClean="0"/>
            <a:t>The implementer</a:t>
          </a:r>
          <a:endParaRPr lang="en-US" dirty="0"/>
        </a:p>
      </dgm:t>
    </dgm:pt>
    <dgm:pt modelId="{4C62A9EB-CB70-4101-8E99-F7B7DEEE65D5}" type="parTrans" cxnId="{8341CF9E-5A46-405E-8C10-3E31D005A8F4}">
      <dgm:prSet/>
      <dgm:spPr/>
      <dgm:t>
        <a:bodyPr/>
        <a:lstStyle/>
        <a:p>
          <a:endParaRPr lang="en-US"/>
        </a:p>
      </dgm:t>
    </dgm:pt>
    <dgm:pt modelId="{96EC9CBA-E282-4A1E-BA07-695FFA116D09}" type="sibTrans" cxnId="{8341CF9E-5A46-405E-8C10-3E31D005A8F4}">
      <dgm:prSet/>
      <dgm:spPr/>
      <dgm:t>
        <a:bodyPr/>
        <a:lstStyle/>
        <a:p>
          <a:endParaRPr lang="en-US"/>
        </a:p>
      </dgm:t>
    </dgm:pt>
    <dgm:pt modelId="{57AA6CB2-4DCC-4A4E-BD1C-CC9C7A9B6F82}">
      <dgm:prSet phldrT="[Text]"/>
      <dgm:spPr/>
      <dgm:t>
        <a:bodyPr/>
        <a:lstStyle/>
        <a:p>
          <a:r>
            <a:rPr lang="en-US" dirty="0" smtClean="0"/>
            <a:t>The </a:t>
          </a:r>
          <a:r>
            <a:rPr lang="en-US" dirty="0" err="1" smtClean="0"/>
            <a:t>catalyser</a:t>
          </a:r>
          <a:endParaRPr lang="en-US" dirty="0"/>
        </a:p>
      </dgm:t>
    </dgm:pt>
    <dgm:pt modelId="{D06110D7-126A-4D68-9CC2-5FDEF32F3871}" type="parTrans" cxnId="{B3C9D74A-06C0-4F94-976E-7C2A07989449}">
      <dgm:prSet/>
      <dgm:spPr/>
      <dgm:t>
        <a:bodyPr/>
        <a:lstStyle/>
        <a:p>
          <a:endParaRPr lang="en-US"/>
        </a:p>
      </dgm:t>
    </dgm:pt>
    <dgm:pt modelId="{6D2C40EB-B83D-4871-BB9B-3F7ADF3B112B}" type="sibTrans" cxnId="{B3C9D74A-06C0-4F94-976E-7C2A07989449}">
      <dgm:prSet/>
      <dgm:spPr/>
      <dgm:t>
        <a:bodyPr/>
        <a:lstStyle/>
        <a:p>
          <a:endParaRPr lang="en-US"/>
        </a:p>
      </dgm:t>
    </dgm:pt>
    <dgm:pt modelId="{031F7137-E0F5-424D-A29F-6612781B105F}" type="pres">
      <dgm:prSet presAssocID="{A007E605-508E-4C30-804B-0D2D22E3D7ED}" presName="linear" presStyleCnt="0">
        <dgm:presLayoutVars>
          <dgm:dir/>
          <dgm:animLvl val="lvl"/>
          <dgm:resizeHandles val="exact"/>
        </dgm:presLayoutVars>
      </dgm:prSet>
      <dgm:spPr/>
      <dgm:t>
        <a:bodyPr/>
        <a:lstStyle/>
        <a:p>
          <a:endParaRPr lang="en-US"/>
        </a:p>
      </dgm:t>
    </dgm:pt>
    <dgm:pt modelId="{C4A48E8E-A11A-4629-A7B7-E56062BB3C2D}" type="pres">
      <dgm:prSet presAssocID="{BCAE44D0-61A8-478F-9943-32B17AB0D20D}" presName="parentLin" presStyleCnt="0"/>
      <dgm:spPr/>
    </dgm:pt>
    <dgm:pt modelId="{0E46105E-A183-4E73-BDBE-361C0F3EF433}" type="pres">
      <dgm:prSet presAssocID="{BCAE44D0-61A8-478F-9943-32B17AB0D20D}" presName="parentLeftMargin" presStyleLbl="node1" presStyleIdx="0" presStyleCnt="5"/>
      <dgm:spPr/>
      <dgm:t>
        <a:bodyPr/>
        <a:lstStyle/>
        <a:p>
          <a:endParaRPr lang="en-US"/>
        </a:p>
      </dgm:t>
    </dgm:pt>
    <dgm:pt modelId="{97AD7908-E998-4CE7-8FF0-1CF97A28A6E4}" type="pres">
      <dgm:prSet presAssocID="{BCAE44D0-61A8-478F-9943-32B17AB0D20D}" presName="parentText" presStyleLbl="node1" presStyleIdx="0" presStyleCnt="5">
        <dgm:presLayoutVars>
          <dgm:chMax val="0"/>
          <dgm:bulletEnabled val="1"/>
        </dgm:presLayoutVars>
      </dgm:prSet>
      <dgm:spPr/>
      <dgm:t>
        <a:bodyPr/>
        <a:lstStyle/>
        <a:p>
          <a:endParaRPr lang="en-US"/>
        </a:p>
      </dgm:t>
    </dgm:pt>
    <dgm:pt modelId="{51163CCE-B289-4739-9A13-E030480E2F8B}" type="pres">
      <dgm:prSet presAssocID="{BCAE44D0-61A8-478F-9943-32B17AB0D20D}" presName="negativeSpace" presStyleCnt="0"/>
      <dgm:spPr/>
    </dgm:pt>
    <dgm:pt modelId="{E37F2A80-7EE7-4753-B84D-E83D83806179}" type="pres">
      <dgm:prSet presAssocID="{BCAE44D0-61A8-478F-9943-32B17AB0D20D}" presName="childText" presStyleLbl="conFgAcc1" presStyleIdx="0" presStyleCnt="5">
        <dgm:presLayoutVars>
          <dgm:bulletEnabled val="1"/>
        </dgm:presLayoutVars>
      </dgm:prSet>
      <dgm:spPr/>
    </dgm:pt>
    <dgm:pt modelId="{E4296FF7-5D3E-4F2D-93F7-D92DF4EC68C1}" type="pres">
      <dgm:prSet presAssocID="{C76F0C37-497C-42DB-BDDB-13783E2D6828}" presName="spaceBetweenRectangles" presStyleCnt="0"/>
      <dgm:spPr/>
    </dgm:pt>
    <dgm:pt modelId="{4262B7B6-7799-4629-AE53-A12F59441EDC}" type="pres">
      <dgm:prSet presAssocID="{37DD1129-40D8-487F-AB00-56FED4382D7C}" presName="parentLin" presStyleCnt="0"/>
      <dgm:spPr/>
    </dgm:pt>
    <dgm:pt modelId="{8ECEB7FB-9311-476A-B6DA-C59915E0379F}" type="pres">
      <dgm:prSet presAssocID="{37DD1129-40D8-487F-AB00-56FED4382D7C}" presName="parentLeftMargin" presStyleLbl="node1" presStyleIdx="0" presStyleCnt="5"/>
      <dgm:spPr/>
      <dgm:t>
        <a:bodyPr/>
        <a:lstStyle/>
        <a:p>
          <a:endParaRPr lang="en-US"/>
        </a:p>
      </dgm:t>
    </dgm:pt>
    <dgm:pt modelId="{13A1E87C-69F2-409B-8B18-1E13BFFFB0FD}" type="pres">
      <dgm:prSet presAssocID="{37DD1129-40D8-487F-AB00-56FED4382D7C}" presName="parentText" presStyleLbl="node1" presStyleIdx="1" presStyleCnt="5">
        <dgm:presLayoutVars>
          <dgm:chMax val="0"/>
          <dgm:bulletEnabled val="1"/>
        </dgm:presLayoutVars>
      </dgm:prSet>
      <dgm:spPr/>
      <dgm:t>
        <a:bodyPr/>
        <a:lstStyle/>
        <a:p>
          <a:endParaRPr lang="en-US"/>
        </a:p>
      </dgm:t>
    </dgm:pt>
    <dgm:pt modelId="{696C775D-2B2C-494F-A162-3302D58BF877}" type="pres">
      <dgm:prSet presAssocID="{37DD1129-40D8-487F-AB00-56FED4382D7C}" presName="negativeSpace" presStyleCnt="0"/>
      <dgm:spPr/>
    </dgm:pt>
    <dgm:pt modelId="{FB5C5B81-2963-41D2-ADEB-AB5ECD97EC62}" type="pres">
      <dgm:prSet presAssocID="{37DD1129-40D8-487F-AB00-56FED4382D7C}" presName="childText" presStyleLbl="conFgAcc1" presStyleIdx="1" presStyleCnt="5">
        <dgm:presLayoutVars>
          <dgm:bulletEnabled val="1"/>
        </dgm:presLayoutVars>
      </dgm:prSet>
      <dgm:spPr/>
    </dgm:pt>
    <dgm:pt modelId="{A84ECE17-438D-49AD-98D0-B9A17E1B977A}" type="pres">
      <dgm:prSet presAssocID="{C7841445-8228-4D30-AC80-AD4A2E9999FA}" presName="spaceBetweenRectangles" presStyleCnt="0"/>
      <dgm:spPr/>
    </dgm:pt>
    <dgm:pt modelId="{66BCB410-BB0F-459D-813A-FCE7AD82C420}" type="pres">
      <dgm:prSet presAssocID="{7D5C13C9-89F7-4C34-9E50-D0921BC404C5}" presName="parentLin" presStyleCnt="0"/>
      <dgm:spPr/>
    </dgm:pt>
    <dgm:pt modelId="{2AF932EB-4D69-4889-82DD-C5A2F2E64D36}" type="pres">
      <dgm:prSet presAssocID="{7D5C13C9-89F7-4C34-9E50-D0921BC404C5}" presName="parentLeftMargin" presStyleLbl="node1" presStyleIdx="1" presStyleCnt="5"/>
      <dgm:spPr/>
      <dgm:t>
        <a:bodyPr/>
        <a:lstStyle/>
        <a:p>
          <a:endParaRPr lang="en-US"/>
        </a:p>
      </dgm:t>
    </dgm:pt>
    <dgm:pt modelId="{FF2A021C-5B74-4100-B6EC-EC2B7D2DAB81}" type="pres">
      <dgm:prSet presAssocID="{7D5C13C9-89F7-4C34-9E50-D0921BC404C5}" presName="parentText" presStyleLbl="node1" presStyleIdx="2" presStyleCnt="5">
        <dgm:presLayoutVars>
          <dgm:chMax val="0"/>
          <dgm:bulletEnabled val="1"/>
        </dgm:presLayoutVars>
      </dgm:prSet>
      <dgm:spPr/>
      <dgm:t>
        <a:bodyPr/>
        <a:lstStyle/>
        <a:p>
          <a:endParaRPr lang="en-US"/>
        </a:p>
      </dgm:t>
    </dgm:pt>
    <dgm:pt modelId="{7E0E38C8-69D3-46E6-8C39-E3FEAC75730D}" type="pres">
      <dgm:prSet presAssocID="{7D5C13C9-89F7-4C34-9E50-D0921BC404C5}" presName="negativeSpace" presStyleCnt="0"/>
      <dgm:spPr/>
    </dgm:pt>
    <dgm:pt modelId="{8EC808F1-276D-44AC-A352-303BCBD6F806}" type="pres">
      <dgm:prSet presAssocID="{7D5C13C9-89F7-4C34-9E50-D0921BC404C5}" presName="childText" presStyleLbl="conFgAcc1" presStyleIdx="2" presStyleCnt="5">
        <dgm:presLayoutVars>
          <dgm:bulletEnabled val="1"/>
        </dgm:presLayoutVars>
      </dgm:prSet>
      <dgm:spPr/>
    </dgm:pt>
    <dgm:pt modelId="{F6AD5F9F-3362-41FB-8B1E-E1DCB7CBB05A}" type="pres">
      <dgm:prSet presAssocID="{ED9AD940-04FE-4729-AD72-2DF100FF1A13}" presName="spaceBetweenRectangles" presStyleCnt="0"/>
      <dgm:spPr/>
    </dgm:pt>
    <dgm:pt modelId="{D52641C5-0D6B-4D0A-8C53-304AB20A6A69}" type="pres">
      <dgm:prSet presAssocID="{58B85D79-236F-4CE4-A240-BF90AEE34A74}" presName="parentLin" presStyleCnt="0"/>
      <dgm:spPr/>
    </dgm:pt>
    <dgm:pt modelId="{6A4F076A-B2D4-47FC-9137-CB2420232485}" type="pres">
      <dgm:prSet presAssocID="{58B85D79-236F-4CE4-A240-BF90AEE34A74}" presName="parentLeftMargin" presStyleLbl="node1" presStyleIdx="2" presStyleCnt="5"/>
      <dgm:spPr/>
      <dgm:t>
        <a:bodyPr/>
        <a:lstStyle/>
        <a:p>
          <a:endParaRPr lang="en-US"/>
        </a:p>
      </dgm:t>
    </dgm:pt>
    <dgm:pt modelId="{5FE1D083-FDC1-421B-AD0E-90EC253A0EB5}" type="pres">
      <dgm:prSet presAssocID="{58B85D79-236F-4CE4-A240-BF90AEE34A74}" presName="parentText" presStyleLbl="node1" presStyleIdx="3" presStyleCnt="5">
        <dgm:presLayoutVars>
          <dgm:chMax val="0"/>
          <dgm:bulletEnabled val="1"/>
        </dgm:presLayoutVars>
      </dgm:prSet>
      <dgm:spPr/>
      <dgm:t>
        <a:bodyPr/>
        <a:lstStyle/>
        <a:p>
          <a:endParaRPr lang="en-US"/>
        </a:p>
      </dgm:t>
    </dgm:pt>
    <dgm:pt modelId="{89BF1353-7057-40BB-8899-31E0D56FF230}" type="pres">
      <dgm:prSet presAssocID="{58B85D79-236F-4CE4-A240-BF90AEE34A74}" presName="negativeSpace" presStyleCnt="0"/>
      <dgm:spPr/>
    </dgm:pt>
    <dgm:pt modelId="{A074C423-C575-414C-B2CD-91EDC43B2161}" type="pres">
      <dgm:prSet presAssocID="{58B85D79-236F-4CE4-A240-BF90AEE34A74}" presName="childText" presStyleLbl="conFgAcc1" presStyleIdx="3" presStyleCnt="5">
        <dgm:presLayoutVars>
          <dgm:bulletEnabled val="1"/>
        </dgm:presLayoutVars>
      </dgm:prSet>
      <dgm:spPr/>
    </dgm:pt>
    <dgm:pt modelId="{EBA6D18C-6AB7-4308-AB3E-37BAB05F4094}" type="pres">
      <dgm:prSet presAssocID="{96EC9CBA-E282-4A1E-BA07-695FFA116D09}" presName="spaceBetweenRectangles" presStyleCnt="0"/>
      <dgm:spPr/>
    </dgm:pt>
    <dgm:pt modelId="{4BC10B70-99D9-4B19-8A11-A44E3EC1EFE0}" type="pres">
      <dgm:prSet presAssocID="{57AA6CB2-4DCC-4A4E-BD1C-CC9C7A9B6F82}" presName="parentLin" presStyleCnt="0"/>
      <dgm:spPr/>
    </dgm:pt>
    <dgm:pt modelId="{8514DE39-80A4-4734-BDFE-29EFEB0DA473}" type="pres">
      <dgm:prSet presAssocID="{57AA6CB2-4DCC-4A4E-BD1C-CC9C7A9B6F82}" presName="parentLeftMargin" presStyleLbl="node1" presStyleIdx="3" presStyleCnt="5"/>
      <dgm:spPr/>
      <dgm:t>
        <a:bodyPr/>
        <a:lstStyle/>
        <a:p>
          <a:endParaRPr lang="en-US"/>
        </a:p>
      </dgm:t>
    </dgm:pt>
    <dgm:pt modelId="{4837E7A4-285C-466A-9F36-8D30802EF3A6}" type="pres">
      <dgm:prSet presAssocID="{57AA6CB2-4DCC-4A4E-BD1C-CC9C7A9B6F82}" presName="parentText" presStyleLbl="node1" presStyleIdx="4" presStyleCnt="5">
        <dgm:presLayoutVars>
          <dgm:chMax val="0"/>
          <dgm:bulletEnabled val="1"/>
        </dgm:presLayoutVars>
      </dgm:prSet>
      <dgm:spPr/>
      <dgm:t>
        <a:bodyPr/>
        <a:lstStyle/>
        <a:p>
          <a:endParaRPr lang="en-US"/>
        </a:p>
      </dgm:t>
    </dgm:pt>
    <dgm:pt modelId="{0F01902D-DBFA-4934-A2E3-6109855B0B92}" type="pres">
      <dgm:prSet presAssocID="{57AA6CB2-4DCC-4A4E-BD1C-CC9C7A9B6F82}" presName="negativeSpace" presStyleCnt="0"/>
      <dgm:spPr/>
    </dgm:pt>
    <dgm:pt modelId="{4E63B539-2F06-4B60-B04D-DA4C8A08401F}" type="pres">
      <dgm:prSet presAssocID="{57AA6CB2-4DCC-4A4E-BD1C-CC9C7A9B6F82}" presName="childText" presStyleLbl="conFgAcc1" presStyleIdx="4" presStyleCnt="5">
        <dgm:presLayoutVars>
          <dgm:bulletEnabled val="1"/>
        </dgm:presLayoutVars>
      </dgm:prSet>
      <dgm:spPr/>
    </dgm:pt>
  </dgm:ptLst>
  <dgm:cxnLst>
    <dgm:cxn modelId="{133D7284-FE04-4732-9BDF-8BA17BDF835D}" type="presOf" srcId="{57AA6CB2-4DCC-4A4E-BD1C-CC9C7A9B6F82}" destId="{8514DE39-80A4-4734-BDFE-29EFEB0DA473}" srcOrd="0" destOrd="0" presId="urn:microsoft.com/office/officeart/2005/8/layout/list1"/>
    <dgm:cxn modelId="{7EA3B57B-2E66-4D11-AAB1-8060D5214E55}" srcId="{A007E605-508E-4C30-804B-0D2D22E3D7ED}" destId="{BCAE44D0-61A8-478F-9943-32B17AB0D20D}" srcOrd="0" destOrd="0" parTransId="{5E81196D-C4B6-4F46-AA71-3C66FAA3A16C}" sibTransId="{C76F0C37-497C-42DB-BDDB-13783E2D6828}"/>
    <dgm:cxn modelId="{3FDC9DED-CC11-46D5-887F-A84373320704}" type="presOf" srcId="{37DD1129-40D8-487F-AB00-56FED4382D7C}" destId="{8ECEB7FB-9311-476A-B6DA-C59915E0379F}" srcOrd="0" destOrd="0" presId="urn:microsoft.com/office/officeart/2005/8/layout/list1"/>
    <dgm:cxn modelId="{93229BCB-D458-4E60-B267-E2ACBF42D569}" type="presOf" srcId="{57AA6CB2-4DCC-4A4E-BD1C-CC9C7A9B6F82}" destId="{4837E7A4-285C-466A-9F36-8D30802EF3A6}" srcOrd="1" destOrd="0" presId="urn:microsoft.com/office/officeart/2005/8/layout/list1"/>
    <dgm:cxn modelId="{3CD2CA96-76E6-4C9B-8109-4B0854D60793}" srcId="{A007E605-508E-4C30-804B-0D2D22E3D7ED}" destId="{7D5C13C9-89F7-4C34-9E50-D0921BC404C5}" srcOrd="2" destOrd="0" parTransId="{FBBD4F96-A491-4173-87AD-AF51B56D3B58}" sibTransId="{ED9AD940-04FE-4729-AD72-2DF100FF1A13}"/>
    <dgm:cxn modelId="{151A71BC-86D0-4591-AC0B-4A5BB603C4B5}" type="presOf" srcId="{BCAE44D0-61A8-478F-9943-32B17AB0D20D}" destId="{0E46105E-A183-4E73-BDBE-361C0F3EF433}" srcOrd="0" destOrd="0" presId="urn:microsoft.com/office/officeart/2005/8/layout/list1"/>
    <dgm:cxn modelId="{8341CF9E-5A46-405E-8C10-3E31D005A8F4}" srcId="{A007E605-508E-4C30-804B-0D2D22E3D7ED}" destId="{58B85D79-236F-4CE4-A240-BF90AEE34A74}" srcOrd="3" destOrd="0" parTransId="{4C62A9EB-CB70-4101-8E99-F7B7DEEE65D5}" sibTransId="{96EC9CBA-E282-4A1E-BA07-695FFA116D09}"/>
    <dgm:cxn modelId="{8C2C75EA-0CFE-45C5-8F95-70839458EFC9}" type="presOf" srcId="{58B85D79-236F-4CE4-A240-BF90AEE34A74}" destId="{5FE1D083-FDC1-421B-AD0E-90EC253A0EB5}" srcOrd="1" destOrd="0" presId="urn:microsoft.com/office/officeart/2005/8/layout/list1"/>
    <dgm:cxn modelId="{B0BC2C09-A126-4EB7-8FFF-ED7FB5BA7AE5}" type="presOf" srcId="{7D5C13C9-89F7-4C34-9E50-D0921BC404C5}" destId="{FF2A021C-5B74-4100-B6EC-EC2B7D2DAB81}" srcOrd="1" destOrd="0" presId="urn:microsoft.com/office/officeart/2005/8/layout/list1"/>
    <dgm:cxn modelId="{C844CFCF-B1F3-4C05-BEDA-A72E311849D3}" type="presOf" srcId="{BCAE44D0-61A8-478F-9943-32B17AB0D20D}" destId="{97AD7908-E998-4CE7-8FF0-1CF97A28A6E4}" srcOrd="1" destOrd="0" presId="urn:microsoft.com/office/officeart/2005/8/layout/list1"/>
    <dgm:cxn modelId="{4FB8609E-FBB7-45A3-90C1-084ADFA50D84}" type="presOf" srcId="{7D5C13C9-89F7-4C34-9E50-D0921BC404C5}" destId="{2AF932EB-4D69-4889-82DD-C5A2F2E64D36}" srcOrd="0" destOrd="0" presId="urn:microsoft.com/office/officeart/2005/8/layout/list1"/>
    <dgm:cxn modelId="{54AA9A33-C378-4781-9D9C-E5235807B83E}" type="presOf" srcId="{58B85D79-236F-4CE4-A240-BF90AEE34A74}" destId="{6A4F076A-B2D4-47FC-9137-CB2420232485}" srcOrd="0" destOrd="0" presId="urn:microsoft.com/office/officeart/2005/8/layout/list1"/>
    <dgm:cxn modelId="{85C7CC15-634D-4758-A79F-73A0BE887946}" srcId="{A007E605-508E-4C30-804B-0D2D22E3D7ED}" destId="{37DD1129-40D8-487F-AB00-56FED4382D7C}" srcOrd="1" destOrd="0" parTransId="{A244022A-7266-4AE1-B3DD-1D6660009B38}" sibTransId="{C7841445-8228-4D30-AC80-AD4A2E9999FA}"/>
    <dgm:cxn modelId="{0104AA47-16EA-4E34-BB9A-C66D1EFA999E}" type="presOf" srcId="{37DD1129-40D8-487F-AB00-56FED4382D7C}" destId="{13A1E87C-69F2-409B-8B18-1E13BFFFB0FD}" srcOrd="1" destOrd="0" presId="urn:microsoft.com/office/officeart/2005/8/layout/list1"/>
    <dgm:cxn modelId="{32A52BDC-7D24-4FA2-9BAF-84F30B2DC342}" type="presOf" srcId="{A007E605-508E-4C30-804B-0D2D22E3D7ED}" destId="{031F7137-E0F5-424D-A29F-6612781B105F}" srcOrd="0" destOrd="0" presId="urn:microsoft.com/office/officeart/2005/8/layout/list1"/>
    <dgm:cxn modelId="{B3C9D74A-06C0-4F94-976E-7C2A07989449}" srcId="{A007E605-508E-4C30-804B-0D2D22E3D7ED}" destId="{57AA6CB2-4DCC-4A4E-BD1C-CC9C7A9B6F82}" srcOrd="4" destOrd="0" parTransId="{D06110D7-126A-4D68-9CC2-5FDEF32F3871}" sibTransId="{6D2C40EB-B83D-4871-BB9B-3F7ADF3B112B}"/>
    <dgm:cxn modelId="{84408FDC-46FF-4020-A586-08E294B6FF5F}" type="presParOf" srcId="{031F7137-E0F5-424D-A29F-6612781B105F}" destId="{C4A48E8E-A11A-4629-A7B7-E56062BB3C2D}" srcOrd="0" destOrd="0" presId="urn:microsoft.com/office/officeart/2005/8/layout/list1"/>
    <dgm:cxn modelId="{73F2B5DE-107D-4E5E-B40B-419449DA1584}" type="presParOf" srcId="{C4A48E8E-A11A-4629-A7B7-E56062BB3C2D}" destId="{0E46105E-A183-4E73-BDBE-361C0F3EF433}" srcOrd="0" destOrd="0" presId="urn:microsoft.com/office/officeart/2005/8/layout/list1"/>
    <dgm:cxn modelId="{B5436DBB-FC24-46DC-9E49-B798122E06A7}" type="presParOf" srcId="{C4A48E8E-A11A-4629-A7B7-E56062BB3C2D}" destId="{97AD7908-E998-4CE7-8FF0-1CF97A28A6E4}" srcOrd="1" destOrd="0" presId="urn:microsoft.com/office/officeart/2005/8/layout/list1"/>
    <dgm:cxn modelId="{3DBCDE3B-4B55-4085-A5FC-A13C26917BE8}" type="presParOf" srcId="{031F7137-E0F5-424D-A29F-6612781B105F}" destId="{51163CCE-B289-4739-9A13-E030480E2F8B}" srcOrd="1" destOrd="0" presId="urn:microsoft.com/office/officeart/2005/8/layout/list1"/>
    <dgm:cxn modelId="{DB181793-390F-4519-9B52-CA0D983240C4}" type="presParOf" srcId="{031F7137-E0F5-424D-A29F-6612781B105F}" destId="{E37F2A80-7EE7-4753-B84D-E83D83806179}" srcOrd="2" destOrd="0" presId="urn:microsoft.com/office/officeart/2005/8/layout/list1"/>
    <dgm:cxn modelId="{4659F835-553C-40FC-B170-E7D7A83A6F77}" type="presParOf" srcId="{031F7137-E0F5-424D-A29F-6612781B105F}" destId="{E4296FF7-5D3E-4F2D-93F7-D92DF4EC68C1}" srcOrd="3" destOrd="0" presId="urn:microsoft.com/office/officeart/2005/8/layout/list1"/>
    <dgm:cxn modelId="{750E2F68-6D68-4E30-9D07-E8C7B1E8CA6D}" type="presParOf" srcId="{031F7137-E0F5-424D-A29F-6612781B105F}" destId="{4262B7B6-7799-4629-AE53-A12F59441EDC}" srcOrd="4" destOrd="0" presId="urn:microsoft.com/office/officeart/2005/8/layout/list1"/>
    <dgm:cxn modelId="{852F3CF6-08A8-4295-9CA4-662E066B886D}" type="presParOf" srcId="{4262B7B6-7799-4629-AE53-A12F59441EDC}" destId="{8ECEB7FB-9311-476A-B6DA-C59915E0379F}" srcOrd="0" destOrd="0" presId="urn:microsoft.com/office/officeart/2005/8/layout/list1"/>
    <dgm:cxn modelId="{F4F739C3-7C8E-405C-829E-2C059BBFAD93}" type="presParOf" srcId="{4262B7B6-7799-4629-AE53-A12F59441EDC}" destId="{13A1E87C-69F2-409B-8B18-1E13BFFFB0FD}" srcOrd="1" destOrd="0" presId="urn:microsoft.com/office/officeart/2005/8/layout/list1"/>
    <dgm:cxn modelId="{07688470-5966-476A-A737-24D54526839F}" type="presParOf" srcId="{031F7137-E0F5-424D-A29F-6612781B105F}" destId="{696C775D-2B2C-494F-A162-3302D58BF877}" srcOrd="5" destOrd="0" presId="urn:microsoft.com/office/officeart/2005/8/layout/list1"/>
    <dgm:cxn modelId="{82303746-8EE5-4F78-9EFE-34D6ADFCB66E}" type="presParOf" srcId="{031F7137-E0F5-424D-A29F-6612781B105F}" destId="{FB5C5B81-2963-41D2-ADEB-AB5ECD97EC62}" srcOrd="6" destOrd="0" presId="urn:microsoft.com/office/officeart/2005/8/layout/list1"/>
    <dgm:cxn modelId="{AAA53816-664A-47CD-8902-B6C8293D416D}" type="presParOf" srcId="{031F7137-E0F5-424D-A29F-6612781B105F}" destId="{A84ECE17-438D-49AD-98D0-B9A17E1B977A}" srcOrd="7" destOrd="0" presId="urn:microsoft.com/office/officeart/2005/8/layout/list1"/>
    <dgm:cxn modelId="{0F03363A-1438-4615-BD0B-084E569D7D5C}" type="presParOf" srcId="{031F7137-E0F5-424D-A29F-6612781B105F}" destId="{66BCB410-BB0F-459D-813A-FCE7AD82C420}" srcOrd="8" destOrd="0" presId="urn:microsoft.com/office/officeart/2005/8/layout/list1"/>
    <dgm:cxn modelId="{05A209B4-8EBB-4D2D-B824-3B172951D457}" type="presParOf" srcId="{66BCB410-BB0F-459D-813A-FCE7AD82C420}" destId="{2AF932EB-4D69-4889-82DD-C5A2F2E64D36}" srcOrd="0" destOrd="0" presId="urn:microsoft.com/office/officeart/2005/8/layout/list1"/>
    <dgm:cxn modelId="{7F219F41-5FA9-446F-B72D-8DE4815A3032}" type="presParOf" srcId="{66BCB410-BB0F-459D-813A-FCE7AD82C420}" destId="{FF2A021C-5B74-4100-B6EC-EC2B7D2DAB81}" srcOrd="1" destOrd="0" presId="urn:microsoft.com/office/officeart/2005/8/layout/list1"/>
    <dgm:cxn modelId="{E13EE281-946D-42B4-B990-5A79E25E52E6}" type="presParOf" srcId="{031F7137-E0F5-424D-A29F-6612781B105F}" destId="{7E0E38C8-69D3-46E6-8C39-E3FEAC75730D}" srcOrd="9" destOrd="0" presId="urn:microsoft.com/office/officeart/2005/8/layout/list1"/>
    <dgm:cxn modelId="{F4FB6CA2-31C5-4854-8BE7-8EEE8D3DFCB8}" type="presParOf" srcId="{031F7137-E0F5-424D-A29F-6612781B105F}" destId="{8EC808F1-276D-44AC-A352-303BCBD6F806}" srcOrd="10" destOrd="0" presId="urn:microsoft.com/office/officeart/2005/8/layout/list1"/>
    <dgm:cxn modelId="{2A6A6E6E-B7BF-49A1-B9A1-7D9156657318}" type="presParOf" srcId="{031F7137-E0F5-424D-A29F-6612781B105F}" destId="{F6AD5F9F-3362-41FB-8B1E-E1DCB7CBB05A}" srcOrd="11" destOrd="0" presId="urn:microsoft.com/office/officeart/2005/8/layout/list1"/>
    <dgm:cxn modelId="{624FFAEC-CABF-4CCD-837E-21FB0DFE96DE}" type="presParOf" srcId="{031F7137-E0F5-424D-A29F-6612781B105F}" destId="{D52641C5-0D6B-4D0A-8C53-304AB20A6A69}" srcOrd="12" destOrd="0" presId="urn:microsoft.com/office/officeart/2005/8/layout/list1"/>
    <dgm:cxn modelId="{5D1B0754-24DB-4BA6-84F9-DEF136A06435}" type="presParOf" srcId="{D52641C5-0D6B-4D0A-8C53-304AB20A6A69}" destId="{6A4F076A-B2D4-47FC-9137-CB2420232485}" srcOrd="0" destOrd="0" presId="urn:microsoft.com/office/officeart/2005/8/layout/list1"/>
    <dgm:cxn modelId="{2066EEF0-7F43-4681-BFBB-D5CF5084F5AA}" type="presParOf" srcId="{D52641C5-0D6B-4D0A-8C53-304AB20A6A69}" destId="{5FE1D083-FDC1-421B-AD0E-90EC253A0EB5}" srcOrd="1" destOrd="0" presId="urn:microsoft.com/office/officeart/2005/8/layout/list1"/>
    <dgm:cxn modelId="{F625DEE2-4CBF-4328-BB34-BB9039BDB2D6}" type="presParOf" srcId="{031F7137-E0F5-424D-A29F-6612781B105F}" destId="{89BF1353-7057-40BB-8899-31E0D56FF230}" srcOrd="13" destOrd="0" presId="urn:microsoft.com/office/officeart/2005/8/layout/list1"/>
    <dgm:cxn modelId="{741BC0DB-B497-4318-91E1-118610660E5E}" type="presParOf" srcId="{031F7137-E0F5-424D-A29F-6612781B105F}" destId="{A074C423-C575-414C-B2CD-91EDC43B2161}" srcOrd="14" destOrd="0" presId="urn:microsoft.com/office/officeart/2005/8/layout/list1"/>
    <dgm:cxn modelId="{E93B0014-89C1-4334-83BD-0F70E2A1DE69}" type="presParOf" srcId="{031F7137-E0F5-424D-A29F-6612781B105F}" destId="{EBA6D18C-6AB7-4308-AB3E-37BAB05F4094}" srcOrd="15" destOrd="0" presId="urn:microsoft.com/office/officeart/2005/8/layout/list1"/>
    <dgm:cxn modelId="{03C9BCEA-79A3-4A08-A9FD-EEED58686E25}" type="presParOf" srcId="{031F7137-E0F5-424D-A29F-6612781B105F}" destId="{4BC10B70-99D9-4B19-8A11-A44E3EC1EFE0}" srcOrd="16" destOrd="0" presId="urn:microsoft.com/office/officeart/2005/8/layout/list1"/>
    <dgm:cxn modelId="{1BC4E142-84BF-4FAC-9221-CF8B6C3F429F}" type="presParOf" srcId="{4BC10B70-99D9-4B19-8A11-A44E3EC1EFE0}" destId="{8514DE39-80A4-4734-BDFE-29EFEB0DA473}" srcOrd="0" destOrd="0" presId="urn:microsoft.com/office/officeart/2005/8/layout/list1"/>
    <dgm:cxn modelId="{0D79731B-4478-4AA0-A80C-71C3E694D570}" type="presParOf" srcId="{4BC10B70-99D9-4B19-8A11-A44E3EC1EFE0}" destId="{4837E7A4-285C-466A-9F36-8D30802EF3A6}" srcOrd="1" destOrd="0" presId="urn:microsoft.com/office/officeart/2005/8/layout/list1"/>
    <dgm:cxn modelId="{F7597433-C148-4BB8-8EF5-B0396945F8D0}" type="presParOf" srcId="{031F7137-E0F5-424D-A29F-6612781B105F}" destId="{0F01902D-DBFA-4934-A2E3-6109855B0B92}" srcOrd="17" destOrd="0" presId="urn:microsoft.com/office/officeart/2005/8/layout/list1"/>
    <dgm:cxn modelId="{F1660A55-D007-440A-9C0E-6AB041F412DF}" type="presParOf" srcId="{031F7137-E0F5-424D-A29F-6612781B105F}" destId="{4E63B539-2F06-4B60-B04D-DA4C8A08401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DF17E9-928F-4B39-B67C-FAB29117E2C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B11113-99B7-45E4-9232-B4CD7981FCCD}">
      <dgm:prSet custT="1"/>
      <dgm:spPr/>
      <dgm:t>
        <a:bodyPr/>
        <a:lstStyle/>
        <a:p>
          <a:r>
            <a:rPr lang="en-US" sz="2000"/>
            <a:t>According to McShane and VonGlinow (2004), a leader must be able to </a:t>
          </a:r>
        </a:p>
      </dgm:t>
    </dgm:pt>
    <dgm:pt modelId="{5F99F56D-1267-4F41-A740-C45F2B4EF9A7}" type="parTrans" cxnId="{CFC505E6-CD3E-4048-8F43-970849C39045}">
      <dgm:prSet/>
      <dgm:spPr/>
      <dgm:t>
        <a:bodyPr/>
        <a:lstStyle/>
        <a:p>
          <a:endParaRPr lang="en-US" sz="2000"/>
        </a:p>
      </dgm:t>
    </dgm:pt>
    <dgm:pt modelId="{D72F5E8A-2118-4014-8FF2-145580BF2BBC}" type="sibTrans" cxnId="{CFC505E6-CD3E-4048-8F43-970849C39045}">
      <dgm:prSet/>
      <dgm:spPr/>
      <dgm:t>
        <a:bodyPr/>
        <a:lstStyle/>
        <a:p>
          <a:endParaRPr lang="en-US" sz="2000"/>
        </a:p>
      </dgm:t>
    </dgm:pt>
    <dgm:pt modelId="{FB6DE5BB-B7B8-45A5-80EF-02262817667F}">
      <dgm:prSet custT="1"/>
      <dgm:spPr/>
      <dgm:t>
        <a:bodyPr/>
        <a:lstStyle/>
        <a:p>
          <a:r>
            <a:rPr lang="en-US" sz="2000" dirty="0"/>
            <a:t>“influence, motivate and enable others to contribute toward the effectiveness and success of the </a:t>
          </a:r>
          <a:r>
            <a:rPr lang="en-US" sz="2000" dirty="0" err="1"/>
            <a:t>organisation</a:t>
          </a:r>
          <a:r>
            <a:rPr lang="en-US" sz="2000" dirty="0"/>
            <a:t>.”</a:t>
          </a:r>
        </a:p>
      </dgm:t>
    </dgm:pt>
    <dgm:pt modelId="{A5CA7464-66FA-4B29-9B17-6EF7E6EA6A24}" type="parTrans" cxnId="{D3712755-0979-4136-A184-5A68593B4170}">
      <dgm:prSet/>
      <dgm:spPr/>
      <dgm:t>
        <a:bodyPr/>
        <a:lstStyle/>
        <a:p>
          <a:endParaRPr lang="en-US" sz="2000"/>
        </a:p>
      </dgm:t>
    </dgm:pt>
    <dgm:pt modelId="{672DFED6-BE14-42E9-80BD-C8A17CBDC9DA}" type="sibTrans" cxnId="{D3712755-0979-4136-A184-5A68593B4170}">
      <dgm:prSet/>
      <dgm:spPr/>
      <dgm:t>
        <a:bodyPr/>
        <a:lstStyle/>
        <a:p>
          <a:endParaRPr lang="en-US" sz="2000"/>
        </a:p>
      </dgm:t>
    </dgm:pt>
    <dgm:pt modelId="{A9C7BA40-F730-4C6B-8C97-42BEE35A08A1}" type="pres">
      <dgm:prSet presAssocID="{88DF17E9-928F-4B39-B67C-FAB29117E2C8}" presName="root" presStyleCnt="0">
        <dgm:presLayoutVars>
          <dgm:dir/>
          <dgm:resizeHandles val="exact"/>
        </dgm:presLayoutVars>
      </dgm:prSet>
      <dgm:spPr/>
      <dgm:t>
        <a:bodyPr/>
        <a:lstStyle/>
        <a:p>
          <a:endParaRPr lang="en-US"/>
        </a:p>
      </dgm:t>
    </dgm:pt>
    <dgm:pt modelId="{BF3AB039-4FE3-420C-8095-9779E569EDE6}" type="pres">
      <dgm:prSet presAssocID="{0AB11113-99B7-45E4-9232-B4CD7981FCCD}" presName="compNode" presStyleCnt="0"/>
      <dgm:spPr/>
    </dgm:pt>
    <dgm:pt modelId="{D7249919-C442-4875-9CE5-FF401F65FB16}" type="pres">
      <dgm:prSet presAssocID="{0AB11113-99B7-45E4-9232-B4CD7981FCCD}" presName="bgRect" presStyleLbl="bgShp" presStyleIdx="0" presStyleCnt="2"/>
      <dgm:spPr/>
    </dgm:pt>
    <dgm:pt modelId="{8B4906FE-908E-49DA-BAA9-5F8AC24BF8DE}" type="pres">
      <dgm:prSet presAssocID="{0AB11113-99B7-45E4-9232-B4CD7981FCCD}" presName="iconRect" presStyleLbl="node1" presStyleIdx="0" presStyleCnt="2"/>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331E3700-1743-44F2-85E3-22301122E335}" type="pres">
      <dgm:prSet presAssocID="{0AB11113-99B7-45E4-9232-B4CD7981FCCD}" presName="spaceRect" presStyleCnt="0"/>
      <dgm:spPr/>
    </dgm:pt>
    <dgm:pt modelId="{B54CB280-9D9A-4702-A5FA-0A9E863853F8}" type="pres">
      <dgm:prSet presAssocID="{0AB11113-99B7-45E4-9232-B4CD7981FCCD}" presName="parTx" presStyleLbl="revTx" presStyleIdx="0" presStyleCnt="2">
        <dgm:presLayoutVars>
          <dgm:chMax val="0"/>
          <dgm:chPref val="0"/>
        </dgm:presLayoutVars>
      </dgm:prSet>
      <dgm:spPr/>
      <dgm:t>
        <a:bodyPr/>
        <a:lstStyle/>
        <a:p>
          <a:endParaRPr lang="en-US"/>
        </a:p>
      </dgm:t>
    </dgm:pt>
    <dgm:pt modelId="{326C0565-3C0E-4D59-B401-F4372DB9509D}" type="pres">
      <dgm:prSet presAssocID="{D72F5E8A-2118-4014-8FF2-145580BF2BBC}" presName="sibTrans" presStyleCnt="0"/>
      <dgm:spPr/>
    </dgm:pt>
    <dgm:pt modelId="{EF15C1C2-1DFB-42FB-871E-9A24D52831BF}" type="pres">
      <dgm:prSet presAssocID="{FB6DE5BB-B7B8-45A5-80EF-02262817667F}" presName="compNode" presStyleCnt="0"/>
      <dgm:spPr/>
    </dgm:pt>
    <dgm:pt modelId="{DD1F2985-6AD0-47E0-AA09-F5249F93BE6C}" type="pres">
      <dgm:prSet presAssocID="{FB6DE5BB-B7B8-45A5-80EF-02262817667F}" presName="bgRect" presStyleLbl="bgShp" presStyleIdx="1" presStyleCnt="2"/>
      <dgm:spPr/>
    </dgm:pt>
    <dgm:pt modelId="{C20B4662-A591-4AD4-90C0-DF12B53ED648}" type="pres">
      <dgm:prSet presAssocID="{FB6DE5BB-B7B8-45A5-80EF-02262817667F}" presName="iconRect" presStyleLbl="node1" presStyleIdx="1" presStyleCnt="2"/>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usiness Growth"/>
        </a:ext>
      </dgm:extLst>
    </dgm:pt>
    <dgm:pt modelId="{21925DA7-54DF-46A2-A599-19F4D2486FFB}" type="pres">
      <dgm:prSet presAssocID="{FB6DE5BB-B7B8-45A5-80EF-02262817667F}" presName="spaceRect" presStyleCnt="0"/>
      <dgm:spPr/>
    </dgm:pt>
    <dgm:pt modelId="{477DB869-033F-49FA-BF84-1D8CB058D33A}" type="pres">
      <dgm:prSet presAssocID="{FB6DE5BB-B7B8-45A5-80EF-02262817667F}" presName="parTx" presStyleLbl="revTx" presStyleIdx="1" presStyleCnt="2">
        <dgm:presLayoutVars>
          <dgm:chMax val="0"/>
          <dgm:chPref val="0"/>
        </dgm:presLayoutVars>
      </dgm:prSet>
      <dgm:spPr/>
      <dgm:t>
        <a:bodyPr/>
        <a:lstStyle/>
        <a:p>
          <a:endParaRPr lang="en-US"/>
        </a:p>
      </dgm:t>
    </dgm:pt>
  </dgm:ptLst>
  <dgm:cxnLst>
    <dgm:cxn modelId="{D3712755-0979-4136-A184-5A68593B4170}" srcId="{88DF17E9-928F-4B39-B67C-FAB29117E2C8}" destId="{FB6DE5BB-B7B8-45A5-80EF-02262817667F}" srcOrd="1" destOrd="0" parTransId="{A5CA7464-66FA-4B29-9B17-6EF7E6EA6A24}" sibTransId="{672DFED6-BE14-42E9-80BD-C8A17CBDC9DA}"/>
    <dgm:cxn modelId="{DAB0F12C-F2C0-4CB0-A0E1-3C8BDE5698BE}" type="presOf" srcId="{88DF17E9-928F-4B39-B67C-FAB29117E2C8}" destId="{A9C7BA40-F730-4C6B-8C97-42BEE35A08A1}" srcOrd="0" destOrd="0" presId="urn:microsoft.com/office/officeart/2018/2/layout/IconVerticalSolidList"/>
    <dgm:cxn modelId="{B83F1601-6E29-4A22-96B6-A9C233304D79}" type="presOf" srcId="{FB6DE5BB-B7B8-45A5-80EF-02262817667F}" destId="{477DB869-033F-49FA-BF84-1D8CB058D33A}" srcOrd="0" destOrd="0" presId="urn:microsoft.com/office/officeart/2018/2/layout/IconVerticalSolidList"/>
    <dgm:cxn modelId="{53006FEB-8AC5-4990-8B99-A49094BB8432}" type="presOf" srcId="{0AB11113-99B7-45E4-9232-B4CD7981FCCD}" destId="{B54CB280-9D9A-4702-A5FA-0A9E863853F8}" srcOrd="0" destOrd="0" presId="urn:microsoft.com/office/officeart/2018/2/layout/IconVerticalSolidList"/>
    <dgm:cxn modelId="{CFC505E6-CD3E-4048-8F43-970849C39045}" srcId="{88DF17E9-928F-4B39-B67C-FAB29117E2C8}" destId="{0AB11113-99B7-45E4-9232-B4CD7981FCCD}" srcOrd="0" destOrd="0" parTransId="{5F99F56D-1267-4F41-A740-C45F2B4EF9A7}" sibTransId="{D72F5E8A-2118-4014-8FF2-145580BF2BBC}"/>
    <dgm:cxn modelId="{914CD857-6C66-4220-9059-BAA34E3F6F0F}" type="presParOf" srcId="{A9C7BA40-F730-4C6B-8C97-42BEE35A08A1}" destId="{BF3AB039-4FE3-420C-8095-9779E569EDE6}" srcOrd="0" destOrd="0" presId="urn:microsoft.com/office/officeart/2018/2/layout/IconVerticalSolidList"/>
    <dgm:cxn modelId="{EEDAC812-5BE8-426E-A86B-6FAC8B0CBCCB}" type="presParOf" srcId="{BF3AB039-4FE3-420C-8095-9779E569EDE6}" destId="{D7249919-C442-4875-9CE5-FF401F65FB16}" srcOrd="0" destOrd="0" presId="urn:microsoft.com/office/officeart/2018/2/layout/IconVerticalSolidList"/>
    <dgm:cxn modelId="{502F77EF-6561-41E6-AFC0-5FCEE97E8889}" type="presParOf" srcId="{BF3AB039-4FE3-420C-8095-9779E569EDE6}" destId="{8B4906FE-908E-49DA-BAA9-5F8AC24BF8DE}" srcOrd="1" destOrd="0" presId="urn:microsoft.com/office/officeart/2018/2/layout/IconVerticalSolidList"/>
    <dgm:cxn modelId="{337BB093-62BC-4436-B48D-6038C3C10C96}" type="presParOf" srcId="{BF3AB039-4FE3-420C-8095-9779E569EDE6}" destId="{331E3700-1743-44F2-85E3-22301122E335}" srcOrd="2" destOrd="0" presId="urn:microsoft.com/office/officeart/2018/2/layout/IconVerticalSolidList"/>
    <dgm:cxn modelId="{C9000679-EC70-42BD-ABD8-2A0ECEC9B25F}" type="presParOf" srcId="{BF3AB039-4FE3-420C-8095-9779E569EDE6}" destId="{B54CB280-9D9A-4702-A5FA-0A9E863853F8}" srcOrd="3" destOrd="0" presId="urn:microsoft.com/office/officeart/2018/2/layout/IconVerticalSolidList"/>
    <dgm:cxn modelId="{9449EE1F-B54F-4500-BCE9-ABD02C8B837A}" type="presParOf" srcId="{A9C7BA40-F730-4C6B-8C97-42BEE35A08A1}" destId="{326C0565-3C0E-4D59-B401-F4372DB9509D}" srcOrd="1" destOrd="0" presId="urn:microsoft.com/office/officeart/2018/2/layout/IconVerticalSolidList"/>
    <dgm:cxn modelId="{A832A7A5-1A91-4D5F-B9D5-7EDA6F99B060}" type="presParOf" srcId="{A9C7BA40-F730-4C6B-8C97-42BEE35A08A1}" destId="{EF15C1C2-1DFB-42FB-871E-9A24D52831BF}" srcOrd="2" destOrd="0" presId="urn:microsoft.com/office/officeart/2018/2/layout/IconVerticalSolidList"/>
    <dgm:cxn modelId="{6024A459-8F3D-43CE-873E-2C108935F592}" type="presParOf" srcId="{EF15C1C2-1DFB-42FB-871E-9A24D52831BF}" destId="{DD1F2985-6AD0-47E0-AA09-F5249F93BE6C}" srcOrd="0" destOrd="0" presId="urn:microsoft.com/office/officeart/2018/2/layout/IconVerticalSolidList"/>
    <dgm:cxn modelId="{004B022D-6246-406E-A72E-5FB9BF86E096}" type="presParOf" srcId="{EF15C1C2-1DFB-42FB-871E-9A24D52831BF}" destId="{C20B4662-A591-4AD4-90C0-DF12B53ED648}" srcOrd="1" destOrd="0" presId="urn:microsoft.com/office/officeart/2018/2/layout/IconVerticalSolidList"/>
    <dgm:cxn modelId="{59E30C18-48D7-40AE-BAFA-46853E746E9D}" type="presParOf" srcId="{EF15C1C2-1DFB-42FB-871E-9A24D52831BF}" destId="{21925DA7-54DF-46A2-A599-19F4D2486FFB}" srcOrd="2" destOrd="0" presId="urn:microsoft.com/office/officeart/2018/2/layout/IconVerticalSolidList"/>
    <dgm:cxn modelId="{A5D37A95-C40F-45D3-95E1-ED4DA56C1CA3}" type="presParOf" srcId="{EF15C1C2-1DFB-42FB-871E-9A24D52831BF}" destId="{477DB869-033F-49FA-BF84-1D8CB058D33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67569-A02C-4B2F-A599-83168D1BC786}">
      <dsp:nvSpPr>
        <dsp:cNvPr id="0" name=""/>
        <dsp:cNvSpPr/>
      </dsp:nvSpPr>
      <dsp:spPr>
        <a:xfrm>
          <a:off x="0" y="0"/>
          <a:ext cx="49573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2666C-B9D5-4B2C-94D1-AC6DCB9A93D9}">
      <dsp:nvSpPr>
        <dsp:cNvPr id="0" name=""/>
        <dsp:cNvSpPr/>
      </dsp:nvSpPr>
      <dsp:spPr>
        <a:xfrm>
          <a:off x="0" y="0"/>
          <a:ext cx="4957320" cy="2712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3200" kern="1200" dirty="0"/>
            <a:t>‘Leadership means making people feel good’ (Jean Chretien, 1984)</a:t>
          </a:r>
        </a:p>
      </dsp:txBody>
      <dsp:txXfrm>
        <a:off x="0" y="0"/>
        <a:ext cx="4957320" cy="2712377"/>
      </dsp:txXfrm>
    </dsp:sp>
    <dsp:sp modelId="{CFCF7DA7-6E4C-4BEE-89A0-806C17CBED69}">
      <dsp:nvSpPr>
        <dsp:cNvPr id="0" name=""/>
        <dsp:cNvSpPr/>
      </dsp:nvSpPr>
      <dsp:spPr>
        <a:xfrm>
          <a:off x="0" y="2712377"/>
          <a:ext cx="495732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DFFDD-19EF-456D-9166-50F243249C38}">
      <dsp:nvSpPr>
        <dsp:cNvPr id="0" name=""/>
        <dsp:cNvSpPr/>
      </dsp:nvSpPr>
      <dsp:spPr>
        <a:xfrm>
          <a:off x="0" y="2712377"/>
          <a:ext cx="4957320" cy="2712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3200" kern="1200" dirty="0"/>
            <a:t>‘The final test of a leader is that he leaves behind him in other men the conviction and the will to carry on.’  (Walter Lippman, 1945)</a:t>
          </a:r>
        </a:p>
      </dsp:txBody>
      <dsp:txXfrm>
        <a:off x="0" y="2712377"/>
        <a:ext cx="4957320" cy="27123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BCCEE-1BF5-4C07-8000-514588B20D78}">
      <dsp:nvSpPr>
        <dsp:cNvPr id="0" name=""/>
        <dsp:cNvSpPr/>
      </dsp:nvSpPr>
      <dsp:spPr>
        <a:xfrm>
          <a:off x="0" y="78612"/>
          <a:ext cx="6513603" cy="184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What roles do leaders play in the change process?</a:t>
          </a:r>
        </a:p>
      </dsp:txBody>
      <dsp:txXfrm>
        <a:off x="90116" y="168728"/>
        <a:ext cx="6333371" cy="1665808"/>
      </dsp:txXfrm>
    </dsp:sp>
    <dsp:sp modelId="{5890450B-6729-4847-BE4C-ED6149B9B9FF}">
      <dsp:nvSpPr>
        <dsp:cNvPr id="0" name=""/>
        <dsp:cNvSpPr/>
      </dsp:nvSpPr>
      <dsp:spPr>
        <a:xfrm>
          <a:off x="0" y="2019692"/>
          <a:ext cx="6513603" cy="184604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How do leaders adapt their style and focus to suit different phases of change? </a:t>
          </a:r>
        </a:p>
      </dsp:txBody>
      <dsp:txXfrm>
        <a:off x="90116" y="2109808"/>
        <a:ext cx="6333371" cy="1665808"/>
      </dsp:txXfrm>
    </dsp:sp>
    <dsp:sp modelId="{D7098C70-DF0A-4D79-9D48-63C0CDD7D080}">
      <dsp:nvSpPr>
        <dsp:cNvPr id="0" name=""/>
        <dsp:cNvSpPr/>
      </dsp:nvSpPr>
      <dsp:spPr>
        <a:xfrm>
          <a:off x="0" y="3960773"/>
          <a:ext cx="6513603" cy="18460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The importance of self-knowledge and inner resources for leaders</a:t>
          </a:r>
        </a:p>
      </dsp:txBody>
      <dsp:txXfrm>
        <a:off x="90116" y="4050889"/>
        <a:ext cx="6333371" cy="166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FBB90-98F7-4FEB-A297-039D92A6C531}">
      <dsp:nvSpPr>
        <dsp:cNvPr id="0" name=""/>
        <dsp:cNvSpPr/>
      </dsp:nvSpPr>
      <dsp:spPr>
        <a:xfrm>
          <a:off x="4713101" y="2553238"/>
          <a:ext cx="1941274" cy="1941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GB" sz="2100" b="1" kern="1200" dirty="0" smtClean="0">
              <a:solidFill>
                <a:schemeClr val="tx1"/>
              </a:solidFill>
            </a:rPr>
            <a:t>Types of Leaderships </a:t>
          </a:r>
          <a:endParaRPr lang="en-US" sz="2100" b="1" kern="1200" dirty="0">
            <a:solidFill>
              <a:schemeClr val="tx1"/>
            </a:solidFill>
          </a:endParaRPr>
        </a:p>
      </dsp:txBody>
      <dsp:txXfrm>
        <a:off x="4997394" y="2837531"/>
        <a:ext cx="1372688" cy="1372688"/>
      </dsp:txXfrm>
    </dsp:sp>
    <dsp:sp modelId="{0182CD7B-5432-4ACD-82E5-0CAF4ACCEF14}">
      <dsp:nvSpPr>
        <dsp:cNvPr id="0" name=""/>
        <dsp:cNvSpPr/>
      </dsp:nvSpPr>
      <dsp:spPr>
        <a:xfrm rot="16200000">
          <a:off x="5390313" y="2244443"/>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5669067" y="2245141"/>
        <a:ext cx="29342" cy="29342"/>
      </dsp:txXfrm>
    </dsp:sp>
    <dsp:sp modelId="{6EBE3993-6A53-4411-9F8D-2895E9495FB6}">
      <dsp:nvSpPr>
        <dsp:cNvPr id="0" name=""/>
        <dsp:cNvSpPr/>
      </dsp:nvSpPr>
      <dsp:spPr>
        <a:xfrm>
          <a:off x="4713101" y="25113"/>
          <a:ext cx="1941274" cy="194127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b="1" kern="1200" dirty="0" smtClean="0">
              <a:solidFill>
                <a:schemeClr val="tx1"/>
              </a:solidFill>
            </a:rPr>
            <a:t>Transformational</a:t>
          </a:r>
          <a:endParaRPr lang="en-US" sz="1500" b="1" kern="1200" dirty="0">
            <a:solidFill>
              <a:schemeClr val="tx1"/>
            </a:solidFill>
          </a:endParaRPr>
        </a:p>
      </dsp:txBody>
      <dsp:txXfrm>
        <a:off x="4997394" y="309406"/>
        <a:ext cx="1372688" cy="1372688"/>
      </dsp:txXfrm>
    </dsp:sp>
    <dsp:sp modelId="{730D054E-43AC-4594-B333-DF81FA17B888}">
      <dsp:nvSpPr>
        <dsp:cNvPr id="0" name=""/>
        <dsp:cNvSpPr/>
      </dsp:nvSpPr>
      <dsp:spPr>
        <a:xfrm rot="20520000">
          <a:off x="6592508" y="3117889"/>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6871262" y="3118587"/>
        <a:ext cx="29342" cy="29342"/>
      </dsp:txXfrm>
    </dsp:sp>
    <dsp:sp modelId="{C12E134B-5B01-4BC8-B367-F863FE168EE1}">
      <dsp:nvSpPr>
        <dsp:cNvPr id="0" name=""/>
        <dsp:cNvSpPr/>
      </dsp:nvSpPr>
      <dsp:spPr>
        <a:xfrm>
          <a:off x="7117491" y="1772004"/>
          <a:ext cx="1941274" cy="1941274"/>
        </a:xfrm>
        <a:prstGeom prst="ellipse">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b="1" kern="1200" dirty="0" smtClean="0">
              <a:solidFill>
                <a:schemeClr val="tx1"/>
              </a:solidFill>
            </a:rPr>
            <a:t>Transactional</a:t>
          </a:r>
          <a:endParaRPr lang="en-US" sz="1500" b="1" kern="1200" dirty="0">
            <a:solidFill>
              <a:schemeClr val="tx1"/>
            </a:solidFill>
          </a:endParaRPr>
        </a:p>
      </dsp:txBody>
      <dsp:txXfrm>
        <a:off x="7401784" y="2056297"/>
        <a:ext cx="1372688" cy="1372688"/>
      </dsp:txXfrm>
    </dsp:sp>
    <dsp:sp modelId="{424DBA9B-F567-4BAA-B3FF-6963AA2D194A}">
      <dsp:nvSpPr>
        <dsp:cNvPr id="0" name=""/>
        <dsp:cNvSpPr/>
      </dsp:nvSpPr>
      <dsp:spPr>
        <a:xfrm rot="3240000">
          <a:off x="6133310" y="4531154"/>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6412064" y="4531852"/>
        <a:ext cx="29342" cy="29342"/>
      </dsp:txXfrm>
    </dsp:sp>
    <dsp:sp modelId="{B693DCCA-4688-4F66-A2F7-39C43185C094}">
      <dsp:nvSpPr>
        <dsp:cNvPr id="0" name=""/>
        <dsp:cNvSpPr/>
      </dsp:nvSpPr>
      <dsp:spPr>
        <a:xfrm>
          <a:off x="6199095" y="4598535"/>
          <a:ext cx="1941274" cy="1941274"/>
        </a:xfrm>
        <a:prstGeom prst="ellipse">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b="1" kern="1200" dirty="0" smtClean="0">
              <a:solidFill>
                <a:schemeClr val="tx1"/>
              </a:solidFill>
            </a:rPr>
            <a:t>Strategic</a:t>
          </a:r>
          <a:endParaRPr lang="en-US" sz="1500" b="1" kern="1200" dirty="0">
            <a:solidFill>
              <a:schemeClr val="tx1"/>
            </a:solidFill>
          </a:endParaRPr>
        </a:p>
      </dsp:txBody>
      <dsp:txXfrm>
        <a:off x="6483388" y="4882828"/>
        <a:ext cx="1372688" cy="1372688"/>
      </dsp:txXfrm>
    </dsp:sp>
    <dsp:sp modelId="{06739ABB-89BD-45E8-ADE8-8E438498D5E5}">
      <dsp:nvSpPr>
        <dsp:cNvPr id="0" name=""/>
        <dsp:cNvSpPr/>
      </dsp:nvSpPr>
      <dsp:spPr>
        <a:xfrm rot="7560000">
          <a:off x="4647315" y="4531154"/>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rot="10800000">
        <a:off x="4926069" y="4531852"/>
        <a:ext cx="29342" cy="29342"/>
      </dsp:txXfrm>
    </dsp:sp>
    <dsp:sp modelId="{89CF0394-48D4-4F8A-BA44-59AAB2FB6575}">
      <dsp:nvSpPr>
        <dsp:cNvPr id="0" name=""/>
        <dsp:cNvSpPr/>
      </dsp:nvSpPr>
      <dsp:spPr>
        <a:xfrm>
          <a:off x="3227106" y="4598535"/>
          <a:ext cx="1941274" cy="1941274"/>
        </a:xfrm>
        <a:prstGeom prst="ellipse">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b="1" kern="1200" dirty="0" smtClean="0">
              <a:solidFill>
                <a:schemeClr val="tx1"/>
              </a:solidFill>
            </a:rPr>
            <a:t>Collaborative</a:t>
          </a:r>
          <a:endParaRPr lang="en-US" sz="1500" b="1" kern="1200" dirty="0">
            <a:solidFill>
              <a:schemeClr val="tx1"/>
            </a:solidFill>
          </a:endParaRPr>
        </a:p>
      </dsp:txBody>
      <dsp:txXfrm>
        <a:off x="3511399" y="4882828"/>
        <a:ext cx="1372688" cy="1372688"/>
      </dsp:txXfrm>
    </dsp:sp>
    <dsp:sp modelId="{15D81934-7EDA-4EB8-A4E5-D60EEED1D326}">
      <dsp:nvSpPr>
        <dsp:cNvPr id="0" name=""/>
        <dsp:cNvSpPr/>
      </dsp:nvSpPr>
      <dsp:spPr>
        <a:xfrm rot="11880000">
          <a:off x="4188118" y="3117889"/>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rot="10800000">
        <a:off x="4466872" y="3118587"/>
        <a:ext cx="29342" cy="29342"/>
      </dsp:txXfrm>
    </dsp:sp>
    <dsp:sp modelId="{EE217EAB-A70B-4705-A987-06A8A6E29535}">
      <dsp:nvSpPr>
        <dsp:cNvPr id="0" name=""/>
        <dsp:cNvSpPr/>
      </dsp:nvSpPr>
      <dsp:spPr>
        <a:xfrm>
          <a:off x="2308710" y="1772004"/>
          <a:ext cx="1941274" cy="1941274"/>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b="1" kern="1200" dirty="0" smtClean="0">
              <a:solidFill>
                <a:schemeClr val="tx1"/>
              </a:solidFill>
            </a:rPr>
            <a:t>Servant</a:t>
          </a:r>
          <a:endParaRPr lang="en-US" sz="1500" b="1" kern="1200" dirty="0">
            <a:solidFill>
              <a:schemeClr val="tx1"/>
            </a:solidFill>
          </a:endParaRPr>
        </a:p>
      </dsp:txBody>
      <dsp:txXfrm>
        <a:off x="2593003" y="2056297"/>
        <a:ext cx="1372688" cy="1372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F2A80-7EE7-4753-B84D-E83D83806179}">
      <dsp:nvSpPr>
        <dsp:cNvPr id="0" name=""/>
        <dsp:cNvSpPr/>
      </dsp:nvSpPr>
      <dsp:spPr>
        <a:xfrm>
          <a:off x="0" y="428668"/>
          <a:ext cx="8128000"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AD7908-E998-4CE7-8FF0-1CF97A28A6E4}">
      <dsp:nvSpPr>
        <dsp:cNvPr id="0" name=""/>
        <dsp:cNvSpPr/>
      </dsp:nvSpPr>
      <dsp:spPr>
        <a:xfrm>
          <a:off x="406400" y="103948"/>
          <a:ext cx="5689600"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977900">
            <a:lnSpc>
              <a:spcPct val="90000"/>
            </a:lnSpc>
            <a:spcBef>
              <a:spcPct val="0"/>
            </a:spcBef>
            <a:spcAft>
              <a:spcPct val="35000"/>
            </a:spcAft>
          </a:pPr>
          <a:r>
            <a:rPr lang="en-US" sz="2200" kern="1200" dirty="0" smtClean="0"/>
            <a:t>The Architect</a:t>
          </a:r>
          <a:endParaRPr lang="en-US" sz="2200" kern="1200" dirty="0"/>
        </a:p>
      </dsp:txBody>
      <dsp:txXfrm>
        <a:off x="438103" y="135651"/>
        <a:ext cx="5626194" cy="586034"/>
      </dsp:txXfrm>
    </dsp:sp>
    <dsp:sp modelId="{FB5C5B81-2963-41D2-ADEB-AB5ECD97EC62}">
      <dsp:nvSpPr>
        <dsp:cNvPr id="0" name=""/>
        <dsp:cNvSpPr/>
      </dsp:nvSpPr>
      <dsp:spPr>
        <a:xfrm>
          <a:off x="0" y="1426588"/>
          <a:ext cx="8128000" cy="554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A1E87C-69F2-409B-8B18-1E13BFFFB0FD}">
      <dsp:nvSpPr>
        <dsp:cNvPr id="0" name=""/>
        <dsp:cNvSpPr/>
      </dsp:nvSpPr>
      <dsp:spPr>
        <a:xfrm>
          <a:off x="406400" y="1101869"/>
          <a:ext cx="5689600"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977900">
            <a:lnSpc>
              <a:spcPct val="90000"/>
            </a:lnSpc>
            <a:spcBef>
              <a:spcPct val="0"/>
            </a:spcBef>
            <a:spcAft>
              <a:spcPct val="35000"/>
            </a:spcAft>
          </a:pPr>
          <a:r>
            <a:rPr lang="en-US" sz="2200" kern="1200" dirty="0" smtClean="0"/>
            <a:t>The motivator</a:t>
          </a:r>
          <a:endParaRPr lang="en-US" sz="2200" kern="1200" dirty="0"/>
        </a:p>
      </dsp:txBody>
      <dsp:txXfrm>
        <a:off x="438103" y="1133572"/>
        <a:ext cx="5626194" cy="586034"/>
      </dsp:txXfrm>
    </dsp:sp>
    <dsp:sp modelId="{8EC808F1-276D-44AC-A352-303BCBD6F806}">
      <dsp:nvSpPr>
        <dsp:cNvPr id="0" name=""/>
        <dsp:cNvSpPr/>
      </dsp:nvSpPr>
      <dsp:spPr>
        <a:xfrm>
          <a:off x="0" y="2424509"/>
          <a:ext cx="8128000" cy="554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2A021C-5B74-4100-B6EC-EC2B7D2DAB81}">
      <dsp:nvSpPr>
        <dsp:cNvPr id="0" name=""/>
        <dsp:cNvSpPr/>
      </dsp:nvSpPr>
      <dsp:spPr>
        <a:xfrm>
          <a:off x="406400" y="2099788"/>
          <a:ext cx="5689600"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977900">
            <a:lnSpc>
              <a:spcPct val="90000"/>
            </a:lnSpc>
            <a:spcBef>
              <a:spcPct val="0"/>
            </a:spcBef>
            <a:spcAft>
              <a:spcPct val="35000"/>
            </a:spcAft>
          </a:pPr>
          <a:r>
            <a:rPr lang="en-US" sz="2200" kern="1200" dirty="0" smtClean="0"/>
            <a:t>The connector</a:t>
          </a:r>
          <a:endParaRPr lang="en-US" sz="2200" kern="1200" dirty="0"/>
        </a:p>
      </dsp:txBody>
      <dsp:txXfrm>
        <a:off x="438103" y="2131491"/>
        <a:ext cx="5626194" cy="586034"/>
      </dsp:txXfrm>
    </dsp:sp>
    <dsp:sp modelId="{A074C423-C575-414C-B2CD-91EDC43B2161}">
      <dsp:nvSpPr>
        <dsp:cNvPr id="0" name=""/>
        <dsp:cNvSpPr/>
      </dsp:nvSpPr>
      <dsp:spPr>
        <a:xfrm>
          <a:off x="0" y="3422429"/>
          <a:ext cx="8128000"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E1D083-FDC1-421B-AD0E-90EC253A0EB5}">
      <dsp:nvSpPr>
        <dsp:cNvPr id="0" name=""/>
        <dsp:cNvSpPr/>
      </dsp:nvSpPr>
      <dsp:spPr>
        <a:xfrm>
          <a:off x="406400" y="3097709"/>
          <a:ext cx="5689600"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977900">
            <a:lnSpc>
              <a:spcPct val="90000"/>
            </a:lnSpc>
            <a:spcBef>
              <a:spcPct val="0"/>
            </a:spcBef>
            <a:spcAft>
              <a:spcPct val="35000"/>
            </a:spcAft>
          </a:pPr>
          <a:r>
            <a:rPr lang="en-US" sz="2200" kern="1200" dirty="0" smtClean="0"/>
            <a:t>The implementer</a:t>
          </a:r>
          <a:endParaRPr lang="en-US" sz="2200" kern="1200" dirty="0"/>
        </a:p>
      </dsp:txBody>
      <dsp:txXfrm>
        <a:off x="438103" y="3129412"/>
        <a:ext cx="5626194" cy="586034"/>
      </dsp:txXfrm>
    </dsp:sp>
    <dsp:sp modelId="{4E63B539-2F06-4B60-B04D-DA4C8A08401F}">
      <dsp:nvSpPr>
        <dsp:cNvPr id="0" name=""/>
        <dsp:cNvSpPr/>
      </dsp:nvSpPr>
      <dsp:spPr>
        <a:xfrm>
          <a:off x="0" y="4420349"/>
          <a:ext cx="8128000" cy="554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37E7A4-285C-466A-9F36-8D30802EF3A6}">
      <dsp:nvSpPr>
        <dsp:cNvPr id="0" name=""/>
        <dsp:cNvSpPr/>
      </dsp:nvSpPr>
      <dsp:spPr>
        <a:xfrm>
          <a:off x="406400" y="4095629"/>
          <a:ext cx="5689600" cy="6494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977900">
            <a:lnSpc>
              <a:spcPct val="90000"/>
            </a:lnSpc>
            <a:spcBef>
              <a:spcPct val="0"/>
            </a:spcBef>
            <a:spcAft>
              <a:spcPct val="35000"/>
            </a:spcAft>
          </a:pPr>
          <a:r>
            <a:rPr lang="en-US" sz="2200" kern="1200" dirty="0" smtClean="0"/>
            <a:t>The </a:t>
          </a:r>
          <a:r>
            <a:rPr lang="en-US" sz="2200" kern="1200" dirty="0" err="1" smtClean="0"/>
            <a:t>catalyser</a:t>
          </a:r>
          <a:endParaRPr lang="en-US" sz="2200" kern="1200" dirty="0"/>
        </a:p>
      </dsp:txBody>
      <dsp:txXfrm>
        <a:off x="438103" y="4127332"/>
        <a:ext cx="5626194" cy="5860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49919-C442-4875-9CE5-FF401F65FB16}">
      <dsp:nvSpPr>
        <dsp:cNvPr id="0" name=""/>
        <dsp:cNvSpPr/>
      </dsp:nvSpPr>
      <dsp:spPr>
        <a:xfrm>
          <a:off x="0" y="613544"/>
          <a:ext cx="5988141" cy="11326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4906FE-908E-49DA-BAA9-5F8AC24BF8DE}">
      <dsp:nvSpPr>
        <dsp:cNvPr id="0" name=""/>
        <dsp:cNvSpPr/>
      </dsp:nvSpPr>
      <dsp:spPr>
        <a:xfrm>
          <a:off x="342640" y="868401"/>
          <a:ext cx="622983" cy="622983"/>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CB280-9D9A-4702-A5FA-0A9E863853F8}">
      <dsp:nvSpPr>
        <dsp:cNvPr id="0" name=""/>
        <dsp:cNvSpPr/>
      </dsp:nvSpPr>
      <dsp:spPr>
        <a:xfrm>
          <a:off x="1308265" y="613544"/>
          <a:ext cx="4679875" cy="113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77" tIns="119877" rIns="119877" bIns="119877" numCol="1" spcCol="1270" anchor="ctr" anchorCtr="0">
          <a:noAutofit/>
        </a:bodyPr>
        <a:lstStyle/>
        <a:p>
          <a:pPr lvl="0" algn="l" defTabSz="889000">
            <a:lnSpc>
              <a:spcPct val="90000"/>
            </a:lnSpc>
            <a:spcBef>
              <a:spcPct val="0"/>
            </a:spcBef>
            <a:spcAft>
              <a:spcPct val="35000"/>
            </a:spcAft>
          </a:pPr>
          <a:r>
            <a:rPr lang="en-US" sz="2000" kern="1200"/>
            <a:t>According to McShane and VonGlinow (2004), a leader must be able to </a:t>
          </a:r>
        </a:p>
      </dsp:txBody>
      <dsp:txXfrm>
        <a:off x="1308265" y="613544"/>
        <a:ext cx="4679875" cy="1132697"/>
      </dsp:txXfrm>
    </dsp:sp>
    <dsp:sp modelId="{DD1F2985-6AD0-47E0-AA09-F5249F93BE6C}">
      <dsp:nvSpPr>
        <dsp:cNvPr id="0" name=""/>
        <dsp:cNvSpPr/>
      </dsp:nvSpPr>
      <dsp:spPr>
        <a:xfrm>
          <a:off x="0" y="2029415"/>
          <a:ext cx="5988141" cy="113269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0B4662-A591-4AD4-90C0-DF12B53ED648}">
      <dsp:nvSpPr>
        <dsp:cNvPr id="0" name=""/>
        <dsp:cNvSpPr/>
      </dsp:nvSpPr>
      <dsp:spPr>
        <a:xfrm>
          <a:off x="342640" y="2284272"/>
          <a:ext cx="622983" cy="622983"/>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DB869-033F-49FA-BF84-1D8CB058D33A}">
      <dsp:nvSpPr>
        <dsp:cNvPr id="0" name=""/>
        <dsp:cNvSpPr/>
      </dsp:nvSpPr>
      <dsp:spPr>
        <a:xfrm>
          <a:off x="1308265" y="2029415"/>
          <a:ext cx="4679875" cy="113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77" tIns="119877" rIns="119877" bIns="119877" numCol="1" spcCol="1270" anchor="ctr" anchorCtr="0">
          <a:noAutofit/>
        </a:bodyPr>
        <a:lstStyle/>
        <a:p>
          <a:pPr lvl="0" algn="l" defTabSz="889000">
            <a:lnSpc>
              <a:spcPct val="90000"/>
            </a:lnSpc>
            <a:spcBef>
              <a:spcPct val="0"/>
            </a:spcBef>
            <a:spcAft>
              <a:spcPct val="35000"/>
            </a:spcAft>
          </a:pPr>
          <a:r>
            <a:rPr lang="en-US" sz="2000" kern="1200" dirty="0"/>
            <a:t>“influence, motivate and enable others to contribute toward the effectiveness and success of the </a:t>
          </a:r>
          <a:r>
            <a:rPr lang="en-US" sz="2000" kern="1200" dirty="0" err="1"/>
            <a:t>organisation</a:t>
          </a:r>
          <a:r>
            <a:rPr lang="en-US" sz="2000" kern="1200" dirty="0"/>
            <a:t>.”</a:t>
          </a:r>
        </a:p>
      </dsp:txBody>
      <dsp:txXfrm>
        <a:off x="1308265" y="2029415"/>
        <a:ext cx="4679875" cy="11326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FAF53-789D-41EC-879C-B064196E9EF6}" type="datetimeFigureOut">
              <a:rPr lang="en-GB" smtClean="0"/>
              <a:t>02/06/2021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C0B1E-E7E2-466E-8747-417BC2F85AFA}" type="slidenum">
              <a:rPr lang="en-GB" smtClean="0"/>
              <a:t>‹#›</a:t>
            </a:fld>
            <a:endParaRPr lang="en-GB"/>
          </a:p>
        </p:txBody>
      </p:sp>
    </p:spTree>
    <p:extLst>
      <p:ext uri="{BB962C8B-B14F-4D97-AF65-F5344CB8AC3E}">
        <p14:creationId xmlns:p14="http://schemas.microsoft.com/office/powerpoint/2010/main" val="1718396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8" Type="http://schemas.openxmlformats.org/officeDocument/2006/relationships/hyperlink" Target="https://www.mindtools.com/pages/article/building-trust.htm" TargetMode="External"/><Relationship Id="rId3" Type="http://schemas.openxmlformats.org/officeDocument/2006/relationships/hyperlink" Target="https://www.mindtools.com/pages/article/newTMM_90.htm" TargetMode="External"/><Relationship Id="rId7" Type="http://schemas.openxmlformats.org/officeDocument/2006/relationships/hyperlink" Target="https://www.mindtools.com/pages/article/newCDV_65.htm"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www.mindtools.com/pages/article/newLDR_70.htm" TargetMode="External"/><Relationship Id="rId5" Type="http://schemas.openxmlformats.org/officeDocument/2006/relationships/hyperlink" Target="https://www.mindtools.com/pages/article/newTMM_78.htm" TargetMode="External"/><Relationship Id="rId4" Type="http://schemas.openxmlformats.org/officeDocument/2006/relationships/hyperlink" Target="https://www.mindtools.com/pages/article/newLDR_47.htm"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mindtools.com/pages/article/servant-leadership.htm"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s://www.mindtools.com/pages/article/newLDR_55.htm" TargetMode="External"/><Relationship Id="rId4" Type="http://schemas.openxmlformats.org/officeDocument/2006/relationships/hyperlink" Target="https://www.mindtools.com/pages/article/integrity.htm"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wgu.edu/blog/empathetic-leadership-skill-innate-trait1911.html"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a:t>
            </a:fld>
            <a:endParaRPr lang="en-GB"/>
          </a:p>
        </p:txBody>
      </p:sp>
    </p:spTree>
    <p:extLst>
      <p:ext uri="{BB962C8B-B14F-4D97-AF65-F5344CB8AC3E}">
        <p14:creationId xmlns:p14="http://schemas.microsoft.com/office/powerpoint/2010/main" val="1426736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a:t>
            </a:fld>
            <a:endParaRPr lang="en-GB"/>
          </a:p>
        </p:txBody>
      </p:sp>
    </p:spTree>
    <p:extLst>
      <p:ext uri="{BB962C8B-B14F-4D97-AF65-F5344CB8AC3E}">
        <p14:creationId xmlns:p14="http://schemas.microsoft.com/office/powerpoint/2010/main" val="2749216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a:t>
            </a:fld>
            <a:endParaRPr lang="en-GB"/>
          </a:p>
        </p:txBody>
      </p:sp>
    </p:spTree>
    <p:extLst>
      <p:ext uri="{BB962C8B-B14F-4D97-AF65-F5344CB8AC3E}">
        <p14:creationId xmlns:p14="http://schemas.microsoft.com/office/powerpoint/2010/main" val="3914232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4</a:t>
            </a:fld>
            <a:endParaRPr lang="en-GB"/>
          </a:p>
        </p:txBody>
      </p:sp>
    </p:spTree>
    <p:extLst>
      <p:ext uri="{BB962C8B-B14F-4D97-AF65-F5344CB8AC3E}">
        <p14:creationId xmlns:p14="http://schemas.microsoft.com/office/powerpoint/2010/main" val="4128695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Leaders need to have clear guiding vision/ clear idea</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5</a:t>
            </a:fld>
            <a:endParaRPr lang="en-GB"/>
          </a:p>
        </p:txBody>
      </p:sp>
    </p:spTree>
    <p:extLst>
      <p:ext uri="{BB962C8B-B14F-4D97-AF65-F5344CB8AC3E}">
        <p14:creationId xmlns:p14="http://schemas.microsoft.com/office/powerpoint/2010/main" val="1417312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6</a:t>
            </a:fld>
            <a:endParaRPr lang="en-GB"/>
          </a:p>
        </p:txBody>
      </p:sp>
    </p:spTree>
    <p:extLst>
      <p:ext uri="{BB962C8B-B14F-4D97-AF65-F5344CB8AC3E}">
        <p14:creationId xmlns:p14="http://schemas.microsoft.com/office/powerpoint/2010/main" val="1577542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7</a:t>
            </a:fld>
            <a:endParaRPr lang="en-GB"/>
          </a:p>
        </p:txBody>
      </p:sp>
    </p:spTree>
    <p:extLst>
      <p:ext uri="{BB962C8B-B14F-4D97-AF65-F5344CB8AC3E}">
        <p14:creationId xmlns:p14="http://schemas.microsoft.com/office/powerpoint/2010/main" val="3032209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8</a:t>
            </a:fld>
            <a:endParaRPr lang="en-GB"/>
          </a:p>
        </p:txBody>
      </p:sp>
    </p:spTree>
    <p:extLst>
      <p:ext uri="{BB962C8B-B14F-4D97-AF65-F5344CB8AC3E}">
        <p14:creationId xmlns:p14="http://schemas.microsoft.com/office/powerpoint/2010/main" val="1386670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9</a:t>
            </a:fld>
            <a:endParaRPr lang="en-GB"/>
          </a:p>
        </p:txBody>
      </p:sp>
    </p:spTree>
    <p:extLst>
      <p:ext uri="{BB962C8B-B14F-4D97-AF65-F5344CB8AC3E}">
        <p14:creationId xmlns:p14="http://schemas.microsoft.com/office/powerpoint/2010/main" val="2288918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10</a:t>
            </a:fld>
            <a:endParaRPr lang="en-GB"/>
          </a:p>
        </p:txBody>
      </p:sp>
    </p:spTree>
    <p:extLst>
      <p:ext uri="{BB962C8B-B14F-4D97-AF65-F5344CB8AC3E}">
        <p14:creationId xmlns:p14="http://schemas.microsoft.com/office/powerpoint/2010/main" val="1989328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11</a:t>
            </a:fld>
            <a:endParaRPr lang="en-GB"/>
          </a:p>
        </p:txBody>
      </p:sp>
    </p:spTree>
    <p:extLst>
      <p:ext uri="{BB962C8B-B14F-4D97-AF65-F5344CB8AC3E}">
        <p14:creationId xmlns:p14="http://schemas.microsoft.com/office/powerpoint/2010/main" val="1008949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12</a:t>
            </a:fld>
            <a:endParaRPr lang="en-GB"/>
          </a:p>
        </p:txBody>
      </p:sp>
    </p:spTree>
    <p:extLst>
      <p:ext uri="{BB962C8B-B14F-4D97-AF65-F5344CB8AC3E}">
        <p14:creationId xmlns:p14="http://schemas.microsoft.com/office/powerpoint/2010/main" val="3013612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13</a:t>
            </a:fld>
            <a:endParaRPr lang="en-GB"/>
          </a:p>
        </p:txBody>
      </p:sp>
    </p:spTree>
    <p:extLst>
      <p:ext uri="{BB962C8B-B14F-4D97-AF65-F5344CB8AC3E}">
        <p14:creationId xmlns:p14="http://schemas.microsoft.com/office/powerpoint/2010/main" val="3102136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14</a:t>
            </a:fld>
            <a:endParaRPr lang="en-GB"/>
          </a:p>
        </p:txBody>
      </p:sp>
    </p:spTree>
    <p:extLst>
      <p:ext uri="{BB962C8B-B14F-4D97-AF65-F5344CB8AC3E}">
        <p14:creationId xmlns:p14="http://schemas.microsoft.com/office/powerpoint/2010/main" val="1697883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15</a:t>
            </a:fld>
            <a:endParaRPr lang="en-GB"/>
          </a:p>
        </p:txBody>
      </p:sp>
    </p:spTree>
    <p:extLst>
      <p:ext uri="{BB962C8B-B14F-4D97-AF65-F5344CB8AC3E}">
        <p14:creationId xmlns:p14="http://schemas.microsoft.com/office/powerpoint/2010/main" val="1909282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16</a:t>
            </a:fld>
            <a:endParaRPr lang="en-GB"/>
          </a:p>
        </p:txBody>
      </p:sp>
    </p:spTree>
    <p:extLst>
      <p:ext uri="{BB962C8B-B14F-4D97-AF65-F5344CB8AC3E}">
        <p14:creationId xmlns:p14="http://schemas.microsoft.com/office/powerpoint/2010/main" val="49419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17</a:t>
            </a:fld>
            <a:endParaRPr lang="en-GB"/>
          </a:p>
        </p:txBody>
      </p:sp>
    </p:spTree>
    <p:extLst>
      <p:ext uri="{BB962C8B-B14F-4D97-AF65-F5344CB8AC3E}">
        <p14:creationId xmlns:p14="http://schemas.microsoft.com/office/powerpoint/2010/main" val="2687315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18</a:t>
            </a:fld>
            <a:endParaRPr lang="en-GB"/>
          </a:p>
        </p:txBody>
      </p:sp>
    </p:spTree>
    <p:extLst>
      <p:ext uri="{BB962C8B-B14F-4D97-AF65-F5344CB8AC3E}">
        <p14:creationId xmlns:p14="http://schemas.microsoft.com/office/powerpoint/2010/main" val="29033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19</a:t>
            </a:fld>
            <a:endParaRPr lang="en-GB"/>
          </a:p>
        </p:txBody>
      </p:sp>
    </p:spTree>
    <p:extLst>
      <p:ext uri="{BB962C8B-B14F-4D97-AF65-F5344CB8AC3E}">
        <p14:creationId xmlns:p14="http://schemas.microsoft.com/office/powerpoint/2010/main" val="3776821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20</a:t>
            </a:fld>
            <a:endParaRPr lang="en-GB"/>
          </a:p>
        </p:txBody>
      </p:sp>
    </p:spTree>
    <p:extLst>
      <p:ext uri="{BB962C8B-B14F-4D97-AF65-F5344CB8AC3E}">
        <p14:creationId xmlns:p14="http://schemas.microsoft.com/office/powerpoint/2010/main" val="26471371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21</a:t>
            </a:fld>
            <a:endParaRPr lang="en-GB"/>
          </a:p>
        </p:txBody>
      </p:sp>
    </p:spTree>
    <p:extLst>
      <p:ext uri="{BB962C8B-B14F-4D97-AF65-F5344CB8AC3E}">
        <p14:creationId xmlns:p14="http://schemas.microsoft.com/office/powerpoint/2010/main" val="1699214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22</a:t>
            </a:fld>
            <a:endParaRPr lang="en-GB"/>
          </a:p>
        </p:txBody>
      </p:sp>
    </p:spTree>
    <p:extLst>
      <p:ext uri="{BB962C8B-B14F-4D97-AF65-F5344CB8AC3E}">
        <p14:creationId xmlns:p14="http://schemas.microsoft.com/office/powerpoint/2010/main" val="35623559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Gareth Morgan’s (2006) work on 4 organisational metaphors first written in 1986 understanding how change exits in</a:t>
            </a:r>
            <a:r>
              <a:rPr lang="en-GB" baseline="0" dirty="0" smtClean="0"/>
              <a:t> organisations</a:t>
            </a:r>
          </a:p>
          <a:p>
            <a:r>
              <a:rPr lang="en-GB" dirty="0" smtClean="0"/>
              <a:t>Machine (designed/ structured/ clear defined roles/ routine operations/ efficient)</a:t>
            </a:r>
            <a:r>
              <a:rPr lang="en-GB" baseline="0" dirty="0" smtClean="0"/>
              <a:t> – change is driven towards planned state with minimum deviation. Type of leadership required : goal setting, planning, monitoring and reporting and project management.</a:t>
            </a:r>
          </a:p>
          <a:p>
            <a:r>
              <a:rPr lang="en-GB" baseline="0" dirty="0" smtClean="0"/>
              <a:t>Political system (recognises role of power/ competing </a:t>
            </a:r>
            <a:r>
              <a:rPr lang="en-GB" baseline="0" dirty="0" err="1" smtClean="0"/>
              <a:t>intersts</a:t>
            </a:r>
            <a:r>
              <a:rPr lang="en-GB" baseline="0" dirty="0" smtClean="0"/>
              <a:t>/ conflicts)– change needs a powerful coalition to support it. Leader needs to build vision, have influencing skills, design systems</a:t>
            </a:r>
          </a:p>
          <a:p>
            <a:r>
              <a:rPr lang="en-GB" baseline="0" dirty="0" smtClean="0"/>
              <a:t>Organism (open system- depending on environmental factors and adoption to outside world – recognises individual and group and organisational health and happiness are essential </a:t>
            </a:r>
            <a:r>
              <a:rPr lang="en-GB" baseline="0" dirty="0" err="1" smtClean="0"/>
              <a:t>ingerdeints</a:t>
            </a:r>
            <a:r>
              <a:rPr lang="en-GB" baseline="0" dirty="0" smtClean="0"/>
              <a:t>)– change is adaptive and leads to growth. Leader is required to coach and support with facilitation</a:t>
            </a:r>
          </a:p>
          <a:p>
            <a:r>
              <a:rPr lang="en-GB" baseline="0" dirty="0" smtClean="0"/>
              <a:t>Flux &amp; Trans ( complexity, chaos,  where change happens due to turbulent world) – change cannot be managed its co created – emergent through social interactions. Leaders are role models and enable social interactions support people through uncertainty</a:t>
            </a:r>
          </a:p>
          <a:p>
            <a:endParaRPr lang="en-GB" dirty="0"/>
          </a:p>
        </p:txBody>
      </p:sp>
      <p:sp>
        <p:nvSpPr>
          <p:cNvPr id="4" name="Slide Number Placeholder 3"/>
          <p:cNvSpPr>
            <a:spLocks noGrp="1"/>
          </p:cNvSpPr>
          <p:nvPr>
            <p:ph type="sldNum" sz="quarter" idx="5"/>
          </p:nvPr>
        </p:nvSpPr>
        <p:spPr/>
        <p:txBody>
          <a:bodyPr/>
          <a:lstStyle/>
          <a:p>
            <a:fld id="{B589DD18-D96C-4123-B8B7-FE3E96B6EAEE}" type="slidenum">
              <a:rPr lang="en-GB" smtClean="0"/>
              <a:t>23</a:t>
            </a:fld>
            <a:endParaRPr lang="en-GB"/>
          </a:p>
        </p:txBody>
      </p:sp>
    </p:spTree>
    <p:extLst>
      <p:ext uri="{BB962C8B-B14F-4D97-AF65-F5344CB8AC3E}">
        <p14:creationId xmlns:p14="http://schemas.microsoft.com/office/powerpoint/2010/main" val="2487513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24</a:t>
            </a:fld>
            <a:endParaRPr lang="en-GB"/>
          </a:p>
        </p:txBody>
      </p:sp>
    </p:spTree>
    <p:extLst>
      <p:ext uri="{BB962C8B-B14F-4D97-AF65-F5344CB8AC3E}">
        <p14:creationId xmlns:p14="http://schemas.microsoft.com/office/powerpoint/2010/main" val="12678586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25</a:t>
            </a:fld>
            <a:endParaRPr lang="en-GB"/>
          </a:p>
        </p:txBody>
      </p:sp>
    </p:spTree>
    <p:extLst>
      <p:ext uri="{BB962C8B-B14F-4D97-AF65-F5344CB8AC3E}">
        <p14:creationId xmlns:p14="http://schemas.microsoft.com/office/powerpoint/2010/main" val="9644884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26</a:t>
            </a:fld>
            <a:endParaRPr lang="en-GB"/>
          </a:p>
        </p:txBody>
      </p:sp>
    </p:spTree>
    <p:extLst>
      <p:ext uri="{BB962C8B-B14F-4D97-AF65-F5344CB8AC3E}">
        <p14:creationId xmlns:p14="http://schemas.microsoft.com/office/powerpoint/2010/main" val="2002759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27</a:t>
            </a:fld>
            <a:endParaRPr lang="en-GB"/>
          </a:p>
        </p:txBody>
      </p:sp>
    </p:spTree>
    <p:extLst>
      <p:ext uri="{BB962C8B-B14F-4D97-AF65-F5344CB8AC3E}">
        <p14:creationId xmlns:p14="http://schemas.microsoft.com/office/powerpoint/2010/main" val="18907579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 the 1960s, social psychologist Douglas McGregor developed two contrasting theories that explained how managers' beliefs about what motivates their people can affect their management style. He labelled these Theory X and Theory Y. These theories continue to be important even today.</a:t>
            </a:r>
          </a:p>
          <a:p>
            <a:pPr fontAlgn="base"/>
            <a:r>
              <a:rPr lang="en-GB" sz="1200" b="0" i="0" kern="1200" dirty="0" smtClean="0">
                <a:solidFill>
                  <a:schemeClr val="tx1"/>
                </a:solidFill>
                <a:effectLst/>
                <a:latin typeface="+mn-lt"/>
                <a:ea typeface="+mn-ea"/>
                <a:cs typeface="+mn-cs"/>
              </a:rPr>
              <a:t>Most managers will likely use a mixture of Theory X and Theory Y. You may, however, find that you naturally </a:t>
            </a:r>
            <a:r>
              <a:rPr lang="en-GB" sz="1200" b="0" i="0" kern="1200" dirty="0" err="1" smtClean="0">
                <a:solidFill>
                  <a:schemeClr val="tx1"/>
                </a:solidFill>
                <a:effectLst/>
                <a:latin typeface="+mn-lt"/>
                <a:ea typeface="+mn-ea"/>
                <a:cs typeface="+mn-cs"/>
              </a:rPr>
              <a:t>favor</a:t>
            </a:r>
            <a:r>
              <a:rPr lang="en-GB" sz="1200" b="0" i="0" kern="1200" dirty="0" smtClean="0">
                <a:solidFill>
                  <a:schemeClr val="tx1"/>
                </a:solidFill>
                <a:effectLst/>
                <a:latin typeface="+mn-lt"/>
                <a:ea typeface="+mn-ea"/>
                <a:cs typeface="+mn-cs"/>
              </a:rPr>
              <a:t> one over the other. You might, for instance, have a tendency to </a:t>
            </a:r>
            <a:r>
              <a:rPr lang="en-GB" sz="1200" b="1" i="0" u="none" strike="noStrike" kern="1200" dirty="0" smtClean="0">
                <a:solidFill>
                  <a:schemeClr val="tx1"/>
                </a:solidFill>
                <a:effectLst/>
                <a:latin typeface="+mn-lt"/>
                <a:ea typeface="+mn-ea"/>
                <a:cs typeface="+mn-cs"/>
                <a:hlinkClick r:id="rId3"/>
              </a:rPr>
              <a:t>micromanage</a:t>
            </a:r>
            <a:r>
              <a:rPr lang="en-GB" sz="1200" b="0" i="0" kern="1200" dirty="0" smtClean="0">
                <a:solidFill>
                  <a:schemeClr val="tx1"/>
                </a:solidFill>
                <a:effectLst/>
                <a:latin typeface="+mn-lt"/>
                <a:ea typeface="+mn-ea"/>
                <a:cs typeface="+mn-cs"/>
              </a:rPr>
              <a:t>  or, conversely, you may prefer to take a more </a:t>
            </a:r>
            <a:r>
              <a:rPr lang="en-GB" sz="1200" b="1" i="0" u="none" strike="noStrike" kern="1200" dirty="0" smtClean="0">
                <a:solidFill>
                  <a:schemeClr val="tx1"/>
                </a:solidFill>
                <a:effectLst/>
                <a:latin typeface="+mn-lt"/>
                <a:ea typeface="+mn-ea"/>
                <a:cs typeface="+mn-cs"/>
                <a:hlinkClick r:id="rId4"/>
              </a:rPr>
              <a:t>hands-off approach</a:t>
            </a:r>
            <a:r>
              <a:rPr lang="en-GB" sz="1200" b="0" i="0" kern="1200" dirty="0" smtClean="0">
                <a:solidFill>
                  <a:schemeClr val="tx1"/>
                </a:solidFill>
                <a:effectLst/>
                <a:latin typeface="+mn-lt"/>
                <a:ea typeface="+mn-ea"/>
                <a:cs typeface="+mn-cs"/>
              </a:rPr>
              <a:t> .</a:t>
            </a:r>
          </a:p>
          <a:p>
            <a:pPr fontAlgn="base"/>
            <a:r>
              <a:rPr lang="en-GB" sz="1200" b="0" i="0" kern="1200" dirty="0" smtClean="0">
                <a:solidFill>
                  <a:schemeClr val="tx1"/>
                </a:solidFill>
                <a:effectLst/>
                <a:latin typeface="+mn-lt"/>
                <a:ea typeface="+mn-ea"/>
                <a:cs typeface="+mn-cs"/>
              </a:rPr>
              <a:t>Although both styles of management can motivate people, the success of each will largely depend on your team's </a:t>
            </a:r>
            <a:r>
              <a:rPr lang="en-GB" sz="1200" b="1" i="0" u="none" strike="noStrike" kern="1200" dirty="0" smtClean="0">
                <a:solidFill>
                  <a:schemeClr val="tx1"/>
                </a:solidFill>
                <a:effectLst/>
                <a:latin typeface="+mn-lt"/>
                <a:ea typeface="+mn-ea"/>
                <a:cs typeface="+mn-cs"/>
                <a:hlinkClick r:id="rId5"/>
              </a:rPr>
              <a:t>needs and wants</a:t>
            </a:r>
            <a:r>
              <a:rPr lang="en-GB" sz="1200" b="0" i="0" kern="1200" dirty="0" smtClean="0">
                <a:solidFill>
                  <a:schemeClr val="tx1"/>
                </a:solidFill>
                <a:effectLst/>
                <a:latin typeface="+mn-lt"/>
                <a:ea typeface="+mn-ea"/>
                <a:cs typeface="+mn-cs"/>
              </a:rPr>
              <a:t>  and your organizational objectives.</a:t>
            </a:r>
          </a:p>
          <a:p>
            <a:pPr fontAlgn="base"/>
            <a:r>
              <a:rPr lang="en-GB" sz="1200" b="0" i="0" kern="1200" dirty="0" smtClean="0">
                <a:solidFill>
                  <a:schemeClr val="tx1"/>
                </a:solidFill>
                <a:effectLst/>
                <a:latin typeface="+mn-lt"/>
                <a:ea typeface="+mn-ea"/>
                <a:cs typeface="+mn-cs"/>
              </a:rPr>
              <a:t>You may use a Theory X style of management for new starters who will likely need a lot of guidance, or in a situation that requires you to take control such as a </a:t>
            </a:r>
            <a:r>
              <a:rPr lang="en-GB" sz="1200" b="1" i="0" u="none" strike="noStrike" kern="1200" dirty="0" smtClean="0">
                <a:solidFill>
                  <a:schemeClr val="tx1"/>
                </a:solidFill>
                <a:effectLst/>
                <a:latin typeface="+mn-lt"/>
                <a:ea typeface="+mn-ea"/>
                <a:cs typeface="+mn-cs"/>
                <a:hlinkClick r:id="rId6"/>
              </a:rPr>
              <a:t>crisis</a:t>
            </a:r>
            <a:r>
              <a:rPr lang="en-GB" sz="1200" b="0" i="0" kern="1200" dirty="0" smtClean="0">
                <a:solidFill>
                  <a:schemeClr val="tx1"/>
                </a:solidFill>
                <a:effectLst/>
                <a:latin typeface="+mn-lt"/>
                <a:ea typeface="+mn-ea"/>
                <a:cs typeface="+mn-cs"/>
              </a:rPr>
              <a:t> .</a:t>
            </a:r>
          </a:p>
          <a:p>
            <a:endParaRPr lang="en-GB" dirty="0" smtClean="0"/>
          </a:p>
          <a:p>
            <a:r>
              <a:rPr lang="en-GB" sz="1200" b="0" i="0" kern="1200" dirty="0" smtClean="0">
                <a:solidFill>
                  <a:schemeClr val="tx1"/>
                </a:solidFill>
                <a:effectLst/>
                <a:latin typeface="+mn-lt"/>
                <a:ea typeface="+mn-ea"/>
                <a:cs typeface="+mn-cs"/>
              </a:rPr>
              <a:t>f you believe that your team members dislike their work and have little motivation, then, according to McGregor, you'll likely use an authoritarian style of management. This approach is very "hands-on" and usually involves micromanaging people's work to ensure that it gets done properly. McGregor called this Theory X.</a:t>
            </a:r>
          </a:p>
          <a:p>
            <a:r>
              <a:rPr lang="en-GB" sz="1200" b="0" i="0" kern="1200" dirty="0" smtClean="0">
                <a:solidFill>
                  <a:schemeClr val="tx1"/>
                </a:solidFill>
                <a:effectLst/>
                <a:latin typeface="+mn-lt"/>
                <a:ea typeface="+mn-ea"/>
                <a:cs typeface="+mn-cs"/>
              </a:rPr>
              <a:t>theory Y managers have an optimistic, positive opinion of their people, and they use a decentralized, participative management style. This encourages a more </a:t>
            </a:r>
            <a:r>
              <a:rPr lang="en-GB" sz="1200" b="1" i="0" u="none" strike="noStrike" kern="1200" dirty="0" smtClean="0">
                <a:solidFill>
                  <a:schemeClr val="tx1"/>
                </a:solidFill>
                <a:effectLst/>
                <a:latin typeface="+mn-lt"/>
                <a:ea typeface="+mn-ea"/>
                <a:cs typeface="+mn-cs"/>
                <a:hlinkClick r:id="rId7"/>
              </a:rPr>
              <a:t>collaborative</a:t>
            </a:r>
            <a:r>
              <a:rPr lang="en-GB" dirty="0" smtClean="0"/>
              <a:t> </a:t>
            </a:r>
            <a:r>
              <a:rPr lang="en-GB" sz="1200" b="0" i="0" kern="120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hlinkClick r:id="rId8"/>
              </a:rPr>
              <a:t>trust-based</a:t>
            </a:r>
            <a:r>
              <a:rPr lang="en-GB" dirty="0" smtClean="0"/>
              <a:t> </a:t>
            </a:r>
            <a:r>
              <a:rPr lang="en-GB" sz="1200" b="0" i="0" kern="1200" dirty="0" smtClean="0">
                <a:solidFill>
                  <a:schemeClr val="tx1"/>
                </a:solidFill>
                <a:effectLst/>
                <a:latin typeface="+mn-lt"/>
                <a:ea typeface="+mn-ea"/>
                <a:cs typeface="+mn-cs"/>
              </a:rPr>
              <a:t> relationship between managers and their team members.</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28</a:t>
            </a:fld>
            <a:endParaRPr lang="en-GB"/>
          </a:p>
        </p:txBody>
      </p:sp>
    </p:spTree>
    <p:extLst>
      <p:ext uri="{BB962C8B-B14F-4D97-AF65-F5344CB8AC3E}">
        <p14:creationId xmlns:p14="http://schemas.microsoft.com/office/powerpoint/2010/main" val="3606791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29</a:t>
            </a:fld>
            <a:endParaRPr lang="en-GB"/>
          </a:p>
        </p:txBody>
      </p:sp>
    </p:spTree>
    <p:extLst>
      <p:ext uri="{BB962C8B-B14F-4D97-AF65-F5344CB8AC3E}">
        <p14:creationId xmlns:p14="http://schemas.microsoft.com/office/powerpoint/2010/main" val="4017928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30</a:t>
            </a:fld>
            <a:endParaRPr lang="en-GB"/>
          </a:p>
        </p:txBody>
      </p:sp>
    </p:spTree>
    <p:extLst>
      <p:ext uri="{BB962C8B-B14F-4D97-AF65-F5344CB8AC3E}">
        <p14:creationId xmlns:p14="http://schemas.microsoft.com/office/powerpoint/2010/main" val="2611755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Transormfational</a:t>
            </a:r>
            <a:r>
              <a:rPr lang="en-GB" baseline="0" dirty="0" smtClean="0"/>
              <a:t> – forward looking, provides role model for ethical behaviour, instils pride, gains respect and trust, </a:t>
            </a:r>
            <a:r>
              <a:rPr lang="en-GB" baseline="0" dirty="0" smtClean="0"/>
              <a:t>articulates vision </a:t>
            </a:r>
            <a:r>
              <a:rPr lang="en-GB" baseline="0" dirty="0" smtClean="0"/>
              <a:t>in </a:t>
            </a:r>
            <a:r>
              <a:rPr lang="en-GB" baseline="0" dirty="0" smtClean="0"/>
              <a:t>engaging </a:t>
            </a:r>
            <a:r>
              <a:rPr lang="en-GB" baseline="0" dirty="0" smtClean="0"/>
              <a:t>way, invites creativity, encourages people to think independently, is empathetic, gives advice</a:t>
            </a:r>
          </a:p>
          <a:p>
            <a:r>
              <a:rPr lang="en-GB" baseline="0" dirty="0" smtClean="0"/>
              <a:t>Transactional – Reward employees for what they do princely, scheduled bonuses, incentives to motivate, help establish  clear roles, but it can encourage bare – minimum work- doesn’t encourage creativity</a:t>
            </a:r>
            <a:endParaRPr lang="en-GB" dirty="0" smtClean="0"/>
          </a:p>
          <a:p>
            <a:r>
              <a:rPr lang="en-GB" dirty="0" smtClean="0"/>
              <a:t>Strategic – ability to anticipate,</a:t>
            </a:r>
            <a:r>
              <a:rPr lang="en-GB" baseline="0" dirty="0" smtClean="0"/>
              <a:t> maintain flexibility, think strategically, and work with others to initiate change – Planned, top down, systematic</a:t>
            </a:r>
          </a:p>
          <a:p>
            <a:r>
              <a:rPr lang="en-GB" baseline="0" dirty="0" err="1" smtClean="0"/>
              <a:t>Buereaucratic</a:t>
            </a:r>
            <a:r>
              <a:rPr lang="en-GB" baseline="0" dirty="0" smtClean="0"/>
              <a:t> - they lead by the rules. However, this style of leadership might listen and consider the input of employees. Unlike autocratic leadership bureaucratic Leadership tends to reject an employee's input if it conflicts with the company’s policy or past practices. Employees under this leadership style might not feel as controlled as they would under autocratic leadership, but there is still a lack of freedom in how much people are able to do in their roles. This type of leadership can</a:t>
            </a:r>
          </a:p>
          <a:p>
            <a:r>
              <a:rPr lang="en-GB" baseline="0" dirty="0" smtClean="0"/>
              <a:t>quickly shut down innovation, and is absolutely not encouraged for companies who are pursuing ambitious goals and quick growth. </a:t>
            </a:r>
          </a:p>
          <a:p>
            <a:r>
              <a:rPr lang="en-GB" baseline="0" dirty="0" smtClean="0"/>
              <a:t>Servant leadership – puts needs of others above POWER </a:t>
            </a:r>
            <a:r>
              <a:rPr lang="en-GB" sz="1200" b="0" i="0" kern="1200" dirty="0" smtClean="0">
                <a:solidFill>
                  <a:schemeClr val="tx1"/>
                </a:solidFill>
                <a:effectLst/>
                <a:latin typeface="+mn-lt"/>
                <a:ea typeface="+mn-ea"/>
                <a:cs typeface="+mn-cs"/>
              </a:rPr>
              <a:t>A "</a:t>
            </a:r>
            <a:r>
              <a:rPr lang="en-GB" sz="1200" b="1" i="0" u="none" strike="noStrike" kern="1200" dirty="0" smtClean="0">
                <a:solidFill>
                  <a:schemeClr val="tx1"/>
                </a:solidFill>
                <a:effectLst/>
                <a:latin typeface="+mn-lt"/>
                <a:ea typeface="+mn-ea"/>
                <a:cs typeface="+mn-cs"/>
                <a:hlinkClick r:id="rId3"/>
              </a:rPr>
              <a:t>servant leader</a:t>
            </a:r>
            <a:r>
              <a:rPr lang="en-GB" sz="1200" b="0" i="0" kern="1200" dirty="0" smtClean="0">
                <a:solidFill>
                  <a:schemeClr val="tx1"/>
                </a:solidFill>
                <a:effectLst/>
                <a:latin typeface="+mn-lt"/>
                <a:ea typeface="+mn-ea"/>
                <a:cs typeface="+mn-cs"/>
              </a:rPr>
              <a:t> " is someone, regardless of level, who leads simply by meeting the needs of the team. The term sometimes describes a person without formal recognition as a leader.</a:t>
            </a:r>
          </a:p>
          <a:p>
            <a:pPr fontAlgn="base"/>
            <a:r>
              <a:rPr lang="en-GB" sz="1200" b="0" i="0" kern="1200" dirty="0" smtClean="0">
                <a:solidFill>
                  <a:schemeClr val="tx1"/>
                </a:solidFill>
                <a:effectLst/>
                <a:latin typeface="+mn-lt"/>
                <a:ea typeface="+mn-ea"/>
                <a:cs typeface="+mn-cs"/>
              </a:rPr>
              <a:t>These people often lead by example. They have high </a:t>
            </a:r>
            <a:r>
              <a:rPr lang="en-GB" sz="1200" b="1" i="0" u="none" strike="noStrike" kern="1200" dirty="0" smtClean="0">
                <a:solidFill>
                  <a:schemeClr val="tx1"/>
                </a:solidFill>
                <a:effectLst/>
                <a:latin typeface="+mn-lt"/>
                <a:ea typeface="+mn-ea"/>
                <a:cs typeface="+mn-cs"/>
                <a:hlinkClick r:id="rId4"/>
              </a:rPr>
              <a:t>integrity</a:t>
            </a:r>
            <a:r>
              <a:rPr lang="en-GB" sz="1200" b="0" i="0" kern="1200" dirty="0" smtClean="0">
                <a:solidFill>
                  <a:schemeClr val="tx1"/>
                </a:solidFill>
                <a:effectLst/>
                <a:latin typeface="+mn-lt"/>
                <a:ea typeface="+mn-ea"/>
                <a:cs typeface="+mn-cs"/>
              </a:rPr>
              <a:t>  and </a:t>
            </a:r>
            <a:r>
              <a:rPr lang="en-GB" sz="1200" b="1" i="0" u="none" strike="noStrike" kern="1200" dirty="0" smtClean="0">
                <a:solidFill>
                  <a:schemeClr val="tx1"/>
                </a:solidFill>
                <a:effectLst/>
                <a:latin typeface="+mn-lt"/>
                <a:ea typeface="+mn-ea"/>
                <a:cs typeface="+mn-cs"/>
                <a:hlinkClick r:id="rId5"/>
              </a:rPr>
              <a:t>lead with generosity</a:t>
            </a:r>
            <a:r>
              <a:rPr lang="en-GB" sz="1200" b="0" i="0" kern="1200" dirty="0" smtClean="0">
                <a:solidFill>
                  <a:schemeClr val="tx1"/>
                </a:solidFill>
                <a:effectLst/>
                <a:latin typeface="+mn-lt"/>
                <a:ea typeface="+mn-ea"/>
                <a:cs typeface="+mn-cs"/>
              </a:rPr>
              <a:t> . Their approach can create a positive corporate culture, and it can lead to high morale among team members.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31</a:t>
            </a:fld>
            <a:endParaRPr lang="en-GB"/>
          </a:p>
        </p:txBody>
      </p:sp>
    </p:spTree>
    <p:extLst>
      <p:ext uri="{BB962C8B-B14F-4D97-AF65-F5344CB8AC3E}">
        <p14:creationId xmlns:p14="http://schemas.microsoft.com/office/powerpoint/2010/main" val="16185970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Bill Gates. The driving force behind Microsoft has a leadership style that’s a mix of authoritarian and participative. He’s a master delegator of tasks but at the same time understands the value of harnessing the skills of his team members to the fullest. This combination of styles led to the enormous success of the company. </a:t>
            </a:r>
          </a:p>
          <a:p>
            <a:r>
              <a:rPr lang="en-GB" sz="1200" b="0" i="0" kern="1200" dirty="0" smtClean="0">
                <a:solidFill>
                  <a:schemeClr val="tx1"/>
                </a:solidFill>
                <a:effectLst/>
                <a:latin typeface="+mn-lt"/>
                <a:ea typeface="+mn-ea"/>
                <a:cs typeface="+mn-cs"/>
              </a:rPr>
              <a:t>When urgent decisions need to be made quickly. With the responsibility falling on the top person in charge, there’s no need to get input from team members. The autocratic leader makes the proverbial executive decision and—boom—the process moves forward. </a:t>
            </a:r>
          </a:p>
          <a:p>
            <a:r>
              <a:rPr lang="en-GB" sz="1200" b="0" i="0" kern="1200" dirty="0" smtClean="0">
                <a:solidFill>
                  <a:schemeClr val="tx1"/>
                </a:solidFill>
                <a:effectLst/>
                <a:latin typeface="+mn-lt"/>
                <a:ea typeface="+mn-ea"/>
                <a:cs typeface="+mn-cs"/>
              </a:rPr>
              <a:t>When work performance needs to be closely monitored. Keeping a watchful eye on employees ensures tasks are performed efficiently and effectively—and makes it easy to quickly identify problem areas in the workflow and take corrective action. </a:t>
            </a:r>
          </a:p>
          <a:p>
            <a:r>
              <a:rPr lang="en-GB" sz="1200" b="0" i="0" kern="1200" dirty="0" smtClean="0">
                <a:solidFill>
                  <a:schemeClr val="tx1"/>
                </a:solidFill>
                <a:effectLst/>
                <a:latin typeface="+mn-lt"/>
                <a:ea typeface="+mn-ea"/>
                <a:cs typeface="+mn-cs"/>
              </a:rPr>
              <a:t>When strict coordination of processes is crucial to productivity. With complex decision-making left to the leader, employees can focus on their specific responsibilities. Again, this speaks to high efficiency.</a:t>
            </a:r>
          </a:p>
          <a:p>
            <a:r>
              <a:rPr lang="en-GB" sz="1200" b="0" i="0" kern="1200" dirty="0" smtClean="0">
                <a:solidFill>
                  <a:schemeClr val="tx1"/>
                </a:solidFill>
                <a:effectLst/>
                <a:latin typeface="+mn-lt"/>
                <a:ea typeface="+mn-ea"/>
                <a:cs typeface="+mn-cs"/>
              </a:rPr>
              <a:t>Cons.</a:t>
            </a:r>
          </a:p>
          <a:p>
            <a:r>
              <a:rPr lang="en-GB" sz="1200" b="0" i="0" kern="1200" dirty="0" smtClean="0">
                <a:solidFill>
                  <a:schemeClr val="tx1"/>
                </a:solidFill>
                <a:effectLst/>
                <a:latin typeface="+mn-lt"/>
                <a:ea typeface="+mn-ea"/>
                <a:cs typeface="+mn-cs"/>
              </a:rPr>
              <a:t>High turnover. Not giving employees a voice in company matters is bound to dampen morale, decrease productivity, and send them searching for other opportunities. </a:t>
            </a:r>
          </a:p>
          <a:p>
            <a:r>
              <a:rPr lang="en-GB" sz="1200" b="0" i="0" kern="1200" dirty="0" smtClean="0">
                <a:solidFill>
                  <a:schemeClr val="tx1"/>
                </a:solidFill>
                <a:effectLst/>
                <a:latin typeface="+mn-lt"/>
                <a:ea typeface="+mn-ea"/>
                <a:cs typeface="+mn-cs"/>
              </a:rPr>
              <a:t>Resistance to change. An effective leader needs to be flexible and adaptable to change. Autocratic leaders might be resistant to this because they are so used to  doing things one way: their way. </a:t>
            </a:r>
          </a:p>
          <a:p>
            <a:r>
              <a:rPr lang="en-GB" sz="1200" b="0" i="0" kern="1200" dirty="0" smtClean="0">
                <a:solidFill>
                  <a:schemeClr val="tx1"/>
                </a:solidFill>
                <a:effectLst/>
                <a:latin typeface="+mn-lt"/>
                <a:ea typeface="+mn-ea"/>
                <a:cs typeface="+mn-cs"/>
              </a:rPr>
              <a:t>Little room for initiative and cooperation. An autocratic leadership work environment is not for the individual who thrives on collaboration and taking initiative. Employees who are proactive and knowledgeable about their role could find it challenging to work in an environment that doesn’t encourage contribution of their best skills.</a:t>
            </a:r>
            <a:r>
              <a:rPr lang="en-GB" sz="1200" b="0" i="0" u="sng" kern="1200" dirty="0" smtClean="0">
                <a:solidFill>
                  <a:schemeClr val="tx1"/>
                </a:solidFill>
                <a:effectLst/>
                <a:latin typeface="+mn-lt"/>
                <a:ea typeface="+mn-ea"/>
                <a:cs typeface="+mn-cs"/>
                <a:hlinkClick r:id="rId3"/>
              </a:rPr>
              <a:t> Empathetic leadership</a:t>
            </a:r>
            <a:r>
              <a:rPr lang="en-GB" sz="1200" b="0" i="0" kern="1200" dirty="0" smtClean="0">
                <a:solidFill>
                  <a:schemeClr val="tx1"/>
                </a:solidFill>
                <a:effectLst/>
                <a:latin typeface="+mn-lt"/>
                <a:ea typeface="+mn-ea"/>
                <a:cs typeface="+mn-cs"/>
              </a:rPr>
              <a:t> would be a much better fit. This leadership style is practically the polar opposite of autocratic leadership. An empathetic leader sees great value in making strong emotional connections with their employees.</a:t>
            </a:r>
          </a:p>
          <a:p>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32</a:t>
            </a:fld>
            <a:endParaRPr lang="en-GB"/>
          </a:p>
        </p:txBody>
      </p:sp>
    </p:spTree>
    <p:extLst>
      <p:ext uri="{BB962C8B-B14F-4D97-AF65-F5344CB8AC3E}">
        <p14:creationId xmlns:p14="http://schemas.microsoft.com/office/powerpoint/2010/main" val="2877741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democratic leadership style can increase employee engagement, commitment, and job satisfaction. This leadership style also leads to deeper relationships between the leader and their team members by building trust and respect. Also, because a democratic leader encourages people to voice their opinions and share their ideas, the team is more likely to come up with creative solutions to problems.</a:t>
            </a:r>
          </a:p>
          <a:p>
            <a:r>
              <a:rPr lang="en-GB" sz="1200" b="0" i="0" kern="1200" dirty="0" smtClean="0">
                <a:solidFill>
                  <a:schemeClr val="tx1"/>
                </a:solidFill>
                <a:effectLst/>
                <a:latin typeface="+mn-lt"/>
                <a:ea typeface="+mn-ea"/>
                <a:cs typeface="+mn-cs"/>
              </a:rPr>
              <a:t>wasn’t at his best when it came to leading during a crisis. Since he frequently relied on his team’s opinions in making important decisions, it was challenging for him to make difficult decisions in a swift and independent manner. </a:t>
            </a:r>
          </a:p>
          <a:p>
            <a:r>
              <a:rPr lang="en-GB" sz="1200" b="0" i="0" kern="1200" dirty="0" smtClean="0">
                <a:solidFill>
                  <a:schemeClr val="tx1"/>
                </a:solidFill>
                <a:effectLst/>
                <a:latin typeface="+mn-lt"/>
                <a:ea typeface="+mn-ea"/>
                <a:cs typeface="+mn-cs"/>
              </a:rPr>
              <a:t>arriving at a decision or a solution through this approach can be a slow process resulting in missed deadlines. </a:t>
            </a:r>
          </a:p>
          <a:p>
            <a:pPr fontAlgn="base"/>
            <a:r>
              <a:rPr lang="en-GB" sz="1200" b="0" i="0" kern="1200" dirty="0" smtClean="0">
                <a:solidFill>
                  <a:schemeClr val="tx1"/>
                </a:solidFill>
                <a:effectLst/>
                <a:latin typeface="+mn-lt"/>
                <a:ea typeface="+mn-ea"/>
                <a:cs typeface="+mn-cs"/>
              </a:rPr>
              <a:t>n the mid-1990s Gateway, Microsoft, Sun Microsystems and other companies reportedly zeroed in on Apple as an acquisition target. Years later, many of those brands disappeared. Yet Apple survived.</a:t>
            </a:r>
          </a:p>
          <a:p>
            <a:pPr fontAlgn="base"/>
            <a:r>
              <a:rPr lang="en-GB" sz="1200" b="0" i="0" kern="1200" dirty="0" smtClean="0">
                <a:solidFill>
                  <a:schemeClr val="tx1"/>
                </a:solidFill>
                <a:effectLst/>
                <a:latin typeface="+mn-lt"/>
                <a:ea typeface="+mn-ea"/>
                <a:cs typeface="+mn-cs"/>
              </a:rPr>
              <a:t>Apple survived because Steve Jobs learned how to adapt. He became a democratic/participative leader. Jobs started out as a charismatic/laissez-faire leader, and Apple soared. Then he became an autocratic leader, and Apple’s board of directors requested his resignation.</a:t>
            </a:r>
          </a:p>
          <a:p>
            <a:pPr fontAlgn="base"/>
            <a:r>
              <a:rPr lang="en-GB" sz="1200" b="0" i="0" kern="1200" dirty="0" smtClean="0">
                <a:solidFill>
                  <a:schemeClr val="tx1"/>
                </a:solidFill>
                <a:effectLst/>
                <a:latin typeface="+mn-lt"/>
                <a:ea typeface="+mn-ea"/>
                <a:cs typeface="+mn-cs"/>
              </a:rPr>
              <a:t>When he returned to Apple more than 10 years later, Jobs combined several leadership styles and added democratic/participative to his repertoire. He hired other experienced leaders and entrusted them to excel. Jobs encouraged his lead designer Jonathon </a:t>
            </a:r>
            <a:r>
              <a:rPr lang="en-GB" sz="1200" b="0" i="0" kern="1200" dirty="0" err="1" smtClean="0">
                <a:solidFill>
                  <a:schemeClr val="tx1"/>
                </a:solidFill>
                <a:effectLst/>
                <a:latin typeface="+mn-lt"/>
                <a:ea typeface="+mn-ea"/>
                <a:cs typeface="+mn-cs"/>
              </a:rPr>
              <a:t>Ive</a:t>
            </a:r>
            <a:r>
              <a:rPr lang="en-GB" sz="1200" b="0" i="0" kern="1200" dirty="0" smtClean="0">
                <a:solidFill>
                  <a:schemeClr val="tx1"/>
                </a:solidFill>
                <a:effectLst/>
                <a:latin typeface="+mn-lt"/>
                <a:ea typeface="+mn-ea"/>
                <a:cs typeface="+mn-cs"/>
              </a:rPr>
              <a:t>, and he mentored manufacturing expert Tim Cook, now CEO. He let them make key decisions.</a:t>
            </a:r>
          </a:p>
          <a:p>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33</a:t>
            </a:fld>
            <a:endParaRPr lang="en-GB"/>
          </a:p>
        </p:txBody>
      </p:sp>
    </p:spTree>
    <p:extLst>
      <p:ext uri="{BB962C8B-B14F-4D97-AF65-F5344CB8AC3E}">
        <p14:creationId xmlns:p14="http://schemas.microsoft.com/office/powerpoint/2010/main" val="37216640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 Founders Sergey </a:t>
            </a:r>
            <a:r>
              <a:rPr lang="en-GB" dirty="0" err="1" smtClean="0"/>
              <a:t>Brin</a:t>
            </a:r>
            <a:r>
              <a:rPr lang="en-GB" dirty="0" smtClean="0"/>
              <a:t> and Larry Page developed their Internet search engine while pursuing their doctorates at Stanford. After obtaining initial financing, they did something unusual. </a:t>
            </a:r>
            <a:r>
              <a:rPr lang="en-GB" dirty="0" err="1" smtClean="0"/>
              <a:t>Brin</a:t>
            </a:r>
            <a:r>
              <a:rPr lang="en-GB" dirty="0" smtClean="0"/>
              <a:t> and Page followed the advice of experienced entrepreneurs and hired Eric Schmidt to jump-start their company. Incorporating a blend of autocratic, laissez-faire and democratic leadership styles, the Novell and Sun executive brought experience into Google’s dugout. The three immediately began scouting experienced talent to set up democratic/participative teams. Today, Google remains relatively democratic in its approach to product development under CEO Page.</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34</a:t>
            </a:fld>
            <a:endParaRPr lang="en-GB"/>
          </a:p>
        </p:txBody>
      </p:sp>
    </p:spTree>
    <p:extLst>
      <p:ext uri="{BB962C8B-B14F-4D97-AF65-F5344CB8AC3E}">
        <p14:creationId xmlns:p14="http://schemas.microsoft.com/office/powerpoint/2010/main" val="356266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have an attitude of trust and reliance on their employees. They don’t micromanage or get too involved, they don’t give too much instruction or guidance. Instead laissez-faire leaders let their employees use their creativity, resources, and experience to help them meet their goals. </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35</a:t>
            </a:fld>
            <a:endParaRPr lang="en-GB"/>
          </a:p>
        </p:txBody>
      </p:sp>
    </p:spTree>
    <p:extLst>
      <p:ext uri="{BB962C8B-B14F-4D97-AF65-F5344CB8AC3E}">
        <p14:creationId xmlns:p14="http://schemas.microsoft.com/office/powerpoint/2010/main" val="27434400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36</a:t>
            </a:fld>
            <a:endParaRPr lang="en-GB"/>
          </a:p>
        </p:txBody>
      </p:sp>
    </p:spTree>
    <p:extLst>
      <p:ext uri="{BB962C8B-B14F-4D97-AF65-F5344CB8AC3E}">
        <p14:creationId xmlns:p14="http://schemas.microsoft.com/office/powerpoint/2010/main" val="16728300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37</a:t>
            </a:fld>
            <a:endParaRPr lang="en-GB"/>
          </a:p>
        </p:txBody>
      </p:sp>
    </p:spTree>
    <p:extLst>
      <p:ext uri="{BB962C8B-B14F-4D97-AF65-F5344CB8AC3E}">
        <p14:creationId xmlns:p14="http://schemas.microsoft.com/office/powerpoint/2010/main" val="33823161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38</a:t>
            </a:fld>
            <a:endParaRPr lang="en-GB"/>
          </a:p>
        </p:txBody>
      </p:sp>
    </p:spTree>
    <p:extLst>
      <p:ext uri="{BB962C8B-B14F-4D97-AF65-F5344CB8AC3E}">
        <p14:creationId xmlns:p14="http://schemas.microsoft.com/office/powerpoint/2010/main" val="9105732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Architect – focusing on design – importance of stepping back and reflecting. Need to stimulate the followers, creating a clear picture,</a:t>
            </a:r>
            <a:r>
              <a:rPr lang="en-GB" baseline="0" dirty="0" smtClean="0"/>
              <a:t> reflect. Scan internal and external environments and identify key drivers for change and assess organisation’s readiness for change and design appropriate strategies.</a:t>
            </a:r>
          </a:p>
          <a:p>
            <a:r>
              <a:rPr lang="en-GB" baseline="0" dirty="0" smtClean="0"/>
              <a:t>Motivator – taps into own and people’s passion and articulates a compelling vision, sets expectation, inspiring shared vision, managing emotions, recognising and understating others, use words and images to describe ways forward to inspire and motivate, bring people on board</a:t>
            </a:r>
          </a:p>
          <a:p>
            <a:r>
              <a:rPr lang="en-GB" baseline="0" dirty="0" smtClean="0"/>
              <a:t>Connector – focuses on connectivity- reinforced what's important, establishes simple rules, connects people and agenda, focusing on middle ground, supporting and coaching, interactive leadership through empowerment,  focuses on people dimension of work and ensures there is sufficient safe enjoyable atmosphere to work in and provides creativity and innovation and place to process anxiety relating to change.</a:t>
            </a:r>
          </a:p>
          <a:p>
            <a:r>
              <a:rPr lang="en-GB" baseline="0" dirty="0" smtClean="0"/>
              <a:t>Implementer – focuses on delivery, derives plans, hold people to account, delegate and follow up, conscientious, task focused, directing and delegating, planning an strategic, maintains discipline,  pursuing plans, deriving outcomes, they bring clarity, follow ups and commitment to account and be accountable.</a:t>
            </a:r>
          </a:p>
          <a:p>
            <a:r>
              <a:rPr lang="en-GB" baseline="0" dirty="0" smtClean="0"/>
              <a:t>Catalyser – asks difficult questions, spots poor performances, or resistance, focuses on impact, shifting direction, conflicts handling, challenges status quo, adaptive to challenges, ethical but might be unpopular, staying open to difficult realities. Action focused</a:t>
            </a:r>
          </a:p>
        </p:txBody>
      </p:sp>
      <p:sp>
        <p:nvSpPr>
          <p:cNvPr id="4" name="Slide Number Placeholder 3"/>
          <p:cNvSpPr>
            <a:spLocks noGrp="1"/>
          </p:cNvSpPr>
          <p:nvPr>
            <p:ph type="sldNum" sz="quarter" idx="10"/>
          </p:nvPr>
        </p:nvSpPr>
        <p:spPr/>
        <p:txBody>
          <a:bodyPr/>
          <a:lstStyle/>
          <a:p>
            <a:fld id="{C0CC0B1E-E7E2-466E-8747-417BC2F85AFA}" type="slidenum">
              <a:rPr lang="en-GB" smtClean="0"/>
              <a:t>39</a:t>
            </a:fld>
            <a:endParaRPr lang="en-GB"/>
          </a:p>
        </p:txBody>
      </p:sp>
    </p:spTree>
    <p:extLst>
      <p:ext uri="{BB962C8B-B14F-4D97-AF65-F5344CB8AC3E}">
        <p14:creationId xmlns:p14="http://schemas.microsoft.com/office/powerpoint/2010/main" val="19931518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40</a:t>
            </a:fld>
            <a:endParaRPr lang="en-GB"/>
          </a:p>
        </p:txBody>
      </p:sp>
    </p:spTree>
    <p:extLst>
      <p:ext uri="{BB962C8B-B14F-4D97-AF65-F5344CB8AC3E}">
        <p14:creationId xmlns:p14="http://schemas.microsoft.com/office/powerpoint/2010/main" val="592638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Kotter [75] pointed out some common errors that are usually made during a change process. Kotter noticed that many change agents do not exhaustively put emphasize on the first step (i.e. the examination of important market opportunities and potential crisis). Moreover, creating awareness that this change is urgent through communicating information is very important in order to motivate people to help. Sometimes, some managers take too lightly the problems in making people leave their comfort zone and lack patience to carefully discuss with people how the first step should work. Kotter further assert that when the current business is successful it becomes more difficult to convince people the need for change </a:t>
            </a:r>
          </a:p>
          <a:p>
            <a:r>
              <a:rPr lang="en-GB" dirty="0" smtClean="0"/>
              <a:t>Kurt Lewin, who was one of the first people among others to examine the organizational change process, stated that there are three main stages of change such as: a. Behaviour analysis – in the process of starting change, the behaviour Analysis stage in which information is collected about a new case is used. In this stage the expectations of the workers are found out and they are enlightened, the possible resistances are determined, and the convincing period is undergone. The leader's intuition and ability to take precautions becomes important to inspire confidence to the workers who are happy with the current situation and thus worry about the uncertainty that will come along with change. b. Transition stage – this is the maintenance stage which take account of bearing in mind the organization as whole, determining how the changes will affect the organization. Also, sharing with the workers the information on the potential results of the change, as well as the targeted structure. In this way, it will be possible for the workers to participate in the process and give their support. and; c. Refreeze stage- this stage is the anticipated case that includes the attempts to provide permanence as it is aimed to provide the continuance of the case achieved after the change and to make the change continuous. Training and support activities are conducted to make the workers adopt the policies, rules and methods accompanying the new case and to make them behave in accordance with the procedures. The underlying reason for this is the impossibility of predicting the results always earlier during an organizational change process and the need arising for a better analysis of the organization to remove this uncertainty. This is accompanied by a need for a leader to transform the organization and it is of great importance that this leader should clearly and accurately express the necessary strategies, policies and application</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41</a:t>
            </a:fld>
            <a:endParaRPr lang="en-GB"/>
          </a:p>
        </p:txBody>
      </p:sp>
    </p:spTree>
    <p:extLst>
      <p:ext uri="{BB962C8B-B14F-4D97-AF65-F5344CB8AC3E}">
        <p14:creationId xmlns:p14="http://schemas.microsoft.com/office/powerpoint/2010/main" val="37463579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42</a:t>
            </a:fld>
            <a:endParaRPr lang="en-GB"/>
          </a:p>
        </p:txBody>
      </p:sp>
    </p:spTree>
    <p:extLst>
      <p:ext uri="{BB962C8B-B14F-4D97-AF65-F5344CB8AC3E}">
        <p14:creationId xmlns:p14="http://schemas.microsoft.com/office/powerpoint/2010/main" val="4070588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1574033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2763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C5B1969-D463-4262-BC85-31F01CDD519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020767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C5B1969-D463-4262-BC85-31F01CDD5191}"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3107525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C5B1969-D463-4262-BC85-31F01CDD5191}" type="datetimeFigureOut">
              <a:rPr lang="en-GB" smtClean="0"/>
              <a:t>02/06/2021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64881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C5B1969-D463-4262-BC85-31F01CDD5191}" type="datetimeFigureOut">
              <a:rPr lang="en-GB" smtClean="0"/>
              <a:t>02/06/2021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14232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5B1969-D463-4262-BC85-31F01CDD5191}" type="datetimeFigureOut">
              <a:rPr lang="en-GB" smtClean="0"/>
              <a:t>02/06/2021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559227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C5B1969-D463-4262-BC85-31F01CDD5191}"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593707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C5B1969-D463-4262-BC85-31F01CDD5191}"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771326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1402513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336613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5B1969-D463-4262-BC85-31F01CDD5191}" type="datetimeFigureOut">
              <a:rPr lang="en-GB" smtClean="0"/>
              <a:t>02/06/2021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739DBD-C267-41EB-8BE0-B1720BD21A1F}" type="slidenum">
              <a:rPr lang="en-GB" smtClean="0"/>
              <a:t>‹#›</a:t>
            </a:fld>
            <a:endParaRPr lang="en-GB"/>
          </a:p>
        </p:txBody>
      </p:sp>
    </p:spTree>
    <p:extLst>
      <p:ext uri="{BB962C8B-B14F-4D97-AF65-F5344CB8AC3E}">
        <p14:creationId xmlns:p14="http://schemas.microsoft.com/office/powerpoint/2010/main" val="35291600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9.jpg"/><Relationship Id="rId7" Type="http://schemas.openxmlformats.org/officeDocument/2006/relationships/diagramQuickStyle" Target="../diagrams/quickStyle5.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hyperlink" Target="https://fabiusmaximus.com/2015/02/13/us-army-reform-officers-selection-training-78706/" TargetMode="External"/><Relationship Id="rId9" Type="http://schemas.microsoft.com/office/2007/relationships/diagramDrawing" Target="../diagrams/drawing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Leading Change </a:t>
            </a:r>
            <a:endParaRPr lang="en-GB" dirty="0"/>
          </a:p>
        </p:txBody>
      </p:sp>
      <p:sp>
        <p:nvSpPr>
          <p:cNvPr id="3" name="Subtitle 2"/>
          <p:cNvSpPr>
            <a:spLocks noGrp="1"/>
          </p:cNvSpPr>
          <p:nvPr>
            <p:ph type="subTitle" idx="1"/>
          </p:nvPr>
        </p:nvSpPr>
        <p:spPr/>
        <p:txBody>
          <a:bodyPr/>
          <a:lstStyle/>
          <a:p>
            <a:r>
              <a:rPr lang="en-GB" dirty="0" smtClean="0"/>
              <a:t>MBA Change and Stability Management</a:t>
            </a:r>
            <a:endParaRPr lang="en-GB" dirty="0"/>
          </a:p>
        </p:txBody>
      </p:sp>
    </p:spTree>
    <p:extLst>
      <p:ext uri="{BB962C8B-B14F-4D97-AF65-F5344CB8AC3E}">
        <p14:creationId xmlns:p14="http://schemas.microsoft.com/office/powerpoint/2010/main" val="74663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89AA4-63C4-4993-8881-C197D58BFF2B}"/>
              </a:ext>
            </a:extLst>
          </p:cNvPr>
          <p:cNvSpPr>
            <a:spLocks noGrp="1"/>
          </p:cNvSpPr>
          <p:nvPr>
            <p:ph type="title"/>
          </p:nvPr>
        </p:nvSpPr>
        <p:spPr>
          <a:xfrm>
            <a:off x="655320" y="365125"/>
            <a:ext cx="9013052" cy="1623312"/>
          </a:xfrm>
        </p:spPr>
        <p:txBody>
          <a:bodyPr anchor="b">
            <a:normAutofit/>
          </a:bodyPr>
          <a:lstStyle/>
          <a:p>
            <a:r>
              <a:rPr lang="en-GB" sz="6000" b="1" dirty="0" smtClean="0">
                <a:solidFill>
                  <a:schemeClr val="accent1">
                    <a:lumMod val="50000"/>
                  </a:schemeClr>
                </a:solidFill>
              </a:rPr>
              <a:t>Objectives</a:t>
            </a:r>
            <a:endParaRPr lang="en-GB" sz="6000" b="1" dirty="0">
              <a:solidFill>
                <a:schemeClr val="accent1">
                  <a:lumMod val="50000"/>
                </a:schemeClr>
              </a:solidFill>
            </a:endParaRPr>
          </a:p>
        </p:txBody>
      </p:sp>
      <p:sp>
        <p:nvSpPr>
          <p:cNvPr id="3" name="Content Placeholder 2">
            <a:extLst>
              <a:ext uri="{FF2B5EF4-FFF2-40B4-BE49-F238E27FC236}">
                <a16:creationId xmlns:a16="http://schemas.microsoft.com/office/drawing/2014/main" id="{944BD87C-B8D3-413D-ACF0-B09385768D9E}"/>
              </a:ext>
            </a:extLst>
          </p:cNvPr>
          <p:cNvSpPr>
            <a:spLocks noGrp="1"/>
          </p:cNvSpPr>
          <p:nvPr>
            <p:ph idx="1"/>
          </p:nvPr>
        </p:nvSpPr>
        <p:spPr>
          <a:xfrm>
            <a:off x="655319" y="2556587"/>
            <a:ext cx="11536681" cy="4002823"/>
          </a:xfrm>
        </p:spPr>
        <p:txBody>
          <a:bodyPr>
            <a:noAutofit/>
          </a:bodyPr>
          <a:lstStyle/>
          <a:p>
            <a:r>
              <a:rPr lang="en-US" dirty="0"/>
              <a:t>To examine the different roles played by leaders in the change management process </a:t>
            </a:r>
          </a:p>
          <a:p>
            <a:r>
              <a:rPr lang="en-US" dirty="0"/>
              <a:t>To explore the skills and qualities required by leaders of change to ensure success</a:t>
            </a:r>
          </a:p>
          <a:p>
            <a:r>
              <a:rPr lang="en-US" dirty="0"/>
              <a:t>To understand the need for leaders to be proactive in the change process </a:t>
            </a:r>
          </a:p>
          <a:p>
            <a:r>
              <a:rPr lang="en-US" dirty="0"/>
              <a:t>To identify how leaders of change can adapt their style and focus to the different phases of the change process </a:t>
            </a:r>
          </a:p>
          <a:p>
            <a:r>
              <a:rPr lang="en-US" dirty="0"/>
              <a:t>To identify the range of choices facing leaders and their organisations when considering change</a:t>
            </a:r>
            <a:endParaRPr lang="en-GB" dirty="0"/>
          </a:p>
        </p:txBody>
      </p:sp>
    </p:spTree>
    <p:extLst>
      <p:ext uri="{BB962C8B-B14F-4D97-AF65-F5344CB8AC3E}">
        <p14:creationId xmlns:p14="http://schemas.microsoft.com/office/powerpoint/2010/main" val="104314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E29507-0A2F-448D-B1AE-A5E3363E9777}"/>
              </a:ext>
            </a:extLst>
          </p:cNvPr>
          <p:cNvPicPr>
            <a:picLocks noChangeAspect="1"/>
          </p:cNvPicPr>
          <p:nvPr/>
        </p:nvPicPr>
        <p:blipFill>
          <a:blip r:embed="rId3"/>
          <a:stretch>
            <a:fillRect/>
          </a:stretch>
        </p:blipFill>
        <p:spPr>
          <a:xfrm>
            <a:off x="5740024" y="1326003"/>
            <a:ext cx="6263373" cy="3288269"/>
          </a:xfrm>
          <a:prstGeom prst="rect">
            <a:avLst/>
          </a:prstGeom>
          <a:ln>
            <a:noFill/>
          </a:ln>
          <a:effectLst>
            <a:softEdge rad="112500"/>
          </a:effectLst>
        </p:spPr>
      </p:pic>
      <p:graphicFrame>
        <p:nvGraphicFramePr>
          <p:cNvPr id="5" name="Content Placeholder 2">
            <a:extLst>
              <a:ext uri="{FF2B5EF4-FFF2-40B4-BE49-F238E27FC236}">
                <a16:creationId xmlns:a16="http://schemas.microsoft.com/office/drawing/2014/main" id="{A5B9BDF0-5C65-4AAE-8C77-0560A7031381}"/>
              </a:ext>
            </a:extLst>
          </p:cNvPr>
          <p:cNvGraphicFramePr>
            <a:graphicFrameLocks noGrp="1"/>
          </p:cNvGraphicFramePr>
          <p:nvPr>
            <p:ph idx="1"/>
            <p:extLst/>
          </p:nvPr>
        </p:nvGraphicFramePr>
        <p:xfrm>
          <a:off x="616449" y="873303"/>
          <a:ext cx="4957320" cy="5424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220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80567569-A02C-4B2F-A599-83168D1BC786}"/>
                                            </p:graphicEl>
                                          </p:spTgt>
                                        </p:tgtEl>
                                        <p:attrNameLst>
                                          <p:attrName>style.visibility</p:attrName>
                                        </p:attrNameLst>
                                      </p:cBhvr>
                                      <p:to>
                                        <p:strVal val="visible"/>
                                      </p:to>
                                    </p:set>
                                    <p:anim calcmode="lin" valueType="num">
                                      <p:cBhvr additive="base">
                                        <p:cTn id="7" dur="500" fill="hold"/>
                                        <p:tgtEl>
                                          <p:spTgt spid="5">
                                            <p:graphicEl>
                                              <a:dgm id="{80567569-A02C-4B2F-A599-83168D1BC78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80567569-A02C-4B2F-A599-83168D1BC786}"/>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2632666C-B9D5-4B2C-94D1-AC6DCB9A93D9}"/>
                                            </p:graphicEl>
                                          </p:spTgt>
                                        </p:tgtEl>
                                        <p:attrNameLst>
                                          <p:attrName>style.visibility</p:attrName>
                                        </p:attrNameLst>
                                      </p:cBhvr>
                                      <p:to>
                                        <p:strVal val="visible"/>
                                      </p:to>
                                    </p:set>
                                    <p:anim calcmode="lin" valueType="num">
                                      <p:cBhvr additive="base">
                                        <p:cTn id="11" dur="500" fill="hold"/>
                                        <p:tgtEl>
                                          <p:spTgt spid="5">
                                            <p:graphicEl>
                                              <a:dgm id="{2632666C-B9D5-4B2C-94D1-AC6DCB9A93D9}"/>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2632666C-B9D5-4B2C-94D1-AC6DCB9A93D9}"/>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CFCF7DA7-6E4C-4BEE-89A0-806C17CBED69}"/>
                                            </p:graphicEl>
                                          </p:spTgt>
                                        </p:tgtEl>
                                        <p:attrNameLst>
                                          <p:attrName>style.visibility</p:attrName>
                                        </p:attrNameLst>
                                      </p:cBhvr>
                                      <p:to>
                                        <p:strVal val="visible"/>
                                      </p:to>
                                    </p:set>
                                    <p:anim calcmode="lin" valueType="num">
                                      <p:cBhvr additive="base">
                                        <p:cTn id="17" dur="500" fill="hold"/>
                                        <p:tgtEl>
                                          <p:spTgt spid="5">
                                            <p:graphicEl>
                                              <a:dgm id="{CFCF7DA7-6E4C-4BEE-89A0-806C17CBED69}"/>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CFCF7DA7-6E4C-4BEE-89A0-806C17CBED69}"/>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7DCDFFDD-19EF-456D-9166-50F243249C38}"/>
                                            </p:graphicEl>
                                          </p:spTgt>
                                        </p:tgtEl>
                                        <p:attrNameLst>
                                          <p:attrName>style.visibility</p:attrName>
                                        </p:attrNameLst>
                                      </p:cBhvr>
                                      <p:to>
                                        <p:strVal val="visible"/>
                                      </p:to>
                                    </p:set>
                                    <p:anim calcmode="lin" valueType="num">
                                      <p:cBhvr additive="base">
                                        <p:cTn id="21" dur="500" fill="hold"/>
                                        <p:tgtEl>
                                          <p:spTgt spid="5">
                                            <p:graphicEl>
                                              <a:dgm id="{7DCDFFDD-19EF-456D-9166-50F243249C3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7DCDFFDD-19EF-456D-9166-50F243249C3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3E24400-21BE-4C1A-909B-71239703A4B2}"/>
              </a:ext>
            </a:extLst>
          </p:cNvPr>
          <p:cNvPicPr>
            <a:picLocks noGrp="1" noChangeAspect="1"/>
          </p:cNvPicPr>
          <p:nvPr>
            <p:ph idx="1"/>
          </p:nvPr>
        </p:nvPicPr>
        <p:blipFill rotWithShape="1">
          <a:blip r:embed="rId3"/>
          <a:srcRect r="2" b="2248"/>
          <a:stretch/>
        </p:blipFill>
        <p:spPr>
          <a:xfrm>
            <a:off x="538827" y="606829"/>
            <a:ext cx="11194627" cy="5608366"/>
          </a:xfrm>
          <a:prstGeom prst="rect">
            <a:avLst/>
          </a:prstGeom>
        </p:spPr>
      </p:pic>
    </p:spTree>
    <p:extLst>
      <p:ext uri="{BB962C8B-B14F-4D97-AF65-F5344CB8AC3E}">
        <p14:creationId xmlns:p14="http://schemas.microsoft.com/office/powerpoint/2010/main" val="161320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C923D-349C-4C72-9360-F18168C1487A}"/>
              </a:ext>
            </a:extLst>
          </p:cNvPr>
          <p:cNvSpPr>
            <a:spLocks noGrp="1"/>
          </p:cNvSpPr>
          <p:nvPr>
            <p:ph type="title"/>
          </p:nvPr>
        </p:nvSpPr>
        <p:spPr>
          <a:xfrm>
            <a:off x="762001" y="803325"/>
            <a:ext cx="5314536" cy="1325563"/>
          </a:xfrm>
        </p:spPr>
        <p:txBody>
          <a:bodyPr>
            <a:normAutofit/>
          </a:bodyPr>
          <a:lstStyle/>
          <a:p>
            <a:r>
              <a:rPr lang="en-GB" sz="6000" dirty="0"/>
              <a:t>Leadership</a:t>
            </a:r>
            <a:r>
              <a:rPr lang="en-GB" dirty="0"/>
              <a:t> </a:t>
            </a:r>
          </a:p>
        </p:txBody>
      </p:sp>
      <p:sp>
        <p:nvSpPr>
          <p:cNvPr id="3" name="Content Placeholder 2">
            <a:extLst>
              <a:ext uri="{FF2B5EF4-FFF2-40B4-BE49-F238E27FC236}">
                <a16:creationId xmlns:a16="http://schemas.microsoft.com/office/drawing/2014/main" id="{B971ADB0-A448-42AB-8FC5-F348F1CB714B}"/>
              </a:ext>
            </a:extLst>
          </p:cNvPr>
          <p:cNvSpPr>
            <a:spLocks noGrp="1"/>
          </p:cNvSpPr>
          <p:nvPr>
            <p:ph idx="1"/>
          </p:nvPr>
        </p:nvSpPr>
        <p:spPr>
          <a:xfrm>
            <a:off x="762000" y="2279017"/>
            <a:ext cx="5895654" cy="4049863"/>
          </a:xfrm>
        </p:spPr>
        <p:txBody>
          <a:bodyPr anchor="t">
            <a:normAutofit/>
          </a:bodyPr>
          <a:lstStyle/>
          <a:p>
            <a:r>
              <a:rPr lang="en-US" sz="3200" dirty="0"/>
              <a:t>Implies a relationship through which one person influences the </a:t>
            </a:r>
            <a:r>
              <a:rPr lang="en-US" sz="3200" dirty="0" err="1"/>
              <a:t>behaviour</a:t>
            </a:r>
            <a:r>
              <a:rPr lang="en-US" sz="3200" dirty="0"/>
              <a:t> or actions of other people  (Mullins, 2016)</a:t>
            </a:r>
          </a:p>
          <a:p>
            <a:r>
              <a:rPr lang="en-US" sz="3200" dirty="0"/>
              <a:t>It cannot be separated from groups and effective teambuilding.</a:t>
            </a:r>
          </a:p>
          <a:p>
            <a:endParaRPr lang="en-GB" sz="1800" dirty="0"/>
          </a:p>
        </p:txBody>
      </p:sp>
      <p:pic>
        <p:nvPicPr>
          <p:cNvPr id="4" name="Picture 3">
            <a:extLst>
              <a:ext uri="{FF2B5EF4-FFF2-40B4-BE49-F238E27FC236}">
                <a16:creationId xmlns:a16="http://schemas.microsoft.com/office/drawing/2014/main" id="{F927A086-462E-4F54-B906-2C48B7A5753F}"/>
              </a:ext>
            </a:extLst>
          </p:cNvPr>
          <p:cNvPicPr>
            <a:picLocks noChangeAspect="1"/>
          </p:cNvPicPr>
          <p:nvPr/>
        </p:nvPicPr>
        <p:blipFill rotWithShape="1">
          <a:blip r:embed="rId3"/>
          <a:srcRect l="16487" r="19279"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00467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F885A-217B-496A-819D-22D2C28C988A}"/>
              </a:ext>
            </a:extLst>
          </p:cNvPr>
          <p:cNvSpPr>
            <a:spLocks noGrp="1"/>
          </p:cNvSpPr>
          <p:nvPr>
            <p:ph type="title"/>
          </p:nvPr>
        </p:nvSpPr>
        <p:spPr/>
        <p:txBody>
          <a:bodyPr>
            <a:normAutofit/>
          </a:bodyPr>
          <a:lstStyle/>
          <a:p>
            <a:r>
              <a:rPr lang="en-GB" sz="6000" dirty="0"/>
              <a:t>Well-known leaders</a:t>
            </a:r>
          </a:p>
        </p:txBody>
      </p:sp>
      <p:sp>
        <p:nvSpPr>
          <p:cNvPr id="3" name="Content Placeholder 2">
            <a:extLst>
              <a:ext uri="{FF2B5EF4-FFF2-40B4-BE49-F238E27FC236}">
                <a16:creationId xmlns:a16="http://schemas.microsoft.com/office/drawing/2014/main" id="{481959A1-CFF4-47BF-814E-8B912977E8E3}"/>
              </a:ext>
            </a:extLst>
          </p:cNvPr>
          <p:cNvSpPr>
            <a:spLocks noGrp="1"/>
          </p:cNvSpPr>
          <p:nvPr>
            <p:ph idx="1"/>
          </p:nvPr>
        </p:nvSpPr>
        <p:spPr>
          <a:xfrm>
            <a:off x="838200" y="2373329"/>
            <a:ext cx="5136472" cy="3929817"/>
          </a:xfrm>
        </p:spPr>
        <p:txBody>
          <a:bodyPr>
            <a:normAutofit/>
          </a:bodyPr>
          <a:lstStyle/>
          <a:p>
            <a:r>
              <a:rPr lang="en-US" sz="3600" dirty="0" smtClean="0"/>
              <a:t>Think of well-known </a:t>
            </a:r>
            <a:r>
              <a:rPr lang="en-US" sz="3600" dirty="0"/>
              <a:t>leaders</a:t>
            </a:r>
          </a:p>
          <a:p>
            <a:r>
              <a:rPr lang="en-US" sz="3600" dirty="0"/>
              <a:t>What qualities/traits do they have which make them good leaders?</a:t>
            </a:r>
            <a:endParaRPr lang="en-GB" sz="3600" dirty="0"/>
          </a:p>
        </p:txBody>
      </p:sp>
      <p:pic>
        <p:nvPicPr>
          <p:cNvPr id="4" name="Picture 3">
            <a:extLst>
              <a:ext uri="{FF2B5EF4-FFF2-40B4-BE49-F238E27FC236}">
                <a16:creationId xmlns:a16="http://schemas.microsoft.com/office/drawing/2014/main" id="{45AC3C0E-8477-48CD-AF51-CBD70C1F48AD}"/>
              </a:ext>
            </a:extLst>
          </p:cNvPr>
          <p:cNvPicPr>
            <a:picLocks noChangeAspect="1"/>
          </p:cNvPicPr>
          <p:nvPr/>
        </p:nvPicPr>
        <p:blipFill>
          <a:blip r:embed="rId3"/>
          <a:stretch>
            <a:fillRect/>
          </a:stretch>
        </p:blipFill>
        <p:spPr>
          <a:xfrm>
            <a:off x="6416638" y="1951310"/>
            <a:ext cx="4597257" cy="2955380"/>
          </a:xfrm>
          <a:prstGeom prst="rect">
            <a:avLst/>
          </a:prstGeom>
        </p:spPr>
      </p:pic>
    </p:spTree>
    <p:extLst>
      <p:ext uri="{BB962C8B-B14F-4D97-AF65-F5344CB8AC3E}">
        <p14:creationId xmlns:p14="http://schemas.microsoft.com/office/powerpoint/2010/main" val="2632391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D057A33-31AC-4CDD-9F6B-A06DBEE8C540}"/>
              </a:ext>
            </a:extLst>
          </p:cNvPr>
          <p:cNvPicPr>
            <a:picLocks noGrp="1" noChangeAspect="1"/>
          </p:cNvPicPr>
          <p:nvPr>
            <p:ph idx="1"/>
          </p:nvPr>
        </p:nvPicPr>
        <p:blipFill rotWithShape="1">
          <a:blip r:embed="rId3"/>
          <a:srcRect l="1532" r="460" b="-1"/>
          <a:stretch/>
        </p:blipFill>
        <p:spPr>
          <a:xfrm>
            <a:off x="603504" y="-1"/>
            <a:ext cx="11588496" cy="6858000"/>
          </a:xfrm>
          <a:prstGeom prst="rect">
            <a:avLst/>
          </a:prstGeom>
        </p:spPr>
      </p:pic>
    </p:spTree>
    <p:extLst>
      <p:ext uri="{BB962C8B-B14F-4D97-AF65-F5344CB8AC3E}">
        <p14:creationId xmlns:p14="http://schemas.microsoft.com/office/powerpoint/2010/main" val="1875619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E4AA-2273-4B6E-A3CF-C2E5B2400ED6}"/>
              </a:ext>
            </a:extLst>
          </p:cNvPr>
          <p:cNvSpPr>
            <a:spLocks noGrp="1"/>
          </p:cNvSpPr>
          <p:nvPr>
            <p:ph type="title"/>
          </p:nvPr>
        </p:nvSpPr>
        <p:spPr>
          <a:xfrm>
            <a:off x="718686" y="5091762"/>
            <a:ext cx="7484787" cy="1264588"/>
          </a:xfrm>
        </p:spPr>
        <p:txBody>
          <a:bodyPr vert="horz" lIns="91440" tIns="45720" rIns="91440" bIns="45720" rtlCol="0" anchor="ctr">
            <a:normAutofit/>
          </a:bodyPr>
          <a:lstStyle/>
          <a:p>
            <a:pPr algn="r"/>
            <a:r>
              <a:rPr lang="en-US" sz="4800" dirty="0">
                <a:solidFill>
                  <a:srgbClr val="FFFFFF"/>
                </a:solidFill>
              </a:rPr>
              <a:t>Walters (2016)</a:t>
            </a:r>
          </a:p>
        </p:txBody>
      </p:sp>
      <p:pic>
        <p:nvPicPr>
          <p:cNvPr id="4" name="Content Placeholder 3">
            <a:extLst>
              <a:ext uri="{FF2B5EF4-FFF2-40B4-BE49-F238E27FC236}">
                <a16:creationId xmlns:a16="http://schemas.microsoft.com/office/drawing/2014/main" id="{7984C19E-5849-4B6D-B304-0F7D8DE3D6C7}"/>
              </a:ext>
            </a:extLst>
          </p:cNvPr>
          <p:cNvPicPr>
            <a:picLocks noGrp="1" noChangeAspect="1"/>
          </p:cNvPicPr>
          <p:nvPr>
            <p:ph idx="1"/>
          </p:nvPr>
        </p:nvPicPr>
        <p:blipFill rotWithShape="1">
          <a:blip r:embed="rId3"/>
          <a:srcRect r="-1" b="288"/>
          <a:stretch/>
        </p:blipFill>
        <p:spPr>
          <a:xfrm>
            <a:off x="320040" y="320040"/>
            <a:ext cx="11548872" cy="4462272"/>
          </a:xfrm>
          <a:prstGeom prst="rect">
            <a:avLst/>
          </a:prstGeom>
        </p:spPr>
      </p:pic>
    </p:spTree>
    <p:extLst>
      <p:ext uri="{BB962C8B-B14F-4D97-AF65-F5344CB8AC3E}">
        <p14:creationId xmlns:p14="http://schemas.microsoft.com/office/powerpoint/2010/main" val="2300842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542706" y="1073649"/>
            <a:ext cx="11217619" cy="1498805"/>
          </a:xfrm>
          <a:prstGeom prst="rect">
            <a:avLst/>
          </a:prstGeom>
        </p:spPr>
      </p:pic>
      <p:pic>
        <p:nvPicPr>
          <p:cNvPr id="2" name="Content Placeholder 1">
            <a:extLst>
              <a:ext uri="{FF2B5EF4-FFF2-40B4-BE49-F238E27FC236}">
                <a16:creationId xmlns:a16="http://schemas.microsoft.com/office/drawing/2014/main" id="{74B6D306-67DD-4846-8227-2F1CDB7DBF89}"/>
              </a:ext>
            </a:extLst>
          </p:cNvPr>
          <p:cNvPicPr>
            <a:picLocks noGrp="1" noChangeAspect="1"/>
          </p:cNvPicPr>
          <p:nvPr>
            <p:ph idx="1"/>
          </p:nvPr>
        </p:nvPicPr>
        <p:blipFill>
          <a:blip r:embed="rId4"/>
          <a:stretch>
            <a:fillRect/>
          </a:stretch>
        </p:blipFill>
        <p:spPr>
          <a:xfrm>
            <a:off x="542706" y="2739683"/>
            <a:ext cx="11301199" cy="3091727"/>
          </a:xfrm>
          <a:prstGeom prst="rect">
            <a:avLst/>
          </a:prstGeom>
        </p:spPr>
      </p:pic>
    </p:spTree>
    <p:extLst>
      <p:ext uri="{BB962C8B-B14F-4D97-AF65-F5344CB8AC3E}">
        <p14:creationId xmlns:p14="http://schemas.microsoft.com/office/powerpoint/2010/main" val="20561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394740" y="408032"/>
            <a:ext cx="11402520" cy="1523510"/>
          </a:xfrm>
          <a:prstGeom prst="rect">
            <a:avLst/>
          </a:prstGeom>
        </p:spPr>
      </p:pic>
      <p:pic>
        <p:nvPicPr>
          <p:cNvPr id="2" name="Content Placeholder 1">
            <a:extLst>
              <a:ext uri="{FF2B5EF4-FFF2-40B4-BE49-F238E27FC236}">
                <a16:creationId xmlns:a16="http://schemas.microsoft.com/office/drawing/2014/main" id="{76846C1C-1C5F-459E-A079-863B3450BF18}"/>
              </a:ext>
            </a:extLst>
          </p:cNvPr>
          <p:cNvPicPr>
            <a:picLocks noGrp="1" noChangeAspect="1"/>
          </p:cNvPicPr>
          <p:nvPr>
            <p:ph idx="1"/>
          </p:nvPr>
        </p:nvPicPr>
        <p:blipFill>
          <a:blip r:embed="rId4"/>
          <a:stretch>
            <a:fillRect/>
          </a:stretch>
        </p:blipFill>
        <p:spPr>
          <a:xfrm>
            <a:off x="394740" y="2209881"/>
            <a:ext cx="11471525" cy="3214874"/>
          </a:xfrm>
          <a:prstGeom prst="rect">
            <a:avLst/>
          </a:prstGeom>
        </p:spPr>
      </p:pic>
    </p:spTree>
    <p:extLst>
      <p:ext uri="{BB962C8B-B14F-4D97-AF65-F5344CB8AC3E}">
        <p14:creationId xmlns:p14="http://schemas.microsoft.com/office/powerpoint/2010/main" val="192049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240951" y="261019"/>
            <a:ext cx="11710098" cy="1564606"/>
          </a:xfrm>
          <a:prstGeom prst="rect">
            <a:avLst/>
          </a:prstGeom>
        </p:spPr>
      </p:pic>
      <p:pic>
        <p:nvPicPr>
          <p:cNvPr id="2" name="Content Placeholder 1">
            <a:extLst>
              <a:ext uri="{FF2B5EF4-FFF2-40B4-BE49-F238E27FC236}">
                <a16:creationId xmlns:a16="http://schemas.microsoft.com/office/drawing/2014/main" id="{81825978-164C-42DF-8E51-6D37658B5243}"/>
              </a:ext>
            </a:extLst>
          </p:cNvPr>
          <p:cNvPicPr>
            <a:picLocks noGrp="1" noChangeAspect="1"/>
          </p:cNvPicPr>
          <p:nvPr>
            <p:ph idx="1"/>
          </p:nvPr>
        </p:nvPicPr>
        <p:blipFill>
          <a:blip r:embed="rId4"/>
          <a:stretch>
            <a:fillRect/>
          </a:stretch>
        </p:blipFill>
        <p:spPr>
          <a:xfrm>
            <a:off x="240950" y="2254610"/>
            <a:ext cx="11710097" cy="3269069"/>
          </a:xfrm>
          <a:prstGeom prst="rect">
            <a:avLst/>
          </a:prstGeom>
        </p:spPr>
      </p:pic>
    </p:spTree>
    <p:extLst>
      <p:ext uri="{BB962C8B-B14F-4D97-AF65-F5344CB8AC3E}">
        <p14:creationId xmlns:p14="http://schemas.microsoft.com/office/powerpoint/2010/main" val="1636670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433187" y="312389"/>
            <a:ext cx="11325626" cy="1513236"/>
          </a:xfrm>
          <a:prstGeom prst="rect">
            <a:avLst/>
          </a:prstGeom>
        </p:spPr>
      </p:pic>
      <p:pic>
        <p:nvPicPr>
          <p:cNvPr id="5" name="Content Placeholder 4">
            <a:extLst>
              <a:ext uri="{FF2B5EF4-FFF2-40B4-BE49-F238E27FC236}">
                <a16:creationId xmlns:a16="http://schemas.microsoft.com/office/drawing/2014/main" id="{7131EF0E-8DFD-4E90-929F-4AC0047337A8}"/>
              </a:ext>
            </a:extLst>
          </p:cNvPr>
          <p:cNvPicPr>
            <a:picLocks noGrp="1" noChangeAspect="1"/>
          </p:cNvPicPr>
          <p:nvPr>
            <p:ph idx="1"/>
          </p:nvPr>
        </p:nvPicPr>
        <p:blipFill>
          <a:blip r:embed="rId4"/>
          <a:stretch>
            <a:fillRect/>
          </a:stretch>
        </p:blipFill>
        <p:spPr>
          <a:xfrm>
            <a:off x="344869" y="2267125"/>
            <a:ext cx="11502262" cy="3226825"/>
          </a:xfrm>
          <a:prstGeom prst="rect">
            <a:avLst/>
          </a:prstGeom>
        </p:spPr>
      </p:pic>
    </p:spTree>
    <p:extLst>
      <p:ext uri="{BB962C8B-B14F-4D97-AF65-F5344CB8AC3E}">
        <p14:creationId xmlns:p14="http://schemas.microsoft.com/office/powerpoint/2010/main" val="7876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BDFD4F-78C6-4D59-BC72-4D21242A5088}"/>
              </a:ext>
            </a:extLst>
          </p:cNvPr>
          <p:cNvPicPr>
            <a:picLocks noChangeAspect="1"/>
          </p:cNvPicPr>
          <p:nvPr/>
        </p:nvPicPr>
        <p:blipFill>
          <a:blip r:embed="rId3"/>
          <a:stretch>
            <a:fillRect/>
          </a:stretch>
        </p:blipFill>
        <p:spPr>
          <a:xfrm>
            <a:off x="634343" y="313686"/>
            <a:ext cx="11327350" cy="1511939"/>
          </a:xfrm>
          <a:prstGeom prst="rect">
            <a:avLst/>
          </a:prstGeom>
        </p:spPr>
      </p:pic>
      <p:pic>
        <p:nvPicPr>
          <p:cNvPr id="4" name="Picture 3">
            <a:extLst>
              <a:ext uri="{FF2B5EF4-FFF2-40B4-BE49-F238E27FC236}">
                <a16:creationId xmlns:a16="http://schemas.microsoft.com/office/drawing/2014/main" id="{A8EF34F5-6FC5-4788-80DE-9A97B3C4D7E3}"/>
              </a:ext>
            </a:extLst>
          </p:cNvPr>
          <p:cNvPicPr>
            <a:picLocks noChangeAspect="1"/>
          </p:cNvPicPr>
          <p:nvPr/>
        </p:nvPicPr>
        <p:blipFill>
          <a:blip r:embed="rId4"/>
          <a:stretch>
            <a:fillRect/>
          </a:stretch>
        </p:blipFill>
        <p:spPr>
          <a:xfrm>
            <a:off x="634343" y="2524605"/>
            <a:ext cx="11247068" cy="3173154"/>
          </a:xfrm>
          <a:prstGeom prst="rect">
            <a:avLst/>
          </a:prstGeom>
        </p:spPr>
      </p:pic>
    </p:spTree>
    <p:extLst>
      <p:ext uri="{BB962C8B-B14F-4D97-AF65-F5344CB8AC3E}">
        <p14:creationId xmlns:p14="http://schemas.microsoft.com/office/powerpoint/2010/main" val="162980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3" name="Picture 2">
            <a:extLst>
              <a:ext uri="{FF2B5EF4-FFF2-40B4-BE49-F238E27FC236}">
                <a16:creationId xmlns:a16="http://schemas.microsoft.com/office/drawing/2014/main" id="{AB07B1D6-C645-42C6-961A-C44605292B61}"/>
              </a:ext>
            </a:extLst>
          </p:cNvPr>
          <p:cNvPicPr>
            <a:picLocks noChangeAspect="1"/>
          </p:cNvPicPr>
          <p:nvPr/>
        </p:nvPicPr>
        <p:blipFill>
          <a:blip r:embed="rId4"/>
          <a:stretch>
            <a:fillRect/>
          </a:stretch>
        </p:blipFill>
        <p:spPr>
          <a:xfrm>
            <a:off x="916830" y="1971869"/>
            <a:ext cx="10436970" cy="3077438"/>
          </a:xfrm>
          <a:prstGeom prst="rect">
            <a:avLst/>
          </a:prstGeom>
        </p:spPr>
      </p:pic>
    </p:spTree>
    <p:extLst>
      <p:ext uri="{BB962C8B-B14F-4D97-AF65-F5344CB8AC3E}">
        <p14:creationId xmlns:p14="http://schemas.microsoft.com/office/powerpoint/2010/main" val="2299279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3" name="Picture 2">
            <a:extLst>
              <a:ext uri="{FF2B5EF4-FFF2-40B4-BE49-F238E27FC236}">
                <a16:creationId xmlns:a16="http://schemas.microsoft.com/office/drawing/2014/main" id="{30FACE31-054D-490A-A916-BAAC8E886628}"/>
              </a:ext>
            </a:extLst>
          </p:cNvPr>
          <p:cNvPicPr>
            <a:picLocks noChangeAspect="1"/>
          </p:cNvPicPr>
          <p:nvPr/>
        </p:nvPicPr>
        <p:blipFill>
          <a:blip r:embed="rId4"/>
          <a:stretch>
            <a:fillRect/>
          </a:stretch>
        </p:blipFill>
        <p:spPr>
          <a:xfrm>
            <a:off x="1519019" y="1771463"/>
            <a:ext cx="9144000" cy="5048250"/>
          </a:xfrm>
          <a:prstGeom prst="rect">
            <a:avLst/>
          </a:prstGeom>
        </p:spPr>
      </p:pic>
    </p:spTree>
    <p:extLst>
      <p:ext uri="{BB962C8B-B14F-4D97-AF65-F5344CB8AC3E}">
        <p14:creationId xmlns:p14="http://schemas.microsoft.com/office/powerpoint/2010/main" val="2365873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5" name="Picture 4">
            <a:extLst>
              <a:ext uri="{FF2B5EF4-FFF2-40B4-BE49-F238E27FC236}">
                <a16:creationId xmlns:a16="http://schemas.microsoft.com/office/drawing/2014/main" id="{D681FD1D-BA79-4135-BC4E-973AFEC6749F}"/>
              </a:ext>
            </a:extLst>
          </p:cNvPr>
          <p:cNvPicPr>
            <a:picLocks noChangeAspect="1"/>
          </p:cNvPicPr>
          <p:nvPr/>
        </p:nvPicPr>
        <p:blipFill>
          <a:blip r:embed="rId4"/>
          <a:stretch>
            <a:fillRect/>
          </a:stretch>
        </p:blipFill>
        <p:spPr>
          <a:xfrm>
            <a:off x="1509494" y="1561673"/>
            <a:ext cx="9163050" cy="5191125"/>
          </a:xfrm>
          <a:prstGeom prst="rect">
            <a:avLst/>
          </a:prstGeom>
        </p:spPr>
      </p:pic>
    </p:spTree>
    <p:extLst>
      <p:ext uri="{BB962C8B-B14F-4D97-AF65-F5344CB8AC3E}">
        <p14:creationId xmlns:p14="http://schemas.microsoft.com/office/powerpoint/2010/main" val="43506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3" name="Picture 2">
            <a:extLst>
              <a:ext uri="{FF2B5EF4-FFF2-40B4-BE49-F238E27FC236}">
                <a16:creationId xmlns:a16="http://schemas.microsoft.com/office/drawing/2014/main" id="{2D411DC8-3FD5-4660-AB51-23AD738E026F}"/>
              </a:ext>
            </a:extLst>
          </p:cNvPr>
          <p:cNvPicPr>
            <a:picLocks noChangeAspect="1"/>
          </p:cNvPicPr>
          <p:nvPr/>
        </p:nvPicPr>
        <p:blipFill>
          <a:blip r:embed="rId4"/>
          <a:stretch>
            <a:fillRect/>
          </a:stretch>
        </p:blipFill>
        <p:spPr>
          <a:xfrm>
            <a:off x="1528762" y="1690688"/>
            <a:ext cx="9134475" cy="5057775"/>
          </a:xfrm>
          <a:prstGeom prst="rect">
            <a:avLst/>
          </a:prstGeom>
        </p:spPr>
      </p:pic>
    </p:spTree>
    <p:extLst>
      <p:ext uri="{BB962C8B-B14F-4D97-AF65-F5344CB8AC3E}">
        <p14:creationId xmlns:p14="http://schemas.microsoft.com/office/powerpoint/2010/main" val="42835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5" name="Picture 4">
            <a:extLst>
              <a:ext uri="{FF2B5EF4-FFF2-40B4-BE49-F238E27FC236}">
                <a16:creationId xmlns:a16="http://schemas.microsoft.com/office/drawing/2014/main" id="{073D5E23-876A-4D03-954D-5BC2C633DD97}"/>
              </a:ext>
            </a:extLst>
          </p:cNvPr>
          <p:cNvPicPr>
            <a:picLocks noChangeAspect="1"/>
          </p:cNvPicPr>
          <p:nvPr/>
        </p:nvPicPr>
        <p:blipFill>
          <a:blip r:embed="rId4"/>
          <a:stretch>
            <a:fillRect/>
          </a:stretch>
        </p:blipFill>
        <p:spPr>
          <a:xfrm>
            <a:off x="1528544" y="1587740"/>
            <a:ext cx="9124950" cy="5114925"/>
          </a:xfrm>
          <a:prstGeom prst="rect">
            <a:avLst/>
          </a:prstGeom>
        </p:spPr>
      </p:pic>
    </p:spTree>
    <p:extLst>
      <p:ext uri="{BB962C8B-B14F-4D97-AF65-F5344CB8AC3E}">
        <p14:creationId xmlns:p14="http://schemas.microsoft.com/office/powerpoint/2010/main" val="159748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34C3C-951B-41B4-91F5-5961A87C2C0B}"/>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2D30F72A-12A2-484D-9996-6EE6A77D15FB}"/>
              </a:ext>
            </a:extLst>
          </p:cNvPr>
          <p:cNvPicPr>
            <a:picLocks noGrp="1" noChangeAspect="1"/>
          </p:cNvPicPr>
          <p:nvPr>
            <p:ph idx="1"/>
          </p:nvPr>
        </p:nvPicPr>
        <p:blipFill>
          <a:blip r:embed="rId3"/>
          <a:stretch>
            <a:fillRect/>
          </a:stretch>
        </p:blipFill>
        <p:spPr>
          <a:xfrm>
            <a:off x="1709810" y="1731075"/>
            <a:ext cx="8772380" cy="4925326"/>
          </a:xfrm>
          <a:prstGeom prst="rect">
            <a:avLst/>
          </a:prstGeom>
        </p:spPr>
      </p:pic>
      <p:pic>
        <p:nvPicPr>
          <p:cNvPr id="5" name="Content Placeholder 3">
            <a:extLst>
              <a:ext uri="{FF2B5EF4-FFF2-40B4-BE49-F238E27FC236}">
                <a16:creationId xmlns:a16="http://schemas.microsoft.com/office/drawing/2014/main" id="{96236493-3C15-46D0-B4BF-ADBE29E19003}"/>
              </a:ext>
            </a:extLst>
          </p:cNvPr>
          <p:cNvPicPr>
            <a:picLocks noChangeAspect="1"/>
          </p:cNvPicPr>
          <p:nvPr/>
        </p:nvPicPr>
        <p:blipFill>
          <a:blip r:embed="rId4"/>
          <a:stretch>
            <a:fillRect/>
          </a:stretch>
        </p:blipFill>
        <p:spPr>
          <a:xfrm>
            <a:off x="838200" y="324737"/>
            <a:ext cx="10525561" cy="1406338"/>
          </a:xfrm>
          <a:prstGeom prst="rect">
            <a:avLst/>
          </a:prstGeom>
        </p:spPr>
      </p:pic>
    </p:spTree>
    <p:extLst>
      <p:ext uri="{BB962C8B-B14F-4D97-AF65-F5344CB8AC3E}">
        <p14:creationId xmlns:p14="http://schemas.microsoft.com/office/powerpoint/2010/main" val="2066347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E4AA-2273-4B6E-A3CF-C2E5B2400ED6}"/>
              </a:ext>
            </a:extLst>
          </p:cNvPr>
          <p:cNvSpPr>
            <a:spLocks noGrp="1"/>
          </p:cNvSpPr>
          <p:nvPr>
            <p:ph type="title"/>
          </p:nvPr>
        </p:nvSpPr>
        <p:spPr/>
        <p:txBody>
          <a:bodyPr/>
          <a:lstStyle/>
          <a:p>
            <a:r>
              <a:rPr lang="en-GB" dirty="0"/>
              <a:t>Management and leadership</a:t>
            </a:r>
          </a:p>
        </p:txBody>
      </p:sp>
      <p:sp>
        <p:nvSpPr>
          <p:cNvPr id="3" name="Content Placeholder 2">
            <a:extLst>
              <a:ext uri="{FF2B5EF4-FFF2-40B4-BE49-F238E27FC236}">
                <a16:creationId xmlns:a16="http://schemas.microsoft.com/office/drawing/2014/main" id="{7CBDC868-5590-4253-960C-2E7BFF597BF2}"/>
              </a:ext>
            </a:extLst>
          </p:cNvPr>
          <p:cNvSpPr>
            <a:spLocks noGrp="1"/>
          </p:cNvSpPr>
          <p:nvPr>
            <p:ph idx="1"/>
          </p:nvPr>
        </p:nvSpPr>
        <p:spPr/>
        <p:txBody>
          <a:bodyPr>
            <a:normAutofit/>
          </a:bodyPr>
          <a:lstStyle/>
          <a:p>
            <a:pPr marL="0" indent="0">
              <a:buNone/>
            </a:pPr>
            <a:r>
              <a:rPr lang="en-US" sz="3200" b="1" dirty="0"/>
              <a:t>Management </a:t>
            </a:r>
          </a:p>
          <a:p>
            <a:r>
              <a:rPr lang="en-US" sz="3200" dirty="0"/>
              <a:t>Getting things done through other people </a:t>
            </a:r>
          </a:p>
          <a:p>
            <a:r>
              <a:rPr lang="en-US" sz="3200" dirty="0"/>
              <a:t>… to achieve stated </a:t>
            </a:r>
            <a:r>
              <a:rPr lang="en-US" sz="3200" dirty="0" err="1"/>
              <a:t>organisational</a:t>
            </a:r>
            <a:r>
              <a:rPr lang="en-US" sz="3200" dirty="0"/>
              <a:t> objectives.</a:t>
            </a:r>
          </a:p>
          <a:p>
            <a:pPr marL="0" indent="0">
              <a:buNone/>
            </a:pPr>
            <a:r>
              <a:rPr lang="en-US" sz="3200" b="1" dirty="0"/>
              <a:t>Leadership </a:t>
            </a:r>
          </a:p>
          <a:p>
            <a:r>
              <a:rPr lang="en-US" sz="3200" dirty="0"/>
              <a:t>Broader emphasis on dealing with people </a:t>
            </a:r>
          </a:p>
          <a:p>
            <a:r>
              <a:rPr lang="en-US" sz="3200" dirty="0"/>
              <a:t>… through the willing and enthusiastic </a:t>
            </a:r>
            <a:r>
              <a:rPr lang="en-US" sz="3200" dirty="0" err="1"/>
              <a:t>behaviour</a:t>
            </a:r>
            <a:r>
              <a:rPr lang="en-US" sz="3200" dirty="0"/>
              <a:t> of followers</a:t>
            </a:r>
            <a:endParaRPr lang="en-GB" sz="3200" dirty="0"/>
          </a:p>
        </p:txBody>
      </p:sp>
    </p:spTree>
    <p:extLst>
      <p:ext uri="{BB962C8B-B14F-4D97-AF65-F5344CB8AC3E}">
        <p14:creationId xmlns:p14="http://schemas.microsoft.com/office/powerpoint/2010/main" val="3483593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89AA4-63C4-4993-8881-C197D58BFF2B}"/>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70/30 … 90/10</a:t>
            </a:r>
          </a:p>
        </p:txBody>
      </p:sp>
      <p:sp>
        <p:nvSpPr>
          <p:cNvPr id="3" name="Content Placeholder 2">
            <a:extLst>
              <a:ext uri="{FF2B5EF4-FFF2-40B4-BE49-F238E27FC236}">
                <a16:creationId xmlns:a16="http://schemas.microsoft.com/office/drawing/2014/main" id="{944BD87C-B8D3-413D-ACF0-B09385768D9E}"/>
              </a:ext>
            </a:extLst>
          </p:cNvPr>
          <p:cNvSpPr>
            <a:spLocks noGrp="1"/>
          </p:cNvSpPr>
          <p:nvPr>
            <p:ph idx="1"/>
          </p:nvPr>
        </p:nvSpPr>
        <p:spPr>
          <a:xfrm>
            <a:off x="643467" y="2638043"/>
            <a:ext cx="3702501" cy="3701112"/>
          </a:xfrm>
        </p:spPr>
        <p:txBody>
          <a:bodyPr>
            <a:normAutofit/>
          </a:bodyPr>
          <a:lstStyle/>
          <a:p>
            <a:r>
              <a:rPr lang="en-US" sz="3200" dirty="0"/>
              <a:t>‘Successful transformation is 70 to 90 per cent leadership and only 10 to 30 per cent management.’ </a:t>
            </a:r>
          </a:p>
          <a:p>
            <a:pPr marL="0" indent="0">
              <a:buNone/>
            </a:pPr>
            <a:r>
              <a:rPr lang="en-US" sz="2000" dirty="0"/>
              <a:t>Kotter (1996, p26)</a:t>
            </a:r>
            <a:endParaRPr lang="en-GB" sz="2000" dirty="0"/>
          </a:p>
        </p:txBody>
      </p:sp>
      <p:pic>
        <p:nvPicPr>
          <p:cNvPr id="4" name="Picture 3">
            <a:extLst>
              <a:ext uri="{FF2B5EF4-FFF2-40B4-BE49-F238E27FC236}">
                <a16:creationId xmlns:a16="http://schemas.microsoft.com/office/drawing/2014/main" id="{D86B6181-ECCD-458B-82D2-DA20F384A43A}"/>
              </a:ext>
            </a:extLst>
          </p:cNvPr>
          <p:cNvPicPr>
            <a:picLocks noChangeAspect="1"/>
          </p:cNvPicPr>
          <p:nvPr/>
        </p:nvPicPr>
        <p:blipFill>
          <a:blip r:embed="rId3"/>
          <a:stretch>
            <a:fillRect/>
          </a:stretch>
        </p:blipFill>
        <p:spPr>
          <a:xfrm>
            <a:off x="5297763" y="1715553"/>
            <a:ext cx="6250769" cy="3266026"/>
          </a:xfrm>
          <a:prstGeom prst="rect">
            <a:avLst/>
          </a:prstGeom>
        </p:spPr>
      </p:pic>
    </p:spTree>
    <p:extLst>
      <p:ext uri="{BB962C8B-B14F-4D97-AF65-F5344CB8AC3E}">
        <p14:creationId xmlns:p14="http://schemas.microsoft.com/office/powerpoint/2010/main" val="746449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C923D-349C-4C72-9360-F18168C1487A}"/>
              </a:ext>
            </a:extLst>
          </p:cNvPr>
          <p:cNvSpPr>
            <a:spLocks noGrp="1"/>
          </p:cNvSpPr>
          <p:nvPr>
            <p:ph type="title"/>
          </p:nvPr>
        </p:nvSpPr>
        <p:spPr>
          <a:xfrm>
            <a:off x="863029" y="1012004"/>
            <a:ext cx="3416158" cy="4795408"/>
          </a:xfrm>
        </p:spPr>
        <p:txBody>
          <a:bodyPr>
            <a:normAutofit/>
          </a:bodyPr>
          <a:lstStyle/>
          <a:p>
            <a:r>
              <a:rPr lang="en-GB" sz="6000" dirty="0">
                <a:solidFill>
                  <a:schemeClr val="accent1">
                    <a:lumMod val="50000"/>
                  </a:schemeClr>
                </a:solidFill>
              </a:rPr>
              <a:t>Leading Change</a:t>
            </a:r>
          </a:p>
        </p:txBody>
      </p:sp>
      <p:graphicFrame>
        <p:nvGraphicFramePr>
          <p:cNvPr id="5" name="Content Placeholder 2">
            <a:extLst>
              <a:ext uri="{FF2B5EF4-FFF2-40B4-BE49-F238E27FC236}">
                <a16:creationId xmlns:a16="http://schemas.microsoft.com/office/drawing/2014/main" id="{BF8C6671-B0BC-4358-B7C8-453333AA25C6}"/>
              </a:ext>
            </a:extLst>
          </p:cNvPr>
          <p:cNvGraphicFramePr>
            <a:graphicFrameLocks noGrp="1"/>
          </p:cNvGraphicFramePr>
          <p:nvPr>
            <p:ph idx="1"/>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917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31BCCEE-1BF5-4C07-8000-514588B20D78}"/>
                                            </p:graphicEl>
                                          </p:spTgt>
                                        </p:tgtEl>
                                        <p:attrNameLst>
                                          <p:attrName>style.visibility</p:attrName>
                                        </p:attrNameLst>
                                      </p:cBhvr>
                                      <p:to>
                                        <p:strVal val="visible"/>
                                      </p:to>
                                    </p:set>
                                    <p:anim calcmode="lin" valueType="num">
                                      <p:cBhvr additive="base">
                                        <p:cTn id="7" dur="500" fill="hold"/>
                                        <p:tgtEl>
                                          <p:spTgt spid="5">
                                            <p:graphicEl>
                                              <a:dgm id="{E31BCCEE-1BF5-4C07-8000-514588B20D78}"/>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31BCCEE-1BF5-4C07-8000-514588B20D78}"/>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5890450B-6729-4847-BE4C-ED6149B9B9FF}"/>
                                            </p:graphicEl>
                                          </p:spTgt>
                                        </p:tgtEl>
                                        <p:attrNameLst>
                                          <p:attrName>style.visibility</p:attrName>
                                        </p:attrNameLst>
                                      </p:cBhvr>
                                      <p:to>
                                        <p:strVal val="visible"/>
                                      </p:to>
                                    </p:set>
                                    <p:anim calcmode="lin" valueType="num">
                                      <p:cBhvr additive="base">
                                        <p:cTn id="13" dur="500" fill="hold"/>
                                        <p:tgtEl>
                                          <p:spTgt spid="5">
                                            <p:graphicEl>
                                              <a:dgm id="{5890450B-6729-4847-BE4C-ED6149B9B9F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5890450B-6729-4847-BE4C-ED6149B9B9FF}"/>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D7098C70-DF0A-4D79-9D48-63C0CDD7D080}"/>
                                            </p:graphicEl>
                                          </p:spTgt>
                                        </p:tgtEl>
                                        <p:attrNameLst>
                                          <p:attrName>style.visibility</p:attrName>
                                        </p:attrNameLst>
                                      </p:cBhvr>
                                      <p:to>
                                        <p:strVal val="visible"/>
                                      </p:to>
                                    </p:set>
                                    <p:anim calcmode="lin" valueType="num">
                                      <p:cBhvr additive="base">
                                        <p:cTn id="19" dur="500" fill="hold"/>
                                        <p:tgtEl>
                                          <p:spTgt spid="5">
                                            <p:graphicEl>
                                              <a:dgm id="{D7098C70-DF0A-4D79-9D48-63C0CDD7D080}"/>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D7098C70-DF0A-4D79-9D48-63C0CDD7D08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D26362-411D-47AE-8E23-844BE8362CC2}"/>
              </a:ext>
            </a:extLst>
          </p:cNvPr>
          <p:cNvPicPr>
            <a:picLocks noChangeAspect="1"/>
          </p:cNvPicPr>
          <p:nvPr/>
        </p:nvPicPr>
        <p:blipFill>
          <a:blip r:embed="rId3"/>
          <a:stretch>
            <a:fillRect/>
          </a:stretch>
        </p:blipFill>
        <p:spPr>
          <a:xfrm>
            <a:off x="1338526" y="152850"/>
            <a:ext cx="10015274" cy="6552821"/>
          </a:xfrm>
          <a:prstGeom prst="rect">
            <a:avLst/>
          </a:prstGeom>
        </p:spPr>
      </p:pic>
    </p:spTree>
    <p:extLst>
      <p:ext uri="{BB962C8B-B14F-4D97-AF65-F5344CB8AC3E}">
        <p14:creationId xmlns:p14="http://schemas.microsoft.com/office/powerpoint/2010/main" val="5312673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E4AA-2273-4B6E-A3CF-C2E5B2400ED6}"/>
              </a:ext>
            </a:extLst>
          </p:cNvPr>
          <p:cNvSpPr>
            <a:spLocks noGrp="1"/>
          </p:cNvSpPr>
          <p:nvPr>
            <p:ph type="title"/>
          </p:nvPr>
        </p:nvSpPr>
        <p:spPr/>
        <p:txBody>
          <a:bodyPr/>
          <a:lstStyle/>
          <a:p>
            <a:r>
              <a:rPr lang="en-GB" dirty="0"/>
              <a:t>Deciding what needs to be done</a:t>
            </a:r>
          </a:p>
        </p:txBody>
      </p:sp>
      <p:sp>
        <p:nvSpPr>
          <p:cNvPr id="5" name="Content Placeholder 4">
            <a:extLst>
              <a:ext uri="{FF2B5EF4-FFF2-40B4-BE49-F238E27FC236}">
                <a16:creationId xmlns:a16="http://schemas.microsoft.com/office/drawing/2014/main" id="{043331B0-C883-4157-857E-28E958BF4FB1}"/>
              </a:ext>
            </a:extLst>
          </p:cNvPr>
          <p:cNvSpPr>
            <a:spLocks noGrp="1"/>
          </p:cNvSpPr>
          <p:nvPr>
            <p:ph sz="half" idx="1"/>
          </p:nvPr>
        </p:nvSpPr>
        <p:spPr/>
        <p:txBody>
          <a:bodyPr/>
          <a:lstStyle/>
          <a:p>
            <a:pPr marL="0" indent="0">
              <a:buNone/>
            </a:pPr>
            <a:r>
              <a:rPr lang="en-GB" sz="4000" dirty="0"/>
              <a:t>Manager</a:t>
            </a:r>
          </a:p>
          <a:p>
            <a:r>
              <a:rPr lang="en-US" dirty="0"/>
              <a:t>Planning &amp; goal setting</a:t>
            </a:r>
          </a:p>
          <a:p>
            <a:r>
              <a:rPr lang="en-US" dirty="0"/>
              <a:t> Formulating steps for achieving goals </a:t>
            </a:r>
          </a:p>
          <a:p>
            <a:r>
              <a:rPr lang="en-US" dirty="0"/>
              <a:t>Identifying the resources that will be required = Planning &amp; Budgeting</a:t>
            </a:r>
          </a:p>
          <a:p>
            <a:endParaRPr lang="en-GB" dirty="0"/>
          </a:p>
        </p:txBody>
      </p:sp>
      <p:sp>
        <p:nvSpPr>
          <p:cNvPr id="6" name="Content Placeholder 5">
            <a:extLst>
              <a:ext uri="{FF2B5EF4-FFF2-40B4-BE49-F238E27FC236}">
                <a16:creationId xmlns:a16="http://schemas.microsoft.com/office/drawing/2014/main" id="{1433A2B9-3A31-4D29-B779-874F1E1CACAD}"/>
              </a:ext>
            </a:extLst>
          </p:cNvPr>
          <p:cNvSpPr>
            <a:spLocks noGrp="1"/>
          </p:cNvSpPr>
          <p:nvPr>
            <p:ph sz="half" idx="2"/>
          </p:nvPr>
        </p:nvSpPr>
        <p:spPr/>
        <p:txBody>
          <a:bodyPr/>
          <a:lstStyle/>
          <a:p>
            <a:pPr marL="0" indent="0">
              <a:buNone/>
            </a:pPr>
            <a:r>
              <a:rPr lang="en-GB" sz="4000" dirty="0"/>
              <a:t>Leaders</a:t>
            </a:r>
          </a:p>
          <a:p>
            <a:r>
              <a:rPr lang="en-US" dirty="0"/>
              <a:t>Developing a vision </a:t>
            </a:r>
          </a:p>
          <a:p>
            <a:r>
              <a:rPr lang="en-US" dirty="0"/>
              <a:t>Sets the direction for change</a:t>
            </a:r>
          </a:p>
          <a:p>
            <a:r>
              <a:rPr lang="en-US" dirty="0"/>
              <a:t>Develop strategies to deliver the changes needed to achieve the vision</a:t>
            </a:r>
            <a:endParaRPr lang="en-GB" dirty="0"/>
          </a:p>
        </p:txBody>
      </p:sp>
    </p:spTree>
    <p:extLst>
      <p:ext uri="{BB962C8B-B14F-4D97-AF65-F5344CB8AC3E}">
        <p14:creationId xmlns:p14="http://schemas.microsoft.com/office/powerpoint/2010/main" val="51976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 calcmode="lin" valueType="num">
                                      <p:cBhvr additive="base">
                                        <p:cTn id="4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89AA4-63C4-4993-8881-C197D58BFF2B}"/>
              </a:ext>
            </a:extLst>
          </p:cNvPr>
          <p:cNvSpPr>
            <a:spLocks noGrp="1"/>
          </p:cNvSpPr>
          <p:nvPr>
            <p:ph type="title"/>
          </p:nvPr>
        </p:nvSpPr>
        <p:spPr/>
        <p:txBody>
          <a:bodyPr/>
          <a:lstStyle/>
          <a:p>
            <a:r>
              <a:rPr lang="en-GB" dirty="0"/>
              <a:t>Developing the capacity to achieve it</a:t>
            </a:r>
          </a:p>
        </p:txBody>
      </p:sp>
      <p:sp>
        <p:nvSpPr>
          <p:cNvPr id="4" name="Content Placeholder 3">
            <a:extLst>
              <a:ext uri="{FF2B5EF4-FFF2-40B4-BE49-F238E27FC236}">
                <a16:creationId xmlns:a16="http://schemas.microsoft.com/office/drawing/2014/main" id="{D27E61CA-0C41-42F0-874F-7EF24FD58C55}"/>
              </a:ext>
            </a:extLst>
          </p:cNvPr>
          <p:cNvSpPr>
            <a:spLocks noGrp="1"/>
          </p:cNvSpPr>
          <p:nvPr>
            <p:ph sz="half" idx="1"/>
          </p:nvPr>
        </p:nvSpPr>
        <p:spPr/>
        <p:txBody>
          <a:bodyPr/>
          <a:lstStyle/>
          <a:p>
            <a:pPr marL="0" indent="0">
              <a:buNone/>
            </a:pPr>
            <a:r>
              <a:rPr lang="en-US" sz="4000" dirty="0"/>
              <a:t>Managers</a:t>
            </a:r>
          </a:p>
          <a:p>
            <a:r>
              <a:rPr lang="en-US" dirty="0"/>
              <a:t>Create </a:t>
            </a:r>
            <a:r>
              <a:rPr lang="en-US" dirty="0" err="1"/>
              <a:t>organisational</a:t>
            </a:r>
            <a:r>
              <a:rPr lang="en-US" dirty="0"/>
              <a:t> structures &amp; work roles to facilitate the achievement of goals </a:t>
            </a:r>
          </a:p>
          <a:p>
            <a:r>
              <a:rPr lang="en-US" dirty="0"/>
              <a:t>Appoint qualified people</a:t>
            </a:r>
          </a:p>
          <a:p>
            <a:r>
              <a:rPr lang="en-US" dirty="0"/>
              <a:t>Communicate plans </a:t>
            </a:r>
          </a:p>
          <a:p>
            <a:r>
              <a:rPr lang="en-US" dirty="0"/>
              <a:t>Delegate appropriate levels of responsibility = </a:t>
            </a:r>
            <a:r>
              <a:rPr lang="en-US" dirty="0" err="1"/>
              <a:t>Organising</a:t>
            </a:r>
            <a:r>
              <a:rPr lang="en-US" dirty="0"/>
              <a:t> &amp; Staffing</a:t>
            </a:r>
            <a:endParaRPr lang="en-GB" dirty="0"/>
          </a:p>
        </p:txBody>
      </p:sp>
      <p:sp>
        <p:nvSpPr>
          <p:cNvPr id="5" name="Content Placeholder 4">
            <a:extLst>
              <a:ext uri="{FF2B5EF4-FFF2-40B4-BE49-F238E27FC236}">
                <a16:creationId xmlns:a16="http://schemas.microsoft.com/office/drawing/2014/main" id="{8867950C-8BE1-426A-ACAE-36B14E0E5EBE}"/>
              </a:ext>
            </a:extLst>
          </p:cNvPr>
          <p:cNvSpPr>
            <a:spLocks noGrp="1"/>
          </p:cNvSpPr>
          <p:nvPr>
            <p:ph sz="half" idx="2"/>
          </p:nvPr>
        </p:nvSpPr>
        <p:spPr/>
        <p:txBody>
          <a:bodyPr/>
          <a:lstStyle/>
          <a:p>
            <a:pPr marL="0" indent="0">
              <a:buNone/>
            </a:pPr>
            <a:r>
              <a:rPr lang="en-GB" sz="4000" dirty="0"/>
              <a:t>Leaders</a:t>
            </a:r>
          </a:p>
          <a:p>
            <a:r>
              <a:rPr lang="en-US" dirty="0"/>
              <a:t>Communicate the new direction in a way people can understand what needs to happen </a:t>
            </a:r>
          </a:p>
          <a:p>
            <a:r>
              <a:rPr lang="en-US" dirty="0"/>
              <a:t>Create conditions to align effort to deliver the vision</a:t>
            </a:r>
            <a:endParaRPr lang="en-GB" dirty="0"/>
          </a:p>
        </p:txBody>
      </p:sp>
    </p:spTree>
    <p:extLst>
      <p:ext uri="{BB962C8B-B14F-4D97-AF65-F5344CB8AC3E}">
        <p14:creationId xmlns:p14="http://schemas.microsoft.com/office/powerpoint/2010/main" val="168581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 calcmode="lin" valueType="num">
                                      <p:cBhvr additive="base">
                                        <p:cTn id="4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925667-E7A4-41B1-8B80-BD0D56A41790}"/>
              </a:ext>
            </a:extLst>
          </p:cNvPr>
          <p:cNvSpPr>
            <a:spLocks noGrp="1"/>
          </p:cNvSpPr>
          <p:nvPr>
            <p:ph type="title"/>
          </p:nvPr>
        </p:nvSpPr>
        <p:spPr/>
        <p:txBody>
          <a:bodyPr/>
          <a:lstStyle/>
          <a:p>
            <a:r>
              <a:rPr lang="en-GB" dirty="0"/>
              <a:t>Ensuring that it is done</a:t>
            </a:r>
          </a:p>
        </p:txBody>
      </p:sp>
      <p:sp>
        <p:nvSpPr>
          <p:cNvPr id="5" name="Content Placeholder 4">
            <a:extLst>
              <a:ext uri="{FF2B5EF4-FFF2-40B4-BE49-F238E27FC236}">
                <a16:creationId xmlns:a16="http://schemas.microsoft.com/office/drawing/2014/main" id="{825544AF-3307-416B-B686-9776961B198F}"/>
              </a:ext>
            </a:extLst>
          </p:cNvPr>
          <p:cNvSpPr>
            <a:spLocks noGrp="1"/>
          </p:cNvSpPr>
          <p:nvPr>
            <p:ph sz="half" idx="1"/>
          </p:nvPr>
        </p:nvSpPr>
        <p:spPr/>
        <p:txBody>
          <a:bodyPr/>
          <a:lstStyle/>
          <a:p>
            <a:pPr marL="0" indent="0">
              <a:buNone/>
            </a:pPr>
            <a:r>
              <a:rPr lang="en-US" sz="4000" dirty="0"/>
              <a:t>Managers</a:t>
            </a:r>
          </a:p>
          <a:p>
            <a:r>
              <a:rPr lang="en-US" dirty="0"/>
              <a:t>Monitor performance </a:t>
            </a:r>
          </a:p>
          <a:p>
            <a:r>
              <a:rPr lang="en-US" dirty="0"/>
              <a:t>Identify variations from plans </a:t>
            </a:r>
          </a:p>
          <a:p>
            <a:r>
              <a:rPr lang="en-US" dirty="0"/>
              <a:t>Take corrective action = Controlling and Problem Solving</a:t>
            </a:r>
            <a:endParaRPr lang="en-GB" dirty="0"/>
          </a:p>
        </p:txBody>
      </p:sp>
      <p:sp>
        <p:nvSpPr>
          <p:cNvPr id="6" name="Content Placeholder 5">
            <a:extLst>
              <a:ext uri="{FF2B5EF4-FFF2-40B4-BE49-F238E27FC236}">
                <a16:creationId xmlns:a16="http://schemas.microsoft.com/office/drawing/2014/main" id="{35D579F4-B1B2-4674-BDD2-349E164E3F35}"/>
              </a:ext>
            </a:extLst>
          </p:cNvPr>
          <p:cNvSpPr>
            <a:spLocks noGrp="1"/>
          </p:cNvSpPr>
          <p:nvPr>
            <p:ph sz="half" idx="2"/>
          </p:nvPr>
        </p:nvSpPr>
        <p:spPr/>
        <p:txBody>
          <a:bodyPr/>
          <a:lstStyle/>
          <a:p>
            <a:pPr marL="0" indent="0">
              <a:buNone/>
            </a:pPr>
            <a:r>
              <a:rPr lang="en-GB" sz="4000" dirty="0"/>
              <a:t>Leaders</a:t>
            </a:r>
          </a:p>
          <a:p>
            <a:r>
              <a:rPr lang="en-US" dirty="0"/>
              <a:t>Motivate and inspire people to achieve the vision </a:t>
            </a:r>
            <a:endParaRPr lang="en-GB" dirty="0"/>
          </a:p>
        </p:txBody>
      </p:sp>
      <p:sp>
        <p:nvSpPr>
          <p:cNvPr id="7" name="Rectangle 6">
            <a:extLst>
              <a:ext uri="{FF2B5EF4-FFF2-40B4-BE49-F238E27FC236}">
                <a16:creationId xmlns:a16="http://schemas.microsoft.com/office/drawing/2014/main" id="{8EC5B432-B22D-4C94-AE22-51F66DE32750}"/>
              </a:ext>
            </a:extLst>
          </p:cNvPr>
          <p:cNvSpPr/>
          <p:nvPr/>
        </p:nvSpPr>
        <p:spPr>
          <a:xfrm>
            <a:off x="711508" y="6283272"/>
            <a:ext cx="1923219" cy="369332"/>
          </a:xfrm>
          <a:prstGeom prst="rect">
            <a:avLst/>
          </a:prstGeom>
        </p:spPr>
        <p:txBody>
          <a:bodyPr wrap="none">
            <a:spAutoFit/>
          </a:bodyPr>
          <a:lstStyle/>
          <a:p>
            <a:r>
              <a:rPr lang="en-US" dirty="0"/>
              <a:t>Hayes (2014: 168) </a:t>
            </a:r>
            <a:endParaRPr lang="en-GB" dirty="0"/>
          </a:p>
        </p:txBody>
      </p:sp>
      <p:pic>
        <p:nvPicPr>
          <p:cNvPr id="8" name="Picture 7">
            <a:extLst>
              <a:ext uri="{FF2B5EF4-FFF2-40B4-BE49-F238E27FC236}">
                <a16:creationId xmlns:a16="http://schemas.microsoft.com/office/drawing/2014/main" id="{631E0D3A-2F3B-4EF3-9F29-AA8A7B80BBFD}"/>
              </a:ext>
            </a:extLst>
          </p:cNvPr>
          <p:cNvPicPr>
            <a:picLocks noChangeAspect="1"/>
          </p:cNvPicPr>
          <p:nvPr/>
        </p:nvPicPr>
        <p:blipFill>
          <a:blip r:embed="rId3"/>
          <a:stretch>
            <a:fillRect/>
          </a:stretch>
        </p:blipFill>
        <p:spPr>
          <a:xfrm>
            <a:off x="6362700" y="3524392"/>
            <a:ext cx="4800600" cy="3200400"/>
          </a:xfrm>
          <a:prstGeom prst="rect">
            <a:avLst/>
          </a:prstGeom>
        </p:spPr>
      </p:pic>
    </p:spTree>
    <p:extLst>
      <p:ext uri="{BB962C8B-B14F-4D97-AF65-F5344CB8AC3E}">
        <p14:creationId xmlns:p14="http://schemas.microsoft.com/office/powerpoint/2010/main" val="2606688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a:xfrm>
            <a:off x="762001" y="803325"/>
            <a:ext cx="5314536" cy="1325563"/>
          </a:xfrm>
        </p:spPr>
        <p:txBody>
          <a:bodyPr>
            <a:normAutofit/>
          </a:bodyPr>
          <a:lstStyle/>
          <a:p>
            <a:r>
              <a:rPr lang="en-GB" dirty="0"/>
              <a:t>Management and Leadership</a:t>
            </a:r>
          </a:p>
        </p:txBody>
      </p:sp>
      <p:sp>
        <p:nvSpPr>
          <p:cNvPr id="3" name="Content Placeholder 2">
            <a:extLst>
              <a:ext uri="{FF2B5EF4-FFF2-40B4-BE49-F238E27FC236}">
                <a16:creationId xmlns:a16="http://schemas.microsoft.com/office/drawing/2014/main" id="{8BFADFA8-FB26-4215-8597-B81C5B7EFD49}"/>
              </a:ext>
            </a:extLst>
          </p:cNvPr>
          <p:cNvSpPr>
            <a:spLocks noGrp="1"/>
          </p:cNvSpPr>
          <p:nvPr>
            <p:ph idx="1"/>
          </p:nvPr>
        </p:nvSpPr>
        <p:spPr>
          <a:xfrm>
            <a:off x="762000" y="2681555"/>
            <a:ext cx="5474413" cy="3801437"/>
          </a:xfrm>
        </p:spPr>
        <p:txBody>
          <a:bodyPr anchor="t">
            <a:normAutofit/>
          </a:bodyPr>
          <a:lstStyle/>
          <a:p>
            <a:pPr marL="0" indent="0">
              <a:buNone/>
            </a:pPr>
            <a:r>
              <a:rPr lang="en-US" sz="3200" dirty="0" smtClean="0"/>
              <a:t>approaches</a:t>
            </a:r>
            <a:r>
              <a:rPr lang="en-US" sz="3200" dirty="0"/>
              <a:t>:</a:t>
            </a:r>
          </a:p>
          <a:p>
            <a:pPr marL="514350" indent="-514350">
              <a:buFont typeface="+mj-lt"/>
              <a:buAutoNum type="arabicPeriod"/>
            </a:pPr>
            <a:r>
              <a:rPr lang="en-US" sz="3200" dirty="0"/>
              <a:t>Personal Characteristics approach </a:t>
            </a:r>
          </a:p>
          <a:p>
            <a:pPr marL="514350" indent="-514350">
              <a:buFont typeface="+mj-lt"/>
              <a:buAutoNum type="arabicPeriod"/>
            </a:pPr>
            <a:r>
              <a:rPr lang="en-US" sz="3200" dirty="0"/>
              <a:t>Leader–Follower approach </a:t>
            </a:r>
          </a:p>
          <a:p>
            <a:pPr marL="0" indent="0">
              <a:buNone/>
            </a:pPr>
            <a:endParaRPr lang="en-GB" sz="3200" dirty="0"/>
          </a:p>
        </p:txBody>
      </p:sp>
      <p:pic>
        <p:nvPicPr>
          <p:cNvPr id="4" name="Picture 3">
            <a:extLst>
              <a:ext uri="{FF2B5EF4-FFF2-40B4-BE49-F238E27FC236}">
                <a16:creationId xmlns:a16="http://schemas.microsoft.com/office/drawing/2014/main" id="{AB4E3E26-DD12-4933-B2AD-BA4773A94FF2}"/>
              </a:ext>
            </a:extLst>
          </p:cNvPr>
          <p:cNvPicPr>
            <a:picLocks noChangeAspect="1"/>
          </p:cNvPicPr>
          <p:nvPr/>
        </p:nvPicPr>
        <p:blipFill rotWithShape="1">
          <a:blip r:embed="rId3"/>
          <a:srcRect l="11000" r="16827"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01961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34C3C-951B-41B4-91F5-5961A87C2C0B}"/>
              </a:ext>
            </a:extLst>
          </p:cNvPr>
          <p:cNvSpPr>
            <a:spLocks noGrp="1"/>
          </p:cNvSpPr>
          <p:nvPr>
            <p:ph type="title"/>
          </p:nvPr>
        </p:nvSpPr>
        <p:spPr/>
        <p:txBody>
          <a:bodyPr/>
          <a:lstStyle/>
          <a:p>
            <a:r>
              <a:rPr lang="en-GB" dirty="0"/>
              <a:t>Personal characteristics approach</a:t>
            </a:r>
          </a:p>
        </p:txBody>
      </p:sp>
      <p:sp>
        <p:nvSpPr>
          <p:cNvPr id="3" name="Content Placeholder 2">
            <a:extLst>
              <a:ext uri="{FF2B5EF4-FFF2-40B4-BE49-F238E27FC236}">
                <a16:creationId xmlns:a16="http://schemas.microsoft.com/office/drawing/2014/main" id="{32C745DD-52E6-48CA-A267-78A431107975}"/>
              </a:ext>
            </a:extLst>
          </p:cNvPr>
          <p:cNvSpPr>
            <a:spLocks noGrp="1"/>
          </p:cNvSpPr>
          <p:nvPr>
            <p:ph idx="1"/>
          </p:nvPr>
        </p:nvSpPr>
        <p:spPr>
          <a:xfrm>
            <a:off x="838200" y="1825624"/>
            <a:ext cx="10761324" cy="4564901"/>
          </a:xfrm>
        </p:spPr>
        <p:txBody>
          <a:bodyPr>
            <a:normAutofit/>
          </a:bodyPr>
          <a:lstStyle/>
          <a:p>
            <a:r>
              <a:rPr lang="en-US" sz="3200" dirty="0"/>
              <a:t>Douglas McGregor (1950s)</a:t>
            </a:r>
          </a:p>
          <a:p>
            <a:endParaRPr lang="en-US" sz="3200" dirty="0"/>
          </a:p>
          <a:p>
            <a:r>
              <a:rPr lang="en-US" sz="3200" b="1" dirty="0"/>
              <a:t>Theory X</a:t>
            </a:r>
            <a:r>
              <a:rPr lang="en-US" sz="3200" dirty="0"/>
              <a:t>: – People dislike work – Employees must be coerced to work – Most people avoid responsibility</a:t>
            </a:r>
          </a:p>
          <a:p>
            <a:r>
              <a:rPr lang="en-US" sz="3200" b="1" dirty="0"/>
              <a:t>Theory Y</a:t>
            </a:r>
            <a:r>
              <a:rPr lang="en-US" sz="3200" dirty="0"/>
              <a:t>: – People find work fulfilling – Workers can be self-motivating – People will seek and accept responsibility.</a:t>
            </a:r>
          </a:p>
          <a:p>
            <a:pPr marL="0" indent="0">
              <a:buNone/>
            </a:pPr>
            <a:endParaRPr lang="en-US" sz="3200" dirty="0"/>
          </a:p>
          <a:p>
            <a:pPr marL="0" indent="0">
              <a:buNone/>
            </a:pPr>
            <a:r>
              <a:rPr lang="en-US" sz="3200" dirty="0"/>
              <a:t>Interesting idea but no real evidence for this approach.</a:t>
            </a:r>
            <a:endParaRPr lang="en-GB" sz="3200" dirty="0"/>
          </a:p>
        </p:txBody>
      </p:sp>
    </p:spTree>
    <p:extLst>
      <p:ext uri="{BB962C8B-B14F-4D97-AF65-F5344CB8AC3E}">
        <p14:creationId xmlns:p14="http://schemas.microsoft.com/office/powerpoint/2010/main" val="169553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85A6-CFBF-4D72-9A09-CD32E7FF8608}"/>
              </a:ext>
            </a:extLst>
          </p:cNvPr>
          <p:cNvSpPr>
            <a:spLocks noGrp="1"/>
          </p:cNvSpPr>
          <p:nvPr>
            <p:ph type="title"/>
          </p:nvPr>
        </p:nvSpPr>
        <p:spPr/>
        <p:txBody>
          <a:bodyPr>
            <a:normAutofit/>
          </a:bodyPr>
          <a:lstStyle/>
          <a:p>
            <a:r>
              <a:rPr lang="en-GB" sz="6000" dirty="0"/>
              <a:t>Leader-follower approach</a:t>
            </a:r>
          </a:p>
        </p:txBody>
      </p:sp>
      <p:sp>
        <p:nvSpPr>
          <p:cNvPr id="3" name="Content Placeholder 2">
            <a:extLst>
              <a:ext uri="{FF2B5EF4-FFF2-40B4-BE49-F238E27FC236}">
                <a16:creationId xmlns:a16="http://schemas.microsoft.com/office/drawing/2014/main" id="{44D44189-AA57-40C7-B7D5-535632A637F5}"/>
              </a:ext>
            </a:extLst>
          </p:cNvPr>
          <p:cNvSpPr>
            <a:spLocks noGrp="1"/>
          </p:cNvSpPr>
          <p:nvPr>
            <p:ph idx="1"/>
          </p:nvPr>
        </p:nvSpPr>
        <p:spPr>
          <a:xfrm>
            <a:off x="838200" y="1690688"/>
            <a:ext cx="10966809" cy="4685014"/>
          </a:xfrm>
        </p:spPr>
        <p:txBody>
          <a:bodyPr>
            <a:normAutofit lnSpcReduction="10000"/>
          </a:bodyPr>
          <a:lstStyle/>
          <a:p>
            <a:pPr marL="0" indent="0">
              <a:buNone/>
            </a:pPr>
            <a:r>
              <a:rPr lang="en-US" dirty="0"/>
              <a:t>Effectiveness is related to the leader’s influence over subordinates - depends on: </a:t>
            </a:r>
          </a:p>
          <a:p>
            <a:pPr marL="514350" indent="-514350">
              <a:buFont typeface="+mj-lt"/>
              <a:buAutoNum type="arabicPeriod"/>
            </a:pPr>
            <a:r>
              <a:rPr lang="en-US" dirty="0"/>
              <a:t>The Leader–Follower Relationship</a:t>
            </a:r>
          </a:p>
          <a:p>
            <a:pPr lvl="2"/>
            <a:r>
              <a:rPr lang="en-US" sz="2400" dirty="0"/>
              <a:t>Friendliness/Loyalty </a:t>
            </a:r>
          </a:p>
          <a:p>
            <a:pPr marL="514350" indent="-514350">
              <a:buFont typeface="+mj-lt"/>
              <a:buAutoNum type="arabicPeriod" startAt="2"/>
            </a:pPr>
            <a:r>
              <a:rPr lang="en-US" dirty="0"/>
              <a:t>Structure – </a:t>
            </a:r>
          </a:p>
          <a:p>
            <a:pPr lvl="2"/>
            <a:r>
              <a:rPr lang="en-US" sz="2400" dirty="0" err="1"/>
              <a:t>Standardisation</a:t>
            </a:r>
            <a:r>
              <a:rPr lang="en-US" sz="2400" dirty="0"/>
              <a:t> </a:t>
            </a:r>
          </a:p>
          <a:p>
            <a:pPr lvl="2"/>
            <a:r>
              <a:rPr lang="en-US" sz="2400" dirty="0"/>
              <a:t>Detailed Instructions </a:t>
            </a:r>
          </a:p>
          <a:p>
            <a:pPr lvl="2"/>
            <a:r>
              <a:rPr lang="en-US" sz="2400" dirty="0"/>
              <a:t>Objective Measures of Performance </a:t>
            </a:r>
          </a:p>
          <a:p>
            <a:pPr marL="514350" indent="-514350">
              <a:buFont typeface="+mj-lt"/>
              <a:buAutoNum type="arabicPeriod" startAt="2"/>
            </a:pPr>
            <a:r>
              <a:rPr lang="en-US" dirty="0"/>
              <a:t>Leaders’ Formal Position and Power – </a:t>
            </a:r>
          </a:p>
          <a:p>
            <a:pPr lvl="2"/>
            <a:r>
              <a:rPr lang="en-US" sz="2400" dirty="0"/>
              <a:t>Discretion and Authority </a:t>
            </a:r>
          </a:p>
          <a:p>
            <a:pPr lvl="2"/>
            <a:r>
              <a:rPr lang="en-US" sz="2400" dirty="0"/>
              <a:t>Ability to Reward and Punish.</a:t>
            </a:r>
            <a:endParaRPr lang="en-GB" sz="2400" dirty="0"/>
          </a:p>
        </p:txBody>
      </p:sp>
    </p:spTree>
    <p:extLst>
      <p:ext uri="{BB962C8B-B14F-4D97-AF65-F5344CB8AC3E}">
        <p14:creationId xmlns:p14="http://schemas.microsoft.com/office/powerpoint/2010/main" val="215318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additive="base">
                                        <p:cTn id="5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1F3E-F158-472B-98B2-8F910BA3A516}"/>
              </a:ext>
            </a:extLst>
          </p:cNvPr>
          <p:cNvSpPr>
            <a:spLocks noGrp="1"/>
          </p:cNvSpPr>
          <p:nvPr>
            <p:ph type="title"/>
          </p:nvPr>
        </p:nvSpPr>
        <p:spPr/>
        <p:txBody>
          <a:bodyPr>
            <a:normAutofit/>
          </a:bodyPr>
          <a:lstStyle/>
          <a:p>
            <a:r>
              <a:rPr lang="en-GB" sz="6000" dirty="0"/>
              <a:t>Leader-follower</a:t>
            </a:r>
          </a:p>
        </p:txBody>
      </p:sp>
      <p:sp>
        <p:nvSpPr>
          <p:cNvPr id="3" name="Content Placeholder 2">
            <a:extLst>
              <a:ext uri="{FF2B5EF4-FFF2-40B4-BE49-F238E27FC236}">
                <a16:creationId xmlns:a16="http://schemas.microsoft.com/office/drawing/2014/main" id="{3026BF70-D088-4B53-B2CA-B5C65196A6EE}"/>
              </a:ext>
            </a:extLst>
          </p:cNvPr>
          <p:cNvSpPr>
            <a:spLocks noGrp="1"/>
          </p:cNvSpPr>
          <p:nvPr>
            <p:ph idx="1"/>
          </p:nvPr>
        </p:nvSpPr>
        <p:spPr/>
        <p:txBody>
          <a:bodyPr/>
          <a:lstStyle/>
          <a:p>
            <a:r>
              <a:rPr lang="en-US" sz="3200" dirty="0"/>
              <a:t>Leaders are most effective when: </a:t>
            </a:r>
          </a:p>
          <a:p>
            <a:pPr marL="0" indent="0">
              <a:buNone/>
            </a:pPr>
            <a:r>
              <a:rPr lang="en-US" sz="3200" dirty="0"/>
              <a:t>	- </a:t>
            </a:r>
            <a:r>
              <a:rPr lang="en-US" sz="2400" dirty="0"/>
              <a:t>Relations are good </a:t>
            </a:r>
          </a:p>
          <a:p>
            <a:pPr marL="457200" lvl="1" indent="0">
              <a:buNone/>
            </a:pPr>
            <a:r>
              <a:rPr lang="en-US" dirty="0"/>
              <a:t>	– The task is clearly defined and highly structured </a:t>
            </a:r>
          </a:p>
          <a:p>
            <a:pPr marL="457200" lvl="1" indent="0">
              <a:buNone/>
            </a:pPr>
            <a:r>
              <a:rPr lang="en-US" dirty="0"/>
              <a:t>	– High level of formal authority.</a:t>
            </a:r>
          </a:p>
          <a:p>
            <a:r>
              <a:rPr lang="en-US" sz="3200" dirty="0"/>
              <a:t>Problem: </a:t>
            </a:r>
          </a:p>
          <a:p>
            <a:pPr marL="457200" lvl="1" indent="0">
              <a:buNone/>
            </a:pPr>
            <a:r>
              <a:rPr lang="en-US" dirty="0"/>
              <a:t>	– There are not that many situations where such conditions apply </a:t>
            </a:r>
          </a:p>
          <a:p>
            <a:pPr marL="457200" lvl="1" indent="0">
              <a:buNone/>
            </a:pPr>
            <a:r>
              <a:rPr lang="en-US" dirty="0"/>
              <a:t>	– No empirical support.</a:t>
            </a:r>
            <a:endParaRPr lang="en-GB" dirty="0"/>
          </a:p>
        </p:txBody>
      </p:sp>
    </p:spTree>
    <p:extLst>
      <p:ext uri="{BB962C8B-B14F-4D97-AF65-F5344CB8AC3E}">
        <p14:creationId xmlns:p14="http://schemas.microsoft.com/office/powerpoint/2010/main" val="414148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smtClean="0"/>
          </a:p>
          <a:p>
            <a:endParaRPr lang="en-GB" dirty="0" smtClean="0"/>
          </a:p>
          <a:p>
            <a:endParaRPr lang="en-GB" dirty="0"/>
          </a:p>
        </p:txBody>
      </p:sp>
      <p:graphicFrame>
        <p:nvGraphicFramePr>
          <p:cNvPr id="4" name="Diagram 3"/>
          <p:cNvGraphicFramePr/>
          <p:nvPr>
            <p:extLst>
              <p:ext uri="{D42A27DB-BD31-4B8C-83A1-F6EECF244321}">
                <p14:modId xmlns:p14="http://schemas.microsoft.com/office/powerpoint/2010/main" val="3141049316"/>
              </p:ext>
            </p:extLst>
          </p:nvPr>
        </p:nvGraphicFramePr>
        <p:xfrm>
          <a:off x="109414" y="187569"/>
          <a:ext cx="11367477" cy="6564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9959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C2E25-E169-487B-9F5E-B7120D8E3074}"/>
              </a:ext>
            </a:extLst>
          </p:cNvPr>
          <p:cNvSpPr>
            <a:spLocks noGrp="1"/>
          </p:cNvSpPr>
          <p:nvPr>
            <p:ph type="title"/>
          </p:nvPr>
        </p:nvSpPr>
        <p:spPr>
          <a:xfrm>
            <a:off x="762001" y="803325"/>
            <a:ext cx="5314536" cy="1325563"/>
          </a:xfrm>
        </p:spPr>
        <p:txBody>
          <a:bodyPr>
            <a:normAutofit/>
          </a:bodyPr>
          <a:lstStyle/>
          <a:p>
            <a:r>
              <a:rPr lang="en-GB" dirty="0"/>
              <a:t>Leadership styles</a:t>
            </a:r>
          </a:p>
        </p:txBody>
      </p:sp>
      <p:sp>
        <p:nvSpPr>
          <p:cNvPr id="3" name="Content Placeholder 2">
            <a:extLst>
              <a:ext uri="{FF2B5EF4-FFF2-40B4-BE49-F238E27FC236}">
                <a16:creationId xmlns:a16="http://schemas.microsoft.com/office/drawing/2014/main" id="{D104EB17-E299-4203-BD76-8A051798C400}"/>
              </a:ext>
            </a:extLst>
          </p:cNvPr>
          <p:cNvSpPr>
            <a:spLocks noGrp="1"/>
          </p:cNvSpPr>
          <p:nvPr>
            <p:ph idx="1"/>
          </p:nvPr>
        </p:nvSpPr>
        <p:spPr>
          <a:xfrm>
            <a:off x="762000" y="2279018"/>
            <a:ext cx="5732106" cy="4177766"/>
          </a:xfrm>
        </p:spPr>
        <p:txBody>
          <a:bodyPr anchor="t">
            <a:noAutofit/>
          </a:bodyPr>
          <a:lstStyle/>
          <a:p>
            <a:pPr marL="0" indent="0">
              <a:buNone/>
            </a:pPr>
            <a:r>
              <a:rPr lang="en-US" sz="4000" dirty="0"/>
              <a:t>Autocratic: </a:t>
            </a:r>
          </a:p>
          <a:p>
            <a:pPr marL="0" indent="0">
              <a:buNone/>
            </a:pPr>
            <a:r>
              <a:rPr lang="en-US" sz="2400" dirty="0"/>
              <a:t>– Leader makes decisions without reference to anyone else </a:t>
            </a:r>
          </a:p>
          <a:p>
            <a:pPr marL="0" indent="0">
              <a:buNone/>
            </a:pPr>
            <a:r>
              <a:rPr lang="en-US" sz="2400" dirty="0"/>
              <a:t>– High degree of dependency on the leader </a:t>
            </a:r>
          </a:p>
          <a:p>
            <a:pPr marL="0" indent="0">
              <a:buNone/>
            </a:pPr>
            <a:r>
              <a:rPr lang="en-US" sz="2400" dirty="0"/>
              <a:t>– Can create de-motivation and alienation of staff </a:t>
            </a:r>
          </a:p>
          <a:p>
            <a:pPr marL="0" indent="0">
              <a:buNone/>
            </a:pPr>
            <a:r>
              <a:rPr lang="en-US" sz="2400" dirty="0"/>
              <a:t>– May be valuable in some types of business where decisions need to be made quickly and decisively</a:t>
            </a:r>
            <a:endParaRPr lang="en-GB" sz="2400" dirty="0"/>
          </a:p>
        </p:txBody>
      </p:sp>
      <p:pic>
        <p:nvPicPr>
          <p:cNvPr id="4" name="Picture 3">
            <a:extLst>
              <a:ext uri="{FF2B5EF4-FFF2-40B4-BE49-F238E27FC236}">
                <a16:creationId xmlns:a16="http://schemas.microsoft.com/office/drawing/2014/main" id="{864ADB15-93DA-4E61-8A00-2F9D0D5EF761}"/>
              </a:ext>
            </a:extLst>
          </p:cNvPr>
          <p:cNvPicPr>
            <a:picLocks noChangeAspect="1"/>
          </p:cNvPicPr>
          <p:nvPr/>
        </p:nvPicPr>
        <p:blipFill rotWithShape="1">
          <a:blip r:embed="rId3"/>
          <a:srcRect r="3766"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654020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62A08-D4C3-4F0C-A851-EC438F043DE2}"/>
              </a:ext>
            </a:extLst>
          </p:cNvPr>
          <p:cNvSpPr>
            <a:spLocks noGrp="1"/>
          </p:cNvSpPr>
          <p:nvPr>
            <p:ph type="title"/>
          </p:nvPr>
        </p:nvSpPr>
        <p:spPr>
          <a:xfrm>
            <a:off x="762001" y="803325"/>
            <a:ext cx="5314536" cy="1325563"/>
          </a:xfrm>
        </p:spPr>
        <p:txBody>
          <a:bodyPr>
            <a:normAutofit/>
          </a:bodyPr>
          <a:lstStyle/>
          <a:p>
            <a:r>
              <a:rPr lang="en-GB"/>
              <a:t>Leadership styles</a:t>
            </a:r>
          </a:p>
        </p:txBody>
      </p:sp>
      <p:sp>
        <p:nvSpPr>
          <p:cNvPr id="3" name="Content Placeholder 2">
            <a:extLst>
              <a:ext uri="{FF2B5EF4-FFF2-40B4-BE49-F238E27FC236}">
                <a16:creationId xmlns:a16="http://schemas.microsoft.com/office/drawing/2014/main" id="{A20AED46-A4BB-4B8E-A1F4-A0892D95C66E}"/>
              </a:ext>
            </a:extLst>
          </p:cNvPr>
          <p:cNvSpPr>
            <a:spLocks noGrp="1"/>
          </p:cNvSpPr>
          <p:nvPr>
            <p:ph idx="1"/>
          </p:nvPr>
        </p:nvSpPr>
        <p:spPr>
          <a:xfrm>
            <a:off x="762000" y="2279018"/>
            <a:ext cx="5741437" cy="4065798"/>
          </a:xfrm>
        </p:spPr>
        <p:txBody>
          <a:bodyPr anchor="t">
            <a:noAutofit/>
          </a:bodyPr>
          <a:lstStyle/>
          <a:p>
            <a:pPr marL="0" indent="0">
              <a:buNone/>
            </a:pPr>
            <a:r>
              <a:rPr lang="en-US" sz="4000" dirty="0"/>
              <a:t>Democratic:</a:t>
            </a:r>
          </a:p>
          <a:p>
            <a:r>
              <a:rPr lang="en-US" sz="2400" dirty="0"/>
              <a:t>Encourages decision making from different perspectives </a:t>
            </a:r>
          </a:p>
          <a:p>
            <a:r>
              <a:rPr lang="en-US" sz="2400" dirty="0"/>
              <a:t>Leadership may be </a:t>
            </a:r>
            <a:r>
              <a:rPr lang="en-US" sz="2400" dirty="0" err="1"/>
              <a:t>emphasised</a:t>
            </a:r>
            <a:r>
              <a:rPr lang="en-US" sz="2400" dirty="0"/>
              <a:t> throughout the organization</a:t>
            </a:r>
          </a:p>
          <a:p>
            <a:r>
              <a:rPr lang="en-US" sz="2400" dirty="0"/>
              <a:t>Consultative: process of consultation before decisions are taken </a:t>
            </a:r>
          </a:p>
          <a:p>
            <a:r>
              <a:rPr lang="en-US" sz="2400" dirty="0"/>
              <a:t>Persuasive: Leader takes decision and seeks to persuade others that the decision is correct</a:t>
            </a:r>
            <a:endParaRPr lang="en-GB" sz="2400" dirty="0"/>
          </a:p>
        </p:txBody>
      </p:sp>
      <p:pic>
        <p:nvPicPr>
          <p:cNvPr id="4" name="Picture 3">
            <a:extLst>
              <a:ext uri="{FF2B5EF4-FFF2-40B4-BE49-F238E27FC236}">
                <a16:creationId xmlns:a16="http://schemas.microsoft.com/office/drawing/2014/main" id="{0484A056-E12E-44D3-B68D-C13DB66F0409}"/>
              </a:ext>
            </a:extLst>
          </p:cNvPr>
          <p:cNvPicPr>
            <a:picLocks noChangeAspect="1"/>
          </p:cNvPicPr>
          <p:nvPr/>
        </p:nvPicPr>
        <p:blipFill rotWithShape="1">
          <a:blip r:embed="rId3"/>
          <a:srcRect l="13895" r="13932"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69941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62A08-D4C3-4F0C-A851-EC438F043DE2}"/>
              </a:ext>
            </a:extLst>
          </p:cNvPr>
          <p:cNvSpPr>
            <a:spLocks noGrp="1"/>
          </p:cNvSpPr>
          <p:nvPr>
            <p:ph type="title"/>
          </p:nvPr>
        </p:nvSpPr>
        <p:spPr>
          <a:xfrm>
            <a:off x="524256" y="4767072"/>
            <a:ext cx="6594189" cy="1625210"/>
          </a:xfrm>
        </p:spPr>
        <p:txBody>
          <a:bodyPr>
            <a:normAutofit/>
          </a:bodyPr>
          <a:lstStyle/>
          <a:p>
            <a:pPr algn="ctr"/>
            <a:r>
              <a:rPr lang="en-GB" dirty="0">
                <a:solidFill>
                  <a:schemeClr val="accent2"/>
                </a:solidFill>
              </a:rPr>
              <a:t>Leadership styles</a:t>
            </a:r>
          </a:p>
        </p:txBody>
      </p:sp>
      <p:sp>
        <p:nvSpPr>
          <p:cNvPr id="3" name="Content Placeholder 2">
            <a:extLst>
              <a:ext uri="{FF2B5EF4-FFF2-40B4-BE49-F238E27FC236}">
                <a16:creationId xmlns:a16="http://schemas.microsoft.com/office/drawing/2014/main" id="{A20AED46-A4BB-4B8E-A1F4-A0892D95C66E}"/>
              </a:ext>
            </a:extLst>
          </p:cNvPr>
          <p:cNvSpPr>
            <a:spLocks noGrp="1"/>
          </p:cNvSpPr>
          <p:nvPr>
            <p:ph idx="1"/>
          </p:nvPr>
        </p:nvSpPr>
        <p:spPr>
          <a:xfrm>
            <a:off x="7118445" y="96843"/>
            <a:ext cx="4699967" cy="4852362"/>
          </a:xfrm>
        </p:spPr>
        <p:txBody>
          <a:bodyPr anchor="ctr">
            <a:normAutofit/>
          </a:bodyPr>
          <a:lstStyle/>
          <a:p>
            <a:pPr marL="0" indent="0">
              <a:buNone/>
            </a:pPr>
            <a:r>
              <a:rPr lang="en-US" sz="4000" dirty="0">
                <a:solidFill>
                  <a:schemeClr val="accent1">
                    <a:lumMod val="50000"/>
                  </a:schemeClr>
                </a:solidFill>
              </a:rPr>
              <a:t>Democratic:</a:t>
            </a:r>
          </a:p>
          <a:p>
            <a:r>
              <a:rPr lang="en-US" sz="2400" dirty="0">
                <a:solidFill>
                  <a:schemeClr val="accent1">
                    <a:lumMod val="50000"/>
                  </a:schemeClr>
                </a:solidFill>
              </a:rPr>
              <a:t>May help motivation and involvement </a:t>
            </a:r>
          </a:p>
          <a:p>
            <a:r>
              <a:rPr lang="en-US" sz="2400" dirty="0">
                <a:solidFill>
                  <a:schemeClr val="accent1">
                    <a:lumMod val="50000"/>
                  </a:schemeClr>
                </a:solidFill>
              </a:rPr>
              <a:t>Workers feel ownership of the firm and its ideas </a:t>
            </a:r>
          </a:p>
          <a:p>
            <a:r>
              <a:rPr lang="en-US" sz="2400" dirty="0">
                <a:solidFill>
                  <a:schemeClr val="accent1">
                    <a:lumMod val="50000"/>
                  </a:schemeClr>
                </a:solidFill>
              </a:rPr>
              <a:t>Improves the sharing of ideas and experiences within the business </a:t>
            </a:r>
          </a:p>
          <a:p>
            <a:r>
              <a:rPr lang="en-US" sz="2400" dirty="0">
                <a:solidFill>
                  <a:schemeClr val="accent1">
                    <a:lumMod val="50000"/>
                  </a:schemeClr>
                </a:solidFill>
              </a:rPr>
              <a:t>Can delay decision making</a:t>
            </a:r>
          </a:p>
        </p:txBody>
      </p:sp>
      <p:pic>
        <p:nvPicPr>
          <p:cNvPr id="3074" name="Picture 2" descr="Leadership style"/>
          <p:cNvPicPr>
            <a:picLocks noChangeAspect="1" noChangeArrowheads="1"/>
          </p:cNvPicPr>
          <p:nvPr/>
        </p:nvPicPr>
        <p:blipFill rotWithShape="1">
          <a:blip r:embed="rId3">
            <a:duotone>
              <a:schemeClr val="accent2">
                <a:shade val="45000"/>
                <a:satMod val="135000"/>
              </a:schemeClr>
              <a:prstClr val="white"/>
            </a:duotone>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l="2507" t="9423" r="11827" b="7222"/>
          <a:stretch/>
        </p:blipFill>
        <p:spPr bwMode="auto">
          <a:xfrm>
            <a:off x="1319645" y="820881"/>
            <a:ext cx="5205846" cy="3803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942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9EF7E-036F-4A53-90B9-150E168EA28F}"/>
              </a:ext>
            </a:extLst>
          </p:cNvPr>
          <p:cNvSpPr>
            <a:spLocks noGrp="1"/>
          </p:cNvSpPr>
          <p:nvPr>
            <p:ph type="title"/>
          </p:nvPr>
        </p:nvSpPr>
        <p:spPr/>
        <p:txBody>
          <a:bodyPr>
            <a:normAutofit/>
          </a:bodyPr>
          <a:lstStyle/>
          <a:p>
            <a:r>
              <a:rPr lang="en-GB" sz="6000" dirty="0"/>
              <a:t>Leadership styles</a:t>
            </a:r>
          </a:p>
        </p:txBody>
      </p:sp>
      <p:sp>
        <p:nvSpPr>
          <p:cNvPr id="3" name="Content Placeholder 2">
            <a:extLst>
              <a:ext uri="{FF2B5EF4-FFF2-40B4-BE49-F238E27FC236}">
                <a16:creationId xmlns:a16="http://schemas.microsoft.com/office/drawing/2014/main" id="{852D71A0-4CC9-4ED8-8166-ECA1761E334B}"/>
              </a:ext>
            </a:extLst>
          </p:cNvPr>
          <p:cNvSpPr>
            <a:spLocks noGrp="1"/>
          </p:cNvSpPr>
          <p:nvPr>
            <p:ph sz="half" idx="1"/>
          </p:nvPr>
        </p:nvSpPr>
        <p:spPr>
          <a:xfrm>
            <a:off x="838200" y="1825625"/>
            <a:ext cx="4792038" cy="4351338"/>
          </a:xfrm>
        </p:spPr>
        <p:txBody>
          <a:bodyPr>
            <a:normAutofit/>
          </a:bodyPr>
          <a:lstStyle/>
          <a:p>
            <a:r>
              <a:rPr lang="en-US" sz="4000" dirty="0"/>
              <a:t>Laissez-Faire: </a:t>
            </a:r>
          </a:p>
          <a:p>
            <a:r>
              <a:rPr lang="en-US" dirty="0"/>
              <a:t>‘Let it be’ </a:t>
            </a:r>
          </a:p>
          <a:p>
            <a:r>
              <a:rPr lang="en-US" dirty="0"/>
              <a:t>the leadership responsibilities are shared by all </a:t>
            </a:r>
          </a:p>
          <a:p>
            <a:r>
              <a:rPr lang="en-US" dirty="0"/>
              <a:t>Can be very useful in businesses where creative ideas are important </a:t>
            </a:r>
          </a:p>
        </p:txBody>
      </p:sp>
      <p:sp>
        <p:nvSpPr>
          <p:cNvPr id="4" name="Content Placeholder 3">
            <a:extLst>
              <a:ext uri="{FF2B5EF4-FFF2-40B4-BE49-F238E27FC236}">
                <a16:creationId xmlns:a16="http://schemas.microsoft.com/office/drawing/2014/main" id="{61ED9689-D25E-4429-9F03-524F3470711C}"/>
              </a:ext>
            </a:extLst>
          </p:cNvPr>
          <p:cNvSpPr>
            <a:spLocks noGrp="1"/>
          </p:cNvSpPr>
          <p:nvPr>
            <p:ph sz="half" idx="2"/>
          </p:nvPr>
        </p:nvSpPr>
        <p:spPr>
          <a:xfrm>
            <a:off x="6172200" y="1690688"/>
            <a:ext cx="5181600" cy="4486275"/>
          </a:xfrm>
        </p:spPr>
        <p:txBody>
          <a:bodyPr>
            <a:normAutofit/>
          </a:bodyPr>
          <a:lstStyle/>
          <a:p>
            <a:r>
              <a:rPr lang="en-US" dirty="0"/>
              <a:t>Can be highly motivational, as people have control over their working life </a:t>
            </a:r>
          </a:p>
          <a:p>
            <a:r>
              <a:rPr lang="en-US" dirty="0"/>
              <a:t>Can make coordination and decision making time-consuming and lacking in overall direction </a:t>
            </a:r>
          </a:p>
          <a:p>
            <a:r>
              <a:rPr lang="en-US" dirty="0"/>
              <a:t>Relies on good teamwork </a:t>
            </a:r>
          </a:p>
          <a:p>
            <a:r>
              <a:rPr lang="en-US" dirty="0"/>
              <a:t>Relies on good interpersonal relations</a:t>
            </a:r>
            <a:endParaRPr lang="en-GB" dirty="0"/>
          </a:p>
          <a:p>
            <a:endParaRPr lang="en-GB" dirty="0"/>
          </a:p>
        </p:txBody>
      </p:sp>
    </p:spTree>
    <p:extLst>
      <p:ext uri="{BB962C8B-B14F-4D97-AF65-F5344CB8AC3E}">
        <p14:creationId xmlns:p14="http://schemas.microsoft.com/office/powerpoint/2010/main" val="81044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C879-74DA-48B1-B61E-749CB7ADB1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261B85-2506-4E28-8AAA-D59A089886B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EF4798F-BFE6-4A04-BB33-85C83A5DFCF7}"/>
              </a:ext>
            </a:extLst>
          </p:cNvPr>
          <p:cNvPicPr>
            <a:picLocks noChangeAspect="1"/>
          </p:cNvPicPr>
          <p:nvPr/>
        </p:nvPicPr>
        <p:blipFill>
          <a:blip r:embed="rId3"/>
          <a:stretch>
            <a:fillRect/>
          </a:stretch>
        </p:blipFill>
        <p:spPr>
          <a:xfrm>
            <a:off x="381000" y="342900"/>
            <a:ext cx="11430000" cy="6172200"/>
          </a:xfrm>
          <a:prstGeom prst="rect">
            <a:avLst/>
          </a:prstGeom>
        </p:spPr>
      </p:pic>
    </p:spTree>
    <p:extLst>
      <p:ext uri="{BB962C8B-B14F-4D97-AF65-F5344CB8AC3E}">
        <p14:creationId xmlns:p14="http://schemas.microsoft.com/office/powerpoint/2010/main" val="30507238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99E2-D75B-4A4C-B31E-9AE42920F850}"/>
              </a:ext>
            </a:extLst>
          </p:cNvPr>
          <p:cNvSpPr>
            <a:spLocks noGrp="1"/>
          </p:cNvSpPr>
          <p:nvPr>
            <p:ph type="title"/>
          </p:nvPr>
        </p:nvSpPr>
        <p:spPr/>
        <p:txBody>
          <a:bodyPr>
            <a:normAutofit/>
          </a:bodyPr>
          <a:lstStyle/>
          <a:p>
            <a:r>
              <a:rPr lang="en-GB" sz="6000" dirty="0"/>
              <a:t>Change Leadership</a:t>
            </a:r>
          </a:p>
        </p:txBody>
      </p:sp>
      <p:sp>
        <p:nvSpPr>
          <p:cNvPr id="3" name="Content Placeholder 2">
            <a:extLst>
              <a:ext uri="{FF2B5EF4-FFF2-40B4-BE49-F238E27FC236}">
                <a16:creationId xmlns:a16="http://schemas.microsoft.com/office/drawing/2014/main" id="{962C5CC7-CF4A-400A-A829-EBE234468946}"/>
              </a:ext>
            </a:extLst>
          </p:cNvPr>
          <p:cNvSpPr>
            <a:spLocks noGrp="1"/>
          </p:cNvSpPr>
          <p:nvPr>
            <p:ph idx="1"/>
          </p:nvPr>
        </p:nvSpPr>
        <p:spPr>
          <a:xfrm>
            <a:off x="838200" y="1825625"/>
            <a:ext cx="10894888" cy="4534078"/>
          </a:xfrm>
        </p:spPr>
        <p:txBody>
          <a:bodyPr>
            <a:normAutofit/>
          </a:bodyPr>
          <a:lstStyle/>
          <a:p>
            <a:r>
              <a:rPr lang="en-US" dirty="0"/>
              <a:t>The most challenging aspect of business is leading and managing change </a:t>
            </a:r>
          </a:p>
          <a:p>
            <a:r>
              <a:rPr lang="en-US" dirty="0"/>
              <a:t>The business environment is subject to fast-paced economic and social change </a:t>
            </a:r>
          </a:p>
          <a:p>
            <a:r>
              <a:rPr lang="en-US" dirty="0"/>
              <a:t>Modern business must adapt and be flexible to survive </a:t>
            </a:r>
          </a:p>
          <a:p>
            <a:r>
              <a:rPr lang="en-US" dirty="0"/>
              <a:t>Problems in leading change stem mainly from human resource management</a:t>
            </a:r>
          </a:p>
          <a:p>
            <a:r>
              <a:rPr lang="en-US" dirty="0"/>
              <a:t> Leaders need to be aware of how change impacts on workers </a:t>
            </a:r>
          </a:p>
          <a:p>
            <a:endParaRPr lang="en-GB" dirty="0"/>
          </a:p>
        </p:txBody>
      </p:sp>
    </p:spTree>
    <p:extLst>
      <p:ext uri="{BB962C8B-B14F-4D97-AF65-F5344CB8AC3E}">
        <p14:creationId xmlns:p14="http://schemas.microsoft.com/office/powerpoint/2010/main" val="320098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547D9-D15F-4D4D-9408-E1DEA9082A10}"/>
              </a:ext>
            </a:extLst>
          </p:cNvPr>
          <p:cNvSpPr>
            <a:spLocks noGrp="1"/>
          </p:cNvSpPr>
          <p:nvPr>
            <p:ph type="title"/>
          </p:nvPr>
        </p:nvSpPr>
        <p:spPr>
          <a:xfrm>
            <a:off x="0" y="468238"/>
            <a:ext cx="5236382" cy="2258529"/>
          </a:xfrm>
        </p:spPr>
        <p:txBody>
          <a:bodyPr>
            <a:noAutofit/>
          </a:bodyPr>
          <a:lstStyle/>
          <a:p>
            <a:pPr algn="ctr"/>
            <a:r>
              <a:rPr lang="en-GB" sz="5400" dirty="0"/>
              <a:t>Top 5 shared characteristics</a:t>
            </a:r>
          </a:p>
        </p:txBody>
      </p:sp>
      <p:sp>
        <p:nvSpPr>
          <p:cNvPr id="3" name="Content Placeholder 2">
            <a:extLst>
              <a:ext uri="{FF2B5EF4-FFF2-40B4-BE49-F238E27FC236}">
                <a16:creationId xmlns:a16="http://schemas.microsoft.com/office/drawing/2014/main" id="{E176B900-7E58-49A7-AB86-0A62025352DF}"/>
              </a:ext>
            </a:extLst>
          </p:cNvPr>
          <p:cNvSpPr>
            <a:spLocks noGrp="1"/>
          </p:cNvSpPr>
          <p:nvPr>
            <p:ph idx="1"/>
          </p:nvPr>
        </p:nvSpPr>
        <p:spPr>
          <a:xfrm>
            <a:off x="643361" y="2638255"/>
            <a:ext cx="4593021" cy="2619839"/>
          </a:xfrm>
        </p:spPr>
        <p:txBody>
          <a:bodyPr anchor="ctr">
            <a:noAutofit/>
          </a:bodyPr>
          <a:lstStyle/>
          <a:p>
            <a:r>
              <a:rPr lang="en-US" dirty="0"/>
              <a:t>Clear vision </a:t>
            </a:r>
          </a:p>
          <a:p>
            <a:r>
              <a:rPr lang="en-US" dirty="0"/>
              <a:t>Determination </a:t>
            </a:r>
          </a:p>
          <a:p>
            <a:r>
              <a:rPr lang="en-US" dirty="0"/>
              <a:t>Great speaker, great presence </a:t>
            </a:r>
          </a:p>
          <a:p>
            <a:r>
              <a:rPr lang="en-US" dirty="0"/>
              <a:t>Tough when needed </a:t>
            </a:r>
          </a:p>
          <a:p>
            <a:r>
              <a:rPr lang="en-US" dirty="0"/>
              <a:t>Able to stand alone</a:t>
            </a:r>
            <a:endParaRPr lang="en-GB" dirty="0"/>
          </a:p>
        </p:txBody>
      </p:sp>
      <p:sp>
        <p:nvSpPr>
          <p:cNvPr id="4" name="Rectangle 3">
            <a:extLst>
              <a:ext uri="{FF2B5EF4-FFF2-40B4-BE49-F238E27FC236}">
                <a16:creationId xmlns:a16="http://schemas.microsoft.com/office/drawing/2014/main" id="{9E937BA8-F499-4F36-8EC4-D969CD0B98A2}"/>
              </a:ext>
            </a:extLst>
          </p:cNvPr>
          <p:cNvSpPr/>
          <p:nvPr/>
        </p:nvSpPr>
        <p:spPr>
          <a:xfrm>
            <a:off x="643361" y="5681149"/>
            <a:ext cx="3063339" cy="369332"/>
          </a:xfrm>
          <a:prstGeom prst="rect">
            <a:avLst/>
          </a:prstGeom>
        </p:spPr>
        <p:txBody>
          <a:bodyPr wrap="none">
            <a:spAutoFit/>
          </a:bodyPr>
          <a:lstStyle/>
          <a:p>
            <a:pPr>
              <a:spcAft>
                <a:spcPts val="600"/>
              </a:spcAft>
            </a:pPr>
            <a:r>
              <a:rPr lang="en-GB" dirty="0"/>
              <a:t>(Cameron &amp; Green, 2015: 137)</a:t>
            </a:r>
          </a:p>
        </p:txBody>
      </p:sp>
      <p:pic>
        <p:nvPicPr>
          <p:cNvPr id="1026" name="Picture 2" descr="Article: Leading the right way — People Mat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5834" y="2276536"/>
            <a:ext cx="5943600" cy="33432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17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215" y="306509"/>
            <a:ext cx="10515600" cy="1018199"/>
          </a:xfrm>
        </p:spPr>
        <p:txBody>
          <a:bodyPr/>
          <a:lstStyle/>
          <a:p>
            <a:pPr algn="ctr"/>
            <a:r>
              <a:rPr lang="en-GB" dirty="0" smtClean="0"/>
              <a:t>Leadership qualities</a:t>
            </a:r>
            <a:endParaRPr lang="en-GB" dirty="0"/>
          </a:p>
        </p:txBody>
      </p:sp>
      <p:graphicFrame>
        <p:nvGraphicFramePr>
          <p:cNvPr id="4" name="Diagram 3"/>
          <p:cNvGraphicFramePr/>
          <p:nvPr>
            <p:extLst>
              <p:ext uri="{D42A27DB-BD31-4B8C-83A1-F6EECF244321}">
                <p14:modId xmlns:p14="http://schemas.microsoft.com/office/powerpoint/2010/main" val="2683835895"/>
              </p:ext>
            </p:extLst>
          </p:nvPr>
        </p:nvGraphicFramePr>
        <p:xfrm>
          <a:off x="1914769" y="1324708"/>
          <a:ext cx="8128000" cy="5078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5354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C617A-5A6C-4E0E-864D-34BE0A977FF8}"/>
              </a:ext>
            </a:extLst>
          </p:cNvPr>
          <p:cNvSpPr>
            <a:spLocks noGrp="1"/>
          </p:cNvSpPr>
          <p:nvPr>
            <p:ph type="title"/>
          </p:nvPr>
        </p:nvSpPr>
        <p:spPr>
          <a:xfrm>
            <a:off x="762001" y="803325"/>
            <a:ext cx="5314536" cy="1325563"/>
          </a:xfrm>
        </p:spPr>
        <p:txBody>
          <a:bodyPr>
            <a:normAutofit/>
          </a:bodyPr>
          <a:lstStyle/>
          <a:p>
            <a:r>
              <a:rPr lang="en-GB" sz="6000" dirty="0"/>
              <a:t>Leadership</a:t>
            </a:r>
          </a:p>
        </p:txBody>
      </p:sp>
      <p:pic>
        <p:nvPicPr>
          <p:cNvPr id="7" name="Picture 6">
            <a:extLst>
              <a:ext uri="{FF2B5EF4-FFF2-40B4-BE49-F238E27FC236}">
                <a16:creationId xmlns:a16="http://schemas.microsoft.com/office/drawing/2014/main" id="{AD1424A3-442C-4D3B-BD50-9ECC905CF0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rcRect/>
          <a:stretch/>
        </p:blipFill>
        <p:spPr>
          <a:xfrm>
            <a:off x="6750141" y="1108748"/>
            <a:ext cx="5441859" cy="34374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5" name="Content Placeholder 2">
            <a:extLst>
              <a:ext uri="{FF2B5EF4-FFF2-40B4-BE49-F238E27FC236}">
                <a16:creationId xmlns:a16="http://schemas.microsoft.com/office/drawing/2014/main" id="{68D8BB82-A603-49F8-BF3A-5686F21C36D6}"/>
              </a:ext>
            </a:extLst>
          </p:cNvPr>
          <p:cNvGraphicFramePr>
            <a:graphicFrameLocks noGrp="1"/>
          </p:cNvGraphicFramePr>
          <p:nvPr>
            <p:ph idx="1"/>
            <p:extLst/>
          </p:nvPr>
        </p:nvGraphicFramePr>
        <p:xfrm>
          <a:off x="425198" y="2253619"/>
          <a:ext cx="5988141" cy="37756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8848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D7249919-C442-4875-9CE5-FF401F65FB16}"/>
                                            </p:graphicEl>
                                          </p:spTgt>
                                        </p:tgtEl>
                                        <p:attrNameLst>
                                          <p:attrName>style.visibility</p:attrName>
                                        </p:attrNameLst>
                                      </p:cBhvr>
                                      <p:to>
                                        <p:strVal val="visible"/>
                                      </p:to>
                                    </p:set>
                                    <p:anim calcmode="lin" valueType="num">
                                      <p:cBhvr additive="base">
                                        <p:cTn id="7" dur="500" fill="hold"/>
                                        <p:tgtEl>
                                          <p:spTgt spid="5">
                                            <p:graphicEl>
                                              <a:dgm id="{D7249919-C442-4875-9CE5-FF401F65FB1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D7249919-C442-4875-9CE5-FF401F65FB16}"/>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8B4906FE-908E-49DA-BAA9-5F8AC24BF8DE}"/>
                                            </p:graphicEl>
                                          </p:spTgt>
                                        </p:tgtEl>
                                        <p:attrNameLst>
                                          <p:attrName>style.visibility</p:attrName>
                                        </p:attrNameLst>
                                      </p:cBhvr>
                                      <p:to>
                                        <p:strVal val="visible"/>
                                      </p:to>
                                    </p:set>
                                    <p:anim calcmode="lin" valueType="num">
                                      <p:cBhvr additive="base">
                                        <p:cTn id="11" dur="500" fill="hold"/>
                                        <p:tgtEl>
                                          <p:spTgt spid="5">
                                            <p:graphicEl>
                                              <a:dgm id="{8B4906FE-908E-49DA-BAA9-5F8AC24BF8DE}"/>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8B4906FE-908E-49DA-BAA9-5F8AC24BF8DE}"/>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B54CB280-9D9A-4702-A5FA-0A9E863853F8}"/>
                                            </p:graphicEl>
                                          </p:spTgt>
                                        </p:tgtEl>
                                        <p:attrNameLst>
                                          <p:attrName>style.visibility</p:attrName>
                                        </p:attrNameLst>
                                      </p:cBhvr>
                                      <p:to>
                                        <p:strVal val="visible"/>
                                      </p:to>
                                    </p:set>
                                    <p:anim calcmode="lin" valueType="num">
                                      <p:cBhvr additive="base">
                                        <p:cTn id="15" dur="500" fill="hold"/>
                                        <p:tgtEl>
                                          <p:spTgt spid="5">
                                            <p:graphicEl>
                                              <a:dgm id="{B54CB280-9D9A-4702-A5FA-0A9E863853F8}"/>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B54CB280-9D9A-4702-A5FA-0A9E863853F8}"/>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DD1F2985-6AD0-47E0-AA09-F5249F93BE6C}"/>
                                            </p:graphicEl>
                                          </p:spTgt>
                                        </p:tgtEl>
                                        <p:attrNameLst>
                                          <p:attrName>style.visibility</p:attrName>
                                        </p:attrNameLst>
                                      </p:cBhvr>
                                      <p:to>
                                        <p:strVal val="visible"/>
                                      </p:to>
                                    </p:set>
                                    <p:anim calcmode="lin" valueType="num">
                                      <p:cBhvr additive="base">
                                        <p:cTn id="21" dur="500" fill="hold"/>
                                        <p:tgtEl>
                                          <p:spTgt spid="5">
                                            <p:graphicEl>
                                              <a:dgm id="{DD1F2985-6AD0-47E0-AA09-F5249F93BE6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DD1F2985-6AD0-47E0-AA09-F5249F93BE6C}"/>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C20B4662-A591-4AD4-90C0-DF12B53ED648}"/>
                                            </p:graphicEl>
                                          </p:spTgt>
                                        </p:tgtEl>
                                        <p:attrNameLst>
                                          <p:attrName>style.visibility</p:attrName>
                                        </p:attrNameLst>
                                      </p:cBhvr>
                                      <p:to>
                                        <p:strVal val="visible"/>
                                      </p:to>
                                    </p:set>
                                    <p:anim calcmode="lin" valueType="num">
                                      <p:cBhvr additive="base">
                                        <p:cTn id="25" dur="500" fill="hold"/>
                                        <p:tgtEl>
                                          <p:spTgt spid="5">
                                            <p:graphicEl>
                                              <a:dgm id="{C20B4662-A591-4AD4-90C0-DF12B53ED64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C20B4662-A591-4AD4-90C0-DF12B53ED648}"/>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477DB869-033F-49FA-BF84-1D8CB058D33A}"/>
                                            </p:graphicEl>
                                          </p:spTgt>
                                        </p:tgtEl>
                                        <p:attrNameLst>
                                          <p:attrName>style.visibility</p:attrName>
                                        </p:attrNameLst>
                                      </p:cBhvr>
                                      <p:to>
                                        <p:strVal val="visible"/>
                                      </p:to>
                                    </p:set>
                                    <p:anim calcmode="lin" valueType="num">
                                      <p:cBhvr additive="base">
                                        <p:cTn id="29" dur="500" fill="hold"/>
                                        <p:tgtEl>
                                          <p:spTgt spid="5">
                                            <p:graphicEl>
                                              <a:dgm id="{477DB869-033F-49FA-BF84-1D8CB058D33A}"/>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477DB869-033F-49FA-BF84-1D8CB058D33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Successful Change can result from Leadership that:</a:t>
            </a:r>
            <a:br>
              <a:rPr lang="en-GB" dirty="0" smtClean="0"/>
            </a:br>
            <a:endParaRPr lang="en-GB" dirty="0"/>
          </a:p>
        </p:txBody>
      </p:sp>
      <p:sp>
        <p:nvSpPr>
          <p:cNvPr id="3" name="Content Placeholder 2"/>
          <p:cNvSpPr>
            <a:spLocks noGrp="1"/>
          </p:cNvSpPr>
          <p:nvPr>
            <p:ph idx="1"/>
          </p:nvPr>
        </p:nvSpPr>
        <p:spPr/>
        <p:txBody>
          <a:bodyPr/>
          <a:lstStyle/>
          <a:p>
            <a:r>
              <a:rPr lang="en-GB" dirty="0" smtClean="0"/>
              <a:t>Establish sense of urgency</a:t>
            </a:r>
          </a:p>
          <a:p>
            <a:r>
              <a:rPr lang="en-GB" dirty="0" smtClean="0"/>
              <a:t>Guides teams</a:t>
            </a:r>
          </a:p>
          <a:p>
            <a:r>
              <a:rPr lang="en-GB" dirty="0" smtClean="0"/>
              <a:t>Develops vision and strategy</a:t>
            </a:r>
          </a:p>
          <a:p>
            <a:r>
              <a:rPr lang="en-GB" dirty="0" smtClean="0"/>
              <a:t>Communicates</a:t>
            </a:r>
          </a:p>
          <a:p>
            <a:r>
              <a:rPr lang="en-GB" dirty="0" smtClean="0"/>
              <a:t>Empowers, removes obstacles</a:t>
            </a:r>
          </a:p>
          <a:p>
            <a:r>
              <a:rPr lang="en-GB" dirty="0" smtClean="0"/>
              <a:t>Consolidates gains</a:t>
            </a:r>
          </a:p>
          <a:p>
            <a:r>
              <a:rPr lang="en-GB" dirty="0" smtClean="0"/>
              <a:t>Makes change culture norm</a:t>
            </a:r>
            <a:endParaRPr lang="en-GB" dirty="0"/>
          </a:p>
        </p:txBody>
      </p:sp>
    </p:spTree>
    <p:extLst>
      <p:ext uri="{BB962C8B-B14F-4D97-AF65-F5344CB8AC3E}">
        <p14:creationId xmlns:p14="http://schemas.microsoft.com/office/powerpoint/2010/main" val="38023878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9935" y="934065"/>
            <a:ext cx="10795820" cy="4893647"/>
          </a:xfrm>
          <a:prstGeom prst="rect">
            <a:avLst/>
          </a:prstGeom>
          <a:noFill/>
        </p:spPr>
        <p:txBody>
          <a:bodyPr wrap="square" rtlCol="0">
            <a:spAutoFit/>
          </a:bodyPr>
          <a:lstStyle/>
          <a:p>
            <a:r>
              <a:rPr lang="en-GB" sz="2400" dirty="0" smtClean="0"/>
              <a:t>So when looking at Case study:</a:t>
            </a:r>
          </a:p>
          <a:p>
            <a:endParaRPr lang="en-GB" sz="2400" dirty="0"/>
          </a:p>
          <a:p>
            <a:pPr marL="342900" indent="-342900">
              <a:buFont typeface="Arial" panose="020B0604020202020204" pitchFamily="34" charset="0"/>
              <a:buChar char="•"/>
            </a:pPr>
            <a:r>
              <a:rPr lang="en-GB" sz="2400" dirty="0" smtClean="0"/>
              <a:t>Think of leadership styles, how did they lead through the change (Critical perspective)</a:t>
            </a:r>
          </a:p>
          <a:p>
            <a:pPr marL="342900" indent="-342900">
              <a:buFont typeface="Arial" panose="020B0604020202020204" pitchFamily="34" charset="0"/>
              <a:buChar char="•"/>
            </a:pPr>
            <a:r>
              <a:rPr lang="en-GB" sz="2400" dirty="0" smtClean="0"/>
              <a:t>Did they do it right</a:t>
            </a:r>
          </a:p>
          <a:p>
            <a:pPr marL="342900" indent="-342900">
              <a:buFont typeface="Arial" panose="020B0604020202020204" pitchFamily="34" charset="0"/>
              <a:buChar char="•"/>
            </a:pPr>
            <a:r>
              <a:rPr lang="en-GB" sz="2400" dirty="0" smtClean="0"/>
              <a:t>Could they have done it differently – would another styles been better, could there be more then one styles that could have been adopted to that particular situation</a:t>
            </a:r>
          </a:p>
          <a:p>
            <a:pPr marL="342900" indent="-342900">
              <a:buFont typeface="Arial" panose="020B0604020202020204" pitchFamily="34" charset="0"/>
              <a:buChar char="•"/>
            </a:pPr>
            <a:r>
              <a:rPr lang="en-GB" sz="2400" dirty="0" smtClean="0"/>
              <a:t>Think of culture of that organisation</a:t>
            </a:r>
          </a:p>
          <a:p>
            <a:pPr marL="342900" indent="-342900">
              <a:buFont typeface="Arial" panose="020B0604020202020204" pitchFamily="34" charset="0"/>
              <a:buChar char="•"/>
            </a:pPr>
            <a:r>
              <a:rPr lang="en-GB" sz="2400" dirty="0" smtClean="0"/>
              <a:t>Forces of resistance</a:t>
            </a:r>
          </a:p>
          <a:p>
            <a:pPr marL="342900" indent="-342900">
              <a:buFont typeface="Arial" panose="020B0604020202020204" pitchFamily="34" charset="0"/>
              <a:buChar char="•"/>
            </a:pPr>
            <a:r>
              <a:rPr lang="en-GB" sz="2400" dirty="0" smtClean="0"/>
              <a:t>The different approaches they took (Behaviouristic/ psychodynamic)</a:t>
            </a:r>
          </a:p>
          <a:p>
            <a:pPr marL="342900" indent="-342900">
              <a:buFont typeface="Arial" panose="020B0604020202020204" pitchFamily="34" charset="0"/>
              <a:buChar char="•"/>
            </a:pPr>
            <a:r>
              <a:rPr lang="en-GB" sz="2400" dirty="0" smtClean="0"/>
              <a:t>Did leaders follow the models of change (Kotter/ Lewin)- how did they support their employees through it (the different phases – Denial)</a:t>
            </a:r>
          </a:p>
          <a:p>
            <a:endParaRPr lang="en-GB" sz="2400" dirty="0"/>
          </a:p>
        </p:txBody>
      </p:sp>
    </p:spTree>
    <p:extLst>
      <p:ext uri="{BB962C8B-B14F-4D97-AF65-F5344CB8AC3E}">
        <p14:creationId xmlns:p14="http://schemas.microsoft.com/office/powerpoint/2010/main" val="1650067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of the themes covered</a:t>
            </a:r>
            <a:endParaRPr lang="en-GB" dirty="0"/>
          </a:p>
        </p:txBody>
      </p:sp>
      <p:sp>
        <p:nvSpPr>
          <p:cNvPr id="3" name="Content Placeholder 2"/>
          <p:cNvSpPr>
            <a:spLocks noGrp="1"/>
          </p:cNvSpPr>
          <p:nvPr>
            <p:ph idx="1"/>
          </p:nvPr>
        </p:nvSpPr>
        <p:spPr/>
        <p:txBody>
          <a:bodyPr/>
          <a:lstStyle/>
          <a:p>
            <a:r>
              <a:rPr lang="en-GB" dirty="0" smtClean="0"/>
              <a:t>Types of change (Planned/ emergent/  incremental/ transformational </a:t>
            </a:r>
            <a:r>
              <a:rPr lang="en-GB" dirty="0" err="1" smtClean="0"/>
              <a:t>etc</a:t>
            </a:r>
            <a:r>
              <a:rPr lang="en-GB" dirty="0" smtClean="0"/>
              <a:t>) and reasons for change (Restructuring/ mergers </a:t>
            </a:r>
            <a:r>
              <a:rPr lang="en-GB" dirty="0" err="1" smtClean="0"/>
              <a:t>etc</a:t>
            </a:r>
            <a:r>
              <a:rPr lang="en-GB" dirty="0"/>
              <a:t>)</a:t>
            </a:r>
            <a:endParaRPr lang="en-GB" dirty="0" smtClean="0"/>
          </a:p>
          <a:p>
            <a:r>
              <a:rPr lang="en-GB" dirty="0" smtClean="0"/>
              <a:t>Approaches to change (Behavioural, cognitive (Virginia </a:t>
            </a:r>
            <a:r>
              <a:rPr lang="en-GB" dirty="0" err="1" smtClean="0"/>
              <a:t>Satir</a:t>
            </a:r>
            <a:r>
              <a:rPr lang="en-GB" dirty="0" smtClean="0"/>
              <a:t> (foreign element), psychodynamic (</a:t>
            </a:r>
            <a:r>
              <a:rPr lang="en-GB" dirty="0" err="1" smtClean="0"/>
              <a:t>Kubler</a:t>
            </a:r>
            <a:r>
              <a:rPr lang="en-GB" dirty="0" smtClean="0"/>
              <a:t>- Ross grief cycle)/ humanist (Maslow))</a:t>
            </a:r>
          </a:p>
          <a:p>
            <a:r>
              <a:rPr lang="en-GB" dirty="0" smtClean="0"/>
              <a:t>Models &amp; Theories (Kotter, Lewin)</a:t>
            </a:r>
          </a:p>
          <a:p>
            <a:r>
              <a:rPr lang="en-GB" dirty="0" smtClean="0"/>
              <a:t>Resistance (</a:t>
            </a:r>
            <a:r>
              <a:rPr lang="en-GB" dirty="0"/>
              <a:t>t</a:t>
            </a:r>
            <a:r>
              <a:rPr lang="en-GB" dirty="0" smtClean="0"/>
              <a:t>ypes)/ developing cultures of change</a:t>
            </a:r>
          </a:p>
          <a:p>
            <a:r>
              <a:rPr lang="en-GB" dirty="0" smtClean="0"/>
              <a:t>Stake holders – Power and politics</a:t>
            </a:r>
          </a:p>
          <a:p>
            <a:r>
              <a:rPr lang="en-GB" dirty="0" smtClean="0"/>
              <a:t>Change agent</a:t>
            </a:r>
          </a:p>
          <a:p>
            <a:endParaRPr lang="en-GB" dirty="0" smtClean="0"/>
          </a:p>
          <a:p>
            <a:endParaRPr lang="en-GB" dirty="0"/>
          </a:p>
        </p:txBody>
      </p:sp>
    </p:spTree>
    <p:extLst>
      <p:ext uri="{BB962C8B-B14F-4D97-AF65-F5344CB8AC3E}">
        <p14:creationId xmlns:p14="http://schemas.microsoft.com/office/powerpoint/2010/main" val="35379775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ood Luck To All Our Customers Who Are Re-Opening This Week – Rapide  Produc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570" y="1413847"/>
            <a:ext cx="4876800" cy="2743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978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625</TotalTime>
  <Words>3385</Words>
  <Application>Microsoft Office PowerPoint</Application>
  <PresentationFormat>Widescreen</PresentationFormat>
  <Paragraphs>253</Paragraphs>
  <Slides>44</Slides>
  <Notes>42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Leading Change </vt:lpstr>
      <vt:lpstr>Objectives</vt:lpstr>
      <vt:lpstr>PowerPoint Presentation</vt:lpstr>
      <vt:lpstr>PowerPoint Presentation</vt:lpstr>
      <vt:lpstr>Leadership </vt:lpstr>
      <vt:lpstr>Well-known leaders</vt:lpstr>
      <vt:lpstr>PowerPoint Presentation</vt:lpstr>
      <vt:lpstr>Walters (2016)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and leadership</vt:lpstr>
      <vt:lpstr>70/30 … 90/10</vt:lpstr>
      <vt:lpstr>Leading Change</vt:lpstr>
      <vt:lpstr>PowerPoint Presentation</vt:lpstr>
      <vt:lpstr>Deciding what needs to be done</vt:lpstr>
      <vt:lpstr>Developing the capacity to achieve it</vt:lpstr>
      <vt:lpstr>Ensuring that it is done</vt:lpstr>
      <vt:lpstr>Management and Leadership</vt:lpstr>
      <vt:lpstr>Personal characteristics approach</vt:lpstr>
      <vt:lpstr>Leader-follower approach</vt:lpstr>
      <vt:lpstr>Leader-follower</vt:lpstr>
      <vt:lpstr>PowerPoint Presentation</vt:lpstr>
      <vt:lpstr>Leadership styles</vt:lpstr>
      <vt:lpstr>Leadership styles</vt:lpstr>
      <vt:lpstr>Leadership styles</vt:lpstr>
      <vt:lpstr>Leadership styles</vt:lpstr>
      <vt:lpstr>PowerPoint Presentation</vt:lpstr>
      <vt:lpstr>Change Leadership</vt:lpstr>
      <vt:lpstr>Top 5 shared characteristics</vt:lpstr>
      <vt:lpstr>Leadership qualities</vt:lpstr>
      <vt:lpstr>Leadership</vt:lpstr>
      <vt:lpstr>Successful Change can result from Leadership that: </vt:lpstr>
      <vt:lpstr>PowerPoint Presentation</vt:lpstr>
      <vt:lpstr>Some of the themes covered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Change </dc:title>
  <dc:creator>Shehla Khan</dc:creator>
  <cp:lastModifiedBy>Shehla Khan</cp:lastModifiedBy>
  <cp:revision>32</cp:revision>
  <cp:lastPrinted>2021-06-02T08:31:40Z</cp:lastPrinted>
  <dcterms:created xsi:type="dcterms:W3CDTF">2021-06-01T11:38:56Z</dcterms:created>
  <dcterms:modified xsi:type="dcterms:W3CDTF">2021-06-02T10:37:57Z</dcterms:modified>
</cp:coreProperties>
</file>