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9" r:id="rId4"/>
  </p:sldMasterIdLst>
  <p:notesMasterIdLst>
    <p:notesMasterId r:id="rId19"/>
  </p:notesMasterIdLst>
  <p:sldIdLst>
    <p:sldId id="256" r:id="rId5"/>
    <p:sldId id="263" r:id="rId6"/>
    <p:sldId id="262" r:id="rId7"/>
    <p:sldId id="260" r:id="rId8"/>
    <p:sldId id="258" r:id="rId9"/>
    <p:sldId id="259" r:id="rId10"/>
    <p:sldId id="261" r:id="rId11"/>
    <p:sldId id="268" r:id="rId12"/>
    <p:sldId id="264" r:id="rId13"/>
    <p:sldId id="265" r:id="rId14"/>
    <p:sldId id="266" r:id="rId15"/>
    <p:sldId id="267" r:id="rId16"/>
    <p:sldId id="269" r:id="rId17"/>
    <p:sldId id="270" r:id="rId18"/>
  </p:sldIdLst>
  <p:sldSz cx="12192000" cy="6858000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B41EDB9-41CE-1347-E101-9752E60FE52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44DA0C-EC77-29A6-9C00-A346E8943B5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D02AC35-793F-4181-B4CD-86307ED81B31}" type="datetimeFigureOut">
              <a:rPr lang="en-GB"/>
              <a:pPr>
                <a:defRPr/>
              </a:pPr>
              <a:t>07/11/2023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E345EC9C-2206-CD75-934C-46C0EA9EFE4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F137695-1821-1169-B789-F831ECB601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2BEB1-DC2E-1A5C-63CE-8264BCB72F5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F8C366-4E62-3EBB-CDCD-8AA9C2F045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17B3832-9A44-4997-BBEB-8526F7E469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AB125C47-673A-96E1-107E-4F7889E6F4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B24CB2A6-8CC4-A544-008C-E5B6012396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32C58C4B-2E5A-7978-17A7-FE01ACC645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059B3BB-82EB-4EF7-9482-5B67F5557BD9}" type="slidenum">
              <a:rPr lang="en-GB" altLang="en-US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957B4049-C7B7-D34D-7D7D-58A2E3F486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7E98262C-7DBB-8CDC-4BDD-1D0962CE00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4972C77A-E5CF-4CB1-451C-94907D690D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221009A-B198-4F44-B36E-796C2DD0AAF0}" type="slidenum">
              <a:rPr lang="en-GB" altLang="en-US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739051B-2963-B7E5-5C34-0479A32605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24AC623E-6D1B-50D3-E430-1FCF2B41FB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9E5A479E-35F7-FB02-8B8D-1B85FEF1F84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D7A662C-3C57-4F58-A8E0-5454339D86E0}" type="slidenum">
              <a:rPr lang="en-GB" altLang="en-US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3D096B1-4FDF-E05B-DA01-C700A463016B}"/>
              </a:ext>
            </a:extLst>
          </p:cNvPr>
          <p:cNvCxnSpPr/>
          <p:nvPr/>
        </p:nvCxnSpPr>
        <p:spPr>
          <a:xfrm>
            <a:off x="2417763" y="3529013"/>
            <a:ext cx="863758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109018B-38B8-AFAB-B1ED-F3926059A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2B61C-D0F7-44C0-B15C-A8E533A31AFE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6C9E9BE-1383-D3EA-7BE1-A8FCE7CF7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16175" y="328613"/>
            <a:ext cx="4973638" cy="30956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4CA4325-5084-92EB-A825-5F90ADC12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438275" y="798513"/>
            <a:ext cx="809625" cy="5048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064AE6-968D-4A42-AAEC-9C816BD518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422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EF81CA2-F8F3-60D5-1C77-71598B552164}"/>
              </a:ext>
            </a:extLst>
          </p:cNvPr>
          <p:cNvCxnSpPr/>
          <p:nvPr/>
        </p:nvCxnSpPr>
        <p:spPr>
          <a:xfrm>
            <a:off x="1454150" y="1847850"/>
            <a:ext cx="96075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9B0FE11-7CD6-00A8-E46D-B622BD8CB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22A74-B434-4629-9ADB-BF73EA7D30F6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85486C3-406E-1ADB-1692-B72DD5128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3BC0F18-CC8C-6AE9-F072-B36AC9AFB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F63B9-292C-46B4-9329-97701E92EB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808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8B369C7-67E3-9AA2-5E94-FB8F00C64A5E}"/>
              </a:ext>
            </a:extLst>
          </p:cNvPr>
          <p:cNvCxnSpPr/>
          <p:nvPr/>
        </p:nvCxnSpPr>
        <p:spPr>
          <a:xfrm>
            <a:off x="1454150" y="3805238"/>
            <a:ext cx="863123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/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63BDF98-80C8-EC39-84F7-100E83456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BA86C-CC76-42B3-8707-5E8B9151EB61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5163913-4B5A-4DC3-66C2-44F2AABAE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131D713-B5FD-6872-5BF7-20E7F479E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04C9E-9792-4B20-BA06-21BD21749AE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592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0CDD948-9910-4D1F-6C27-4BF4C2496EFA}"/>
              </a:ext>
            </a:extLst>
          </p:cNvPr>
          <p:cNvCxnSpPr/>
          <p:nvPr/>
        </p:nvCxnSpPr>
        <p:spPr>
          <a:xfrm>
            <a:off x="1454150" y="1847850"/>
            <a:ext cx="96075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3382251-5F7A-DDB4-4803-3461B95C5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EF7E7-E939-4BB5-A934-ACD0C01D741E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76BF42ED-040C-B415-7B75-8B21CEC86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2F106295-3188-1DE9-9265-5634B55B1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86937-D10E-4D46-B92A-BFCA9E3ECA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955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EEE4B1-5029-63E0-2441-FEBF90DCA32D}"/>
              </a:ext>
            </a:extLst>
          </p:cNvPr>
          <p:cNvCxnSpPr/>
          <p:nvPr/>
        </p:nvCxnSpPr>
        <p:spPr>
          <a:xfrm>
            <a:off x="1454150" y="1847850"/>
            <a:ext cx="96075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E8FF1552-16EC-8A3F-D379-16E909F64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8BB30-F037-422C-8B3E-3DC6B8F6680F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B5B2626D-9610-2DAD-0F57-465FF6BA1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38A73358-35C7-EC8A-F63D-FCFF2BE89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C3E05-E71A-4970-B44E-4532754D64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58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6727918-FF95-5AC7-96CC-4892FB0F0F2D}"/>
              </a:ext>
            </a:extLst>
          </p:cNvPr>
          <p:cNvCxnSpPr/>
          <p:nvPr/>
        </p:nvCxnSpPr>
        <p:spPr>
          <a:xfrm>
            <a:off x="1454150" y="1847850"/>
            <a:ext cx="96075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327808FF-B4BA-D538-A71E-96D34E40A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2CD98-BECB-416D-9FFF-873F1B96284D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B8AE29F-CF55-53E4-499E-2D80FB621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22D1E35-1DBB-1D77-172F-5E7582D8D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577F3-E093-4C08-83FF-C83B1071EC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85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22F417E-D33D-0DD8-EACB-E49720A35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B4BC2-A6E7-4325-846F-9182A6DB1CF6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E0AABFF-EF47-F2F4-E29A-03BA9EF17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AD61C6A-DFB8-763D-2A85-A8E2DE811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2BDD0-F255-4D3B-ACAC-2AB606C208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981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B13E334-24D0-5D67-68CA-5EA23ECAD535}"/>
              </a:ext>
            </a:extLst>
          </p:cNvPr>
          <p:cNvCxnSpPr/>
          <p:nvPr/>
        </p:nvCxnSpPr>
        <p:spPr>
          <a:xfrm>
            <a:off x="1447800" y="3205163"/>
            <a:ext cx="32702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BB609EE2-E2D1-C6A0-598B-9EC42D8D0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C4CB2C-A8C4-4CFE-8C70-BF0EE6D13CB3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6D27529B-C05E-2700-F4C7-3C044E3BC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976327E7-E630-A1C4-719C-39208BA8A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54FA0-4A62-4510-8F77-38A98B8673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005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8">
            <a:extLst>
              <a:ext uri="{FF2B5EF4-FFF2-40B4-BE49-F238E27FC236}">
                <a16:creationId xmlns:a16="http://schemas.microsoft.com/office/drawing/2014/main" id="{FC94C619-4074-1EB2-23BB-73346AF1C946}"/>
              </a:ext>
            </a:extLst>
          </p:cNvPr>
          <p:cNvGrpSpPr>
            <a:grpSpLocks/>
          </p:cNvGrpSpPr>
          <p:nvPr/>
        </p:nvGrpSpPr>
        <p:grpSpPr bwMode="auto">
          <a:xfrm>
            <a:off x="7477125" y="482600"/>
            <a:ext cx="4075113" cy="5148263"/>
            <a:chOff x="7477387" y="482170"/>
            <a:chExt cx="4074533" cy="5149101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BCE79C4-2CF3-2365-B3B6-856F08EDAF68}"/>
                </a:ext>
              </a:extLst>
            </p:cNvPr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81CF7C4-6260-320C-46A2-9980F5C9250E}"/>
                </a:ext>
              </a:extLst>
            </p:cNvPr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352F73A-2257-0066-A5DC-B7EAE09B83E4}"/>
              </a:ext>
            </a:extLst>
          </p:cNvPr>
          <p:cNvCxnSpPr/>
          <p:nvPr/>
        </p:nvCxnSpPr>
        <p:spPr>
          <a:xfrm>
            <a:off x="1447800" y="3143250"/>
            <a:ext cx="552767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F2EE0B38-77B9-BE0D-94B9-4CE0F967E3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447800" y="5470525"/>
            <a:ext cx="5527675" cy="319088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0F85E4DB-0FA3-4B95-9FD8-8C4C22AADEC1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82D561C6-CC86-41BB-996D-228EF4D1E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47800" y="319088"/>
            <a:ext cx="5540375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D0030BB5-2251-1394-7024-E12E54E05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FE8AD-353E-4764-A7EB-6183D92B5D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725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1DDEFD2-7B2F-6713-A1C2-962F23D6A3B1}"/>
              </a:ext>
            </a:extLst>
          </p:cNvPr>
          <p:cNvCxnSpPr/>
          <p:nvPr/>
        </p:nvCxnSpPr>
        <p:spPr>
          <a:xfrm>
            <a:off x="1454150" y="1847850"/>
            <a:ext cx="96075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3984CD-B383-3E91-4C0C-BDC9254CA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10F08C-1E7F-4D9F-9D48-5DE88696B772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F233DA2-D3DF-2C1B-EA9B-A7B56FE9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73F2CF1-C237-CDA9-DD0A-2A6289EA8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30845-A007-4FA2-9765-0DC327F019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186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EC35F12-1DF5-7200-A919-8F6CE32D4A76}"/>
              </a:ext>
            </a:extLst>
          </p:cNvPr>
          <p:cNvCxnSpPr/>
          <p:nvPr/>
        </p:nvCxnSpPr>
        <p:spPr>
          <a:xfrm>
            <a:off x="9439275" y="798513"/>
            <a:ext cx="0" cy="466090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35B9F46-9BB8-6B03-B04D-2E1867E730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F9218-8E65-46EC-9AF1-91A3F8701DD0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E3826EE-9E98-36BF-EAEB-2DF8853D2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F00771C-80CF-F72E-0E98-279E21B8B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24BC1-3B71-49BD-94CC-F50F78B04C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618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C30DB08-E776-F02B-A91F-A7149DA09331}"/>
              </a:ext>
            </a:extLst>
          </p:cNvPr>
          <p:cNvSpPr/>
          <p:nvPr/>
        </p:nvSpPr>
        <p:spPr>
          <a:xfrm>
            <a:off x="0" y="2019300"/>
            <a:ext cx="12192000" cy="41068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27" name="Picture 6">
            <a:extLst>
              <a:ext uri="{FF2B5EF4-FFF2-40B4-BE49-F238E27FC236}">
                <a16:creationId xmlns:a16="http://schemas.microsoft.com/office/drawing/2014/main" id="{92850DA2-F154-3E71-CE70-E9E115A243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>
            <a:fillRect/>
          </a:stretch>
        </p:blipFill>
        <p:spPr bwMode="black">
          <a:xfrm>
            <a:off x="0" y="6126163"/>
            <a:ext cx="12192000" cy="74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D7794C-71D1-669D-6AD9-D14B47C9C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975" y="804863"/>
            <a:ext cx="9604375" cy="10493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8CF63713-82A6-0F77-BACD-6B3744E316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450975" y="2016125"/>
            <a:ext cx="9604375" cy="3449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D4E13-55BC-A10F-B226-11ED6DDD17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554913" y="330200"/>
            <a:ext cx="3500437" cy="3095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DD1B23D-AFDD-4811-997E-6170B42F42A7}" type="datetimeFigureOut">
              <a:rPr lang="en-US"/>
              <a:pPr>
                <a:defRPr/>
              </a:pPr>
              <a:t>11/7/2023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063B19-BD39-43BB-5B9F-42A332095D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975" y="328613"/>
            <a:ext cx="5938838" cy="309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8D838-7E68-CEB9-4824-F41338A97F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9425" y="798513"/>
            <a:ext cx="811213" cy="5048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2800" smtClean="0">
                <a:solidFill>
                  <a:schemeClr val="accent1"/>
                </a:solidFill>
                <a:latin typeface="+mn-lt"/>
              </a:defRPr>
            </a:lvl1pPr>
          </a:lstStyle>
          <a:p>
            <a:pPr>
              <a:defRPr/>
            </a:pPr>
            <a:fld id="{AA05264C-ED60-40A3-AB64-C7F42F4C39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254E9DB-E657-C78D-E564-1AC155CAA9D3}"/>
              </a:ext>
            </a:extLst>
          </p:cNvPr>
          <p:cNvCxnSpPr/>
          <p:nvPr/>
        </p:nvCxnSpPr>
        <p:spPr>
          <a:xfrm>
            <a:off x="0" y="6127750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1" r:id="rId7"/>
    <p:sldLayoutId id="2147483988" r:id="rId8"/>
    <p:sldLayoutId id="2147483989" r:id="rId9"/>
    <p:sldLayoutId id="2147483990" r:id="rId10"/>
    <p:sldLayoutId id="2147483991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2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Gill Sans MT" panose="020B0502020104020203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Gill Sans MT" panose="020B0502020104020203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Gill Sans MT" panose="020B0502020104020203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Gill Sans MT" panose="020B0502020104020203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Gill Sans MT" panose="020B0502020104020203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Gill Sans MT" panose="020B0502020104020203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Gill Sans MT" panose="020B0502020104020203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Gill Sans MT" panose="020B0502020104020203" pitchFamily="34" charset="0"/>
        </a:defRPr>
      </a:lvl9pPr>
    </p:titleStyle>
    <p:bodyStyle>
      <a:lvl1pPr marL="228600" indent="-228600" algn="l" rtl="0" fontAlgn="base">
        <a:lnSpc>
          <a:spcPct val="120000"/>
        </a:lnSpc>
        <a:spcBef>
          <a:spcPts val="1000"/>
        </a:spcBef>
        <a:spcAft>
          <a:spcPct val="0"/>
        </a:spcAft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chemeClr val="accent1"/>
        </a:buClr>
        <a:buSzPct val="100000"/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chemeClr val="accent1"/>
        </a:buClr>
        <a:buSzPct val="10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16/j.enfcli.2019.04.091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14623943.2012.65779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6AA67-5843-1C76-7924-8BEE986531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63" y="801688"/>
            <a:ext cx="8637587" cy="25415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Reflective Practice 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5AFF33-4827-7082-BA5B-A72CB9BD31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63" y="3530600"/>
            <a:ext cx="8637587" cy="977900"/>
          </a:xfrm>
        </p:spPr>
        <p:txBody>
          <a:bodyPr rtlCol="0"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The transition that led me to this point in my life </a:t>
            </a: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E7B1A-A198-B952-4D89-98E2B3885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Outline   </a:t>
            </a:r>
            <a:endParaRPr lang="en-GB" dirty="0"/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4367B7A-39FC-8AF1-79D4-A0A823113B8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en-US"/>
              <a:t>Reflective practice </a:t>
            </a:r>
          </a:p>
          <a:p>
            <a:r>
              <a:rPr lang="cs-CZ" altLang="en-US"/>
              <a:t>Gibbs reflective cycle </a:t>
            </a:r>
          </a:p>
          <a:p>
            <a:r>
              <a:rPr lang="cs-CZ" altLang="en-US"/>
              <a:t>My life journey</a:t>
            </a:r>
          </a:p>
          <a:p>
            <a:r>
              <a:rPr lang="cs-CZ" altLang="en-US"/>
              <a:t>Moving to  the UK – Transition </a:t>
            </a:r>
          </a:p>
          <a:p>
            <a:r>
              <a:rPr lang="cs-CZ" altLang="en-US"/>
              <a:t>Image – transition and growing edge </a:t>
            </a:r>
          </a:p>
          <a:p>
            <a:r>
              <a:rPr lang="cs-CZ" altLang="en-US"/>
              <a:t>Conclusion and summary of main points </a:t>
            </a:r>
          </a:p>
          <a:p>
            <a:endParaRPr lang="en-GB" altLang="en-US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A9535-2573-DE99-ADE1-3AC1F8279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What is reflective practice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312C3-F98D-FC98-B887-265554974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Reflection vs. Reflexivity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(Bolton and 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Delderfield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2018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p.9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Reflection is widely accepted as a core competency requirement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(Leigh and Bailey, 2013)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Reflective practice is also a social and political responsibility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Considering your culture, ideas, attitudes, values, assumptions  and personal bias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Bager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-Charleson, 2010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p.119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Enables us to make sense of where are we in our professional and personal development and opens space for questions we might never asked before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(Bolton and 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Delderfield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2018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p.2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Calibri" panose="020F0502020204030204" pitchFamily="34" charset="0"/>
                <a:cs typeface="Times New Roman" panose="02020603050405020304" pitchFamily="18" charset="0"/>
              </a:rPr>
              <a:t>Experiential learning and i</a:t>
            </a: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ntegrating theory and practice  </a:t>
            </a:r>
            <a:r>
              <a:rPr lang="cs-CZ" dirty="0">
                <a:latin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Kolb and Fry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1975</a:t>
            </a:r>
            <a:r>
              <a:rPr lang="en-GB" dirty="0">
                <a:latin typeface="Google Sans"/>
              </a:rPr>
              <a:t>;</a:t>
            </a:r>
            <a:r>
              <a:rPr lang="en-GB" dirty="0">
                <a:solidFill>
                  <a:srgbClr val="E8EAED"/>
                </a:solidFill>
                <a:latin typeface="Google Sans"/>
              </a:rPr>
              <a:t> 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Thompson and Pascal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2012) 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Reflection within the context of consciously examining experiences, actions, emotions, and feelings and engaging in analysis and interpretation to learn from them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(Keogh, and Walker, 198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5)</a:t>
            </a:r>
          </a:p>
          <a:p>
            <a:pPr fontAlgn="auto">
              <a:spcAft>
                <a:spcPts val="0"/>
              </a:spcAft>
              <a:defRPr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AB61A-84EF-9706-AD56-BD0B12BDF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6675" y="487363"/>
            <a:ext cx="9604375" cy="10588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Gibbs reflective cycle </a:t>
            </a:r>
            <a:endParaRPr lang="en-GB" dirty="0"/>
          </a:p>
        </p:txBody>
      </p:sp>
      <p:pic>
        <p:nvPicPr>
          <p:cNvPr id="18435" name="Content Placeholder 19" descr="A diagram of a cycle&#10;&#10;Description automatically generated">
            <a:extLst>
              <a:ext uri="{FF2B5EF4-FFF2-40B4-BE49-F238E27FC236}">
                <a16:creationId xmlns:a16="http://schemas.microsoft.com/office/drawing/2014/main" id="{85BFE648-E160-F402-5556-6D8180380AF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28988" y="1311275"/>
            <a:ext cx="5311775" cy="4725988"/>
          </a:xfrm>
        </p:spPr>
      </p:pic>
      <p:sp>
        <p:nvSpPr>
          <p:cNvPr id="18436" name="Content Placeholder 20">
            <a:extLst>
              <a:ext uri="{FF2B5EF4-FFF2-40B4-BE49-F238E27FC236}">
                <a16:creationId xmlns:a16="http://schemas.microsoft.com/office/drawing/2014/main" id="{04BB0B79-FDE5-4962-DB28-21B492067090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1663700" y="5114925"/>
            <a:ext cx="8951913" cy="1908175"/>
          </a:xfrm>
        </p:spPr>
        <p:txBody>
          <a:bodyPr/>
          <a:lstStyle/>
          <a:p>
            <a:endParaRPr lang="cs-CZ" altLang="en-US"/>
          </a:p>
          <a:p>
            <a:endParaRPr lang="cs-CZ" altLang="en-US"/>
          </a:p>
          <a:p>
            <a:r>
              <a:rPr lang="en-GB" altLang="en-US" sz="1800" i="1">
                <a:solidFill>
                  <a:schemeClr val="bg1"/>
                </a:solidFill>
                <a:latin typeface="Times New Roman" panose="02020603050405020304" pitchFamily="18" charset="0"/>
              </a:rPr>
              <a:t>The Reflective Cycle (Gibbs, 1988</a:t>
            </a:r>
            <a:r>
              <a:rPr lang="cs-CZ" altLang="en-US" sz="1800" i="1">
                <a:solidFill>
                  <a:schemeClr val="bg1"/>
                </a:solidFill>
                <a:latin typeface="Times New Roman" panose="02020603050405020304" pitchFamily="18" charset="0"/>
              </a:rPr>
              <a:t>)</a:t>
            </a:r>
            <a:r>
              <a:rPr lang="en-GB" altLang="en-US" sz="1800">
                <a:solidFill>
                  <a:schemeClr val="bg1"/>
                </a:solidFill>
                <a:latin typeface="Times New Roman" panose="02020603050405020304" pitchFamily="18" charset="0"/>
              </a:rPr>
              <a:t> https://learn1.open.ac.uk/mod/oublog/viewpost.php?post=233872.</a:t>
            </a:r>
            <a:r>
              <a:rPr lang="cs-CZ" altLang="en-US" sz="1800">
                <a:solidFill>
                  <a:schemeClr val="bg1"/>
                </a:solidFill>
                <a:latin typeface="Times New Roman" panose="02020603050405020304" pitchFamily="18" charset="0"/>
              </a:rPr>
              <a:t> (Accessed: 02.11.2023)</a:t>
            </a:r>
            <a:endParaRPr lang="en-GB" altLang="en-US" sz="18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3EC35-7169-F533-3717-08D81D42B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My </a:t>
            </a:r>
            <a:r>
              <a:rPr lang="cs-CZ" dirty="0"/>
              <a:t>jurney </a:t>
            </a:r>
            <a:r>
              <a:rPr lang="en-GB" dirty="0"/>
              <a:t>before the transition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920C9519-B229-8379-171B-EDB4BBE20C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cs-CZ" altLang="en-US"/>
              <a:t>- First born girl in a big, excentric, ambition driven family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altLang="en-US"/>
              <a:t>- Pride, high expectations and lack of independent decision-making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altLang="en-US"/>
              <a:t>- Sky is the limit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altLang="en-US"/>
              <a:t>- My theatre family and finding myself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altLang="en-US"/>
              <a:t>- Bullying and not being taken seriously </a:t>
            </a:r>
          </a:p>
        </p:txBody>
      </p:sp>
      <p:pic>
        <p:nvPicPr>
          <p:cNvPr id="19460" name="Picture 4" descr="A close up of a piece of paper">
            <a:extLst>
              <a:ext uri="{FF2B5EF4-FFF2-40B4-BE49-F238E27FC236}">
                <a16:creationId xmlns:a16="http://schemas.microsoft.com/office/drawing/2014/main" id="{42213FDD-0DB7-F4FA-64D7-A7A1962471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975" y="4487863"/>
            <a:ext cx="8945563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6FD29-8CE2-3091-779A-01CD3F1EF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Adolescence and golden strike </a:t>
            </a:r>
            <a:endParaRPr lang="en-GB" dirty="0"/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D53B5FFD-85B1-E647-8131-FDBBC33189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en-US"/>
              <a:t>My confidence regarding my appearance grew </a:t>
            </a:r>
          </a:p>
          <a:p>
            <a:r>
              <a:rPr lang="cs-CZ" altLang="en-US"/>
              <a:t>Insecurities surrounding my intelligence arose with my new long-term relationship </a:t>
            </a:r>
          </a:p>
          <a:p>
            <a:r>
              <a:rPr lang="cs-CZ" altLang="en-US"/>
              <a:t>Still ambitious and driven – trying to overachieve as a coping mechanism </a:t>
            </a:r>
          </a:p>
          <a:p>
            <a:r>
              <a:rPr lang="cs-CZ" altLang="en-US"/>
              <a:t>Many positive outcomes – toxic work-life balance reinforced </a:t>
            </a:r>
            <a:endParaRPr lang="en-GB" altLang="en-US"/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A7791-AE98-717A-B5BB-2D80E659D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Transition (Description, Feelings, Evaluation)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DAA16-D07F-C932-3712-800EAE872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 Break up, separation and moving to the UK during the Covid-19 pandemic , new language and culture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Social anxiety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Grief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Pressure to make the most out of my experience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I was pushing myself to achieve in all the spheres and did not give myself time to process the grief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I was getting out of my comfort zone and tried to be as open to new connections as possible 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  <a:p>
            <a:pPr fontAlgn="auto">
              <a:spcAft>
                <a:spcPts val="0"/>
              </a:spcAft>
              <a:defRPr/>
            </a:pPr>
            <a:endParaRPr lang="en-GB" dirty="0"/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6904C-6475-A1FE-9CC6-2C7F4B4CE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Analysis and 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D5322-74B6-90D2-70BE-668D6C9EF4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Harter et al. (1996)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suggest the potential impact of false-self behaviours in adolescents on emerging adults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COVID-19 pandemic increased levels of anxiety in international students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(Pedersen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2021)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Social anxiety and perfectionism due to previous experience of peer-exclusion (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Miller and Vaillancourt, 2007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Struggle transitioning into independence and disconnect between the expectation of autonomy – my parents vs. myself </a:t>
            </a:r>
            <a:r>
              <a:rPr lang="en-GB" dirty="0"/>
              <a:t>(Kenyon and </a:t>
            </a:r>
            <a:r>
              <a:rPr lang="en-GB" dirty="0" err="1"/>
              <a:t>Kœrner</a:t>
            </a:r>
            <a:r>
              <a:rPr lang="en-GB" dirty="0"/>
              <a:t>, 2009)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Gaining more independence, learning independent decision-making, starting my journey of personal development, impact on my newly forming relationships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Need for external validation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Grief and sense of loss regarding my break-up and distancing from my primary support system</a:t>
            </a: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00B4A-3751-5A42-97EE-0DAECBDCB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975" y="342900"/>
            <a:ext cx="9604375" cy="10493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Action plan  </a:t>
            </a:r>
            <a:endParaRPr lang="en-GB" dirty="0"/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856F8070-989F-5A59-1447-472D8C6182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50975" y="866775"/>
            <a:ext cx="9604375" cy="3451225"/>
          </a:xfrm>
        </p:spPr>
        <p:txBody>
          <a:bodyPr/>
          <a:lstStyle/>
          <a:p>
            <a:r>
              <a:rPr lang="cs-CZ" altLang="en-US"/>
              <a:t>How have I been working on myself since my transition and how am I planning to work with the conclusion of this reflection </a:t>
            </a:r>
          </a:p>
        </p:txBody>
      </p:sp>
      <p:pic>
        <p:nvPicPr>
          <p:cNvPr id="23556" name="Picture 6" descr="A piece of paper with writing on it&#10;&#10;Description automatically generated">
            <a:extLst>
              <a:ext uri="{FF2B5EF4-FFF2-40B4-BE49-F238E27FC236}">
                <a16:creationId xmlns:a16="http://schemas.microsoft.com/office/drawing/2014/main" id="{D54F377B-C75C-27D6-6A86-25630DECC2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" y="1930400"/>
            <a:ext cx="5530850" cy="414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8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DB8FDEA6-C393-69DE-1284-D17291586C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45" b="45341"/>
          <a:stretch>
            <a:fillRect/>
          </a:stretch>
        </p:blipFill>
        <p:spPr bwMode="auto">
          <a:xfrm>
            <a:off x="7042150" y="2006600"/>
            <a:ext cx="3898900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8" name="Picture 10" descr="A notebook with writing on it">
            <a:extLst>
              <a:ext uri="{FF2B5EF4-FFF2-40B4-BE49-F238E27FC236}">
                <a16:creationId xmlns:a16="http://schemas.microsoft.com/office/drawing/2014/main" id="{3D16A291-029F-089F-F15D-FBA3C3E245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92" b="6477"/>
          <a:stretch>
            <a:fillRect/>
          </a:stretch>
        </p:blipFill>
        <p:spPr bwMode="auto">
          <a:xfrm>
            <a:off x="6389688" y="3094038"/>
            <a:ext cx="5203825" cy="2897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Content Placeholder 4" descr="A child sitting at a desk with books and a suitcase&#10;&#10;Description automatically generated">
            <a:extLst>
              <a:ext uri="{FF2B5EF4-FFF2-40B4-BE49-F238E27FC236}">
                <a16:creationId xmlns:a16="http://schemas.microsoft.com/office/drawing/2014/main" id="{45D8C09E-7C3F-1C28-A655-7274706FDA4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71788" y="106363"/>
            <a:ext cx="6448425" cy="6448425"/>
          </a:xfrm>
        </p:spPr>
      </p:pic>
      <p:sp>
        <p:nvSpPr>
          <p:cNvPr id="24579" name="TextBox 5">
            <a:extLst>
              <a:ext uri="{FF2B5EF4-FFF2-40B4-BE49-F238E27FC236}">
                <a16:creationId xmlns:a16="http://schemas.microsoft.com/office/drawing/2014/main" id="{6B3693F4-BEE3-2084-6472-561798D433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35413" y="6488113"/>
            <a:ext cx="47482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/>
            <a:r>
              <a:rPr lang="cs-CZ" altLang="en-US">
                <a:solidFill>
                  <a:schemeClr val="bg1"/>
                </a:solidFill>
              </a:rPr>
              <a:t>AI-generated picture through Canva AI software </a:t>
            </a:r>
            <a:endParaRPr lang="en-GB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280D-D3CF-2F59-77B7-43AC8C322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Conclusion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F09DF-C543-54B5-04AC-C709E4EF6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3163" y="2108200"/>
            <a:ext cx="9602787" cy="345122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Engaging with reflective practice is important for personal and professional development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Gibbs (1988) reflective cycle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We reflected upon my journey before moving to the UK and drew connections to my most significant transition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Since my transition I have managed to learn coping strategies and learned how not to struggle as much with social anxiety anymore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Work in personal therapy and reframing the need for external validation is needed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More work is needed in the area of self-worth and independent decision-making  </a:t>
            </a:r>
            <a:endParaRPr lang="en-GB" dirty="0"/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61F7F-737A-9522-0D43-FDFC2E81F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Reference list – part 1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2A0B4-2B62-5A7D-79EC-011BC2E5F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25000" lnSpcReduction="20000"/>
          </a:bodyPr>
          <a:lstStyle/>
          <a:p>
            <a:pPr fontAlgn="auto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r>
              <a:rPr lang="en-GB" sz="56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Ardian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P., </a:t>
            </a:r>
            <a:r>
              <a:rPr lang="en-GB" sz="56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Hariyati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56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Rr.T.S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and </a:t>
            </a:r>
            <a:r>
              <a:rPr lang="en-GB" sz="56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Afifah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E. (2019) 'Correlation between implementation case reflection discussion based on the Graham Gibbs Cycle and nurses’ critical thinking skills,' </a:t>
            </a:r>
            <a:r>
              <a:rPr lang="en-GB" sz="56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Enfermería</a:t>
            </a:r>
            <a:r>
              <a:rPr lang="en-GB" sz="5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56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Clínica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29, pp. 588–593. </a:t>
            </a:r>
            <a:r>
              <a:rPr lang="en-GB" sz="5600" u="sng" dirty="0">
                <a:latin typeface="Times New Roman" panose="02020603050405020304" pitchFamily="18" charset="0"/>
                <a:ea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https://doi.org/10.1016/j.enfcli.2019.04.091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r>
              <a:rPr lang="en-GB" sz="56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Bager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-Charleson, S. (2010) </a:t>
            </a:r>
            <a:r>
              <a:rPr lang="en-GB" sz="5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Reflective practice in counselling and psychotherapy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Learning Matters, p 119.</a:t>
            </a:r>
          </a:p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Bolton, G. and </a:t>
            </a:r>
            <a:r>
              <a:rPr lang="en-GB" sz="56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Delderfield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R. (2018) </a:t>
            </a:r>
            <a:r>
              <a:rPr lang="en-GB" sz="5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Reflective practice: Writing and Professional Development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SAGE, p 2-9.</a:t>
            </a:r>
          </a:p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r>
              <a:rPr lang="en-GB" sz="56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Boud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D., Keogh, R. and Walker, D. (2013) </a:t>
            </a:r>
            <a:r>
              <a:rPr lang="en-GB" sz="5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Reflection: Turning Experience into Learning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Routledge.</a:t>
            </a:r>
          </a:p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Harter, S. </a:t>
            </a:r>
            <a:r>
              <a:rPr lang="en-GB" sz="5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et al.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(1996) 'A model of the effects of perceived parent and peer support on adolescent false self </a:t>
            </a:r>
            <a:r>
              <a:rPr lang="en-GB" sz="56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,' </a:t>
            </a:r>
            <a:r>
              <a:rPr lang="en-GB" sz="5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Child Development</a:t>
            </a:r>
            <a:r>
              <a:rPr lang="en-GB" sz="5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67(2), p. 360. https://doi.org/10.2307/1131819.</a:t>
            </a:r>
          </a:p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2ACA5-4314-A281-A7B8-766192115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Reference list – PaRT II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3456B-F61A-AE99-0EBC-C0C0C9BFCC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47500" lnSpcReduction="20000"/>
          </a:bodyPr>
          <a:lstStyle/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r>
              <a:rPr lang="en-GB" sz="3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Kenyon, D.B. and </a:t>
            </a:r>
            <a:r>
              <a:rPr lang="en-GB" sz="3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Kœrner</a:t>
            </a:r>
            <a:r>
              <a:rPr lang="en-GB" sz="3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S.S. (2009) 'Examining Emerging-Adults’ and Parents’ Expectations about Autonomy During the Transition to College,' </a:t>
            </a:r>
            <a:r>
              <a:rPr lang="en-GB" sz="3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Journal of Adolescent Research</a:t>
            </a:r>
            <a:r>
              <a:rPr lang="en-GB" sz="3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24(3), pp. 293–320. https://doi.org/10.1177/0743558409333021.</a:t>
            </a:r>
          </a:p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r>
              <a:rPr lang="en-GB" sz="3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Kolb, David &amp; Fry, Ronald. (1974). Toward an Applied Theory of Experiential Learning. Theories of group process.</a:t>
            </a:r>
          </a:p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r>
              <a:rPr lang="en-GB" sz="3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Leigh, J. and Bailey, R. (2013) 'Reflection, reflective practice and embodied reflective practice,' </a:t>
            </a:r>
            <a:r>
              <a:rPr lang="en-GB" sz="3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Body, Movement and Dance in Psychotherapy</a:t>
            </a:r>
            <a:r>
              <a:rPr lang="en-GB" sz="3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8(3), pp. 160–171. https://doi.org/10.1080/17432979.2013.797498</a:t>
            </a:r>
            <a:r>
              <a:rPr lang="en-GB" sz="4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fontAlgn="auto">
              <a:spcAft>
                <a:spcPts val="0"/>
              </a:spcAft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28C6B-D637-8B6D-F701-966D43CA0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Reference list – PART III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12569-78AC-B800-BFD3-813D0FA521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r>
              <a:rPr lang="en-GB" sz="17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Miller, J.L. and Vaillancourt, T. (2007) 'Relation between childhood peer victimization and adult perfectionism: are victims of indirect aggression more perfectionistic?,' </a:t>
            </a:r>
            <a:r>
              <a:rPr lang="en-GB" sz="17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Aggressive </a:t>
            </a:r>
            <a:r>
              <a:rPr lang="en-GB" sz="17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17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33(3), pp. 230–241. https://doi.org/10.1002/ab.20183.</a:t>
            </a:r>
          </a:p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r>
              <a:rPr lang="en-GB" sz="17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Pedersen, E.R. </a:t>
            </a:r>
            <a:r>
              <a:rPr lang="en-GB" sz="17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et al.</a:t>
            </a:r>
            <a:r>
              <a:rPr lang="en-GB" sz="17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(2021) 'A qualitative look at the impact of the COVID-19 pandemic on American college students studying abroad,' </a:t>
            </a:r>
            <a:r>
              <a:rPr lang="en-GB" sz="17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Frontiers: The Interdisciplinary Journal of Study Abroad</a:t>
            </a:r>
            <a:r>
              <a:rPr lang="en-GB" sz="17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33(3), pp. 70–100. https://doi.org/10.36366/frontiers.v33i3.602.</a:t>
            </a:r>
          </a:p>
          <a:p>
            <a:pPr marL="457200" indent="-457200" fontAlgn="auto">
              <a:lnSpc>
                <a:spcPct val="200000"/>
              </a:lnSpc>
              <a:spcAft>
                <a:spcPts val="0"/>
              </a:spcAft>
              <a:defRPr/>
            </a:pPr>
            <a:r>
              <a:rPr lang="en-GB" sz="17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Thompson, N. and Pascal, J. (2012) 'Developing critically reflective practice,' </a:t>
            </a:r>
            <a:r>
              <a:rPr lang="en-GB" sz="17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Reflective Practice</a:t>
            </a:r>
            <a:r>
              <a:rPr lang="en-GB" sz="17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13(2), pp. 311–325. </a:t>
            </a:r>
            <a:r>
              <a:rPr lang="en-GB" sz="1700" u="sng" dirty="0">
                <a:latin typeface="Times New Roman" panose="02020603050405020304" pitchFamily="18" charset="0"/>
                <a:ea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https://doi.org/10.1080/14623943.2012.657795</a:t>
            </a:r>
            <a:r>
              <a:rPr lang="en-GB" sz="17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fontAlgn="auto">
              <a:spcAft>
                <a:spcPts val="0"/>
              </a:spcAft>
              <a:defRPr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4" ma:contentTypeDescription="Create a new document." ma:contentTypeScope="" ma:versionID="b503d18c999f6d2d51cbb2cd8382a1d3">
  <xsd:schema xmlns:xsd="http://www.w3.org/2001/XMLSchema" xmlns:xs="http://www.w3.org/2001/XMLSchema" xmlns:p="http://schemas.microsoft.com/office/2006/metadata/properties" xmlns:ns3="60ab93c2-c2e2-4a82-ab36-09e8ba3f753e" targetNamespace="http://schemas.microsoft.com/office/2006/metadata/properties" ma:root="true" ma:fieldsID="249b2bf67c65d8e1344247613141e91c" ns3:_="">
    <xsd:import namespace="60ab93c2-c2e2-4a82-ab36-09e8ba3f753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B7D31B7-6B98-4425-956C-34589B2DE81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34DFD24-529D-4823-B8DE-ACFE7C016B74}">
  <ds:schemaRefs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  <ds:schemaRef ds:uri="60ab93c2-c2e2-4a82-ab36-09e8ba3f753e"/>
  </ds:schemaRefs>
</ds:datastoreItem>
</file>

<file path=customXml/itemProps3.xml><?xml version="1.0" encoding="utf-8"?>
<ds:datastoreItem xmlns:ds="http://schemas.openxmlformats.org/officeDocument/2006/customXml" ds:itemID="{D2B2810C-64C1-4DAB-9A10-EF85293CC4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8169</TotalTime>
  <Words>1087</Words>
  <Application>Microsoft Office PowerPoint</Application>
  <PresentationFormat>Widescreen</PresentationFormat>
  <Paragraphs>76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Gill Sans MT</vt:lpstr>
      <vt:lpstr>Google Sans</vt:lpstr>
      <vt:lpstr>Times New Roman</vt:lpstr>
      <vt:lpstr>Gallery</vt:lpstr>
      <vt:lpstr>Reflective Practice  </vt:lpstr>
      <vt:lpstr>Outline   </vt:lpstr>
      <vt:lpstr>What is reflective practice </vt:lpstr>
      <vt:lpstr>Gibbs reflective cycle </vt:lpstr>
      <vt:lpstr>My jurney before the transition</vt:lpstr>
      <vt:lpstr>Adolescence and golden strike </vt:lpstr>
      <vt:lpstr>Transition (Description, Feelings, Evaluation) </vt:lpstr>
      <vt:lpstr>Analysis and conclusion</vt:lpstr>
      <vt:lpstr>Action plan  </vt:lpstr>
      <vt:lpstr>PowerPoint Presentation</vt:lpstr>
      <vt:lpstr>Conclusion  </vt:lpstr>
      <vt:lpstr>Reference list – part 1 </vt:lpstr>
      <vt:lpstr>Reference list – PaRT II </vt:lpstr>
      <vt:lpstr>Reference list – PART III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</dc:title>
  <dc:creator>Rosie Matejkova (2306726)</dc:creator>
  <cp:lastModifiedBy>Rosie Matejkova (2306726)</cp:lastModifiedBy>
  <cp:revision>46</cp:revision>
  <dcterms:created xsi:type="dcterms:W3CDTF">2023-11-01T12:40:00Z</dcterms:created>
  <dcterms:modified xsi:type="dcterms:W3CDTF">2023-11-07T10:59:05Z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