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2" r:id="rId2"/>
    <p:sldId id="263" r:id="rId3"/>
    <p:sldId id="264" r:id="rId4"/>
    <p:sldId id="265" r:id="rId5"/>
    <p:sldId id="266" r:id="rId6"/>
    <p:sldId id="267" r:id="rId7"/>
    <p:sldId id="268" r:id="rId8"/>
    <p:sldId id="269" r:id="rId9"/>
    <p:sldId id="258" r:id="rId10"/>
    <p:sldId id="259"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789B3A-1B29-48A6-9134-24ACAB8F694C}" v="765" dt="2025-02-28T10:23:03.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804" autoAdjust="0"/>
  </p:normalViewPr>
  <p:slideViewPr>
    <p:cSldViewPr snapToGrid="0">
      <p:cViewPr>
        <p:scale>
          <a:sx n="70" d="100"/>
          <a:sy n="70" d="100"/>
        </p:scale>
        <p:origin x="116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C1789B3A-1B29-48A6-9134-24ACAB8F694C}"/>
    <pc:docChg chg="undo redo custSel addSld delSld modSld">
      <pc:chgData name="Seren Thomas" userId="90774816bacd003b" providerId="LiveId" clId="{C1789B3A-1B29-48A6-9134-24ACAB8F694C}" dt="2025-02-28T10:27:47.688" v="5339" actId="20577"/>
      <pc:docMkLst>
        <pc:docMk/>
      </pc:docMkLst>
      <pc:sldChg chg="addSp delSp modSp del mod">
        <pc:chgData name="Seren Thomas" userId="90774816bacd003b" providerId="LiveId" clId="{C1789B3A-1B29-48A6-9134-24ACAB8F694C}" dt="2025-02-23T14:42:50.795" v="880" actId="47"/>
        <pc:sldMkLst>
          <pc:docMk/>
          <pc:sldMk cId="2200688161" sldId="256"/>
        </pc:sldMkLst>
      </pc:sldChg>
      <pc:sldChg chg="addSp modSp new add del mod">
        <pc:chgData name="Seren Thomas" userId="90774816bacd003b" providerId="LiveId" clId="{C1789B3A-1B29-48A6-9134-24ACAB8F694C}" dt="2025-02-23T15:09:49.779" v="1094" actId="47"/>
        <pc:sldMkLst>
          <pc:docMk/>
          <pc:sldMk cId="2190118014" sldId="257"/>
        </pc:sldMkLst>
      </pc:sldChg>
      <pc:sldChg chg="addSp delSp modSp new mod modTransition setBg modAnim modNotesTx">
        <pc:chgData name="Seren Thomas" userId="90774816bacd003b" providerId="LiveId" clId="{C1789B3A-1B29-48A6-9134-24ACAB8F694C}" dt="2025-02-28T10:27:47.688" v="5339" actId="20577"/>
        <pc:sldMkLst>
          <pc:docMk/>
          <pc:sldMk cId="4193624343" sldId="258"/>
        </pc:sldMkLst>
        <pc:spChg chg="mod">
          <ac:chgData name="Seren Thomas" userId="90774816bacd003b" providerId="LiveId" clId="{C1789B3A-1B29-48A6-9134-24ACAB8F694C}" dt="2025-02-25T00:01:01.730" v="3044" actId="115"/>
          <ac:spMkLst>
            <pc:docMk/>
            <pc:sldMk cId="4193624343" sldId="258"/>
            <ac:spMk id="2" creationId="{EF17FBD0-F790-01B0-9776-DB1D3133EE67}"/>
          </ac:spMkLst>
        </pc:spChg>
        <pc:spChg chg="add mod">
          <ac:chgData name="Seren Thomas" userId="90774816bacd003b" providerId="LiveId" clId="{C1789B3A-1B29-48A6-9134-24ACAB8F694C}" dt="2025-02-28T10:23:23.444" v="5314" actId="20577"/>
          <ac:spMkLst>
            <pc:docMk/>
            <pc:sldMk cId="4193624343" sldId="258"/>
            <ac:spMk id="4" creationId="{94FA5AE2-B81D-372D-139D-AA5B0A1A7E96}"/>
          </ac:spMkLst>
        </pc:spChg>
        <pc:spChg chg="add del">
          <ac:chgData name="Seren Thomas" userId="90774816bacd003b" providerId="LiveId" clId="{C1789B3A-1B29-48A6-9134-24ACAB8F694C}" dt="2025-02-25T00:00:19.040" v="3039" actId="26606"/>
          <ac:spMkLst>
            <pc:docMk/>
            <pc:sldMk cId="4193624343" sldId="258"/>
            <ac:spMk id="8" creationId="{B6CDA21F-E7AF-4C75-8395-33F58D5B0E45}"/>
          </ac:spMkLst>
        </pc:spChg>
        <pc:spChg chg="add del">
          <ac:chgData name="Seren Thomas" userId="90774816bacd003b" providerId="LiveId" clId="{C1789B3A-1B29-48A6-9134-24ACAB8F694C}" dt="2025-02-25T00:00:19.040" v="3039" actId="26606"/>
          <ac:spMkLst>
            <pc:docMk/>
            <pc:sldMk cId="4193624343" sldId="258"/>
            <ac:spMk id="15" creationId="{D5B0017B-2ECA-49AF-B397-DC140825DF8D}"/>
          </ac:spMkLst>
        </pc:spChg>
        <pc:grpChg chg="add del">
          <ac:chgData name="Seren Thomas" userId="90774816bacd003b" providerId="LiveId" clId="{C1789B3A-1B29-48A6-9134-24ACAB8F694C}" dt="2025-02-25T00:00:19.040" v="3039" actId="26606"/>
          <ac:grpSpMkLst>
            <pc:docMk/>
            <pc:sldMk cId="4193624343" sldId="258"/>
            <ac:grpSpMk id="10" creationId="{AE1C45F0-260A-458C-96ED-C1F6D2151219}"/>
          </ac:grpSpMkLst>
        </pc:grpChg>
        <pc:picChg chg="add mod">
          <ac:chgData name="Seren Thomas" userId="90774816bacd003b" providerId="LiveId" clId="{C1789B3A-1B29-48A6-9134-24ACAB8F694C}" dt="2025-02-25T00:00:19.040" v="3039" actId="26606"/>
          <ac:picMkLst>
            <pc:docMk/>
            <pc:sldMk cId="4193624343" sldId="258"/>
            <ac:picMk id="1026" creationId="{8D63335E-E8B0-D112-158B-78E071C1C2E6}"/>
          </ac:picMkLst>
        </pc:picChg>
        <pc:cxnChg chg="add del">
          <ac:chgData name="Seren Thomas" userId="90774816bacd003b" providerId="LiveId" clId="{C1789B3A-1B29-48A6-9134-24ACAB8F694C}" dt="2025-02-25T00:00:19.040" v="3039" actId="26606"/>
          <ac:cxnSpMkLst>
            <pc:docMk/>
            <pc:sldMk cId="4193624343" sldId="258"/>
            <ac:cxnSpMk id="17" creationId="{6CF1BAF6-AD41-4082-B212-8A1F9A2E8779}"/>
          </ac:cxnSpMkLst>
        </pc:cxnChg>
      </pc:sldChg>
      <pc:sldChg chg="addSp modSp new mod modTransition setBg modAnim">
        <pc:chgData name="Seren Thomas" userId="90774816bacd003b" providerId="LiveId" clId="{C1789B3A-1B29-48A6-9134-24ACAB8F694C}" dt="2025-02-27T22:28:51.222" v="4894" actId="20577"/>
        <pc:sldMkLst>
          <pc:docMk/>
          <pc:sldMk cId="2083605177" sldId="259"/>
        </pc:sldMkLst>
        <pc:spChg chg="mod">
          <ac:chgData name="Seren Thomas" userId="90774816bacd003b" providerId="LiveId" clId="{C1789B3A-1B29-48A6-9134-24ACAB8F694C}" dt="2025-02-27T22:15:45.430" v="4784" actId="1076"/>
          <ac:spMkLst>
            <pc:docMk/>
            <pc:sldMk cId="2083605177" sldId="259"/>
            <ac:spMk id="2" creationId="{89E79972-3019-E587-683E-27DA6E342510}"/>
          </ac:spMkLst>
        </pc:spChg>
        <pc:spChg chg="mod">
          <ac:chgData name="Seren Thomas" userId="90774816bacd003b" providerId="LiveId" clId="{C1789B3A-1B29-48A6-9134-24ACAB8F694C}" dt="2025-02-27T22:28:51.222" v="4894" actId="20577"/>
          <ac:spMkLst>
            <pc:docMk/>
            <pc:sldMk cId="2083605177" sldId="259"/>
            <ac:spMk id="3" creationId="{9587E1F8-A51A-7F75-84A4-6AC5463C095D}"/>
          </ac:spMkLst>
        </pc:spChg>
        <pc:spChg chg="add">
          <ac:chgData name="Seren Thomas" userId="90774816bacd003b" providerId="LiveId" clId="{C1789B3A-1B29-48A6-9134-24ACAB8F694C}" dt="2025-02-23T15:34:30.966" v="1159" actId="26606"/>
          <ac:spMkLst>
            <pc:docMk/>
            <pc:sldMk cId="2083605177" sldId="259"/>
            <ac:spMk id="8" creationId="{1BB867FF-FC45-48F7-8104-F89BE54909F1}"/>
          </ac:spMkLst>
        </pc:spChg>
        <pc:spChg chg="add">
          <ac:chgData name="Seren Thomas" userId="90774816bacd003b" providerId="LiveId" clId="{C1789B3A-1B29-48A6-9134-24ACAB8F694C}" dt="2025-02-23T15:34:30.966" v="1159" actId="26606"/>
          <ac:spMkLst>
            <pc:docMk/>
            <pc:sldMk cId="2083605177" sldId="259"/>
            <ac:spMk id="10" creationId="{8BB56887-D0D5-4F0C-9E19-7247EB83C8B7}"/>
          </ac:spMkLst>
        </pc:spChg>
        <pc:spChg chg="add">
          <ac:chgData name="Seren Thomas" userId="90774816bacd003b" providerId="LiveId" clId="{C1789B3A-1B29-48A6-9134-24ACAB8F694C}" dt="2025-02-23T15:34:30.966" v="1159" actId="26606"/>
          <ac:spMkLst>
            <pc:docMk/>
            <pc:sldMk cId="2083605177" sldId="259"/>
            <ac:spMk id="12" creationId="{081E4A58-353D-44AE-B2FC-2A74E2E400F7}"/>
          </ac:spMkLst>
        </pc:spChg>
      </pc:sldChg>
      <pc:sldChg chg="add del">
        <pc:chgData name="Seren Thomas" userId="90774816bacd003b" providerId="LiveId" clId="{C1789B3A-1B29-48A6-9134-24ACAB8F694C}" dt="2025-02-23T14:36:48.745" v="815" actId="2890"/>
        <pc:sldMkLst>
          <pc:docMk/>
          <pc:sldMk cId="2289803356" sldId="260"/>
        </pc:sldMkLst>
      </pc:sldChg>
      <pc:sldChg chg="new add del">
        <pc:chgData name="Seren Thomas" userId="90774816bacd003b" providerId="LiveId" clId="{C1789B3A-1B29-48A6-9134-24ACAB8F694C}" dt="2025-02-23T14:36:35.803" v="811" actId="47"/>
        <pc:sldMkLst>
          <pc:docMk/>
          <pc:sldMk cId="2584203794" sldId="260"/>
        </pc:sldMkLst>
      </pc:sldChg>
      <pc:sldChg chg="addSp delSp modSp add del mod">
        <pc:chgData name="Seren Thomas" userId="90774816bacd003b" providerId="LiveId" clId="{C1789B3A-1B29-48A6-9134-24ACAB8F694C}" dt="2025-02-23T14:56:55.382" v="1035" actId="47"/>
        <pc:sldMkLst>
          <pc:docMk/>
          <pc:sldMk cId="3717327273" sldId="260"/>
        </pc:sldMkLst>
      </pc:sldChg>
      <pc:sldChg chg="addSp delSp modSp add del mod modTransition">
        <pc:chgData name="Seren Thomas" userId="90774816bacd003b" providerId="LiveId" clId="{C1789B3A-1B29-48A6-9134-24ACAB8F694C}" dt="2025-02-23T14:56:53.849" v="1034" actId="47"/>
        <pc:sldMkLst>
          <pc:docMk/>
          <pc:sldMk cId="2563538265" sldId="261"/>
        </pc:sldMkLst>
      </pc:sldChg>
      <pc:sldChg chg="add del">
        <pc:chgData name="Seren Thomas" userId="90774816bacd003b" providerId="LiveId" clId="{C1789B3A-1B29-48A6-9134-24ACAB8F694C}" dt="2025-02-23T14:52:34.233" v="990" actId="2890"/>
        <pc:sldMkLst>
          <pc:docMk/>
          <pc:sldMk cId="448120001" sldId="262"/>
        </pc:sldMkLst>
      </pc:sldChg>
      <pc:sldChg chg="add del modTransition">
        <pc:chgData name="Seren Thomas" userId="90774816bacd003b" providerId="LiveId" clId="{C1789B3A-1B29-48A6-9134-24ACAB8F694C}" dt="2025-02-23T14:51:20.835" v="963" actId="2890"/>
        <pc:sldMkLst>
          <pc:docMk/>
          <pc:sldMk cId="1478214936" sldId="262"/>
        </pc:sldMkLst>
      </pc:sldChg>
      <pc:sldChg chg="add del modTransition">
        <pc:chgData name="Seren Thomas" userId="90774816bacd003b" providerId="LiveId" clId="{C1789B3A-1B29-48A6-9134-24ACAB8F694C}" dt="2025-02-23T14:53:26.189" v="1012" actId="2890"/>
        <pc:sldMkLst>
          <pc:docMk/>
          <pc:sldMk cId="1537967371" sldId="262"/>
        </pc:sldMkLst>
      </pc:sldChg>
      <pc:sldChg chg="addSp delSp modSp add mod modTransition modAnim">
        <pc:chgData name="Seren Thomas" userId="90774816bacd003b" providerId="LiveId" clId="{C1789B3A-1B29-48A6-9134-24ACAB8F694C}" dt="2025-02-24T22:39:47.027" v="2943" actId="1076"/>
        <pc:sldMkLst>
          <pc:docMk/>
          <pc:sldMk cId="3447641083" sldId="262"/>
        </pc:sldMkLst>
        <pc:spChg chg="add mod">
          <ac:chgData name="Seren Thomas" userId="90774816bacd003b" providerId="LiveId" clId="{C1789B3A-1B29-48A6-9134-24ACAB8F694C}" dt="2025-02-23T17:16:53.351" v="1949" actId="1076"/>
          <ac:spMkLst>
            <pc:docMk/>
            <pc:sldMk cId="3447641083" sldId="262"/>
            <ac:spMk id="15" creationId="{BAFB2676-E09B-12B1-2E1A-CE00E3F5BED6}"/>
          </ac:spMkLst>
        </pc:spChg>
        <pc:spChg chg="add mod">
          <ac:chgData name="Seren Thomas" userId="90774816bacd003b" providerId="LiveId" clId="{C1789B3A-1B29-48A6-9134-24ACAB8F694C}" dt="2025-02-24T22:39:47.027" v="2943" actId="1076"/>
          <ac:spMkLst>
            <pc:docMk/>
            <pc:sldMk cId="3447641083" sldId="262"/>
            <ac:spMk id="19" creationId="{F2AFDD87-A943-4AD9-378F-0670EF6ED8B6}"/>
          </ac:spMkLst>
        </pc:spChg>
        <pc:spChg chg="mod">
          <ac:chgData name="Seren Thomas" userId="90774816bacd003b" providerId="LiveId" clId="{C1789B3A-1B29-48A6-9134-24ACAB8F694C}" dt="2025-02-23T14:56:37.739" v="1031" actId="1076"/>
          <ac:spMkLst>
            <pc:docMk/>
            <pc:sldMk cId="3447641083" sldId="262"/>
            <ac:spMk id="36" creationId="{02FE1DF4-34B8-D4A1-6F9C-E0FB1C37D753}"/>
          </ac:spMkLst>
        </pc:spChg>
        <pc:grpChg chg="mod">
          <ac:chgData name="Seren Thomas" userId="90774816bacd003b" providerId="LiveId" clId="{C1789B3A-1B29-48A6-9134-24ACAB8F694C}" dt="2025-02-23T14:57:35.260" v="1039" actId="1076"/>
          <ac:grpSpMkLst>
            <pc:docMk/>
            <pc:sldMk cId="3447641083" sldId="262"/>
            <ac:grpSpMk id="8" creationId="{F964FED5-52AE-3E70-0239-F1E523C257A7}"/>
          </ac:grpSpMkLst>
        </pc:grpChg>
        <pc:grpChg chg="mod">
          <ac:chgData name="Seren Thomas" userId="90774816bacd003b" providerId="LiveId" clId="{C1789B3A-1B29-48A6-9134-24ACAB8F694C}" dt="2025-02-23T14:57:41.440" v="1040" actId="1076"/>
          <ac:grpSpMkLst>
            <pc:docMk/>
            <pc:sldMk cId="3447641083" sldId="262"/>
            <ac:grpSpMk id="9" creationId="{F3B42C91-359A-B255-5B00-2562A4424E83}"/>
          </ac:grpSpMkLst>
        </pc:grpChg>
        <pc:grpChg chg="mod">
          <ac:chgData name="Seren Thomas" userId="90774816bacd003b" providerId="LiveId" clId="{C1789B3A-1B29-48A6-9134-24ACAB8F694C}" dt="2025-02-23T14:57:58.675" v="1043" actId="1076"/>
          <ac:grpSpMkLst>
            <pc:docMk/>
            <pc:sldMk cId="3447641083" sldId="262"/>
            <ac:grpSpMk id="11" creationId="{F42B3D11-DA24-3DB6-94D1-F9ED849D01AC}"/>
          </ac:grpSpMkLst>
        </pc:grpChg>
        <pc:grpChg chg="mod">
          <ac:chgData name="Seren Thomas" userId="90774816bacd003b" providerId="LiveId" clId="{C1789B3A-1B29-48A6-9134-24ACAB8F694C}" dt="2025-02-23T14:57:06.853" v="1036" actId="1076"/>
          <ac:grpSpMkLst>
            <pc:docMk/>
            <pc:sldMk cId="3447641083" sldId="262"/>
            <ac:grpSpMk id="42" creationId="{3C5BB79A-EE09-67FC-AE00-33194E3D2087}"/>
          </ac:grpSpMkLst>
        </pc:grpChg>
        <pc:grpChg chg="mod">
          <ac:chgData name="Seren Thomas" userId="90774816bacd003b" providerId="LiveId" clId="{C1789B3A-1B29-48A6-9134-24ACAB8F694C}" dt="2025-02-23T14:57:16.010" v="1037" actId="1076"/>
          <ac:grpSpMkLst>
            <pc:docMk/>
            <pc:sldMk cId="3447641083" sldId="262"/>
            <ac:grpSpMk id="43" creationId="{C6242EF8-72E9-C5C0-C7C7-9722DE6C4E73}"/>
          </ac:grpSpMkLst>
        </pc:grpChg>
        <pc:grpChg chg="mod">
          <ac:chgData name="Seren Thomas" userId="90774816bacd003b" providerId="LiveId" clId="{C1789B3A-1B29-48A6-9134-24ACAB8F694C}" dt="2025-02-23T14:57:26.634" v="1038" actId="1076"/>
          <ac:grpSpMkLst>
            <pc:docMk/>
            <pc:sldMk cId="3447641083" sldId="262"/>
            <ac:grpSpMk id="44" creationId="{3903B6BB-E14C-3F8A-907A-0502CA6EB448}"/>
          </ac:grpSpMkLst>
        </pc:grpChg>
        <pc:picChg chg="add mod">
          <ac:chgData name="Seren Thomas" userId="90774816bacd003b" providerId="LiveId" clId="{C1789B3A-1B29-48A6-9134-24ACAB8F694C}" dt="2025-02-24T21:10:39.882" v="2525" actId="1076"/>
          <ac:picMkLst>
            <pc:docMk/>
            <pc:sldMk cId="3447641083" sldId="262"/>
            <ac:picMk id="16" creationId="{68812185-4D10-23D6-306E-884AA0D6FFAC}"/>
          </ac:picMkLst>
        </pc:picChg>
      </pc:sldChg>
      <pc:sldChg chg="add del modTransition">
        <pc:chgData name="Seren Thomas" userId="90774816bacd003b" providerId="LiveId" clId="{C1789B3A-1B29-48A6-9134-24ACAB8F694C}" dt="2025-02-23T14:49:42.587" v="943" actId="2890"/>
        <pc:sldMkLst>
          <pc:docMk/>
          <pc:sldMk cId="4162687117" sldId="262"/>
        </pc:sldMkLst>
      </pc:sldChg>
      <pc:sldChg chg="add modTransition">
        <pc:chgData name="Seren Thomas" userId="90774816bacd003b" providerId="LiveId" clId="{C1789B3A-1B29-48A6-9134-24ACAB8F694C}" dt="2025-02-23T14:58:01.512" v="1044"/>
        <pc:sldMkLst>
          <pc:docMk/>
          <pc:sldMk cId="419457283" sldId="263"/>
        </pc:sldMkLst>
      </pc:sldChg>
      <pc:sldChg chg="addSp delSp modSp add mod modAnim modNotesTx">
        <pc:chgData name="Seren Thomas" userId="90774816bacd003b" providerId="LiveId" clId="{C1789B3A-1B29-48A6-9134-24ACAB8F694C}" dt="2025-02-28T09:48:09.534" v="5085" actId="20577"/>
        <pc:sldMkLst>
          <pc:docMk/>
          <pc:sldMk cId="2114001220" sldId="264"/>
        </pc:sldMkLst>
        <pc:spChg chg="ord">
          <ac:chgData name="Seren Thomas" userId="90774816bacd003b" providerId="LiveId" clId="{C1789B3A-1B29-48A6-9134-24ACAB8F694C}" dt="2025-02-24T20:11:52.919" v="1954" actId="166"/>
          <ac:spMkLst>
            <pc:docMk/>
            <pc:sldMk cId="2114001220" sldId="264"/>
            <ac:spMk id="5" creationId="{800FC051-9253-8CCF-5F03-D8A5551EE336}"/>
          </ac:spMkLst>
        </pc:spChg>
        <pc:spChg chg="add mod">
          <ac:chgData name="Seren Thomas" userId="90774816bacd003b" providerId="LiveId" clId="{C1789B3A-1B29-48A6-9134-24ACAB8F694C}" dt="2025-02-24T20:45:21.305" v="2208" actId="1076"/>
          <ac:spMkLst>
            <pc:docMk/>
            <pc:sldMk cId="2114001220" sldId="264"/>
            <ac:spMk id="19" creationId="{BA32D581-B221-2487-6594-C99BC5E5F082}"/>
          </ac:spMkLst>
        </pc:spChg>
        <pc:grpChg chg="mod">
          <ac:chgData name="Seren Thomas" userId="90774816bacd003b" providerId="LiveId" clId="{C1789B3A-1B29-48A6-9134-24ACAB8F694C}" dt="2025-02-23T15:07:55.313" v="1077" actId="1076"/>
          <ac:grpSpMkLst>
            <pc:docMk/>
            <pc:sldMk cId="2114001220" sldId="264"/>
            <ac:grpSpMk id="8" creationId="{F90FF9D9-BE0D-700B-704D-BD2FC0A9BFCB}"/>
          </ac:grpSpMkLst>
        </pc:grpChg>
        <pc:grpChg chg="mod">
          <ac:chgData name="Seren Thomas" userId="90774816bacd003b" providerId="LiveId" clId="{C1789B3A-1B29-48A6-9134-24ACAB8F694C}" dt="2025-02-23T15:08:00.992" v="1079" actId="1076"/>
          <ac:grpSpMkLst>
            <pc:docMk/>
            <pc:sldMk cId="2114001220" sldId="264"/>
            <ac:grpSpMk id="9" creationId="{FAD30730-7F6A-06C6-8572-E092070E292D}"/>
          </ac:grpSpMkLst>
        </pc:grpChg>
        <pc:grpChg chg="mod">
          <ac:chgData name="Seren Thomas" userId="90774816bacd003b" providerId="LiveId" clId="{C1789B3A-1B29-48A6-9134-24ACAB8F694C}" dt="2025-02-23T15:08:03.125" v="1080" actId="1076"/>
          <ac:grpSpMkLst>
            <pc:docMk/>
            <pc:sldMk cId="2114001220" sldId="264"/>
            <ac:grpSpMk id="11" creationId="{0EA5E8FA-F04A-E6F2-8BB3-FDC4E23965EE}"/>
          </ac:grpSpMkLst>
        </pc:grpChg>
        <pc:grpChg chg="mod ord">
          <ac:chgData name="Seren Thomas" userId="90774816bacd003b" providerId="LiveId" clId="{C1789B3A-1B29-48A6-9134-24ACAB8F694C}" dt="2025-02-24T21:11:32.472" v="2527" actId="166"/>
          <ac:grpSpMkLst>
            <pc:docMk/>
            <pc:sldMk cId="2114001220" sldId="264"/>
            <ac:grpSpMk id="43" creationId="{5EED3552-2413-8601-AE9E-5B244CA12D87}"/>
          </ac:grpSpMkLst>
        </pc:grpChg>
        <pc:grpChg chg="mod">
          <ac:chgData name="Seren Thomas" userId="90774816bacd003b" providerId="LiveId" clId="{C1789B3A-1B29-48A6-9134-24ACAB8F694C}" dt="2025-02-23T15:07:53.558" v="1076" actId="1076"/>
          <ac:grpSpMkLst>
            <pc:docMk/>
            <pc:sldMk cId="2114001220" sldId="264"/>
            <ac:grpSpMk id="44" creationId="{E10A4CD8-099C-EF57-7DC6-2FD8BDB23D1F}"/>
          </ac:grpSpMkLst>
        </pc:grpChg>
        <pc:picChg chg="add mod">
          <ac:chgData name="Seren Thomas" userId="90774816bacd003b" providerId="LiveId" clId="{C1789B3A-1B29-48A6-9134-24ACAB8F694C}" dt="2025-02-24T20:45:09.539" v="2207" actId="1076"/>
          <ac:picMkLst>
            <pc:docMk/>
            <pc:sldMk cId="2114001220" sldId="264"/>
            <ac:picMk id="13" creationId="{63B934B3-A739-FEA1-7953-9C82B59465B4}"/>
          </ac:picMkLst>
        </pc:picChg>
      </pc:sldChg>
      <pc:sldChg chg="addSp delSp modSp add mod modAnim modNotesTx">
        <pc:chgData name="Seren Thomas" userId="90774816bacd003b" providerId="LiveId" clId="{C1789B3A-1B29-48A6-9134-24ACAB8F694C}" dt="2025-02-28T10:23:06.254" v="5310" actId="20577"/>
        <pc:sldMkLst>
          <pc:docMk/>
          <pc:sldMk cId="1130376604" sldId="265"/>
        </pc:sldMkLst>
        <pc:spChg chg="add mod">
          <ac:chgData name="Seren Thomas" userId="90774816bacd003b" providerId="LiveId" clId="{C1789B3A-1B29-48A6-9134-24ACAB8F694C}" dt="2025-02-24T22:13:02.575" v="2873" actId="207"/>
          <ac:spMkLst>
            <pc:docMk/>
            <pc:sldMk cId="1130376604" sldId="265"/>
            <ac:spMk id="15" creationId="{4FAA72E9-0FD9-15E0-AE42-58289433AC02}"/>
          </ac:spMkLst>
        </pc:spChg>
        <pc:spChg chg="add mod ord">
          <ac:chgData name="Seren Thomas" userId="90774816bacd003b" providerId="LiveId" clId="{C1789B3A-1B29-48A6-9134-24ACAB8F694C}" dt="2025-02-24T21:03:10.279" v="2494" actId="164"/>
          <ac:spMkLst>
            <pc:docMk/>
            <pc:sldMk cId="1130376604" sldId="265"/>
            <ac:spMk id="18" creationId="{28BD5857-BE9E-9B4F-7638-53F521F65AB9}"/>
          </ac:spMkLst>
        </pc:spChg>
        <pc:spChg chg="add mod ord">
          <ac:chgData name="Seren Thomas" userId="90774816bacd003b" providerId="LiveId" clId="{C1789B3A-1B29-48A6-9134-24ACAB8F694C}" dt="2025-02-24T21:58:03.105" v="2832" actId="1076"/>
          <ac:spMkLst>
            <pc:docMk/>
            <pc:sldMk cId="1130376604" sldId="265"/>
            <ac:spMk id="19" creationId="{46FAE477-4AA3-2678-C162-52721ED4BECF}"/>
          </ac:spMkLst>
        </pc:spChg>
        <pc:spChg chg="add mod">
          <ac:chgData name="Seren Thomas" userId="90774816bacd003b" providerId="LiveId" clId="{C1789B3A-1B29-48A6-9134-24ACAB8F694C}" dt="2025-02-24T21:04:29.910" v="2498" actId="164"/>
          <ac:spMkLst>
            <pc:docMk/>
            <pc:sldMk cId="1130376604" sldId="265"/>
            <ac:spMk id="25" creationId="{97B4DF55-1527-8A80-80C0-0AC62FBC2ED6}"/>
          </ac:spMkLst>
        </pc:spChg>
        <pc:spChg chg="add mod">
          <ac:chgData name="Seren Thomas" userId="90774816bacd003b" providerId="LiveId" clId="{C1789B3A-1B29-48A6-9134-24ACAB8F694C}" dt="2025-02-24T20:59:37.155" v="2481" actId="1076"/>
          <ac:spMkLst>
            <pc:docMk/>
            <pc:sldMk cId="1130376604" sldId="265"/>
            <ac:spMk id="34" creationId="{B9A2FC78-A420-B1E7-84FD-E83C641937AF}"/>
          </ac:spMkLst>
        </pc:spChg>
        <pc:spChg chg="add mod">
          <ac:chgData name="Seren Thomas" userId="90774816bacd003b" providerId="LiveId" clId="{C1789B3A-1B29-48A6-9134-24ACAB8F694C}" dt="2025-02-24T21:57:55.601" v="2831" actId="1076"/>
          <ac:spMkLst>
            <pc:docMk/>
            <pc:sldMk cId="1130376604" sldId="265"/>
            <ac:spMk id="35" creationId="{2095795B-7930-15CA-E87F-523B461A8ADE}"/>
          </ac:spMkLst>
        </pc:spChg>
        <pc:spChg chg="add mod">
          <ac:chgData name="Seren Thomas" userId="90774816bacd003b" providerId="LiveId" clId="{C1789B3A-1B29-48A6-9134-24ACAB8F694C}" dt="2025-02-24T20:55:20.464" v="2302"/>
          <ac:spMkLst>
            <pc:docMk/>
            <pc:sldMk cId="1130376604" sldId="265"/>
            <ac:spMk id="40" creationId="{11978501-A57C-4F74-20EB-A1A0DEA5C08E}"/>
          </ac:spMkLst>
        </pc:spChg>
        <pc:spChg chg="add mod">
          <ac:chgData name="Seren Thomas" userId="90774816bacd003b" providerId="LiveId" clId="{C1789B3A-1B29-48A6-9134-24ACAB8F694C}" dt="2025-02-24T20:58:37.352" v="2467" actId="1076"/>
          <ac:spMkLst>
            <pc:docMk/>
            <pc:sldMk cId="1130376604" sldId="265"/>
            <ac:spMk id="41" creationId="{E308E2F2-1526-31B2-0B44-5B233C1F25BA}"/>
          </ac:spMkLst>
        </pc:spChg>
        <pc:grpChg chg="add mod">
          <ac:chgData name="Seren Thomas" userId="90774816bacd003b" providerId="LiveId" clId="{C1789B3A-1B29-48A6-9134-24ACAB8F694C}" dt="2025-02-24T21:03:10.279" v="2494" actId="164"/>
          <ac:grpSpMkLst>
            <pc:docMk/>
            <pc:sldMk cId="1130376604" sldId="265"/>
            <ac:grpSpMk id="33" creationId="{533B3753-6609-94BC-91EA-3C7F06A09C6F}"/>
          </ac:grpSpMkLst>
        </pc:grpChg>
        <pc:grpChg chg="add mod">
          <ac:chgData name="Seren Thomas" userId="90774816bacd003b" providerId="LiveId" clId="{C1789B3A-1B29-48A6-9134-24ACAB8F694C}" dt="2025-02-24T21:03:10.279" v="2494" actId="164"/>
          <ac:grpSpMkLst>
            <pc:docMk/>
            <pc:sldMk cId="1130376604" sldId="265"/>
            <ac:grpSpMk id="39" creationId="{37B611C7-2F83-1327-EBD5-F1AFB5293F4C}"/>
          </ac:grpSpMkLst>
        </pc:grpChg>
        <pc:grpChg chg="mod ord">
          <ac:chgData name="Seren Thomas" userId="90774816bacd003b" providerId="LiveId" clId="{C1789B3A-1B29-48A6-9134-24ACAB8F694C}" dt="2025-02-24T21:12:48.192" v="2537" actId="166"/>
          <ac:grpSpMkLst>
            <pc:docMk/>
            <pc:sldMk cId="1130376604" sldId="265"/>
            <ac:grpSpMk id="43" creationId="{AD93C9F3-B34F-435F-E8C0-ECBDE21CCBAC}"/>
          </ac:grpSpMkLst>
        </pc:grpChg>
        <pc:grpChg chg="ord">
          <ac:chgData name="Seren Thomas" userId="90774816bacd003b" providerId="LiveId" clId="{C1789B3A-1B29-48A6-9134-24ACAB8F694C}" dt="2025-02-24T20:13:18.114" v="1958" actId="166"/>
          <ac:grpSpMkLst>
            <pc:docMk/>
            <pc:sldMk cId="1130376604" sldId="265"/>
            <ac:grpSpMk id="44" creationId="{8823D62C-7C8A-3F55-28C4-B196DC521CD5}"/>
          </ac:grpSpMkLst>
        </pc:grpChg>
        <pc:grpChg chg="add mod">
          <ac:chgData name="Seren Thomas" userId="90774816bacd003b" providerId="LiveId" clId="{C1789B3A-1B29-48A6-9134-24ACAB8F694C}" dt="2025-02-24T21:04:29.910" v="2498" actId="164"/>
          <ac:grpSpMkLst>
            <pc:docMk/>
            <pc:sldMk cId="1130376604" sldId="265"/>
            <ac:grpSpMk id="48" creationId="{63123CF4-22D7-A428-6FB1-8BEF50707AC4}"/>
          </ac:grpSpMkLst>
        </pc:grpChg>
        <pc:grpChg chg="add mod">
          <ac:chgData name="Seren Thomas" userId="90774816bacd003b" providerId="LiveId" clId="{C1789B3A-1B29-48A6-9134-24ACAB8F694C}" dt="2025-02-24T22:39:07.823" v="2938" actId="1036"/>
          <ac:grpSpMkLst>
            <pc:docMk/>
            <pc:sldMk cId="1130376604" sldId="265"/>
            <ac:grpSpMk id="49" creationId="{CC557BD2-3BAA-68DB-442F-3B5BBE624613}"/>
          </ac:grpSpMkLst>
        </pc:grpChg>
      </pc:sldChg>
      <pc:sldChg chg="modSp add del mod">
        <pc:chgData name="Seren Thomas" userId="90774816bacd003b" providerId="LiveId" clId="{C1789B3A-1B29-48A6-9134-24ACAB8F694C}" dt="2025-02-23T15:16:43.392" v="1112" actId="2696"/>
        <pc:sldMkLst>
          <pc:docMk/>
          <pc:sldMk cId="2150716637" sldId="266"/>
        </pc:sldMkLst>
      </pc:sldChg>
      <pc:sldChg chg="modSp add del mod">
        <pc:chgData name="Seren Thomas" userId="90774816bacd003b" providerId="LiveId" clId="{C1789B3A-1B29-48A6-9134-24ACAB8F694C}" dt="2025-02-23T15:17:39.264" v="1116" actId="2696"/>
        <pc:sldMkLst>
          <pc:docMk/>
          <pc:sldMk cId="2520470533" sldId="266"/>
        </pc:sldMkLst>
      </pc:sldChg>
      <pc:sldChg chg="addSp delSp modSp add mod modAnim modNotesTx">
        <pc:chgData name="Seren Thomas" userId="90774816bacd003b" providerId="LiveId" clId="{C1789B3A-1B29-48A6-9134-24ACAB8F694C}" dt="2025-02-28T09:58:00.217" v="5156" actId="20577"/>
        <pc:sldMkLst>
          <pc:docMk/>
          <pc:sldMk cId="3004298805" sldId="266"/>
        </pc:sldMkLst>
        <pc:spChg chg="add mod">
          <ac:chgData name="Seren Thomas" userId="90774816bacd003b" providerId="LiveId" clId="{C1789B3A-1B29-48A6-9134-24ACAB8F694C}" dt="2025-02-28T09:56:57.005" v="5148" actId="20577"/>
          <ac:spMkLst>
            <pc:docMk/>
            <pc:sldMk cId="3004298805" sldId="266"/>
            <ac:spMk id="13" creationId="{6DA9EB80-A26A-DA48-B955-2E6C52C63567}"/>
          </ac:spMkLst>
        </pc:spChg>
        <pc:grpChg chg="ord">
          <ac:chgData name="Seren Thomas" userId="90774816bacd003b" providerId="LiveId" clId="{C1789B3A-1B29-48A6-9134-24ACAB8F694C}" dt="2025-02-23T15:18:32.503" v="1121" actId="166"/>
          <ac:grpSpMkLst>
            <pc:docMk/>
            <pc:sldMk cId="3004298805" sldId="266"/>
            <ac:grpSpMk id="8" creationId="{50F70D9D-E484-53A8-A9D8-5F6FACCB1345}"/>
          </ac:grpSpMkLst>
        </pc:grpChg>
        <pc:grpChg chg="mod ord">
          <ac:chgData name="Seren Thomas" userId="90774816bacd003b" providerId="LiveId" clId="{C1789B3A-1B29-48A6-9134-24ACAB8F694C}" dt="2025-02-24T21:12:45.853" v="2536" actId="166"/>
          <ac:grpSpMkLst>
            <pc:docMk/>
            <pc:sldMk cId="3004298805" sldId="266"/>
            <ac:grpSpMk id="44" creationId="{811DA692-A595-9281-1D68-E07F105AACE4}"/>
          </ac:grpSpMkLst>
        </pc:grpChg>
        <pc:picChg chg="add mod">
          <ac:chgData name="Seren Thomas" userId="90774816bacd003b" providerId="LiveId" clId="{C1789B3A-1B29-48A6-9134-24ACAB8F694C}" dt="2025-02-24T22:39:07.243" v="2937" actId="1036"/>
          <ac:picMkLst>
            <pc:docMk/>
            <pc:sldMk cId="3004298805" sldId="266"/>
            <ac:picMk id="16" creationId="{982E566C-B6BB-F7C8-64F5-C752F34A7556}"/>
          </ac:picMkLst>
        </pc:picChg>
      </pc:sldChg>
      <pc:sldChg chg="addSp delSp modSp add mod modNotesTx">
        <pc:chgData name="Seren Thomas" userId="90774816bacd003b" providerId="LiveId" clId="{C1789B3A-1B29-48A6-9134-24ACAB8F694C}" dt="2025-02-28T09:54:04.495" v="5136" actId="20577"/>
        <pc:sldMkLst>
          <pc:docMk/>
          <pc:sldMk cId="3092155552" sldId="267"/>
        </pc:sldMkLst>
        <pc:grpChg chg="mod ord">
          <ac:chgData name="Seren Thomas" userId="90774816bacd003b" providerId="LiveId" clId="{C1789B3A-1B29-48A6-9134-24ACAB8F694C}" dt="2025-02-24T21:12:45.316" v="2535" actId="166"/>
          <ac:grpSpMkLst>
            <pc:docMk/>
            <pc:sldMk cId="3092155552" sldId="267"/>
            <ac:grpSpMk id="8" creationId="{E97198AF-6179-EA03-6D9E-AA2E2DEE990B}"/>
          </ac:grpSpMkLst>
        </pc:grpChg>
        <pc:grpChg chg="ord">
          <ac:chgData name="Seren Thomas" userId="90774816bacd003b" providerId="LiveId" clId="{C1789B3A-1B29-48A6-9134-24ACAB8F694C}" dt="2025-02-23T15:18:51.394" v="1124" actId="166"/>
          <ac:grpSpMkLst>
            <pc:docMk/>
            <pc:sldMk cId="3092155552" sldId="267"/>
            <ac:grpSpMk id="9" creationId="{FF3E3643-473F-1893-CB33-5C03822E22F6}"/>
          </ac:grpSpMkLst>
        </pc:grpChg>
        <pc:graphicFrameChg chg="add mod">
          <ac:chgData name="Seren Thomas" userId="90774816bacd003b" providerId="LiveId" clId="{C1789B3A-1B29-48A6-9134-24ACAB8F694C}" dt="2025-02-24T22:16:29.935" v="2884" actId="12100"/>
          <ac:graphicFrameMkLst>
            <pc:docMk/>
            <pc:sldMk cId="3092155552" sldId="267"/>
            <ac:graphicFrameMk id="15" creationId="{85BB91DA-A98A-C4FF-8ADF-3A23B9DB711C}"/>
          </ac:graphicFrameMkLst>
        </pc:graphicFrameChg>
      </pc:sldChg>
      <pc:sldChg chg="addSp modSp add mod modAnim modNotesTx">
        <pc:chgData name="Seren Thomas" userId="90774816bacd003b" providerId="LiveId" clId="{C1789B3A-1B29-48A6-9134-24ACAB8F694C}" dt="2025-02-28T10:14:58.537" v="5276"/>
        <pc:sldMkLst>
          <pc:docMk/>
          <pc:sldMk cId="1934881416" sldId="268"/>
        </pc:sldMkLst>
        <pc:grpChg chg="mod ord">
          <ac:chgData name="Seren Thomas" userId="90774816bacd003b" providerId="LiveId" clId="{C1789B3A-1B29-48A6-9134-24ACAB8F694C}" dt="2025-02-24T22:14:23.260" v="2877" actId="1076"/>
          <ac:grpSpMkLst>
            <pc:docMk/>
            <pc:sldMk cId="1934881416" sldId="268"/>
            <ac:grpSpMk id="9" creationId="{200F27BF-D4D3-F376-80F0-851F7B00CE27}"/>
          </ac:grpSpMkLst>
        </pc:grpChg>
        <pc:grpChg chg="ord">
          <ac:chgData name="Seren Thomas" userId="90774816bacd003b" providerId="LiveId" clId="{C1789B3A-1B29-48A6-9134-24ACAB8F694C}" dt="2025-02-23T15:19:07.390" v="1127" actId="166"/>
          <ac:grpSpMkLst>
            <pc:docMk/>
            <pc:sldMk cId="1934881416" sldId="268"/>
            <ac:grpSpMk id="11" creationId="{673E0DBD-992F-3048-F603-3DE7AF6EAC09}"/>
          </ac:grpSpMkLst>
        </pc:grpChg>
        <pc:graphicFrameChg chg="add mod modGraphic">
          <ac:chgData name="Seren Thomas" userId="90774816bacd003b" providerId="LiveId" clId="{C1789B3A-1B29-48A6-9134-24ACAB8F694C}" dt="2025-02-28T10:14:58.537" v="5276"/>
          <ac:graphicFrameMkLst>
            <pc:docMk/>
            <pc:sldMk cId="1934881416" sldId="268"/>
            <ac:graphicFrameMk id="13" creationId="{E44F9F0B-D585-FAD7-9ACC-C47F3537CE57}"/>
          </ac:graphicFrameMkLst>
        </pc:graphicFrameChg>
      </pc:sldChg>
      <pc:sldChg chg="addSp modSp add mod modAnim modNotesTx">
        <pc:chgData name="Seren Thomas" userId="90774816bacd003b" providerId="LiveId" clId="{C1789B3A-1B29-48A6-9134-24ACAB8F694C}" dt="2025-02-28T10:13:00.597" v="5269" actId="20577"/>
        <pc:sldMkLst>
          <pc:docMk/>
          <pc:sldMk cId="2094000661" sldId="269"/>
        </pc:sldMkLst>
        <pc:spChg chg="add mod">
          <ac:chgData name="Seren Thomas" userId="90774816bacd003b" providerId="LiveId" clId="{C1789B3A-1B29-48A6-9134-24ACAB8F694C}" dt="2025-02-28T09:59:24.835" v="5171" actId="20577"/>
          <ac:spMkLst>
            <pc:docMk/>
            <pc:sldMk cId="2094000661" sldId="269"/>
            <ac:spMk id="13" creationId="{2EDEE07A-8A71-EAF7-7D2B-831498284197}"/>
          </ac:spMkLst>
        </pc:spChg>
        <pc:grpChg chg="mod ord">
          <ac:chgData name="Seren Thomas" userId="90774816bacd003b" providerId="LiveId" clId="{C1789B3A-1B29-48A6-9134-24ACAB8F694C}" dt="2025-02-24T21:12:44.100" v="2533" actId="166"/>
          <ac:grpSpMkLst>
            <pc:docMk/>
            <pc:sldMk cId="2094000661" sldId="269"/>
            <ac:grpSpMk id="11" creationId="{87CF5FB8-C49D-D46B-646D-48DBD92AA289}"/>
          </ac:grpSpMkLst>
        </pc:grpChg>
        <pc:picChg chg="add mod">
          <ac:chgData name="Seren Thomas" userId="90774816bacd003b" providerId="LiveId" clId="{C1789B3A-1B29-48A6-9134-24ACAB8F694C}" dt="2025-02-27T22:35:07.089" v="4949" actId="1076"/>
          <ac:picMkLst>
            <pc:docMk/>
            <pc:sldMk cId="2094000661" sldId="269"/>
            <ac:picMk id="2050" creationId="{11B9D085-CA43-08C8-4D90-9FCF963DF482}"/>
          </ac:picMkLst>
        </pc:picChg>
      </pc:sldChg>
      <pc:sldChg chg="new del">
        <pc:chgData name="Seren Thomas" userId="90774816bacd003b" providerId="LiveId" clId="{C1789B3A-1B29-48A6-9134-24ACAB8F694C}" dt="2025-02-27T19:18:18.059" v="3305" actId="680"/>
        <pc:sldMkLst>
          <pc:docMk/>
          <pc:sldMk cId="3371861618" sldId="270"/>
        </pc:sldMkLst>
      </pc:sldChg>
      <pc:sldChg chg="addSp delSp modSp add mod modTransition delAnim">
        <pc:chgData name="Seren Thomas" userId="90774816bacd003b" providerId="LiveId" clId="{C1789B3A-1B29-48A6-9134-24ACAB8F694C}" dt="2025-02-28T10:27:26.132" v="5331" actId="20577"/>
        <pc:sldMkLst>
          <pc:docMk/>
          <pc:sldMk cId="4179966292" sldId="270"/>
        </pc:sldMkLst>
        <pc:spChg chg="del">
          <ac:chgData name="Seren Thomas" userId="90774816bacd003b" providerId="LiveId" clId="{C1789B3A-1B29-48A6-9134-24ACAB8F694C}" dt="2025-02-27T19:18:33.642" v="3307" actId="478"/>
          <ac:spMkLst>
            <pc:docMk/>
            <pc:sldMk cId="4179966292" sldId="270"/>
            <ac:spMk id="2" creationId="{D9627A3B-9B83-3BC6-5851-92BFDB7B8230}"/>
          </ac:spMkLst>
        </pc:spChg>
        <pc:spChg chg="mod">
          <ac:chgData name="Seren Thomas" userId="90774816bacd003b" providerId="LiveId" clId="{C1789B3A-1B29-48A6-9134-24ACAB8F694C}" dt="2025-02-28T10:27:26.132" v="5331" actId="20577"/>
          <ac:spMkLst>
            <pc:docMk/>
            <pc:sldMk cId="4179966292" sldId="270"/>
            <ac:spMk id="3" creationId="{333CAD1E-E3A9-BB62-DE88-092664AD3D20}"/>
          </ac:spMkLst>
        </pc:spChg>
        <pc:spChg chg="add del mod">
          <ac:chgData name="Seren Thomas" userId="90774816bacd003b" providerId="LiveId" clId="{C1789B3A-1B29-48A6-9134-24ACAB8F694C}" dt="2025-02-27T19:18:36.103" v="3308" actId="478"/>
          <ac:spMkLst>
            <pc:docMk/>
            <pc:sldMk cId="4179966292" sldId="270"/>
            <ac:spMk id="5" creationId="{773C2A4E-4000-B665-0D00-08B08CA5E2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490C5B-5FFD-45D7-A47D-70F3359D49D6}" type="doc">
      <dgm:prSet loTypeId="urn:microsoft.com/office/officeart/2008/layout/AlternatingHexagons"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CF59088F-6440-447A-9CA4-D63249C3FA99}">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r>
            <a:rPr lang="en-GB" sz="2000" dirty="0">
              <a:latin typeface="Aptos" panose="020B0004020202020204" pitchFamily="34" charset="0"/>
            </a:rPr>
            <a:t>What major policing operations have targeted county lines?</a:t>
          </a:r>
          <a:endParaRPr lang="en-US" sz="2000" dirty="0">
            <a:latin typeface="Aptos" panose="020B0004020202020204" pitchFamily="34" charset="0"/>
          </a:endParaRPr>
        </a:p>
      </dgm:t>
    </dgm:pt>
    <dgm:pt modelId="{D2420F18-AA55-4F17-9D01-87A519209B37}" type="parTrans" cxnId="{6DD8E7CD-77EA-47C1-A0D0-6B76BFED2AB5}">
      <dgm:prSet/>
      <dgm:spPr/>
      <dgm:t>
        <a:bodyPr/>
        <a:lstStyle/>
        <a:p>
          <a:endParaRPr lang="en-US" sz="2000"/>
        </a:p>
      </dgm:t>
    </dgm:pt>
    <dgm:pt modelId="{86062C2A-C643-4CCB-9DFB-9ECEE26A2157}" type="sibTrans" cxnId="{6DD8E7CD-77EA-47C1-A0D0-6B76BFED2AB5}">
      <dgm:prSet custT="1"/>
      <dgm:spPr>
        <a:solidFill>
          <a:schemeClr val="tx2">
            <a:lumMod val="10000"/>
            <a:lumOff val="90000"/>
          </a:schemeClr>
        </a:solidFill>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endParaRPr lang="en-US" sz="2000"/>
        </a:p>
      </dgm:t>
    </dgm:pt>
    <dgm:pt modelId="{6976F0AA-7483-4200-8321-155BFDF48B9F}">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pPr algn="ctr"/>
          <a:r>
            <a:rPr lang="en-GB" sz="2000" dirty="0">
              <a:latin typeface="Aptos" panose="020B0004020202020204" pitchFamily="34" charset="0"/>
            </a:rPr>
            <a:t>How do multi-agency collaborations strengthen enforcement against county lines?</a:t>
          </a:r>
          <a:endParaRPr lang="en-US" sz="2000" dirty="0">
            <a:latin typeface="Aptos" panose="020B0004020202020204" pitchFamily="34" charset="0"/>
          </a:endParaRPr>
        </a:p>
      </dgm:t>
    </dgm:pt>
    <dgm:pt modelId="{81563F3B-83C8-4CC9-9F6A-CBD78A8A1EC8}" type="parTrans" cxnId="{E3D9836F-B662-4D4F-9A4F-ED2AF42ACD9C}">
      <dgm:prSet/>
      <dgm:spPr/>
      <dgm:t>
        <a:bodyPr/>
        <a:lstStyle/>
        <a:p>
          <a:endParaRPr lang="en-US" sz="2000"/>
        </a:p>
      </dgm:t>
    </dgm:pt>
    <dgm:pt modelId="{5F2FD942-4EBD-4CA4-BBD3-6A09C2E9D623}" type="sibTrans" cxnId="{E3D9836F-B662-4D4F-9A4F-ED2AF42ACD9C}">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endParaRPr lang="en-US" sz="2000"/>
        </a:p>
      </dgm:t>
    </dgm:pt>
    <dgm:pt modelId="{751B4BFC-C6A6-4BEC-B0C8-D1F3BC7F8A98}" type="pres">
      <dgm:prSet presAssocID="{68490C5B-5FFD-45D7-A47D-70F3359D49D6}" presName="Name0" presStyleCnt="0">
        <dgm:presLayoutVars>
          <dgm:chMax/>
          <dgm:chPref/>
          <dgm:dir/>
          <dgm:animLvl val="lvl"/>
        </dgm:presLayoutVars>
      </dgm:prSet>
      <dgm:spPr/>
    </dgm:pt>
    <dgm:pt modelId="{83DFD600-1E5E-4DC6-97E9-C7931738AB49}" type="pres">
      <dgm:prSet presAssocID="{CF59088F-6440-447A-9CA4-D63249C3FA99}" presName="composite"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5D67A4E8-1722-45D6-A2D5-96C3BF7E0BF7}" type="pres">
      <dgm:prSet presAssocID="{CF59088F-6440-447A-9CA4-D63249C3FA99}" presName="Parent1" presStyleLbl="node1" presStyleIdx="0" presStyleCnt="4" custScaleX="126030">
        <dgm:presLayoutVars>
          <dgm:chMax val="1"/>
          <dgm:chPref val="1"/>
          <dgm:bulletEnabled val="1"/>
        </dgm:presLayoutVars>
      </dgm:prSet>
      <dgm:spPr/>
    </dgm:pt>
    <dgm:pt modelId="{78E4F4A9-290C-4AB1-901E-0803FD464E8D}" type="pres">
      <dgm:prSet presAssocID="{CF59088F-6440-447A-9CA4-D63249C3FA99}" presName="Childtext1" presStyleLbl="revTx" presStyleIdx="0" presStyleCnt="2" custLinFactNeighborX="14063" custLinFactNeighborY="-769">
        <dgm:presLayoutVars>
          <dgm:chMax val="0"/>
          <dgm:chPref val="0"/>
          <dgm:bulletEnabled val="1"/>
        </dgm:presLayoutVars>
      </dgm:prSet>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16C0B7FC-9239-45D0-B791-8C6AECAE3B85}" type="pres">
      <dgm:prSet presAssocID="{CF59088F-6440-447A-9CA4-D63249C3FA99}" presName="BalanceSpacing"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1464BD0E-DF26-4CFD-812A-214C839D4A52}" type="pres">
      <dgm:prSet presAssocID="{CF59088F-6440-447A-9CA4-D63249C3FA99}" presName="BalanceSpacing1"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65BEA50-F6AC-46EF-AA5C-562084EE485B}" type="pres">
      <dgm:prSet presAssocID="{86062C2A-C643-4CCB-9DFB-9ECEE26A2157}" presName="Accent1Text" presStyleLbl="node1" presStyleIdx="1" presStyleCnt="4" custScaleX="117434" custLinFactNeighborX="-24405" custLinFactNeighborY="-66"/>
      <dgm:spPr/>
    </dgm:pt>
    <dgm:pt modelId="{3CAD550B-E962-4A60-B5B8-61A6E33271F1}" type="pres">
      <dgm:prSet presAssocID="{86062C2A-C643-4CCB-9DFB-9ECEE26A2157}" presName="spaceBetweenRectangles"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E645099-E5FA-4C29-8A25-D6CAB6A8D679}" type="pres">
      <dgm:prSet presAssocID="{6976F0AA-7483-4200-8321-155BFDF48B9F}" presName="composite"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7848AF10-4656-413B-93E6-EB83C0CCB3F1}" type="pres">
      <dgm:prSet presAssocID="{6976F0AA-7483-4200-8321-155BFDF48B9F}" presName="Parent1" presStyleLbl="node1" presStyleIdx="2" presStyleCnt="4" custScaleX="123992" custLinFactNeighborX="-10611" custLinFactNeighborY="-3211">
        <dgm:presLayoutVars>
          <dgm:chMax val="1"/>
          <dgm:chPref val="1"/>
          <dgm:bulletEnabled val="1"/>
        </dgm:presLayoutVars>
      </dgm:prSet>
      <dgm:spPr/>
    </dgm:pt>
    <dgm:pt modelId="{0C8D5E5D-A824-4367-8C5E-3AF67FB019E0}" type="pres">
      <dgm:prSet presAssocID="{6976F0AA-7483-4200-8321-155BFDF48B9F}" presName="Childtext1" presStyleLbl="revTx" presStyleIdx="1" presStyleCnt="2" custLinFactNeighborX="-19321" custLinFactNeighborY="28687">
        <dgm:presLayoutVars>
          <dgm:chMax val="0"/>
          <dgm:chPref val="0"/>
          <dgm:bulletEnabled val="1"/>
        </dgm:presLayoutVars>
      </dgm:prSet>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E5761A5-B1BB-46CB-A83B-54E569F79513}" type="pres">
      <dgm:prSet presAssocID="{6976F0AA-7483-4200-8321-155BFDF48B9F}" presName="BalanceSpacing"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EBD7CEB3-C923-4CDE-96AF-97C287DDFA09}" type="pres">
      <dgm:prSet presAssocID="{6976F0AA-7483-4200-8321-155BFDF48B9F}" presName="BalanceSpacing1"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1A19E24-7AB5-48B4-A5A1-CD6DA3F736D8}" type="pres">
      <dgm:prSet presAssocID="{5F2FD942-4EBD-4CA4-BBD3-6A09C2E9D623}" presName="Accent1Text" presStyleLbl="node1" presStyleIdx="3" presStyleCnt="4" custScaleX="118441" custLinFactNeighborX="13213" custLinFactNeighborY="-2303"/>
      <dgm:spPr/>
    </dgm:pt>
  </dgm:ptLst>
  <dgm:cxnLst>
    <dgm:cxn modelId="{3199CE21-B90C-412D-9789-F407BE5AD34F}" type="presOf" srcId="{CF59088F-6440-447A-9CA4-D63249C3FA99}" destId="{5D67A4E8-1722-45D6-A2D5-96C3BF7E0BF7}" srcOrd="0" destOrd="0" presId="urn:microsoft.com/office/officeart/2008/layout/AlternatingHexagons"/>
    <dgm:cxn modelId="{52B0396C-8FD0-4F3C-BA00-0A200172DE91}" type="presOf" srcId="{5F2FD942-4EBD-4CA4-BBD3-6A09C2E9D623}" destId="{D1A19E24-7AB5-48B4-A5A1-CD6DA3F736D8}" srcOrd="0" destOrd="0" presId="urn:microsoft.com/office/officeart/2008/layout/AlternatingHexagons"/>
    <dgm:cxn modelId="{E3D9836F-B662-4D4F-9A4F-ED2AF42ACD9C}" srcId="{68490C5B-5FFD-45D7-A47D-70F3359D49D6}" destId="{6976F0AA-7483-4200-8321-155BFDF48B9F}" srcOrd="1" destOrd="0" parTransId="{81563F3B-83C8-4CC9-9F6A-CBD78A8A1EC8}" sibTransId="{5F2FD942-4EBD-4CA4-BBD3-6A09C2E9D623}"/>
    <dgm:cxn modelId="{D300F183-A303-4958-8C8F-B11D9BFC2E4E}" type="presOf" srcId="{6976F0AA-7483-4200-8321-155BFDF48B9F}" destId="{7848AF10-4656-413B-93E6-EB83C0CCB3F1}" srcOrd="0" destOrd="0" presId="urn:microsoft.com/office/officeart/2008/layout/AlternatingHexagons"/>
    <dgm:cxn modelId="{6DD8E7CD-77EA-47C1-A0D0-6B76BFED2AB5}" srcId="{68490C5B-5FFD-45D7-A47D-70F3359D49D6}" destId="{CF59088F-6440-447A-9CA4-D63249C3FA99}" srcOrd="0" destOrd="0" parTransId="{D2420F18-AA55-4F17-9D01-87A519209B37}" sibTransId="{86062C2A-C643-4CCB-9DFB-9ECEE26A2157}"/>
    <dgm:cxn modelId="{AC7DA3EC-FAF7-49C7-81E0-8E123988A8DF}" type="presOf" srcId="{86062C2A-C643-4CCB-9DFB-9ECEE26A2157}" destId="{D65BEA50-F6AC-46EF-AA5C-562084EE485B}" srcOrd="0" destOrd="0" presId="urn:microsoft.com/office/officeart/2008/layout/AlternatingHexagons"/>
    <dgm:cxn modelId="{7958E0F4-C90A-4581-9FCF-75586092AFB3}" type="presOf" srcId="{68490C5B-5FFD-45D7-A47D-70F3359D49D6}" destId="{751B4BFC-C6A6-4BEC-B0C8-D1F3BC7F8A98}" srcOrd="0" destOrd="0" presId="urn:microsoft.com/office/officeart/2008/layout/AlternatingHexagons"/>
    <dgm:cxn modelId="{5DEB7FE6-C820-42AF-AEDB-133A2CD87211}" type="presParOf" srcId="{751B4BFC-C6A6-4BEC-B0C8-D1F3BC7F8A98}" destId="{83DFD600-1E5E-4DC6-97E9-C7931738AB49}" srcOrd="0" destOrd="0" presId="urn:microsoft.com/office/officeart/2008/layout/AlternatingHexagons"/>
    <dgm:cxn modelId="{BA6F68D0-875F-4897-9840-0383A4440325}" type="presParOf" srcId="{83DFD600-1E5E-4DC6-97E9-C7931738AB49}" destId="{5D67A4E8-1722-45D6-A2D5-96C3BF7E0BF7}" srcOrd="0" destOrd="0" presId="urn:microsoft.com/office/officeart/2008/layout/AlternatingHexagons"/>
    <dgm:cxn modelId="{5FFFB41C-98E7-4B2C-85C5-7283058F51C4}" type="presParOf" srcId="{83DFD600-1E5E-4DC6-97E9-C7931738AB49}" destId="{78E4F4A9-290C-4AB1-901E-0803FD464E8D}" srcOrd="1" destOrd="0" presId="urn:microsoft.com/office/officeart/2008/layout/AlternatingHexagons"/>
    <dgm:cxn modelId="{7742B97B-12CD-4A00-A1F5-A3F61706BC32}" type="presParOf" srcId="{83DFD600-1E5E-4DC6-97E9-C7931738AB49}" destId="{16C0B7FC-9239-45D0-B791-8C6AECAE3B85}" srcOrd="2" destOrd="0" presId="urn:microsoft.com/office/officeart/2008/layout/AlternatingHexagons"/>
    <dgm:cxn modelId="{170E0FB0-F48D-458A-971B-6C89600364FD}" type="presParOf" srcId="{83DFD600-1E5E-4DC6-97E9-C7931738AB49}" destId="{1464BD0E-DF26-4CFD-812A-214C839D4A52}" srcOrd="3" destOrd="0" presId="urn:microsoft.com/office/officeart/2008/layout/AlternatingHexagons"/>
    <dgm:cxn modelId="{718A6187-CC46-46F6-84E3-6B49041FF162}" type="presParOf" srcId="{83DFD600-1E5E-4DC6-97E9-C7931738AB49}" destId="{D65BEA50-F6AC-46EF-AA5C-562084EE485B}" srcOrd="4" destOrd="0" presId="urn:microsoft.com/office/officeart/2008/layout/AlternatingHexagons"/>
    <dgm:cxn modelId="{ECE22C65-925A-4649-BF74-FC4445F006A4}" type="presParOf" srcId="{751B4BFC-C6A6-4BEC-B0C8-D1F3BC7F8A98}" destId="{3CAD550B-E962-4A60-B5B8-61A6E33271F1}" srcOrd="1" destOrd="0" presId="urn:microsoft.com/office/officeart/2008/layout/AlternatingHexagons"/>
    <dgm:cxn modelId="{929B7484-5228-4C33-94C3-9B95198FBC93}" type="presParOf" srcId="{751B4BFC-C6A6-4BEC-B0C8-D1F3BC7F8A98}" destId="{DE645099-E5FA-4C29-8A25-D6CAB6A8D679}" srcOrd="2" destOrd="0" presId="urn:microsoft.com/office/officeart/2008/layout/AlternatingHexagons"/>
    <dgm:cxn modelId="{39B5A198-5FC0-4AA0-AF32-BFC3F539C030}" type="presParOf" srcId="{DE645099-E5FA-4C29-8A25-D6CAB6A8D679}" destId="{7848AF10-4656-413B-93E6-EB83C0CCB3F1}" srcOrd="0" destOrd="0" presId="urn:microsoft.com/office/officeart/2008/layout/AlternatingHexagons"/>
    <dgm:cxn modelId="{1E32D3C9-F15F-4688-926C-A26CB81DB1C0}" type="presParOf" srcId="{DE645099-E5FA-4C29-8A25-D6CAB6A8D679}" destId="{0C8D5E5D-A824-4367-8C5E-3AF67FB019E0}" srcOrd="1" destOrd="0" presId="urn:microsoft.com/office/officeart/2008/layout/AlternatingHexagons"/>
    <dgm:cxn modelId="{13F97B20-8E75-4748-AF42-E5123C87B307}" type="presParOf" srcId="{DE645099-E5FA-4C29-8A25-D6CAB6A8D679}" destId="{DE5761A5-B1BB-46CB-A83B-54E569F79513}" srcOrd="2" destOrd="0" presId="urn:microsoft.com/office/officeart/2008/layout/AlternatingHexagons"/>
    <dgm:cxn modelId="{C0017AE6-5DC7-4EB0-A5A5-0AD56C5DFCF3}" type="presParOf" srcId="{DE645099-E5FA-4C29-8A25-D6CAB6A8D679}" destId="{EBD7CEB3-C923-4CDE-96AF-97C287DDFA09}" srcOrd="3" destOrd="0" presId="urn:microsoft.com/office/officeart/2008/layout/AlternatingHexagons"/>
    <dgm:cxn modelId="{79F2908F-251A-4C6D-AA7E-E16F7D0763FF}" type="presParOf" srcId="{DE645099-E5FA-4C29-8A25-D6CAB6A8D679}" destId="{D1A19E24-7AB5-48B4-A5A1-CD6DA3F736D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A77A4D-42D3-4F6E-BC50-507636A45E41}" type="doc">
      <dgm:prSet loTypeId="urn:microsoft.com/office/officeart/2005/8/layout/vList2" loCatId="list" qsTypeId="urn:microsoft.com/office/officeart/2005/8/quickstyle/simple5" qsCatId="simple" csTypeId="urn:microsoft.com/office/officeart/2005/8/colors/accent1_4" csCatId="accent1" phldr="1"/>
      <dgm:spPr>
        <a:scene3d>
          <a:camera prst="orthographicFront">
            <a:rot lat="0" lon="0" rev="0"/>
          </a:camera>
          <a:lightRig rig="soft" dir="t">
            <a:rot lat="0" lon="0" rev="0"/>
          </a:lightRig>
        </a:scene3d>
      </dgm:spPr>
      <dgm:t>
        <a:bodyPr/>
        <a:lstStyle/>
        <a:p>
          <a:endParaRPr lang="en-US"/>
        </a:p>
      </dgm:t>
    </dgm:pt>
    <dgm:pt modelId="{A9917578-BB04-45FF-8466-51A82838CCFD}">
      <dgm:prSet custT="1"/>
      <dgm:spPr>
        <a:solidFill>
          <a:schemeClr val="tx2">
            <a:lumMod val="25000"/>
            <a:lumOff val="75000"/>
          </a:schemeClr>
        </a:solidFill>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just"/>
          <a:r>
            <a:rPr lang="en-GB" sz="2200" dirty="0"/>
            <a:t>Resource and manpower limitations pose difficulties, as county lines networks operate across multiple police force areas, requiring extensive coordination (</a:t>
          </a:r>
          <a:r>
            <a:rPr lang="en-GB" sz="2200" dirty="0">
              <a:ea typeface="Aptos" panose="020B0004020202020204" pitchFamily="34" charset="0"/>
              <a:cs typeface="Arial" panose="020B0604020202020204" pitchFamily="34" charset="0"/>
            </a:rPr>
            <a:t>Evans, 2024)</a:t>
          </a:r>
          <a:r>
            <a:rPr lang="en-GB" sz="2200" dirty="0"/>
            <a:t>. Officers must balance proactive interventions with other policing priorities, often with limited funding.</a:t>
          </a:r>
          <a:endParaRPr lang="en-US" sz="2200" dirty="0">
            <a:latin typeface="Calibri" panose="020F0502020204030204" pitchFamily="34" charset="0"/>
            <a:ea typeface="Calibri" panose="020F0502020204030204" pitchFamily="34" charset="0"/>
            <a:cs typeface="Calibri" panose="020F0502020204030204" pitchFamily="34" charset="0"/>
          </a:endParaRPr>
        </a:p>
      </dgm:t>
    </dgm:pt>
    <dgm:pt modelId="{1B739F74-F795-4066-826B-2C4AF4F19D76}" type="parTrans" cxnId="{DC844A4C-A142-44C6-B36B-391AAC4BD2F9}">
      <dgm:prSet/>
      <dgm:spPr/>
      <dgm:t>
        <a:bodyPr/>
        <a:lstStyle/>
        <a:p>
          <a:endParaRPr lang="en-US" sz="1800"/>
        </a:p>
      </dgm:t>
    </dgm:pt>
    <dgm:pt modelId="{0F1141BE-5A1D-4D4F-9975-EB0491626E0A}" type="sibTrans" cxnId="{DC844A4C-A142-44C6-B36B-391AAC4BD2F9}">
      <dgm:prSet/>
      <dgm:spPr/>
      <dgm:t>
        <a:bodyPr/>
        <a:lstStyle/>
        <a:p>
          <a:endParaRPr lang="en-US" sz="1800"/>
        </a:p>
      </dgm:t>
    </dgm:pt>
    <dgm:pt modelId="{E0EB829D-122F-44D9-8396-A2DAA78D7710}">
      <dgm:prSet custT="1"/>
      <dgm:spPr>
        <a:solidFill>
          <a:schemeClr val="tx2">
            <a:lumMod val="90000"/>
            <a:lumOff val="10000"/>
          </a:schemeClr>
        </a:solidFill>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just"/>
          <a:r>
            <a:rPr lang="en-GB" sz="2200" dirty="0">
              <a:effectLst/>
              <a:latin typeface="Aptos" panose="020B0004020202020204" pitchFamily="34" charset="0"/>
              <a:ea typeface="Aptos" panose="020B0004020202020204" pitchFamily="34" charset="0"/>
              <a:cs typeface="Times New Roman" panose="02020603050405020304" pitchFamily="18" charset="0"/>
            </a:rPr>
            <a:t>Criminals constantly adapt their tactics to evade detection. They use hire cars, taxis, and coercion of vulnerable individuals to transport drugs, making it harder to link vehicles to organised crime (</a:t>
          </a:r>
          <a:r>
            <a:rPr lang="en-GB" sz="2200" dirty="0">
              <a:effectLst/>
              <a:ea typeface="Aptos" panose="020B0004020202020204" pitchFamily="34" charset="0"/>
              <a:cs typeface="Arial" panose="020B0604020202020204" pitchFamily="34" charset="0"/>
            </a:rPr>
            <a:t>Bottomley, 2020)</a:t>
          </a:r>
          <a:r>
            <a:rPr lang="en-GB" sz="2200" dirty="0">
              <a:effectLst/>
              <a:latin typeface="Aptos" panose="020B0004020202020204" pitchFamily="34" charset="0"/>
              <a:ea typeface="Aptos" panose="020B0004020202020204" pitchFamily="34" charset="0"/>
              <a:cs typeface="Times New Roman" panose="02020603050405020304" pitchFamily="18" charset="0"/>
            </a:rPr>
            <a:t>. Some offenders even use rural routes to avoid ANPR detection.</a:t>
          </a:r>
          <a:endParaRPr lang="en-US" sz="2200" dirty="0">
            <a:latin typeface="Calibri" panose="020F0502020204030204" pitchFamily="34" charset="0"/>
            <a:ea typeface="Calibri" panose="020F0502020204030204" pitchFamily="34" charset="0"/>
            <a:cs typeface="Calibri" panose="020F0502020204030204" pitchFamily="34" charset="0"/>
          </a:endParaRPr>
        </a:p>
      </dgm:t>
    </dgm:pt>
    <dgm:pt modelId="{E19FC680-51D7-451D-BB36-40276A7CB6BD}" type="parTrans" cxnId="{D7A2DC3A-457F-4228-900B-4F868570A540}">
      <dgm:prSet/>
      <dgm:spPr/>
      <dgm:t>
        <a:bodyPr/>
        <a:lstStyle/>
        <a:p>
          <a:endParaRPr lang="en-US" sz="1800"/>
        </a:p>
      </dgm:t>
    </dgm:pt>
    <dgm:pt modelId="{6A5755CC-1BC5-446A-97DF-FDAE12915170}" type="sibTrans" cxnId="{D7A2DC3A-457F-4228-900B-4F868570A540}">
      <dgm:prSet/>
      <dgm:spPr/>
      <dgm:t>
        <a:bodyPr/>
        <a:lstStyle/>
        <a:p>
          <a:endParaRPr lang="en-US" sz="1800"/>
        </a:p>
      </dgm:t>
    </dgm:pt>
    <dgm:pt modelId="{171039C8-EF52-441C-803B-7227A2538148}" type="pres">
      <dgm:prSet presAssocID="{A0A77A4D-42D3-4F6E-BC50-507636A45E41}" presName="linear" presStyleCnt="0">
        <dgm:presLayoutVars>
          <dgm:animLvl val="lvl"/>
          <dgm:resizeHandles val="exact"/>
        </dgm:presLayoutVars>
      </dgm:prSet>
      <dgm:spPr/>
    </dgm:pt>
    <dgm:pt modelId="{B5FD2209-6AF1-4053-90F9-AC0AAE692448}" type="pres">
      <dgm:prSet presAssocID="{A9917578-BB04-45FF-8466-51A82838CCFD}" presName="parentText" presStyleLbl="node1" presStyleIdx="0" presStyleCnt="2">
        <dgm:presLayoutVars>
          <dgm:chMax val="0"/>
          <dgm:bulletEnabled val="1"/>
        </dgm:presLayoutVars>
      </dgm:prSet>
      <dgm:spPr/>
    </dgm:pt>
    <dgm:pt modelId="{4AC483A4-24C0-491F-9185-85BE7DF5E1AA}" type="pres">
      <dgm:prSet presAssocID="{0F1141BE-5A1D-4D4F-9975-EB0491626E0A}"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1FF65E82-0126-4504-B2B8-F4A683670C62}" type="pres">
      <dgm:prSet presAssocID="{E0EB829D-122F-44D9-8396-A2DAA78D7710}" presName="parentText" presStyleLbl="node1" presStyleIdx="1" presStyleCnt="2">
        <dgm:presLayoutVars>
          <dgm:chMax val="0"/>
          <dgm:bulletEnabled val="1"/>
        </dgm:presLayoutVars>
      </dgm:prSet>
      <dgm:spPr/>
    </dgm:pt>
  </dgm:ptLst>
  <dgm:cxnLst>
    <dgm:cxn modelId="{9B12961F-BE7F-4C01-A589-EDCADF14D3D5}" type="presOf" srcId="{A9917578-BB04-45FF-8466-51A82838CCFD}" destId="{B5FD2209-6AF1-4053-90F9-AC0AAE692448}" srcOrd="0" destOrd="0" presId="urn:microsoft.com/office/officeart/2005/8/layout/vList2"/>
    <dgm:cxn modelId="{D7A2DC3A-457F-4228-900B-4F868570A540}" srcId="{A0A77A4D-42D3-4F6E-BC50-507636A45E41}" destId="{E0EB829D-122F-44D9-8396-A2DAA78D7710}" srcOrd="1" destOrd="0" parTransId="{E19FC680-51D7-451D-BB36-40276A7CB6BD}" sibTransId="{6A5755CC-1BC5-446A-97DF-FDAE12915170}"/>
    <dgm:cxn modelId="{DC844A4C-A142-44C6-B36B-391AAC4BD2F9}" srcId="{A0A77A4D-42D3-4F6E-BC50-507636A45E41}" destId="{A9917578-BB04-45FF-8466-51A82838CCFD}" srcOrd="0" destOrd="0" parTransId="{1B739F74-F795-4066-826B-2C4AF4F19D76}" sibTransId="{0F1141BE-5A1D-4D4F-9975-EB0491626E0A}"/>
    <dgm:cxn modelId="{D92E8DA8-AB0C-4F09-83E9-19C1C7C0C1AE}" type="presOf" srcId="{E0EB829D-122F-44D9-8396-A2DAA78D7710}" destId="{1FF65E82-0126-4504-B2B8-F4A683670C62}" srcOrd="0" destOrd="0" presId="urn:microsoft.com/office/officeart/2005/8/layout/vList2"/>
    <dgm:cxn modelId="{5EF050F6-11A9-45E8-A1A3-2D17F4B7BD2D}" type="presOf" srcId="{A0A77A4D-42D3-4F6E-BC50-507636A45E41}" destId="{171039C8-EF52-441C-803B-7227A2538148}" srcOrd="0" destOrd="0" presId="urn:microsoft.com/office/officeart/2005/8/layout/vList2"/>
    <dgm:cxn modelId="{594EE2F6-3DCA-4C21-B0A1-DA9CC406D321}" type="presParOf" srcId="{171039C8-EF52-441C-803B-7227A2538148}" destId="{B5FD2209-6AF1-4053-90F9-AC0AAE692448}" srcOrd="0" destOrd="0" presId="urn:microsoft.com/office/officeart/2005/8/layout/vList2"/>
    <dgm:cxn modelId="{267C3996-AF29-48CE-97C2-2B319188615A}" type="presParOf" srcId="{171039C8-EF52-441C-803B-7227A2538148}" destId="{4AC483A4-24C0-491F-9185-85BE7DF5E1AA}" srcOrd="1" destOrd="0" presId="urn:microsoft.com/office/officeart/2005/8/layout/vList2"/>
    <dgm:cxn modelId="{8A8BA349-A7A9-4BF1-AD0B-FAB2D1C982E4}" type="presParOf" srcId="{171039C8-EF52-441C-803B-7227A2538148}" destId="{1FF65E82-0126-4504-B2B8-F4A683670C6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A4E8-1722-45D6-A2D5-96C3BF7E0BF7}">
      <dsp:nvSpPr>
        <dsp:cNvPr id="0" name=""/>
        <dsp:cNvSpPr/>
      </dsp:nvSpPr>
      <dsp:spPr>
        <a:xfrm rot="5400000">
          <a:off x="3923673" y="-120478"/>
          <a:ext cx="2538369" cy="2783223"/>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What major policing operations have targeted county lines?</a:t>
          </a:r>
          <a:endParaRPr lang="en-US" sz="2000" kern="1200" dirty="0">
            <a:latin typeface="Aptos" panose="020B0004020202020204" pitchFamily="34" charset="0"/>
          </a:endParaRPr>
        </a:p>
      </dsp:txBody>
      <dsp:txXfrm rot="-5400000">
        <a:off x="4265116" y="425011"/>
        <a:ext cx="1855482" cy="1692246"/>
      </dsp:txXfrm>
    </dsp:sp>
    <dsp:sp modelId="{78E4F4A9-290C-4AB1-901E-0803FD464E8D}">
      <dsp:nvSpPr>
        <dsp:cNvPr id="0" name=""/>
        <dsp:cNvSpPr/>
      </dsp:nvSpPr>
      <dsp:spPr>
        <a:xfrm>
          <a:off x="6422814" y="497910"/>
          <a:ext cx="2832820" cy="1523021"/>
        </a:xfrm>
        <a:prstGeom prst="rect">
          <a:avLst/>
        </a:prstGeom>
        <a:noFill/>
        <a:ln>
          <a:noFill/>
        </a:ln>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0">
          <a:scrgbClr r="0" g="0" b="0"/>
        </a:fillRef>
        <a:effectRef idx="0">
          <a:scrgbClr r="0" g="0" b="0"/>
        </a:effectRef>
        <a:fontRef idx="minor"/>
      </dsp:style>
    </dsp:sp>
    <dsp:sp modelId="{D65BEA50-F6AC-46EF-AA5C-562084EE485B}">
      <dsp:nvSpPr>
        <dsp:cNvPr id="0" name=""/>
        <dsp:cNvSpPr/>
      </dsp:nvSpPr>
      <dsp:spPr>
        <a:xfrm rot="5400000">
          <a:off x="999665" y="-27237"/>
          <a:ext cx="2538369" cy="2593391"/>
        </a:xfrm>
        <a:prstGeom prst="hexagon">
          <a:avLst>
            <a:gd name="adj" fmla="val 25000"/>
            <a:gd name="vf" fmla="val 115470"/>
          </a:avLst>
        </a:prstGeom>
        <a:solidFill>
          <a:schemeClr val="tx2">
            <a:lumMod val="10000"/>
            <a:lumOff val="90000"/>
          </a:schemeClr>
        </a:soli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1404387" y="423336"/>
        <a:ext cx="1728927" cy="1692246"/>
      </dsp:txXfrm>
    </dsp:sp>
    <dsp:sp modelId="{7848AF10-4656-413B-93E6-EB83C0CCB3F1}">
      <dsp:nvSpPr>
        <dsp:cNvPr id="0" name=""/>
        <dsp:cNvSpPr/>
      </dsp:nvSpPr>
      <dsp:spPr>
        <a:xfrm rot="5400000">
          <a:off x="2492247" y="1975086"/>
          <a:ext cx="2538369" cy="2738216"/>
        </a:xfrm>
        <a:prstGeom prst="hexagon">
          <a:avLst>
            <a:gd name="adj" fmla="val 25000"/>
            <a:gd name="vf" fmla="val 115470"/>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How do multi-agency collaborations strengthen enforcement against county lines?</a:t>
          </a:r>
          <a:endParaRPr lang="en-US" sz="2000" kern="1200" dirty="0">
            <a:latin typeface="Aptos" panose="020B0004020202020204" pitchFamily="34" charset="0"/>
          </a:endParaRPr>
        </a:p>
      </dsp:txBody>
      <dsp:txXfrm rot="-5400000">
        <a:off x="2848693" y="2498072"/>
        <a:ext cx="1825478" cy="1692246"/>
      </dsp:txXfrm>
    </dsp:sp>
    <dsp:sp modelId="{0C8D5E5D-A824-4367-8C5E-3AF67FB019E0}">
      <dsp:nvSpPr>
        <dsp:cNvPr id="0" name=""/>
        <dsp:cNvSpPr/>
      </dsp:nvSpPr>
      <dsp:spPr>
        <a:xfrm>
          <a:off x="0" y="3101100"/>
          <a:ext cx="2741439" cy="1523021"/>
        </a:xfrm>
        <a:prstGeom prst="rect">
          <a:avLst/>
        </a:prstGeom>
        <a:noFill/>
        <a:ln>
          <a:noFill/>
        </a:ln>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0">
          <a:scrgbClr r="0" g="0" b="0"/>
        </a:fillRef>
        <a:effectRef idx="0">
          <a:scrgbClr r="0" g="0" b="0"/>
        </a:effectRef>
        <a:fontRef idx="minor"/>
      </dsp:style>
    </dsp:sp>
    <dsp:sp modelId="{D1A19E24-7AB5-48B4-A5A1-CD6DA3F736D8}">
      <dsp:nvSpPr>
        <dsp:cNvPr id="0" name=""/>
        <dsp:cNvSpPr/>
      </dsp:nvSpPr>
      <dsp:spPr>
        <a:xfrm rot="5400000">
          <a:off x="5403424" y="2059428"/>
          <a:ext cx="2538369" cy="2615629"/>
        </a:xfrm>
        <a:prstGeom prst="hexagon">
          <a:avLst>
            <a:gd name="adj" fmla="val 25000"/>
            <a:gd name="vf" fmla="val 115470"/>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5800733" y="2521120"/>
        <a:ext cx="1743753" cy="1692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D2209-6AF1-4053-90F9-AC0AAE692448}">
      <dsp:nvSpPr>
        <dsp:cNvPr id="0" name=""/>
        <dsp:cNvSpPr/>
      </dsp:nvSpPr>
      <dsp:spPr>
        <a:xfrm>
          <a:off x="0" y="25124"/>
          <a:ext cx="6581776" cy="2243475"/>
        </a:xfrm>
        <a:prstGeom prst="roundRect">
          <a:avLst/>
        </a:prstGeom>
        <a:solidFill>
          <a:schemeClr val="tx2">
            <a:lumMod val="25000"/>
            <a:lumOff val="75000"/>
          </a:schemeClr>
        </a:soli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t>Resource and manpower limitations pose difficulties, as county lines networks operate across multiple police force areas, requiring extensive coordination (</a:t>
          </a:r>
          <a:r>
            <a:rPr lang="en-GB" sz="2200" kern="1200" dirty="0">
              <a:ea typeface="Aptos" panose="020B0004020202020204" pitchFamily="34" charset="0"/>
              <a:cs typeface="Arial" panose="020B0604020202020204" pitchFamily="34" charset="0"/>
            </a:rPr>
            <a:t>Evans, 2024)</a:t>
          </a:r>
          <a:r>
            <a:rPr lang="en-GB" sz="2200" kern="1200" dirty="0"/>
            <a:t>. Officers must balance proactive interventions with other policing priorities, often with limited funding.</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109517" y="134641"/>
        <a:ext cx="6362742" cy="2024441"/>
      </dsp:txXfrm>
    </dsp:sp>
    <dsp:sp modelId="{1FF65E82-0126-4504-B2B8-F4A683670C62}">
      <dsp:nvSpPr>
        <dsp:cNvPr id="0" name=""/>
        <dsp:cNvSpPr/>
      </dsp:nvSpPr>
      <dsp:spPr>
        <a:xfrm>
          <a:off x="0" y="2455799"/>
          <a:ext cx="6581776" cy="2243475"/>
        </a:xfrm>
        <a:prstGeom prst="roundRect">
          <a:avLst/>
        </a:prstGeom>
        <a:solidFill>
          <a:schemeClr val="tx2">
            <a:lumMod val="90000"/>
            <a:lumOff val="10000"/>
          </a:schemeClr>
        </a:soli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effectLst/>
              <a:latin typeface="Aptos" panose="020B0004020202020204" pitchFamily="34" charset="0"/>
              <a:ea typeface="Aptos" panose="020B0004020202020204" pitchFamily="34" charset="0"/>
              <a:cs typeface="Times New Roman" panose="02020603050405020304" pitchFamily="18" charset="0"/>
            </a:rPr>
            <a:t>Criminals constantly adapt their tactics to evade detection. They use hire cars, taxis, and coercion of vulnerable individuals to transport drugs, making it harder to link vehicles to organised crime (</a:t>
          </a:r>
          <a:r>
            <a:rPr lang="en-GB" sz="2200" kern="1200" dirty="0">
              <a:effectLst/>
              <a:ea typeface="Aptos" panose="020B0004020202020204" pitchFamily="34" charset="0"/>
              <a:cs typeface="Arial" panose="020B0604020202020204" pitchFamily="34" charset="0"/>
            </a:rPr>
            <a:t>Bottomley, 2020)</a:t>
          </a:r>
          <a:r>
            <a:rPr lang="en-GB" sz="2200" kern="1200" dirty="0">
              <a:effectLst/>
              <a:latin typeface="Aptos" panose="020B0004020202020204" pitchFamily="34" charset="0"/>
              <a:ea typeface="Aptos" panose="020B0004020202020204" pitchFamily="34" charset="0"/>
              <a:cs typeface="Times New Roman" panose="02020603050405020304" pitchFamily="18" charset="0"/>
            </a:rPr>
            <a:t>. Some offenders even use rural routes to avoid ANPR detection.</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109517" y="2565316"/>
        <a:ext cx="6362742" cy="2024441"/>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516E2-4EC5-4753-85D9-610B75ED2DE9}"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B87DB-2C8E-47F0-AB58-376D5844BD0B}" type="slidenum">
              <a:rPr lang="en-GB" smtClean="0"/>
              <a:t>‹#›</a:t>
            </a:fld>
            <a:endParaRPr lang="en-GB"/>
          </a:p>
        </p:txBody>
      </p:sp>
    </p:spTree>
    <p:extLst>
      <p:ext uri="{BB962C8B-B14F-4D97-AF65-F5344CB8AC3E}">
        <p14:creationId xmlns:p14="http://schemas.microsoft.com/office/powerpoint/2010/main" val="1487059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Road policing plays a crucial role in tackling serious and organised crime, particularly drug trafficking via county lines networks (</a:t>
            </a:r>
            <a:r>
              <a:rPr lang="en-GB" sz="1800" i="0" dirty="0">
                <a:solidFill>
                  <a:srgbClr val="212121"/>
                </a:solidFill>
                <a:effectLst/>
              </a:rPr>
              <a:t>Brake,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UK road network is essential for transporting drugs, money, and individuals, making it a key enabler of organised crime. Criminals exploit vehicles to move illicit goods between cities and rural areas while attempting to evade detection.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presentation critically analyses how road policing disrupts county lines operations, focusing on intelligence-led policing (ILP) and the National Intelligence Model (NIM). It will explore the effectiveness of targeted enforcement, such as ANPR and stop-and-search powers under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and Criminal Evidence Act 1984 (PACE)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well as major policing initiatives like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Orochi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Venetic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examining real-world cases, including the West Mercia Police’s targeted operation in 2023, and recent legislative developments, this presentation will assess both the successes and challenges of road policing in combating drug trafficking through county lines.</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3</a:t>
            </a:fld>
            <a:endParaRPr lang="en-GB"/>
          </a:p>
        </p:txBody>
      </p:sp>
    </p:spTree>
    <p:extLst>
      <p:ext uri="{BB962C8B-B14F-4D97-AF65-F5344CB8AC3E}">
        <p14:creationId xmlns:p14="http://schemas.microsoft.com/office/powerpoint/2010/main" val="264906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County lines refers to the movement of illegal drugs from urban areas to smaller towns and rural locations, typically facilitated by organised crime groups (OCGs) (</a:t>
            </a:r>
            <a:r>
              <a:rPr lang="en-GB" sz="1800" kern="100" dirty="0">
                <a:cs typeface="Arial" panose="020B0604020202020204" pitchFamily="34" charset="0"/>
              </a:rPr>
              <a:t>National Crime Agency, 2019)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These operations rely heavily on the UK road network to transport drugs, money, and people, often using private vehicles, hire cars, taxis, and even vulnerable individuals’ vehicles to avoid detection.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key feature of county lines is the exploitation of vulnerable individuals, including children and at-risk adults, who are coerced into transporting drugs. Criminals use dedicated mobile phone lines to manage drug supply and distribution.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road network plays a vital role in enabling this activity, allowing traffickers to move undetected across police force boundaries (</a:t>
            </a:r>
            <a:r>
              <a:rPr lang="en-GB" sz="1800" kern="100" dirty="0">
                <a:ea typeface="Aptos" panose="020B0004020202020204" pitchFamily="34" charset="0"/>
                <a:cs typeface="Arial" panose="020B0604020202020204" pitchFamily="34" charset="0"/>
              </a:rPr>
              <a:t>National Police Chiefs’ Council,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creates enforcement challenges, as different areas require coordinated intelligence-sharing and targeted interventions. Road policing, particularly through intelligence-led policing (ILP) and proactive vehicle stops, is crucial in identifying, disrupting, and ultimately dismantling these criminal networks (</a:t>
            </a:r>
            <a:r>
              <a:rPr lang="en-GB" sz="1800" kern="100" dirty="0">
                <a:cs typeface="Arial" panose="020B0604020202020204" pitchFamily="34" charset="0"/>
              </a:rPr>
              <a:t>Michael,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4</a:t>
            </a:fld>
            <a:endParaRPr lang="en-GB"/>
          </a:p>
        </p:txBody>
      </p:sp>
    </p:spTree>
    <p:extLst>
      <p:ext uri="{BB962C8B-B14F-4D97-AF65-F5344CB8AC3E}">
        <p14:creationId xmlns:p14="http://schemas.microsoft.com/office/powerpoint/2010/main" val="2695869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Intelligence-led policing (ILP) is a proactive, data-driven approach that enables police to target organised crime effectively (</a:t>
            </a:r>
            <a:r>
              <a:rPr lang="en-GB" sz="1800" kern="100" dirty="0">
                <a:effectLst/>
                <a:ea typeface="Aptos" panose="020B0004020202020204" pitchFamily="34" charset="0"/>
                <a:cs typeface="Arial" panose="020B0604020202020204" pitchFamily="34" charset="0"/>
              </a:rPr>
              <a:t>Wood, 2022</a:t>
            </a:r>
            <a:r>
              <a:rPr lang="en-GB" sz="1800" i="1" kern="100" dirty="0">
                <a:effectLst/>
                <a:ea typeface="Aptos" panose="020B0004020202020204" pitchFamily="34" charset="0"/>
                <a:cs typeface="Arial" panose="020B0604020202020204" pitchFamily="34"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Rather than relying solely on reactive enforcement, ILP uses real-time intelligence to predict and disrupt criminal activities, such as county lines drug trafficking. Automatic Number Plate Recognition (ANPR), surveillance, and covert operations help identify vehicles linked to drug supply networks.</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National Intelligence Model (NIM)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provides a structured framework for gathering, analysing, and sharing intelligence across police forces and agencies like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National Crime Agency (NCA) (</a:t>
            </a:r>
            <a:r>
              <a:rPr lang="en-GB" sz="1800" kern="100" dirty="0">
                <a:ea typeface="Aptos" panose="020B0004020202020204" pitchFamily="34" charset="0"/>
                <a:cs typeface="Arial" panose="020B0604020202020204" pitchFamily="34" charset="0"/>
              </a:rPr>
              <a:t>Knowledge and Science Bulletin Board System,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It operates on three levels: tactical (street-level interventions), operational (targeting organised networks), and strategic (long-term crime prevention) .</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applying ILP and NIM, road policing units can focus on high-risk vehicles and individuals, increasing the efficiency of stop-and-search powers under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and Criminal Evidence Act 1984 (PACE)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ensures a coordinated, intelligence-led response to tackling county lines and disrupting organised crime.</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5</a:t>
            </a:fld>
            <a:endParaRPr lang="en-GB"/>
          </a:p>
        </p:txBody>
      </p:sp>
    </p:spTree>
    <p:extLst>
      <p:ext uri="{BB962C8B-B14F-4D97-AF65-F5344CB8AC3E}">
        <p14:creationId xmlns:p14="http://schemas.microsoft.com/office/powerpoint/2010/main" val="707463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Several major policing initiatives have been implemented to disrupt county lines drug trafficking, using intelligence-led policing and multi-agency collaboration.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Orochi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led by the Metropolitan Police, focuses on identifying and arresting high-level county lines operators (</a:t>
            </a:r>
            <a:r>
              <a:rPr lang="en-GB" sz="1800" dirty="0">
                <a:solidFill>
                  <a:srgbClr val="212121"/>
                </a:solidFill>
              </a:rPr>
              <a:t>Rix,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By targeting those controlling the supply chains rather than just street-level dealers, it has led to hundreds of arrests and the dismantling of numerous networks.</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Venetic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UK-wide effort, followed the infiltration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EncroChat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 encrypted communication service used by criminals (</a:t>
            </a:r>
            <a:r>
              <a:rPr lang="en-GB" sz="1800" kern="100" dirty="0">
                <a:ea typeface="Aptos" panose="020B0004020202020204" pitchFamily="34" charset="0"/>
                <a:cs typeface="Arial" panose="020B0604020202020204" pitchFamily="34" charset="0"/>
              </a:rPr>
              <a:t>National Crime Agency, 2020)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intelligence breakthrough led to the seizure of large quantities of drugs, weapons, and cash, significantly disrupting organised crime groups.</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National County Lines Intensification Week dismantled over 250 county lines and saw 1,613 arrests across the UK, showcasing how intelligence-led road policing, strategic traffic stops, and multi-agency collaboration are central to disrupting drug supply networks (</a:t>
            </a:r>
            <a:r>
              <a:rPr lang="en-GB" sz="1800" kern="100" dirty="0">
                <a:ea typeface="Aptos" panose="020B0004020202020204" pitchFamily="34" charset="0"/>
                <a:cs typeface="Arial" panose="020B0604020202020204" pitchFamily="34" charset="0"/>
              </a:rPr>
              <a:t>Home Office,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operations highlight the impact of proactive enforcement, intelligence sharing, and the use of surveillance under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Regulation of Investigatory Powers Act 2000 (RIPA)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6</a:t>
            </a:fld>
            <a:endParaRPr lang="en-GB"/>
          </a:p>
        </p:txBody>
      </p:sp>
    </p:spTree>
    <p:extLst>
      <p:ext uri="{BB962C8B-B14F-4D97-AF65-F5344CB8AC3E}">
        <p14:creationId xmlns:p14="http://schemas.microsoft.com/office/powerpoint/2010/main" val="673644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Despite significant successes, road policing faces several challenges in tackling county lines drug trafficking.</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Resource and manpower limitations pose difficulties, as county lines networks operate across multiple police force areas, requiring extensive coordination </a:t>
            </a:r>
            <a:r>
              <a:rPr lang="en-GB" sz="1800" dirty="0"/>
              <a:t>(</a:t>
            </a:r>
            <a:r>
              <a:rPr lang="en-GB" sz="1800" dirty="0">
                <a:ea typeface="Aptos" panose="020B0004020202020204" pitchFamily="34" charset="0"/>
                <a:cs typeface="Arial" panose="020B0604020202020204" pitchFamily="34" charset="0"/>
              </a:rPr>
              <a:t>Evans, 2024)</a:t>
            </a:r>
            <a:r>
              <a:rPr lang="en-GB" sz="1800" dirty="0"/>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Officers must balance proactive interventions with other policing priorities, often with limited funding.</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Criminals constantly adapt their tactics to evade detection. They use hire cars, taxis, and coercion of vulnerable individuals to transport drugs, making it harder to link vehicles to organised crime (</a:t>
            </a:r>
            <a:r>
              <a:rPr lang="en-GB" sz="1800" kern="100" dirty="0">
                <a:effectLst/>
                <a:ea typeface="Aptos" panose="020B0004020202020204" pitchFamily="34" charset="0"/>
                <a:cs typeface="Arial" panose="020B0604020202020204" pitchFamily="34" charset="0"/>
              </a:rPr>
              <a:t>Bottomley, 2020)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Some offenders even use rural routes to avoid ANPR detection.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Legal and ethical challenges also arise, particularly concerning the exploitation of children and vulnerable adults </a:t>
            </a:r>
            <a:r>
              <a:rPr lang="en-GB" sz="1800" dirty="0"/>
              <a:t>(</a:t>
            </a:r>
            <a:r>
              <a:rPr lang="en-GB" sz="1800" i="0" dirty="0">
                <a:effectLst/>
                <a:cs typeface="Arial" panose="020B0604020202020204" pitchFamily="34" charset="0"/>
              </a:rPr>
              <a:t>Topping, </a:t>
            </a:r>
            <a:r>
              <a:rPr lang="en-GB" sz="1800" dirty="0">
                <a:cs typeface="Arial" panose="020B0604020202020204" pitchFamily="34" charset="0"/>
              </a:rPr>
              <a:t>2025)</a:t>
            </a:r>
            <a:r>
              <a:rPr lang="en-GB" sz="1800" dirty="0"/>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While stop-and-search powers under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and Criminal Evidence Act 1984 (PACE)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help disrupt drug transport, there is a need to ensure fair and lawful use.</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Additionally, cross-border intelligence sharing between police forces must be strengthened to improve response times and prevent criminals from exploiting jurisdictional gaps.</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7</a:t>
            </a:fld>
            <a:endParaRPr lang="en-GB"/>
          </a:p>
        </p:txBody>
      </p:sp>
    </p:spTree>
    <p:extLst>
      <p:ext uri="{BB962C8B-B14F-4D97-AF65-F5344CB8AC3E}">
        <p14:creationId xmlns:p14="http://schemas.microsoft.com/office/powerpoint/2010/main" val="1362891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Road policing has significantly disrupted county lines drug trafficking through targeted initiatives, intelligence-led operations, and inter-agency collaboration </a:t>
            </a:r>
            <a:r>
              <a:rPr lang="en-GB" sz="1800" dirty="0"/>
              <a:t>(</a:t>
            </a:r>
            <a:r>
              <a:rPr lang="en-GB" sz="1800" kern="100" dirty="0">
                <a:ea typeface="Aptos" panose="020B0004020202020204" pitchFamily="34" charset="0"/>
                <a:cs typeface="Arial" panose="020B0604020202020204" pitchFamily="34" charset="0"/>
              </a:rPr>
              <a:t>National Police Chiefs’ Council, 2022)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One key success is the identification and arrest of key figures in drug networks. Operations like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Orochi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have led to high-profile arrests and the dismantling of several county lines, weakening the operational capacity of criminal groups.</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nationwide county lines crackdown led to 300+ arrests, with road policing units using ANPR and intelligence-led stops to intercept drug couriers and seize firearms, cash, and drugs (</a:t>
            </a:r>
            <a:r>
              <a:rPr lang="en-GB" sz="1800" i="0" kern="100" dirty="0">
                <a:effectLst/>
                <a:cs typeface="Arial" panose="020B0604020202020204" pitchFamily="34" charset="0"/>
              </a:rPr>
              <a:t>BBC NEWS, 2022)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Another successful example is West Mercia Police’s targeted operation, which resulted in over 20 arrests and the removal of drugs and weapons from the roads, demonstrating how proactive vehicle stops and surveillance can effectively disrupt county lines networks (</a:t>
            </a:r>
            <a:r>
              <a:rPr lang="en-GB" sz="1800" kern="100" dirty="0">
                <a:ea typeface="Aptos" panose="020B0004020202020204" pitchFamily="34" charset="0"/>
                <a:cs typeface="Arial" panose="020B0604020202020204" pitchFamily="34" charset="0"/>
              </a:rPr>
              <a:t>WEST MERCIA POLICE,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Moreover, police efforts have led to the rescue and safeguarding of vulnerable individuals exploited by criminals, including children involved in transportation.</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successes show that road policing, when combined with intelligence sharing and targeted interventions, can significantly disrupt county lines operations and safeguard communities (</a:t>
            </a:r>
            <a:r>
              <a:rPr lang="en-GB" sz="1800" dirty="0"/>
              <a:t>Harding, 2020)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8</a:t>
            </a:fld>
            <a:endParaRPr lang="en-GB"/>
          </a:p>
        </p:txBody>
      </p:sp>
    </p:spTree>
    <p:extLst>
      <p:ext uri="{BB962C8B-B14F-4D97-AF65-F5344CB8AC3E}">
        <p14:creationId xmlns:p14="http://schemas.microsoft.com/office/powerpoint/2010/main" val="1002097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Road policing plays a critical role in disrupting county lines drug trafficking, leveraging intelligence-led policing (ILP) and the National Intelligence Model (NIM) to target criminal networks (</a:t>
            </a:r>
            <a:r>
              <a:rPr lang="en-GB" sz="1800" kern="100" dirty="0">
                <a:effectLst/>
                <a:ea typeface="Aptos" panose="020B0004020202020204" pitchFamily="34" charset="0"/>
                <a:cs typeface="Arial" panose="020B0604020202020204" pitchFamily="34" charset="0"/>
              </a:rPr>
              <a:t>Kilgallon and Wright 2022)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Through initiatives like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Orochi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Operation Venetic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law enforcement agencies have effectively disrupted drug supply chains by targeting high-level criminals and using tools such as ANPR and covert surveillance.</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road network, while enabling criminal activity, also serves as a key area for interception, as demonstrated by major successes such as the National County Lines Intensification Week. These operations show the significant impact of proactive enforcement in stopping drug trafficking across the UK.</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challenges remain, including resource limitations, evolving criminal tactics, and the ethical concerns surrounding the exploitation of vulnerable individuals (</a:t>
            </a:r>
            <a:r>
              <a:rPr lang="en-GB" sz="1800" kern="100" dirty="0">
                <a:effectLst/>
                <a:latin typeface="Aptos" panose="020B0004020202020204" pitchFamily="34" charset="0"/>
                <a:ea typeface="Aptos" panose="020B0004020202020204" pitchFamily="34" charset="0"/>
                <a:cs typeface="Arial" panose="020B0604020202020204" pitchFamily="34" charset="0"/>
              </a:rPr>
              <a:t>Williams</a:t>
            </a:r>
            <a:r>
              <a:rPr lang="en-GB" sz="1800" kern="100">
                <a:effectLst/>
                <a:latin typeface="Aptos" panose="020B0004020202020204" pitchFamily="34" charset="0"/>
                <a:ea typeface="Aptos" panose="020B0004020202020204" pitchFamily="34" charset="0"/>
                <a:cs typeface="Arial" panose="020B0604020202020204" pitchFamily="34" charset="0"/>
              </a:rPr>
              <a:t>, 2023)</a:t>
            </a:r>
            <a:r>
              <a:rPr lang="en-GB" sz="1800" kern="10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Despite these obstacles, the combined efforts of road policing, intelligence sharing, and legislative measures have led to measurable successes in disrupting county lines networks and protecting at-risk individuals.</a:t>
            </a:r>
          </a:p>
          <a:p>
            <a:endParaRPr lang="en-GB" dirty="0"/>
          </a:p>
        </p:txBody>
      </p:sp>
      <p:sp>
        <p:nvSpPr>
          <p:cNvPr id="4" name="Slide Number Placeholder 3"/>
          <p:cNvSpPr>
            <a:spLocks noGrp="1"/>
          </p:cNvSpPr>
          <p:nvPr>
            <p:ph type="sldNum" sz="quarter" idx="5"/>
          </p:nvPr>
        </p:nvSpPr>
        <p:spPr/>
        <p:txBody>
          <a:bodyPr/>
          <a:lstStyle/>
          <a:p>
            <a:fld id="{5FDB87DB-2C8E-47F0-AB58-376D5844BD0B}" type="slidenum">
              <a:rPr lang="en-GB" smtClean="0"/>
              <a:t>9</a:t>
            </a:fld>
            <a:endParaRPr lang="en-GB"/>
          </a:p>
        </p:txBody>
      </p:sp>
    </p:spTree>
    <p:extLst>
      <p:ext uri="{BB962C8B-B14F-4D97-AF65-F5344CB8AC3E}">
        <p14:creationId xmlns:p14="http://schemas.microsoft.com/office/powerpoint/2010/main" val="3678420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95F09-FE01-1605-90AE-88928E6E3C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7D79C83-8FF7-8B2E-E3D8-A4D1868214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ECD9831-5A04-00CC-7118-F4478D29FD61}"/>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F0542C4A-B5BC-462F-6124-F7162F5ED1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BC192-FFCF-4882-1622-5B9E5E937DAE}"/>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1717825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6162-6943-5B1C-F4B8-B84CA7A7C0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833424-CCFC-3F8C-03EC-2CB955ED45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A08437-1369-5B2C-9A46-57EC731A362F}"/>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F99C1222-BF8F-F740-0D13-389027A32F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B7DE2-AAAF-0CB4-3C6C-78069A0F0F9D}"/>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817246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6FC04-8378-1510-DBB2-3A0C5AD88CD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732964A-3996-BE95-520D-B8A461ABE0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504D7D-1CBA-40B7-8A40-D91B59387DBA}"/>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BF75E4B1-A681-0323-129D-4AA2C24CB2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AF727-A7B3-33AF-EF0A-6C106851A714}"/>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4144950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C7FA-4BF6-229A-AC78-509C8B952B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CB2759-F921-661D-0DDA-0F4B23CA30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0675B2A-40D1-3B56-F5C2-BC37ADB151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E4D8DBB-8CE9-6661-86EE-98CAA3EFC55A}"/>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6" name="Footer Placeholder 5">
            <a:extLst>
              <a:ext uri="{FF2B5EF4-FFF2-40B4-BE49-F238E27FC236}">
                <a16:creationId xmlns:a16="http://schemas.microsoft.com/office/drawing/2014/main" id="{3D76FC81-2AE7-17B8-8EAC-BA942C290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8C0D30-6693-D920-5347-9A4B7EE07C46}"/>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574710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9E437-6180-FA64-9F6C-CE560072BDC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2C7158E-AF0A-0C5A-9E1D-9251BA1AB8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ADD0EA-B41D-7415-B517-F0045AA346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8831395-2F14-1B2B-312E-0BB4DF499E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0E746A-EAF2-1AF6-F61D-9EF3D139BD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B3F4716-243E-02FE-BE2F-31B3FC301F81}"/>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8" name="Footer Placeholder 7">
            <a:extLst>
              <a:ext uri="{FF2B5EF4-FFF2-40B4-BE49-F238E27FC236}">
                <a16:creationId xmlns:a16="http://schemas.microsoft.com/office/drawing/2014/main" id="{FC0B6A1A-AB26-1C13-BEAF-2207E27C1C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592B59-B231-20D2-DD50-C0A46004A1C3}"/>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1571458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AB6FA-4F3B-F8BB-4124-EAC1A48A628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B550F7A-DA28-FCA4-2E67-35EF64263BB0}"/>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4" name="Footer Placeholder 3">
            <a:extLst>
              <a:ext uri="{FF2B5EF4-FFF2-40B4-BE49-F238E27FC236}">
                <a16:creationId xmlns:a16="http://schemas.microsoft.com/office/drawing/2014/main" id="{7623FC92-8956-18C5-2F26-4F347E04C1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CC528C-5329-79AA-792F-28A5CB11DA3F}"/>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3757264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25909-ACEF-2561-5C12-54A7A81C1EB9}"/>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3" name="Footer Placeholder 2">
            <a:extLst>
              <a:ext uri="{FF2B5EF4-FFF2-40B4-BE49-F238E27FC236}">
                <a16:creationId xmlns:a16="http://schemas.microsoft.com/office/drawing/2014/main" id="{FE03B605-C0ED-222F-16FE-FEE6B9BECE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77FBE0-D69F-F966-795B-432479DA12D5}"/>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1415670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052A-8DBA-9B59-1366-3060141DD3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0ECAFE7-4203-38D6-8BFD-7F13DC22D0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BE18011-68AF-711D-01FB-B5E6D1ED16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23DEA0-751C-4D5F-4A99-664A77BF29F9}"/>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6" name="Footer Placeholder 5">
            <a:extLst>
              <a:ext uri="{FF2B5EF4-FFF2-40B4-BE49-F238E27FC236}">
                <a16:creationId xmlns:a16="http://schemas.microsoft.com/office/drawing/2014/main" id="{FB35ABF3-94FC-FDC8-4331-98E10250FE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084A01-8A9F-0A59-20B9-231B14CF0557}"/>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1816799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6718-B698-C929-0528-BE168989A1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C9DF4A8-1DCB-2286-ED09-67A35D1F81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65944C-5A91-F159-A7C2-201B4B7437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CEE94B-31A4-F1FA-A342-DAA58A29E09D}"/>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6" name="Footer Placeholder 5">
            <a:extLst>
              <a:ext uri="{FF2B5EF4-FFF2-40B4-BE49-F238E27FC236}">
                <a16:creationId xmlns:a16="http://schemas.microsoft.com/office/drawing/2014/main" id="{377044B4-238C-C642-8A74-E5EC406E0A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1B9045-34B3-6550-8DFC-4973CB5B15F5}"/>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15662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A7572-466F-9222-9287-234BC8F1BC3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B617282-1902-16D0-A635-167482C0A9F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F71B96-C83D-40C2-5E78-0E529BD39812}"/>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B4AA0AA2-E259-9983-1827-1D4FC8812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D16A0-0439-E567-B68A-9E9DED467F99}"/>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2660845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17DDD5-87C7-5E17-C666-CC9F0FE926C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C3C8C4E-621E-5FD8-ABF7-4424ABF306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49CF0E-9ABE-98F6-5A19-03B556A596C2}"/>
              </a:ext>
            </a:extLst>
          </p:cNvPr>
          <p:cNvSpPr>
            <a:spLocks noGrp="1"/>
          </p:cNvSpPr>
          <p:nvPr>
            <p:ph type="dt" sz="half" idx="10"/>
          </p:nvPr>
        </p:nvSpPr>
        <p:spPr/>
        <p:txBody>
          <a:body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285E0BF8-CDF5-DA21-B5BD-F82244BD6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50E2A-AE09-9A9C-7681-CAE92FA37E53}"/>
              </a:ext>
            </a:extLst>
          </p:cNvPr>
          <p:cNvSpPr>
            <a:spLocks noGrp="1"/>
          </p:cNvSpPr>
          <p:nvPr>
            <p:ph type="sldNum" sz="quarter" idx="12"/>
          </p:nvPr>
        </p:nvSpPr>
        <p:spPr/>
        <p:txBody>
          <a:bodyPr/>
          <a:lstStyle/>
          <a:p>
            <a:fld id="{8B05E73E-43AA-4DA1-9C39-83C1D4B8B3F8}" type="slidenum">
              <a:rPr lang="en-GB" smtClean="0"/>
              <a:t>‹#›</a:t>
            </a:fld>
            <a:endParaRPr lang="en-GB"/>
          </a:p>
        </p:txBody>
      </p:sp>
    </p:spTree>
    <p:extLst>
      <p:ext uri="{BB962C8B-B14F-4D97-AF65-F5344CB8AC3E}">
        <p14:creationId xmlns:p14="http://schemas.microsoft.com/office/powerpoint/2010/main" val="2003715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211B62-0A02-B7B2-79F8-9CEEE1060D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2674AE3-8228-4D31-E508-35A9C3B29A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2E88D8-D97B-848F-CAF6-A0917880D5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C247E9-56BC-4E3A-92C8-6E4D0A7722BB}" type="datetimeFigureOut">
              <a:rPr lang="en-GB" smtClean="0"/>
              <a:t>27/02/2025</a:t>
            </a:fld>
            <a:endParaRPr lang="en-GB"/>
          </a:p>
        </p:txBody>
      </p:sp>
      <p:sp>
        <p:nvSpPr>
          <p:cNvPr id="5" name="Footer Placeholder 4">
            <a:extLst>
              <a:ext uri="{FF2B5EF4-FFF2-40B4-BE49-F238E27FC236}">
                <a16:creationId xmlns:a16="http://schemas.microsoft.com/office/drawing/2014/main" id="{18313E18-9F2A-1A83-743E-17CFDF819C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7056E4-3890-7EB6-041F-C643CD939A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05E73E-43AA-4DA1-9C39-83C1D4B8B3F8}" type="slidenum">
              <a:rPr lang="en-GB" smtClean="0"/>
              <a:t>‹#›</a:t>
            </a:fld>
            <a:endParaRPr lang="en-GB"/>
          </a:p>
        </p:txBody>
      </p:sp>
    </p:spTree>
    <p:extLst>
      <p:ext uri="{BB962C8B-B14F-4D97-AF65-F5344CB8AC3E}">
        <p14:creationId xmlns:p14="http://schemas.microsoft.com/office/powerpoint/2010/main" val="138595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ake.org.uk/get-involved/take-action/mybrake/knowledge-centre/roads-policing" TargetMode="External"/><Relationship Id="rId7" Type="http://schemas.openxmlformats.org/officeDocument/2006/relationships/hyperlink" Target="https://www.knbbs.com/understanding-the-national-intelligence-model-a-comprehensive-guide-for-security-practitioners/" TargetMode="External"/><Relationship Id="rId2" Type="http://schemas.openxmlformats.org/officeDocument/2006/relationships/hyperlink" Target="https://www.bbc.co.uk/news/uk-england-london-60791365" TargetMode="External"/><Relationship Id="rId1" Type="http://schemas.openxmlformats.org/officeDocument/2006/relationships/slideLayout" Target="../slideLayouts/slideLayout2.xml"/><Relationship Id="rId6" Type="http://schemas.openxmlformats.org/officeDocument/2006/relationships/hyperlink" Target="https://www.gov.uk/government/news/county-lines-gangs-smashed-in-national-police-blitz" TargetMode="External"/><Relationship Id="rId5" Type="http://schemas.openxmlformats.org/officeDocument/2006/relationships/hyperlink" Target="https://www.anncrafttrust.org/working-in-partnership-is-key-to-fighting-county-lines/" TargetMode="External"/><Relationship Id="rId4" Type="http://schemas.openxmlformats.org/officeDocument/2006/relationships/hyperlink" Target="https://www.college.police.uk/app/stop-and-search/stop-and-search"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ationalcrimeagency.gov.uk/news/operation-venetic" TargetMode="External"/><Relationship Id="rId2" Type="http://schemas.openxmlformats.org/officeDocument/2006/relationships/hyperlink" Target="https://www.nationalcrimeagency.gov.uk/what-we-do/crime-threats/drug-trafficking/county-lines" TargetMode="External"/><Relationship Id="rId1" Type="http://schemas.openxmlformats.org/officeDocument/2006/relationships/slideLayout" Target="../slideLayouts/slideLayout2.xml"/><Relationship Id="rId6" Type="http://schemas.openxmlformats.org/officeDocument/2006/relationships/hyperlink" Target="https://www.westmercia.police.uk/news/west-mercia/news/2023/december/weapons-and-drugs-removed-from-our-roads-in-an-operation-to-target-county-lines-drug-dealing/" TargetMode="External"/><Relationship Id="rId5" Type="http://schemas.openxmlformats.org/officeDocument/2006/relationships/hyperlink" Target="https://www.theguardian.com/society/2025/feb/22/new-laws-england-wales-children-exploited-gangs-county-lines" TargetMode="External"/><Relationship Id="rId4" Type="http://schemas.openxmlformats.org/officeDocument/2006/relationships/hyperlink" Target="https://policing.tv/videos/320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CC404-9762-79BF-1DD7-2DEDA711B1B0}"/>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F42B3D11-DA24-3DB6-94D1-F9ED849D01AC}"/>
              </a:ext>
            </a:extLst>
          </p:cNvPr>
          <p:cNvGrpSpPr/>
          <p:nvPr/>
        </p:nvGrpSpPr>
        <p:grpSpPr>
          <a:xfrm>
            <a:off x="44714" y="0"/>
            <a:ext cx="2759037" cy="6858000"/>
            <a:chOff x="10220562" y="0"/>
            <a:chExt cx="2759037" cy="6858000"/>
          </a:xfrm>
        </p:grpSpPr>
        <p:grpSp>
          <p:nvGrpSpPr>
            <p:cNvPr id="47" name="Group 46">
              <a:extLst>
                <a:ext uri="{FF2B5EF4-FFF2-40B4-BE49-F238E27FC236}">
                  <a16:creationId xmlns:a16="http://schemas.microsoft.com/office/drawing/2014/main" id="{238AAB91-8A8A-E070-FDAE-FA787ED3ADBB}"/>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7F82EF6C-0B8F-9667-1D6F-884573362737}"/>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0569F195-4421-E01B-E03F-1EA4E26A680C}"/>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699232F6-F253-1E21-C75A-4B5E71A86D36}"/>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22BE6B6F-DB68-9C98-CC61-4B579B82182F}"/>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F3B42C91-359A-B255-5B00-2562A4424E83}"/>
              </a:ext>
            </a:extLst>
          </p:cNvPr>
          <p:cNvGrpSpPr/>
          <p:nvPr/>
        </p:nvGrpSpPr>
        <p:grpSpPr>
          <a:xfrm>
            <a:off x="-342353" y="0"/>
            <a:ext cx="2852172" cy="6858000"/>
            <a:chOff x="8123834" y="0"/>
            <a:chExt cx="2852172" cy="6858000"/>
          </a:xfrm>
        </p:grpSpPr>
        <p:grpSp>
          <p:nvGrpSpPr>
            <p:cNvPr id="46" name="Group 45">
              <a:extLst>
                <a:ext uri="{FF2B5EF4-FFF2-40B4-BE49-F238E27FC236}">
                  <a16:creationId xmlns:a16="http://schemas.microsoft.com/office/drawing/2014/main" id="{7195E6E8-8218-7F8A-FF4B-C7078FA92EEF}"/>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8E576E70-D9F8-7B52-E022-F19F729123F2}"/>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2E30780E-6719-C883-0F2C-25A8320B7342}"/>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3ABE8047-3F3E-834A-1BB7-A5503948E0D8}"/>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9D689281-F41E-C743-50CB-DBFFD0851122}"/>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F964FED5-52AE-3E70-0239-F1E523C257A7}"/>
              </a:ext>
            </a:extLst>
          </p:cNvPr>
          <p:cNvGrpSpPr/>
          <p:nvPr/>
        </p:nvGrpSpPr>
        <p:grpSpPr>
          <a:xfrm>
            <a:off x="-636997" y="0"/>
            <a:ext cx="2899355" cy="6858000"/>
            <a:chOff x="6055522" y="0"/>
            <a:chExt cx="2899355" cy="6858000"/>
          </a:xfrm>
        </p:grpSpPr>
        <p:grpSp>
          <p:nvGrpSpPr>
            <p:cNvPr id="45" name="Group 44">
              <a:extLst>
                <a:ext uri="{FF2B5EF4-FFF2-40B4-BE49-F238E27FC236}">
                  <a16:creationId xmlns:a16="http://schemas.microsoft.com/office/drawing/2014/main" id="{4D13E7FA-51F4-2FF7-4DF8-5FA25EBBA4B6}"/>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766EFE5A-1711-4D86-4C61-C80B4A184981}"/>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5FE2D9F3-6800-413D-D623-83FEE6E152FF}"/>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3946E23B-D0DB-856B-F78A-82F52F5C1F5C}"/>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87A53E5C-BB4A-BE7B-F20D-802AFA526ABD}"/>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3903B6BB-E14C-3F8A-907A-0502CA6EB448}"/>
              </a:ext>
            </a:extLst>
          </p:cNvPr>
          <p:cNvGrpSpPr/>
          <p:nvPr/>
        </p:nvGrpSpPr>
        <p:grpSpPr>
          <a:xfrm>
            <a:off x="-808913" y="0"/>
            <a:ext cx="2786871" cy="6858000"/>
            <a:chOff x="4011183" y="0"/>
            <a:chExt cx="2786871" cy="6858000"/>
          </a:xfrm>
        </p:grpSpPr>
        <p:sp>
          <p:nvSpPr>
            <p:cNvPr id="6" name="Rectangle 5">
              <a:extLst>
                <a:ext uri="{FF2B5EF4-FFF2-40B4-BE49-F238E27FC236}">
                  <a16:creationId xmlns:a16="http://schemas.microsoft.com/office/drawing/2014/main" id="{D84CA9CB-5D45-10B7-CA82-CBC513D3A69F}"/>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AF2C0038-D86C-DA70-5769-9C652E099689}"/>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6A4C9B99-F357-2DB6-713F-4750498045B5}"/>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E5B463C7-5631-8908-CF41-BC22A9B54F18}"/>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3" name="Group 42">
            <a:extLst>
              <a:ext uri="{FF2B5EF4-FFF2-40B4-BE49-F238E27FC236}">
                <a16:creationId xmlns:a16="http://schemas.microsoft.com/office/drawing/2014/main" id="{C6242EF8-72E9-C5C0-C7C7-9722DE6C4E73}"/>
              </a:ext>
            </a:extLst>
          </p:cNvPr>
          <p:cNvGrpSpPr/>
          <p:nvPr/>
        </p:nvGrpSpPr>
        <p:grpSpPr>
          <a:xfrm>
            <a:off x="-1100630" y="0"/>
            <a:ext cx="2803587" cy="6858000"/>
            <a:chOff x="1971235" y="0"/>
            <a:chExt cx="2803587" cy="6858000"/>
          </a:xfrm>
        </p:grpSpPr>
        <p:sp>
          <p:nvSpPr>
            <p:cNvPr id="5" name="Rectangle 4">
              <a:extLst>
                <a:ext uri="{FF2B5EF4-FFF2-40B4-BE49-F238E27FC236}">
                  <a16:creationId xmlns:a16="http://schemas.microsoft.com/office/drawing/2014/main" id="{76E07399-235C-57B2-A2AC-EB8009204D65}"/>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BEF4264F-4C7A-50D1-AF01-54215F329873}"/>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833369A6-B66F-0041-9E0A-0809B029C231}"/>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F50DAFC8-9BE2-E066-5DE0-68136DFB7C0B}"/>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3C5BB79A-EE09-67FC-AE00-33194E3D2087}"/>
              </a:ext>
            </a:extLst>
          </p:cNvPr>
          <p:cNvGrpSpPr/>
          <p:nvPr/>
        </p:nvGrpSpPr>
        <p:grpSpPr>
          <a:xfrm>
            <a:off x="-1371034" y="0"/>
            <a:ext cx="2796263" cy="6858000"/>
            <a:chOff x="-34215" y="0"/>
            <a:chExt cx="2796263" cy="6858000"/>
          </a:xfrm>
        </p:grpSpPr>
        <p:sp>
          <p:nvSpPr>
            <p:cNvPr id="4" name="Rectangle 3">
              <a:extLst>
                <a:ext uri="{FF2B5EF4-FFF2-40B4-BE49-F238E27FC236}">
                  <a16:creationId xmlns:a16="http://schemas.microsoft.com/office/drawing/2014/main" id="{39BB5F96-1DD2-5482-711C-7D1B4EE3368F}"/>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CD55657D-2CDE-D746-31B9-CD598FEC74A6}"/>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3BA2A2CD-4501-EBE2-B640-353E77C8F4E5}"/>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02FE1DF4-34B8-D4A1-6F9C-E0FB1C37D753}"/>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Subtitle 2">
            <a:extLst>
              <a:ext uri="{FF2B5EF4-FFF2-40B4-BE49-F238E27FC236}">
                <a16:creationId xmlns:a16="http://schemas.microsoft.com/office/drawing/2014/main" id="{BAFB2676-E09B-12B1-2E1A-CE00E3F5BED6}"/>
              </a:ext>
            </a:extLst>
          </p:cNvPr>
          <p:cNvSpPr>
            <a:spLocks noGrp="1"/>
          </p:cNvSpPr>
          <p:nvPr>
            <p:ph type="subTitle" idx="1"/>
          </p:nvPr>
        </p:nvSpPr>
        <p:spPr>
          <a:xfrm>
            <a:off x="9337756" y="5858715"/>
            <a:ext cx="2754085" cy="842143"/>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l"/>
            <a:r>
              <a:rPr lang="en-GB" b="1" dirty="0">
                <a:ln w="12700" cmpd="sng">
                  <a:noFill/>
                  <a:prstDash val="solid"/>
                </a:ln>
                <a:latin typeface="Aptos" panose="020B0004020202020204" pitchFamily="34" charset="0"/>
              </a:rPr>
              <a:t>Written by Seren Thomas (2305811)</a:t>
            </a:r>
          </a:p>
          <a:p>
            <a:endParaRPr lang="en-GB" dirty="0"/>
          </a:p>
        </p:txBody>
      </p:sp>
      <p:pic>
        <p:nvPicPr>
          <p:cNvPr id="16" name="Picture 15" descr="A close-up of a sign&#10;&#10;Description automatically generated">
            <a:extLst>
              <a:ext uri="{FF2B5EF4-FFF2-40B4-BE49-F238E27FC236}">
                <a16:creationId xmlns:a16="http://schemas.microsoft.com/office/drawing/2014/main" id="{68812185-4D10-23D6-306E-884AA0D6FFA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71765" y="96511"/>
            <a:ext cx="2954402" cy="1317171"/>
          </a:xfrm>
          <a:prstGeom prst="rect">
            <a:avLst/>
          </a:prstGeom>
        </p:spPr>
      </p:pic>
      <p:sp>
        <p:nvSpPr>
          <p:cNvPr id="19" name="Rectangle 18">
            <a:extLst>
              <a:ext uri="{FF2B5EF4-FFF2-40B4-BE49-F238E27FC236}">
                <a16:creationId xmlns:a16="http://schemas.microsoft.com/office/drawing/2014/main" id="{F2AFDD87-A943-4AD9-378F-0670EF6ED8B6}"/>
              </a:ext>
            </a:extLst>
          </p:cNvPr>
          <p:cNvSpPr/>
          <p:nvPr/>
        </p:nvSpPr>
        <p:spPr>
          <a:xfrm>
            <a:off x="2907787" y="1699394"/>
            <a:ext cx="8578308" cy="317009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4000" b="1" dirty="0">
                <a:ln w="12700" cmpd="sng">
                  <a:noFill/>
                  <a:prstDash val="solid"/>
                </a:ln>
              </a:rPr>
              <a:t>Critically analyse the contribution of road policing to disrupting crimes enabled by the road network.</a:t>
            </a:r>
            <a:br>
              <a:rPr lang="en-GB" sz="4000" b="1" dirty="0">
                <a:ln w="12700" cmpd="sng">
                  <a:noFill/>
                  <a:prstDash val="solid"/>
                </a:ln>
              </a:rPr>
            </a:br>
            <a:br>
              <a:rPr lang="en-GB" sz="4000" b="1" dirty="0">
                <a:ln w="12700" cmpd="sng">
                  <a:noFill/>
                  <a:prstDash val="solid"/>
                </a:ln>
              </a:rPr>
            </a:br>
            <a:r>
              <a:rPr lang="en-GB" sz="4000" b="1" dirty="0">
                <a:ln w="12700" cmpd="sng">
                  <a:noFill/>
                  <a:prstDash val="solid"/>
                </a:ln>
              </a:rPr>
              <a:t>(BMPL5018)</a:t>
            </a:r>
          </a:p>
        </p:txBody>
      </p:sp>
    </p:spTree>
    <p:extLst>
      <p:ext uri="{BB962C8B-B14F-4D97-AF65-F5344CB8AC3E}">
        <p14:creationId xmlns:p14="http://schemas.microsoft.com/office/powerpoint/2010/main" val="34476410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DAE77-48CE-B8C1-1E27-5C2885BE92DB}"/>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A5117506-9F27-CCD5-65D2-7FD2CCB306C4}"/>
              </a:ext>
            </a:extLst>
          </p:cNvPr>
          <p:cNvGrpSpPr/>
          <p:nvPr/>
        </p:nvGrpSpPr>
        <p:grpSpPr>
          <a:xfrm>
            <a:off x="10220562" y="0"/>
            <a:ext cx="2759037" cy="6858000"/>
            <a:chOff x="10220562" y="0"/>
            <a:chExt cx="2759037" cy="6858000"/>
          </a:xfrm>
        </p:grpSpPr>
        <p:grpSp>
          <p:nvGrpSpPr>
            <p:cNvPr id="47" name="Group 46">
              <a:extLst>
                <a:ext uri="{FF2B5EF4-FFF2-40B4-BE49-F238E27FC236}">
                  <a16:creationId xmlns:a16="http://schemas.microsoft.com/office/drawing/2014/main" id="{4BCDA8DF-4122-4AEE-BE70-2A7A1A69F66C}"/>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4AC59B61-4222-0829-643F-BE9EF26D979F}"/>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090F4322-5B18-9752-667E-5C21EAC9152B}"/>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74942ABA-570C-61CE-090F-6F6C97E8D02B}"/>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FB422724-5E92-2C7E-7015-0357B81DE115}"/>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19A7F359-6BA8-2593-BC6A-4C5E3F5B0058}"/>
              </a:ext>
            </a:extLst>
          </p:cNvPr>
          <p:cNvGrpSpPr/>
          <p:nvPr/>
        </p:nvGrpSpPr>
        <p:grpSpPr>
          <a:xfrm>
            <a:off x="8214390" y="0"/>
            <a:ext cx="2852172" cy="6858000"/>
            <a:chOff x="8123834" y="0"/>
            <a:chExt cx="2852172" cy="6858000"/>
          </a:xfrm>
        </p:grpSpPr>
        <p:grpSp>
          <p:nvGrpSpPr>
            <p:cNvPr id="46" name="Group 45">
              <a:extLst>
                <a:ext uri="{FF2B5EF4-FFF2-40B4-BE49-F238E27FC236}">
                  <a16:creationId xmlns:a16="http://schemas.microsoft.com/office/drawing/2014/main" id="{04A44472-F2F0-7AB1-B81A-D05271519B0A}"/>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9C2F5575-EBE7-6316-BC46-48BE649F5B3D}"/>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30080094-5D2F-CC2C-AB69-A2DF22B2EB53}"/>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71B704C1-489B-A6BB-B54C-D2D4C8103FF2}"/>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E4C9233E-F39D-9780-EB2E-36EAF9573C63}"/>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5E8B2268-B0E4-618E-980B-1D1B47DC9153}"/>
              </a:ext>
            </a:extLst>
          </p:cNvPr>
          <p:cNvGrpSpPr/>
          <p:nvPr/>
        </p:nvGrpSpPr>
        <p:grpSpPr>
          <a:xfrm>
            <a:off x="6055522" y="0"/>
            <a:ext cx="2899355" cy="6858000"/>
            <a:chOff x="6055522" y="0"/>
            <a:chExt cx="2899355" cy="6858000"/>
          </a:xfrm>
        </p:grpSpPr>
        <p:grpSp>
          <p:nvGrpSpPr>
            <p:cNvPr id="45" name="Group 44">
              <a:extLst>
                <a:ext uri="{FF2B5EF4-FFF2-40B4-BE49-F238E27FC236}">
                  <a16:creationId xmlns:a16="http://schemas.microsoft.com/office/drawing/2014/main" id="{3C342361-EAF7-6EA5-E07B-4C3AA57A4E4B}"/>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1361539A-1C3B-B250-779C-10E6C13BE0A5}"/>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A32FBF98-08BB-5E73-FAC5-340AAAC7140E}"/>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23ADD087-1BAF-52CA-D5BB-0FFCDA946BAE}"/>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C5E48960-F66A-4D42-60CC-4625E793BBAB}"/>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8AEEE34B-F6A8-4987-B1CA-B1FEB4535855}"/>
              </a:ext>
            </a:extLst>
          </p:cNvPr>
          <p:cNvGrpSpPr/>
          <p:nvPr/>
        </p:nvGrpSpPr>
        <p:grpSpPr>
          <a:xfrm>
            <a:off x="4011183" y="0"/>
            <a:ext cx="2786871" cy="6858000"/>
            <a:chOff x="4011183" y="0"/>
            <a:chExt cx="2786871" cy="6858000"/>
          </a:xfrm>
        </p:grpSpPr>
        <p:sp>
          <p:nvSpPr>
            <p:cNvPr id="6" name="Rectangle 5">
              <a:extLst>
                <a:ext uri="{FF2B5EF4-FFF2-40B4-BE49-F238E27FC236}">
                  <a16:creationId xmlns:a16="http://schemas.microsoft.com/office/drawing/2014/main" id="{4DEF6AFB-94CA-E3CC-4CA4-DEDA156B4B48}"/>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9E612BD4-1459-BF7D-1F6D-18E65C049BD6}"/>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B43F54DF-8090-E531-714C-C0EA3A7DD31B}"/>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B774BCF2-CD84-276B-EE9A-37E2BB411ACD}"/>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3" name="Group 42">
            <a:extLst>
              <a:ext uri="{FF2B5EF4-FFF2-40B4-BE49-F238E27FC236}">
                <a16:creationId xmlns:a16="http://schemas.microsoft.com/office/drawing/2014/main" id="{E98AA7AE-E727-0821-749F-A9E70E449553}"/>
              </a:ext>
            </a:extLst>
          </p:cNvPr>
          <p:cNvGrpSpPr/>
          <p:nvPr/>
        </p:nvGrpSpPr>
        <p:grpSpPr>
          <a:xfrm>
            <a:off x="1971235" y="0"/>
            <a:ext cx="2803587" cy="6858000"/>
            <a:chOff x="1971235" y="0"/>
            <a:chExt cx="2803587" cy="6858000"/>
          </a:xfrm>
        </p:grpSpPr>
        <p:sp>
          <p:nvSpPr>
            <p:cNvPr id="5" name="Rectangle 4">
              <a:extLst>
                <a:ext uri="{FF2B5EF4-FFF2-40B4-BE49-F238E27FC236}">
                  <a16:creationId xmlns:a16="http://schemas.microsoft.com/office/drawing/2014/main" id="{263ECD39-FE29-4CD9-76B9-508A319ED01D}"/>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BF6BE40C-7598-4937-D0B4-CA3CE994BE39}"/>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D8DFB5C6-CCD1-F6D5-B42C-4109EB75118F}"/>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49AD3B36-A56F-331F-A25F-F78E429FAA1A}"/>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A322B88C-9236-B641-EFF7-A1EFCE967372}"/>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5C1550DB-5E78-EE47-A02C-6A5954648E8C}"/>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BDDA4975-FCE5-D03F-C60D-CD397A9D063F}"/>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36F93A12-0303-ED15-7FF9-8206BF1C632C}"/>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E911ACCA-023E-BC20-0C17-6A75DBDE6418}"/>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1945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F4CCE-6B68-D759-52E9-95567C65AC41}"/>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0EA5E8FA-F04A-E6F2-8BB3-FDC4E23965EE}"/>
              </a:ext>
            </a:extLst>
          </p:cNvPr>
          <p:cNvGrpSpPr/>
          <p:nvPr/>
        </p:nvGrpSpPr>
        <p:grpSpPr>
          <a:xfrm>
            <a:off x="-3788947" y="-250371"/>
            <a:ext cx="2759037" cy="6858000"/>
            <a:chOff x="10220562" y="0"/>
            <a:chExt cx="2759037" cy="6858000"/>
          </a:xfrm>
        </p:grpSpPr>
        <p:grpSp>
          <p:nvGrpSpPr>
            <p:cNvPr id="47" name="Group 46">
              <a:extLst>
                <a:ext uri="{FF2B5EF4-FFF2-40B4-BE49-F238E27FC236}">
                  <a16:creationId xmlns:a16="http://schemas.microsoft.com/office/drawing/2014/main" id="{AF0A2C2E-CAB0-FAAB-C6E3-7D1ACB8101B5}"/>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B24A741B-8849-3EC9-4017-36205313FEA2}"/>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4B4A1767-14D9-B661-CE39-253C390D2BEE}"/>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0BF9DD77-25FB-5245-ADCC-61832D43154F}"/>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AA406DF7-72D3-2015-F81C-A779393BBDA4}"/>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FAD30730-7F6A-06C6-8572-E092070E292D}"/>
              </a:ext>
            </a:extLst>
          </p:cNvPr>
          <p:cNvGrpSpPr/>
          <p:nvPr/>
        </p:nvGrpSpPr>
        <p:grpSpPr>
          <a:xfrm>
            <a:off x="-2869279" y="15411"/>
            <a:ext cx="2852172" cy="6858000"/>
            <a:chOff x="8123834" y="0"/>
            <a:chExt cx="2852172" cy="6858000"/>
          </a:xfrm>
        </p:grpSpPr>
        <p:grpSp>
          <p:nvGrpSpPr>
            <p:cNvPr id="46" name="Group 45">
              <a:extLst>
                <a:ext uri="{FF2B5EF4-FFF2-40B4-BE49-F238E27FC236}">
                  <a16:creationId xmlns:a16="http://schemas.microsoft.com/office/drawing/2014/main" id="{6B4DA780-7212-2920-81FF-0E8141A5D703}"/>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9BEAB003-77C4-D903-64C6-EA8FE49B90BF}"/>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19099FA6-28B6-2474-EF52-E0C5301D14C3}"/>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CEFC353F-2560-AED4-17DD-CD620B76CF49}"/>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0E6B1575-CBF5-9002-53AD-0394704F3A3B}"/>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F90FF9D9-BE0D-700B-704D-BD2FC0A9BFCB}"/>
              </a:ext>
            </a:extLst>
          </p:cNvPr>
          <p:cNvGrpSpPr/>
          <p:nvPr/>
        </p:nvGrpSpPr>
        <p:grpSpPr>
          <a:xfrm>
            <a:off x="-3328129" y="-54067"/>
            <a:ext cx="2899355" cy="6858000"/>
            <a:chOff x="6055522" y="0"/>
            <a:chExt cx="2899355" cy="6858000"/>
          </a:xfrm>
        </p:grpSpPr>
        <p:grpSp>
          <p:nvGrpSpPr>
            <p:cNvPr id="45" name="Group 44">
              <a:extLst>
                <a:ext uri="{FF2B5EF4-FFF2-40B4-BE49-F238E27FC236}">
                  <a16:creationId xmlns:a16="http://schemas.microsoft.com/office/drawing/2014/main" id="{91A2EA93-7548-1CEB-3A03-81151FD2A025}"/>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B055D42F-8DFD-6C13-6DBA-D340F94A5C3C}"/>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540222FA-AE0F-EB95-D7F9-53618E39B2D6}"/>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58C5D317-6CE9-0C31-E432-0CF475437B69}"/>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5CDB384F-C23E-A3A1-C317-EDC4A3ECF771}"/>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E10A4CD8-099C-EF57-7DC6-2FD8BDB23D1F}"/>
              </a:ext>
            </a:extLst>
          </p:cNvPr>
          <p:cNvGrpSpPr/>
          <p:nvPr/>
        </p:nvGrpSpPr>
        <p:grpSpPr>
          <a:xfrm>
            <a:off x="-2844753" y="-54067"/>
            <a:ext cx="2786871" cy="6858000"/>
            <a:chOff x="4011183" y="0"/>
            <a:chExt cx="2786871" cy="6858000"/>
          </a:xfrm>
        </p:grpSpPr>
        <p:sp>
          <p:nvSpPr>
            <p:cNvPr id="6" name="Rectangle 5">
              <a:extLst>
                <a:ext uri="{FF2B5EF4-FFF2-40B4-BE49-F238E27FC236}">
                  <a16:creationId xmlns:a16="http://schemas.microsoft.com/office/drawing/2014/main" id="{52603771-5872-C24C-71CF-BC9B36B27574}"/>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76C49CBD-FA49-1153-22B2-53D419D503E3}"/>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93A2B437-2169-80EB-40B5-C419BD9F4D20}"/>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11C67A31-BF70-8052-343A-D5CDEFB169F2}"/>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3" name="Group 42">
            <a:extLst>
              <a:ext uri="{FF2B5EF4-FFF2-40B4-BE49-F238E27FC236}">
                <a16:creationId xmlns:a16="http://schemas.microsoft.com/office/drawing/2014/main" id="{5EED3552-2413-8601-AE9E-5B244CA12D87}"/>
              </a:ext>
            </a:extLst>
          </p:cNvPr>
          <p:cNvGrpSpPr/>
          <p:nvPr/>
        </p:nvGrpSpPr>
        <p:grpSpPr>
          <a:xfrm>
            <a:off x="-2957768" y="0"/>
            <a:ext cx="2803587" cy="6858000"/>
            <a:chOff x="1971235" y="0"/>
            <a:chExt cx="2803587" cy="6858000"/>
          </a:xfrm>
        </p:grpSpPr>
        <p:sp>
          <p:nvSpPr>
            <p:cNvPr id="5" name="Rectangle 4">
              <a:extLst>
                <a:ext uri="{FF2B5EF4-FFF2-40B4-BE49-F238E27FC236}">
                  <a16:creationId xmlns:a16="http://schemas.microsoft.com/office/drawing/2014/main" id="{800FC051-9253-8CCF-5F03-D8A5551EE336}"/>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59877E3E-E039-0182-282B-926B76C47CCC}"/>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B7C079FD-3713-A69D-1C9B-DBCDBB9EE240}"/>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C74BC7EA-0692-535B-4748-CC4426619C7D}"/>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0F0955B8-B9C8-9ACB-8A05-9259DB2F080F}"/>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681DDA77-3904-D9AD-4332-366ECB6ECC87}"/>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07F9885F-1797-D91B-E9AD-42830AE34DAB}"/>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4E293FAE-18A0-C476-4E36-3271119E82FA}"/>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FB6604F2-C62F-F938-ED59-74E8F9CB192B}"/>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TextBox 18">
            <a:extLst>
              <a:ext uri="{FF2B5EF4-FFF2-40B4-BE49-F238E27FC236}">
                <a16:creationId xmlns:a16="http://schemas.microsoft.com/office/drawing/2014/main" id="{BA32D581-B221-2487-6594-C99BC5E5F082}"/>
              </a:ext>
            </a:extLst>
          </p:cNvPr>
          <p:cNvSpPr txBox="1"/>
          <p:nvPr/>
        </p:nvSpPr>
        <p:spPr>
          <a:xfrm>
            <a:off x="3153843" y="3814164"/>
            <a:ext cx="7529124" cy="3293209"/>
          </a:xfrm>
          <a:prstGeom prst="rect">
            <a:avLst/>
          </a:prstGeom>
          <a:noFill/>
        </p:spPr>
        <p:txBody>
          <a:bodyPr wrap="square" rtlCol="0">
            <a:spAutoFit/>
          </a:bodyPr>
          <a:lstStyle/>
          <a:p>
            <a:pPr marL="285750" indent="-285750" algn="just">
              <a:buFont typeface="Wingdings" panose="05000000000000000000" pitchFamily="2" charset="2"/>
              <a:buChar char="Ø"/>
            </a:pPr>
            <a:r>
              <a:rPr lang="en-GB" sz="2000" dirty="0"/>
              <a:t>What role does road policing play in tackling serious and organised crime?</a:t>
            </a:r>
          </a:p>
          <a:p>
            <a:pPr marL="285750" indent="-285750" algn="just">
              <a:buFont typeface="Wingdings" panose="05000000000000000000" pitchFamily="2" charset="2"/>
              <a:buChar char="Ø"/>
            </a:pPr>
            <a:endParaRPr lang="en-GB" sz="2000" dirty="0"/>
          </a:p>
          <a:p>
            <a:pPr marL="285750" indent="-285750" algn="just">
              <a:buFont typeface="Wingdings" panose="05000000000000000000" pitchFamily="2" charset="2"/>
              <a:buChar char="Ø"/>
            </a:pPr>
            <a:r>
              <a:rPr lang="en-GB" sz="2000" dirty="0"/>
              <a:t>How does the road facilitate drug trafficking via county lines?</a:t>
            </a:r>
          </a:p>
          <a:p>
            <a:pPr marL="285750" indent="-285750" algn="just">
              <a:buFont typeface="Wingdings" panose="05000000000000000000" pitchFamily="2" charset="2"/>
              <a:buChar char="Ø"/>
            </a:pPr>
            <a:endParaRPr lang="en-GB" sz="2000" dirty="0"/>
          </a:p>
          <a:p>
            <a:pPr marL="285750" indent="-285750" algn="just">
              <a:buFont typeface="Wingdings" panose="05000000000000000000" pitchFamily="2" charset="2"/>
              <a:buChar char="Ø"/>
            </a:pPr>
            <a:r>
              <a:rPr lang="en-GB" sz="2000" dirty="0"/>
              <a:t>This presentation critically analyses how road policing disrupts county lines operations, focusing on intelligence-led policing (ILP) and the National Intelligence Model (NIM).</a:t>
            </a:r>
          </a:p>
          <a:p>
            <a:pPr marL="285750" indent="-285750" algn="just">
              <a:buFont typeface="Wingdings" panose="05000000000000000000" pitchFamily="2" charset="2"/>
              <a:buChar char="Ø"/>
            </a:pPr>
            <a:endParaRPr lang="en-GB" sz="1600" dirty="0"/>
          </a:p>
          <a:p>
            <a:pPr marL="285750" indent="-285750" algn="just">
              <a:buFont typeface="Wingdings" panose="05000000000000000000" pitchFamily="2" charset="2"/>
              <a:buChar char="Ø"/>
            </a:pPr>
            <a:endParaRPr lang="en-GB" sz="1600" dirty="0"/>
          </a:p>
          <a:p>
            <a:pPr marL="285750" indent="-285750" algn="just">
              <a:buFont typeface="Wingdings" panose="05000000000000000000" pitchFamily="2" charset="2"/>
              <a:buChar char="Ø"/>
            </a:pPr>
            <a:endParaRPr lang="en-GB" sz="1600" dirty="0"/>
          </a:p>
        </p:txBody>
      </p:sp>
      <p:pic>
        <p:nvPicPr>
          <p:cNvPr id="13" name="Picture 2" descr="Home | South Wales Police">
            <a:extLst>
              <a:ext uri="{FF2B5EF4-FFF2-40B4-BE49-F238E27FC236}">
                <a16:creationId xmlns:a16="http://schemas.microsoft.com/office/drawing/2014/main" id="{63B934B3-A739-FEA1-7953-9C82B59465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2332" y="420600"/>
            <a:ext cx="5252147" cy="2954333"/>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001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 calcmode="lin" valueType="num">
                                      <p:cBhvr>
                                        <p:cTn id="7" dur="1000" fill="hold"/>
                                        <p:tgtEl>
                                          <p:spTgt spid="19">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9">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9">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1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9">
                                            <p:txEl>
                                              <p:pRg st="2" end="2"/>
                                            </p:txEl>
                                          </p:spTgt>
                                        </p:tgtEl>
                                        <p:attrNameLst>
                                          <p:attrName>style.visibility</p:attrName>
                                        </p:attrNameLst>
                                      </p:cBhvr>
                                      <p:to>
                                        <p:strVal val="visible"/>
                                      </p:to>
                                    </p:set>
                                    <p:anim calcmode="lin" valueType="num">
                                      <p:cBhvr>
                                        <p:cTn id="15" dur="1000" fill="hold"/>
                                        <p:tgtEl>
                                          <p:spTgt spid="19">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19">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19">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1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9">
                                            <p:txEl>
                                              <p:pRg st="4" end="4"/>
                                            </p:txEl>
                                          </p:spTgt>
                                        </p:tgtEl>
                                        <p:attrNameLst>
                                          <p:attrName>style.visibility</p:attrName>
                                        </p:attrNameLst>
                                      </p:cBhvr>
                                      <p:to>
                                        <p:strVal val="visible"/>
                                      </p:to>
                                    </p:set>
                                    <p:anim calcmode="lin" valueType="num">
                                      <p:cBhvr>
                                        <p:cTn id="23" dur="1000" fill="hold"/>
                                        <p:tgtEl>
                                          <p:spTgt spid="19">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19">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19">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BCD8F-6AB1-EEE6-6C19-F46D9D9BCA25}"/>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C81E974B-4FB6-038F-DA48-A591C9A94AF8}"/>
              </a:ext>
            </a:extLst>
          </p:cNvPr>
          <p:cNvGrpSpPr/>
          <p:nvPr/>
        </p:nvGrpSpPr>
        <p:grpSpPr>
          <a:xfrm>
            <a:off x="-3788947" y="-250371"/>
            <a:ext cx="2759037" cy="6858000"/>
            <a:chOff x="10220562" y="0"/>
            <a:chExt cx="2759037" cy="6858000"/>
          </a:xfrm>
        </p:grpSpPr>
        <p:grpSp>
          <p:nvGrpSpPr>
            <p:cNvPr id="47" name="Group 46">
              <a:extLst>
                <a:ext uri="{FF2B5EF4-FFF2-40B4-BE49-F238E27FC236}">
                  <a16:creationId xmlns:a16="http://schemas.microsoft.com/office/drawing/2014/main" id="{015851F7-EEB1-7A81-7D35-856A16F4FF1B}"/>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451F08D0-9809-7136-3F86-5B192DAF0B11}"/>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E93E16EF-0F0B-8135-8B07-BF93588F6E55}"/>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7B216097-994C-3439-ACFA-A24289A2A2AE}"/>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62CEDABE-B505-EAFA-03EB-083540E8BF23}"/>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F08908CF-3E54-F4EE-AE7F-6302EFC17F31}"/>
              </a:ext>
            </a:extLst>
          </p:cNvPr>
          <p:cNvGrpSpPr/>
          <p:nvPr/>
        </p:nvGrpSpPr>
        <p:grpSpPr>
          <a:xfrm>
            <a:off x="-2869279" y="15411"/>
            <a:ext cx="2852172" cy="6858000"/>
            <a:chOff x="8123834" y="0"/>
            <a:chExt cx="2852172" cy="6858000"/>
          </a:xfrm>
        </p:grpSpPr>
        <p:grpSp>
          <p:nvGrpSpPr>
            <p:cNvPr id="46" name="Group 45">
              <a:extLst>
                <a:ext uri="{FF2B5EF4-FFF2-40B4-BE49-F238E27FC236}">
                  <a16:creationId xmlns:a16="http://schemas.microsoft.com/office/drawing/2014/main" id="{4D652DAD-0568-05FF-419A-1F43C285E0C6}"/>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14E86B3E-C23B-962B-399B-5788860C09C6}"/>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4DF20296-9823-BA36-723A-AEE21617F8A6}"/>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6B4DF34B-BB0E-20BC-503F-26E9CC32380D}"/>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37B6C13F-2616-9692-54E8-9DA90F8A5A01}"/>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D2A597D3-2FF1-4F4D-B04C-16E2A7E4FD75}"/>
              </a:ext>
            </a:extLst>
          </p:cNvPr>
          <p:cNvGrpSpPr/>
          <p:nvPr/>
        </p:nvGrpSpPr>
        <p:grpSpPr>
          <a:xfrm>
            <a:off x="-3328129" y="-54067"/>
            <a:ext cx="2899355" cy="6858000"/>
            <a:chOff x="6055522" y="0"/>
            <a:chExt cx="2899355" cy="6858000"/>
          </a:xfrm>
        </p:grpSpPr>
        <p:grpSp>
          <p:nvGrpSpPr>
            <p:cNvPr id="45" name="Group 44">
              <a:extLst>
                <a:ext uri="{FF2B5EF4-FFF2-40B4-BE49-F238E27FC236}">
                  <a16:creationId xmlns:a16="http://schemas.microsoft.com/office/drawing/2014/main" id="{B8B31C15-A9A7-F3DD-A3C8-37FBBCF59A5F}"/>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A4FAE197-D381-49DF-472F-53E6A1F18BD3}"/>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45739AA7-4CB6-AEDB-A3BC-131E4077612C}"/>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54C2A227-E4B3-B594-A6DA-251DA53E7697}"/>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AA05053C-686E-AB17-F28E-99C399C12FB7}"/>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083CB3B3-71D0-CC61-5FDF-645F45C9E071}"/>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4B87D515-4773-2C61-627F-1E63645D4467}"/>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2510512C-7E06-AB87-F873-8E24B89A82F2}"/>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A32D192E-51AE-6821-721D-6DC98C7A91D1}"/>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C52F67BF-EDED-DF67-B8B2-37B33C62039A}"/>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3" name="Group 42">
            <a:extLst>
              <a:ext uri="{FF2B5EF4-FFF2-40B4-BE49-F238E27FC236}">
                <a16:creationId xmlns:a16="http://schemas.microsoft.com/office/drawing/2014/main" id="{AD93C9F3-B34F-435F-E8C0-ECBDE21CCBAC}"/>
              </a:ext>
            </a:extLst>
          </p:cNvPr>
          <p:cNvGrpSpPr/>
          <p:nvPr/>
        </p:nvGrpSpPr>
        <p:grpSpPr>
          <a:xfrm>
            <a:off x="217693" y="0"/>
            <a:ext cx="2803587" cy="6858000"/>
            <a:chOff x="1971235" y="0"/>
            <a:chExt cx="2803587" cy="6858000"/>
          </a:xfrm>
        </p:grpSpPr>
        <p:sp>
          <p:nvSpPr>
            <p:cNvPr id="5" name="Rectangle 4">
              <a:extLst>
                <a:ext uri="{FF2B5EF4-FFF2-40B4-BE49-F238E27FC236}">
                  <a16:creationId xmlns:a16="http://schemas.microsoft.com/office/drawing/2014/main" id="{406A22C7-F129-6033-4E14-1549B409CDE7}"/>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A5F54765-D48F-3633-5EE4-4471F2F2F91D}"/>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7D0F02B0-8BF5-5EE8-F1B7-35EDA72C4CFA}"/>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CA16B25A-AD44-4EE2-2FDB-9AA8876959E6}"/>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8823D62C-7C8A-3F55-28C4-B196DC521CD5}"/>
              </a:ext>
            </a:extLst>
          </p:cNvPr>
          <p:cNvGrpSpPr/>
          <p:nvPr/>
        </p:nvGrpSpPr>
        <p:grpSpPr>
          <a:xfrm>
            <a:off x="-2844753" y="-54067"/>
            <a:ext cx="2786871" cy="6858000"/>
            <a:chOff x="4011183" y="0"/>
            <a:chExt cx="2786871" cy="6858000"/>
          </a:xfrm>
        </p:grpSpPr>
        <p:sp>
          <p:nvSpPr>
            <p:cNvPr id="6" name="Rectangle 5">
              <a:extLst>
                <a:ext uri="{FF2B5EF4-FFF2-40B4-BE49-F238E27FC236}">
                  <a16:creationId xmlns:a16="http://schemas.microsoft.com/office/drawing/2014/main" id="{137AC861-EF88-F7D8-6996-85570D6063C0}"/>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928F380B-8199-15D3-E954-67A07EDFC787}"/>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8777254E-6BE3-AFBA-0650-02CFBAA359F8}"/>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068E4F81-D19B-FA46-7BEA-A897131D60A5}"/>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9" name="Group 48">
            <a:extLst>
              <a:ext uri="{FF2B5EF4-FFF2-40B4-BE49-F238E27FC236}">
                <a16:creationId xmlns:a16="http://schemas.microsoft.com/office/drawing/2014/main" id="{CC557BD2-3BAA-68DB-442F-3B5BBE624613}"/>
              </a:ext>
            </a:extLst>
          </p:cNvPr>
          <p:cNvGrpSpPr/>
          <p:nvPr/>
        </p:nvGrpSpPr>
        <p:grpSpPr>
          <a:xfrm>
            <a:off x="3021280" y="1489496"/>
            <a:ext cx="8736369" cy="4163838"/>
            <a:chOff x="3021280" y="1489496"/>
            <a:chExt cx="8736369" cy="4163838"/>
          </a:xfrm>
        </p:grpSpPr>
        <p:sp>
          <p:nvSpPr>
            <p:cNvPr id="25" name="Oval 24">
              <a:extLst>
                <a:ext uri="{FF2B5EF4-FFF2-40B4-BE49-F238E27FC236}">
                  <a16:creationId xmlns:a16="http://schemas.microsoft.com/office/drawing/2014/main" id="{97B4DF55-1527-8A80-80C0-0AC62FBC2ED6}"/>
                </a:ext>
              </a:extLst>
            </p:cNvPr>
            <p:cNvSpPr/>
            <p:nvPr/>
          </p:nvSpPr>
          <p:spPr>
            <a:xfrm>
              <a:off x="8648162" y="1507875"/>
              <a:ext cx="2196000" cy="2196000"/>
            </a:xfrm>
            <a:prstGeom prst="ellipse">
              <a:avLst/>
            </a:prstGeom>
            <a:solidFill>
              <a:schemeClr val="bg2">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grpSp>
          <p:nvGrpSpPr>
            <p:cNvPr id="48" name="Group 47">
              <a:extLst>
                <a:ext uri="{FF2B5EF4-FFF2-40B4-BE49-F238E27FC236}">
                  <a16:creationId xmlns:a16="http://schemas.microsoft.com/office/drawing/2014/main" id="{63123CF4-22D7-A428-6FB1-8BEF50707AC4}"/>
                </a:ext>
              </a:extLst>
            </p:cNvPr>
            <p:cNvGrpSpPr/>
            <p:nvPr/>
          </p:nvGrpSpPr>
          <p:grpSpPr>
            <a:xfrm>
              <a:off x="3021280" y="1489496"/>
              <a:ext cx="8736369" cy="4163838"/>
              <a:chOff x="3021280" y="1489496"/>
              <a:chExt cx="8736369" cy="4163838"/>
            </a:xfrm>
          </p:grpSpPr>
          <p:sp>
            <p:nvSpPr>
              <p:cNvPr id="15" name="Oval 14">
                <a:extLst>
                  <a:ext uri="{FF2B5EF4-FFF2-40B4-BE49-F238E27FC236}">
                    <a16:creationId xmlns:a16="http://schemas.microsoft.com/office/drawing/2014/main" id="{4FAA72E9-0FD9-15E0-AE42-58289433AC02}"/>
                  </a:ext>
                </a:extLst>
              </p:cNvPr>
              <p:cNvSpPr/>
              <p:nvPr/>
            </p:nvSpPr>
            <p:spPr>
              <a:xfrm>
                <a:off x="4020279" y="1489496"/>
                <a:ext cx="2196000" cy="2196000"/>
              </a:xfrm>
              <a:prstGeom prst="ellipse">
                <a:avLst/>
              </a:prstGeo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sp>
            <p:nvSpPr>
              <p:cNvPr id="19" name="Rectangle 18" descr="Medicine with solid fill">
                <a:extLst>
                  <a:ext uri="{FF2B5EF4-FFF2-40B4-BE49-F238E27FC236}">
                    <a16:creationId xmlns:a16="http://schemas.microsoft.com/office/drawing/2014/main" id="{46FAE477-4AA3-2678-C162-52721ED4BECF}"/>
                  </a:ext>
                </a:extLst>
              </p:cNvPr>
              <p:cNvSpPr/>
              <p:nvPr/>
            </p:nvSpPr>
            <p:spPr>
              <a:xfrm>
                <a:off x="4490104" y="1958750"/>
                <a:ext cx="1260000" cy="1260000"/>
              </a:xfrm>
              <a:prstGeom prst="rect">
                <a:avLst/>
              </a:prstGeom>
              <a:blipFill>
                <a:blip r:embed="rId3">
                  <a:extLst>
                    <a:ext uri="{96DAC541-7B7A-43D3-8B79-37D633B846F1}">
                      <asvg:svgBlip xmlns:asvg="http://schemas.microsoft.com/office/drawing/2016/SVG/main" r:embed="rId4"/>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a:p>
            </p:txBody>
          </p:sp>
          <p:grpSp>
            <p:nvGrpSpPr>
              <p:cNvPr id="33" name="Group 32">
                <a:extLst>
                  <a:ext uri="{FF2B5EF4-FFF2-40B4-BE49-F238E27FC236}">
                    <a16:creationId xmlns:a16="http://schemas.microsoft.com/office/drawing/2014/main" id="{533B3753-6609-94BC-91EA-3C7F06A09C6F}"/>
                  </a:ext>
                </a:extLst>
              </p:cNvPr>
              <p:cNvGrpSpPr/>
              <p:nvPr/>
            </p:nvGrpSpPr>
            <p:grpSpPr>
              <a:xfrm>
                <a:off x="3021280" y="4563466"/>
                <a:ext cx="3869211" cy="1089868"/>
                <a:chOff x="1430905" y="2662442"/>
                <a:chExt cx="3929878" cy="811691"/>
              </a:xfrm>
            </p:grpSpPr>
            <p:sp>
              <p:nvSpPr>
                <p:cNvPr id="34" name="Rectangle 33">
                  <a:extLst>
                    <a:ext uri="{FF2B5EF4-FFF2-40B4-BE49-F238E27FC236}">
                      <a16:creationId xmlns:a16="http://schemas.microsoft.com/office/drawing/2014/main" id="{B9A2FC78-A420-B1E7-84FD-E83C641937AF}"/>
                    </a:ext>
                  </a:extLst>
                </p:cNvPr>
                <p:cNvSpPr/>
                <p:nvPr/>
              </p:nvSpPr>
              <p:spPr>
                <a:xfrm>
                  <a:off x="1430905" y="2754133"/>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algn="just"/>
                  <a:endParaRPr lang="en-GB"/>
                </a:p>
              </p:txBody>
            </p:sp>
            <p:sp>
              <p:nvSpPr>
                <p:cNvPr id="35" name="TextBox 34">
                  <a:extLst>
                    <a:ext uri="{FF2B5EF4-FFF2-40B4-BE49-F238E27FC236}">
                      <a16:creationId xmlns:a16="http://schemas.microsoft.com/office/drawing/2014/main" id="{2095795B-7930-15CA-E87F-523B461A8ADE}"/>
                    </a:ext>
                  </a:extLst>
                </p:cNvPr>
                <p:cNvSpPr txBox="1"/>
                <p:nvPr/>
              </p:nvSpPr>
              <p:spPr>
                <a:xfrm>
                  <a:off x="1760783" y="2662442"/>
                  <a:ext cx="3600000"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Aptos" panose="020B0004020202020204" pitchFamily="34" charset="0"/>
                      <a:cs typeface="Arial" panose="020B0604020202020204" pitchFamily="34" charset="0"/>
                    </a:rPr>
                    <a:t>What is County lines and how does it relate to drug trafficking?</a:t>
                  </a:r>
                  <a:endParaRPr lang="en-US" sz="2300" kern="1200" dirty="0">
                    <a:latin typeface="Aptos" panose="020B0004020202020204" pitchFamily="34" charset="0"/>
                    <a:cs typeface="Arial" panose="020B0604020202020204" pitchFamily="34" charset="0"/>
                  </a:endParaRPr>
                </a:p>
              </p:txBody>
            </p:sp>
          </p:grpSp>
          <p:grpSp>
            <p:nvGrpSpPr>
              <p:cNvPr id="39" name="Group 38">
                <a:extLst>
                  <a:ext uri="{FF2B5EF4-FFF2-40B4-BE49-F238E27FC236}">
                    <a16:creationId xmlns:a16="http://schemas.microsoft.com/office/drawing/2014/main" id="{37B611C7-2F83-1327-EBD5-F1AFB5293F4C}"/>
                  </a:ext>
                </a:extLst>
              </p:cNvPr>
              <p:cNvGrpSpPr/>
              <p:nvPr/>
            </p:nvGrpSpPr>
            <p:grpSpPr>
              <a:xfrm>
                <a:off x="7234637" y="4109470"/>
                <a:ext cx="4523012" cy="1518399"/>
                <a:chOff x="1430905" y="2754134"/>
                <a:chExt cx="4523012" cy="1518399"/>
              </a:xfrm>
            </p:grpSpPr>
            <p:sp>
              <p:nvSpPr>
                <p:cNvPr id="40" name="Rectangle 39">
                  <a:extLst>
                    <a:ext uri="{FF2B5EF4-FFF2-40B4-BE49-F238E27FC236}">
                      <a16:creationId xmlns:a16="http://schemas.microsoft.com/office/drawing/2014/main" id="{11978501-A57C-4F74-20EB-A1A0DEA5C08E}"/>
                    </a:ext>
                  </a:extLst>
                </p:cNvPr>
                <p:cNvSpPr/>
                <p:nvPr/>
              </p:nvSpPr>
              <p:spPr>
                <a:xfrm>
                  <a:off x="1430905" y="2754134"/>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41" name="TextBox 40">
                  <a:extLst>
                    <a:ext uri="{FF2B5EF4-FFF2-40B4-BE49-F238E27FC236}">
                      <a16:creationId xmlns:a16="http://schemas.microsoft.com/office/drawing/2014/main" id="{E308E2F2-1526-31B2-0B44-5B233C1F25BA}"/>
                    </a:ext>
                  </a:extLst>
                </p:cNvPr>
                <p:cNvSpPr txBox="1"/>
                <p:nvPr/>
              </p:nvSpPr>
              <p:spPr>
                <a:xfrm>
                  <a:off x="1896492" y="3208130"/>
                  <a:ext cx="4057425" cy="106440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Aptos" panose="020B0004020202020204" pitchFamily="34" charset="0"/>
                      <a:cs typeface="Arial" panose="020B0604020202020204" pitchFamily="34" charset="0"/>
                    </a:rPr>
                    <a:t>What </a:t>
                  </a:r>
                  <a:r>
                    <a:rPr lang="en-GB" sz="2300" dirty="0">
                      <a:latin typeface="Aptos" panose="020B0004020202020204" pitchFamily="34" charset="0"/>
                      <a:cs typeface="Arial" panose="020B0604020202020204" pitchFamily="34" charset="0"/>
                    </a:rPr>
                    <a:t>role do vehicles play in transporting drugs and people in county lines operations?</a:t>
                  </a:r>
                  <a:endParaRPr lang="en-US" sz="2300" kern="1200" dirty="0">
                    <a:latin typeface="Aptos" panose="020B0004020202020204" pitchFamily="34" charset="0"/>
                    <a:cs typeface="Arial" panose="020B0604020202020204" pitchFamily="34" charset="0"/>
                  </a:endParaRPr>
                </a:p>
              </p:txBody>
            </p:sp>
          </p:grpSp>
          <p:sp>
            <p:nvSpPr>
              <p:cNvPr id="18" name="Rectangle 17" descr="Car with solid fill">
                <a:extLst>
                  <a:ext uri="{FF2B5EF4-FFF2-40B4-BE49-F238E27FC236}">
                    <a16:creationId xmlns:a16="http://schemas.microsoft.com/office/drawing/2014/main" id="{28BD5857-BE9E-9B4F-7638-53F521F65AB9}"/>
                  </a:ext>
                </a:extLst>
              </p:cNvPr>
              <p:cNvSpPr/>
              <p:nvPr/>
            </p:nvSpPr>
            <p:spPr>
              <a:xfrm>
                <a:off x="9116162" y="1969935"/>
                <a:ext cx="1260000" cy="1260000"/>
              </a:xfrm>
              <a:prstGeom prst="rect">
                <a:avLst/>
              </a:prstGeom>
              <a:blipFill>
                <a:blip r:embed="rId5">
                  <a:extLst>
                    <a:ext uri="{96DAC541-7B7A-43D3-8B79-37D633B846F1}">
                      <asvg:svgBlip xmlns:asvg="http://schemas.microsoft.com/office/drawing/2016/SVG/main" r:embed="rId6"/>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a:p>
            </p:txBody>
          </p:sp>
        </p:grpSp>
      </p:grpSp>
    </p:spTree>
    <p:extLst>
      <p:ext uri="{BB962C8B-B14F-4D97-AF65-F5344CB8AC3E}">
        <p14:creationId xmlns:p14="http://schemas.microsoft.com/office/powerpoint/2010/main" val="1130376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D3BD0-9D38-65E7-8CC8-04E59F00A900}"/>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3E5EFF40-253C-4ECD-3E0D-1F519481F437}"/>
              </a:ext>
            </a:extLst>
          </p:cNvPr>
          <p:cNvGrpSpPr/>
          <p:nvPr/>
        </p:nvGrpSpPr>
        <p:grpSpPr>
          <a:xfrm>
            <a:off x="-3788947" y="-250371"/>
            <a:ext cx="2759037" cy="6858000"/>
            <a:chOff x="10220562" y="0"/>
            <a:chExt cx="2759037" cy="6858000"/>
          </a:xfrm>
        </p:grpSpPr>
        <p:grpSp>
          <p:nvGrpSpPr>
            <p:cNvPr id="47" name="Group 46">
              <a:extLst>
                <a:ext uri="{FF2B5EF4-FFF2-40B4-BE49-F238E27FC236}">
                  <a16:creationId xmlns:a16="http://schemas.microsoft.com/office/drawing/2014/main" id="{1490D7B6-79D5-3CDF-43CF-1045AFB4A9CD}"/>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16F76F30-3941-0D25-9BDF-D60AE3462257}"/>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668C08BB-9971-350C-D2B4-A4B0C4019C43}"/>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607EC5C4-EC5A-D2CE-A07F-A30D7C6A3351}"/>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F6F59B0E-A61D-14C4-E998-98C25545BD9D}"/>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20456404-8758-6795-2A04-82683A4C1430}"/>
              </a:ext>
            </a:extLst>
          </p:cNvPr>
          <p:cNvGrpSpPr/>
          <p:nvPr/>
        </p:nvGrpSpPr>
        <p:grpSpPr>
          <a:xfrm>
            <a:off x="-2869279" y="15411"/>
            <a:ext cx="2852172" cy="6858000"/>
            <a:chOff x="8123834" y="0"/>
            <a:chExt cx="2852172" cy="6858000"/>
          </a:xfrm>
        </p:grpSpPr>
        <p:grpSp>
          <p:nvGrpSpPr>
            <p:cNvPr id="46" name="Group 45">
              <a:extLst>
                <a:ext uri="{FF2B5EF4-FFF2-40B4-BE49-F238E27FC236}">
                  <a16:creationId xmlns:a16="http://schemas.microsoft.com/office/drawing/2014/main" id="{E587589E-4734-D8CF-0CB9-9E9723EE26C4}"/>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65A1CB6E-AAE0-9CA0-BC91-AFF5123D469B}"/>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F0F2A500-45C9-F79C-6C19-A1DD21177F2F}"/>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80A570A4-F0FD-B74D-3670-C34C96F77535}"/>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58032EBF-1EF4-3B32-53A5-7019DA99F757}"/>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1D5C2844-87E2-95C0-66C8-C68608DE55F7}"/>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542F7084-8461-41F7-945C-1832448E924E}"/>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95D61AD2-EB7C-C08C-CEAC-E121EB051C31}"/>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5C7D7C28-8484-82E2-7721-45DA93EB4110}"/>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636BE331-4E78-258E-C063-4F19A0061E70}"/>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3" name="Group 42">
            <a:extLst>
              <a:ext uri="{FF2B5EF4-FFF2-40B4-BE49-F238E27FC236}">
                <a16:creationId xmlns:a16="http://schemas.microsoft.com/office/drawing/2014/main" id="{11644183-503E-FAA6-9EF2-B030A56297F4}"/>
              </a:ext>
            </a:extLst>
          </p:cNvPr>
          <p:cNvGrpSpPr/>
          <p:nvPr/>
        </p:nvGrpSpPr>
        <p:grpSpPr>
          <a:xfrm>
            <a:off x="217693" y="0"/>
            <a:ext cx="2803587" cy="6858000"/>
            <a:chOff x="1971235" y="0"/>
            <a:chExt cx="2803587" cy="6858000"/>
          </a:xfrm>
        </p:grpSpPr>
        <p:sp>
          <p:nvSpPr>
            <p:cNvPr id="5" name="Rectangle 4">
              <a:extLst>
                <a:ext uri="{FF2B5EF4-FFF2-40B4-BE49-F238E27FC236}">
                  <a16:creationId xmlns:a16="http://schemas.microsoft.com/office/drawing/2014/main" id="{206A1BF1-028E-728C-4FB9-ABB2D7D98336}"/>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58ACEFCE-D44A-D6B3-C6D1-21A1D25FF125}"/>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33EBFB54-F00F-4526-9B6B-9A345D95983D}"/>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D092E7F6-4F31-A98D-5A9E-43920D17916D}"/>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811DA692-A595-9281-1D68-E07F105AACE4}"/>
              </a:ext>
            </a:extLst>
          </p:cNvPr>
          <p:cNvGrpSpPr/>
          <p:nvPr/>
        </p:nvGrpSpPr>
        <p:grpSpPr>
          <a:xfrm>
            <a:off x="558629" y="0"/>
            <a:ext cx="2786871" cy="6858000"/>
            <a:chOff x="4011183" y="0"/>
            <a:chExt cx="2786871" cy="6858000"/>
          </a:xfrm>
        </p:grpSpPr>
        <p:sp>
          <p:nvSpPr>
            <p:cNvPr id="6" name="Rectangle 5">
              <a:extLst>
                <a:ext uri="{FF2B5EF4-FFF2-40B4-BE49-F238E27FC236}">
                  <a16:creationId xmlns:a16="http://schemas.microsoft.com/office/drawing/2014/main" id="{64E9B464-41C4-F5E5-4AD1-EB2C87976F1D}"/>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33457794-72A7-4B86-AD70-4CF070741B72}"/>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43E4AFD9-CEF0-386F-B331-DF1CE84CCA33}"/>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74C01329-7845-65C1-E50B-2145F560E211}"/>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50F70D9D-E484-53A8-A9D8-5F6FACCB1345}"/>
              </a:ext>
            </a:extLst>
          </p:cNvPr>
          <p:cNvGrpSpPr/>
          <p:nvPr/>
        </p:nvGrpSpPr>
        <p:grpSpPr>
          <a:xfrm>
            <a:off x="-3328129" y="-54067"/>
            <a:ext cx="2899355" cy="6858000"/>
            <a:chOff x="6055522" y="0"/>
            <a:chExt cx="2899355" cy="6858000"/>
          </a:xfrm>
        </p:grpSpPr>
        <p:grpSp>
          <p:nvGrpSpPr>
            <p:cNvPr id="45" name="Group 44">
              <a:extLst>
                <a:ext uri="{FF2B5EF4-FFF2-40B4-BE49-F238E27FC236}">
                  <a16:creationId xmlns:a16="http://schemas.microsoft.com/office/drawing/2014/main" id="{755215DA-478C-1FC6-B125-F5C562CE761F}"/>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9072FA7B-C33E-C4E7-3094-0B14DD0E8525}"/>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8B5D0FF7-C732-CAB0-2DDA-868E1720CDD1}"/>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7FB73176-9221-E256-A66E-7FED540D278D}"/>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B578F5F9-C692-3CB3-CE91-5A5B98D80C80}"/>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3" name="TextBox 12">
            <a:extLst>
              <a:ext uri="{FF2B5EF4-FFF2-40B4-BE49-F238E27FC236}">
                <a16:creationId xmlns:a16="http://schemas.microsoft.com/office/drawing/2014/main" id="{6DA9EB80-A26A-DA48-B955-2E6C52C63567}"/>
              </a:ext>
            </a:extLst>
          </p:cNvPr>
          <p:cNvSpPr txBox="1"/>
          <p:nvPr/>
        </p:nvSpPr>
        <p:spPr>
          <a:xfrm>
            <a:off x="3779113" y="862966"/>
            <a:ext cx="7810180" cy="2246769"/>
          </a:xfrm>
          <a:prstGeom prst="rect">
            <a:avLst/>
          </a:prstGeom>
          <a:noFill/>
        </p:spPr>
        <p:txBody>
          <a:bodyPr wrap="square" rtlCol="0">
            <a:spAutoFit/>
          </a:bodyPr>
          <a:lstStyle/>
          <a:p>
            <a:pPr marL="342900" indent="-342900" algn="just">
              <a:buFont typeface="Wingdings" panose="05000000000000000000" pitchFamily="2" charset="2"/>
              <a:buChar char="Ø"/>
            </a:pPr>
            <a:r>
              <a:rPr lang="en-GB" sz="2000" dirty="0"/>
              <a:t>By applying ILP and NIM, road policing units can focus on high-risk vehicles and individuals, increasing the efficiency of stop-and-search powers under the </a:t>
            </a:r>
            <a:r>
              <a:rPr lang="en-GB" sz="2000" i="1" dirty="0"/>
              <a:t>Police and Criminal Evidence Act 1984 (PACE) (</a:t>
            </a:r>
            <a:r>
              <a:rPr lang="en-GB" sz="2000" kern="100" dirty="0">
                <a:cs typeface="Arial" panose="020B0604020202020204" pitchFamily="34" charset="0"/>
              </a:rPr>
              <a:t>College of Policing, 2016)</a:t>
            </a:r>
            <a:r>
              <a:rPr lang="en-GB" sz="2000" dirty="0"/>
              <a:t>. This ensures a coordinated, intelligence-led response to tackling county lines and disrupting organised crime.</a:t>
            </a:r>
          </a:p>
          <a:p>
            <a:pPr marL="342900" indent="-342900" algn="just">
              <a:buFont typeface="Wingdings" panose="05000000000000000000" pitchFamily="2" charset="2"/>
              <a:buChar char="Ø"/>
            </a:pPr>
            <a:endParaRPr lang="en-GB" sz="2000" dirty="0"/>
          </a:p>
        </p:txBody>
      </p:sp>
      <p:pic>
        <p:nvPicPr>
          <p:cNvPr id="16" name="Picture 4" descr="What is Intelligence-Led Policing? (ILP)">
            <a:extLst>
              <a:ext uri="{FF2B5EF4-FFF2-40B4-BE49-F238E27FC236}">
                <a16:creationId xmlns:a16="http://schemas.microsoft.com/office/drawing/2014/main" id="{982E566C-B6BB-F7C8-64F5-C752F34A75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43690" y="3117496"/>
            <a:ext cx="5481025" cy="2877538"/>
          </a:xfrm>
          <a:prstGeom prst="rect">
            <a:avLst/>
          </a:prstGeom>
          <a:no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2988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096FB-15D9-BE27-5245-F4EFB8F3CF86}"/>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0CC6B7B8-D976-5915-D176-9362EEEFF19D}"/>
              </a:ext>
            </a:extLst>
          </p:cNvPr>
          <p:cNvGrpSpPr/>
          <p:nvPr/>
        </p:nvGrpSpPr>
        <p:grpSpPr>
          <a:xfrm>
            <a:off x="-3788947" y="-250371"/>
            <a:ext cx="2759037" cy="6858000"/>
            <a:chOff x="10220562" y="0"/>
            <a:chExt cx="2759037" cy="6858000"/>
          </a:xfrm>
        </p:grpSpPr>
        <p:grpSp>
          <p:nvGrpSpPr>
            <p:cNvPr id="47" name="Group 46">
              <a:extLst>
                <a:ext uri="{FF2B5EF4-FFF2-40B4-BE49-F238E27FC236}">
                  <a16:creationId xmlns:a16="http://schemas.microsoft.com/office/drawing/2014/main" id="{0A87BA55-4309-4FFD-4788-86B3BD38510E}"/>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B0A07BED-1664-9E23-E494-AABBFFE22E08}"/>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504D1121-8217-F910-6701-3E0A0B75BE39}"/>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D743B579-9B73-69CE-C9B4-9B832E6348BF}"/>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9CB3706C-BB6F-0770-62AF-0FED33B3E60E}"/>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2" name="Group 41">
            <a:extLst>
              <a:ext uri="{FF2B5EF4-FFF2-40B4-BE49-F238E27FC236}">
                <a16:creationId xmlns:a16="http://schemas.microsoft.com/office/drawing/2014/main" id="{E529791B-14BC-49FA-E308-13D40A75C65D}"/>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616369E8-3D10-0792-635B-D7C2288A8E31}"/>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220113ED-29CC-C233-7294-F58C6FECBD22}"/>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7B8906F9-14AF-4250-366B-A0820A2DDB09}"/>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0CE7057A-CE4C-50AE-146A-57FB73FC8790}"/>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3" name="Group 42">
            <a:extLst>
              <a:ext uri="{FF2B5EF4-FFF2-40B4-BE49-F238E27FC236}">
                <a16:creationId xmlns:a16="http://schemas.microsoft.com/office/drawing/2014/main" id="{5722FF24-C96D-FC34-A387-D915D6FB3655}"/>
              </a:ext>
            </a:extLst>
          </p:cNvPr>
          <p:cNvGrpSpPr/>
          <p:nvPr/>
        </p:nvGrpSpPr>
        <p:grpSpPr>
          <a:xfrm>
            <a:off x="217693" y="0"/>
            <a:ext cx="2803587" cy="6858000"/>
            <a:chOff x="1971235" y="0"/>
            <a:chExt cx="2803587" cy="6858000"/>
          </a:xfrm>
        </p:grpSpPr>
        <p:sp>
          <p:nvSpPr>
            <p:cNvPr id="5" name="Rectangle 4">
              <a:extLst>
                <a:ext uri="{FF2B5EF4-FFF2-40B4-BE49-F238E27FC236}">
                  <a16:creationId xmlns:a16="http://schemas.microsoft.com/office/drawing/2014/main" id="{810B016E-A56A-A5F1-CBB3-44EDFE3489E6}"/>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7DC2A30B-9B7C-F84B-6041-576A1BB218C1}"/>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F47B7525-45F3-D140-92FB-CCC1F467CEB6}"/>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93863339-E6E3-9376-DB34-BF858B6F151C}"/>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F0140DB3-079F-E2E1-D156-DA418D554429}"/>
              </a:ext>
            </a:extLst>
          </p:cNvPr>
          <p:cNvGrpSpPr/>
          <p:nvPr/>
        </p:nvGrpSpPr>
        <p:grpSpPr>
          <a:xfrm>
            <a:off x="558629" y="0"/>
            <a:ext cx="2786871" cy="6858000"/>
            <a:chOff x="4011183" y="0"/>
            <a:chExt cx="2786871" cy="6858000"/>
          </a:xfrm>
        </p:grpSpPr>
        <p:sp>
          <p:nvSpPr>
            <p:cNvPr id="6" name="Rectangle 5">
              <a:extLst>
                <a:ext uri="{FF2B5EF4-FFF2-40B4-BE49-F238E27FC236}">
                  <a16:creationId xmlns:a16="http://schemas.microsoft.com/office/drawing/2014/main" id="{8BA685DB-3641-460A-89A6-41569BD3B893}"/>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08E4AD57-D573-71D9-1A20-B34ADABBA15B}"/>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9F3D3175-7961-0100-B330-700634B876C8}"/>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022B351E-A616-3B25-34AD-F087044C2175}"/>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E97198AF-6179-EA03-6D9E-AA2E2DEE990B}"/>
              </a:ext>
            </a:extLst>
          </p:cNvPr>
          <p:cNvGrpSpPr/>
          <p:nvPr/>
        </p:nvGrpSpPr>
        <p:grpSpPr>
          <a:xfrm>
            <a:off x="860390" y="0"/>
            <a:ext cx="2899355" cy="6858000"/>
            <a:chOff x="6055522" y="0"/>
            <a:chExt cx="2899355" cy="6858000"/>
          </a:xfrm>
        </p:grpSpPr>
        <p:grpSp>
          <p:nvGrpSpPr>
            <p:cNvPr id="45" name="Group 44">
              <a:extLst>
                <a:ext uri="{FF2B5EF4-FFF2-40B4-BE49-F238E27FC236}">
                  <a16:creationId xmlns:a16="http://schemas.microsoft.com/office/drawing/2014/main" id="{F8A95860-B755-D527-4D31-7BB54DE5674B}"/>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96FB0C96-BACF-CF57-6990-B07EA72C3290}"/>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5BA1C300-1A93-88CC-3A28-F7AF0457FD12}"/>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CFA9174E-DA80-9A97-6DF4-6697AC87D65F}"/>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0D6B7701-C861-3880-9402-B1C1FFEAB946}"/>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FF3E3643-473F-1893-CB33-5C03822E22F6}"/>
              </a:ext>
            </a:extLst>
          </p:cNvPr>
          <p:cNvGrpSpPr/>
          <p:nvPr/>
        </p:nvGrpSpPr>
        <p:grpSpPr>
          <a:xfrm>
            <a:off x="-2869279" y="15411"/>
            <a:ext cx="2852172" cy="6858000"/>
            <a:chOff x="8123834" y="0"/>
            <a:chExt cx="2852172" cy="6858000"/>
          </a:xfrm>
        </p:grpSpPr>
        <p:grpSp>
          <p:nvGrpSpPr>
            <p:cNvPr id="46" name="Group 45">
              <a:extLst>
                <a:ext uri="{FF2B5EF4-FFF2-40B4-BE49-F238E27FC236}">
                  <a16:creationId xmlns:a16="http://schemas.microsoft.com/office/drawing/2014/main" id="{9F1E23E8-1BC0-1EF8-3A34-8A86FAECB44B}"/>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AC326D67-CEE1-4C4E-010A-F6BFBE44C5F5}"/>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DB2EFB4D-F418-E1ED-18F8-5009AB9AC2B3}"/>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9B6BDAAE-9FBF-3DB5-036B-3E70AE5C5BDC}"/>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4B4DD372-CF10-D503-EDCC-9DA95C051A2A}"/>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aphicFrame>
        <p:nvGraphicFramePr>
          <p:cNvPr id="15" name="Content Placeholder 7">
            <a:extLst>
              <a:ext uri="{FF2B5EF4-FFF2-40B4-BE49-F238E27FC236}">
                <a16:creationId xmlns:a16="http://schemas.microsoft.com/office/drawing/2014/main" id="{85BB91DA-A98A-C4FF-8ADF-3A23B9DB711C}"/>
              </a:ext>
            </a:extLst>
          </p:cNvPr>
          <p:cNvGraphicFramePr>
            <a:graphicFrameLocks/>
          </p:cNvGraphicFramePr>
          <p:nvPr>
            <p:extLst>
              <p:ext uri="{D42A27DB-BD31-4B8C-83A1-F6EECF244321}">
                <p14:modId xmlns:p14="http://schemas.microsoft.com/office/powerpoint/2010/main" val="2818958161"/>
              </p:ext>
            </p:extLst>
          </p:nvPr>
        </p:nvGraphicFramePr>
        <p:xfrm>
          <a:off x="3324272" y="1080582"/>
          <a:ext cx="9255635" cy="4696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2155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B009E-1578-236A-C6C4-0C7CA8A8E3E2}"/>
            </a:ext>
          </a:extLst>
        </p:cNvPr>
        <p:cNvGrpSpPr/>
        <p:nvPr/>
      </p:nvGrpSpPr>
      <p:grpSpPr>
        <a:xfrm>
          <a:off x="0" y="0"/>
          <a:ext cx="0" cy="0"/>
          <a:chOff x="0" y="0"/>
          <a:chExt cx="0" cy="0"/>
        </a:xfrm>
      </p:grpSpPr>
      <p:grpSp>
        <p:nvGrpSpPr>
          <p:cNvPr id="42" name="Group 41">
            <a:extLst>
              <a:ext uri="{FF2B5EF4-FFF2-40B4-BE49-F238E27FC236}">
                <a16:creationId xmlns:a16="http://schemas.microsoft.com/office/drawing/2014/main" id="{8B466CD0-C952-02F6-8314-5865E48E2126}"/>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4DB01D74-1055-7FAA-5CFF-BDC10164C97E}"/>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B2C593FB-913E-C862-6279-D414B4D40592}"/>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0D357F99-BD85-59BE-958E-8516E66ABF1F}"/>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1F0BFBF2-C37C-5FB7-0893-71C7C833A443}"/>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3" name="Group 42">
            <a:extLst>
              <a:ext uri="{FF2B5EF4-FFF2-40B4-BE49-F238E27FC236}">
                <a16:creationId xmlns:a16="http://schemas.microsoft.com/office/drawing/2014/main" id="{9A2C5005-3236-AEDA-E197-C04089B9EE6B}"/>
              </a:ext>
            </a:extLst>
          </p:cNvPr>
          <p:cNvGrpSpPr/>
          <p:nvPr/>
        </p:nvGrpSpPr>
        <p:grpSpPr>
          <a:xfrm>
            <a:off x="217693" y="0"/>
            <a:ext cx="2803587" cy="6858000"/>
            <a:chOff x="1971235" y="0"/>
            <a:chExt cx="2803587" cy="6858000"/>
          </a:xfrm>
        </p:grpSpPr>
        <p:sp>
          <p:nvSpPr>
            <p:cNvPr id="5" name="Rectangle 4">
              <a:extLst>
                <a:ext uri="{FF2B5EF4-FFF2-40B4-BE49-F238E27FC236}">
                  <a16:creationId xmlns:a16="http://schemas.microsoft.com/office/drawing/2014/main" id="{82423988-B90A-E59A-DDD1-4B26217E1DC8}"/>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36130D71-1C4C-B797-E5B4-FF675070E0C6}"/>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634A64B8-4F17-689E-0A41-645DD895C610}"/>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341A5138-738E-89A2-641F-2555DE4C1887}"/>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3284458F-7C62-582B-C3C3-A16653894AA3}"/>
              </a:ext>
            </a:extLst>
          </p:cNvPr>
          <p:cNvGrpSpPr/>
          <p:nvPr/>
        </p:nvGrpSpPr>
        <p:grpSpPr>
          <a:xfrm>
            <a:off x="558629" y="0"/>
            <a:ext cx="2786871" cy="6858000"/>
            <a:chOff x="4011183" y="0"/>
            <a:chExt cx="2786871" cy="6858000"/>
          </a:xfrm>
        </p:grpSpPr>
        <p:sp>
          <p:nvSpPr>
            <p:cNvPr id="6" name="Rectangle 5">
              <a:extLst>
                <a:ext uri="{FF2B5EF4-FFF2-40B4-BE49-F238E27FC236}">
                  <a16:creationId xmlns:a16="http://schemas.microsoft.com/office/drawing/2014/main" id="{379C09A1-65B2-D4B1-7A3B-9C257A98BDD3}"/>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5E2965CB-D701-E997-0A11-801973BD945A}"/>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F98F80F5-CA0E-014F-BC1D-D93CD4B412FA}"/>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B75D2B09-EAC8-7CAA-EC1C-F099D060E634}"/>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ACEA93E0-597E-1414-58AD-E76B7A05C072}"/>
              </a:ext>
            </a:extLst>
          </p:cNvPr>
          <p:cNvGrpSpPr/>
          <p:nvPr/>
        </p:nvGrpSpPr>
        <p:grpSpPr>
          <a:xfrm>
            <a:off x="860390" y="0"/>
            <a:ext cx="2899355" cy="6858000"/>
            <a:chOff x="6055522" y="0"/>
            <a:chExt cx="2899355" cy="6858000"/>
          </a:xfrm>
        </p:grpSpPr>
        <p:grpSp>
          <p:nvGrpSpPr>
            <p:cNvPr id="45" name="Group 44">
              <a:extLst>
                <a:ext uri="{FF2B5EF4-FFF2-40B4-BE49-F238E27FC236}">
                  <a16:creationId xmlns:a16="http://schemas.microsoft.com/office/drawing/2014/main" id="{09A62BCE-CDE0-8BE8-C20A-E5D37AB46851}"/>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E72863C2-1430-6D71-CEEF-B53EC124D5C6}"/>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267AE615-A876-7EB0-84B4-0CCE047254BD}"/>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29BDBD82-FD64-F0EC-DF34-7CC6AC15A94C}"/>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AE3454D2-8E65-8597-7052-72EECAEE9EFC}"/>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200F27BF-D4D3-F376-80F0-851F7B00CE27}"/>
              </a:ext>
            </a:extLst>
          </p:cNvPr>
          <p:cNvGrpSpPr/>
          <p:nvPr/>
        </p:nvGrpSpPr>
        <p:grpSpPr>
          <a:xfrm>
            <a:off x="1175887" y="0"/>
            <a:ext cx="2852172" cy="6858000"/>
            <a:chOff x="8123834" y="0"/>
            <a:chExt cx="2852172" cy="6858000"/>
          </a:xfrm>
        </p:grpSpPr>
        <p:grpSp>
          <p:nvGrpSpPr>
            <p:cNvPr id="46" name="Group 45">
              <a:extLst>
                <a:ext uri="{FF2B5EF4-FFF2-40B4-BE49-F238E27FC236}">
                  <a16:creationId xmlns:a16="http://schemas.microsoft.com/office/drawing/2014/main" id="{F06E3A5A-144E-3309-DA2A-01AFD6534973}"/>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735D7F94-B981-127A-4756-A49CF15E4073}"/>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1EDC5E3F-4CF9-71B9-383A-A6700C1F5DAC}"/>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D8900B80-D10F-5318-C9AB-DD1A208F0A5A}"/>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1317006F-7C67-B03C-0192-C33DA95AD9B4}"/>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1" name="Group 10">
            <a:extLst>
              <a:ext uri="{FF2B5EF4-FFF2-40B4-BE49-F238E27FC236}">
                <a16:creationId xmlns:a16="http://schemas.microsoft.com/office/drawing/2014/main" id="{673E0DBD-992F-3048-F603-3DE7AF6EAC09}"/>
              </a:ext>
            </a:extLst>
          </p:cNvPr>
          <p:cNvGrpSpPr/>
          <p:nvPr/>
        </p:nvGrpSpPr>
        <p:grpSpPr>
          <a:xfrm>
            <a:off x="-3788947" y="-250371"/>
            <a:ext cx="2759037" cy="6858000"/>
            <a:chOff x="10220562" y="0"/>
            <a:chExt cx="2759037" cy="6858000"/>
          </a:xfrm>
        </p:grpSpPr>
        <p:grpSp>
          <p:nvGrpSpPr>
            <p:cNvPr id="47" name="Group 46">
              <a:extLst>
                <a:ext uri="{FF2B5EF4-FFF2-40B4-BE49-F238E27FC236}">
                  <a16:creationId xmlns:a16="http://schemas.microsoft.com/office/drawing/2014/main" id="{1C1056C4-35B3-5D80-7CC1-0B98751417D7}"/>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D71F4B72-5017-7001-7FAD-BFA13A3F5E16}"/>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3238FB37-3310-C517-A0C8-C6DDCE3C1732}"/>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60B8616A-21D8-4938-4E8E-812C202E94CB}"/>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33593665-3C93-B16D-D75D-906E0128C72A}"/>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aphicFrame>
        <p:nvGraphicFramePr>
          <p:cNvPr id="13" name="Content Placeholder 2">
            <a:extLst>
              <a:ext uri="{FF2B5EF4-FFF2-40B4-BE49-F238E27FC236}">
                <a16:creationId xmlns:a16="http://schemas.microsoft.com/office/drawing/2014/main" id="{E44F9F0B-D585-FAD7-9ACC-C47F3537CE57}"/>
              </a:ext>
            </a:extLst>
          </p:cNvPr>
          <p:cNvGraphicFramePr>
            <a:graphicFrameLocks/>
          </p:cNvGraphicFramePr>
          <p:nvPr>
            <p:extLst>
              <p:ext uri="{D42A27DB-BD31-4B8C-83A1-F6EECF244321}">
                <p14:modId xmlns:p14="http://schemas.microsoft.com/office/powerpoint/2010/main" val="2891191043"/>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4881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ADDCB-50AD-BAE8-92EA-69A8064A3E9E}"/>
            </a:ext>
          </a:extLst>
        </p:cNvPr>
        <p:cNvGrpSpPr/>
        <p:nvPr/>
      </p:nvGrpSpPr>
      <p:grpSpPr>
        <a:xfrm>
          <a:off x="0" y="0"/>
          <a:ext cx="0" cy="0"/>
          <a:chOff x="0" y="0"/>
          <a:chExt cx="0" cy="0"/>
        </a:xfrm>
      </p:grpSpPr>
      <p:grpSp>
        <p:nvGrpSpPr>
          <p:cNvPr id="42" name="Group 41">
            <a:extLst>
              <a:ext uri="{FF2B5EF4-FFF2-40B4-BE49-F238E27FC236}">
                <a16:creationId xmlns:a16="http://schemas.microsoft.com/office/drawing/2014/main" id="{DE67842F-88ED-9754-89FB-50B00B62F9A7}"/>
              </a:ext>
            </a:extLst>
          </p:cNvPr>
          <p:cNvGrpSpPr/>
          <p:nvPr/>
        </p:nvGrpSpPr>
        <p:grpSpPr>
          <a:xfrm>
            <a:off x="-34215" y="0"/>
            <a:ext cx="2796263" cy="6858000"/>
            <a:chOff x="-34215" y="0"/>
            <a:chExt cx="2796263" cy="6858000"/>
          </a:xfrm>
        </p:grpSpPr>
        <p:sp>
          <p:nvSpPr>
            <p:cNvPr id="4" name="Rectangle 3">
              <a:extLst>
                <a:ext uri="{FF2B5EF4-FFF2-40B4-BE49-F238E27FC236}">
                  <a16:creationId xmlns:a16="http://schemas.microsoft.com/office/drawing/2014/main" id="{E7B97B9D-1CB0-C5A4-261C-AA13A8BBC889}"/>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E0F070C5-1AC3-F751-AEEF-397B8D6A63E5}"/>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27" name="Rectangle 26">
              <a:extLst>
                <a:ext uri="{FF2B5EF4-FFF2-40B4-BE49-F238E27FC236}">
                  <a16:creationId xmlns:a16="http://schemas.microsoft.com/office/drawing/2014/main" id="{1EEC0019-CF63-FDA6-33AB-BCA5CE736A91}"/>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DC612FDC-3204-06B0-121F-F4D05AE6A108}"/>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3" name="Group 42">
            <a:extLst>
              <a:ext uri="{FF2B5EF4-FFF2-40B4-BE49-F238E27FC236}">
                <a16:creationId xmlns:a16="http://schemas.microsoft.com/office/drawing/2014/main" id="{C130AA2F-0630-6A68-C191-055C2B7C7970}"/>
              </a:ext>
            </a:extLst>
          </p:cNvPr>
          <p:cNvGrpSpPr/>
          <p:nvPr/>
        </p:nvGrpSpPr>
        <p:grpSpPr>
          <a:xfrm>
            <a:off x="217693" y="0"/>
            <a:ext cx="2803587" cy="6858000"/>
            <a:chOff x="1971235" y="0"/>
            <a:chExt cx="2803587" cy="6858000"/>
          </a:xfrm>
        </p:grpSpPr>
        <p:sp>
          <p:nvSpPr>
            <p:cNvPr id="5" name="Rectangle 4">
              <a:extLst>
                <a:ext uri="{FF2B5EF4-FFF2-40B4-BE49-F238E27FC236}">
                  <a16:creationId xmlns:a16="http://schemas.microsoft.com/office/drawing/2014/main" id="{212FFF98-8E5F-E74B-A434-5ADD84814479}"/>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972FD9B-B3DA-894C-70E6-E709C97503F7}"/>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28" name="Rectangle 27">
              <a:extLst>
                <a:ext uri="{FF2B5EF4-FFF2-40B4-BE49-F238E27FC236}">
                  <a16:creationId xmlns:a16="http://schemas.microsoft.com/office/drawing/2014/main" id="{57354F95-468A-3B9A-AE4E-AE8ABCB2BEAC}"/>
                </a:ext>
              </a:extLst>
            </p:cNvPr>
            <p:cNvSpPr/>
            <p:nvPr/>
          </p:nvSpPr>
          <p:spPr>
            <a:xfrm>
              <a:off x="1984788"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Understanding County Lines and Road Networks</a:t>
              </a:r>
              <a:endParaRPr lang="en-GB" sz="2200" b="1" cap="none" spc="0" dirty="0">
                <a:ln w="12700" cmpd="sng">
                  <a:noFill/>
                  <a:prstDash val="solid"/>
                </a:ln>
                <a:solidFill>
                  <a:schemeClr val="bg1"/>
                </a:solidFill>
                <a:effectLst/>
              </a:endParaRPr>
            </a:p>
          </p:txBody>
        </p:sp>
        <p:sp>
          <p:nvSpPr>
            <p:cNvPr id="37" name="Isosceles Triangle 36">
              <a:extLst>
                <a:ext uri="{FF2B5EF4-FFF2-40B4-BE49-F238E27FC236}">
                  <a16:creationId xmlns:a16="http://schemas.microsoft.com/office/drawing/2014/main" id="{430D9A62-CB4D-5EF9-E864-8AF2FF6F870B}"/>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4" name="Group 43">
            <a:extLst>
              <a:ext uri="{FF2B5EF4-FFF2-40B4-BE49-F238E27FC236}">
                <a16:creationId xmlns:a16="http://schemas.microsoft.com/office/drawing/2014/main" id="{C7F6D09D-A4DD-7604-2B6F-95C133E01956}"/>
              </a:ext>
            </a:extLst>
          </p:cNvPr>
          <p:cNvGrpSpPr/>
          <p:nvPr/>
        </p:nvGrpSpPr>
        <p:grpSpPr>
          <a:xfrm>
            <a:off x="558629" y="0"/>
            <a:ext cx="2786871" cy="6858000"/>
            <a:chOff x="4011183" y="0"/>
            <a:chExt cx="2786871" cy="6858000"/>
          </a:xfrm>
        </p:grpSpPr>
        <p:sp>
          <p:nvSpPr>
            <p:cNvPr id="6" name="Rectangle 5">
              <a:extLst>
                <a:ext uri="{FF2B5EF4-FFF2-40B4-BE49-F238E27FC236}">
                  <a16:creationId xmlns:a16="http://schemas.microsoft.com/office/drawing/2014/main" id="{F4EB97B5-0507-1015-E185-6D3F117ADCED}"/>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133270A5-E429-907B-A174-796DB2983318}"/>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9" name="Rectangle 28">
              <a:extLst>
                <a:ext uri="{FF2B5EF4-FFF2-40B4-BE49-F238E27FC236}">
                  <a16:creationId xmlns:a16="http://schemas.microsoft.com/office/drawing/2014/main" id="{B42DE07A-C504-ED20-D3FA-73816E37251F}"/>
                </a:ext>
              </a:extLst>
            </p:cNvPr>
            <p:cNvSpPr/>
            <p:nvPr/>
          </p:nvSpPr>
          <p:spPr>
            <a:xfrm>
              <a:off x="4011183" y="2654002"/>
              <a:ext cx="2113044"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Intelligence</a:t>
              </a:r>
              <a:r>
                <a:rPr lang="en-GB" sz="2200" b="1" dirty="0">
                  <a:ln w="12700" cmpd="sng">
                    <a:noFill/>
                    <a:prstDash val="solid"/>
                  </a:ln>
                  <a:solidFill>
                    <a:schemeClr val="bg1"/>
                  </a:solidFill>
                </a:rPr>
                <a:t>-</a:t>
              </a:r>
              <a:r>
                <a:rPr lang="en-GB" sz="2200" b="1" cap="none" spc="0" dirty="0">
                  <a:ln w="12700" cmpd="sng">
                    <a:noFill/>
                    <a:prstDash val="solid"/>
                  </a:ln>
                  <a:solidFill>
                    <a:schemeClr val="bg1"/>
                  </a:solidFill>
                  <a:effectLst/>
                </a:rPr>
                <a:t>Led </a:t>
              </a:r>
              <a:r>
                <a:rPr lang="en-GB" sz="2200" b="1" dirty="0">
                  <a:ln w="12700" cmpd="sng">
                    <a:noFill/>
                    <a:prstDash val="solid"/>
                  </a:ln>
                  <a:solidFill>
                    <a:schemeClr val="bg1"/>
                  </a:solidFill>
                </a:rPr>
                <a:t>Policing and the National Intelligence Model (NIM)</a:t>
              </a:r>
              <a:endParaRPr lang="en-GB" sz="2200" b="1" cap="none" spc="0" dirty="0">
                <a:ln w="12700" cmpd="sng">
                  <a:noFill/>
                  <a:prstDash val="solid"/>
                </a:ln>
                <a:solidFill>
                  <a:schemeClr val="bg1"/>
                </a:solidFill>
                <a:effectLst/>
              </a:endParaRPr>
            </a:p>
          </p:txBody>
        </p:sp>
        <p:sp>
          <p:nvSpPr>
            <p:cNvPr id="38" name="Isosceles Triangle 37">
              <a:extLst>
                <a:ext uri="{FF2B5EF4-FFF2-40B4-BE49-F238E27FC236}">
                  <a16:creationId xmlns:a16="http://schemas.microsoft.com/office/drawing/2014/main" id="{8F7B91DF-5553-A2A5-7DE6-E3F08C6E0CDB}"/>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8" name="Group 7">
            <a:extLst>
              <a:ext uri="{FF2B5EF4-FFF2-40B4-BE49-F238E27FC236}">
                <a16:creationId xmlns:a16="http://schemas.microsoft.com/office/drawing/2014/main" id="{B53DA9A8-7215-113C-7A00-97D5FF3D1A0E}"/>
              </a:ext>
            </a:extLst>
          </p:cNvPr>
          <p:cNvGrpSpPr/>
          <p:nvPr/>
        </p:nvGrpSpPr>
        <p:grpSpPr>
          <a:xfrm>
            <a:off x="860390" y="0"/>
            <a:ext cx="2899355" cy="6858000"/>
            <a:chOff x="6055522" y="0"/>
            <a:chExt cx="2899355" cy="6858000"/>
          </a:xfrm>
        </p:grpSpPr>
        <p:grpSp>
          <p:nvGrpSpPr>
            <p:cNvPr id="45" name="Group 44">
              <a:extLst>
                <a:ext uri="{FF2B5EF4-FFF2-40B4-BE49-F238E27FC236}">
                  <a16:creationId xmlns:a16="http://schemas.microsoft.com/office/drawing/2014/main" id="{9BBE215F-FC0E-6176-98B2-3E9B187DE7AE}"/>
                </a:ext>
              </a:extLst>
            </p:cNvPr>
            <p:cNvGrpSpPr/>
            <p:nvPr/>
          </p:nvGrpSpPr>
          <p:grpSpPr>
            <a:xfrm>
              <a:off x="6055522" y="0"/>
              <a:ext cx="2181330" cy="6858000"/>
              <a:chOff x="6055522" y="0"/>
              <a:chExt cx="2181330" cy="6858000"/>
            </a:xfrm>
          </p:grpSpPr>
          <p:sp>
            <p:nvSpPr>
              <p:cNvPr id="7" name="Rectangle 6">
                <a:extLst>
                  <a:ext uri="{FF2B5EF4-FFF2-40B4-BE49-F238E27FC236}">
                    <a16:creationId xmlns:a16="http://schemas.microsoft.com/office/drawing/2014/main" id="{6DF6ED41-3617-0499-FD1E-95082A7005A9}"/>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E3B4582B-A627-5CFC-01B3-F6D181574908}"/>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30" name="Rectangle 29">
                <a:extLst>
                  <a:ext uri="{FF2B5EF4-FFF2-40B4-BE49-F238E27FC236}">
                    <a16:creationId xmlns:a16="http://schemas.microsoft.com/office/drawing/2014/main" id="{A22012C8-30B2-1C0C-2B8C-E0BE0CE3AD86}"/>
                  </a:ext>
                </a:extLst>
              </p:cNvPr>
              <p:cNvSpPr/>
              <p:nvPr/>
            </p:nvSpPr>
            <p:spPr>
              <a:xfrm>
                <a:off x="6055522" y="2716987"/>
                <a:ext cx="2113044"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Policing Initiatives Targeting County Lines</a:t>
                </a:r>
              </a:p>
            </p:txBody>
          </p:sp>
        </p:grpSp>
        <p:sp>
          <p:nvSpPr>
            <p:cNvPr id="2" name="Isosceles Triangle 1">
              <a:extLst>
                <a:ext uri="{FF2B5EF4-FFF2-40B4-BE49-F238E27FC236}">
                  <a16:creationId xmlns:a16="http://schemas.microsoft.com/office/drawing/2014/main" id="{B7BD64A7-2BB1-477C-C51F-F18DA2D8E0C0}"/>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9" name="Group 8">
            <a:extLst>
              <a:ext uri="{FF2B5EF4-FFF2-40B4-BE49-F238E27FC236}">
                <a16:creationId xmlns:a16="http://schemas.microsoft.com/office/drawing/2014/main" id="{F2042C93-B418-A27F-2C82-1A25FB61C0FD}"/>
              </a:ext>
            </a:extLst>
          </p:cNvPr>
          <p:cNvGrpSpPr/>
          <p:nvPr/>
        </p:nvGrpSpPr>
        <p:grpSpPr>
          <a:xfrm>
            <a:off x="1175887" y="0"/>
            <a:ext cx="2852172" cy="6858000"/>
            <a:chOff x="8123834" y="0"/>
            <a:chExt cx="2852172" cy="6858000"/>
          </a:xfrm>
        </p:grpSpPr>
        <p:grpSp>
          <p:nvGrpSpPr>
            <p:cNvPr id="46" name="Group 45">
              <a:extLst>
                <a:ext uri="{FF2B5EF4-FFF2-40B4-BE49-F238E27FC236}">
                  <a16:creationId xmlns:a16="http://schemas.microsoft.com/office/drawing/2014/main" id="{21EA1BB3-9667-C617-98A4-C68C3B84111D}"/>
                </a:ext>
              </a:extLst>
            </p:cNvPr>
            <p:cNvGrpSpPr/>
            <p:nvPr/>
          </p:nvGrpSpPr>
          <p:grpSpPr>
            <a:xfrm>
              <a:off x="8123834" y="0"/>
              <a:ext cx="2155061" cy="6858000"/>
              <a:chOff x="8123834" y="0"/>
              <a:chExt cx="2155061" cy="6858000"/>
            </a:xfrm>
          </p:grpSpPr>
          <p:sp>
            <p:nvSpPr>
              <p:cNvPr id="20" name="Rectangle 19">
                <a:extLst>
                  <a:ext uri="{FF2B5EF4-FFF2-40B4-BE49-F238E27FC236}">
                    <a16:creationId xmlns:a16="http://schemas.microsoft.com/office/drawing/2014/main" id="{0ACB36C1-2A2C-E1B9-6153-AA3FEFB89C15}"/>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2AE22148-B90A-76BF-D5C8-BA52879419F4}"/>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31" name="Rectangle 30">
                <a:extLst>
                  <a:ext uri="{FF2B5EF4-FFF2-40B4-BE49-F238E27FC236}">
                    <a16:creationId xmlns:a16="http://schemas.microsoft.com/office/drawing/2014/main" id="{ACD0DA1A-9D3F-8DAF-2900-11D6C588BC86}"/>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Challenges in Road Policing Against County Lines</a:t>
                </a:r>
              </a:p>
            </p:txBody>
          </p:sp>
        </p:grpSp>
        <p:sp>
          <p:nvSpPr>
            <p:cNvPr id="3" name="Isosceles Triangle 2">
              <a:extLst>
                <a:ext uri="{FF2B5EF4-FFF2-40B4-BE49-F238E27FC236}">
                  <a16:creationId xmlns:a16="http://schemas.microsoft.com/office/drawing/2014/main" id="{D077CD0A-FDFD-8E70-6903-33340D889CE3}"/>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1" name="Group 10">
            <a:extLst>
              <a:ext uri="{FF2B5EF4-FFF2-40B4-BE49-F238E27FC236}">
                <a16:creationId xmlns:a16="http://schemas.microsoft.com/office/drawing/2014/main" id="{87CF5FB8-C49D-D46B-646D-48DBD92AA289}"/>
              </a:ext>
            </a:extLst>
          </p:cNvPr>
          <p:cNvGrpSpPr/>
          <p:nvPr/>
        </p:nvGrpSpPr>
        <p:grpSpPr>
          <a:xfrm>
            <a:off x="1491805" y="11262"/>
            <a:ext cx="2759037" cy="6858000"/>
            <a:chOff x="10220562" y="0"/>
            <a:chExt cx="2759037" cy="6858000"/>
          </a:xfrm>
        </p:grpSpPr>
        <p:grpSp>
          <p:nvGrpSpPr>
            <p:cNvPr id="47" name="Group 46">
              <a:extLst>
                <a:ext uri="{FF2B5EF4-FFF2-40B4-BE49-F238E27FC236}">
                  <a16:creationId xmlns:a16="http://schemas.microsoft.com/office/drawing/2014/main" id="{7B6F9E31-DAD7-362D-2402-1F8979E7D177}"/>
                </a:ext>
              </a:extLst>
            </p:cNvPr>
            <p:cNvGrpSpPr/>
            <p:nvPr/>
          </p:nvGrpSpPr>
          <p:grpSpPr>
            <a:xfrm>
              <a:off x="10220562" y="0"/>
              <a:ext cx="2039713" cy="6858000"/>
              <a:chOff x="10152287" y="0"/>
              <a:chExt cx="2039713" cy="6858000"/>
            </a:xfrm>
          </p:grpSpPr>
          <p:sp>
            <p:nvSpPr>
              <p:cNvPr id="21" name="Rectangle 20">
                <a:extLst>
                  <a:ext uri="{FF2B5EF4-FFF2-40B4-BE49-F238E27FC236}">
                    <a16:creationId xmlns:a16="http://schemas.microsoft.com/office/drawing/2014/main" id="{E046B6BA-BDE1-00A1-6E91-2AFBC8A9FADE}"/>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27D6E616-A034-053D-A0A0-B85ADDDE5206}"/>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32" name="Rectangle 31">
                <a:extLst>
                  <a:ext uri="{FF2B5EF4-FFF2-40B4-BE49-F238E27FC236}">
                    <a16:creationId xmlns:a16="http://schemas.microsoft.com/office/drawing/2014/main" id="{D5BF0D13-E84A-D277-E08D-C73F19A7A75B}"/>
                  </a:ext>
                </a:extLst>
              </p:cNvPr>
              <p:cNvSpPr/>
              <p:nvPr/>
            </p:nvSpPr>
            <p:spPr>
              <a:xfrm>
                <a:off x="10303339" y="2651658"/>
                <a:ext cx="1761372" cy="2123658"/>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Successes and Impact on Roa</a:t>
                </a:r>
                <a:r>
                  <a:rPr lang="en-GB" sz="2200" b="1" dirty="0">
                    <a:ln w="12700" cmpd="sng">
                      <a:noFill/>
                      <a:prstDash val="solid"/>
                    </a:ln>
                    <a:solidFill>
                      <a:schemeClr val="bg1"/>
                    </a:solidFill>
                  </a:rPr>
                  <a:t>d Policing on County Lines</a:t>
                </a:r>
                <a:endParaRPr lang="en-GB" sz="2200" b="1" cap="none" spc="0" dirty="0">
                  <a:ln w="12700" cmpd="sng">
                    <a:noFill/>
                    <a:prstDash val="solid"/>
                  </a:ln>
                  <a:solidFill>
                    <a:schemeClr val="bg1"/>
                  </a:solidFill>
                  <a:effectLst/>
                </a:endParaRPr>
              </a:p>
            </p:txBody>
          </p:sp>
        </p:grpSp>
        <p:sp>
          <p:nvSpPr>
            <p:cNvPr id="10" name="Isosceles Triangle 9">
              <a:extLst>
                <a:ext uri="{FF2B5EF4-FFF2-40B4-BE49-F238E27FC236}">
                  <a16:creationId xmlns:a16="http://schemas.microsoft.com/office/drawing/2014/main" id="{8EBB198A-359E-E419-7E94-CBA08B13A1BE}"/>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2050" name="Picture 2" descr="Drug distribution in the UK - Russell Webster">
            <a:extLst>
              <a:ext uri="{FF2B5EF4-FFF2-40B4-BE49-F238E27FC236}">
                <a16:creationId xmlns:a16="http://schemas.microsoft.com/office/drawing/2014/main" id="{11B9D085-CA43-08C8-4D90-9FCF963DF4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9064" y="1162360"/>
            <a:ext cx="3565143" cy="4253360"/>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EDEE07A-8A71-EAF7-7D2B-831498284197}"/>
              </a:ext>
            </a:extLst>
          </p:cNvPr>
          <p:cNvSpPr txBox="1"/>
          <p:nvPr/>
        </p:nvSpPr>
        <p:spPr>
          <a:xfrm>
            <a:off x="4181747" y="1582340"/>
            <a:ext cx="4210899" cy="3970318"/>
          </a:xfrm>
          <a:prstGeom prst="rect">
            <a:avLst/>
          </a:prstGeom>
          <a:noFill/>
        </p:spPr>
        <p:txBody>
          <a:bodyPr wrap="square" rtlCol="0">
            <a:spAutoFit/>
          </a:bodyPr>
          <a:lstStyle/>
          <a:p>
            <a:pPr marL="285750" indent="-285750" algn="just">
              <a:buFont typeface="Wingdings" panose="05000000000000000000" pitchFamily="2" charset="2"/>
              <a:buChar char="Ø"/>
            </a:pPr>
            <a:r>
              <a:rPr lang="en-GB" sz="1800" dirty="0"/>
              <a:t>Road policing has significantly disrupted county lines drug trafficking through targeted initiatives, intelligence-led operations, and inter-agency collaboration (</a:t>
            </a:r>
            <a:r>
              <a:rPr lang="en-GB" sz="1800" kern="100" dirty="0">
                <a:ea typeface="Aptos" panose="020B0004020202020204" pitchFamily="34" charset="0"/>
                <a:cs typeface="Arial" panose="020B0604020202020204" pitchFamily="34" charset="0"/>
              </a:rPr>
              <a:t>National Police Chiefs’ Council, 2022)</a:t>
            </a:r>
            <a:r>
              <a:rPr lang="en-GB" sz="1800" dirty="0"/>
              <a:t>. One key success is the identification and arrest of key figures in drug networks. Operations like </a:t>
            </a:r>
            <a:r>
              <a:rPr lang="en-GB" sz="1800" i="1" dirty="0"/>
              <a:t>Orochi</a:t>
            </a:r>
            <a:r>
              <a:rPr lang="en-GB" sz="1800" dirty="0"/>
              <a:t> have led to high-profile arrests and the dismantling of several county lines, weakening the operational capacity of criminal groups.</a:t>
            </a:r>
          </a:p>
          <a:p>
            <a:pPr marL="285750" indent="-285750" algn="just">
              <a:buFont typeface="Wingdings" panose="05000000000000000000" pitchFamily="2" charset="2"/>
              <a:buChar char="Ø"/>
            </a:pPr>
            <a:endParaRPr lang="en-GB" dirty="0"/>
          </a:p>
        </p:txBody>
      </p:sp>
    </p:spTree>
    <p:extLst>
      <p:ext uri="{BB962C8B-B14F-4D97-AF65-F5344CB8AC3E}">
        <p14:creationId xmlns:p14="http://schemas.microsoft.com/office/powerpoint/2010/main" val="20940006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heel(1)">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7FBD0-F790-01B0-9776-DB1D3133EE67}"/>
              </a:ext>
            </a:extLst>
          </p:cNvPr>
          <p:cNvSpPr>
            <a:spLocks noGrp="1"/>
          </p:cNvSpPr>
          <p:nvPr>
            <p:ph type="title"/>
          </p:nvPr>
        </p:nvSpPr>
        <p:spPr>
          <a:xfrm>
            <a:off x="1043631" y="809898"/>
            <a:ext cx="9942716" cy="1554480"/>
          </a:xfrm>
        </p:spPr>
        <p:txBody>
          <a:bodyPr anchor="ctr">
            <a:normAutofit/>
          </a:bodyPr>
          <a:lstStyle/>
          <a:p>
            <a:r>
              <a:rPr lang="en-GB" sz="4800" u="sng" dirty="0"/>
              <a:t>Summary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4FA5AE2-B81D-372D-139D-AA5B0A1A7E96}"/>
              </a:ext>
            </a:extLst>
          </p:cNvPr>
          <p:cNvSpPr txBox="1"/>
          <p:nvPr/>
        </p:nvSpPr>
        <p:spPr>
          <a:xfrm>
            <a:off x="1147665" y="2939143"/>
            <a:ext cx="10011747" cy="2616101"/>
          </a:xfrm>
          <a:prstGeom prst="rect">
            <a:avLst/>
          </a:prstGeom>
          <a:noFill/>
        </p:spPr>
        <p:txBody>
          <a:bodyPr wrap="square" rtlCol="0">
            <a:spAutoFit/>
          </a:bodyPr>
          <a:lstStyle/>
          <a:p>
            <a:pPr marL="285750" indent="-285750" algn="just">
              <a:buFont typeface="Wingdings" panose="05000000000000000000" pitchFamily="2" charset="2"/>
              <a:buChar char="Ø"/>
            </a:pPr>
            <a:r>
              <a:rPr lang="en-GB" sz="2000" dirty="0"/>
              <a:t>Road policing plays a critical role in disrupting county lines drug trafficking, leveraging intelligence-led policing (ILP) and the National Intelligence Model (NIM) to target criminal networks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r>
              <a:rPr lang="en-GB" sz="2000" kern="100" dirty="0">
                <a:effectLst/>
                <a:ea typeface="Aptos" panose="020B0004020202020204" pitchFamily="34" charset="0"/>
                <a:cs typeface="Arial" panose="020B0604020202020204" pitchFamily="34" charset="0"/>
              </a:rPr>
              <a:t>Kilgallon and Wright 2022)</a:t>
            </a:r>
            <a:r>
              <a:rPr lang="en-GB" sz="2000" dirty="0"/>
              <a:t>. Through initiatives like </a:t>
            </a:r>
            <a:r>
              <a:rPr lang="en-GB" sz="2000" i="1" dirty="0"/>
              <a:t>Operation Orochi</a:t>
            </a:r>
            <a:r>
              <a:rPr lang="en-GB" sz="2000" dirty="0"/>
              <a:t> and </a:t>
            </a:r>
            <a:r>
              <a:rPr lang="en-GB" sz="2000" i="1" dirty="0"/>
              <a:t>Operation Venetic</a:t>
            </a:r>
            <a:r>
              <a:rPr lang="en-GB" sz="2000" dirty="0"/>
              <a:t>, police forces have effectively disrupted drug supply chains by targeting high-level criminals and using tools such as ANPR and covert surveillance.</a:t>
            </a:r>
          </a:p>
          <a:p>
            <a:pPr marL="285750" indent="-285750" algn="just">
              <a:buFont typeface="Wingdings" panose="05000000000000000000" pitchFamily="2" charset="2"/>
              <a:buChar char="Ø"/>
            </a:pPr>
            <a:endParaRPr lang="en-GB" sz="2000" dirty="0"/>
          </a:p>
          <a:p>
            <a:pPr marL="285750" indent="-285750" algn="just">
              <a:buFont typeface="Wingdings" panose="05000000000000000000" pitchFamily="2" charset="2"/>
              <a:buChar char="Ø"/>
            </a:pPr>
            <a:r>
              <a:rPr lang="en-GB" sz="2000" kern="100" dirty="0">
                <a:effectLst/>
                <a:latin typeface="Aptos" panose="020B0004020202020204" pitchFamily="34" charset="0"/>
                <a:ea typeface="Aptos" panose="020B0004020202020204" pitchFamily="34" charset="0"/>
                <a:cs typeface="Arial" panose="020B0604020202020204" pitchFamily="34" charset="0"/>
              </a:rPr>
              <a:t>An essential question for the future of policing is: </a:t>
            </a:r>
            <a:r>
              <a:rPr lang="en-GB" sz="2000" dirty="0"/>
              <a:t>With criminals constantly adapting, how can policing strategies stay ahead in the fight against drug trafficking?</a:t>
            </a:r>
          </a:p>
        </p:txBody>
      </p:sp>
      <p:pic>
        <p:nvPicPr>
          <p:cNvPr id="1026" name="Picture 2" descr="Summary icon business concept flat design Vector Image">
            <a:extLst>
              <a:ext uri="{FF2B5EF4-FFF2-40B4-BE49-F238E27FC236}">
                <a16:creationId xmlns:a16="http://schemas.microsoft.com/office/drawing/2014/main" id="{8D63335E-E8B0-D112-158B-78E071C1C2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9821515" y="849272"/>
            <a:ext cx="1476938" cy="1475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62434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E79972-3019-E587-683E-27DA6E342510}"/>
              </a:ext>
            </a:extLst>
          </p:cNvPr>
          <p:cNvSpPr>
            <a:spLocks noGrp="1"/>
          </p:cNvSpPr>
          <p:nvPr>
            <p:ph type="title"/>
          </p:nvPr>
        </p:nvSpPr>
        <p:spPr>
          <a:xfrm>
            <a:off x="828161" y="-1"/>
            <a:ext cx="10515600" cy="1325563"/>
          </a:xfrm>
        </p:spPr>
        <p:txBody>
          <a:bodyPr>
            <a:normAutofit/>
          </a:bodyPr>
          <a:lstStyle/>
          <a:p>
            <a:r>
              <a:rPr lang="en-GB" u="sng" dirty="0"/>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87E1F8-A51A-7F75-84A4-6AC5463C095D}"/>
              </a:ext>
            </a:extLst>
          </p:cNvPr>
          <p:cNvSpPr>
            <a:spLocks noGrp="1"/>
          </p:cNvSpPr>
          <p:nvPr>
            <p:ph idx="1"/>
          </p:nvPr>
        </p:nvSpPr>
        <p:spPr>
          <a:xfrm>
            <a:off x="858278" y="1082351"/>
            <a:ext cx="10505561" cy="5094613"/>
          </a:xfrm>
        </p:spPr>
        <p:txBody>
          <a:bodyPr>
            <a:noAutofit/>
          </a:bodyPr>
          <a:lstStyle/>
          <a:p>
            <a:pPr algn="just">
              <a:buFont typeface="Wingdings" panose="05000000000000000000" pitchFamily="2" charset="2"/>
              <a:buChar char="Ø"/>
            </a:pPr>
            <a:r>
              <a:rPr lang="en-GB" sz="1400" i="0" kern="100" dirty="0">
                <a:effectLst/>
                <a:cs typeface="Arial" panose="020B0604020202020204" pitchFamily="34" charset="0"/>
              </a:rPr>
              <a:t>BBC NEWS (2022) ‘</a:t>
            </a:r>
            <a:r>
              <a:rPr lang="en-GB" sz="1400" b="0" i="0" dirty="0">
                <a:effectLst/>
              </a:rPr>
              <a:t>County Lines: Hundreds arrested as police carry out fresh crackdown’ [Newspaper Article] Available at: </a:t>
            </a:r>
            <a:r>
              <a:rPr lang="en-GB" sz="1400" kern="100" dirty="0">
                <a:ea typeface="Aptos" panose="020B0004020202020204" pitchFamily="34" charset="0"/>
                <a:cs typeface="Arial" panose="020B0604020202020204" pitchFamily="34" charset="0"/>
                <a:hlinkClick r:id="rId2"/>
              </a:rPr>
              <a:t>https://www.bbc.co.uk/news/uk-england-london-60791365</a:t>
            </a:r>
            <a:r>
              <a:rPr lang="en-GB" sz="1400" kern="100" dirty="0">
                <a:ea typeface="Aptos" panose="020B0004020202020204" pitchFamily="34" charset="0"/>
                <a:cs typeface="Arial" panose="020B0604020202020204" pitchFamily="34" charset="0"/>
              </a:rPr>
              <a:t> (Accessed: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ffectLst/>
                <a:ea typeface="Aptos" panose="020B0004020202020204" pitchFamily="34" charset="0"/>
                <a:cs typeface="Arial" panose="020B0604020202020204" pitchFamily="34" charset="0"/>
              </a:rPr>
              <a:t>Bottomley, J. (2020) </a:t>
            </a:r>
            <a:r>
              <a:rPr lang="en-GB" sz="1400" i="1" kern="100" dirty="0">
                <a:effectLst/>
                <a:ea typeface="Aptos" panose="020B0004020202020204" pitchFamily="34" charset="0"/>
                <a:cs typeface="Arial" panose="020B0604020202020204" pitchFamily="34" charset="0"/>
              </a:rPr>
              <a:t>Critical thinking skills for your policing degree</a:t>
            </a:r>
            <a:r>
              <a:rPr lang="en-GB" sz="1400" kern="100" dirty="0">
                <a:effectLst/>
                <a:ea typeface="Aptos" panose="020B0004020202020204" pitchFamily="34" charset="0"/>
                <a:cs typeface="Arial" panose="020B0604020202020204" pitchFamily="34" charset="0"/>
              </a:rPr>
              <a:t>. [Book] St Albans: Critical Publishing.</a:t>
            </a:r>
          </a:p>
          <a:p>
            <a:pPr algn="just">
              <a:buFont typeface="Wingdings" panose="05000000000000000000" pitchFamily="2" charset="2"/>
              <a:buChar char="Ø"/>
            </a:pPr>
            <a:r>
              <a:rPr lang="en-GB" sz="1400" i="0" dirty="0">
                <a:solidFill>
                  <a:srgbClr val="212121"/>
                </a:solidFill>
                <a:effectLst/>
              </a:rPr>
              <a:t>Brake (2024) ‘ROADS POLICING Enforcing the rules of the road and improving safety’ </a:t>
            </a:r>
            <a:r>
              <a:rPr lang="en-GB" sz="1400" i="1" dirty="0">
                <a:solidFill>
                  <a:srgbClr val="212121"/>
                </a:solidFill>
                <a:effectLst/>
              </a:rPr>
              <a:t>Brake.org </a:t>
            </a:r>
            <a:r>
              <a:rPr lang="en-GB" sz="1400" dirty="0">
                <a:solidFill>
                  <a:srgbClr val="212121"/>
                </a:solidFill>
                <a:effectLst/>
              </a:rPr>
              <a:t>Available at: </a:t>
            </a:r>
            <a:r>
              <a:rPr lang="en-GB" sz="1400" dirty="0">
                <a:solidFill>
                  <a:srgbClr val="212121"/>
                </a:solidFill>
                <a:effectLst/>
                <a:hlinkClick r:id="rId3"/>
              </a:rPr>
              <a:t>https://www.brake.org.uk/get-involved/take-action/mybrake/knowledge-centre/roads-policing</a:t>
            </a:r>
            <a:r>
              <a:rPr lang="en-GB" sz="1400" dirty="0">
                <a:solidFill>
                  <a:srgbClr val="212121"/>
                </a:solidFill>
                <a:effectLst/>
              </a:rPr>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cs typeface="Arial" panose="020B0604020202020204" pitchFamily="34" charset="0"/>
              </a:rPr>
              <a:t>College of Policing (2016) ‘Stop and search’ Available at: </a:t>
            </a:r>
            <a:r>
              <a:rPr lang="en-GB" sz="1400" kern="100" dirty="0">
                <a:cs typeface="Arial" panose="020B0604020202020204" pitchFamily="34" charset="0"/>
                <a:hlinkClick r:id="rId4"/>
              </a:rPr>
              <a:t>https://www.college.police.uk/app/stop-and-search/stop-and-search</a:t>
            </a:r>
            <a:r>
              <a:rPr lang="en-GB" sz="1400" kern="100" dirty="0">
                <a:cs typeface="Arial" panose="020B0604020202020204" pitchFamily="34" charset="0"/>
              </a:rPr>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endParaRPr lang="en-GB" sz="1400" kern="100" dirty="0">
              <a:cs typeface="Arial" panose="020B0604020202020204" pitchFamily="34" charset="0"/>
            </a:endParaRP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Evans, J. (2024) ‘</a:t>
            </a:r>
            <a:r>
              <a:rPr lang="en-GB" sz="1400" i="0" dirty="0">
                <a:effectLst/>
              </a:rPr>
              <a:t>Working in Partnership is Key To Fighting County Lines’ </a:t>
            </a:r>
            <a:r>
              <a:rPr lang="en-GB" sz="1400" i="1" dirty="0" err="1">
                <a:effectLst/>
              </a:rPr>
              <a:t>ann</a:t>
            </a:r>
            <a:r>
              <a:rPr lang="en-GB" sz="1400" i="1" dirty="0">
                <a:effectLst/>
              </a:rPr>
              <a:t> craft trust </a:t>
            </a:r>
            <a:r>
              <a:rPr lang="en-GB" sz="1400" dirty="0">
                <a:effectLst/>
              </a:rPr>
              <a:t>Available at: </a:t>
            </a:r>
            <a:r>
              <a:rPr lang="en-GB" sz="1400" kern="100" dirty="0">
                <a:ea typeface="Aptos" panose="020B0004020202020204" pitchFamily="34" charset="0"/>
                <a:cs typeface="Arial" panose="020B0604020202020204" pitchFamily="34" charset="0"/>
                <a:hlinkClick r:id="rId5"/>
              </a:rPr>
              <a:t>https://www.anncrafttrust.org/working-in-partnership-is-key-to-fighting-county-lines/</a:t>
            </a:r>
            <a:r>
              <a:rPr lang="en-GB" sz="1400" kern="100" dirty="0">
                <a:ea typeface="Aptos" panose="020B0004020202020204" pitchFamily="34" charset="0"/>
                <a:cs typeface="Arial" panose="020B0604020202020204" pitchFamily="34" charset="0"/>
              </a:rPr>
              <a:t> (Accessed: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dirty="0"/>
              <a:t>Harding, S. (2020) </a:t>
            </a:r>
            <a:r>
              <a:rPr lang="en-GB" sz="1400" i="1" dirty="0"/>
              <a:t>County lines : exploitation and drug dealing among urban street gangs</a:t>
            </a:r>
            <a:r>
              <a:rPr lang="en-GB" sz="1400" dirty="0"/>
              <a:t>. [Book] Bristol: Bristol University Press. Available at: https://doi.org/10.56687/9781529203097.</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Home Office (2023) ‘</a:t>
            </a:r>
            <a:r>
              <a:rPr lang="en-GB" sz="1400" i="0" dirty="0">
                <a:effectLst/>
              </a:rPr>
              <a:t>County lines gangs smashed in national police blitz’ </a:t>
            </a:r>
            <a:r>
              <a:rPr lang="en-GB" sz="1400" i="1" dirty="0">
                <a:effectLst/>
              </a:rPr>
              <a:t>GOV.UK </a:t>
            </a:r>
            <a:r>
              <a:rPr lang="en-GB" sz="1400" dirty="0">
                <a:effectLst/>
              </a:rPr>
              <a:t>Available at:</a:t>
            </a:r>
            <a:r>
              <a:rPr lang="en-GB" sz="1400" dirty="0"/>
              <a:t> </a:t>
            </a:r>
            <a:r>
              <a:rPr lang="en-GB" sz="1400" kern="100" dirty="0">
                <a:ea typeface="Aptos" panose="020B0004020202020204" pitchFamily="34" charset="0"/>
                <a:cs typeface="Arial" panose="020B0604020202020204" pitchFamily="34" charset="0"/>
                <a:hlinkClick r:id="rId6"/>
              </a:rPr>
              <a:t>https://www.gov.uk/government/news/county-lines-gangs-smashed-in-national-police-blitz</a:t>
            </a:r>
            <a:r>
              <a:rPr lang="en-GB" sz="1400" kern="100" dirty="0">
                <a:ea typeface="Aptos" panose="020B0004020202020204" pitchFamily="34" charset="0"/>
                <a:cs typeface="Arial" panose="020B0604020202020204" pitchFamily="34" charset="0"/>
              </a:rPr>
              <a:t> (Accessed: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ffectLst/>
                <a:ea typeface="Aptos" panose="020B0004020202020204" pitchFamily="34" charset="0"/>
                <a:cs typeface="Arial" panose="020B0604020202020204" pitchFamily="34" charset="0"/>
              </a:rPr>
              <a:t>Kilgallon, M and Wright, M. (2022) </a:t>
            </a:r>
            <a:r>
              <a:rPr lang="en-GB" sz="1400" i="1" kern="100" dirty="0">
                <a:effectLst/>
                <a:ea typeface="Aptos" panose="020B0004020202020204" pitchFamily="34" charset="0"/>
                <a:cs typeface="Arial" panose="020B0604020202020204" pitchFamily="34" charset="0"/>
              </a:rPr>
              <a:t>Behavioural skills for effective policing</a:t>
            </a:r>
            <a:r>
              <a:rPr lang="en-GB" sz="1400" kern="100" dirty="0">
                <a:effectLst/>
                <a:ea typeface="Aptos" panose="020B0004020202020204" pitchFamily="34" charset="0"/>
                <a:cs typeface="Arial" panose="020B0604020202020204" pitchFamily="34" charset="0"/>
              </a:rPr>
              <a:t>. [Book] 1st Edition. St Albans: Critical Publishing.</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Knowledge and Science Bulletin Board System (2023) ‘</a:t>
            </a:r>
            <a:r>
              <a:rPr lang="en-GB" sz="1400" i="0" u="none" strike="noStrike" dirty="0">
                <a:solidFill>
                  <a:srgbClr val="000000"/>
                </a:solidFill>
                <a:effectLst/>
              </a:rPr>
              <a:t>Understanding the National Intelligence Model: A Comprehensive Guide for Security Practitioners’ Available at: </a:t>
            </a:r>
            <a:r>
              <a:rPr lang="en-GB" sz="1400" i="0" u="none" strike="noStrike" dirty="0">
                <a:solidFill>
                  <a:srgbClr val="000000"/>
                </a:solidFill>
                <a:effectLst/>
                <a:hlinkClick r:id="rId7"/>
              </a:rPr>
              <a:t>https://www.knbbs.com/understanding-the-national-intelligence-model-a-comprehensive-guide-for-security-practitioners/</a:t>
            </a:r>
            <a:r>
              <a:rPr lang="en-GB" sz="1400" i="0" u="none" strike="noStrike" dirty="0">
                <a:solidFill>
                  <a:srgbClr val="000000"/>
                </a:solidFill>
                <a:effectLst/>
              </a:rPr>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endParaRPr lang="en-GB" sz="1400" dirty="0"/>
          </a:p>
        </p:txBody>
      </p:sp>
    </p:spTree>
    <p:extLst>
      <p:ext uri="{BB962C8B-B14F-4D97-AF65-F5344CB8AC3E}">
        <p14:creationId xmlns:p14="http://schemas.microsoft.com/office/powerpoint/2010/main" val="208360517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7C46D9-8CFD-E2F6-B5FE-BF5E9431AAF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02DFC0-92F3-78C5-BD25-1F9D87D9DA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7A03DD2-72B2-7CDF-E0FF-587620E2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2B53C35C-B183-FD49-5A8E-DC944328C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3CAD1E-E3A9-BB62-DE88-092664AD3D20}"/>
              </a:ext>
            </a:extLst>
          </p:cNvPr>
          <p:cNvSpPr>
            <a:spLocks noGrp="1"/>
          </p:cNvSpPr>
          <p:nvPr>
            <p:ph idx="1"/>
          </p:nvPr>
        </p:nvSpPr>
        <p:spPr>
          <a:xfrm>
            <a:off x="838200" y="591345"/>
            <a:ext cx="10515600" cy="5585620"/>
          </a:xfrm>
        </p:spPr>
        <p:txBody>
          <a:bodyPr>
            <a:normAutofit/>
          </a:bodyPr>
          <a:lstStyle/>
          <a:p>
            <a:pPr algn="just">
              <a:buFont typeface="Wingdings" panose="05000000000000000000" pitchFamily="2" charset="2"/>
              <a:buChar char="Ø"/>
            </a:pPr>
            <a:r>
              <a:rPr lang="en-GB" sz="1400" kern="100" dirty="0">
                <a:cs typeface="Arial" panose="020B0604020202020204" pitchFamily="34" charset="0"/>
              </a:rPr>
              <a:t>Michael, A. (2023) </a:t>
            </a:r>
            <a:r>
              <a:rPr lang="en-GB" sz="1400" i="1" kern="100" dirty="0">
                <a:cs typeface="Arial" panose="020B0604020202020204" pitchFamily="34" charset="0"/>
              </a:rPr>
              <a:t>South Wales Police &amp; Crime Plan 2023-27. </a:t>
            </a:r>
            <a:r>
              <a:rPr lang="en-GB" sz="1400" kern="100" dirty="0">
                <a:cs typeface="Arial" panose="020B0604020202020204" pitchFamily="34" charset="0"/>
              </a:rPr>
              <a:t>[Research Report] Bridgend: South Wales Police and Crime Commissioner.</a:t>
            </a:r>
          </a:p>
          <a:p>
            <a:pPr algn="just">
              <a:buFont typeface="Wingdings" panose="05000000000000000000" pitchFamily="2" charset="2"/>
              <a:buChar char="Ø"/>
            </a:pPr>
            <a:r>
              <a:rPr lang="en-GB" sz="1400" kern="100" dirty="0">
                <a:cs typeface="Arial" panose="020B0604020202020204" pitchFamily="34" charset="0"/>
              </a:rPr>
              <a:t>National Crime Agency (NCA) (2019) ‘County Lines’ Available at: </a:t>
            </a:r>
            <a:r>
              <a:rPr lang="en-GB" sz="1400" dirty="0">
                <a:hlinkClick r:id="rId2"/>
              </a:rPr>
              <a:t>https://www.nationalcrimeagency.gov.uk/what-we-do/crime-threats/drug-trafficking/county-lines</a:t>
            </a:r>
            <a:r>
              <a:rPr lang="en-GB" sz="1400" dirty="0"/>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National Crime Agency (NCA) (2020) ‘</a:t>
            </a:r>
            <a:r>
              <a:rPr lang="en-GB" sz="1400" i="0" dirty="0">
                <a:effectLst/>
              </a:rPr>
              <a:t>NCA and police smash thousands of criminal conspiracies after infiltration of encrypted communication platform in UK’s biggest ever law enforcement operation’ Available at: </a:t>
            </a:r>
            <a:r>
              <a:rPr lang="en-GB" sz="1400" i="0" dirty="0">
                <a:effectLst/>
                <a:hlinkClick r:id="rId3"/>
              </a:rPr>
              <a:t>https://www.nationalcrimeagency.gov.uk/news/operation-venetic</a:t>
            </a:r>
            <a:r>
              <a:rPr lang="en-GB" sz="1400" i="0" dirty="0">
                <a:effectLst/>
              </a:rPr>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National Police Chiefs’ Council (NPCC) (2022) </a:t>
            </a:r>
            <a:r>
              <a:rPr lang="en-GB" sz="1400" i="1" kern="100" dirty="0">
                <a:ea typeface="Aptos" panose="020B0004020202020204" pitchFamily="34" charset="0"/>
                <a:cs typeface="Arial" panose="020B0604020202020204" pitchFamily="34" charset="0"/>
              </a:rPr>
              <a:t>National Roads Policing Strategy 2022-2025. </a:t>
            </a:r>
            <a:r>
              <a:rPr lang="en-GB" sz="1400" kern="100" dirty="0">
                <a:cs typeface="Arial" panose="020B0604020202020204" pitchFamily="34" charset="0"/>
              </a:rPr>
              <a:t>[Research Report]</a:t>
            </a:r>
            <a:r>
              <a:rPr lang="en-GB" sz="1400" i="1" kern="100" dirty="0">
                <a:ea typeface="Aptos" panose="020B0004020202020204" pitchFamily="34" charset="0"/>
                <a:cs typeface="Arial" panose="020B0604020202020204" pitchFamily="34" charset="0"/>
              </a:rPr>
              <a:t> </a:t>
            </a:r>
            <a:r>
              <a:rPr lang="en-GB" sz="1400" kern="100" dirty="0">
                <a:ea typeface="Aptos" panose="020B0004020202020204" pitchFamily="34" charset="0"/>
                <a:cs typeface="Arial" panose="020B0604020202020204" pitchFamily="34" charset="0"/>
              </a:rPr>
              <a:t>London: NPCC.</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National Police Chiefs’ Council (NPCC) (2024) </a:t>
            </a:r>
            <a:r>
              <a:rPr lang="en-GB" sz="1400" i="1" kern="100" dirty="0">
                <a:ea typeface="Aptos" panose="020B0004020202020204" pitchFamily="34" charset="0"/>
                <a:cs typeface="Arial" panose="020B0604020202020204" pitchFamily="34" charset="0"/>
              </a:rPr>
              <a:t>Disrupting County Lines Policing Strategy 2024-2027. </a:t>
            </a:r>
            <a:r>
              <a:rPr lang="en-GB" sz="1400" kern="100" dirty="0">
                <a:cs typeface="Arial" panose="020B0604020202020204" pitchFamily="34" charset="0"/>
              </a:rPr>
              <a:t>[Research Report] </a:t>
            </a:r>
            <a:r>
              <a:rPr lang="en-GB" sz="1400" kern="100" dirty="0">
                <a:ea typeface="Aptos" panose="020B0004020202020204" pitchFamily="34" charset="0"/>
                <a:cs typeface="Arial" panose="020B0604020202020204" pitchFamily="34" charset="0"/>
              </a:rPr>
              <a:t>London: National County Lines Coordination Centre. </a:t>
            </a:r>
          </a:p>
          <a:p>
            <a:pPr algn="just">
              <a:buFont typeface="Wingdings" panose="05000000000000000000" pitchFamily="2" charset="2"/>
              <a:buChar char="Ø"/>
            </a:pPr>
            <a:r>
              <a:rPr lang="en-GB" sz="1400" dirty="0">
                <a:solidFill>
                  <a:srgbClr val="212121"/>
                </a:solidFill>
              </a:rPr>
              <a:t>Rix, B. (2023) ‘</a:t>
            </a:r>
            <a:r>
              <a:rPr lang="en-GB" sz="1400" i="0" dirty="0">
                <a:effectLst/>
              </a:rPr>
              <a:t>Operation Orochi, a national way of tackling County Lines’: Det Sgt Vinny Grimsey and his Serious Crime Disruption team’ [Video] </a:t>
            </a:r>
            <a:r>
              <a:rPr lang="en-GB" sz="1400" i="1" dirty="0" err="1">
                <a:effectLst/>
              </a:rPr>
              <a:t>PolicingTV</a:t>
            </a:r>
            <a:r>
              <a:rPr lang="en-GB" sz="1400" i="1" dirty="0">
                <a:effectLst/>
              </a:rPr>
              <a:t> </a:t>
            </a:r>
            <a:r>
              <a:rPr lang="en-GB" sz="1400" dirty="0"/>
              <a:t>Available at: </a:t>
            </a:r>
            <a:r>
              <a:rPr lang="en-GB" sz="1400" kern="100" dirty="0">
                <a:ea typeface="Aptos" panose="020B0004020202020204" pitchFamily="34" charset="0"/>
                <a:cs typeface="Arial" panose="020B0604020202020204" pitchFamily="34" charset="0"/>
                <a:hlinkClick r:id="rId4"/>
              </a:rPr>
              <a:t>https://policing.tv/videos/3204-2/</a:t>
            </a:r>
            <a:r>
              <a:rPr lang="en-GB" sz="1400" kern="100" dirty="0">
                <a:ea typeface="Aptos" panose="020B0004020202020204" pitchFamily="34" charset="0"/>
                <a:cs typeface="Arial" panose="020B0604020202020204" pitchFamily="34" charset="0"/>
              </a:rPr>
              <a:t> (Accessed: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i="0" kern="100" dirty="0">
                <a:effectLst/>
                <a:cs typeface="Arial" panose="020B0604020202020204" pitchFamily="34" charset="0"/>
              </a:rPr>
              <a:t>Topping, </a:t>
            </a:r>
            <a:r>
              <a:rPr lang="en-GB" sz="1400" kern="100" dirty="0">
                <a:cs typeface="Arial" panose="020B0604020202020204" pitchFamily="34" charset="0"/>
              </a:rPr>
              <a:t>A. (2025) ‘</a:t>
            </a:r>
            <a:r>
              <a:rPr lang="en-GB" sz="1400" b="0" i="0" dirty="0">
                <a:effectLst/>
              </a:rPr>
              <a:t>New laws to protect children exploited by gangs in England and Wales ‘will save lives’ [Newspaper Article] </a:t>
            </a:r>
            <a:r>
              <a:rPr lang="en-GB" sz="1400" b="0" i="1" dirty="0">
                <a:effectLst/>
              </a:rPr>
              <a:t>The Guardian </a:t>
            </a:r>
            <a:r>
              <a:rPr lang="en-GB" sz="1400" b="0" dirty="0">
                <a:effectLst/>
              </a:rPr>
              <a:t>Available at: </a:t>
            </a:r>
            <a:r>
              <a:rPr lang="en-GB" sz="1400" b="0" dirty="0">
                <a:effectLst/>
                <a:hlinkClick r:id="rId5"/>
              </a:rPr>
              <a:t>https://www.theguardian.com/society/2025/feb/22/new-laws-england-wales-children-exploited-gangs-county-lines</a:t>
            </a:r>
            <a:r>
              <a:rPr lang="en-GB" sz="1400" b="0" dirty="0">
                <a:effectLst/>
              </a:rPr>
              <a:t> </a:t>
            </a:r>
            <a:r>
              <a:rPr lang="en-GB" sz="1400" kern="100" dirty="0">
                <a:ea typeface="Aptos" panose="020B0004020202020204" pitchFamily="34" charset="0"/>
                <a:cs typeface="Arial" panose="020B0604020202020204" pitchFamily="34" charset="0"/>
              </a:rPr>
              <a:t>(Accessed: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a typeface="Aptos" panose="020B0004020202020204" pitchFamily="34" charset="0"/>
                <a:cs typeface="Arial" panose="020B0604020202020204" pitchFamily="34" charset="0"/>
              </a:rPr>
              <a:t>WEST MERCIA POLICE (2023) ‘</a:t>
            </a:r>
            <a:r>
              <a:rPr lang="en-GB" sz="1400" b="0" i="0" dirty="0">
                <a:effectLst/>
              </a:rPr>
              <a:t>Weapons and drugs removed from our roads in an operation that targeted county lines drug dealing’ Available at: </a:t>
            </a:r>
            <a:r>
              <a:rPr lang="en-GB" sz="1400" kern="100" dirty="0">
                <a:ea typeface="Aptos" panose="020B0004020202020204" pitchFamily="34" charset="0"/>
                <a:cs typeface="Arial" panose="020B0604020202020204" pitchFamily="34" charset="0"/>
                <a:hlinkClick r:id="rId6"/>
              </a:rPr>
              <a:t>https://www.westmercia.police.uk/news/west-mercia/news/2023/december/weapons-and-drugs-removed-from-our-roads-in-an-operation-to-target-county-lines-drug-dealing/</a:t>
            </a:r>
            <a:r>
              <a:rPr lang="en-GB" sz="1400" kern="100" dirty="0">
                <a:ea typeface="Aptos" panose="020B0004020202020204" pitchFamily="34" charset="0"/>
                <a:cs typeface="Arial" panose="020B0604020202020204" pitchFamily="34" charset="0"/>
              </a:rPr>
              <a:t> (Accessed: 25</a:t>
            </a:r>
            <a:r>
              <a:rPr lang="en-GB" sz="1400" kern="100" baseline="30000" dirty="0">
                <a:ea typeface="Aptos" panose="020B0004020202020204" pitchFamily="34" charset="0"/>
                <a:cs typeface="Arial" panose="020B0604020202020204" pitchFamily="34" charset="0"/>
              </a:rPr>
              <a:t>th</a:t>
            </a:r>
            <a:r>
              <a:rPr lang="en-GB" sz="1400" kern="100" dirty="0">
                <a:ea typeface="Aptos" panose="020B0004020202020204" pitchFamily="34" charset="0"/>
                <a:cs typeface="Arial" panose="020B0604020202020204" pitchFamily="34" charset="0"/>
              </a:rPr>
              <a:t> December 2024).</a:t>
            </a:r>
          </a:p>
          <a:p>
            <a:pPr algn="just">
              <a:buFont typeface="Wingdings" panose="05000000000000000000" pitchFamily="2" charset="2"/>
              <a:buChar char="Ø"/>
            </a:pPr>
            <a:r>
              <a:rPr lang="en-GB" sz="1400" kern="100" dirty="0">
                <a:effectLst/>
                <a:latin typeface="Aptos" panose="020B0004020202020204" pitchFamily="34" charset="0"/>
                <a:ea typeface="Aptos" panose="020B0004020202020204" pitchFamily="34" charset="0"/>
                <a:cs typeface="Arial" panose="020B0604020202020204" pitchFamily="34" charset="0"/>
              </a:rPr>
              <a:t>Williams, B. (2023) </a:t>
            </a:r>
            <a:r>
              <a:rPr lang="en-GB" sz="1400" i="1" kern="100" dirty="0">
                <a:effectLst/>
                <a:latin typeface="Aptos" panose="020B0004020202020204" pitchFamily="34" charset="0"/>
                <a:ea typeface="Aptos" panose="020B0004020202020204" pitchFamily="34" charset="0"/>
                <a:cs typeface="Arial" panose="020B0604020202020204" pitchFamily="34" charset="0"/>
              </a:rPr>
              <a:t>Policing mental health, vulnerability and risk</a:t>
            </a:r>
            <a:r>
              <a:rPr lang="en-GB" sz="1400" kern="100" dirty="0">
                <a:effectLst/>
                <a:latin typeface="Aptos" panose="020B0004020202020204" pitchFamily="34" charset="0"/>
                <a:ea typeface="Aptos" panose="020B0004020202020204" pitchFamily="34" charset="0"/>
                <a:cs typeface="Arial" panose="020B0604020202020204" pitchFamily="34" charset="0"/>
              </a:rPr>
              <a:t>. [Book]  St Albans: Critical Publishing.</a:t>
            </a: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r>
              <a:rPr lang="en-GB" sz="1400" kern="100" dirty="0">
                <a:effectLst/>
                <a:ea typeface="Aptos" panose="020B0004020202020204" pitchFamily="34" charset="0"/>
                <a:cs typeface="Arial" panose="020B0604020202020204" pitchFamily="34" charset="0"/>
              </a:rPr>
              <a:t>Wood, D. (2022</a:t>
            </a:r>
            <a:r>
              <a:rPr lang="en-GB" sz="1400" i="1" kern="100" dirty="0">
                <a:effectLst/>
                <a:ea typeface="Aptos" panose="020B0004020202020204" pitchFamily="34" charset="0"/>
                <a:cs typeface="Arial" panose="020B0604020202020204" pitchFamily="34" charset="0"/>
              </a:rPr>
              <a:t>) Blackstone’s handbook for policing students</a:t>
            </a:r>
            <a:r>
              <a:rPr lang="en-GB" sz="1400" kern="100" dirty="0">
                <a:effectLst/>
                <a:ea typeface="Aptos" panose="020B0004020202020204" pitchFamily="34" charset="0"/>
                <a:cs typeface="Arial" panose="020B0604020202020204" pitchFamily="34" charset="0"/>
              </a:rPr>
              <a:t>. [Book] Seventeenth edition. Oxford: Oxford University Press.</a:t>
            </a: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4179966292"/>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2853</Words>
  <Application>Microsoft Office PowerPoint</Application>
  <PresentationFormat>Widescreen</PresentationFormat>
  <Paragraphs>214</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2</cp:revision>
  <dcterms:created xsi:type="dcterms:W3CDTF">2025-02-23T13:47:20Z</dcterms:created>
  <dcterms:modified xsi:type="dcterms:W3CDTF">2025-02-28T10:27:51Z</dcterms:modified>
</cp:coreProperties>
</file>