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0" r:id="rId1"/>
  </p:sldMasterIdLst>
  <p:sldIdLst>
    <p:sldId id="256" r:id="rId2"/>
    <p:sldId id="257" r:id="rId3"/>
    <p:sldId id="259" r:id="rId4"/>
    <p:sldId id="258" r:id="rId5"/>
    <p:sldId id="260" r:id="rId6"/>
    <p:sldId id="261" r:id="rId7"/>
    <p:sldId id="262" r:id="rId8"/>
    <p:sldId id="264" r:id="rId9"/>
    <p:sldId id="268" r:id="rId10"/>
    <p:sldId id="265" r:id="rId11"/>
    <p:sldId id="263" r:id="rId12"/>
    <p:sldId id="266" r:id="rId13"/>
    <p:sldId id="26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127" autoAdjust="0"/>
    <p:restoredTop sz="94660"/>
  </p:normalViewPr>
  <p:slideViewPr>
    <p:cSldViewPr snapToGrid="0">
      <p:cViewPr varScale="1">
        <p:scale>
          <a:sx n="69" d="100"/>
          <a:sy n="69" d="100"/>
        </p:scale>
        <p:origin x="69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tableStyles" Target="tableStyle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viewProps" Target="view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presProps" Target="presProp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4" y="527562"/>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0" y="1591056"/>
            <a:ext cx="5705856" cy="3264408"/>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t>2/27/2022</a:t>
            </a:fld>
            <a:endParaRPr lang="en-US"/>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0070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0"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t>2/27/2022</a:t>
            </a:fld>
            <a:endParaRPr lang="en-US"/>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2512645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6"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0"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0" y="4279392"/>
            <a:ext cx="5266944" cy="1500187"/>
          </a:xfrm>
        </p:spPr>
        <p:txBody>
          <a:bodyPr/>
          <a:lstStyle>
            <a:lvl1pPr marL="0" indent="0">
              <a:buNone/>
              <a:defRPr sz="2400" cap="all"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t>2/27/2022</a:t>
            </a:fld>
            <a:endParaRPr lang="en-US"/>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2165412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0"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t>2/27/2022</a:t>
            </a:fld>
            <a:endParaRPr lang="en-US"/>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2423761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1" y="315111"/>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8"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t>2/27/2022</a:t>
            </a:fld>
            <a:endParaRPr lang="en-US"/>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293314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4" y="1572768"/>
            <a:ext cx="6501384" cy="4096512"/>
          </a:xfrm>
        </p:spPr>
        <p:txBody>
          <a:bodyPr>
            <a:normAutofit/>
          </a:bodyPr>
          <a:lstStyle>
            <a:lvl1pPr algn="ctr">
              <a:defRPr sz="40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t>2/27/2022</a:t>
            </a:fld>
            <a:endParaRPr lang="en-US"/>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758780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2/27/2022</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253981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2/27/2022</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9015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8" y="0"/>
            <a:ext cx="7472381"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0"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68" y="640080"/>
            <a:ext cx="4489704"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0" cy="246888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t>2/27/2022</a:t>
            </a:fld>
            <a:endParaRPr lang="en-US"/>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083775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5"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2" y="2523744"/>
            <a:ext cx="3831336" cy="1453896"/>
          </a:xfrm>
        </p:spPr>
        <p:txBody>
          <a:bodyPr anchor="b"/>
          <a:lstStyle>
            <a:lvl1pPr algn="ct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6" cy="55686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4" y="4087368"/>
            <a:ext cx="3319272" cy="649224"/>
          </a:xfrm>
        </p:spPr>
        <p:txBody>
          <a:bodyPr>
            <a:noAutofit/>
          </a:bodyPr>
          <a:lstStyle>
            <a:lvl1pPr marL="0" indent="0" algn="ctr">
              <a:buNone/>
              <a:defRPr sz="2000" cap="all"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t>2/27/2022</a:t>
            </a:fld>
            <a:endParaRPr lang="en-US"/>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2942214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t>2/27/2022</a:t>
            </a:fld>
            <a:endParaRPr lang="en-US"/>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7153082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t>2/27/2022</a:t>
            </a:fld>
            <a:endParaRPr lang="en-US"/>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646937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2/27/2022</a:t>
            </a:fld>
            <a:endParaRPr lang="en-US"/>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a:t>
            </a:fld>
            <a:endParaRPr lang="en-US"/>
          </a:p>
        </p:txBody>
      </p:sp>
    </p:spTree>
    <p:extLst>
      <p:ext uri="{BB962C8B-B14F-4D97-AF65-F5344CB8AC3E}">
        <p14:creationId xmlns:p14="http://schemas.microsoft.com/office/powerpoint/2010/main" val="5518429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72" r:id="rId8"/>
    <p:sldLayoutId id="2147483668" r:id="rId9"/>
    <p:sldLayoutId id="2147483669" r:id="rId10"/>
    <p:sldLayoutId id="2147483670" r:id="rId11"/>
    <p:sldLayoutId id="2147483671" r:id="rId12"/>
  </p:sldLayoutIdLst>
  <p:txStyles>
    <p:titleStyle>
      <a:lvl1pPr algn="l" defTabSz="914400" rtl="0" eaLnBrk="1" latinLnBrk="0" hangingPunct="1">
        <a:lnSpc>
          <a:spcPct val="90000"/>
        </a:lnSpc>
        <a:spcBef>
          <a:spcPct val="0"/>
        </a:spcBef>
        <a:buNone/>
        <a:defRPr sz="4400" i="1"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1988A7-4141-4E7E-AF05-8AAD4C30A862}"/>
              </a:ext>
            </a:extLst>
          </p:cNvPr>
          <p:cNvSpPr>
            <a:spLocks noGrp="1"/>
          </p:cNvSpPr>
          <p:nvPr>
            <p:ph type="ctrTitle"/>
          </p:nvPr>
        </p:nvSpPr>
        <p:spPr>
          <a:xfrm>
            <a:off x="803565" y="748145"/>
            <a:ext cx="10058400" cy="2341419"/>
          </a:xfrm>
        </p:spPr>
        <p:txBody>
          <a:bodyPr>
            <a:normAutofit fontScale="90000"/>
          </a:bodyPr>
          <a:lstStyle/>
          <a:p>
            <a:r>
              <a:rPr lang="en-US" i="0" dirty="0">
                <a:latin typeface="Arial Black" panose="020B0A04020102020204" pitchFamily="34" charset="0"/>
              </a:rPr>
              <a:t>Presentation topic:</a:t>
            </a:r>
            <a:br>
              <a:rPr lang="en-US" i="0" dirty="0">
                <a:latin typeface="Arial Black" panose="020B0A04020102020204" pitchFamily="34" charset="0"/>
              </a:rPr>
            </a:br>
            <a:br>
              <a:rPr lang="en-US" i="0" dirty="0">
                <a:latin typeface="Arial Black" panose="020B0A04020102020204" pitchFamily="34" charset="0"/>
              </a:rPr>
            </a:br>
            <a:r>
              <a:rPr lang="en-US" i="0" dirty="0">
                <a:latin typeface="Arial Black" panose="020B0A04020102020204" pitchFamily="34" charset="0"/>
              </a:rPr>
              <a:t>How do we use technology to collaborate at UWTSD</a:t>
            </a:r>
            <a:endParaRPr lang="en-US" i="0" dirty="0">
              <a:latin typeface="Arial Black" panose="020B0A04020102020204" pitchFamily="34" charset="0"/>
              <a:cs typeface="Times New Roman" panose="02020603050405020304" pitchFamily="18" charset="0"/>
            </a:endParaRPr>
          </a:p>
        </p:txBody>
      </p:sp>
      <p:sp>
        <p:nvSpPr>
          <p:cNvPr id="3" name="Subtitle 2">
            <a:extLst>
              <a:ext uri="{FF2B5EF4-FFF2-40B4-BE49-F238E27FC236}">
                <a16:creationId xmlns:a16="http://schemas.microsoft.com/office/drawing/2014/main" id="{79FDDA2E-AB0E-4461-92A9-41C971ECCB88}"/>
              </a:ext>
            </a:extLst>
          </p:cNvPr>
          <p:cNvSpPr>
            <a:spLocks noGrp="1"/>
          </p:cNvSpPr>
          <p:nvPr>
            <p:ph type="subTitle" idx="1"/>
          </p:nvPr>
        </p:nvSpPr>
        <p:spPr>
          <a:xfrm>
            <a:off x="803565" y="3429000"/>
            <a:ext cx="6774871" cy="2496312"/>
          </a:xfrm>
        </p:spPr>
        <p:txBody>
          <a:bodyPr/>
          <a:lstStyle/>
          <a:p>
            <a:r>
              <a:rPr lang="en-US" dirty="0">
                <a:latin typeface="Arial Black" panose="020B0A04020102020204" pitchFamily="34" charset="0"/>
                <a:cs typeface="Times New Roman" panose="02020603050405020304" pitchFamily="18" charset="0"/>
              </a:rPr>
              <a:t>Presented by</a:t>
            </a:r>
          </a:p>
          <a:p>
            <a:r>
              <a:rPr lang="en-US" dirty="0">
                <a:latin typeface="Arial Black" panose="020B0A04020102020204" pitchFamily="34" charset="0"/>
                <a:cs typeface="Times New Roman" panose="02020603050405020304" pitchFamily="18" charset="0"/>
              </a:rPr>
              <a:t>                          Bushra Tariq</a:t>
            </a:r>
          </a:p>
          <a:p>
            <a:endParaRPr lang="en-US" dirty="0">
              <a:latin typeface="Arial Black" panose="020B0A04020102020204" pitchFamily="34" charset="0"/>
              <a:cs typeface="Times New Roman" panose="02020603050405020304" pitchFamily="18" charset="0"/>
            </a:endParaRPr>
          </a:p>
        </p:txBody>
      </p:sp>
    </p:spTree>
    <p:extLst>
      <p:ext uri="{BB962C8B-B14F-4D97-AF65-F5344CB8AC3E}">
        <p14:creationId xmlns:p14="http://schemas.microsoft.com/office/powerpoint/2010/main" val="34591898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B1068-F19C-44B7-B060-D7E756DA16D2}"/>
              </a:ext>
            </a:extLst>
          </p:cNvPr>
          <p:cNvSpPr>
            <a:spLocks noGrp="1"/>
          </p:cNvSpPr>
          <p:nvPr>
            <p:ph type="title"/>
          </p:nvPr>
        </p:nvSpPr>
        <p:spPr/>
        <p:txBody>
          <a:bodyPr/>
          <a:lstStyle/>
          <a:p>
            <a:r>
              <a:rPr lang="en-US" dirty="0">
                <a:latin typeface="Arial Black" panose="020B0A04020102020204" pitchFamily="34" charset="0"/>
              </a:rPr>
              <a:t>Background</a:t>
            </a:r>
          </a:p>
        </p:txBody>
      </p:sp>
      <p:sp>
        <p:nvSpPr>
          <p:cNvPr id="3" name="Content Placeholder 2">
            <a:extLst>
              <a:ext uri="{FF2B5EF4-FFF2-40B4-BE49-F238E27FC236}">
                <a16:creationId xmlns:a16="http://schemas.microsoft.com/office/drawing/2014/main" id="{599071C6-F11C-4D3E-8FF9-E46FCF1C5F13}"/>
              </a:ext>
            </a:extLst>
          </p:cNvPr>
          <p:cNvSpPr>
            <a:spLocks noGrp="1"/>
          </p:cNvSpPr>
          <p:nvPr>
            <p:ph idx="1"/>
          </p:nvPr>
        </p:nvSpPr>
        <p:spPr/>
        <p:txBody>
          <a:bodyPr>
            <a:normAutofit lnSpcReduction="10000"/>
          </a:bodyPr>
          <a:lstStyle/>
          <a:p>
            <a:pPr algn="just">
              <a:buFont typeface="Wingdings" panose="05000000000000000000" pitchFamily="2" charset="2"/>
              <a:buChar char="q"/>
            </a:pPr>
            <a:r>
              <a:rPr lang="en-US" dirty="0">
                <a:latin typeface="Arial" panose="020B0604020202020204" pitchFamily="34" charset="0"/>
                <a:cs typeface="Arial" panose="020B0604020202020204" pitchFamily="34" charset="0"/>
              </a:rPr>
              <a:t>Due to COVID-19 pandemic, the educational system has faced numerous challenges.</a:t>
            </a:r>
          </a:p>
          <a:p>
            <a:pPr marL="0" indent="0" algn="just">
              <a:buNone/>
            </a:pPr>
            <a:endParaRPr lang="en-US" dirty="0">
              <a:latin typeface="Arial" panose="020B0604020202020204" pitchFamily="34" charset="0"/>
              <a:cs typeface="Arial" panose="020B0604020202020204" pitchFamily="34" charset="0"/>
            </a:endParaRPr>
          </a:p>
          <a:p>
            <a:pPr algn="just">
              <a:buFont typeface="Wingdings" panose="05000000000000000000" pitchFamily="2" charset="2"/>
              <a:buChar char="q"/>
            </a:pPr>
            <a:r>
              <a:rPr lang="en-US" dirty="0">
                <a:latin typeface="Arial" panose="020B0604020202020204" pitchFamily="34" charset="0"/>
                <a:cs typeface="Arial" panose="020B0604020202020204" pitchFamily="34" charset="0"/>
              </a:rPr>
              <a:t>Most of the educational institutions switched their teaching and learning resources from real to virtual. </a:t>
            </a:r>
            <a:r>
              <a:rPr lang="en-US" i="0" dirty="0">
                <a:solidFill>
                  <a:srgbClr val="000000"/>
                </a:solidFill>
                <a:effectLst/>
                <a:latin typeface="Arial" panose="020B0604020202020204" pitchFamily="34" charset="0"/>
                <a:cs typeface="Arial" panose="020B0604020202020204" pitchFamily="34" charset="0"/>
              </a:rPr>
              <a:t>(Nelson, 2021).</a:t>
            </a:r>
          </a:p>
          <a:p>
            <a:pPr marL="0" indent="0" algn="just">
              <a:buNone/>
            </a:pPr>
            <a:endParaRPr lang="en-US" i="0" dirty="0">
              <a:solidFill>
                <a:srgbClr val="000000"/>
              </a:solidFill>
              <a:effectLst/>
              <a:latin typeface="Arial" panose="020B0604020202020204" pitchFamily="34" charset="0"/>
              <a:cs typeface="Arial" panose="020B0604020202020204" pitchFamily="34" charset="0"/>
            </a:endParaRPr>
          </a:p>
          <a:p>
            <a:pPr algn="just">
              <a:buFont typeface="Wingdings" panose="05000000000000000000" pitchFamily="2" charset="2"/>
              <a:buChar char="q"/>
            </a:pPr>
            <a:r>
              <a:rPr lang="en-US" dirty="0">
                <a:solidFill>
                  <a:srgbClr val="000000"/>
                </a:solidFill>
                <a:latin typeface="Arial" panose="020B0604020202020204" pitchFamily="34" charset="0"/>
                <a:cs typeface="Arial" panose="020B0604020202020204" pitchFamily="34" charset="0"/>
              </a:rPr>
              <a:t>The main side effect of COVID-19 is the exposure of digital divide that exists in UK, which affected access of remote learning because of technological issues.</a:t>
            </a:r>
            <a:endParaRPr lang="en-US" i="0" dirty="0">
              <a:solidFill>
                <a:srgbClr val="000000"/>
              </a:solidFill>
              <a:effectLst/>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33523870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9E304-7EE9-48FB-ABA5-1378E0516CC8}"/>
              </a:ext>
            </a:extLst>
          </p:cNvPr>
          <p:cNvSpPr>
            <a:spLocks noGrp="1"/>
          </p:cNvSpPr>
          <p:nvPr>
            <p:ph type="title"/>
          </p:nvPr>
        </p:nvSpPr>
        <p:spPr/>
        <p:txBody>
          <a:bodyPr/>
          <a:lstStyle/>
          <a:p>
            <a:r>
              <a:rPr lang="en-US" dirty="0">
                <a:latin typeface="Arial Black" panose="020B0A04020102020204" pitchFamily="34" charset="0"/>
              </a:rPr>
              <a:t>Research questions</a:t>
            </a:r>
          </a:p>
        </p:txBody>
      </p:sp>
    </p:spTree>
    <p:extLst>
      <p:ext uri="{BB962C8B-B14F-4D97-AF65-F5344CB8AC3E}">
        <p14:creationId xmlns:p14="http://schemas.microsoft.com/office/powerpoint/2010/main" val="23591646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BF90E-9E76-4093-B456-7BFB112CEBFA}"/>
              </a:ext>
            </a:extLst>
          </p:cNvPr>
          <p:cNvSpPr>
            <a:spLocks noGrp="1"/>
          </p:cNvSpPr>
          <p:nvPr>
            <p:ph type="title"/>
          </p:nvPr>
        </p:nvSpPr>
        <p:spPr/>
        <p:txBody>
          <a:bodyPr/>
          <a:lstStyle/>
          <a:p>
            <a:r>
              <a:rPr lang="en-US" dirty="0">
                <a:latin typeface="Arial Black" panose="020B0A04020102020204" pitchFamily="34" charset="0"/>
              </a:rPr>
              <a:t>Use of technology</a:t>
            </a:r>
          </a:p>
        </p:txBody>
      </p:sp>
      <p:sp>
        <p:nvSpPr>
          <p:cNvPr id="3" name="Content Placeholder 2">
            <a:extLst>
              <a:ext uri="{FF2B5EF4-FFF2-40B4-BE49-F238E27FC236}">
                <a16:creationId xmlns:a16="http://schemas.microsoft.com/office/drawing/2014/main" id="{AEBB4B9F-6BE5-4747-AA12-8E51EC5AE7E0}"/>
              </a:ext>
            </a:extLst>
          </p:cNvPr>
          <p:cNvSpPr>
            <a:spLocks noGrp="1"/>
          </p:cNvSpPr>
          <p:nvPr>
            <p:ph idx="1"/>
          </p:nvPr>
        </p:nvSpPr>
        <p:spPr/>
        <p:txBody>
          <a:bodyPr>
            <a:normAutofit/>
          </a:bodyPr>
          <a:lstStyle/>
          <a:p>
            <a:pPr algn="just">
              <a:buFont typeface="Wingdings" panose="05000000000000000000" pitchFamily="2" charset="2"/>
              <a:buChar char="Ø"/>
            </a:pPr>
            <a:r>
              <a:rPr lang="en-US" dirty="0">
                <a:latin typeface="Arial" panose="020B0604020202020204" pitchFamily="34" charset="0"/>
                <a:cs typeface="Arial" panose="020B0604020202020204" pitchFamily="34" charset="0"/>
              </a:rPr>
              <a:t>During COVID-19 pandemic, many institutions followed the blended learning system, so use of technologies to collaborate enhance learning.</a:t>
            </a:r>
          </a:p>
          <a:p>
            <a:pPr algn="just">
              <a:buFont typeface="Wingdings" panose="05000000000000000000" pitchFamily="2" charset="2"/>
              <a:buChar char="Ø"/>
            </a:pPr>
            <a:r>
              <a:rPr lang="en-US" dirty="0">
                <a:latin typeface="Arial" panose="020B0604020202020204" pitchFamily="34" charset="0"/>
                <a:cs typeface="Arial" panose="020B0604020202020204" pitchFamily="34" charset="0"/>
              </a:rPr>
              <a:t>Yes, staff and students are confident in using learning, because use of technology support teaching and effective day by day management of education institution.</a:t>
            </a:r>
          </a:p>
          <a:p>
            <a:pPr algn="just">
              <a:buFont typeface="Wingdings" panose="05000000000000000000" pitchFamily="2" charset="2"/>
              <a:buChar char="Ø"/>
            </a:pPr>
            <a:r>
              <a:rPr lang="en-US" dirty="0">
                <a:latin typeface="Arial" panose="020B0604020202020204" pitchFamily="34" charset="0"/>
                <a:cs typeface="Arial" panose="020B0604020202020204" pitchFamily="34" charset="0"/>
              </a:rPr>
              <a:t>It include hardware( such as tablets, laptop and other digital devices),software and services.(Damian Hinds,2019).</a:t>
            </a:r>
          </a:p>
          <a:p>
            <a:endParaRPr lang="en-US" dirty="0"/>
          </a:p>
        </p:txBody>
      </p:sp>
    </p:spTree>
    <p:extLst>
      <p:ext uri="{BB962C8B-B14F-4D97-AF65-F5344CB8AC3E}">
        <p14:creationId xmlns:p14="http://schemas.microsoft.com/office/powerpoint/2010/main" val="14185387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109555-1557-4D7E-BD4D-262E1356E0B4}"/>
              </a:ext>
            </a:extLst>
          </p:cNvPr>
          <p:cNvSpPr>
            <a:spLocks noGrp="1"/>
          </p:cNvSpPr>
          <p:nvPr>
            <p:ph type="title"/>
          </p:nvPr>
        </p:nvSpPr>
        <p:spPr/>
        <p:txBody>
          <a:bodyPr/>
          <a:lstStyle/>
          <a:p>
            <a:r>
              <a:rPr lang="en-US" dirty="0">
                <a:latin typeface="Arial Black" panose="020B0A04020102020204" pitchFamily="34" charset="0"/>
              </a:rPr>
              <a:t>Commonly used digital tools</a:t>
            </a:r>
          </a:p>
        </p:txBody>
      </p:sp>
      <p:sp>
        <p:nvSpPr>
          <p:cNvPr id="3" name="Content Placeholder 2">
            <a:extLst>
              <a:ext uri="{FF2B5EF4-FFF2-40B4-BE49-F238E27FC236}">
                <a16:creationId xmlns:a16="http://schemas.microsoft.com/office/drawing/2014/main" id="{641BDC91-9CDB-4884-9127-82FA239D4C22}"/>
              </a:ext>
            </a:extLst>
          </p:cNvPr>
          <p:cNvSpPr>
            <a:spLocks noGrp="1"/>
          </p:cNvSpPr>
          <p:nvPr>
            <p:ph idx="1"/>
          </p:nvPr>
        </p:nvSpPr>
        <p:spPr/>
        <p:txBody>
          <a:bodyPr>
            <a:normAutofit/>
          </a:bodyPr>
          <a:lstStyle/>
          <a:p>
            <a:pPr algn="just">
              <a:buFont typeface="Wingdings" panose="05000000000000000000" pitchFamily="2" charset="2"/>
              <a:buChar char="§"/>
            </a:pPr>
            <a:r>
              <a:rPr lang="en-US" dirty="0">
                <a:latin typeface="Arial" panose="020B0604020202020204" pitchFamily="34" charset="0"/>
                <a:cs typeface="Arial" panose="020B0604020202020204" pitchFamily="34" charset="0"/>
              </a:rPr>
              <a:t>Use of digital tools that help in developing the skills of staff and students.</a:t>
            </a:r>
          </a:p>
          <a:p>
            <a:pPr algn="just">
              <a:buFont typeface="Wingdings" panose="05000000000000000000" pitchFamily="2" charset="2"/>
              <a:buChar char="§"/>
            </a:pPr>
            <a:r>
              <a:rPr lang="en-US" dirty="0">
                <a:latin typeface="Arial" panose="020B0604020202020204" pitchFamily="34" charset="0"/>
                <a:cs typeface="Arial" panose="020B0604020202020204" pitchFamily="34" charset="0"/>
              </a:rPr>
              <a:t>Digital data management, visual learning tools and digital instruments.</a:t>
            </a:r>
          </a:p>
          <a:p>
            <a:pPr algn="just">
              <a:buFont typeface="Wingdings" panose="05000000000000000000" pitchFamily="2" charset="2"/>
              <a:buChar char="§"/>
            </a:pPr>
            <a:r>
              <a:rPr lang="en-US" dirty="0">
                <a:latin typeface="Arial" panose="020B0604020202020204" pitchFamily="34" charset="0"/>
                <a:cs typeface="Arial" panose="020B0604020202020204" pitchFamily="34" charset="0"/>
              </a:rPr>
              <a:t>It is important to provide best possible foundation for their future careers, so todays student need to empowered with all technologies and learning opportunities to build good tools for their future opportunities and success.( Barry Lies).</a:t>
            </a:r>
          </a:p>
          <a:p>
            <a:endParaRPr lang="en-US" dirty="0"/>
          </a:p>
        </p:txBody>
      </p:sp>
    </p:spTree>
    <p:extLst>
      <p:ext uri="{BB962C8B-B14F-4D97-AF65-F5344CB8AC3E}">
        <p14:creationId xmlns:p14="http://schemas.microsoft.com/office/powerpoint/2010/main" val="25018350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B22BA9-99F8-476A-917C-D63D63F63BBE}"/>
              </a:ext>
            </a:extLst>
          </p:cNvPr>
          <p:cNvSpPr>
            <a:spLocks noGrp="1"/>
          </p:cNvSpPr>
          <p:nvPr>
            <p:ph type="title"/>
          </p:nvPr>
        </p:nvSpPr>
        <p:spPr/>
        <p:txBody>
          <a:bodyPr/>
          <a:lstStyle/>
          <a:p>
            <a:r>
              <a:rPr lang="en-US" dirty="0">
                <a:latin typeface="Arial Black" panose="020B0A04020102020204" pitchFamily="34" charset="0"/>
              </a:rPr>
              <a:t>Need for training the use of digital tools</a:t>
            </a:r>
          </a:p>
        </p:txBody>
      </p:sp>
      <p:sp>
        <p:nvSpPr>
          <p:cNvPr id="3" name="Content Placeholder 2">
            <a:extLst>
              <a:ext uri="{FF2B5EF4-FFF2-40B4-BE49-F238E27FC236}">
                <a16:creationId xmlns:a16="http://schemas.microsoft.com/office/drawing/2014/main" id="{7A1C6D9A-BD19-4294-87F1-320633CEBB3B}"/>
              </a:ext>
            </a:extLst>
          </p:cNvPr>
          <p:cNvSpPr>
            <a:spLocks noGrp="1"/>
          </p:cNvSpPr>
          <p:nvPr>
            <p:ph idx="1"/>
          </p:nvPr>
        </p:nvSpPr>
        <p:spPr/>
        <p:txBody>
          <a:bodyPr/>
          <a:lstStyle/>
          <a:p>
            <a:pPr algn="just">
              <a:buFont typeface="Wingdings" panose="05000000000000000000" pitchFamily="2" charset="2"/>
              <a:buChar char="v"/>
            </a:pPr>
            <a:r>
              <a:rPr lang="en-US" dirty="0">
                <a:solidFill>
                  <a:srgbClr val="000000"/>
                </a:solidFill>
                <a:latin typeface="Arial" panose="020B0604020202020204" pitchFamily="34" charset="0"/>
                <a:cs typeface="Arial" panose="020B0604020202020204" pitchFamily="34" charset="0"/>
              </a:rPr>
              <a:t>W</a:t>
            </a:r>
            <a:r>
              <a:rPr lang="en-US" i="0" dirty="0">
                <a:solidFill>
                  <a:srgbClr val="000000"/>
                </a:solidFill>
                <a:effectLst/>
                <a:latin typeface="Arial" panose="020B0604020202020204" pitchFamily="34" charset="0"/>
                <a:cs typeface="Arial" panose="020B0604020202020204" pitchFamily="34" charset="0"/>
              </a:rPr>
              <a:t>ork by giving everyone across teams, time zones, physical spaces and companies accessible tools to collaborate with each other.</a:t>
            </a:r>
          </a:p>
          <a:p>
            <a:pPr algn="just">
              <a:buFont typeface="Wingdings" panose="05000000000000000000" pitchFamily="2" charset="2"/>
              <a:buChar char="v"/>
            </a:pPr>
            <a:r>
              <a:rPr lang="en-US" b="0" i="0" dirty="0">
                <a:solidFill>
                  <a:srgbClr val="000000"/>
                </a:solidFill>
                <a:effectLst/>
                <a:latin typeface="Arial" panose="020B0604020202020204" pitchFamily="34" charset="0"/>
                <a:cs typeface="Arial" panose="020B0604020202020204" pitchFamily="34" charset="0"/>
              </a:rPr>
              <a:t>By create short audio, video and screen recordings with Slack clips to provide an update, showcase work, go through a product demo or give step-by-step instructions.</a:t>
            </a:r>
          </a:p>
          <a:p>
            <a:pPr algn="just">
              <a:buFont typeface="Wingdings" panose="05000000000000000000" pitchFamily="2" charset="2"/>
              <a:buChar char="v"/>
            </a:pPr>
            <a:r>
              <a:rPr lang="en-US" dirty="0">
                <a:latin typeface="Arial" panose="020B0604020202020204" pitchFamily="34" charset="0"/>
                <a:cs typeface="Arial" panose="020B0604020202020204" pitchFamily="34" charset="0"/>
              </a:rPr>
              <a:t>For facilitate student learning, best tools are need for collaboration, communication and management. </a:t>
            </a:r>
          </a:p>
          <a:p>
            <a:endParaRPr lang="en-US" dirty="0"/>
          </a:p>
        </p:txBody>
      </p:sp>
    </p:spTree>
    <p:extLst>
      <p:ext uri="{BB962C8B-B14F-4D97-AF65-F5344CB8AC3E}">
        <p14:creationId xmlns:p14="http://schemas.microsoft.com/office/powerpoint/2010/main" val="3987676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179BE-E1BC-4F88-AD41-7E9E0523FAB5}"/>
              </a:ext>
            </a:extLst>
          </p:cNvPr>
          <p:cNvSpPr>
            <a:spLocks noGrp="1"/>
          </p:cNvSpPr>
          <p:nvPr>
            <p:ph type="title"/>
          </p:nvPr>
        </p:nvSpPr>
        <p:spPr/>
        <p:txBody>
          <a:bodyPr/>
          <a:lstStyle/>
          <a:p>
            <a:r>
              <a:rPr lang="en-US" dirty="0">
                <a:latin typeface="Arial Black" panose="020B0A04020102020204" pitchFamily="34" charset="0"/>
                <a:cs typeface="Arial" panose="020B0604020202020204" pitchFamily="34" charset="0"/>
              </a:rPr>
              <a:t>Rationale</a:t>
            </a:r>
          </a:p>
        </p:txBody>
      </p:sp>
      <p:sp>
        <p:nvSpPr>
          <p:cNvPr id="3" name="Content Placeholder 2">
            <a:extLst>
              <a:ext uri="{FF2B5EF4-FFF2-40B4-BE49-F238E27FC236}">
                <a16:creationId xmlns:a16="http://schemas.microsoft.com/office/drawing/2014/main" id="{5EBAE26A-30C2-4206-8A7E-C4AA9D63D787}"/>
              </a:ext>
            </a:extLst>
          </p:cNvPr>
          <p:cNvSpPr>
            <a:spLocks noGrp="1"/>
          </p:cNvSpPr>
          <p:nvPr>
            <p:ph idx="1"/>
          </p:nvPr>
        </p:nvSpPr>
        <p:spPr>
          <a:xfrm>
            <a:off x="838200" y="1690688"/>
            <a:ext cx="10515600" cy="4481512"/>
          </a:xfrm>
        </p:spPr>
        <p:txBody>
          <a:bodyPr>
            <a:normAutofit lnSpcReduction="10000"/>
          </a:bodyPr>
          <a:lstStyle/>
          <a:p>
            <a:pPr algn="just"/>
            <a:r>
              <a:rPr lang="en-US" dirty="0">
                <a:latin typeface="Arial" panose="020B0604020202020204" pitchFamily="34" charset="0"/>
                <a:cs typeface="Arial" panose="020B0604020202020204" pitchFamily="34" charset="0"/>
              </a:rPr>
              <a:t>As COVID-19 has been an example to change the whole educational structure, it has raised a vast number of questions to explore what to do in such circumstances.</a:t>
            </a:r>
          </a:p>
          <a:p>
            <a:pPr algn="just"/>
            <a:r>
              <a:rPr lang="en-US" dirty="0">
                <a:latin typeface="Arial" panose="020B0604020202020204" pitchFamily="34" charset="0"/>
                <a:cs typeface="Arial" panose="020B0604020202020204" pitchFamily="34" charset="0"/>
              </a:rPr>
              <a:t>We have observed that technology and virtual learning has replaced the existing practices.</a:t>
            </a:r>
          </a:p>
          <a:p>
            <a:pPr algn="just"/>
            <a:r>
              <a:rPr lang="en-US" dirty="0">
                <a:latin typeface="Arial" panose="020B0604020202020204" pitchFamily="34" charset="0"/>
                <a:cs typeface="Arial" panose="020B0604020202020204" pitchFamily="34" charset="0"/>
              </a:rPr>
              <a:t>Once it all has gone through a trial period, we have come across with numerous challenges it made us thing to what extend the use of technology is applicable.</a:t>
            </a:r>
          </a:p>
          <a:p>
            <a:pPr algn="just"/>
            <a:r>
              <a:rPr lang="en-US" dirty="0">
                <a:latin typeface="Arial" panose="020B0604020202020204" pitchFamily="34" charset="0"/>
                <a:cs typeface="Arial" panose="020B0604020202020204" pitchFamily="34" charset="0"/>
              </a:rPr>
              <a:t>It also opened the door for discussion for effective use of technology.</a:t>
            </a:r>
          </a:p>
          <a:p>
            <a:endParaRPr lang="en-US" dirty="0"/>
          </a:p>
        </p:txBody>
      </p:sp>
      <p:sp>
        <p:nvSpPr>
          <p:cNvPr id="8" name="TextBox 7">
            <a:extLst>
              <a:ext uri="{FF2B5EF4-FFF2-40B4-BE49-F238E27FC236}">
                <a16:creationId xmlns:a16="http://schemas.microsoft.com/office/drawing/2014/main" id="{4E41146B-11E4-4990-9D68-86A56EF61EC8}"/>
              </a:ext>
            </a:extLst>
          </p:cNvPr>
          <p:cNvSpPr txBox="1"/>
          <p:nvPr/>
        </p:nvSpPr>
        <p:spPr>
          <a:xfrm>
            <a:off x="9822873" y="6492875"/>
            <a:ext cx="1939636" cy="369332"/>
          </a:xfrm>
          <a:prstGeom prst="rect">
            <a:avLst/>
          </a:prstGeom>
          <a:noFill/>
        </p:spPr>
        <p:txBody>
          <a:bodyPr wrap="square" rtlCol="0">
            <a:spAutoFit/>
          </a:bodyPr>
          <a:lstStyle/>
          <a:p>
            <a:r>
              <a:rPr lang="en-US" dirty="0"/>
              <a:t>Bushra Tariq</a:t>
            </a:r>
          </a:p>
        </p:txBody>
      </p:sp>
    </p:spTree>
    <p:extLst>
      <p:ext uri="{BB962C8B-B14F-4D97-AF65-F5344CB8AC3E}">
        <p14:creationId xmlns:p14="http://schemas.microsoft.com/office/powerpoint/2010/main" val="37829316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55763-D68A-4188-87CF-3E4063681EF7}"/>
              </a:ext>
            </a:extLst>
          </p:cNvPr>
          <p:cNvSpPr>
            <a:spLocks noGrp="1"/>
          </p:cNvSpPr>
          <p:nvPr>
            <p:ph type="title"/>
          </p:nvPr>
        </p:nvSpPr>
        <p:spPr/>
        <p:txBody>
          <a:bodyPr/>
          <a:lstStyle/>
          <a:p>
            <a:r>
              <a:rPr lang="en-US" dirty="0">
                <a:latin typeface="Arial Black" panose="020B0A04020102020204" pitchFamily="34" charset="0"/>
                <a:cs typeface="Arial" panose="020B0604020202020204" pitchFamily="34" charset="0"/>
              </a:rPr>
              <a:t>Purposed method</a:t>
            </a:r>
          </a:p>
        </p:txBody>
      </p:sp>
      <p:sp>
        <p:nvSpPr>
          <p:cNvPr id="3" name="Content Placeholder 2">
            <a:extLst>
              <a:ext uri="{FF2B5EF4-FFF2-40B4-BE49-F238E27FC236}">
                <a16:creationId xmlns:a16="http://schemas.microsoft.com/office/drawing/2014/main" id="{17B7438C-9E4E-4652-951F-27707B41B720}"/>
              </a:ext>
            </a:extLst>
          </p:cNvPr>
          <p:cNvSpPr>
            <a:spLocks noGrp="1"/>
          </p:cNvSpPr>
          <p:nvPr>
            <p:ph idx="1"/>
          </p:nvPr>
        </p:nvSpPr>
        <p:spPr>
          <a:xfrm>
            <a:off x="838200" y="1690688"/>
            <a:ext cx="10515600" cy="4481512"/>
          </a:xfrm>
        </p:spPr>
        <p:txBody>
          <a:bodyPr>
            <a:normAutofit fontScale="92500"/>
          </a:bodyPr>
          <a:lstStyle/>
          <a:p>
            <a:pPr algn="just">
              <a:buFont typeface="Wingdings" panose="05000000000000000000" pitchFamily="2" charset="2"/>
              <a:buChar char="ü"/>
            </a:pPr>
            <a:r>
              <a:rPr lang="en-US" dirty="0">
                <a:latin typeface="Arial" panose="020B0604020202020204" pitchFamily="34" charset="0"/>
                <a:cs typeface="Arial" panose="020B0604020202020204" pitchFamily="34" charset="0"/>
              </a:rPr>
              <a:t>Collaborative learning is not always positive. However, some lectures can be skeptical about the benefit of working in groups.(de Hei et all,2015)</a:t>
            </a:r>
          </a:p>
          <a:p>
            <a:pPr algn="just">
              <a:buFont typeface="Wingdings" panose="05000000000000000000" pitchFamily="2" charset="2"/>
              <a:buChar char="ü"/>
            </a:pPr>
            <a:r>
              <a:rPr lang="en-US" dirty="0">
                <a:latin typeface="Arial" panose="020B0604020202020204" pitchFamily="34" charset="0"/>
                <a:cs typeface="Arial" panose="020B0604020202020204" pitchFamily="34" charset="0"/>
              </a:rPr>
              <a:t>We use mix methods approach, we work together in COVID-19 pandemic situation. In depth, semi structure interview result rich and detailed qualitative information of the experience of past university students while  weekly surveys result quantitative data.</a:t>
            </a:r>
          </a:p>
          <a:p>
            <a:pPr algn="just">
              <a:buFont typeface="Wingdings" panose="05000000000000000000" pitchFamily="2" charset="2"/>
              <a:buChar char="ü"/>
            </a:pPr>
            <a:r>
              <a:rPr lang="en-US" dirty="0">
                <a:latin typeface="Arial" panose="020B0604020202020204" pitchFamily="34" charset="0"/>
                <a:cs typeface="Arial" panose="020B0604020202020204" pitchFamily="34" charset="0"/>
              </a:rPr>
              <a:t>We make the question and ask to different university student and get information then analysis that data to make more informative.</a:t>
            </a:r>
          </a:p>
          <a:p>
            <a:pPr marL="0" indent="0">
              <a:buNone/>
            </a:pPr>
            <a:endParaRPr lang="en-US" dirty="0"/>
          </a:p>
          <a:p>
            <a:endParaRPr lang="en-US" dirty="0"/>
          </a:p>
          <a:p>
            <a:endParaRPr lang="en-US" dirty="0"/>
          </a:p>
        </p:txBody>
      </p:sp>
      <p:sp>
        <p:nvSpPr>
          <p:cNvPr id="9" name="TextBox 8">
            <a:extLst>
              <a:ext uri="{FF2B5EF4-FFF2-40B4-BE49-F238E27FC236}">
                <a16:creationId xmlns:a16="http://schemas.microsoft.com/office/drawing/2014/main" id="{BC26D26E-FA5E-496A-B3EA-444E25B9487B}"/>
              </a:ext>
            </a:extLst>
          </p:cNvPr>
          <p:cNvSpPr txBox="1"/>
          <p:nvPr/>
        </p:nvSpPr>
        <p:spPr>
          <a:xfrm>
            <a:off x="9518072" y="6123543"/>
            <a:ext cx="2092037" cy="369332"/>
          </a:xfrm>
          <a:prstGeom prst="rect">
            <a:avLst/>
          </a:prstGeom>
          <a:noFill/>
        </p:spPr>
        <p:txBody>
          <a:bodyPr wrap="square" rtlCol="0" anchor="b">
            <a:spAutoFit/>
          </a:bodyPr>
          <a:lstStyle/>
          <a:p>
            <a:r>
              <a:rPr lang="en-US" dirty="0"/>
              <a:t>Bushra Tariq</a:t>
            </a:r>
          </a:p>
        </p:txBody>
      </p:sp>
    </p:spTree>
    <p:extLst>
      <p:ext uri="{BB962C8B-B14F-4D97-AF65-F5344CB8AC3E}">
        <p14:creationId xmlns:p14="http://schemas.microsoft.com/office/powerpoint/2010/main" val="616518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46D094E-A1C4-437A-8A2D-D30179EE8CF8}"/>
              </a:ext>
            </a:extLst>
          </p:cNvPr>
          <p:cNvSpPr>
            <a:spLocks noGrp="1"/>
          </p:cNvSpPr>
          <p:nvPr>
            <p:ph idx="1"/>
          </p:nvPr>
        </p:nvSpPr>
        <p:spPr>
          <a:xfrm>
            <a:off x="592282" y="675409"/>
            <a:ext cx="10761518" cy="5538355"/>
          </a:xfrm>
        </p:spPr>
        <p:txBody>
          <a:bodyPr>
            <a:normAutofit/>
          </a:bodyPr>
          <a:lstStyle/>
          <a:p>
            <a:pPr marL="0" indent="0" algn="just">
              <a:buNone/>
            </a:pPr>
            <a:r>
              <a:rPr lang="en-US" dirty="0">
                <a:latin typeface="Arial" panose="020B0604020202020204" pitchFamily="34" charset="0"/>
                <a:cs typeface="Arial" panose="020B0604020202020204" pitchFamily="34" charset="0"/>
              </a:rPr>
              <a:t>We ask questions during our surveys just like:</a:t>
            </a:r>
          </a:p>
          <a:p>
            <a:pPr marL="0" indent="0" algn="just">
              <a:buNone/>
            </a:pPr>
            <a:r>
              <a:rPr lang="en-US" sz="2400" dirty="0">
                <a:latin typeface="Arial" panose="020B0604020202020204" pitchFamily="34" charset="0"/>
                <a:cs typeface="Arial" panose="020B0604020202020204" pitchFamily="34" charset="0"/>
              </a:rPr>
              <a:t>What is the impact of changing technology tools in collaboration and study methods?</a:t>
            </a:r>
          </a:p>
          <a:p>
            <a:pPr marL="0" indent="0" algn="just">
              <a:buNone/>
            </a:pPr>
            <a:endParaRPr lang="en-US" sz="2400" dirty="0">
              <a:latin typeface="Arial" panose="020B0604020202020204" pitchFamily="34" charset="0"/>
              <a:cs typeface="Arial" panose="020B0604020202020204" pitchFamily="34" charset="0"/>
            </a:endParaRPr>
          </a:p>
          <a:p>
            <a:pPr marL="0" marR="0" indent="0" algn="just">
              <a:lnSpc>
                <a:spcPct val="107000"/>
              </a:lnSpc>
              <a:spcBef>
                <a:spcPts val="0"/>
              </a:spcBef>
              <a:spcAft>
                <a:spcPts val="800"/>
              </a:spcAft>
              <a:buNone/>
            </a:pPr>
            <a:r>
              <a:rPr lang="en-US" sz="2400" dirty="0">
                <a:effectLst/>
                <a:latin typeface="Arial" panose="020B0604020202020204" pitchFamily="34" charset="0"/>
                <a:ea typeface="Calibri" panose="020F0502020204030204" pitchFamily="34" charset="0"/>
                <a:cs typeface="Arial" panose="020B0604020202020204" pitchFamily="34" charset="0"/>
              </a:rPr>
              <a:t>Is this is helpful for Student to make their research and assignment task?</a:t>
            </a:r>
          </a:p>
          <a:p>
            <a:pPr marL="0" marR="0" indent="0" algn="just">
              <a:lnSpc>
                <a:spcPct val="107000"/>
              </a:lnSpc>
              <a:spcBef>
                <a:spcPts val="0"/>
              </a:spcBef>
              <a:spcAft>
                <a:spcPts val="800"/>
              </a:spcAft>
              <a:buNone/>
            </a:pPr>
            <a:endParaRPr lang="en-US" sz="2400" dirty="0">
              <a:effectLst/>
              <a:latin typeface="Arial" panose="020B0604020202020204" pitchFamily="34" charset="0"/>
              <a:ea typeface="Calibri" panose="020F0502020204030204" pitchFamily="34" charset="0"/>
              <a:cs typeface="Arial" panose="020B0604020202020204" pitchFamily="34" charset="0"/>
            </a:endParaRPr>
          </a:p>
          <a:p>
            <a:pPr marL="0" marR="0" indent="0" algn="just">
              <a:lnSpc>
                <a:spcPct val="107000"/>
              </a:lnSpc>
              <a:spcBef>
                <a:spcPts val="0"/>
              </a:spcBef>
              <a:spcAft>
                <a:spcPts val="800"/>
              </a:spcAft>
              <a:buNone/>
            </a:pPr>
            <a:r>
              <a:rPr lang="en-US" sz="2400" dirty="0">
                <a:effectLst/>
                <a:latin typeface="Arial" panose="020B0604020202020204" pitchFamily="34" charset="0"/>
                <a:ea typeface="Calibri" panose="020F0502020204030204" pitchFamily="34" charset="0"/>
                <a:cs typeface="Arial" panose="020B0604020202020204" pitchFamily="34" charset="0"/>
              </a:rPr>
              <a:t>Which will be better traditional study method and modern mothed like as technological such as online class and use different tools etc.?</a:t>
            </a:r>
          </a:p>
          <a:p>
            <a:pPr marL="0" marR="0" indent="0" algn="just">
              <a:lnSpc>
                <a:spcPct val="107000"/>
              </a:lnSpc>
              <a:spcBef>
                <a:spcPts val="0"/>
              </a:spcBef>
              <a:spcAft>
                <a:spcPts val="800"/>
              </a:spcAft>
              <a:buNone/>
            </a:pPr>
            <a:endParaRPr lang="en-US" sz="2400" dirty="0">
              <a:effectLst/>
              <a:latin typeface="Arial" panose="020B0604020202020204" pitchFamily="34" charset="0"/>
              <a:ea typeface="Calibri" panose="020F0502020204030204" pitchFamily="34" charset="0"/>
              <a:cs typeface="Arial" panose="020B0604020202020204" pitchFamily="34" charset="0"/>
            </a:endParaRPr>
          </a:p>
          <a:p>
            <a:pPr marL="0" marR="0" indent="0" algn="just">
              <a:lnSpc>
                <a:spcPct val="107000"/>
              </a:lnSpc>
              <a:spcBef>
                <a:spcPts val="0"/>
              </a:spcBef>
              <a:spcAft>
                <a:spcPts val="800"/>
              </a:spcAft>
              <a:buNone/>
            </a:pPr>
            <a:r>
              <a:rPr lang="en-US" sz="2400" dirty="0">
                <a:effectLst/>
                <a:latin typeface="Arial" panose="020B0604020202020204" pitchFamily="34" charset="0"/>
                <a:ea typeface="Calibri" panose="020F0502020204030204" pitchFamily="34" charset="0"/>
                <a:cs typeface="Arial" panose="020B0604020202020204" pitchFamily="34" charset="0"/>
              </a:rPr>
              <a:t>Ask these question to student, professor and different researcher and get their data to analysis and make that more usefulness?</a:t>
            </a:r>
          </a:p>
          <a:p>
            <a:pPr marL="0" indent="0">
              <a:buNone/>
            </a:pPr>
            <a:endParaRPr lang="en-US" dirty="0"/>
          </a:p>
        </p:txBody>
      </p:sp>
      <p:sp>
        <p:nvSpPr>
          <p:cNvPr id="5" name="TextBox 4">
            <a:extLst>
              <a:ext uri="{FF2B5EF4-FFF2-40B4-BE49-F238E27FC236}">
                <a16:creationId xmlns:a16="http://schemas.microsoft.com/office/drawing/2014/main" id="{D00CF0E2-EADA-4ED5-9442-42DF8E81EB85}"/>
              </a:ext>
            </a:extLst>
          </p:cNvPr>
          <p:cNvSpPr txBox="1"/>
          <p:nvPr/>
        </p:nvSpPr>
        <p:spPr>
          <a:xfrm>
            <a:off x="9504218" y="6005945"/>
            <a:ext cx="2147456" cy="369332"/>
          </a:xfrm>
          <a:prstGeom prst="rect">
            <a:avLst/>
          </a:prstGeom>
          <a:noFill/>
        </p:spPr>
        <p:txBody>
          <a:bodyPr wrap="square" rtlCol="0">
            <a:spAutoFit/>
          </a:bodyPr>
          <a:lstStyle/>
          <a:p>
            <a:r>
              <a:rPr lang="en-US" dirty="0"/>
              <a:t>Bushra Tariq</a:t>
            </a:r>
          </a:p>
        </p:txBody>
      </p:sp>
    </p:spTree>
    <p:extLst>
      <p:ext uri="{BB962C8B-B14F-4D97-AF65-F5344CB8AC3E}">
        <p14:creationId xmlns:p14="http://schemas.microsoft.com/office/powerpoint/2010/main" val="39136974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47C1B-7239-46C8-AED4-2925300CED28}"/>
              </a:ext>
            </a:extLst>
          </p:cNvPr>
          <p:cNvSpPr>
            <a:spLocks noGrp="1"/>
          </p:cNvSpPr>
          <p:nvPr>
            <p:ph type="title"/>
          </p:nvPr>
        </p:nvSpPr>
        <p:spPr/>
        <p:txBody>
          <a:bodyPr/>
          <a:lstStyle/>
          <a:p>
            <a:r>
              <a:rPr lang="en-US" dirty="0">
                <a:latin typeface="Arial Black" panose="020B0A04020102020204" pitchFamily="34" charset="0"/>
              </a:rPr>
              <a:t>Ethical consideration</a:t>
            </a:r>
          </a:p>
        </p:txBody>
      </p:sp>
      <p:sp>
        <p:nvSpPr>
          <p:cNvPr id="3" name="Content Placeholder 2">
            <a:extLst>
              <a:ext uri="{FF2B5EF4-FFF2-40B4-BE49-F238E27FC236}">
                <a16:creationId xmlns:a16="http://schemas.microsoft.com/office/drawing/2014/main" id="{8242ED62-8BC6-4A33-96A1-7679928A5D6E}"/>
              </a:ext>
            </a:extLst>
          </p:cNvPr>
          <p:cNvSpPr>
            <a:spLocks noGrp="1"/>
          </p:cNvSpPr>
          <p:nvPr>
            <p:ph idx="1"/>
          </p:nvPr>
        </p:nvSpPr>
        <p:spPr>
          <a:xfrm>
            <a:off x="692728" y="1591336"/>
            <a:ext cx="10515600" cy="4481512"/>
          </a:xfrm>
        </p:spPr>
        <p:txBody>
          <a:bodyPr anchor="b"/>
          <a:lstStyle/>
          <a:p>
            <a:pPr algn="just">
              <a:buFont typeface="Courier New" panose="02070309020205020404" pitchFamily="49" charset="0"/>
              <a:buChar char="o"/>
            </a:pPr>
            <a:r>
              <a:rPr lang="en-US" dirty="0">
                <a:latin typeface="Arial" panose="020B0604020202020204" pitchFamily="34" charset="0"/>
                <a:cs typeface="Arial" panose="020B0604020202020204" pitchFamily="34" charset="0"/>
              </a:rPr>
              <a:t>We collect our data and information in ethical way, and ethical information and data in ethical way was granted by the university’s ethical committee and department.</a:t>
            </a:r>
          </a:p>
          <a:p>
            <a:pPr algn="just">
              <a:buFont typeface="Courier New" panose="02070309020205020404" pitchFamily="49" charset="0"/>
              <a:buChar char="o"/>
            </a:pPr>
            <a:r>
              <a:rPr lang="en-US" dirty="0">
                <a:latin typeface="Arial" panose="020B0604020202020204" pitchFamily="34" charset="0"/>
                <a:cs typeface="Arial" panose="020B0604020202020204" pitchFamily="34" charset="0"/>
              </a:rPr>
              <a:t>The data and information will be misused by use of technology so in ethical consideration to avoid to it.</a:t>
            </a:r>
          </a:p>
          <a:p>
            <a:pPr algn="just">
              <a:buFont typeface="Courier New" panose="02070309020205020404" pitchFamily="49" charset="0"/>
              <a:buChar char="o"/>
            </a:pPr>
            <a:r>
              <a:rPr lang="en-US" dirty="0">
                <a:latin typeface="Arial" panose="020B0604020202020204" pitchFamily="34" charset="0"/>
                <a:cs typeface="Arial" panose="020B0604020202020204" pitchFamily="34" charset="0"/>
              </a:rPr>
              <a:t>The lectures and other data will be share those student whose not pay their dues and they take them so this is unethical. In use of technology to prevent it.</a:t>
            </a:r>
          </a:p>
          <a:p>
            <a:endParaRPr lang="en-US" dirty="0"/>
          </a:p>
        </p:txBody>
      </p:sp>
      <p:sp>
        <p:nvSpPr>
          <p:cNvPr id="7" name="TextBox 6">
            <a:extLst>
              <a:ext uri="{FF2B5EF4-FFF2-40B4-BE49-F238E27FC236}">
                <a16:creationId xmlns:a16="http://schemas.microsoft.com/office/drawing/2014/main" id="{A0B96C82-3E02-44EA-BE3D-1595A62E47DB}"/>
              </a:ext>
            </a:extLst>
          </p:cNvPr>
          <p:cNvSpPr txBox="1"/>
          <p:nvPr/>
        </p:nvSpPr>
        <p:spPr>
          <a:xfrm flipH="1">
            <a:off x="9919854" y="5888182"/>
            <a:ext cx="1641763" cy="369332"/>
          </a:xfrm>
          <a:prstGeom prst="rect">
            <a:avLst/>
          </a:prstGeom>
          <a:noFill/>
        </p:spPr>
        <p:txBody>
          <a:bodyPr wrap="square" rtlCol="0">
            <a:spAutoFit/>
          </a:bodyPr>
          <a:lstStyle/>
          <a:p>
            <a:r>
              <a:rPr lang="en-US" dirty="0"/>
              <a:t>Bushra Tariq</a:t>
            </a:r>
          </a:p>
        </p:txBody>
      </p:sp>
    </p:spTree>
    <p:extLst>
      <p:ext uri="{BB962C8B-B14F-4D97-AF65-F5344CB8AC3E}">
        <p14:creationId xmlns:p14="http://schemas.microsoft.com/office/powerpoint/2010/main" val="4844400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735D5E-EEAE-4CAD-85A2-D8BE81AFFA15}"/>
              </a:ext>
            </a:extLst>
          </p:cNvPr>
          <p:cNvSpPr>
            <a:spLocks noGrp="1"/>
          </p:cNvSpPr>
          <p:nvPr>
            <p:ph type="title"/>
          </p:nvPr>
        </p:nvSpPr>
        <p:spPr/>
        <p:txBody>
          <a:bodyPr/>
          <a:lstStyle/>
          <a:p>
            <a:r>
              <a:rPr lang="en-US" dirty="0">
                <a:latin typeface="Arial Black" panose="020B0A04020102020204" pitchFamily="34" charset="0"/>
                <a:cs typeface="Arial" panose="020B0604020202020204" pitchFamily="34" charset="0"/>
              </a:rPr>
              <a:t>Research timeline</a:t>
            </a:r>
          </a:p>
        </p:txBody>
      </p:sp>
      <p:graphicFrame>
        <p:nvGraphicFramePr>
          <p:cNvPr id="4" name="Table 4">
            <a:extLst>
              <a:ext uri="{FF2B5EF4-FFF2-40B4-BE49-F238E27FC236}">
                <a16:creationId xmlns:a16="http://schemas.microsoft.com/office/drawing/2014/main" id="{F57CFFE0-F632-4EA8-B014-98668DA8DA4B}"/>
              </a:ext>
            </a:extLst>
          </p:cNvPr>
          <p:cNvGraphicFramePr>
            <a:graphicFrameLocks noGrp="1"/>
          </p:cNvGraphicFramePr>
          <p:nvPr>
            <p:ph idx="1"/>
            <p:extLst>
              <p:ext uri="{D42A27DB-BD31-4B8C-83A1-F6EECF244321}">
                <p14:modId xmlns:p14="http://schemas.microsoft.com/office/powerpoint/2010/main" val="1991036644"/>
              </p:ext>
            </p:extLst>
          </p:nvPr>
        </p:nvGraphicFramePr>
        <p:xfrm>
          <a:off x="845127" y="2011362"/>
          <a:ext cx="10508673" cy="3073256"/>
        </p:xfrm>
        <a:graphic>
          <a:graphicData uri="http://schemas.openxmlformats.org/drawingml/2006/table">
            <a:tbl>
              <a:tblPr firstRow="1" bandRow="1">
                <a:tableStyleId>{F5AB1C69-6EDB-4FF4-983F-18BD219EF322}</a:tableStyleId>
              </a:tblPr>
              <a:tblGrid>
                <a:gridCol w="2621973">
                  <a:extLst>
                    <a:ext uri="{9D8B030D-6E8A-4147-A177-3AD203B41FA5}">
                      <a16:colId xmlns:a16="http://schemas.microsoft.com/office/drawing/2014/main" val="1533193368"/>
                    </a:ext>
                  </a:extLst>
                </a:gridCol>
                <a:gridCol w="2628900">
                  <a:extLst>
                    <a:ext uri="{9D8B030D-6E8A-4147-A177-3AD203B41FA5}">
                      <a16:colId xmlns:a16="http://schemas.microsoft.com/office/drawing/2014/main" val="703844975"/>
                    </a:ext>
                  </a:extLst>
                </a:gridCol>
                <a:gridCol w="2628900">
                  <a:extLst>
                    <a:ext uri="{9D8B030D-6E8A-4147-A177-3AD203B41FA5}">
                      <a16:colId xmlns:a16="http://schemas.microsoft.com/office/drawing/2014/main" val="3103821310"/>
                    </a:ext>
                  </a:extLst>
                </a:gridCol>
                <a:gridCol w="2628900">
                  <a:extLst>
                    <a:ext uri="{9D8B030D-6E8A-4147-A177-3AD203B41FA5}">
                      <a16:colId xmlns:a16="http://schemas.microsoft.com/office/drawing/2014/main" val="3148972597"/>
                    </a:ext>
                  </a:extLst>
                </a:gridCol>
              </a:tblGrid>
              <a:tr h="1536628">
                <a:tc>
                  <a:txBody>
                    <a:bodyPr/>
                    <a:lstStyle/>
                    <a:p>
                      <a:r>
                        <a:rPr lang="en-US" sz="2800" dirty="0">
                          <a:latin typeface="Arial Black" panose="020B0A04020102020204" pitchFamily="34" charset="0"/>
                        </a:rPr>
                        <a:t>In week 3</a:t>
                      </a:r>
                    </a:p>
                  </a:txBody>
                  <a:tcPr/>
                </a:tc>
                <a:tc>
                  <a:txBody>
                    <a:bodyPr/>
                    <a:lstStyle/>
                    <a:p>
                      <a:r>
                        <a:rPr lang="en-US" sz="2800" dirty="0">
                          <a:latin typeface="Arial Black" panose="020B0A04020102020204" pitchFamily="34" charset="0"/>
                        </a:rPr>
                        <a:t>In week 4</a:t>
                      </a:r>
                    </a:p>
                  </a:txBody>
                  <a:tcPr/>
                </a:tc>
                <a:tc>
                  <a:txBody>
                    <a:bodyPr/>
                    <a:lstStyle/>
                    <a:p>
                      <a:r>
                        <a:rPr lang="en-US" sz="2800" dirty="0">
                          <a:latin typeface="Arial Black" panose="020B0A04020102020204" pitchFamily="34" charset="0"/>
                        </a:rPr>
                        <a:t>In week 5</a:t>
                      </a:r>
                    </a:p>
                  </a:txBody>
                  <a:tcPr/>
                </a:tc>
                <a:tc>
                  <a:txBody>
                    <a:bodyPr/>
                    <a:lstStyle/>
                    <a:p>
                      <a:r>
                        <a:rPr lang="en-US" sz="2800" dirty="0">
                          <a:latin typeface="Arial Black" panose="020B0A04020102020204" pitchFamily="34" charset="0"/>
                        </a:rPr>
                        <a:t>In week 6</a:t>
                      </a:r>
                    </a:p>
                  </a:txBody>
                  <a:tcPr/>
                </a:tc>
                <a:extLst>
                  <a:ext uri="{0D108BD9-81ED-4DB2-BD59-A6C34878D82A}">
                    <a16:rowId xmlns:a16="http://schemas.microsoft.com/office/drawing/2014/main" val="3973032147"/>
                  </a:ext>
                </a:extLst>
              </a:tr>
              <a:tr h="1536628">
                <a:tc>
                  <a:txBody>
                    <a:bodyPr/>
                    <a:lstStyle/>
                    <a:p>
                      <a:r>
                        <a:rPr lang="en-US" sz="2800" dirty="0">
                          <a:latin typeface="Arial Black" panose="020B0A04020102020204" pitchFamily="34" charset="0"/>
                        </a:rPr>
                        <a:t>Collect data</a:t>
                      </a:r>
                    </a:p>
                  </a:txBody>
                  <a:tcPr/>
                </a:tc>
                <a:tc>
                  <a:txBody>
                    <a:bodyPr/>
                    <a:lstStyle/>
                    <a:p>
                      <a:r>
                        <a:rPr lang="en-US" sz="2800" dirty="0">
                          <a:latin typeface="Arial Black" panose="020B0A04020102020204" pitchFamily="34" charset="0"/>
                        </a:rPr>
                        <a:t>Analysis data</a:t>
                      </a:r>
                    </a:p>
                  </a:txBody>
                  <a:tcPr/>
                </a:tc>
                <a:tc>
                  <a:txBody>
                    <a:bodyPr/>
                    <a:lstStyle/>
                    <a:p>
                      <a:r>
                        <a:rPr lang="en-US" sz="2800" dirty="0">
                          <a:latin typeface="Arial Black" panose="020B0A04020102020204" pitchFamily="34" charset="0"/>
                        </a:rPr>
                        <a:t>Analysis data </a:t>
                      </a:r>
                    </a:p>
                  </a:txBody>
                  <a:tcPr/>
                </a:tc>
                <a:tc>
                  <a:txBody>
                    <a:bodyPr/>
                    <a:lstStyle/>
                    <a:p>
                      <a:r>
                        <a:rPr lang="en-US" sz="2800" dirty="0">
                          <a:latin typeface="Arial Black" panose="020B0A04020102020204" pitchFamily="34" charset="0"/>
                        </a:rPr>
                        <a:t>Making presentation on</a:t>
                      </a:r>
                    </a:p>
                  </a:txBody>
                  <a:tcPr/>
                </a:tc>
                <a:extLst>
                  <a:ext uri="{0D108BD9-81ED-4DB2-BD59-A6C34878D82A}">
                    <a16:rowId xmlns:a16="http://schemas.microsoft.com/office/drawing/2014/main" val="2996622170"/>
                  </a:ext>
                </a:extLst>
              </a:tr>
            </a:tbl>
          </a:graphicData>
        </a:graphic>
      </p:graphicFrame>
    </p:spTree>
    <p:extLst>
      <p:ext uri="{BB962C8B-B14F-4D97-AF65-F5344CB8AC3E}">
        <p14:creationId xmlns:p14="http://schemas.microsoft.com/office/powerpoint/2010/main" val="4452850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5BE8CA-C5BB-47B7-B19E-5C3567C362E2}"/>
              </a:ext>
            </a:extLst>
          </p:cNvPr>
          <p:cNvSpPr>
            <a:spLocks noGrp="1"/>
          </p:cNvSpPr>
          <p:nvPr>
            <p:ph type="title"/>
          </p:nvPr>
        </p:nvSpPr>
        <p:spPr/>
        <p:txBody>
          <a:bodyPr/>
          <a:lstStyle/>
          <a:p>
            <a:r>
              <a:rPr lang="en-US" dirty="0">
                <a:latin typeface="Arial Black" panose="020B0A04020102020204" pitchFamily="34" charset="0"/>
              </a:rPr>
              <a:t>Hypothesis </a:t>
            </a:r>
          </a:p>
        </p:txBody>
      </p:sp>
      <p:sp>
        <p:nvSpPr>
          <p:cNvPr id="3" name="Content Placeholder 2">
            <a:extLst>
              <a:ext uri="{FF2B5EF4-FFF2-40B4-BE49-F238E27FC236}">
                <a16:creationId xmlns:a16="http://schemas.microsoft.com/office/drawing/2014/main" id="{68313BE2-8040-46C4-AEA4-6F50EA191F29}"/>
              </a:ext>
            </a:extLst>
          </p:cNvPr>
          <p:cNvSpPr>
            <a:spLocks noGrp="1"/>
          </p:cNvSpPr>
          <p:nvPr>
            <p:ph idx="1"/>
          </p:nvPr>
        </p:nvSpPr>
        <p:spPr>
          <a:xfrm>
            <a:off x="1967345" y="1690688"/>
            <a:ext cx="8548256" cy="3560185"/>
          </a:xfrm>
        </p:spPr>
        <p:txBody>
          <a:bodyPr>
            <a:normAutofit/>
          </a:bodyPr>
          <a:lstStyle/>
          <a:p>
            <a:pPr marL="0" indent="0" algn="just">
              <a:buNone/>
            </a:pPr>
            <a:r>
              <a:rPr lang="en-US" dirty="0"/>
              <a:t>Our hypothesis is to determine impact of tools and technologies in learning for both staff and students , so we observe that our university has good technology system so it is easy to learn both real and virtual learning, it help to collaborate with others and work in good manners.</a:t>
            </a:r>
          </a:p>
        </p:txBody>
      </p:sp>
      <p:sp>
        <p:nvSpPr>
          <p:cNvPr id="6" name="TextBox 5">
            <a:extLst>
              <a:ext uri="{FF2B5EF4-FFF2-40B4-BE49-F238E27FC236}">
                <a16:creationId xmlns:a16="http://schemas.microsoft.com/office/drawing/2014/main" id="{12575DFF-0326-4A1C-824E-4707CC4315E9}"/>
              </a:ext>
            </a:extLst>
          </p:cNvPr>
          <p:cNvSpPr txBox="1"/>
          <p:nvPr/>
        </p:nvSpPr>
        <p:spPr>
          <a:xfrm>
            <a:off x="10058400" y="6123543"/>
            <a:ext cx="1704108" cy="369332"/>
          </a:xfrm>
          <a:prstGeom prst="rect">
            <a:avLst/>
          </a:prstGeom>
          <a:noFill/>
        </p:spPr>
        <p:txBody>
          <a:bodyPr wrap="square" rtlCol="0" anchor="b">
            <a:spAutoFit/>
          </a:bodyPr>
          <a:lstStyle/>
          <a:p>
            <a:r>
              <a:rPr lang="en-US" dirty="0"/>
              <a:t>Bushra Tariq</a:t>
            </a:r>
          </a:p>
        </p:txBody>
      </p:sp>
    </p:spTree>
    <p:extLst>
      <p:ext uri="{BB962C8B-B14F-4D97-AF65-F5344CB8AC3E}">
        <p14:creationId xmlns:p14="http://schemas.microsoft.com/office/powerpoint/2010/main" val="23183141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3B0702-0E4E-4345-917A-5E6801FC024D}"/>
              </a:ext>
            </a:extLst>
          </p:cNvPr>
          <p:cNvSpPr>
            <a:spLocks noGrp="1"/>
          </p:cNvSpPr>
          <p:nvPr>
            <p:ph type="title"/>
          </p:nvPr>
        </p:nvSpPr>
        <p:spPr/>
        <p:txBody>
          <a:bodyPr/>
          <a:lstStyle/>
          <a:p>
            <a:r>
              <a:rPr lang="en-US" dirty="0">
                <a:latin typeface="Arial Black" panose="020B0A04020102020204" pitchFamily="34" charset="0"/>
              </a:rPr>
              <a:t>References list </a:t>
            </a:r>
          </a:p>
        </p:txBody>
      </p:sp>
      <p:sp>
        <p:nvSpPr>
          <p:cNvPr id="3" name="Content Placeholder 2">
            <a:extLst>
              <a:ext uri="{FF2B5EF4-FFF2-40B4-BE49-F238E27FC236}">
                <a16:creationId xmlns:a16="http://schemas.microsoft.com/office/drawing/2014/main" id="{9480C207-2CA8-4556-AF25-B8A609D69C66}"/>
              </a:ext>
            </a:extLst>
          </p:cNvPr>
          <p:cNvSpPr>
            <a:spLocks noGrp="1"/>
          </p:cNvSpPr>
          <p:nvPr>
            <p:ph idx="1"/>
          </p:nvPr>
        </p:nvSpPr>
        <p:spPr>
          <a:xfrm>
            <a:off x="973282" y="1555606"/>
            <a:ext cx="10515600" cy="4481512"/>
          </a:xfrm>
        </p:spPr>
        <p:txBody>
          <a:bodyPr>
            <a:normAutofit fontScale="92500" lnSpcReduction="20000"/>
          </a:bodyPr>
          <a:lstStyle/>
          <a:p>
            <a:pPr marL="0" indent="0">
              <a:buNone/>
            </a:pPr>
            <a:r>
              <a:rPr lang="en-US" b="0" i="0" dirty="0">
                <a:solidFill>
                  <a:srgbClr val="000000"/>
                </a:solidFill>
                <a:effectLst/>
                <a:latin typeface="Arial" panose="020B0604020202020204" pitchFamily="34" charset="0"/>
                <a:cs typeface="Arial" panose="020B0604020202020204" pitchFamily="34" charset="0"/>
              </a:rPr>
              <a:t>Nelson, J., 2021. </a:t>
            </a:r>
            <a:r>
              <a:rPr lang="en-US" b="0" i="1" dirty="0">
                <a:solidFill>
                  <a:srgbClr val="000000"/>
                </a:solidFill>
                <a:effectLst/>
                <a:latin typeface="Arial" panose="020B0604020202020204" pitchFamily="34" charset="0"/>
                <a:cs typeface="Arial" panose="020B0604020202020204" pitchFamily="34" charset="0"/>
              </a:rPr>
              <a:t>The impact of Covid-19 on schools in England: experiences of the third period of partial school closures and plans for learning recovery</a:t>
            </a:r>
            <a:r>
              <a:rPr lang="en-US" b="0" i="0" dirty="0">
                <a:solidFill>
                  <a:srgbClr val="000000"/>
                </a:solidFill>
                <a:effectLst/>
                <a:latin typeface="Arial" panose="020B0604020202020204" pitchFamily="34" charset="0"/>
                <a:cs typeface="Arial" panose="020B0604020202020204" pitchFamily="34" charset="0"/>
              </a:rPr>
              <a:t>. [online] Nfer.ac.uk. Available at: &lt;https://www.nfer.ac.uk/media/4435/the_impact_of_covid_19_on_schools_in_england.pdf&gt; [Accessed 19 February 2022].</a:t>
            </a:r>
          </a:p>
          <a:p>
            <a:pPr marL="0" indent="0">
              <a:buNone/>
            </a:pPr>
            <a:r>
              <a:rPr lang="en-US" b="0" i="0" dirty="0" err="1">
                <a:solidFill>
                  <a:srgbClr val="000000"/>
                </a:solidFill>
                <a:effectLst/>
                <a:latin typeface="Arial" panose="020B0604020202020204" pitchFamily="34" charset="0"/>
                <a:cs typeface="Arial" panose="020B0604020202020204" pitchFamily="34" charset="0"/>
              </a:rPr>
              <a:t>Hainds</a:t>
            </a:r>
            <a:r>
              <a:rPr lang="en-US" b="0" i="0" dirty="0">
                <a:solidFill>
                  <a:srgbClr val="000000"/>
                </a:solidFill>
                <a:effectLst/>
                <a:latin typeface="Arial" panose="020B0604020202020204" pitchFamily="34" charset="0"/>
                <a:cs typeface="Arial" panose="020B0604020202020204" pitchFamily="34" charset="0"/>
              </a:rPr>
              <a:t>, D., 2019. </a:t>
            </a:r>
            <a:r>
              <a:rPr lang="en-US" b="0" i="1" dirty="0">
                <a:solidFill>
                  <a:srgbClr val="000000"/>
                </a:solidFill>
                <a:effectLst/>
                <a:latin typeface="Arial" panose="020B0604020202020204" pitchFamily="34" charset="0"/>
                <a:cs typeface="Arial" panose="020B0604020202020204" pitchFamily="34" charset="0"/>
              </a:rPr>
              <a:t>Secretary of State for Education</a:t>
            </a:r>
            <a:r>
              <a:rPr lang="en-US" b="0" i="0" dirty="0">
                <a:solidFill>
                  <a:srgbClr val="000000"/>
                </a:solidFill>
                <a:effectLst/>
                <a:latin typeface="Arial" panose="020B0604020202020204" pitchFamily="34" charset="0"/>
                <a:cs typeface="Arial" panose="020B0604020202020204" pitchFamily="34" charset="0"/>
              </a:rPr>
              <a:t>. [online] Assets.publishing.service.gov.uk. Available at: &lt;https://assets.publishing.service.gov.uk/government/uploads/system/uploads/attachment_data/file/791931/DfE-Education_Technology_Strategy.pdf&gt; [Accessed 19 February 2022].</a:t>
            </a:r>
          </a:p>
          <a:p>
            <a:pPr marL="0" indent="0">
              <a:buNone/>
            </a:pPr>
            <a:r>
              <a:rPr lang="en-US" b="0" i="0" dirty="0" err="1">
                <a:solidFill>
                  <a:srgbClr val="000000"/>
                </a:solidFill>
                <a:effectLst/>
                <a:latin typeface="Arial" panose="020B0604020202020204" pitchFamily="34" charset="0"/>
                <a:cs typeface="Arial" panose="020B0604020202020204" pitchFamily="34" charset="0"/>
              </a:rPr>
              <a:t>Admiraal</a:t>
            </a:r>
            <a:r>
              <a:rPr lang="en-US" b="0" i="0" dirty="0">
                <a:solidFill>
                  <a:srgbClr val="000000"/>
                </a:solidFill>
                <a:effectLst/>
                <a:latin typeface="Arial" panose="020B0604020202020204" pitchFamily="34" charset="0"/>
                <a:cs typeface="Arial" panose="020B0604020202020204" pitchFamily="34" charset="0"/>
              </a:rPr>
              <a:t>, d., 2015. </a:t>
            </a:r>
            <a:r>
              <a:rPr lang="en-US" b="0" i="1" dirty="0">
                <a:solidFill>
                  <a:srgbClr val="000000"/>
                </a:solidFill>
                <a:effectLst/>
                <a:latin typeface="Arial" panose="020B0604020202020204" pitchFamily="34" charset="0"/>
                <a:cs typeface="Arial" panose="020B0604020202020204" pitchFamily="34" charset="0"/>
              </a:rPr>
              <a:t>Sign In</a:t>
            </a:r>
            <a:r>
              <a:rPr lang="en-US" b="0" i="0" dirty="0">
                <a:solidFill>
                  <a:srgbClr val="000000"/>
                </a:solidFill>
                <a:effectLst/>
                <a:latin typeface="Arial" panose="020B0604020202020204" pitchFamily="34" charset="0"/>
                <a:cs typeface="Arial" panose="020B0604020202020204" pitchFamily="34" charset="0"/>
              </a:rPr>
              <a:t>. [online] Www-tandfonline-com.ezproxy.wlv.ac.uk. Available at: &lt;https://www-tandfonline-com.ezproxy.wlv.ac.uk/&gt; [Accessed 20 February 2022</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86994527"/>
      </p:ext>
    </p:extLst>
  </p:cSld>
  <p:clrMapOvr>
    <a:masterClrMapping/>
  </p:clrMapOvr>
</p:sld>
</file>

<file path=ppt/theme/theme1.xml><?xml version="1.0" encoding="utf-8"?>
<a:theme xmlns:a="http://schemas.openxmlformats.org/drawingml/2006/main" name="BrushVTI">
  <a:themeElements>
    <a:clrScheme name="Custom 17">
      <a:dk1>
        <a:sysClr val="windowText" lastClr="000000"/>
      </a:dk1>
      <a:lt1>
        <a:sysClr val="window" lastClr="FFFFFF"/>
      </a:lt1>
      <a:dk2>
        <a:srgbClr val="57495C"/>
      </a:dk2>
      <a:lt2>
        <a:srgbClr val="E7E6E6"/>
      </a:lt2>
      <a:accent1>
        <a:srgbClr val="F07C98"/>
      </a:accent1>
      <a:accent2>
        <a:srgbClr val="A6778D"/>
      </a:accent2>
      <a:accent3>
        <a:srgbClr val="768BA6"/>
      </a:accent3>
      <a:accent4>
        <a:srgbClr val="E8908B"/>
      </a:accent4>
      <a:accent5>
        <a:srgbClr val="C47A93"/>
      </a:accent5>
      <a:accent6>
        <a:srgbClr val="70A8DB"/>
      </a:accent6>
      <a:hlink>
        <a:srgbClr val="EB8067"/>
      </a:hlink>
      <a:folHlink>
        <a:srgbClr val="7BC7C0"/>
      </a:folHlink>
    </a:clrScheme>
    <a:fontScheme name="Custom 3">
      <a:majorFont>
        <a:latin typeface="Elephant"/>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docProps/app.xml><?xml version="1.0" encoding="utf-8"?>
<Properties xmlns="http://schemas.openxmlformats.org/officeDocument/2006/extended-properties" xmlns:vt="http://schemas.openxmlformats.org/officeDocument/2006/docPropsVTypes">
  <Template>Brush</Template>
  <TotalTime>79</TotalTime>
  <Words>934</Words>
  <Application>Microsoft Office PowerPoint</Application>
  <PresentationFormat>Widescreen</PresentationFormat>
  <Paragraphs>64</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BrushVTI</vt:lpstr>
      <vt:lpstr>Presentation topic:  How do we use technology to collaborate at UWTSD</vt:lpstr>
      <vt:lpstr>Background</vt:lpstr>
      <vt:lpstr>Research questions</vt:lpstr>
      <vt:lpstr>Use of technology</vt:lpstr>
      <vt:lpstr>Commonly used digital tools</vt:lpstr>
      <vt:lpstr>Need for training the use of digital tools</vt:lpstr>
      <vt:lpstr>Rationale</vt:lpstr>
      <vt:lpstr>Purposed method</vt:lpstr>
      <vt:lpstr>PowerPoint Presentation</vt:lpstr>
      <vt:lpstr>Ethical consideration</vt:lpstr>
      <vt:lpstr>Research timeline</vt:lpstr>
      <vt:lpstr>Hypothesis </vt:lpstr>
      <vt:lpstr>References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do we use technology to collaborate at UWTSD</dc:title>
  <dc:creator>quratulain ..</dc:creator>
  <cp:lastModifiedBy>Bushra Tariq</cp:lastModifiedBy>
  <cp:revision>8</cp:revision>
  <dcterms:created xsi:type="dcterms:W3CDTF">2022-02-20T08:49:58Z</dcterms:created>
  <dcterms:modified xsi:type="dcterms:W3CDTF">2022-02-27T20:17:41Z</dcterms:modified>
</cp:coreProperties>
</file>