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69"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1" autoAdjust="0"/>
    <p:restoredTop sz="94660"/>
  </p:normalViewPr>
  <p:slideViewPr>
    <p:cSldViewPr snapToGrid="0">
      <p:cViewPr>
        <p:scale>
          <a:sx n="91" d="100"/>
          <a:sy n="91" d="100"/>
        </p:scale>
        <p:origin x="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Environmental Impact Assessment</a:t>
            </a:r>
            <a:endParaRPr lang="en-GB" sz="4400" dirty="0"/>
          </a:p>
        </p:txBody>
      </p:sp>
      <p:sp>
        <p:nvSpPr>
          <p:cNvPr id="3" name="Subtitle 2"/>
          <p:cNvSpPr>
            <a:spLocks noGrp="1"/>
          </p:cNvSpPr>
          <p:nvPr>
            <p:ph type="subTitle" idx="1"/>
          </p:nvPr>
        </p:nvSpPr>
        <p:spPr/>
        <p:txBody>
          <a:bodyPr>
            <a:normAutofit/>
          </a:bodyPr>
          <a:lstStyle/>
          <a:p>
            <a:r>
              <a:rPr lang="en-GB" sz="3200" dirty="0" smtClean="0"/>
              <a:t>By Andrew Thorn</a:t>
            </a:r>
            <a:endParaRPr lang="en-GB" sz="3200" dirty="0"/>
          </a:p>
        </p:txBody>
      </p:sp>
    </p:spTree>
    <p:extLst>
      <p:ext uri="{BB962C8B-B14F-4D97-AF65-F5344CB8AC3E}">
        <p14:creationId xmlns:p14="http://schemas.microsoft.com/office/powerpoint/2010/main" val="1349173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Management</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Means keeping control of our activities so that we do what we can to conserve these physical resources and to avoid polluting them</a:t>
            </a:r>
          </a:p>
          <a:p>
            <a:r>
              <a:rPr lang="en-GB" sz="3200" dirty="0" smtClean="0"/>
              <a:t>We can apply these controls in our life domestically, in what we buy and what we throw away, but it is usually in our work where the environmental impact of what we do is the greatest.</a:t>
            </a:r>
            <a:endParaRPr lang="en-GB" sz="3200" dirty="0"/>
          </a:p>
        </p:txBody>
      </p:sp>
    </p:spTree>
    <p:extLst>
      <p:ext uri="{BB962C8B-B14F-4D97-AF65-F5344CB8AC3E}">
        <p14:creationId xmlns:p14="http://schemas.microsoft.com/office/powerpoint/2010/main" val="3039132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Business Issues</a:t>
            </a:r>
            <a:endParaRPr lang="en-GB" sz="4400" dirty="0"/>
          </a:p>
        </p:txBody>
      </p:sp>
      <p:sp>
        <p:nvSpPr>
          <p:cNvPr id="3" name="Content Placeholder 2"/>
          <p:cNvSpPr>
            <a:spLocks noGrp="1"/>
          </p:cNvSpPr>
          <p:nvPr>
            <p:ph idx="1"/>
          </p:nvPr>
        </p:nvSpPr>
        <p:spPr/>
        <p:txBody>
          <a:bodyPr>
            <a:normAutofit/>
          </a:bodyPr>
          <a:lstStyle/>
          <a:p>
            <a:r>
              <a:rPr lang="en-GB" sz="3200" dirty="0" smtClean="0"/>
              <a:t>Society’s driver for an ever improving standard of living has led to the abuse of the environment</a:t>
            </a:r>
          </a:p>
          <a:p>
            <a:r>
              <a:rPr lang="en-GB" sz="3200" dirty="0" smtClean="0"/>
              <a:t>Industry, in meeting these demands, has created much of the pollution</a:t>
            </a:r>
          </a:p>
          <a:p>
            <a:r>
              <a:rPr lang="en-GB" sz="3200" dirty="0" smtClean="0"/>
              <a:t>Today the environment has become a main stream issue for managers</a:t>
            </a:r>
            <a:endParaRPr lang="en-GB" sz="3200" dirty="0"/>
          </a:p>
        </p:txBody>
      </p:sp>
    </p:spTree>
    <p:extLst>
      <p:ext uri="{BB962C8B-B14F-4D97-AF65-F5344CB8AC3E}">
        <p14:creationId xmlns:p14="http://schemas.microsoft.com/office/powerpoint/2010/main" val="34164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Business Issues</a:t>
            </a:r>
            <a:endParaRPr lang="en-GB" sz="4400" dirty="0"/>
          </a:p>
        </p:txBody>
      </p:sp>
      <p:sp>
        <p:nvSpPr>
          <p:cNvPr id="3" name="Content Placeholder 2"/>
          <p:cNvSpPr>
            <a:spLocks noGrp="1"/>
          </p:cNvSpPr>
          <p:nvPr>
            <p:ph idx="1"/>
          </p:nvPr>
        </p:nvSpPr>
        <p:spPr>
          <a:xfrm>
            <a:off x="471056" y="2052918"/>
            <a:ext cx="11242962" cy="4195481"/>
          </a:xfrm>
        </p:spPr>
        <p:txBody>
          <a:bodyPr>
            <a:normAutofit/>
          </a:bodyPr>
          <a:lstStyle/>
          <a:p>
            <a:r>
              <a:rPr lang="en-GB" sz="3200" dirty="0" smtClean="0"/>
              <a:t>Creation of wealth</a:t>
            </a:r>
          </a:p>
          <a:p>
            <a:r>
              <a:rPr lang="en-GB" sz="3200" dirty="0" smtClean="0"/>
              <a:t>Production of safe, high quality and environmentally friendly goods and services</a:t>
            </a:r>
          </a:p>
          <a:p>
            <a:r>
              <a:rPr lang="en-GB" sz="3200" dirty="0" smtClean="0"/>
              <a:t>Protection of society from unsafe goods and services</a:t>
            </a:r>
          </a:p>
          <a:p>
            <a:r>
              <a:rPr lang="en-GB" sz="3200" dirty="0" smtClean="0"/>
              <a:t>Protection of employees and society from unsafe goods and services</a:t>
            </a:r>
          </a:p>
          <a:p>
            <a:r>
              <a:rPr lang="en-GB" sz="3200" dirty="0" smtClean="0"/>
              <a:t>Protection of the environment</a:t>
            </a:r>
            <a:endParaRPr lang="en-GB" sz="3200" dirty="0"/>
          </a:p>
        </p:txBody>
      </p:sp>
    </p:spTree>
    <p:extLst>
      <p:ext uri="{BB962C8B-B14F-4D97-AF65-F5344CB8AC3E}">
        <p14:creationId xmlns:p14="http://schemas.microsoft.com/office/powerpoint/2010/main" val="2475123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Pressures</a:t>
            </a:r>
            <a:endParaRPr lang="en-GB" sz="4400" dirty="0"/>
          </a:p>
        </p:txBody>
      </p:sp>
      <p:sp>
        <p:nvSpPr>
          <p:cNvPr id="3" name="Content Placeholder 2"/>
          <p:cNvSpPr>
            <a:spLocks noGrp="1"/>
          </p:cNvSpPr>
          <p:nvPr>
            <p:ph idx="1"/>
          </p:nvPr>
        </p:nvSpPr>
        <p:spPr/>
        <p:txBody>
          <a:bodyPr>
            <a:normAutofit/>
          </a:bodyPr>
          <a:lstStyle/>
          <a:p>
            <a:r>
              <a:rPr lang="en-GB" sz="3200" dirty="0" smtClean="0"/>
              <a:t>What are the environmental pressures on a business?</a:t>
            </a:r>
            <a:endParaRPr lang="en-GB" sz="3200" dirty="0"/>
          </a:p>
        </p:txBody>
      </p:sp>
    </p:spTree>
    <p:extLst>
      <p:ext uri="{BB962C8B-B14F-4D97-AF65-F5344CB8AC3E}">
        <p14:creationId xmlns:p14="http://schemas.microsoft.com/office/powerpoint/2010/main" val="330388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Issues</a:t>
            </a:r>
            <a:endParaRPr lang="en-GB" sz="4400" dirty="0"/>
          </a:p>
        </p:txBody>
      </p:sp>
      <p:sp>
        <p:nvSpPr>
          <p:cNvPr id="3" name="Content Placeholder 2"/>
          <p:cNvSpPr>
            <a:spLocks noGrp="1"/>
          </p:cNvSpPr>
          <p:nvPr>
            <p:ph idx="1"/>
          </p:nvPr>
        </p:nvSpPr>
        <p:spPr>
          <a:xfrm>
            <a:off x="381000" y="1454728"/>
            <a:ext cx="11436927" cy="5160818"/>
          </a:xfrm>
        </p:spPr>
        <p:txBody>
          <a:bodyPr>
            <a:normAutofit/>
          </a:bodyPr>
          <a:lstStyle/>
          <a:p>
            <a:pPr marL="0" indent="0">
              <a:buNone/>
            </a:pPr>
            <a:r>
              <a:rPr lang="en-GB" sz="3200" dirty="0" smtClean="0"/>
              <a:t>						Employees					Waste management</a:t>
            </a:r>
          </a:p>
          <a:p>
            <a:pPr marL="0" indent="0">
              <a:buNone/>
            </a:pPr>
            <a:endParaRPr lang="en-GB" sz="3200" dirty="0"/>
          </a:p>
          <a:p>
            <a:pPr marL="0" indent="0">
              <a:buNone/>
            </a:pPr>
            <a:r>
              <a:rPr lang="en-GB" sz="3200" dirty="0" smtClean="0"/>
              <a:t>Public pressure													Customers</a:t>
            </a:r>
          </a:p>
          <a:p>
            <a:pPr marL="0" indent="0">
              <a:buNone/>
            </a:pPr>
            <a:endParaRPr lang="en-GB" sz="3200" dirty="0"/>
          </a:p>
          <a:p>
            <a:pPr marL="0" indent="0">
              <a:buNone/>
            </a:pPr>
            <a:r>
              <a:rPr lang="en-GB" sz="3200" dirty="0" smtClean="0"/>
              <a:t>Tariffs																	Shareholders</a:t>
            </a:r>
          </a:p>
          <a:p>
            <a:pPr marL="0" indent="0">
              <a:buNone/>
            </a:pPr>
            <a:endParaRPr lang="en-GB" sz="3200" dirty="0"/>
          </a:p>
          <a:p>
            <a:pPr marL="0" indent="0">
              <a:buNone/>
            </a:pPr>
            <a:r>
              <a:rPr lang="en-GB" sz="3200" dirty="0" smtClean="0"/>
              <a:t>Legislation															Marketing</a:t>
            </a:r>
          </a:p>
          <a:p>
            <a:pPr marL="0" indent="0">
              <a:buNone/>
            </a:pPr>
            <a:r>
              <a:rPr lang="en-GB" sz="3200" dirty="0"/>
              <a:t>	</a:t>
            </a:r>
            <a:r>
              <a:rPr lang="en-GB" sz="3200" dirty="0" smtClean="0"/>
              <a:t>									Costs				Media</a:t>
            </a:r>
            <a:endParaRPr lang="en-GB" sz="3200" dirty="0"/>
          </a:p>
        </p:txBody>
      </p:sp>
      <p:sp>
        <p:nvSpPr>
          <p:cNvPr id="4" name="Rectangle 3"/>
          <p:cNvSpPr/>
          <p:nvPr/>
        </p:nvSpPr>
        <p:spPr>
          <a:xfrm>
            <a:off x="3144982" y="3657600"/>
            <a:ext cx="5486399" cy="9144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3200" dirty="0" smtClean="0"/>
              <a:t>Environmental Pressures</a:t>
            </a:r>
            <a:endParaRPr lang="en-GB" sz="3200" dirty="0"/>
          </a:p>
        </p:txBody>
      </p:sp>
      <p:cxnSp>
        <p:nvCxnSpPr>
          <p:cNvPr id="6" name="Straight Connector 5"/>
          <p:cNvCxnSpPr/>
          <p:nvPr/>
        </p:nvCxnSpPr>
        <p:spPr>
          <a:xfrm>
            <a:off x="3519055" y="3082636"/>
            <a:ext cx="734290" cy="574964"/>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p:cNvCxnSpPr>
            <a:endCxn id="4" idx="0"/>
          </p:cNvCxnSpPr>
          <p:nvPr/>
        </p:nvCxnSpPr>
        <p:spPr>
          <a:xfrm>
            <a:off x="5008418" y="2071255"/>
            <a:ext cx="879764" cy="1586345"/>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6816436" y="2029691"/>
            <a:ext cx="997528" cy="1627909"/>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8285018" y="3082636"/>
            <a:ext cx="720436" cy="57496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1697182" y="4232564"/>
            <a:ext cx="1447800" cy="6927"/>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2708564" y="4572000"/>
            <a:ext cx="810491" cy="727364"/>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flipV="1">
            <a:off x="5008418" y="4572000"/>
            <a:ext cx="554182" cy="1246909"/>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endCxn id="4" idx="3"/>
          </p:cNvCxnSpPr>
          <p:nvPr/>
        </p:nvCxnSpPr>
        <p:spPr>
          <a:xfrm flipH="1" flipV="1">
            <a:off x="8631381" y="4114800"/>
            <a:ext cx="374073" cy="623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flipV="1">
            <a:off x="8201891" y="4572000"/>
            <a:ext cx="865908" cy="7966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flipV="1">
            <a:off x="6636327" y="4572000"/>
            <a:ext cx="1433946" cy="119841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1436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What are the Benefits</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b="1" u="sng" dirty="0" smtClean="0"/>
              <a:t>Ethical</a:t>
            </a:r>
            <a:r>
              <a:rPr lang="en-GB" sz="3200" dirty="0" smtClean="0"/>
              <a:t>: - as human beings we have a duty to look after the world in which we live and to hand it onto our children in good shape</a:t>
            </a:r>
            <a:endParaRPr lang="en-GB" sz="3200" b="1" u="sng" dirty="0" smtClean="0"/>
          </a:p>
          <a:p>
            <a:pPr marL="514350" indent="-514350">
              <a:buAutoNum type="arabicPeriod"/>
            </a:pPr>
            <a:r>
              <a:rPr lang="en-GB" sz="3200" b="1" u="sng" dirty="0" smtClean="0"/>
              <a:t>Economic</a:t>
            </a:r>
            <a:r>
              <a:rPr lang="en-GB" sz="3200" dirty="0" smtClean="0"/>
              <a:t>: - conserving resources and not generating waste products or wasting energy means we save</a:t>
            </a:r>
            <a:endParaRPr lang="en-GB" sz="3200" dirty="0"/>
          </a:p>
        </p:txBody>
      </p:sp>
    </p:spTree>
    <p:extLst>
      <p:ext uri="{BB962C8B-B14F-4D97-AF65-F5344CB8AC3E}">
        <p14:creationId xmlns:p14="http://schemas.microsoft.com/office/powerpoint/2010/main" val="2268449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What are the Benefits</a:t>
            </a:r>
          </a:p>
        </p:txBody>
      </p:sp>
      <p:sp>
        <p:nvSpPr>
          <p:cNvPr id="3" name="Content Placeholder 2"/>
          <p:cNvSpPr>
            <a:spLocks noGrp="1"/>
          </p:cNvSpPr>
          <p:nvPr>
            <p:ph idx="1"/>
          </p:nvPr>
        </p:nvSpPr>
        <p:spPr>
          <a:xfrm>
            <a:off x="401782" y="2052918"/>
            <a:ext cx="11291454" cy="4195481"/>
          </a:xfrm>
        </p:spPr>
        <p:txBody>
          <a:bodyPr>
            <a:normAutofit lnSpcReduction="10000"/>
          </a:bodyPr>
          <a:lstStyle/>
          <a:p>
            <a:pPr marL="514350" indent="-514350">
              <a:buAutoNum type="arabicPeriod" startAt="3"/>
            </a:pPr>
            <a:r>
              <a:rPr lang="en-GB" sz="3200" b="1" u="sng" dirty="0" smtClean="0"/>
              <a:t>Legal</a:t>
            </a:r>
            <a:r>
              <a:rPr lang="en-GB" sz="3200" dirty="0" smtClean="0"/>
              <a:t>: - governments are passing legislation to control how we interact with the environment.  Therefore we need systems to make sure we stay within the law, otherwise we can be fined and damage our reputation</a:t>
            </a:r>
            <a:endParaRPr lang="en-GB" sz="3200" b="1" u="sng" dirty="0" smtClean="0"/>
          </a:p>
          <a:p>
            <a:pPr marL="514350" indent="-514350">
              <a:buAutoNum type="arabicPeriod" startAt="3"/>
            </a:pPr>
            <a:r>
              <a:rPr lang="en-GB" sz="3200" b="1" u="sng" dirty="0" smtClean="0"/>
              <a:t>Commercial</a:t>
            </a:r>
            <a:r>
              <a:rPr lang="en-GB" sz="3200" dirty="0" smtClean="0"/>
              <a:t>: - more and more large organisations are taking control of their environmental responsibility and they expect their suppliers and subcontractors to do the same</a:t>
            </a:r>
            <a:endParaRPr lang="en-GB" sz="3200" dirty="0"/>
          </a:p>
        </p:txBody>
      </p:sp>
    </p:spTree>
    <p:extLst>
      <p:ext uri="{BB962C8B-B14F-4D97-AF65-F5344CB8AC3E}">
        <p14:creationId xmlns:p14="http://schemas.microsoft.com/office/powerpoint/2010/main" val="2323689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What are the Benefits</a:t>
            </a:r>
          </a:p>
        </p:txBody>
      </p:sp>
      <p:sp>
        <p:nvSpPr>
          <p:cNvPr id="3" name="Content Placeholder 2"/>
          <p:cNvSpPr>
            <a:spLocks noGrp="1"/>
          </p:cNvSpPr>
          <p:nvPr>
            <p:ph idx="1"/>
          </p:nvPr>
        </p:nvSpPr>
        <p:spPr>
          <a:xfrm>
            <a:off x="422564" y="1600200"/>
            <a:ext cx="11270672" cy="4932218"/>
          </a:xfrm>
        </p:spPr>
        <p:txBody>
          <a:bodyPr>
            <a:normAutofit/>
          </a:bodyPr>
          <a:lstStyle/>
          <a:p>
            <a:r>
              <a:rPr lang="en-GB" sz="3200" dirty="0" smtClean="0"/>
              <a:t>Without evidence of an environmental management system you may find the number of customers prepared to trade with you will start to fail</a:t>
            </a:r>
          </a:p>
          <a:p>
            <a:r>
              <a:rPr lang="en-GB" sz="3200" dirty="0" smtClean="0"/>
              <a:t>On the other hand, by being able to demonstrate good environmental practice, new market opportunities may open up to you</a:t>
            </a:r>
            <a:endParaRPr lang="en-GB" sz="3200" dirty="0"/>
          </a:p>
        </p:txBody>
      </p:sp>
    </p:spTree>
    <p:extLst>
      <p:ext uri="{BB962C8B-B14F-4D97-AF65-F5344CB8AC3E}">
        <p14:creationId xmlns:p14="http://schemas.microsoft.com/office/powerpoint/2010/main" val="2934416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Issues</a:t>
            </a:r>
            <a:endParaRPr lang="en-GB" sz="4400" dirty="0"/>
          </a:p>
        </p:txBody>
      </p:sp>
      <p:sp>
        <p:nvSpPr>
          <p:cNvPr id="3" name="Content Placeholder 2"/>
          <p:cNvSpPr>
            <a:spLocks noGrp="1"/>
          </p:cNvSpPr>
          <p:nvPr>
            <p:ph idx="1"/>
          </p:nvPr>
        </p:nvSpPr>
        <p:spPr>
          <a:xfrm>
            <a:off x="415636" y="2052918"/>
            <a:ext cx="11326091" cy="4195481"/>
          </a:xfrm>
        </p:spPr>
        <p:txBody>
          <a:bodyPr>
            <a:normAutofit/>
          </a:bodyPr>
          <a:lstStyle/>
          <a:p>
            <a:r>
              <a:rPr lang="en-GB" sz="3200" dirty="0" smtClean="0"/>
              <a:t>The complicated sets of physical, biological and chemical interrelationships that form our world make it difficult to understand our impact on the environment</a:t>
            </a:r>
          </a:p>
          <a:p>
            <a:r>
              <a:rPr lang="en-GB" sz="3200" dirty="0" smtClean="0"/>
              <a:t>All sections of society, and each of us as individuals, may add to these environmental problems through our actions</a:t>
            </a:r>
          </a:p>
          <a:p>
            <a:r>
              <a:rPr lang="en-GB" sz="3200" dirty="0" smtClean="0"/>
              <a:t>All of us must bear the responsibility for our impact</a:t>
            </a:r>
            <a:endParaRPr lang="en-GB" sz="3200" dirty="0"/>
          </a:p>
        </p:txBody>
      </p:sp>
    </p:spTree>
    <p:extLst>
      <p:ext uri="{BB962C8B-B14F-4D97-AF65-F5344CB8AC3E}">
        <p14:creationId xmlns:p14="http://schemas.microsoft.com/office/powerpoint/2010/main" val="2454149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Environmental Issues</a:t>
            </a:r>
            <a:endParaRPr lang="en-GB" dirty="0"/>
          </a:p>
        </p:txBody>
      </p:sp>
      <p:sp>
        <p:nvSpPr>
          <p:cNvPr id="3" name="Content Placeholder 2"/>
          <p:cNvSpPr>
            <a:spLocks noGrp="1"/>
          </p:cNvSpPr>
          <p:nvPr>
            <p:ph idx="1"/>
          </p:nvPr>
        </p:nvSpPr>
        <p:spPr/>
        <p:txBody>
          <a:bodyPr>
            <a:normAutofit/>
          </a:bodyPr>
          <a:lstStyle/>
          <a:p>
            <a:r>
              <a:rPr lang="en-GB" sz="3200" dirty="0" smtClean="0"/>
              <a:t>Global Warming</a:t>
            </a:r>
          </a:p>
          <a:p>
            <a:r>
              <a:rPr lang="en-GB" sz="3200" dirty="0" smtClean="0"/>
              <a:t>Deforestation</a:t>
            </a:r>
          </a:p>
          <a:p>
            <a:r>
              <a:rPr lang="en-GB" sz="3200" dirty="0" smtClean="0"/>
              <a:t>Acid rain</a:t>
            </a:r>
          </a:p>
          <a:p>
            <a:r>
              <a:rPr lang="en-GB" sz="3200" dirty="0" smtClean="0"/>
              <a:t>Waste production</a:t>
            </a:r>
          </a:p>
          <a:p>
            <a:r>
              <a:rPr lang="en-GB" sz="3200" dirty="0" smtClean="0"/>
              <a:t>Energy consumption</a:t>
            </a:r>
            <a:endParaRPr lang="en-GB" sz="3200" dirty="0"/>
          </a:p>
        </p:txBody>
      </p:sp>
    </p:spTree>
    <p:extLst>
      <p:ext uri="{BB962C8B-B14F-4D97-AF65-F5344CB8AC3E}">
        <p14:creationId xmlns:p14="http://schemas.microsoft.com/office/powerpoint/2010/main" val="461870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How is Business Involved?</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Combustion of fossil fuels</a:t>
            </a:r>
          </a:p>
          <a:p>
            <a:r>
              <a:rPr lang="en-GB" sz="3200" dirty="0" smtClean="0"/>
              <a:t>Industrialisation</a:t>
            </a:r>
          </a:p>
          <a:p>
            <a:r>
              <a:rPr lang="en-GB" sz="3200" dirty="0" smtClean="0"/>
              <a:t>Agriculture</a:t>
            </a:r>
          </a:p>
          <a:p>
            <a:r>
              <a:rPr lang="en-GB" sz="3200" dirty="0" smtClean="0"/>
              <a:t>Deforestation</a:t>
            </a:r>
          </a:p>
          <a:p>
            <a:r>
              <a:rPr lang="en-GB" sz="3200" dirty="0" smtClean="0"/>
              <a:t>Water consumption/pollution</a:t>
            </a:r>
          </a:p>
          <a:p>
            <a:r>
              <a:rPr lang="en-GB" sz="3200" dirty="0" smtClean="0"/>
              <a:t>Producing hazardous waste</a:t>
            </a:r>
          </a:p>
          <a:p>
            <a:r>
              <a:rPr lang="en-GB" sz="3200" dirty="0" smtClean="0"/>
              <a:t>Energy consumption</a:t>
            </a:r>
            <a:endParaRPr lang="en-GB" sz="3200" dirty="0"/>
          </a:p>
        </p:txBody>
      </p:sp>
    </p:spTree>
    <p:extLst>
      <p:ext uri="{BB962C8B-B14F-4D97-AF65-F5344CB8AC3E}">
        <p14:creationId xmlns:p14="http://schemas.microsoft.com/office/powerpoint/2010/main" val="1678472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Energy Consumption</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Lighting</a:t>
            </a:r>
          </a:p>
          <a:p>
            <a:r>
              <a:rPr lang="en-GB" sz="3200" dirty="0" smtClean="0"/>
              <a:t>Transport</a:t>
            </a:r>
          </a:p>
          <a:p>
            <a:r>
              <a:rPr lang="en-GB" sz="3200" dirty="0" smtClean="0"/>
              <a:t>Catering</a:t>
            </a:r>
          </a:p>
          <a:p>
            <a:r>
              <a:rPr lang="en-GB" sz="3200" dirty="0" smtClean="0"/>
              <a:t>Refrigeration</a:t>
            </a:r>
          </a:p>
          <a:p>
            <a:r>
              <a:rPr lang="en-GB" sz="3200" dirty="0" smtClean="0"/>
              <a:t>Heating</a:t>
            </a:r>
          </a:p>
          <a:p>
            <a:r>
              <a:rPr lang="en-GB" sz="3200" dirty="0" smtClean="0"/>
              <a:t>Cooling</a:t>
            </a:r>
          </a:p>
          <a:p>
            <a:r>
              <a:rPr lang="en-GB" sz="3200" dirty="0" smtClean="0"/>
              <a:t>Compressed air</a:t>
            </a:r>
            <a:endParaRPr lang="en-GB" sz="3200" dirty="0"/>
          </a:p>
        </p:txBody>
      </p:sp>
    </p:spTree>
    <p:extLst>
      <p:ext uri="{BB962C8B-B14F-4D97-AF65-F5344CB8AC3E}">
        <p14:creationId xmlns:p14="http://schemas.microsoft.com/office/powerpoint/2010/main" val="296883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Renewable Energy</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Solar energy</a:t>
            </a:r>
          </a:p>
          <a:p>
            <a:r>
              <a:rPr lang="en-GB" sz="3200" dirty="0" smtClean="0"/>
              <a:t>Hydro electricity</a:t>
            </a:r>
          </a:p>
          <a:p>
            <a:r>
              <a:rPr lang="en-GB" sz="3200" dirty="0" smtClean="0"/>
              <a:t>Wind energy</a:t>
            </a:r>
          </a:p>
          <a:p>
            <a:r>
              <a:rPr lang="en-GB" sz="3200" dirty="0" smtClean="0"/>
              <a:t>Tidal power</a:t>
            </a:r>
          </a:p>
          <a:p>
            <a:r>
              <a:rPr lang="en-GB" sz="3200" dirty="0" smtClean="0"/>
              <a:t>Wave energy</a:t>
            </a:r>
          </a:p>
          <a:p>
            <a:r>
              <a:rPr lang="en-GB" sz="3200" dirty="0" smtClean="0"/>
              <a:t>Geothermal</a:t>
            </a:r>
          </a:p>
          <a:p>
            <a:r>
              <a:rPr lang="en-GB" sz="3200" dirty="0" smtClean="0"/>
              <a:t>Biomass </a:t>
            </a:r>
            <a:endParaRPr lang="en-GB" sz="3200" dirty="0"/>
          </a:p>
        </p:txBody>
      </p:sp>
    </p:spTree>
    <p:extLst>
      <p:ext uri="{BB962C8B-B14F-4D97-AF65-F5344CB8AC3E}">
        <p14:creationId xmlns:p14="http://schemas.microsoft.com/office/powerpoint/2010/main" val="2332408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Energy Efficiency</a:t>
            </a:r>
            <a:endParaRPr lang="en-GB" sz="4400" dirty="0"/>
          </a:p>
        </p:txBody>
      </p:sp>
      <p:sp>
        <p:nvSpPr>
          <p:cNvPr id="3" name="Content Placeholder 2"/>
          <p:cNvSpPr>
            <a:spLocks noGrp="1"/>
          </p:cNvSpPr>
          <p:nvPr>
            <p:ph idx="1"/>
          </p:nvPr>
        </p:nvSpPr>
        <p:spPr>
          <a:xfrm>
            <a:off x="422564" y="2052918"/>
            <a:ext cx="11256818" cy="4569555"/>
          </a:xfrm>
        </p:spPr>
        <p:txBody>
          <a:bodyPr>
            <a:normAutofit lnSpcReduction="10000"/>
          </a:bodyPr>
          <a:lstStyle/>
          <a:p>
            <a:r>
              <a:rPr lang="en-GB" sz="3200" dirty="0" smtClean="0"/>
              <a:t>Improved manufacturing methods</a:t>
            </a:r>
          </a:p>
          <a:p>
            <a:r>
              <a:rPr lang="en-GB" sz="3200" dirty="0" smtClean="0"/>
              <a:t>Roofs, walls, floor insulation, double glazing, draught proofing, water usage, boiler insulation and combined heat and power(CHP)</a:t>
            </a:r>
          </a:p>
          <a:p>
            <a:r>
              <a:rPr lang="en-GB" sz="3200" dirty="0" smtClean="0"/>
              <a:t>Greater use of incidental gains (Solar, light, cooking)</a:t>
            </a:r>
          </a:p>
          <a:p>
            <a:r>
              <a:rPr lang="en-GB" sz="3200" dirty="0" smtClean="0"/>
              <a:t>More efficient appliances</a:t>
            </a:r>
          </a:p>
          <a:p>
            <a:r>
              <a:rPr lang="en-GB" sz="3200" dirty="0" smtClean="0"/>
              <a:t>High efficiency appliances</a:t>
            </a:r>
          </a:p>
          <a:p>
            <a:r>
              <a:rPr lang="en-GB" sz="3200" dirty="0" smtClean="0"/>
              <a:t>Increased public awareness</a:t>
            </a:r>
            <a:endParaRPr lang="en-GB" sz="3200" dirty="0"/>
          </a:p>
        </p:txBody>
      </p:sp>
    </p:spTree>
    <p:extLst>
      <p:ext uri="{BB962C8B-B14F-4D97-AF65-F5344CB8AC3E}">
        <p14:creationId xmlns:p14="http://schemas.microsoft.com/office/powerpoint/2010/main" val="1652349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Resources</a:t>
            </a:r>
            <a:endParaRPr lang="en-GB" sz="4400" dirty="0"/>
          </a:p>
        </p:txBody>
      </p:sp>
      <p:sp>
        <p:nvSpPr>
          <p:cNvPr id="3" name="Content Placeholder 2"/>
          <p:cNvSpPr>
            <a:spLocks noGrp="1"/>
          </p:cNvSpPr>
          <p:nvPr>
            <p:ph idx="1"/>
          </p:nvPr>
        </p:nvSpPr>
        <p:spPr>
          <a:xfrm>
            <a:off x="450273" y="1316182"/>
            <a:ext cx="11159835" cy="5230091"/>
          </a:xfrm>
        </p:spPr>
        <p:txBody>
          <a:bodyPr>
            <a:normAutofit fontScale="92500" lnSpcReduction="10000"/>
          </a:bodyPr>
          <a:lstStyle/>
          <a:p>
            <a:pPr marL="0" indent="0">
              <a:buNone/>
            </a:pPr>
            <a:r>
              <a:rPr lang="en-GB" sz="3200" dirty="0" smtClean="0"/>
              <a:t>People’s lives are highly dependent on mineral resources that are extracted from the earth</a:t>
            </a:r>
          </a:p>
          <a:p>
            <a:r>
              <a:rPr lang="en-GB" sz="3200" dirty="0" smtClean="0"/>
              <a:t>Buildings</a:t>
            </a:r>
          </a:p>
          <a:p>
            <a:r>
              <a:rPr lang="en-GB" sz="3200" dirty="0" smtClean="0"/>
              <a:t>Transportation</a:t>
            </a:r>
          </a:p>
          <a:p>
            <a:r>
              <a:rPr lang="en-GB" sz="3200" dirty="0" smtClean="0"/>
              <a:t>Manufacturing</a:t>
            </a:r>
          </a:p>
          <a:p>
            <a:r>
              <a:rPr lang="en-GB" sz="3200" dirty="0" smtClean="0"/>
              <a:t>Global distribution of minerals</a:t>
            </a:r>
          </a:p>
          <a:p>
            <a:r>
              <a:rPr lang="en-GB" sz="3200" dirty="0" smtClean="0"/>
              <a:t>Major sources of supply</a:t>
            </a:r>
          </a:p>
          <a:p>
            <a:r>
              <a:rPr lang="en-GB" sz="3200" dirty="0" smtClean="0"/>
              <a:t>Amounts and location of resources</a:t>
            </a:r>
          </a:p>
          <a:p>
            <a:r>
              <a:rPr lang="en-GB" sz="3200" dirty="0" smtClean="0"/>
              <a:t>Environmental disruption created by demand</a:t>
            </a:r>
          </a:p>
          <a:p>
            <a:r>
              <a:rPr lang="en-GB" sz="3200" dirty="0" smtClean="0"/>
              <a:t>Resources conservation and pollution</a:t>
            </a:r>
            <a:endParaRPr lang="en-GB" sz="3200" dirty="0"/>
          </a:p>
        </p:txBody>
      </p:sp>
    </p:spTree>
    <p:extLst>
      <p:ext uri="{BB962C8B-B14F-4D97-AF65-F5344CB8AC3E}">
        <p14:creationId xmlns:p14="http://schemas.microsoft.com/office/powerpoint/2010/main" val="3482709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Impact of </a:t>
            </a:r>
            <a:br>
              <a:rPr lang="en-GB" sz="4400" dirty="0" smtClean="0"/>
            </a:br>
            <a:r>
              <a:rPr lang="en-GB" sz="4400" dirty="0" smtClean="0"/>
              <a:t>Mineral Extraction</a:t>
            </a:r>
            <a:endParaRPr lang="en-GB" sz="4400" dirty="0"/>
          </a:p>
        </p:txBody>
      </p:sp>
      <p:sp>
        <p:nvSpPr>
          <p:cNvPr id="3" name="Content Placeholder 2"/>
          <p:cNvSpPr>
            <a:spLocks noGrp="1"/>
          </p:cNvSpPr>
          <p:nvPr>
            <p:ph idx="1"/>
          </p:nvPr>
        </p:nvSpPr>
        <p:spPr>
          <a:xfrm>
            <a:off x="533400" y="2052918"/>
            <a:ext cx="10910455" cy="4465646"/>
          </a:xfrm>
        </p:spPr>
        <p:txBody>
          <a:bodyPr>
            <a:normAutofit/>
          </a:bodyPr>
          <a:lstStyle/>
          <a:p>
            <a:pPr marL="0" indent="0">
              <a:buNone/>
            </a:pPr>
            <a:r>
              <a:rPr lang="en-GB" sz="3200" b="1" u="sng" dirty="0" smtClean="0"/>
              <a:t>Physical</a:t>
            </a:r>
            <a:r>
              <a:rPr lang="en-GB" sz="3200" dirty="0" smtClean="0"/>
              <a:t> - Extraction</a:t>
            </a:r>
            <a:endParaRPr lang="en-GB" sz="3200" b="1" u="sng" dirty="0" smtClean="0"/>
          </a:p>
          <a:p>
            <a:pPr marL="0" indent="0">
              <a:buNone/>
            </a:pPr>
            <a:r>
              <a:rPr lang="en-GB" sz="3200" b="1" u="sng" dirty="0" smtClean="0"/>
              <a:t>Chemical</a:t>
            </a:r>
            <a:r>
              <a:rPr lang="en-GB" sz="3200" dirty="0" smtClean="0"/>
              <a:t> – Processing involved before we use it as a raw material</a:t>
            </a:r>
            <a:endParaRPr lang="en-GB" sz="3200" b="1" u="sng" dirty="0" smtClean="0"/>
          </a:p>
          <a:p>
            <a:pPr marL="0" indent="0">
              <a:buNone/>
            </a:pPr>
            <a:r>
              <a:rPr lang="en-GB" sz="3200" b="1" u="sng" dirty="0" smtClean="0"/>
              <a:t>Local</a:t>
            </a:r>
            <a:r>
              <a:rPr lang="en-GB" sz="3200" dirty="0" smtClean="0"/>
              <a:t> – Visual, odours, pollution, local distribution</a:t>
            </a:r>
            <a:endParaRPr lang="en-GB" sz="3200" b="1" u="sng" dirty="0" smtClean="0"/>
          </a:p>
          <a:p>
            <a:pPr marL="0" indent="0">
              <a:buNone/>
            </a:pPr>
            <a:r>
              <a:rPr lang="en-GB" sz="3200" b="1" u="sng" dirty="0" smtClean="0"/>
              <a:t>Regional</a:t>
            </a:r>
            <a:r>
              <a:rPr lang="en-GB" sz="3200" dirty="0" smtClean="0"/>
              <a:t> – Effluent and emissions</a:t>
            </a:r>
            <a:endParaRPr lang="en-GB" sz="3200" b="1" u="sng" dirty="0" smtClean="0"/>
          </a:p>
          <a:p>
            <a:pPr marL="0" indent="0">
              <a:buNone/>
            </a:pPr>
            <a:r>
              <a:rPr lang="en-GB" sz="3200" b="1" u="sng" dirty="0" smtClean="0"/>
              <a:t>Global</a:t>
            </a:r>
            <a:r>
              <a:rPr lang="en-GB" sz="3200" dirty="0" smtClean="0"/>
              <a:t> – Global warming and acid rain</a:t>
            </a:r>
            <a:endParaRPr lang="en-GB" sz="3200" b="1" u="sng" dirty="0"/>
          </a:p>
        </p:txBody>
      </p:sp>
    </p:spTree>
    <p:extLst>
      <p:ext uri="{BB962C8B-B14F-4D97-AF65-F5344CB8AC3E}">
        <p14:creationId xmlns:p14="http://schemas.microsoft.com/office/powerpoint/2010/main" val="3781395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Risk Definition</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A combination of the probability or frequency of occurrence of a defined hazard and the magnitude of the consequences of the occurrence</a:t>
            </a:r>
            <a:endParaRPr lang="en-GB" sz="3200" dirty="0"/>
          </a:p>
        </p:txBody>
      </p:sp>
    </p:spTree>
    <p:extLst>
      <p:ext uri="{BB962C8B-B14F-4D97-AF65-F5344CB8AC3E}">
        <p14:creationId xmlns:p14="http://schemas.microsoft.com/office/powerpoint/2010/main" val="398603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Factors Which Affect Perception of Risk</a:t>
            </a:r>
            <a:endParaRPr lang="en-GB" sz="4400" dirty="0"/>
          </a:p>
        </p:txBody>
      </p:sp>
      <p:sp>
        <p:nvSpPr>
          <p:cNvPr id="3" name="Content Placeholder 2"/>
          <p:cNvSpPr>
            <a:spLocks noGrp="1"/>
          </p:cNvSpPr>
          <p:nvPr>
            <p:ph idx="1"/>
          </p:nvPr>
        </p:nvSpPr>
        <p:spPr>
          <a:xfrm>
            <a:off x="512618" y="2052918"/>
            <a:ext cx="10993582" cy="4195481"/>
          </a:xfrm>
        </p:spPr>
        <p:txBody>
          <a:bodyPr>
            <a:normAutofit/>
          </a:bodyPr>
          <a:lstStyle/>
          <a:p>
            <a:pPr marL="514350" indent="-514350">
              <a:buAutoNum type="arabicPeriod"/>
            </a:pPr>
            <a:r>
              <a:rPr lang="en-GB" sz="3200" b="1" u="sng" dirty="0" smtClean="0"/>
              <a:t>Familiarity</a:t>
            </a:r>
            <a:r>
              <a:rPr lang="en-GB" sz="3200" dirty="0" smtClean="0"/>
              <a:t>: - People tend to underestimate the risks, which are familiar to them</a:t>
            </a:r>
            <a:endParaRPr lang="en-GB" sz="3200" b="1" u="sng" dirty="0" smtClean="0"/>
          </a:p>
          <a:p>
            <a:pPr marL="514350" indent="-514350">
              <a:buAutoNum type="arabicPeriod"/>
            </a:pPr>
            <a:r>
              <a:rPr lang="en-GB" sz="3200" b="1" u="sng" dirty="0" smtClean="0"/>
              <a:t>Control</a:t>
            </a:r>
            <a:r>
              <a:rPr lang="en-GB" sz="3200" dirty="0" smtClean="0"/>
              <a:t>: - People tend to underestimate the risks from an activity over which they have control compared to one in which they are in other people’s hands</a:t>
            </a:r>
            <a:endParaRPr lang="en-GB" sz="3200" dirty="0"/>
          </a:p>
        </p:txBody>
      </p:sp>
    </p:spTree>
    <p:extLst>
      <p:ext uri="{BB962C8B-B14F-4D97-AF65-F5344CB8AC3E}">
        <p14:creationId xmlns:p14="http://schemas.microsoft.com/office/powerpoint/2010/main" val="2058836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Factors Which Affect Perception of Risk</a:t>
            </a:r>
            <a:endParaRPr lang="en-GB" sz="4400" dirty="0"/>
          </a:p>
        </p:txBody>
      </p:sp>
      <p:sp>
        <p:nvSpPr>
          <p:cNvPr id="3" name="Content Placeholder 2"/>
          <p:cNvSpPr>
            <a:spLocks noGrp="1"/>
          </p:cNvSpPr>
          <p:nvPr>
            <p:ph idx="1"/>
          </p:nvPr>
        </p:nvSpPr>
        <p:spPr>
          <a:xfrm>
            <a:off x="512618" y="2052918"/>
            <a:ext cx="11118273" cy="4195481"/>
          </a:xfrm>
        </p:spPr>
        <p:txBody>
          <a:bodyPr>
            <a:normAutofit/>
          </a:bodyPr>
          <a:lstStyle/>
          <a:p>
            <a:pPr marL="514350" indent="-514350">
              <a:buAutoNum type="arabicPeriod" startAt="3"/>
            </a:pPr>
            <a:r>
              <a:rPr lang="en-GB" sz="3200" b="1" u="sng" dirty="0" smtClean="0"/>
              <a:t>Proximity in Space</a:t>
            </a:r>
            <a:r>
              <a:rPr lang="en-GB" sz="3200" dirty="0" smtClean="0"/>
              <a:t>: - Although the risk per person in the population near to an activity may be greater than the average risk in the population</a:t>
            </a:r>
          </a:p>
          <a:p>
            <a:pPr marL="0" indent="0">
              <a:buNone/>
            </a:pPr>
            <a:r>
              <a:rPr lang="en-GB" sz="3200" dirty="0"/>
              <a:t>	</a:t>
            </a:r>
            <a:r>
              <a:rPr lang="en-GB" sz="3200" dirty="0" smtClean="0"/>
              <a:t>People may overestimate the risks of something that 	might occur near to them and underestimate those 	that will occur at a location remote to them.  	Commonly known as the ‘NIMBY’ Syndrome</a:t>
            </a:r>
            <a:endParaRPr lang="en-GB" sz="3200" dirty="0"/>
          </a:p>
        </p:txBody>
      </p:sp>
    </p:spTree>
    <p:extLst>
      <p:ext uri="{BB962C8B-B14F-4D97-AF65-F5344CB8AC3E}">
        <p14:creationId xmlns:p14="http://schemas.microsoft.com/office/powerpoint/2010/main" val="3403379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Factors Which Affect Perception of Risk</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startAt="4"/>
            </a:pPr>
            <a:r>
              <a:rPr lang="en-GB" sz="3200" b="1" u="sng" dirty="0" smtClean="0"/>
              <a:t>The Dread Factor</a:t>
            </a:r>
            <a:r>
              <a:rPr lang="en-GB" sz="3200" dirty="0" smtClean="0"/>
              <a:t>: - People exaggerate the risks associated with phenomena they do not understand</a:t>
            </a:r>
          </a:p>
          <a:p>
            <a:pPr marL="0" indent="0">
              <a:buNone/>
            </a:pPr>
            <a:r>
              <a:rPr lang="en-GB" sz="3200" dirty="0"/>
              <a:t>	</a:t>
            </a:r>
            <a:r>
              <a:rPr lang="en-GB" sz="3200" dirty="0" smtClean="0"/>
              <a:t>Risks associated with machinery are often 	under regarded, whilst those with 	radiation are often exaggerated</a:t>
            </a:r>
          </a:p>
          <a:p>
            <a:pPr marL="0" indent="0">
              <a:buNone/>
            </a:pPr>
            <a:endParaRPr lang="en-GB" sz="3200" dirty="0"/>
          </a:p>
        </p:txBody>
      </p:sp>
    </p:spTree>
    <p:extLst>
      <p:ext uri="{BB962C8B-B14F-4D97-AF65-F5344CB8AC3E}">
        <p14:creationId xmlns:p14="http://schemas.microsoft.com/office/powerpoint/2010/main" val="1365347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Risk Terms</a:t>
            </a:r>
            <a:endParaRPr lang="en-GB" sz="4400" dirty="0"/>
          </a:p>
        </p:txBody>
      </p:sp>
      <p:sp>
        <p:nvSpPr>
          <p:cNvPr id="3" name="Content Placeholder 2"/>
          <p:cNvSpPr>
            <a:spLocks noGrp="1"/>
          </p:cNvSpPr>
          <p:nvPr>
            <p:ph idx="1"/>
          </p:nvPr>
        </p:nvSpPr>
        <p:spPr>
          <a:xfrm>
            <a:off x="457200" y="1773382"/>
            <a:ext cx="11249891" cy="4786745"/>
          </a:xfrm>
        </p:spPr>
        <p:txBody>
          <a:bodyPr>
            <a:normAutofit/>
          </a:bodyPr>
          <a:lstStyle/>
          <a:p>
            <a:r>
              <a:rPr lang="en-GB" sz="3200" b="1" u="sng" dirty="0" smtClean="0"/>
              <a:t>Hazard</a:t>
            </a:r>
            <a:r>
              <a:rPr lang="en-GB" sz="3200" dirty="0" smtClean="0"/>
              <a:t>: - A property or situation that in particular circumstances could lead to harm</a:t>
            </a:r>
            <a:endParaRPr lang="en-GB" sz="3200" b="1" u="sng" dirty="0" smtClean="0"/>
          </a:p>
          <a:p>
            <a:r>
              <a:rPr lang="en-GB" sz="3200" b="1" u="sng" dirty="0" smtClean="0"/>
              <a:t>Consequences</a:t>
            </a:r>
            <a:r>
              <a:rPr lang="en-GB" sz="3200" dirty="0" smtClean="0"/>
              <a:t>: - the adverse effects or harm as the result of realising a hazard which causes the quality of human health or the environment to be impaired in the short or longer term</a:t>
            </a:r>
          </a:p>
          <a:p>
            <a:r>
              <a:rPr lang="en-GB" sz="3200" b="1" u="sng" dirty="0" smtClean="0"/>
              <a:t>Probability</a:t>
            </a:r>
            <a:r>
              <a:rPr lang="en-GB" sz="3200" dirty="0" smtClean="0"/>
              <a:t>: - the mathematical expression of chance.  Applies to the occurrence of a particular event in a given period of time</a:t>
            </a:r>
            <a:endParaRPr lang="en-GB" sz="3200" b="1" u="sng" dirty="0"/>
          </a:p>
        </p:txBody>
      </p:sp>
    </p:spTree>
    <p:extLst>
      <p:ext uri="{BB962C8B-B14F-4D97-AF65-F5344CB8AC3E}">
        <p14:creationId xmlns:p14="http://schemas.microsoft.com/office/powerpoint/2010/main" val="1213726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Risk Terms</a:t>
            </a:r>
            <a:endParaRPr lang="en-GB" sz="4400" dirty="0"/>
          </a:p>
        </p:txBody>
      </p:sp>
      <p:sp>
        <p:nvSpPr>
          <p:cNvPr id="3" name="Content Placeholder 2"/>
          <p:cNvSpPr>
            <a:spLocks noGrp="1"/>
          </p:cNvSpPr>
          <p:nvPr>
            <p:ph idx="1"/>
          </p:nvPr>
        </p:nvSpPr>
        <p:spPr>
          <a:xfrm>
            <a:off x="443345" y="2052918"/>
            <a:ext cx="11263745" cy="4576482"/>
          </a:xfrm>
        </p:spPr>
        <p:txBody>
          <a:bodyPr>
            <a:normAutofit lnSpcReduction="10000"/>
          </a:bodyPr>
          <a:lstStyle/>
          <a:p>
            <a:r>
              <a:rPr lang="en-GB" sz="3200" b="1" u="sng" dirty="0" smtClean="0"/>
              <a:t>Risk Estimation</a:t>
            </a:r>
            <a:r>
              <a:rPr lang="en-GB" sz="3200" dirty="0" smtClean="0"/>
              <a:t>: - concerned with the outcome or consequences of an intention taking account of the probability of occurrence</a:t>
            </a:r>
          </a:p>
          <a:p>
            <a:r>
              <a:rPr lang="en-GB" sz="3200" b="1" u="sng" dirty="0" smtClean="0"/>
              <a:t>Risk Evaluation</a:t>
            </a:r>
            <a:r>
              <a:rPr lang="en-GB" sz="3200" dirty="0" smtClean="0"/>
              <a:t>: - concerned with determining the significance of the estimated risks for those affected.  Includes an estimate of risk perception</a:t>
            </a:r>
          </a:p>
          <a:p>
            <a:r>
              <a:rPr lang="en-GB" sz="3200" b="1" u="sng" dirty="0" smtClean="0"/>
              <a:t>Risk Perception</a:t>
            </a:r>
            <a:r>
              <a:rPr lang="en-GB" sz="3200" dirty="0" smtClean="0"/>
              <a:t>: - the overall view of risk held by a person or group and includes both feeling and judgement</a:t>
            </a:r>
            <a:endParaRPr lang="en-GB" sz="3200" b="1" u="sng" dirty="0"/>
          </a:p>
        </p:txBody>
      </p:sp>
    </p:spTree>
    <p:extLst>
      <p:ext uri="{BB962C8B-B14F-4D97-AF65-F5344CB8AC3E}">
        <p14:creationId xmlns:p14="http://schemas.microsoft.com/office/powerpoint/2010/main" val="453180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Risk Terms</a:t>
            </a:r>
            <a:endParaRPr lang="en-GB" sz="4400" dirty="0"/>
          </a:p>
        </p:txBody>
      </p:sp>
      <p:sp>
        <p:nvSpPr>
          <p:cNvPr id="3" name="Content Placeholder 2"/>
          <p:cNvSpPr>
            <a:spLocks noGrp="1"/>
          </p:cNvSpPr>
          <p:nvPr>
            <p:ph idx="1"/>
          </p:nvPr>
        </p:nvSpPr>
        <p:spPr/>
        <p:txBody>
          <a:bodyPr>
            <a:normAutofit/>
          </a:bodyPr>
          <a:lstStyle/>
          <a:p>
            <a:r>
              <a:rPr lang="en-GB" sz="3200" b="1" u="sng" dirty="0" smtClean="0"/>
              <a:t>Risk Assessment</a:t>
            </a:r>
            <a:r>
              <a:rPr lang="en-GB" sz="3200" dirty="0" smtClean="0"/>
              <a:t>: - Consists of risk estimation and risk evaluation</a:t>
            </a:r>
          </a:p>
          <a:p>
            <a:r>
              <a:rPr lang="en-GB" sz="3200" b="1" u="sng" dirty="0" smtClean="0"/>
              <a:t>Risk Management</a:t>
            </a:r>
            <a:r>
              <a:rPr lang="en-GB" sz="3200" dirty="0" smtClean="0"/>
              <a:t>: - The process of implementing decisions about accepting or altering risks.  Should be based on the assessment of </a:t>
            </a:r>
            <a:r>
              <a:rPr lang="en-GB" sz="3200" dirty="0" smtClean="0"/>
              <a:t>the various </a:t>
            </a:r>
            <a:r>
              <a:rPr lang="en-GB" sz="3200" dirty="0" smtClean="0"/>
              <a:t>costs and benefits stemming from possible actions</a:t>
            </a:r>
            <a:endParaRPr lang="en-GB" sz="3200" b="1" u="sng" dirty="0"/>
          </a:p>
        </p:txBody>
      </p:sp>
    </p:spTree>
    <p:extLst>
      <p:ext uri="{BB962C8B-B14F-4D97-AF65-F5344CB8AC3E}">
        <p14:creationId xmlns:p14="http://schemas.microsoft.com/office/powerpoint/2010/main" val="23139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Management Systems</a:t>
            </a:r>
            <a:endParaRPr lang="en-GB" sz="4400" dirty="0"/>
          </a:p>
        </p:txBody>
      </p:sp>
      <p:sp>
        <p:nvSpPr>
          <p:cNvPr id="3" name="Content Placeholder 2"/>
          <p:cNvSpPr>
            <a:spLocks noGrp="1"/>
          </p:cNvSpPr>
          <p:nvPr>
            <p:ph idx="1"/>
          </p:nvPr>
        </p:nvSpPr>
        <p:spPr>
          <a:xfrm>
            <a:off x="450274" y="2052918"/>
            <a:ext cx="11111344" cy="4555700"/>
          </a:xfrm>
        </p:spPr>
        <p:txBody>
          <a:bodyPr>
            <a:normAutofit fontScale="92500"/>
          </a:bodyPr>
          <a:lstStyle/>
          <a:p>
            <a:r>
              <a:rPr lang="en-GB" sz="3200" dirty="0" smtClean="0"/>
              <a:t>Need to be established in a company in order to ensure effective environmental pollution control (EPC)</a:t>
            </a:r>
          </a:p>
          <a:p>
            <a:r>
              <a:rPr lang="en-GB" sz="3200" dirty="0" smtClean="0"/>
              <a:t>This is achieved by establishing organisation and procedures within the business</a:t>
            </a:r>
          </a:p>
          <a:p>
            <a:r>
              <a:rPr lang="en-GB" sz="3200" dirty="0" smtClean="0"/>
              <a:t>Its aims are</a:t>
            </a:r>
          </a:p>
          <a:p>
            <a:pPr marL="0" indent="0">
              <a:buNone/>
            </a:pPr>
            <a:r>
              <a:rPr lang="en-GB" sz="3200" dirty="0"/>
              <a:t>	</a:t>
            </a:r>
            <a:r>
              <a:rPr lang="en-GB" sz="3200" dirty="0" smtClean="0"/>
              <a:t>- Cleaner manufacturing systems</a:t>
            </a:r>
          </a:p>
          <a:p>
            <a:pPr marL="0" indent="0">
              <a:buNone/>
            </a:pPr>
            <a:r>
              <a:rPr lang="en-GB" sz="3200" dirty="0"/>
              <a:t>	</a:t>
            </a:r>
            <a:r>
              <a:rPr lang="en-GB" sz="3200" dirty="0" smtClean="0"/>
              <a:t>- Waste minimisation</a:t>
            </a:r>
          </a:p>
          <a:p>
            <a:pPr marL="0" indent="0">
              <a:buNone/>
            </a:pPr>
            <a:r>
              <a:rPr lang="en-GB" sz="3200" dirty="0"/>
              <a:t>	</a:t>
            </a:r>
            <a:r>
              <a:rPr lang="en-GB" sz="3200" dirty="0" smtClean="0"/>
              <a:t>- Reduce global environmental impact</a:t>
            </a:r>
            <a:endParaRPr lang="en-GB" sz="3200" dirty="0"/>
          </a:p>
        </p:txBody>
      </p:sp>
    </p:spTree>
    <p:extLst>
      <p:ext uri="{BB962C8B-B14F-4D97-AF65-F5344CB8AC3E}">
        <p14:creationId xmlns:p14="http://schemas.microsoft.com/office/powerpoint/2010/main" val="3571110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Pollution Definition</a:t>
            </a:r>
            <a:endParaRPr lang="en-GB" sz="4400" dirty="0"/>
          </a:p>
        </p:txBody>
      </p:sp>
      <p:sp>
        <p:nvSpPr>
          <p:cNvPr id="3" name="Content Placeholder 2"/>
          <p:cNvSpPr>
            <a:spLocks noGrp="1"/>
          </p:cNvSpPr>
          <p:nvPr>
            <p:ph idx="1"/>
          </p:nvPr>
        </p:nvSpPr>
        <p:spPr>
          <a:xfrm>
            <a:off x="1103312" y="2052918"/>
            <a:ext cx="8946541" cy="4458718"/>
          </a:xfrm>
        </p:spPr>
        <p:txBody>
          <a:bodyPr>
            <a:normAutofit lnSpcReduction="10000"/>
          </a:bodyPr>
          <a:lstStyle/>
          <a:p>
            <a:pPr marL="0" indent="0">
              <a:buNone/>
            </a:pPr>
            <a:r>
              <a:rPr lang="en-GB" sz="3200" dirty="0" smtClean="0"/>
              <a:t>Is the introduction by man into the environment of substances or energy liable to cause:</a:t>
            </a:r>
          </a:p>
          <a:p>
            <a:pPr marL="514350" indent="-514350">
              <a:buAutoNum type="arabicPeriod"/>
            </a:pPr>
            <a:r>
              <a:rPr lang="en-GB" sz="3200" dirty="0" smtClean="0"/>
              <a:t>Hazards to human health</a:t>
            </a:r>
          </a:p>
          <a:p>
            <a:pPr marL="514350" indent="-514350">
              <a:buAutoNum type="arabicPeriod"/>
            </a:pPr>
            <a:r>
              <a:rPr lang="en-GB" sz="3200" dirty="0" smtClean="0"/>
              <a:t>Harm to living resources and ecosystems</a:t>
            </a:r>
          </a:p>
          <a:p>
            <a:pPr marL="514350" indent="-514350">
              <a:buAutoNum type="arabicPeriod"/>
            </a:pPr>
            <a:r>
              <a:rPr lang="en-GB" sz="3200" dirty="0" smtClean="0"/>
              <a:t>Damage to structure or Amenity</a:t>
            </a:r>
          </a:p>
          <a:p>
            <a:pPr marL="514350" indent="-514350">
              <a:buAutoNum type="arabicPeriod"/>
            </a:pPr>
            <a:r>
              <a:rPr lang="en-GB" sz="3200" dirty="0" smtClean="0"/>
              <a:t>Interference with legitimate uses of the environment</a:t>
            </a:r>
            <a:endParaRPr lang="en-GB" sz="3200" dirty="0"/>
          </a:p>
        </p:txBody>
      </p:sp>
    </p:spTree>
    <p:extLst>
      <p:ext uri="{BB962C8B-B14F-4D97-AF65-F5344CB8AC3E}">
        <p14:creationId xmlns:p14="http://schemas.microsoft.com/office/powerpoint/2010/main" val="4243047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Pollution Control</a:t>
            </a:r>
            <a:endParaRPr lang="en-GB" sz="4400" dirty="0"/>
          </a:p>
        </p:txBody>
      </p:sp>
      <p:sp>
        <p:nvSpPr>
          <p:cNvPr id="3" name="Content Placeholder 2"/>
          <p:cNvSpPr>
            <a:spLocks noGrp="1"/>
          </p:cNvSpPr>
          <p:nvPr>
            <p:ph idx="1"/>
          </p:nvPr>
        </p:nvSpPr>
        <p:spPr>
          <a:xfrm>
            <a:off x="422564" y="1385455"/>
            <a:ext cx="11291454" cy="5153889"/>
          </a:xfrm>
        </p:spPr>
        <p:txBody>
          <a:bodyPr>
            <a:normAutofit/>
          </a:bodyPr>
          <a:lstStyle/>
          <a:p>
            <a:pPr marL="0" indent="0">
              <a:buNone/>
            </a:pPr>
            <a:r>
              <a:rPr lang="en-GB" sz="3200" dirty="0" smtClean="0"/>
              <a:t>Three important concepts to consider</a:t>
            </a:r>
          </a:p>
          <a:p>
            <a:pPr marL="514350" indent="-514350">
              <a:buAutoNum type="arabicPeriod"/>
            </a:pPr>
            <a:r>
              <a:rPr lang="en-GB" sz="3200" b="1" u="sng" dirty="0" smtClean="0"/>
              <a:t>Responsibility</a:t>
            </a:r>
            <a:r>
              <a:rPr lang="en-GB" sz="3200" dirty="0" smtClean="0"/>
              <a:t>: - man is responsible for human and company activities</a:t>
            </a:r>
            <a:endParaRPr lang="en-GB" sz="3200" b="1" u="sng" dirty="0" smtClean="0"/>
          </a:p>
          <a:p>
            <a:pPr marL="514350" indent="-514350">
              <a:buAutoNum type="arabicPeriod"/>
            </a:pPr>
            <a:r>
              <a:rPr lang="en-GB" sz="3200" b="1" u="sng" dirty="0" smtClean="0"/>
              <a:t>Substance</a:t>
            </a:r>
            <a:r>
              <a:rPr lang="en-GB" sz="3200" dirty="0" smtClean="0"/>
              <a:t>: - can be natural or artificial or in the form of energy</a:t>
            </a:r>
            <a:endParaRPr lang="en-GB" sz="3200" b="1" u="sng" dirty="0" smtClean="0"/>
          </a:p>
          <a:p>
            <a:pPr marL="514350" indent="-514350">
              <a:buAutoNum type="arabicPeriod"/>
            </a:pPr>
            <a:r>
              <a:rPr lang="en-GB" sz="3200" b="1" u="sng" dirty="0" smtClean="0"/>
              <a:t>Effect</a:t>
            </a:r>
            <a:r>
              <a:rPr lang="en-GB" sz="3200" dirty="0" smtClean="0"/>
              <a:t>: - in order to be able to understand the effect that pollution has on the natural environment it is important to understand the functioning of the “natural systems”</a:t>
            </a:r>
            <a:endParaRPr lang="en-GB" sz="3200" dirty="0"/>
          </a:p>
        </p:txBody>
      </p:sp>
    </p:spTree>
    <p:extLst>
      <p:ext uri="{BB962C8B-B14F-4D97-AF65-F5344CB8AC3E}">
        <p14:creationId xmlns:p14="http://schemas.microsoft.com/office/powerpoint/2010/main" val="1179366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Principles of Environmental Pollution Control</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Source</a:t>
            </a:r>
          </a:p>
          <a:p>
            <a:pPr marL="514350" indent="-514350">
              <a:buAutoNum type="arabicPeriod"/>
            </a:pPr>
            <a:r>
              <a:rPr lang="en-GB" sz="3200" dirty="0" smtClean="0"/>
              <a:t>Along the Pathway (clean it up before it reaches target)</a:t>
            </a:r>
          </a:p>
          <a:p>
            <a:pPr marL="514350" indent="-514350">
              <a:buAutoNum type="arabicPeriod"/>
            </a:pPr>
            <a:r>
              <a:rPr lang="en-GB" sz="3200" dirty="0" smtClean="0"/>
              <a:t>Receiver/Target</a:t>
            </a:r>
          </a:p>
          <a:p>
            <a:pPr marL="514350" indent="-514350">
              <a:buAutoNum type="arabicPeriod"/>
            </a:pPr>
            <a:endParaRPr lang="en-GB" sz="3200" dirty="0"/>
          </a:p>
        </p:txBody>
      </p:sp>
    </p:spTree>
    <p:extLst>
      <p:ext uri="{BB962C8B-B14F-4D97-AF65-F5344CB8AC3E}">
        <p14:creationId xmlns:p14="http://schemas.microsoft.com/office/powerpoint/2010/main" val="1755569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Pathways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There are four principle pathways</a:t>
            </a:r>
          </a:p>
          <a:p>
            <a:pPr marL="514350" indent="-514350">
              <a:buAutoNum type="arabicPeriod"/>
            </a:pPr>
            <a:r>
              <a:rPr lang="en-GB" sz="3200" dirty="0" smtClean="0"/>
              <a:t>Land: - Geology and surface waters</a:t>
            </a:r>
          </a:p>
          <a:p>
            <a:pPr marL="514350" indent="-514350">
              <a:buAutoNum type="arabicPeriod"/>
            </a:pPr>
            <a:r>
              <a:rPr lang="en-GB" sz="3200" dirty="0" smtClean="0"/>
              <a:t>Air: - Emissions limits monitored</a:t>
            </a:r>
          </a:p>
          <a:p>
            <a:pPr marL="514350" indent="-514350">
              <a:buAutoNum type="arabicPeriod"/>
            </a:pPr>
            <a:r>
              <a:rPr lang="en-GB" sz="3200" dirty="0" smtClean="0"/>
              <a:t>Water: - Surface underground</a:t>
            </a:r>
          </a:p>
          <a:p>
            <a:pPr marL="514350" indent="-514350">
              <a:buAutoNum type="arabicPeriod"/>
            </a:pPr>
            <a:r>
              <a:rPr lang="en-GB" sz="3200" dirty="0" smtClean="0"/>
              <a:t>Food chain</a:t>
            </a:r>
            <a:endParaRPr lang="en-GB" sz="3200" dirty="0"/>
          </a:p>
        </p:txBody>
      </p:sp>
    </p:spTree>
    <p:extLst>
      <p:ext uri="{BB962C8B-B14F-4D97-AF65-F5344CB8AC3E}">
        <p14:creationId xmlns:p14="http://schemas.microsoft.com/office/powerpoint/2010/main" val="1341506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Sources of Contamination</a:t>
            </a:r>
            <a:endParaRPr lang="en-GB" sz="4400" dirty="0"/>
          </a:p>
        </p:txBody>
      </p:sp>
      <p:sp>
        <p:nvSpPr>
          <p:cNvPr id="3" name="Content Placeholder 2"/>
          <p:cNvSpPr>
            <a:spLocks noGrp="1"/>
          </p:cNvSpPr>
          <p:nvPr>
            <p:ph idx="1"/>
          </p:nvPr>
        </p:nvSpPr>
        <p:spPr/>
        <p:txBody>
          <a:bodyPr>
            <a:normAutofit/>
          </a:bodyPr>
          <a:lstStyle/>
          <a:p>
            <a:r>
              <a:rPr lang="en-GB" sz="3200" dirty="0" smtClean="0"/>
              <a:t>Solids</a:t>
            </a:r>
          </a:p>
          <a:p>
            <a:r>
              <a:rPr lang="en-GB" sz="3200" dirty="0" smtClean="0"/>
              <a:t>Liquids</a:t>
            </a:r>
          </a:p>
          <a:p>
            <a:r>
              <a:rPr lang="en-GB" sz="3200" dirty="0" smtClean="0"/>
              <a:t>Gases</a:t>
            </a:r>
          </a:p>
          <a:p>
            <a:r>
              <a:rPr lang="en-GB" sz="3200" dirty="0" smtClean="0"/>
              <a:t>Other</a:t>
            </a:r>
          </a:p>
          <a:p>
            <a:pPr marL="0" indent="0">
              <a:buNone/>
            </a:pPr>
            <a:endParaRPr lang="en-GB" sz="3200" dirty="0"/>
          </a:p>
        </p:txBody>
      </p:sp>
    </p:spTree>
    <p:extLst>
      <p:ext uri="{BB962C8B-B14F-4D97-AF65-F5344CB8AC3E}">
        <p14:creationId xmlns:p14="http://schemas.microsoft.com/office/powerpoint/2010/main" val="41201569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Sources of Contamination Example</a:t>
            </a:r>
            <a:endParaRPr lang="en-GB" sz="4400" dirty="0"/>
          </a:p>
        </p:txBody>
      </p:sp>
      <p:sp>
        <p:nvSpPr>
          <p:cNvPr id="3" name="Content Placeholder 2"/>
          <p:cNvSpPr>
            <a:spLocks noGrp="1"/>
          </p:cNvSpPr>
          <p:nvPr>
            <p:ph idx="1"/>
          </p:nvPr>
        </p:nvSpPr>
        <p:spPr>
          <a:xfrm>
            <a:off x="394856" y="2052918"/>
            <a:ext cx="11298380" cy="4548773"/>
          </a:xfrm>
        </p:spPr>
        <p:txBody>
          <a:bodyPr>
            <a:normAutofit fontScale="92500" lnSpcReduction="10000"/>
          </a:bodyPr>
          <a:lstStyle/>
          <a:p>
            <a:pPr marL="0" indent="0">
              <a:buNone/>
            </a:pPr>
            <a:r>
              <a:rPr lang="en-GB" sz="3200" dirty="0" smtClean="0"/>
              <a:t>Look at a filing cabinet with purple spots being manufactured</a:t>
            </a:r>
          </a:p>
          <a:p>
            <a:r>
              <a:rPr lang="en-GB" sz="3200" b="1" u="sng" dirty="0" smtClean="0"/>
              <a:t>Solids</a:t>
            </a:r>
            <a:r>
              <a:rPr lang="en-GB" sz="3200" dirty="0" smtClean="0"/>
              <a:t>: - Packaging material, waste metal, plastics and powders</a:t>
            </a:r>
            <a:endParaRPr lang="en-GB" sz="3200" b="1" u="sng" dirty="0" smtClean="0"/>
          </a:p>
          <a:p>
            <a:r>
              <a:rPr lang="en-GB" sz="3200" b="1" u="sng" dirty="0" smtClean="0"/>
              <a:t>Liquids</a:t>
            </a:r>
            <a:r>
              <a:rPr lang="en-GB" sz="3200" dirty="0" smtClean="0"/>
              <a:t>: - Paints, oils, acid bath, degreasing agents and washings</a:t>
            </a:r>
            <a:endParaRPr lang="en-GB" sz="3200" b="1" u="sng" dirty="0" smtClean="0"/>
          </a:p>
          <a:p>
            <a:r>
              <a:rPr lang="en-GB" sz="3200" b="1" u="sng" dirty="0" smtClean="0"/>
              <a:t>Gases</a:t>
            </a:r>
            <a:r>
              <a:rPr lang="en-GB" sz="3200" dirty="0" smtClean="0"/>
              <a:t>: - Welding fumes, vapours from paint curing</a:t>
            </a:r>
            <a:endParaRPr lang="en-GB" sz="3200" b="1" u="sng" dirty="0" smtClean="0"/>
          </a:p>
          <a:p>
            <a:r>
              <a:rPr lang="en-GB" sz="3200" b="1" u="sng" dirty="0" smtClean="0"/>
              <a:t>Other</a:t>
            </a:r>
            <a:r>
              <a:rPr lang="en-GB" sz="3200" dirty="0" smtClean="0"/>
              <a:t>: - Noise &amp; Vibration from machinery, smells from paints</a:t>
            </a:r>
            <a:endParaRPr lang="en-GB" sz="3200" b="1" u="sng" dirty="0"/>
          </a:p>
        </p:txBody>
      </p:sp>
    </p:spTree>
    <p:extLst>
      <p:ext uri="{BB962C8B-B14F-4D97-AF65-F5344CB8AC3E}">
        <p14:creationId xmlns:p14="http://schemas.microsoft.com/office/powerpoint/2010/main" val="4109775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Pollution Migration</a:t>
            </a:r>
            <a:endParaRPr lang="en-GB" sz="4400" dirty="0"/>
          </a:p>
        </p:txBody>
      </p:sp>
      <p:sp>
        <p:nvSpPr>
          <p:cNvPr id="3" name="Content Placeholder 2"/>
          <p:cNvSpPr>
            <a:spLocks noGrp="1"/>
          </p:cNvSpPr>
          <p:nvPr>
            <p:ph idx="1"/>
          </p:nvPr>
        </p:nvSpPr>
        <p:spPr>
          <a:xfrm>
            <a:off x="789708" y="4536216"/>
            <a:ext cx="26296971" cy="11707613"/>
          </a:xfrm>
        </p:spPr>
        <p:txBody>
          <a:bodyPr/>
          <a:lstStyle/>
          <a:p>
            <a:pPr marL="0" indent="0">
              <a:buNone/>
            </a:pPr>
            <a:endParaRPr lang="en-GB" dirty="0"/>
          </a:p>
        </p:txBody>
      </p:sp>
      <p:pic>
        <p:nvPicPr>
          <p:cNvPr id="1026" name="Picture 2" descr="~AUT00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640" y="1853248"/>
            <a:ext cx="11305887" cy="4602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18339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Pollution Migration Pathways</a:t>
            </a:r>
            <a:endParaRPr lang="en-GB" sz="4400" dirty="0"/>
          </a:p>
        </p:txBody>
      </p:sp>
      <p:sp>
        <p:nvSpPr>
          <p:cNvPr id="3" name="Content Placeholder 2"/>
          <p:cNvSpPr>
            <a:spLocks noGrp="1"/>
          </p:cNvSpPr>
          <p:nvPr>
            <p:ph idx="1"/>
          </p:nvPr>
        </p:nvSpPr>
        <p:spPr>
          <a:xfrm>
            <a:off x="436418" y="1461656"/>
            <a:ext cx="11263746" cy="5112326"/>
          </a:xfrm>
        </p:spPr>
        <p:txBody>
          <a:bodyPr>
            <a:normAutofit/>
          </a:bodyPr>
          <a:lstStyle/>
          <a:p>
            <a:pPr marL="514350" indent="-514350">
              <a:buAutoNum type="arabicPeriod"/>
            </a:pPr>
            <a:r>
              <a:rPr lang="en-GB" sz="3200" b="1" u="sng" dirty="0" smtClean="0"/>
              <a:t>The rubbish dump</a:t>
            </a:r>
            <a:r>
              <a:rPr lang="en-GB" sz="3200" dirty="0" smtClean="0"/>
              <a:t>: - surface run off to drains, emissions to air, soil contamination and water pollution</a:t>
            </a:r>
            <a:endParaRPr lang="en-GB" sz="3200" b="1" u="sng" dirty="0" smtClean="0"/>
          </a:p>
          <a:p>
            <a:pPr marL="514350" indent="-514350">
              <a:buAutoNum type="arabicPeriod"/>
            </a:pPr>
            <a:r>
              <a:rPr lang="en-GB" sz="3200" b="1" u="sng" dirty="0" smtClean="0"/>
              <a:t>Broken underground pipe</a:t>
            </a:r>
            <a:r>
              <a:rPr lang="en-GB" sz="3200" dirty="0" smtClean="0"/>
              <a:t>: - pollution of groundwater courses/supply and land pollution</a:t>
            </a:r>
            <a:endParaRPr lang="en-GB" sz="3200" b="1" u="sng" dirty="0" smtClean="0"/>
          </a:p>
          <a:p>
            <a:pPr marL="514350" indent="-514350">
              <a:buAutoNum type="arabicPeriod"/>
            </a:pPr>
            <a:r>
              <a:rPr lang="en-GB" sz="3200" b="1" u="sng" dirty="0" smtClean="0"/>
              <a:t>Storage compound</a:t>
            </a:r>
            <a:r>
              <a:rPr lang="en-GB" sz="3200" dirty="0" smtClean="0"/>
              <a:t>: - emissions to air, surface run off to drains and effluent disposal to rivers or treatment plant</a:t>
            </a:r>
            <a:endParaRPr lang="en-GB" sz="3200" dirty="0"/>
          </a:p>
        </p:txBody>
      </p:sp>
    </p:spTree>
    <p:extLst>
      <p:ext uri="{BB962C8B-B14F-4D97-AF65-F5344CB8AC3E}">
        <p14:creationId xmlns:p14="http://schemas.microsoft.com/office/powerpoint/2010/main" val="25447385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Pollution Migration Pathways</a:t>
            </a:r>
            <a:endParaRPr lang="en-GB" sz="4400" dirty="0"/>
          </a:p>
        </p:txBody>
      </p:sp>
      <p:sp>
        <p:nvSpPr>
          <p:cNvPr id="3" name="Content Placeholder 2"/>
          <p:cNvSpPr>
            <a:spLocks noGrp="1"/>
          </p:cNvSpPr>
          <p:nvPr>
            <p:ph idx="1"/>
          </p:nvPr>
        </p:nvSpPr>
        <p:spPr>
          <a:xfrm>
            <a:off x="422564" y="1717964"/>
            <a:ext cx="11353800" cy="4828309"/>
          </a:xfrm>
        </p:spPr>
        <p:txBody>
          <a:bodyPr>
            <a:normAutofit/>
          </a:bodyPr>
          <a:lstStyle/>
          <a:p>
            <a:pPr marL="514350" indent="-514350">
              <a:buAutoNum type="arabicPeriod" startAt="4"/>
            </a:pPr>
            <a:r>
              <a:rPr lang="en-GB" sz="3200" b="1" u="sng" dirty="0" smtClean="0"/>
              <a:t>Underground storage tank</a:t>
            </a:r>
            <a:r>
              <a:rPr lang="en-GB" sz="3200" dirty="0" smtClean="0"/>
              <a:t>: - pollution of groundwater courses/supply and land pollution</a:t>
            </a:r>
            <a:endParaRPr lang="en-GB" sz="3200" b="1" u="sng" dirty="0" smtClean="0"/>
          </a:p>
          <a:p>
            <a:pPr marL="514350" indent="-514350">
              <a:buAutoNum type="arabicPeriod" startAt="4"/>
            </a:pPr>
            <a:r>
              <a:rPr lang="en-GB" sz="3200" b="1" u="sng" dirty="0" smtClean="0"/>
              <a:t>Landfill dump</a:t>
            </a:r>
            <a:r>
              <a:rPr lang="en-GB" sz="3200" dirty="0" smtClean="0"/>
              <a:t>: - drain into effluent disposal, emissions to atmosphere, leaching into groundwater courses/supply</a:t>
            </a:r>
            <a:endParaRPr lang="en-GB" sz="3200" b="1" u="sng" dirty="0" smtClean="0"/>
          </a:p>
          <a:p>
            <a:pPr marL="514350" indent="-514350">
              <a:buAutoNum type="arabicPeriod" startAt="4"/>
            </a:pPr>
            <a:r>
              <a:rPr lang="en-GB" sz="3200" b="1" u="sng" dirty="0" smtClean="0"/>
              <a:t>Effluent disposal</a:t>
            </a:r>
            <a:r>
              <a:rPr lang="en-GB" sz="3200" dirty="0" smtClean="0"/>
              <a:t>: - pollution of rivers, streams and even food chains</a:t>
            </a:r>
            <a:endParaRPr lang="en-GB" sz="3200" dirty="0"/>
          </a:p>
        </p:txBody>
      </p:sp>
    </p:spTree>
    <p:extLst>
      <p:ext uri="{BB962C8B-B14F-4D97-AF65-F5344CB8AC3E}">
        <p14:creationId xmlns:p14="http://schemas.microsoft.com/office/powerpoint/2010/main" val="17738284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Targets</a:t>
            </a:r>
            <a:endParaRPr lang="en-GB" sz="4400" dirty="0"/>
          </a:p>
        </p:txBody>
      </p:sp>
      <p:sp>
        <p:nvSpPr>
          <p:cNvPr id="3" name="Content Placeholder 2"/>
          <p:cNvSpPr>
            <a:spLocks noGrp="1"/>
          </p:cNvSpPr>
          <p:nvPr>
            <p:ph idx="1"/>
          </p:nvPr>
        </p:nvSpPr>
        <p:spPr/>
        <p:txBody>
          <a:bodyPr>
            <a:normAutofit/>
          </a:bodyPr>
          <a:lstStyle/>
          <a:p>
            <a:r>
              <a:rPr lang="en-GB" sz="3200" dirty="0" smtClean="0"/>
              <a:t>Human</a:t>
            </a:r>
          </a:p>
          <a:p>
            <a:r>
              <a:rPr lang="en-GB" sz="3200" dirty="0" smtClean="0"/>
              <a:t>Ecosystems</a:t>
            </a:r>
          </a:p>
          <a:p>
            <a:r>
              <a:rPr lang="en-GB" sz="3200" dirty="0" smtClean="0"/>
              <a:t>Buildings</a:t>
            </a:r>
          </a:p>
          <a:p>
            <a:r>
              <a:rPr lang="en-GB" sz="3200" dirty="0" smtClean="0"/>
              <a:t>Watercourses</a:t>
            </a:r>
          </a:p>
          <a:p>
            <a:r>
              <a:rPr lang="en-GB" sz="3200" dirty="0" smtClean="0"/>
              <a:t>Land </a:t>
            </a:r>
            <a:endParaRPr lang="en-GB" sz="3200" dirty="0"/>
          </a:p>
        </p:txBody>
      </p:sp>
    </p:spTree>
    <p:extLst>
      <p:ext uri="{BB962C8B-B14F-4D97-AF65-F5344CB8AC3E}">
        <p14:creationId xmlns:p14="http://schemas.microsoft.com/office/powerpoint/2010/main" val="38579873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Assessment of Pollution</a:t>
            </a:r>
            <a:endParaRPr lang="en-GB" sz="4400" dirty="0"/>
          </a:p>
        </p:txBody>
      </p:sp>
      <p:sp>
        <p:nvSpPr>
          <p:cNvPr id="3" name="Content Placeholder 2"/>
          <p:cNvSpPr>
            <a:spLocks noGrp="1"/>
          </p:cNvSpPr>
          <p:nvPr>
            <p:ph idx="1"/>
          </p:nvPr>
        </p:nvSpPr>
        <p:spPr>
          <a:xfrm>
            <a:off x="547255" y="2052918"/>
            <a:ext cx="11042071" cy="4195481"/>
          </a:xfrm>
        </p:spPr>
        <p:txBody>
          <a:bodyPr>
            <a:normAutofit/>
          </a:bodyPr>
          <a:lstStyle/>
          <a:p>
            <a:pPr marL="0" indent="0">
              <a:buNone/>
            </a:pPr>
            <a:r>
              <a:rPr lang="en-GB" sz="3200" dirty="0" smtClean="0"/>
              <a:t>When assessing pollution there are a number of factors we should consider.  These are: - </a:t>
            </a:r>
          </a:p>
          <a:p>
            <a:pPr marL="514350" indent="-514350">
              <a:buAutoNum type="arabicPeriod"/>
            </a:pPr>
            <a:r>
              <a:rPr lang="en-GB" sz="3200" dirty="0" smtClean="0"/>
              <a:t>Biological effects- health hazard</a:t>
            </a:r>
          </a:p>
          <a:p>
            <a:pPr marL="514350" indent="-514350">
              <a:buAutoNum type="arabicPeriod"/>
            </a:pPr>
            <a:r>
              <a:rPr lang="en-GB" sz="3200" dirty="0" smtClean="0"/>
              <a:t>Fate in the environment- persistence, mobility and toxicity</a:t>
            </a:r>
          </a:p>
          <a:p>
            <a:pPr marL="514350" indent="-514350">
              <a:buAutoNum type="arabicPeriod"/>
            </a:pPr>
            <a:r>
              <a:rPr lang="en-GB" sz="3200" dirty="0" smtClean="0"/>
              <a:t>Pathways and food chains</a:t>
            </a:r>
            <a:endParaRPr lang="en-GB" sz="3200" dirty="0"/>
          </a:p>
        </p:txBody>
      </p:sp>
    </p:spTree>
    <p:extLst>
      <p:ext uri="{BB962C8B-B14F-4D97-AF65-F5344CB8AC3E}">
        <p14:creationId xmlns:p14="http://schemas.microsoft.com/office/powerpoint/2010/main" val="17367687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Monitoring Pollution</a:t>
            </a:r>
            <a:endParaRPr lang="en-GB" sz="4400" dirty="0"/>
          </a:p>
        </p:txBody>
      </p:sp>
      <p:sp>
        <p:nvSpPr>
          <p:cNvPr id="3" name="Content Placeholder 2"/>
          <p:cNvSpPr>
            <a:spLocks noGrp="1"/>
          </p:cNvSpPr>
          <p:nvPr>
            <p:ph idx="1"/>
          </p:nvPr>
        </p:nvSpPr>
        <p:spPr>
          <a:xfrm>
            <a:off x="367145" y="1378528"/>
            <a:ext cx="11506199" cy="5230090"/>
          </a:xfrm>
        </p:spPr>
        <p:txBody>
          <a:bodyPr>
            <a:normAutofit lnSpcReduction="10000"/>
          </a:bodyPr>
          <a:lstStyle/>
          <a:p>
            <a:pPr marL="0" indent="0">
              <a:buNone/>
            </a:pPr>
            <a:r>
              <a:rPr lang="en-GB" sz="3200" dirty="0" smtClean="0"/>
              <a:t>To effectively manage an environment receiving polluting substances we need information concerning: -</a:t>
            </a:r>
          </a:p>
          <a:p>
            <a:pPr marL="514350" indent="-514350">
              <a:buAutoNum type="arabicPeriod"/>
            </a:pPr>
            <a:r>
              <a:rPr lang="en-GB" sz="3200" dirty="0" smtClean="0"/>
              <a:t>The substances entering the environment and their quantities, sources and distribution</a:t>
            </a:r>
          </a:p>
          <a:p>
            <a:pPr marL="514350" indent="-514350">
              <a:buAutoNum type="arabicPeriod"/>
            </a:pPr>
            <a:r>
              <a:rPr lang="en-GB" sz="3200" dirty="0" smtClean="0"/>
              <a:t>The effects of these substances within the environment</a:t>
            </a:r>
          </a:p>
          <a:p>
            <a:pPr marL="514350" indent="-514350">
              <a:buAutoNum type="arabicPeriod"/>
            </a:pPr>
            <a:r>
              <a:rPr lang="en-GB" sz="3200" dirty="0" smtClean="0"/>
              <a:t>Trends in concentration and effect, and causes of these changes</a:t>
            </a:r>
          </a:p>
          <a:p>
            <a:pPr marL="514350" indent="-514350">
              <a:buAutoNum type="arabicPeriod"/>
            </a:pPr>
            <a:r>
              <a:rPr lang="en-GB" sz="3200" dirty="0" smtClean="0"/>
              <a:t>How far these inputs, concentrations, effect and trends can be modified and by what means at what cost</a:t>
            </a:r>
            <a:endParaRPr lang="en-GB" sz="3200" dirty="0"/>
          </a:p>
        </p:txBody>
      </p:sp>
    </p:spTree>
    <p:extLst>
      <p:ext uri="{BB962C8B-B14F-4D97-AF65-F5344CB8AC3E}">
        <p14:creationId xmlns:p14="http://schemas.microsoft.com/office/powerpoint/2010/main" val="27282297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Monitoring Pollution</a:t>
            </a:r>
            <a:endParaRPr lang="en-GB" sz="4400" dirty="0"/>
          </a:p>
        </p:txBody>
      </p:sp>
      <p:sp>
        <p:nvSpPr>
          <p:cNvPr id="3" name="Content Placeholder 2"/>
          <p:cNvSpPr>
            <a:spLocks noGrp="1"/>
          </p:cNvSpPr>
          <p:nvPr>
            <p:ph idx="1"/>
          </p:nvPr>
        </p:nvSpPr>
        <p:spPr>
          <a:xfrm>
            <a:off x="235527" y="2052918"/>
            <a:ext cx="11686309" cy="4451791"/>
          </a:xfrm>
        </p:spPr>
        <p:txBody>
          <a:bodyPr>
            <a:normAutofit/>
          </a:bodyPr>
          <a:lstStyle/>
          <a:p>
            <a:r>
              <a:rPr lang="en-GB" sz="3200" dirty="0" smtClean="0"/>
              <a:t>The first stage in this management is to carry out a survey</a:t>
            </a:r>
          </a:p>
          <a:p>
            <a:r>
              <a:rPr lang="en-GB" sz="3200" dirty="0" smtClean="0"/>
              <a:t>For example, the output of </a:t>
            </a:r>
            <a:r>
              <a:rPr lang="en-GB" sz="3200" dirty="0" smtClean="0"/>
              <a:t>zinc </a:t>
            </a:r>
            <a:r>
              <a:rPr lang="en-GB" sz="3200" dirty="0" smtClean="0"/>
              <a:t>into a river in an effluent from a </a:t>
            </a:r>
            <a:r>
              <a:rPr lang="en-GB" sz="3200" dirty="0" smtClean="0"/>
              <a:t>rubber </a:t>
            </a:r>
            <a:r>
              <a:rPr lang="en-GB" sz="3200" dirty="0" smtClean="0"/>
              <a:t>processing factory</a:t>
            </a:r>
          </a:p>
          <a:p>
            <a:r>
              <a:rPr lang="en-GB" sz="3200" dirty="0" smtClean="0"/>
              <a:t>Our initial survey may involve measuring the levels of zinc in the river sediment at a number of stations downstream from the factory, together with sampling flora and fauna at these stations</a:t>
            </a:r>
            <a:endParaRPr lang="en-GB" sz="3200" dirty="0"/>
          </a:p>
        </p:txBody>
      </p:sp>
    </p:spTree>
    <p:extLst>
      <p:ext uri="{BB962C8B-B14F-4D97-AF65-F5344CB8AC3E}">
        <p14:creationId xmlns:p14="http://schemas.microsoft.com/office/powerpoint/2010/main" val="34573737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Monitoring Pollution</a:t>
            </a:r>
            <a:endParaRPr lang="en-GB" sz="4400" dirty="0"/>
          </a:p>
        </p:txBody>
      </p:sp>
      <p:sp>
        <p:nvSpPr>
          <p:cNvPr id="3" name="Content Placeholder 2"/>
          <p:cNvSpPr>
            <a:spLocks noGrp="1"/>
          </p:cNvSpPr>
          <p:nvPr>
            <p:ph idx="1"/>
          </p:nvPr>
        </p:nvSpPr>
        <p:spPr>
          <a:xfrm>
            <a:off x="408709" y="1517074"/>
            <a:ext cx="11339945" cy="5056908"/>
          </a:xfrm>
        </p:spPr>
        <p:txBody>
          <a:bodyPr>
            <a:normAutofit/>
          </a:bodyPr>
          <a:lstStyle/>
          <a:p>
            <a:r>
              <a:rPr lang="en-GB" sz="3200" dirty="0" smtClean="0"/>
              <a:t>The next stage will be surveillance and research, which will enable use to learn more about a problem before any policy decisions are made</a:t>
            </a:r>
          </a:p>
          <a:p>
            <a:r>
              <a:rPr lang="en-GB" sz="3200" dirty="0" smtClean="0"/>
              <a:t>In our example we may measure the level of zinc in the sediments at 3-monthly intervals to see how sedimentary loadings vary.  </a:t>
            </a:r>
          </a:p>
          <a:p>
            <a:r>
              <a:rPr lang="en-GB" sz="3200" dirty="0" smtClean="0"/>
              <a:t>The research function will be to examine the pollution process in more detail, using experimental and </a:t>
            </a:r>
            <a:r>
              <a:rPr lang="en-GB" sz="3200" smtClean="0"/>
              <a:t>analytical techniques</a:t>
            </a:r>
            <a:endParaRPr lang="en-GB" sz="3200" dirty="0"/>
          </a:p>
        </p:txBody>
      </p:sp>
    </p:spTree>
    <p:extLst>
      <p:ext uri="{BB962C8B-B14F-4D97-AF65-F5344CB8AC3E}">
        <p14:creationId xmlns:p14="http://schemas.microsoft.com/office/powerpoint/2010/main" val="306874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Monitoring Pollution</a:t>
            </a:r>
            <a:endParaRPr lang="en-GB" sz="4400" dirty="0"/>
          </a:p>
        </p:txBody>
      </p:sp>
      <p:sp>
        <p:nvSpPr>
          <p:cNvPr id="3" name="Content Placeholder 2"/>
          <p:cNvSpPr>
            <a:spLocks noGrp="1"/>
          </p:cNvSpPr>
          <p:nvPr>
            <p:ph idx="1"/>
          </p:nvPr>
        </p:nvSpPr>
        <p:spPr>
          <a:xfrm>
            <a:off x="408709" y="1468582"/>
            <a:ext cx="11429999" cy="5119254"/>
          </a:xfrm>
        </p:spPr>
        <p:txBody>
          <a:bodyPr>
            <a:normAutofit/>
          </a:bodyPr>
          <a:lstStyle/>
          <a:p>
            <a:r>
              <a:rPr lang="en-GB" sz="3200" dirty="0" smtClean="0"/>
              <a:t>From the surveillance and research a policy for managing the pollution can be decided on</a:t>
            </a:r>
          </a:p>
          <a:p>
            <a:r>
              <a:rPr lang="en-GB" sz="3200" dirty="0" smtClean="0"/>
              <a:t>We may decide to build a new treatment plant that could reduce emissions by 75% to the river</a:t>
            </a:r>
          </a:p>
          <a:p>
            <a:r>
              <a:rPr lang="en-GB" sz="3200" dirty="0" smtClean="0"/>
              <a:t>It will be necessary to see that this reduction has the desired effect on the receiving river and to ensure that the effluent’s quality is maintained</a:t>
            </a:r>
          </a:p>
          <a:p>
            <a:r>
              <a:rPr lang="en-GB" sz="3200" dirty="0" smtClean="0"/>
              <a:t>These observations on performance in relation to standards are known as monitoring</a:t>
            </a:r>
            <a:endParaRPr lang="en-GB" sz="3200" dirty="0"/>
          </a:p>
        </p:txBody>
      </p:sp>
    </p:spTree>
    <p:extLst>
      <p:ext uri="{BB962C8B-B14F-4D97-AF65-F5344CB8AC3E}">
        <p14:creationId xmlns:p14="http://schemas.microsoft.com/office/powerpoint/2010/main" val="32509698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Impact Assessment</a:t>
            </a:r>
            <a:endParaRPr lang="en-GB" sz="4400" dirty="0"/>
          </a:p>
        </p:txBody>
      </p:sp>
      <p:sp>
        <p:nvSpPr>
          <p:cNvPr id="3" name="Content Placeholder 2"/>
          <p:cNvSpPr>
            <a:spLocks noGrp="1"/>
          </p:cNvSpPr>
          <p:nvPr>
            <p:ph idx="1"/>
          </p:nvPr>
        </p:nvSpPr>
        <p:spPr>
          <a:xfrm>
            <a:off x="477982" y="2052918"/>
            <a:ext cx="11222182" cy="4195481"/>
          </a:xfrm>
        </p:spPr>
        <p:txBody>
          <a:bodyPr>
            <a:normAutofit/>
          </a:bodyPr>
          <a:lstStyle/>
          <a:p>
            <a:r>
              <a:rPr lang="en-GB" sz="3200" dirty="0" smtClean="0"/>
              <a:t>Everything we do from washing our clothes to growing our food has an environmental impact</a:t>
            </a:r>
          </a:p>
          <a:p>
            <a:r>
              <a:rPr lang="en-GB" sz="3200" dirty="0" smtClean="0"/>
              <a:t>Life couldn’t go on without making an impact</a:t>
            </a:r>
          </a:p>
          <a:p>
            <a:r>
              <a:rPr lang="en-GB" sz="3200" dirty="0" smtClean="0"/>
              <a:t>There are ways to reduce or manage our impacts in ways that are more in tune with a sustainable existence for future generations and us</a:t>
            </a:r>
            <a:endParaRPr lang="en-GB" sz="3200" dirty="0"/>
          </a:p>
        </p:txBody>
      </p:sp>
    </p:spTree>
    <p:extLst>
      <p:ext uri="{BB962C8B-B14F-4D97-AF65-F5344CB8AC3E}">
        <p14:creationId xmlns:p14="http://schemas.microsoft.com/office/powerpoint/2010/main" val="1801654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Impact Assessment</a:t>
            </a:r>
            <a:endParaRPr lang="en-GB" sz="4400" dirty="0"/>
          </a:p>
        </p:txBody>
      </p:sp>
      <p:sp>
        <p:nvSpPr>
          <p:cNvPr id="3" name="Content Placeholder 2"/>
          <p:cNvSpPr>
            <a:spLocks noGrp="1"/>
          </p:cNvSpPr>
          <p:nvPr>
            <p:ph idx="1"/>
          </p:nvPr>
        </p:nvSpPr>
        <p:spPr>
          <a:xfrm>
            <a:off x="387928" y="2052918"/>
            <a:ext cx="11381508" cy="4500282"/>
          </a:xfrm>
        </p:spPr>
        <p:txBody>
          <a:bodyPr>
            <a:normAutofit/>
          </a:bodyPr>
          <a:lstStyle/>
          <a:p>
            <a:r>
              <a:rPr lang="en-GB" sz="3200" dirty="0" smtClean="0"/>
              <a:t>Organisations have an impact on the environment in many different ways, from how they source raw materials to the very design of their goods and services</a:t>
            </a:r>
          </a:p>
          <a:p>
            <a:r>
              <a:rPr lang="en-GB" sz="3200" dirty="0" smtClean="0"/>
              <a:t>The growing interest in Life Cycle Assessment (LCA), Environmental Impact Assessments (EIA) and Environmental Effects (EE) reflects both the pressures for higher levels of environmental quality and for continuous improvement of product quality</a:t>
            </a:r>
            <a:endParaRPr lang="en-GB" sz="3200" dirty="0"/>
          </a:p>
        </p:txBody>
      </p:sp>
    </p:spTree>
    <p:extLst>
      <p:ext uri="{BB962C8B-B14F-4D97-AF65-F5344CB8AC3E}">
        <p14:creationId xmlns:p14="http://schemas.microsoft.com/office/powerpoint/2010/main" val="810754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Impact Assessment</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Involves a systematic analysis of all the activities involved in production and includes three stages</a:t>
            </a:r>
          </a:p>
          <a:p>
            <a:pPr marL="514350" indent="-514350">
              <a:buAutoNum type="arabicPeriod"/>
            </a:pPr>
            <a:r>
              <a:rPr lang="en-GB" sz="3200" dirty="0" smtClean="0"/>
              <a:t>Impact Assessment</a:t>
            </a:r>
          </a:p>
          <a:p>
            <a:pPr marL="514350" indent="-514350">
              <a:buAutoNum type="arabicPeriod"/>
            </a:pPr>
            <a:r>
              <a:rPr lang="en-GB" sz="3200" dirty="0" smtClean="0"/>
              <a:t>Life Cycle Phase</a:t>
            </a:r>
          </a:p>
          <a:p>
            <a:pPr marL="514350" indent="-514350">
              <a:buAutoNum type="arabicPeriod"/>
            </a:pPr>
            <a:r>
              <a:rPr lang="en-GB" sz="3200" dirty="0" smtClean="0"/>
              <a:t>Effects Analysis</a:t>
            </a:r>
            <a:endParaRPr lang="en-GB" sz="3200" dirty="0"/>
          </a:p>
        </p:txBody>
      </p:sp>
    </p:spTree>
    <p:extLst>
      <p:ext uri="{BB962C8B-B14F-4D97-AF65-F5344CB8AC3E}">
        <p14:creationId xmlns:p14="http://schemas.microsoft.com/office/powerpoint/2010/main" val="26550613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Impact/Life Cycle Phase/Effects Analysis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Can be approached in a variety of ways- it is up to the individual business to develop procedures that suit best</a:t>
            </a:r>
          </a:p>
          <a:p>
            <a:pPr marL="514350" indent="-514350">
              <a:buAutoNum type="arabicPeriod"/>
            </a:pPr>
            <a:r>
              <a:rPr lang="en-GB" sz="3200" dirty="0" smtClean="0"/>
              <a:t>Record all the “Hazards” associated with each area</a:t>
            </a:r>
          </a:p>
          <a:p>
            <a:pPr marL="514350" indent="-514350">
              <a:buAutoNum type="arabicPeriod"/>
            </a:pPr>
            <a:r>
              <a:rPr lang="en-GB" sz="3200" dirty="0" smtClean="0"/>
              <a:t>Quantify the effects</a:t>
            </a:r>
            <a:endParaRPr lang="en-GB" sz="3200" dirty="0"/>
          </a:p>
        </p:txBody>
      </p:sp>
    </p:spTree>
    <p:extLst>
      <p:ext uri="{BB962C8B-B14F-4D97-AF65-F5344CB8AC3E}">
        <p14:creationId xmlns:p14="http://schemas.microsoft.com/office/powerpoint/2010/main" val="34426570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Basic Terminology</a:t>
            </a:r>
            <a:endParaRPr lang="en-GB" sz="4400" dirty="0"/>
          </a:p>
        </p:txBody>
      </p:sp>
      <p:sp>
        <p:nvSpPr>
          <p:cNvPr id="3" name="Content Placeholder 2"/>
          <p:cNvSpPr>
            <a:spLocks noGrp="1"/>
          </p:cNvSpPr>
          <p:nvPr>
            <p:ph idx="1"/>
          </p:nvPr>
        </p:nvSpPr>
        <p:spPr/>
        <p:txBody>
          <a:bodyPr>
            <a:normAutofit/>
          </a:bodyPr>
          <a:lstStyle/>
          <a:p>
            <a:r>
              <a:rPr lang="en-GB" sz="3200" b="1" u="sng" dirty="0" smtClean="0"/>
              <a:t>Hazard</a:t>
            </a:r>
            <a:r>
              <a:rPr lang="en-GB" sz="3200" dirty="0" smtClean="0"/>
              <a:t>: Anything with the potential of </a:t>
            </a:r>
            <a:r>
              <a:rPr lang="en-GB" sz="3200" smtClean="0"/>
              <a:t>causing harm</a:t>
            </a:r>
            <a:endParaRPr lang="en-GB" sz="3200" b="1" u="sng" dirty="0" smtClean="0"/>
          </a:p>
          <a:p>
            <a:r>
              <a:rPr lang="en-GB" sz="3200" b="1" u="sng" dirty="0" smtClean="0"/>
              <a:t>Hazard Effect</a:t>
            </a:r>
            <a:r>
              <a:rPr lang="en-GB" sz="3200" dirty="0" smtClean="0"/>
              <a:t>: The effect arising from the hazard</a:t>
            </a:r>
            <a:endParaRPr lang="en-GB" sz="3200" b="1" u="sng" dirty="0" smtClean="0"/>
          </a:p>
          <a:p>
            <a:r>
              <a:rPr lang="en-GB" sz="3200" b="1" u="sng" dirty="0" smtClean="0"/>
              <a:t>Probability</a:t>
            </a:r>
            <a:r>
              <a:rPr lang="en-GB" sz="3200" dirty="0" smtClean="0"/>
              <a:t>: Of the situation arising and causing the effect</a:t>
            </a:r>
            <a:endParaRPr lang="en-GB" sz="3200" b="1" u="sng" dirty="0" smtClean="0"/>
          </a:p>
          <a:p>
            <a:r>
              <a:rPr lang="en-GB" sz="3200" b="1" u="sng" dirty="0" smtClean="0"/>
              <a:t>Risk</a:t>
            </a:r>
            <a:r>
              <a:rPr lang="en-GB" sz="3200" dirty="0" smtClean="0"/>
              <a:t>: Hazard effect x Probability</a:t>
            </a:r>
            <a:endParaRPr lang="en-GB" sz="3200" b="1" u="sng" dirty="0"/>
          </a:p>
        </p:txBody>
      </p:sp>
    </p:spTree>
    <p:extLst>
      <p:ext uri="{BB962C8B-B14F-4D97-AF65-F5344CB8AC3E}">
        <p14:creationId xmlns:p14="http://schemas.microsoft.com/office/powerpoint/2010/main" val="34313878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for Plastic</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64147714"/>
              </p:ext>
            </p:extLst>
          </p:nvPr>
        </p:nvGraphicFramePr>
        <p:xfrm>
          <a:off x="450850" y="2052638"/>
          <a:ext cx="11228388" cy="3931920"/>
        </p:xfrm>
        <a:graphic>
          <a:graphicData uri="http://schemas.openxmlformats.org/drawingml/2006/table">
            <a:tbl>
              <a:tblPr firstRow="1" bandRow="1">
                <a:tableStyleId>{5C22544A-7EE6-4342-B048-85BDC9FD1C3A}</a:tableStyleId>
              </a:tblPr>
              <a:tblGrid>
                <a:gridCol w="3742796">
                  <a:extLst>
                    <a:ext uri="{9D8B030D-6E8A-4147-A177-3AD203B41FA5}">
                      <a16:colId xmlns:a16="http://schemas.microsoft.com/office/drawing/2014/main" val="1964768553"/>
                    </a:ext>
                  </a:extLst>
                </a:gridCol>
                <a:gridCol w="3742796">
                  <a:extLst>
                    <a:ext uri="{9D8B030D-6E8A-4147-A177-3AD203B41FA5}">
                      <a16:colId xmlns:a16="http://schemas.microsoft.com/office/drawing/2014/main" val="727157689"/>
                    </a:ext>
                  </a:extLst>
                </a:gridCol>
                <a:gridCol w="3742796">
                  <a:extLst>
                    <a:ext uri="{9D8B030D-6E8A-4147-A177-3AD203B41FA5}">
                      <a16:colId xmlns:a16="http://schemas.microsoft.com/office/drawing/2014/main" val="3516687490"/>
                    </a:ext>
                  </a:extLst>
                </a:gridCol>
              </a:tblGrid>
              <a:tr h="370840">
                <a:tc>
                  <a:txBody>
                    <a:bodyPr/>
                    <a:lstStyle/>
                    <a:p>
                      <a:r>
                        <a:rPr lang="en-GB" sz="2400" dirty="0" smtClean="0"/>
                        <a:t>Life Cycle Phase</a:t>
                      </a:r>
                      <a:endParaRPr lang="en-GB" sz="2400" dirty="0"/>
                    </a:p>
                  </a:txBody>
                  <a:tcPr/>
                </a:tc>
                <a:tc>
                  <a:txBody>
                    <a:bodyPr/>
                    <a:lstStyle/>
                    <a:p>
                      <a:r>
                        <a:rPr lang="en-GB" sz="2400" dirty="0" smtClean="0"/>
                        <a:t>Polluting Effect</a:t>
                      </a:r>
                      <a:endParaRPr lang="en-GB" sz="2400" dirty="0"/>
                    </a:p>
                  </a:txBody>
                  <a:tcPr/>
                </a:tc>
                <a:tc>
                  <a:txBody>
                    <a:bodyPr/>
                    <a:lstStyle/>
                    <a:p>
                      <a:r>
                        <a:rPr lang="en-GB" sz="2400" dirty="0" smtClean="0"/>
                        <a:t>Resource Effect</a:t>
                      </a:r>
                      <a:endParaRPr lang="en-GB" sz="2400" dirty="0"/>
                    </a:p>
                  </a:txBody>
                  <a:tcPr/>
                </a:tc>
                <a:extLst>
                  <a:ext uri="{0D108BD9-81ED-4DB2-BD59-A6C34878D82A}">
                    <a16:rowId xmlns:a16="http://schemas.microsoft.com/office/drawing/2014/main" val="2923171141"/>
                  </a:ext>
                </a:extLst>
              </a:tr>
              <a:tr h="370840">
                <a:tc>
                  <a:txBody>
                    <a:bodyPr/>
                    <a:lstStyle/>
                    <a:p>
                      <a:r>
                        <a:rPr lang="en-GB" sz="2400" b="1" u="sng" dirty="0" smtClean="0"/>
                        <a:t>Extraction</a:t>
                      </a:r>
                    </a:p>
                    <a:p>
                      <a:r>
                        <a:rPr lang="en-GB" sz="2400" b="0" u="none" dirty="0" smtClean="0"/>
                        <a:t>Of raw material</a:t>
                      </a:r>
                      <a:endParaRPr lang="en-GB" sz="2400" b="0" u="none" dirty="0"/>
                    </a:p>
                  </a:txBody>
                  <a:tcPr/>
                </a:tc>
                <a:tc>
                  <a:txBody>
                    <a:bodyPr/>
                    <a:lstStyle/>
                    <a:p>
                      <a:r>
                        <a:rPr lang="en-GB" sz="2400" dirty="0" smtClean="0"/>
                        <a:t>Oil drilling and refining with potential for pollution of land, water and air</a:t>
                      </a:r>
                      <a:endParaRPr lang="en-GB" sz="2400" dirty="0"/>
                    </a:p>
                  </a:txBody>
                  <a:tcPr/>
                </a:tc>
                <a:tc>
                  <a:txBody>
                    <a:bodyPr/>
                    <a:lstStyle/>
                    <a:p>
                      <a:r>
                        <a:rPr lang="en-GB" sz="2400" dirty="0" smtClean="0"/>
                        <a:t>Extraction of oil, land use and disfigurement</a:t>
                      </a:r>
                      <a:endParaRPr lang="en-GB" sz="2400" dirty="0"/>
                    </a:p>
                  </a:txBody>
                  <a:tcPr/>
                </a:tc>
                <a:extLst>
                  <a:ext uri="{0D108BD9-81ED-4DB2-BD59-A6C34878D82A}">
                    <a16:rowId xmlns:a16="http://schemas.microsoft.com/office/drawing/2014/main" val="3904173891"/>
                  </a:ext>
                </a:extLst>
              </a:tr>
              <a:tr h="370840">
                <a:tc>
                  <a:txBody>
                    <a:bodyPr/>
                    <a:lstStyle/>
                    <a:p>
                      <a:r>
                        <a:rPr lang="en-GB" sz="2400" b="1" u="sng" dirty="0" smtClean="0"/>
                        <a:t>Production</a:t>
                      </a:r>
                    </a:p>
                    <a:p>
                      <a:r>
                        <a:rPr lang="en-GB" sz="2400" b="0" u="none" dirty="0" smtClean="0"/>
                        <a:t>Of polymers e.g. PVC</a:t>
                      </a:r>
                      <a:endParaRPr lang="en-GB" sz="2400" b="0" u="none" dirty="0"/>
                    </a:p>
                  </a:txBody>
                  <a:tcPr/>
                </a:tc>
                <a:tc>
                  <a:txBody>
                    <a:bodyPr/>
                    <a:lstStyle/>
                    <a:p>
                      <a:r>
                        <a:rPr lang="en-GB" sz="2400" dirty="0" smtClean="0"/>
                        <a:t>Potential for atmospheric contamination by vinyl chloride, ethane, hydrogen chloride</a:t>
                      </a:r>
                      <a:endParaRPr lang="en-GB" sz="2400" dirty="0"/>
                    </a:p>
                  </a:txBody>
                  <a:tcPr/>
                </a:tc>
                <a:tc>
                  <a:txBody>
                    <a:bodyPr/>
                    <a:lstStyle/>
                    <a:p>
                      <a:r>
                        <a:rPr lang="en-GB" sz="2400" dirty="0" smtClean="0"/>
                        <a:t>High usage of energy and water</a:t>
                      </a:r>
                      <a:endParaRPr lang="en-GB" sz="2400" dirty="0"/>
                    </a:p>
                  </a:txBody>
                  <a:tcPr/>
                </a:tc>
                <a:extLst>
                  <a:ext uri="{0D108BD9-81ED-4DB2-BD59-A6C34878D82A}">
                    <a16:rowId xmlns:a16="http://schemas.microsoft.com/office/drawing/2014/main" val="2600132283"/>
                  </a:ext>
                </a:extLst>
              </a:tr>
            </a:tbl>
          </a:graphicData>
        </a:graphic>
      </p:graphicFrame>
    </p:spTree>
    <p:extLst>
      <p:ext uri="{BB962C8B-B14F-4D97-AF65-F5344CB8AC3E}">
        <p14:creationId xmlns:p14="http://schemas.microsoft.com/office/powerpoint/2010/main" val="16068513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Phase for Plastic</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92623583"/>
              </p:ext>
            </p:extLst>
          </p:nvPr>
        </p:nvGraphicFramePr>
        <p:xfrm>
          <a:off x="425450" y="2052638"/>
          <a:ext cx="11390313" cy="3931920"/>
        </p:xfrm>
        <a:graphic>
          <a:graphicData uri="http://schemas.openxmlformats.org/drawingml/2006/table">
            <a:tbl>
              <a:tblPr firstRow="1" bandRow="1">
                <a:tableStyleId>{5C22544A-7EE6-4342-B048-85BDC9FD1C3A}</a:tableStyleId>
              </a:tblPr>
              <a:tblGrid>
                <a:gridCol w="3796771">
                  <a:extLst>
                    <a:ext uri="{9D8B030D-6E8A-4147-A177-3AD203B41FA5}">
                      <a16:colId xmlns:a16="http://schemas.microsoft.com/office/drawing/2014/main" val="2239570900"/>
                    </a:ext>
                  </a:extLst>
                </a:gridCol>
                <a:gridCol w="3796771">
                  <a:extLst>
                    <a:ext uri="{9D8B030D-6E8A-4147-A177-3AD203B41FA5}">
                      <a16:colId xmlns:a16="http://schemas.microsoft.com/office/drawing/2014/main" val="4005214275"/>
                    </a:ext>
                  </a:extLst>
                </a:gridCol>
                <a:gridCol w="3796771">
                  <a:extLst>
                    <a:ext uri="{9D8B030D-6E8A-4147-A177-3AD203B41FA5}">
                      <a16:colId xmlns:a16="http://schemas.microsoft.com/office/drawing/2014/main" val="1108222463"/>
                    </a:ext>
                  </a:extLst>
                </a:gridCol>
              </a:tblGrid>
              <a:tr h="370840">
                <a:tc>
                  <a:txBody>
                    <a:bodyPr/>
                    <a:lstStyle/>
                    <a:p>
                      <a:r>
                        <a:rPr lang="en-GB" sz="2400" dirty="0" smtClean="0"/>
                        <a:t>Life Cycle Phase</a:t>
                      </a:r>
                      <a:endParaRPr lang="en-GB" sz="2400" dirty="0"/>
                    </a:p>
                  </a:txBody>
                  <a:tcPr/>
                </a:tc>
                <a:tc>
                  <a:txBody>
                    <a:bodyPr/>
                    <a:lstStyle/>
                    <a:p>
                      <a:r>
                        <a:rPr lang="en-GB" sz="2400" dirty="0" smtClean="0"/>
                        <a:t>Polluting Effect</a:t>
                      </a:r>
                      <a:endParaRPr lang="en-GB" sz="2400" dirty="0"/>
                    </a:p>
                  </a:txBody>
                  <a:tcPr/>
                </a:tc>
                <a:tc>
                  <a:txBody>
                    <a:bodyPr/>
                    <a:lstStyle/>
                    <a:p>
                      <a:r>
                        <a:rPr lang="en-GB" sz="2400" dirty="0" smtClean="0"/>
                        <a:t>Resources Effect</a:t>
                      </a:r>
                      <a:endParaRPr lang="en-GB" sz="2400" dirty="0"/>
                    </a:p>
                  </a:txBody>
                  <a:tcPr/>
                </a:tc>
                <a:extLst>
                  <a:ext uri="{0D108BD9-81ED-4DB2-BD59-A6C34878D82A}">
                    <a16:rowId xmlns:a16="http://schemas.microsoft.com/office/drawing/2014/main" val="804849591"/>
                  </a:ext>
                </a:extLst>
              </a:tr>
              <a:tr h="370840">
                <a:tc>
                  <a:txBody>
                    <a:bodyPr/>
                    <a:lstStyle/>
                    <a:p>
                      <a:r>
                        <a:rPr lang="en-GB" sz="2400" b="1" u="sng" dirty="0" smtClean="0"/>
                        <a:t>Use</a:t>
                      </a:r>
                    </a:p>
                    <a:p>
                      <a:r>
                        <a:rPr lang="en-GB" sz="2400" b="0" u="none" dirty="0" smtClean="0"/>
                        <a:t>Of polymers in extrusion</a:t>
                      </a:r>
                      <a:endParaRPr lang="en-GB" sz="2400" b="0" u="none" dirty="0"/>
                    </a:p>
                  </a:txBody>
                  <a:tcPr/>
                </a:tc>
                <a:tc>
                  <a:txBody>
                    <a:bodyPr/>
                    <a:lstStyle/>
                    <a:p>
                      <a:r>
                        <a:rPr lang="en-GB" sz="2400" dirty="0" smtClean="0"/>
                        <a:t>Fuel emissions from extrusion of moulding or accidental burn up</a:t>
                      </a:r>
                      <a:endParaRPr lang="en-GB" sz="2400" dirty="0"/>
                    </a:p>
                  </a:txBody>
                  <a:tcPr/>
                </a:tc>
                <a:tc>
                  <a:txBody>
                    <a:bodyPr/>
                    <a:lstStyle/>
                    <a:p>
                      <a:r>
                        <a:rPr lang="en-GB" sz="2400" dirty="0" smtClean="0"/>
                        <a:t>High energy consumption as a result of extrusion or moulding process</a:t>
                      </a:r>
                      <a:endParaRPr lang="en-GB" sz="2400" dirty="0"/>
                    </a:p>
                  </a:txBody>
                  <a:tcPr/>
                </a:tc>
                <a:extLst>
                  <a:ext uri="{0D108BD9-81ED-4DB2-BD59-A6C34878D82A}">
                    <a16:rowId xmlns:a16="http://schemas.microsoft.com/office/drawing/2014/main" val="3725216224"/>
                  </a:ext>
                </a:extLst>
              </a:tr>
              <a:tr h="370840">
                <a:tc>
                  <a:txBody>
                    <a:bodyPr/>
                    <a:lstStyle/>
                    <a:p>
                      <a:r>
                        <a:rPr lang="en-GB" sz="2400" dirty="0" smtClean="0"/>
                        <a:t>Disposal</a:t>
                      </a:r>
                      <a:endParaRPr lang="en-GB" sz="2400" dirty="0"/>
                    </a:p>
                  </a:txBody>
                  <a:tcPr/>
                </a:tc>
                <a:tc>
                  <a:txBody>
                    <a:bodyPr/>
                    <a:lstStyle/>
                    <a:p>
                      <a:r>
                        <a:rPr lang="en-GB" sz="2400" dirty="0" smtClean="0"/>
                        <a:t>If incineration is a disposal option, poor control can give rise to hydrogen chloride and dioxin emissions</a:t>
                      </a:r>
                      <a:endParaRPr lang="en-GB" sz="2400" dirty="0"/>
                    </a:p>
                  </a:txBody>
                  <a:tcPr/>
                </a:tc>
                <a:tc>
                  <a:txBody>
                    <a:bodyPr/>
                    <a:lstStyle/>
                    <a:p>
                      <a:r>
                        <a:rPr lang="en-GB" sz="2400" dirty="0" smtClean="0"/>
                        <a:t>If landfill is an option then this is an obvious resource</a:t>
                      </a:r>
                      <a:r>
                        <a:rPr lang="en-GB" sz="2400" baseline="0" dirty="0" smtClean="0"/>
                        <a:t> use</a:t>
                      </a:r>
                      <a:endParaRPr lang="en-GB" sz="2400" dirty="0"/>
                    </a:p>
                  </a:txBody>
                  <a:tcPr/>
                </a:tc>
                <a:extLst>
                  <a:ext uri="{0D108BD9-81ED-4DB2-BD59-A6C34878D82A}">
                    <a16:rowId xmlns:a16="http://schemas.microsoft.com/office/drawing/2014/main" val="3790966027"/>
                  </a:ext>
                </a:extLst>
              </a:tr>
            </a:tbl>
          </a:graphicData>
        </a:graphic>
      </p:graphicFrame>
    </p:spTree>
    <p:extLst>
      <p:ext uri="{BB962C8B-B14F-4D97-AF65-F5344CB8AC3E}">
        <p14:creationId xmlns:p14="http://schemas.microsoft.com/office/powerpoint/2010/main" val="24379514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Phase for Plastic</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58730688"/>
              </p:ext>
            </p:extLst>
          </p:nvPr>
        </p:nvGraphicFramePr>
        <p:xfrm>
          <a:off x="339725" y="2052638"/>
          <a:ext cx="11498262" cy="1371600"/>
        </p:xfrm>
        <a:graphic>
          <a:graphicData uri="http://schemas.openxmlformats.org/drawingml/2006/table">
            <a:tbl>
              <a:tblPr firstRow="1" bandRow="1">
                <a:tableStyleId>{5C22544A-7EE6-4342-B048-85BDC9FD1C3A}</a:tableStyleId>
              </a:tblPr>
              <a:tblGrid>
                <a:gridCol w="3832754">
                  <a:extLst>
                    <a:ext uri="{9D8B030D-6E8A-4147-A177-3AD203B41FA5}">
                      <a16:colId xmlns:a16="http://schemas.microsoft.com/office/drawing/2014/main" val="4263598929"/>
                    </a:ext>
                  </a:extLst>
                </a:gridCol>
                <a:gridCol w="3832754">
                  <a:extLst>
                    <a:ext uri="{9D8B030D-6E8A-4147-A177-3AD203B41FA5}">
                      <a16:colId xmlns:a16="http://schemas.microsoft.com/office/drawing/2014/main" val="2907198307"/>
                    </a:ext>
                  </a:extLst>
                </a:gridCol>
                <a:gridCol w="3832754">
                  <a:extLst>
                    <a:ext uri="{9D8B030D-6E8A-4147-A177-3AD203B41FA5}">
                      <a16:colId xmlns:a16="http://schemas.microsoft.com/office/drawing/2014/main" val="3217329553"/>
                    </a:ext>
                  </a:extLst>
                </a:gridCol>
              </a:tblGrid>
              <a:tr h="370840">
                <a:tc>
                  <a:txBody>
                    <a:bodyPr/>
                    <a:lstStyle/>
                    <a:p>
                      <a:r>
                        <a:rPr lang="en-GB" sz="2400" dirty="0" smtClean="0"/>
                        <a:t>Life Cycle Phase</a:t>
                      </a:r>
                      <a:endParaRPr lang="en-GB" sz="2400" dirty="0"/>
                    </a:p>
                  </a:txBody>
                  <a:tcPr/>
                </a:tc>
                <a:tc>
                  <a:txBody>
                    <a:bodyPr/>
                    <a:lstStyle/>
                    <a:p>
                      <a:r>
                        <a:rPr lang="en-GB" sz="2400" dirty="0" smtClean="0"/>
                        <a:t>Polluting Effect</a:t>
                      </a:r>
                      <a:endParaRPr lang="en-GB" sz="2400" dirty="0"/>
                    </a:p>
                  </a:txBody>
                  <a:tcPr/>
                </a:tc>
                <a:tc>
                  <a:txBody>
                    <a:bodyPr/>
                    <a:lstStyle/>
                    <a:p>
                      <a:r>
                        <a:rPr lang="en-GB" sz="2400" dirty="0" smtClean="0"/>
                        <a:t>Resource Effect</a:t>
                      </a:r>
                      <a:endParaRPr lang="en-GB" sz="2400" dirty="0"/>
                    </a:p>
                  </a:txBody>
                  <a:tcPr/>
                </a:tc>
                <a:extLst>
                  <a:ext uri="{0D108BD9-81ED-4DB2-BD59-A6C34878D82A}">
                    <a16:rowId xmlns:a16="http://schemas.microsoft.com/office/drawing/2014/main" val="2847770800"/>
                  </a:ext>
                </a:extLst>
              </a:tr>
              <a:tr h="370840">
                <a:tc>
                  <a:txBody>
                    <a:bodyPr/>
                    <a:lstStyle/>
                    <a:p>
                      <a:r>
                        <a:rPr lang="en-GB" b="1" u="none" dirty="0" smtClean="0"/>
                        <a:t>Transport</a:t>
                      </a:r>
                      <a:r>
                        <a:rPr lang="en-GB" b="0" u="none" dirty="0" smtClean="0"/>
                        <a:t>: Between</a:t>
                      </a:r>
                      <a:r>
                        <a:rPr lang="en-GB" dirty="0" smtClean="0"/>
                        <a:t> </a:t>
                      </a:r>
                      <a:r>
                        <a:rPr lang="en-GB" dirty="0" smtClean="0"/>
                        <a:t>phases</a:t>
                      </a:r>
                      <a:endParaRPr lang="en-GB" dirty="0"/>
                    </a:p>
                  </a:txBody>
                  <a:tcPr/>
                </a:tc>
                <a:tc>
                  <a:txBody>
                    <a:bodyPr/>
                    <a:lstStyle/>
                    <a:p>
                      <a:r>
                        <a:rPr lang="en-GB" dirty="0" smtClean="0"/>
                        <a:t>If landfill is used, polluting effects are also likely in poorly controlled conditions</a:t>
                      </a:r>
                      <a:endParaRPr lang="en-GB" dirty="0"/>
                    </a:p>
                  </a:txBody>
                  <a:tcPr/>
                </a:tc>
                <a:tc>
                  <a:txBody>
                    <a:bodyPr/>
                    <a:lstStyle/>
                    <a:p>
                      <a:r>
                        <a:rPr lang="en-GB" dirty="0" smtClean="0"/>
                        <a:t>Land usage and disfigurement as a result of road, railroad and pipeline</a:t>
                      </a:r>
                      <a:r>
                        <a:rPr lang="en-GB" baseline="0" dirty="0" smtClean="0"/>
                        <a:t> construction</a:t>
                      </a:r>
                      <a:endParaRPr lang="en-GB" dirty="0"/>
                    </a:p>
                  </a:txBody>
                  <a:tcPr/>
                </a:tc>
                <a:extLst>
                  <a:ext uri="{0D108BD9-81ED-4DB2-BD59-A6C34878D82A}">
                    <a16:rowId xmlns:a16="http://schemas.microsoft.com/office/drawing/2014/main" val="3221427821"/>
                  </a:ext>
                </a:extLst>
              </a:tr>
            </a:tbl>
          </a:graphicData>
        </a:graphic>
      </p:graphicFrame>
    </p:spTree>
    <p:extLst>
      <p:ext uri="{BB962C8B-B14F-4D97-AF65-F5344CB8AC3E}">
        <p14:creationId xmlns:p14="http://schemas.microsoft.com/office/powerpoint/2010/main" val="14607882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Effects Matrix for Chemical Manufacturer PVC</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79048702"/>
              </p:ext>
            </p:extLst>
          </p:nvPr>
        </p:nvGraphicFramePr>
        <p:xfrm>
          <a:off x="488950" y="2052638"/>
          <a:ext cx="11242676" cy="4206240"/>
        </p:xfrm>
        <a:graphic>
          <a:graphicData uri="http://schemas.openxmlformats.org/drawingml/2006/table">
            <a:tbl>
              <a:tblPr firstRow="1" bandRow="1">
                <a:tableStyleId>{5C22544A-7EE6-4342-B048-85BDC9FD1C3A}</a:tableStyleId>
              </a:tblPr>
              <a:tblGrid>
                <a:gridCol w="5621338">
                  <a:extLst>
                    <a:ext uri="{9D8B030D-6E8A-4147-A177-3AD203B41FA5}">
                      <a16:colId xmlns:a16="http://schemas.microsoft.com/office/drawing/2014/main" val="1777057734"/>
                    </a:ext>
                  </a:extLst>
                </a:gridCol>
                <a:gridCol w="5621338">
                  <a:extLst>
                    <a:ext uri="{9D8B030D-6E8A-4147-A177-3AD203B41FA5}">
                      <a16:colId xmlns:a16="http://schemas.microsoft.com/office/drawing/2014/main" val="925235422"/>
                    </a:ext>
                  </a:extLst>
                </a:gridCol>
              </a:tblGrid>
              <a:tr h="370840">
                <a:tc>
                  <a:txBody>
                    <a:bodyPr/>
                    <a:lstStyle/>
                    <a:p>
                      <a:r>
                        <a:rPr lang="en-GB" sz="2400" dirty="0" smtClean="0"/>
                        <a:t>Direct Pollution Effects</a:t>
                      </a:r>
                      <a:endParaRPr lang="en-GB" sz="2400" dirty="0"/>
                    </a:p>
                  </a:txBody>
                  <a:tcPr/>
                </a:tc>
                <a:tc>
                  <a:txBody>
                    <a:bodyPr/>
                    <a:lstStyle/>
                    <a:p>
                      <a:r>
                        <a:rPr lang="en-GB" sz="2400" dirty="0" smtClean="0"/>
                        <a:t>Direct Resource</a:t>
                      </a:r>
                      <a:r>
                        <a:rPr lang="en-GB" sz="2400" baseline="0" dirty="0" smtClean="0"/>
                        <a:t> Usage Effects</a:t>
                      </a:r>
                      <a:endParaRPr lang="en-GB" sz="2400" dirty="0"/>
                    </a:p>
                  </a:txBody>
                  <a:tcPr/>
                </a:tc>
                <a:extLst>
                  <a:ext uri="{0D108BD9-81ED-4DB2-BD59-A6C34878D82A}">
                    <a16:rowId xmlns:a16="http://schemas.microsoft.com/office/drawing/2014/main" val="3742577967"/>
                  </a:ext>
                </a:extLst>
              </a:tr>
              <a:tr h="370840">
                <a:tc>
                  <a:txBody>
                    <a:bodyPr/>
                    <a:lstStyle/>
                    <a:p>
                      <a:r>
                        <a:rPr lang="en-GB" sz="2400" b="1" u="sng" dirty="0" smtClean="0"/>
                        <a:t>Air</a:t>
                      </a:r>
                      <a:r>
                        <a:rPr lang="en-GB" sz="2400" b="0" u="none" dirty="0" smtClean="0"/>
                        <a:t>: Potential release of ammonia</a:t>
                      </a:r>
                      <a:r>
                        <a:rPr lang="en-GB" sz="2400" b="0" u="none" baseline="0" dirty="0" smtClean="0"/>
                        <a:t> or hydrogen chloride to atmosphere</a:t>
                      </a:r>
                    </a:p>
                    <a:p>
                      <a:endParaRPr lang="en-GB" sz="2400" b="1" u="sng" dirty="0" smtClean="0"/>
                    </a:p>
                    <a:p>
                      <a:r>
                        <a:rPr lang="en-GB" sz="2400" b="1" u="sng" dirty="0" smtClean="0"/>
                        <a:t>Water</a:t>
                      </a:r>
                      <a:r>
                        <a:rPr lang="en-GB" sz="2400" b="0" u="none" dirty="0" smtClean="0"/>
                        <a:t>: Possible release of heavy metals to sewer</a:t>
                      </a:r>
                    </a:p>
                    <a:p>
                      <a:endParaRPr lang="en-GB" sz="2400" b="1" u="sng" dirty="0" smtClean="0"/>
                    </a:p>
                    <a:p>
                      <a:r>
                        <a:rPr lang="en-GB" sz="2400" b="1" u="sng" dirty="0" smtClean="0"/>
                        <a:t>Land</a:t>
                      </a:r>
                      <a:r>
                        <a:rPr lang="en-GB" sz="2400" b="0" u="none" dirty="0" smtClean="0"/>
                        <a:t>: Potential pollution of ground from solvent storage tank</a:t>
                      </a:r>
                      <a:endParaRPr lang="en-GB" sz="2400" b="1" u="sng" dirty="0" smtClean="0"/>
                    </a:p>
                  </a:txBody>
                  <a:tcPr/>
                </a:tc>
                <a:tc>
                  <a:txBody>
                    <a:bodyPr/>
                    <a:lstStyle/>
                    <a:p>
                      <a:r>
                        <a:rPr lang="en-GB" sz="2400" b="1" u="sng" dirty="0" smtClean="0"/>
                        <a:t>Energy</a:t>
                      </a:r>
                      <a:r>
                        <a:rPr lang="en-GB" sz="2400" b="0" u="none" dirty="0" smtClean="0"/>
                        <a:t>: </a:t>
                      </a:r>
                    </a:p>
                    <a:p>
                      <a:r>
                        <a:rPr lang="en-GB" sz="2400" b="0" u="none" dirty="0" smtClean="0"/>
                        <a:t>High</a:t>
                      </a:r>
                      <a:r>
                        <a:rPr lang="en-GB" sz="2400" b="0" u="none" baseline="0" dirty="0" smtClean="0"/>
                        <a:t> energy usage</a:t>
                      </a:r>
                    </a:p>
                    <a:p>
                      <a:endParaRPr lang="en-GB" sz="2400" b="1" u="sng" dirty="0" smtClean="0"/>
                    </a:p>
                    <a:p>
                      <a:r>
                        <a:rPr lang="en-GB" sz="2400" b="1" u="sng" dirty="0" smtClean="0"/>
                        <a:t>Water</a:t>
                      </a:r>
                      <a:endParaRPr lang="en-GB" sz="2400" b="0" u="none" dirty="0" smtClean="0"/>
                    </a:p>
                    <a:p>
                      <a:r>
                        <a:rPr lang="en-GB" sz="2400" b="0" u="none" dirty="0" smtClean="0"/>
                        <a:t>High water usage</a:t>
                      </a:r>
                    </a:p>
                    <a:p>
                      <a:endParaRPr lang="en-GB" sz="2400" b="0" u="none" dirty="0" smtClean="0"/>
                    </a:p>
                    <a:p>
                      <a:r>
                        <a:rPr lang="en-GB" sz="2400" b="0" u="none" dirty="0" smtClean="0"/>
                        <a:t>Materials: - oil-based</a:t>
                      </a:r>
                    </a:p>
                    <a:p>
                      <a:endParaRPr lang="en-GB" sz="2400" b="0" u="none" dirty="0" smtClean="0"/>
                    </a:p>
                    <a:p>
                      <a:r>
                        <a:rPr lang="en-GB" sz="2400" b="0" u="none" dirty="0" smtClean="0"/>
                        <a:t>Fuels:</a:t>
                      </a:r>
                      <a:r>
                        <a:rPr lang="en-GB" sz="2400" b="0" u="none" baseline="0" dirty="0" smtClean="0"/>
                        <a:t> oil or gas</a:t>
                      </a:r>
                      <a:endParaRPr lang="en-GB" sz="2400" b="1" u="sng" dirty="0" smtClean="0"/>
                    </a:p>
                    <a:p>
                      <a:endParaRPr lang="en-GB" sz="2400" b="1" u="sng" dirty="0"/>
                    </a:p>
                  </a:txBody>
                  <a:tcPr/>
                </a:tc>
                <a:extLst>
                  <a:ext uri="{0D108BD9-81ED-4DB2-BD59-A6C34878D82A}">
                    <a16:rowId xmlns:a16="http://schemas.microsoft.com/office/drawing/2014/main" val="3516596422"/>
                  </a:ext>
                </a:extLst>
              </a:tr>
            </a:tbl>
          </a:graphicData>
        </a:graphic>
      </p:graphicFrame>
    </p:spTree>
    <p:extLst>
      <p:ext uri="{BB962C8B-B14F-4D97-AF65-F5344CB8AC3E}">
        <p14:creationId xmlns:p14="http://schemas.microsoft.com/office/powerpoint/2010/main" val="27834598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Effects Matrix for Chemical Manufacturer PVC</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81834640"/>
              </p:ext>
            </p:extLst>
          </p:nvPr>
        </p:nvGraphicFramePr>
        <p:xfrm>
          <a:off x="460375" y="2052638"/>
          <a:ext cx="11179176" cy="4206240"/>
        </p:xfrm>
        <a:graphic>
          <a:graphicData uri="http://schemas.openxmlformats.org/drawingml/2006/table">
            <a:tbl>
              <a:tblPr firstRow="1" bandRow="1">
                <a:tableStyleId>{5C22544A-7EE6-4342-B048-85BDC9FD1C3A}</a:tableStyleId>
              </a:tblPr>
              <a:tblGrid>
                <a:gridCol w="5589588">
                  <a:extLst>
                    <a:ext uri="{9D8B030D-6E8A-4147-A177-3AD203B41FA5}">
                      <a16:colId xmlns:a16="http://schemas.microsoft.com/office/drawing/2014/main" val="2732692324"/>
                    </a:ext>
                  </a:extLst>
                </a:gridCol>
                <a:gridCol w="5589588">
                  <a:extLst>
                    <a:ext uri="{9D8B030D-6E8A-4147-A177-3AD203B41FA5}">
                      <a16:colId xmlns:a16="http://schemas.microsoft.com/office/drawing/2014/main" val="1215267827"/>
                    </a:ext>
                  </a:extLst>
                </a:gridCol>
              </a:tblGrid>
              <a:tr h="370840">
                <a:tc>
                  <a:txBody>
                    <a:bodyPr/>
                    <a:lstStyle/>
                    <a:p>
                      <a:r>
                        <a:rPr lang="en-GB" sz="2400" dirty="0" smtClean="0"/>
                        <a:t>Indirect Pollution Effects</a:t>
                      </a:r>
                      <a:endParaRPr lang="en-GB" sz="2400" dirty="0"/>
                    </a:p>
                  </a:txBody>
                  <a:tcPr/>
                </a:tc>
                <a:tc>
                  <a:txBody>
                    <a:bodyPr/>
                    <a:lstStyle/>
                    <a:p>
                      <a:r>
                        <a:rPr lang="en-GB" sz="2400" dirty="0" smtClean="0"/>
                        <a:t>Indirect Resources Usage Effects</a:t>
                      </a:r>
                      <a:endParaRPr lang="en-GB" sz="2400" dirty="0"/>
                    </a:p>
                  </a:txBody>
                  <a:tcPr/>
                </a:tc>
                <a:extLst>
                  <a:ext uri="{0D108BD9-81ED-4DB2-BD59-A6C34878D82A}">
                    <a16:rowId xmlns:a16="http://schemas.microsoft.com/office/drawing/2014/main" val="656000536"/>
                  </a:ext>
                </a:extLst>
              </a:tr>
              <a:tr h="370840">
                <a:tc>
                  <a:txBody>
                    <a:bodyPr/>
                    <a:lstStyle/>
                    <a:p>
                      <a:r>
                        <a:rPr lang="en-GB" sz="2400" b="1" u="sng" dirty="0" smtClean="0"/>
                        <a:t>Suppliers</a:t>
                      </a:r>
                    </a:p>
                    <a:p>
                      <a:r>
                        <a:rPr lang="en-GB" sz="2400" b="0" u="none" dirty="0" smtClean="0"/>
                        <a:t>Release of pollutants to atmosphere by a suppliers activities</a:t>
                      </a:r>
                    </a:p>
                    <a:p>
                      <a:r>
                        <a:rPr lang="en-GB" sz="2400" b="0" u="none" dirty="0" smtClean="0"/>
                        <a:t>Poor attitude to “Duty of care” legislation</a:t>
                      </a:r>
                    </a:p>
                    <a:p>
                      <a:r>
                        <a:rPr lang="en-GB" sz="2400" b="1" u="sng" dirty="0" smtClean="0"/>
                        <a:t>Customers</a:t>
                      </a:r>
                      <a:endParaRPr lang="en-GB" sz="2400" b="0" u="none" dirty="0" smtClean="0"/>
                    </a:p>
                    <a:p>
                      <a:r>
                        <a:rPr lang="en-GB" sz="2400" b="0" u="none" dirty="0" smtClean="0"/>
                        <a:t>Potential</a:t>
                      </a:r>
                      <a:r>
                        <a:rPr lang="en-GB" sz="2400" b="0" u="none" baseline="0" dirty="0" smtClean="0"/>
                        <a:t> for accidental release of product to watercourse by customer causing environmental damage</a:t>
                      </a:r>
                      <a:endParaRPr lang="en-GB" sz="2400" b="1" u="sng" dirty="0"/>
                    </a:p>
                  </a:txBody>
                  <a:tcPr/>
                </a:tc>
                <a:tc>
                  <a:txBody>
                    <a:bodyPr/>
                    <a:lstStyle/>
                    <a:p>
                      <a:r>
                        <a:rPr lang="en-GB" sz="2400" b="1" u="sng" dirty="0" smtClean="0"/>
                        <a:t>Suppliers</a:t>
                      </a:r>
                    </a:p>
                    <a:p>
                      <a:r>
                        <a:rPr lang="en-GB" sz="2400" b="0" u="none" dirty="0" smtClean="0"/>
                        <a:t>Poorly controlled mining operations by a supplier</a:t>
                      </a:r>
                    </a:p>
                    <a:p>
                      <a:r>
                        <a:rPr lang="en-GB" sz="2400" b="1" u="sng" dirty="0" smtClean="0"/>
                        <a:t>Customers</a:t>
                      </a:r>
                    </a:p>
                    <a:p>
                      <a:r>
                        <a:rPr lang="en-GB" sz="2400" b="0" u="none" dirty="0" smtClean="0"/>
                        <a:t>Excessive Packaging demanded by a customer</a:t>
                      </a:r>
                      <a:endParaRPr lang="en-GB" sz="2400" b="0" u="none" dirty="0"/>
                    </a:p>
                  </a:txBody>
                  <a:tcPr/>
                </a:tc>
                <a:extLst>
                  <a:ext uri="{0D108BD9-81ED-4DB2-BD59-A6C34878D82A}">
                    <a16:rowId xmlns:a16="http://schemas.microsoft.com/office/drawing/2014/main" val="3063051801"/>
                  </a:ext>
                </a:extLst>
              </a:tr>
            </a:tbl>
          </a:graphicData>
        </a:graphic>
      </p:graphicFrame>
    </p:spTree>
    <p:extLst>
      <p:ext uri="{BB962C8B-B14F-4D97-AF65-F5344CB8AC3E}">
        <p14:creationId xmlns:p14="http://schemas.microsoft.com/office/powerpoint/2010/main" val="17573831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Risk Assessment Form</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37535671"/>
              </p:ext>
            </p:extLst>
          </p:nvPr>
        </p:nvGraphicFramePr>
        <p:xfrm>
          <a:off x="404813" y="2052638"/>
          <a:ext cx="11290302" cy="4419600"/>
        </p:xfrm>
        <a:graphic>
          <a:graphicData uri="http://schemas.openxmlformats.org/drawingml/2006/table">
            <a:tbl>
              <a:tblPr firstRow="1" bandRow="1">
                <a:tableStyleId>{5C22544A-7EE6-4342-B048-85BDC9FD1C3A}</a:tableStyleId>
              </a:tblPr>
              <a:tblGrid>
                <a:gridCol w="1881717">
                  <a:extLst>
                    <a:ext uri="{9D8B030D-6E8A-4147-A177-3AD203B41FA5}">
                      <a16:colId xmlns:a16="http://schemas.microsoft.com/office/drawing/2014/main" val="2830269333"/>
                    </a:ext>
                  </a:extLst>
                </a:gridCol>
                <a:gridCol w="1881717">
                  <a:extLst>
                    <a:ext uri="{9D8B030D-6E8A-4147-A177-3AD203B41FA5}">
                      <a16:colId xmlns:a16="http://schemas.microsoft.com/office/drawing/2014/main" val="4130937746"/>
                    </a:ext>
                  </a:extLst>
                </a:gridCol>
                <a:gridCol w="1881717">
                  <a:extLst>
                    <a:ext uri="{9D8B030D-6E8A-4147-A177-3AD203B41FA5}">
                      <a16:colId xmlns:a16="http://schemas.microsoft.com/office/drawing/2014/main" val="4096248528"/>
                    </a:ext>
                  </a:extLst>
                </a:gridCol>
                <a:gridCol w="1881717">
                  <a:extLst>
                    <a:ext uri="{9D8B030D-6E8A-4147-A177-3AD203B41FA5}">
                      <a16:colId xmlns:a16="http://schemas.microsoft.com/office/drawing/2014/main" val="251442007"/>
                    </a:ext>
                  </a:extLst>
                </a:gridCol>
                <a:gridCol w="1881717">
                  <a:extLst>
                    <a:ext uri="{9D8B030D-6E8A-4147-A177-3AD203B41FA5}">
                      <a16:colId xmlns:a16="http://schemas.microsoft.com/office/drawing/2014/main" val="1888801214"/>
                    </a:ext>
                  </a:extLst>
                </a:gridCol>
                <a:gridCol w="1881717">
                  <a:extLst>
                    <a:ext uri="{9D8B030D-6E8A-4147-A177-3AD203B41FA5}">
                      <a16:colId xmlns:a16="http://schemas.microsoft.com/office/drawing/2014/main" val="587323711"/>
                    </a:ext>
                  </a:extLst>
                </a:gridCol>
              </a:tblGrid>
              <a:tr h="370840">
                <a:tc gridSpan="6">
                  <a:txBody>
                    <a:bodyPr/>
                    <a:lstStyle/>
                    <a:p>
                      <a:pPr algn="ctr"/>
                      <a:r>
                        <a:rPr lang="en-GB" sz="3200" dirty="0" smtClean="0"/>
                        <a:t>Risk Assessment</a:t>
                      </a:r>
                    </a:p>
                    <a:p>
                      <a:pPr algn="ctr"/>
                      <a:endParaRPr lang="en-GB" sz="2400" dirty="0" smtClean="0"/>
                    </a:p>
                    <a:p>
                      <a:pPr algn="l"/>
                      <a:r>
                        <a:rPr lang="en-GB" sz="2400" dirty="0" smtClean="0"/>
                        <a:t>Activity</a:t>
                      </a:r>
                      <a:endParaRPr lang="en-GB" sz="2400" dirty="0"/>
                    </a:p>
                  </a:txBody>
                  <a:tcPr/>
                </a:tc>
                <a:tc hMerge="1">
                  <a:txBody>
                    <a:bodyPr/>
                    <a:lstStyle/>
                    <a:p>
                      <a:endParaRPr lang="en-GB" sz="2400" dirty="0"/>
                    </a:p>
                  </a:txBody>
                  <a:tcPr/>
                </a:tc>
                <a:tc hMerge="1">
                  <a:txBody>
                    <a:bodyPr/>
                    <a:lstStyle/>
                    <a:p>
                      <a:endParaRPr lang="en-GB" sz="2400" dirty="0"/>
                    </a:p>
                  </a:txBody>
                  <a:tcPr/>
                </a:tc>
                <a:tc hMerge="1">
                  <a:txBody>
                    <a:bodyPr/>
                    <a:lstStyle/>
                    <a:p>
                      <a:endParaRPr lang="en-GB" sz="2400" dirty="0"/>
                    </a:p>
                  </a:txBody>
                  <a:tcPr/>
                </a:tc>
                <a:tc hMerge="1">
                  <a:txBody>
                    <a:bodyPr/>
                    <a:lstStyle/>
                    <a:p>
                      <a:endParaRPr lang="en-GB" sz="2400" dirty="0"/>
                    </a:p>
                  </a:txBody>
                  <a:tcPr/>
                </a:tc>
                <a:tc hMerge="1">
                  <a:txBody>
                    <a:bodyPr/>
                    <a:lstStyle/>
                    <a:p>
                      <a:endParaRPr lang="en-GB" sz="2400" dirty="0"/>
                    </a:p>
                  </a:txBody>
                  <a:tcPr/>
                </a:tc>
                <a:extLst>
                  <a:ext uri="{0D108BD9-81ED-4DB2-BD59-A6C34878D82A}">
                    <a16:rowId xmlns:a16="http://schemas.microsoft.com/office/drawing/2014/main" val="1351400542"/>
                  </a:ext>
                </a:extLst>
              </a:tr>
              <a:tr h="370840">
                <a:tc>
                  <a:txBody>
                    <a:bodyPr/>
                    <a:lstStyle/>
                    <a:p>
                      <a:r>
                        <a:rPr lang="en-GB" sz="2400" dirty="0" smtClean="0"/>
                        <a:t>Hazard</a:t>
                      </a:r>
                      <a:endParaRPr lang="en-GB" sz="2400" dirty="0"/>
                    </a:p>
                  </a:txBody>
                  <a:tcPr/>
                </a:tc>
                <a:tc>
                  <a:txBody>
                    <a:bodyPr/>
                    <a:lstStyle/>
                    <a:p>
                      <a:r>
                        <a:rPr lang="en-GB" sz="2400" dirty="0" smtClean="0"/>
                        <a:t>Hazard Effect</a:t>
                      </a:r>
                      <a:endParaRPr lang="en-GB" sz="2400" dirty="0"/>
                    </a:p>
                  </a:txBody>
                  <a:tcPr/>
                </a:tc>
                <a:tc>
                  <a:txBody>
                    <a:bodyPr/>
                    <a:lstStyle/>
                    <a:p>
                      <a:r>
                        <a:rPr lang="en-GB" sz="2400" dirty="0" smtClean="0"/>
                        <a:t>Effect Rating</a:t>
                      </a:r>
                      <a:endParaRPr lang="en-GB" sz="2400" dirty="0"/>
                    </a:p>
                  </a:txBody>
                  <a:tcPr/>
                </a:tc>
                <a:tc>
                  <a:txBody>
                    <a:bodyPr/>
                    <a:lstStyle/>
                    <a:p>
                      <a:r>
                        <a:rPr lang="en-GB" sz="2400" dirty="0" smtClean="0"/>
                        <a:t>Probability</a:t>
                      </a:r>
                      <a:endParaRPr lang="en-GB" sz="2400" dirty="0"/>
                    </a:p>
                  </a:txBody>
                  <a:tcPr/>
                </a:tc>
                <a:tc>
                  <a:txBody>
                    <a:bodyPr/>
                    <a:lstStyle/>
                    <a:p>
                      <a:r>
                        <a:rPr lang="en-GB" sz="2400" dirty="0" smtClean="0"/>
                        <a:t>Risk</a:t>
                      </a:r>
                      <a:endParaRPr lang="en-GB" sz="2400" dirty="0"/>
                    </a:p>
                  </a:txBody>
                  <a:tcPr/>
                </a:tc>
                <a:tc>
                  <a:txBody>
                    <a:bodyPr/>
                    <a:lstStyle/>
                    <a:p>
                      <a:r>
                        <a:rPr lang="en-GB" sz="2400" dirty="0" smtClean="0"/>
                        <a:t>Minimise risk by</a:t>
                      </a:r>
                      <a:endParaRPr lang="en-GB" sz="2400" dirty="0"/>
                    </a:p>
                  </a:txBody>
                  <a:tcPr/>
                </a:tc>
                <a:extLst>
                  <a:ext uri="{0D108BD9-81ED-4DB2-BD59-A6C34878D82A}">
                    <a16:rowId xmlns:a16="http://schemas.microsoft.com/office/drawing/2014/main" val="3075753651"/>
                  </a:ext>
                </a:extLst>
              </a:tr>
              <a:tr h="370840">
                <a:tc>
                  <a:txBody>
                    <a:bodyPr/>
                    <a:lstStyle/>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extLst>
                  <a:ext uri="{0D108BD9-81ED-4DB2-BD59-A6C34878D82A}">
                    <a16:rowId xmlns:a16="http://schemas.microsoft.com/office/drawing/2014/main" val="1707990288"/>
                  </a:ext>
                </a:extLst>
              </a:tr>
            </a:tbl>
          </a:graphicData>
        </a:graphic>
      </p:graphicFrame>
    </p:spTree>
    <p:extLst>
      <p:ext uri="{BB962C8B-B14F-4D97-AF65-F5344CB8AC3E}">
        <p14:creationId xmlns:p14="http://schemas.microsoft.com/office/powerpoint/2010/main" val="11796810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Risk/Effects Assessment</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Is based on the principle that all activities have a “RISK” associated with them</a:t>
            </a:r>
          </a:p>
          <a:p>
            <a:pPr marL="0" indent="0">
              <a:buNone/>
            </a:pPr>
            <a:r>
              <a:rPr lang="en-GB" sz="3200" dirty="0" smtClean="0"/>
              <a:t>The level of risk will be dependent on the degree of hazard and the probability of the hazard causing an effect</a:t>
            </a:r>
            <a:endParaRPr lang="en-GB" sz="3200" dirty="0"/>
          </a:p>
        </p:txBody>
      </p:sp>
    </p:spTree>
    <p:extLst>
      <p:ext uri="{BB962C8B-B14F-4D97-AF65-F5344CB8AC3E}">
        <p14:creationId xmlns:p14="http://schemas.microsoft.com/office/powerpoint/2010/main" val="34040188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Environmental Risk/Effects Assessment</a:t>
            </a:r>
          </a:p>
        </p:txBody>
      </p:sp>
      <p:sp>
        <p:nvSpPr>
          <p:cNvPr id="3" name="Content Placeholder 2"/>
          <p:cNvSpPr>
            <a:spLocks noGrp="1"/>
          </p:cNvSpPr>
          <p:nvPr>
            <p:ph idx="1"/>
          </p:nvPr>
        </p:nvSpPr>
        <p:spPr>
          <a:xfrm>
            <a:off x="396950" y="2052918"/>
            <a:ext cx="11305952" cy="4532180"/>
          </a:xfrm>
        </p:spPr>
        <p:txBody>
          <a:bodyPr>
            <a:normAutofit/>
          </a:bodyPr>
          <a:lstStyle/>
          <a:p>
            <a:pPr marL="0" indent="0">
              <a:buNone/>
            </a:pPr>
            <a:r>
              <a:rPr lang="en-GB" sz="3200" b="1" u="sng" dirty="0" smtClean="0"/>
              <a:t>Procedure</a:t>
            </a:r>
            <a:r>
              <a:rPr lang="en-GB" sz="3200" dirty="0" smtClean="0"/>
              <a:t>: - Assign a value for</a:t>
            </a:r>
          </a:p>
          <a:p>
            <a:pPr marL="0" indent="0">
              <a:buNone/>
            </a:pPr>
            <a:r>
              <a:rPr lang="en-GB" sz="3200" dirty="0"/>
              <a:t>	</a:t>
            </a:r>
            <a:r>
              <a:rPr lang="en-GB" sz="3200" dirty="0" smtClean="0"/>
              <a:t>- Likelihood of occurrence (O)</a:t>
            </a:r>
          </a:p>
          <a:p>
            <a:pPr marL="0" indent="0">
              <a:buNone/>
            </a:pPr>
            <a:r>
              <a:rPr lang="en-GB" sz="3200" dirty="0"/>
              <a:t>	</a:t>
            </a:r>
            <a:r>
              <a:rPr lang="en-GB" sz="3200" dirty="0" smtClean="0"/>
              <a:t>- Likelihood of detection (D)</a:t>
            </a:r>
          </a:p>
          <a:p>
            <a:pPr marL="0" indent="0">
              <a:buNone/>
            </a:pPr>
            <a:r>
              <a:rPr lang="en-GB" sz="3200" dirty="0"/>
              <a:t>	</a:t>
            </a:r>
            <a:r>
              <a:rPr lang="en-GB" sz="3200" dirty="0" smtClean="0"/>
              <a:t>- Severity of consequences (S)</a:t>
            </a:r>
          </a:p>
          <a:p>
            <a:pPr marL="0" indent="0">
              <a:buNone/>
            </a:pPr>
            <a:r>
              <a:rPr lang="en-GB" sz="3200" dirty="0" smtClean="0"/>
              <a:t>Multiple occurrence by detection by severity (O x D x S)</a:t>
            </a:r>
          </a:p>
          <a:p>
            <a:pPr marL="0" indent="0">
              <a:buNone/>
            </a:pPr>
            <a:r>
              <a:rPr lang="en-GB" sz="3200" dirty="0" smtClean="0"/>
              <a:t>The result is that you subjectively qualify all issues which would enable priorities to be targeted</a:t>
            </a:r>
          </a:p>
          <a:p>
            <a:pPr marL="0" indent="0">
              <a:buNone/>
            </a:pPr>
            <a:endParaRPr lang="en-GB" sz="3200" b="1" u="sng" dirty="0"/>
          </a:p>
        </p:txBody>
      </p:sp>
    </p:spTree>
    <p:extLst>
      <p:ext uri="{BB962C8B-B14F-4D97-AF65-F5344CB8AC3E}">
        <p14:creationId xmlns:p14="http://schemas.microsoft.com/office/powerpoint/2010/main" val="27744518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Effects Register</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232918"/>
              </p:ext>
            </p:extLst>
          </p:nvPr>
        </p:nvGraphicFramePr>
        <p:xfrm>
          <a:off x="368300" y="2052638"/>
          <a:ext cx="11476040" cy="4206240"/>
        </p:xfrm>
        <a:graphic>
          <a:graphicData uri="http://schemas.openxmlformats.org/drawingml/2006/table">
            <a:tbl>
              <a:tblPr firstRow="1" bandRow="1">
                <a:tableStyleId>{5C22544A-7EE6-4342-B048-85BDC9FD1C3A}</a:tableStyleId>
              </a:tblPr>
              <a:tblGrid>
                <a:gridCol w="2295208">
                  <a:extLst>
                    <a:ext uri="{9D8B030D-6E8A-4147-A177-3AD203B41FA5}">
                      <a16:colId xmlns:a16="http://schemas.microsoft.com/office/drawing/2014/main" val="3809443730"/>
                    </a:ext>
                  </a:extLst>
                </a:gridCol>
                <a:gridCol w="2295208">
                  <a:extLst>
                    <a:ext uri="{9D8B030D-6E8A-4147-A177-3AD203B41FA5}">
                      <a16:colId xmlns:a16="http://schemas.microsoft.com/office/drawing/2014/main" val="2940849827"/>
                    </a:ext>
                  </a:extLst>
                </a:gridCol>
                <a:gridCol w="2207628">
                  <a:extLst>
                    <a:ext uri="{9D8B030D-6E8A-4147-A177-3AD203B41FA5}">
                      <a16:colId xmlns:a16="http://schemas.microsoft.com/office/drawing/2014/main" val="916021219"/>
                    </a:ext>
                  </a:extLst>
                </a:gridCol>
                <a:gridCol w="2608521">
                  <a:extLst>
                    <a:ext uri="{9D8B030D-6E8A-4147-A177-3AD203B41FA5}">
                      <a16:colId xmlns:a16="http://schemas.microsoft.com/office/drawing/2014/main" val="2578696040"/>
                    </a:ext>
                  </a:extLst>
                </a:gridCol>
                <a:gridCol w="2069475">
                  <a:extLst>
                    <a:ext uri="{9D8B030D-6E8A-4147-A177-3AD203B41FA5}">
                      <a16:colId xmlns:a16="http://schemas.microsoft.com/office/drawing/2014/main" val="3309086363"/>
                    </a:ext>
                  </a:extLst>
                </a:gridCol>
              </a:tblGrid>
              <a:tr h="370840">
                <a:tc>
                  <a:txBody>
                    <a:bodyPr/>
                    <a:lstStyle/>
                    <a:p>
                      <a:r>
                        <a:rPr lang="en-GB" sz="2400" dirty="0" smtClean="0"/>
                        <a:t>Description of Potential Risk</a:t>
                      </a:r>
                      <a:endParaRPr lang="en-GB" sz="2400" dirty="0"/>
                    </a:p>
                  </a:txBody>
                  <a:tcPr/>
                </a:tc>
                <a:tc>
                  <a:txBody>
                    <a:bodyPr/>
                    <a:lstStyle/>
                    <a:p>
                      <a:r>
                        <a:rPr lang="en-GB" sz="2400" dirty="0" smtClean="0"/>
                        <a:t>Likelihood of Occurrence</a:t>
                      </a:r>
                      <a:endParaRPr lang="en-GB" sz="2400" dirty="0"/>
                    </a:p>
                  </a:txBody>
                  <a:tcPr/>
                </a:tc>
                <a:tc>
                  <a:txBody>
                    <a:bodyPr/>
                    <a:lstStyle/>
                    <a:p>
                      <a:r>
                        <a:rPr lang="en-GB" sz="2400" dirty="0" smtClean="0"/>
                        <a:t>Likelihood of Detection</a:t>
                      </a:r>
                      <a:endParaRPr lang="en-GB" sz="2400" dirty="0"/>
                    </a:p>
                  </a:txBody>
                  <a:tcPr/>
                </a:tc>
                <a:tc>
                  <a:txBody>
                    <a:bodyPr/>
                    <a:lstStyle/>
                    <a:p>
                      <a:r>
                        <a:rPr lang="en-GB" sz="2400" dirty="0" smtClean="0"/>
                        <a:t>Severity of Consequences</a:t>
                      </a:r>
                      <a:endParaRPr lang="en-GB" sz="2400" dirty="0"/>
                    </a:p>
                  </a:txBody>
                  <a:tcPr/>
                </a:tc>
                <a:tc>
                  <a:txBody>
                    <a:bodyPr/>
                    <a:lstStyle/>
                    <a:p>
                      <a:r>
                        <a:rPr lang="en-GB" sz="2400" dirty="0" smtClean="0"/>
                        <a:t>Significance</a:t>
                      </a:r>
                      <a:endParaRPr lang="en-GB" sz="2400" dirty="0"/>
                    </a:p>
                  </a:txBody>
                  <a:tcPr/>
                </a:tc>
                <a:extLst>
                  <a:ext uri="{0D108BD9-81ED-4DB2-BD59-A6C34878D82A}">
                    <a16:rowId xmlns:a16="http://schemas.microsoft.com/office/drawing/2014/main" val="4260446921"/>
                  </a:ext>
                </a:extLst>
              </a:tr>
              <a:tr h="370840">
                <a:tc>
                  <a:txBody>
                    <a:bodyPr/>
                    <a:lstStyle/>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a:p>
                  </a:txBody>
                  <a:tcPr/>
                </a:tc>
                <a:tc>
                  <a:txBody>
                    <a:bodyPr/>
                    <a:lstStyle/>
                    <a:p>
                      <a:endParaRPr lang="en-GB" sz="2400"/>
                    </a:p>
                  </a:txBody>
                  <a:tcPr/>
                </a:tc>
                <a:tc>
                  <a:txBody>
                    <a:bodyPr/>
                    <a:lstStyle/>
                    <a:p>
                      <a:endParaRPr lang="en-GB" sz="2400" dirty="0"/>
                    </a:p>
                  </a:txBody>
                  <a:tcPr/>
                </a:tc>
                <a:tc>
                  <a:txBody>
                    <a:bodyPr/>
                    <a:lstStyle/>
                    <a:p>
                      <a:endParaRPr lang="en-GB" sz="2400" dirty="0"/>
                    </a:p>
                  </a:txBody>
                  <a:tcPr/>
                </a:tc>
                <a:tc>
                  <a:txBody>
                    <a:bodyPr/>
                    <a:lstStyle/>
                    <a:p>
                      <a:endParaRPr lang="en-GB" sz="2400" dirty="0"/>
                    </a:p>
                  </a:txBody>
                  <a:tcPr/>
                </a:tc>
                <a:extLst>
                  <a:ext uri="{0D108BD9-81ED-4DB2-BD59-A6C34878D82A}">
                    <a16:rowId xmlns:a16="http://schemas.microsoft.com/office/drawing/2014/main" val="662576057"/>
                  </a:ext>
                </a:extLst>
              </a:tr>
            </a:tbl>
          </a:graphicData>
        </a:graphic>
      </p:graphicFrame>
    </p:spTree>
    <p:extLst>
      <p:ext uri="{BB962C8B-B14F-4D97-AF65-F5344CB8AC3E}">
        <p14:creationId xmlns:p14="http://schemas.microsoft.com/office/powerpoint/2010/main" val="2283669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Environmental Effects Assessment</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35976406"/>
              </p:ext>
            </p:extLst>
          </p:nvPr>
        </p:nvGraphicFramePr>
        <p:xfrm>
          <a:off x="333375" y="2052638"/>
          <a:ext cx="11441112" cy="3566160"/>
        </p:xfrm>
        <a:graphic>
          <a:graphicData uri="http://schemas.openxmlformats.org/drawingml/2006/table">
            <a:tbl>
              <a:tblPr firstRow="1" bandRow="1">
                <a:tableStyleId>{5C22544A-7EE6-4342-B048-85BDC9FD1C3A}</a:tableStyleId>
              </a:tblPr>
              <a:tblGrid>
                <a:gridCol w="1906852">
                  <a:extLst>
                    <a:ext uri="{9D8B030D-6E8A-4147-A177-3AD203B41FA5}">
                      <a16:colId xmlns:a16="http://schemas.microsoft.com/office/drawing/2014/main" val="2724479844"/>
                    </a:ext>
                  </a:extLst>
                </a:gridCol>
                <a:gridCol w="1906852">
                  <a:extLst>
                    <a:ext uri="{9D8B030D-6E8A-4147-A177-3AD203B41FA5}">
                      <a16:colId xmlns:a16="http://schemas.microsoft.com/office/drawing/2014/main" val="1054386035"/>
                    </a:ext>
                  </a:extLst>
                </a:gridCol>
                <a:gridCol w="1906852">
                  <a:extLst>
                    <a:ext uri="{9D8B030D-6E8A-4147-A177-3AD203B41FA5}">
                      <a16:colId xmlns:a16="http://schemas.microsoft.com/office/drawing/2014/main" val="2318327889"/>
                    </a:ext>
                  </a:extLst>
                </a:gridCol>
                <a:gridCol w="1906852">
                  <a:extLst>
                    <a:ext uri="{9D8B030D-6E8A-4147-A177-3AD203B41FA5}">
                      <a16:colId xmlns:a16="http://schemas.microsoft.com/office/drawing/2014/main" val="2100309675"/>
                    </a:ext>
                  </a:extLst>
                </a:gridCol>
                <a:gridCol w="1906852">
                  <a:extLst>
                    <a:ext uri="{9D8B030D-6E8A-4147-A177-3AD203B41FA5}">
                      <a16:colId xmlns:a16="http://schemas.microsoft.com/office/drawing/2014/main" val="2625186705"/>
                    </a:ext>
                  </a:extLst>
                </a:gridCol>
                <a:gridCol w="1906852">
                  <a:extLst>
                    <a:ext uri="{9D8B030D-6E8A-4147-A177-3AD203B41FA5}">
                      <a16:colId xmlns:a16="http://schemas.microsoft.com/office/drawing/2014/main" val="1229874653"/>
                    </a:ext>
                  </a:extLst>
                </a:gridCol>
              </a:tblGrid>
              <a:tr h="370840">
                <a:tc gridSpan="2">
                  <a:txBody>
                    <a:bodyPr/>
                    <a:lstStyle/>
                    <a:p>
                      <a:r>
                        <a:rPr lang="en-GB" sz="2400" dirty="0" smtClean="0"/>
                        <a:t>Likelihood of Occurrence</a:t>
                      </a:r>
                      <a:endParaRPr lang="en-GB" sz="2400" dirty="0"/>
                    </a:p>
                  </a:txBody>
                  <a:tcPr/>
                </a:tc>
                <a:tc hMerge="1">
                  <a:txBody>
                    <a:bodyPr/>
                    <a:lstStyle/>
                    <a:p>
                      <a:endParaRPr lang="en-GB" sz="2400" dirty="0"/>
                    </a:p>
                  </a:txBody>
                  <a:tcPr/>
                </a:tc>
                <a:tc gridSpan="2">
                  <a:txBody>
                    <a:bodyPr/>
                    <a:lstStyle/>
                    <a:p>
                      <a:r>
                        <a:rPr lang="en-GB" sz="2400" dirty="0" smtClean="0"/>
                        <a:t>Likelihood of Detection</a:t>
                      </a:r>
                      <a:endParaRPr lang="en-GB" sz="2400" dirty="0"/>
                    </a:p>
                  </a:txBody>
                  <a:tcPr/>
                </a:tc>
                <a:tc hMerge="1">
                  <a:txBody>
                    <a:bodyPr/>
                    <a:lstStyle/>
                    <a:p>
                      <a:endParaRPr lang="en-GB" sz="2400" dirty="0"/>
                    </a:p>
                  </a:txBody>
                  <a:tcPr/>
                </a:tc>
                <a:tc gridSpan="2">
                  <a:txBody>
                    <a:bodyPr/>
                    <a:lstStyle/>
                    <a:p>
                      <a:r>
                        <a:rPr lang="en-GB" sz="2400" dirty="0" smtClean="0"/>
                        <a:t>Severity of Consequences</a:t>
                      </a:r>
                      <a:endParaRPr lang="en-GB" sz="2400" dirty="0"/>
                    </a:p>
                  </a:txBody>
                  <a:tcPr/>
                </a:tc>
                <a:tc hMerge="1">
                  <a:txBody>
                    <a:bodyPr/>
                    <a:lstStyle/>
                    <a:p>
                      <a:endParaRPr lang="en-GB" sz="2400" dirty="0"/>
                    </a:p>
                  </a:txBody>
                  <a:tcPr/>
                </a:tc>
                <a:extLst>
                  <a:ext uri="{0D108BD9-81ED-4DB2-BD59-A6C34878D82A}">
                    <a16:rowId xmlns:a16="http://schemas.microsoft.com/office/drawing/2014/main" val="1032111037"/>
                  </a:ext>
                </a:extLst>
              </a:tr>
              <a:tr h="370840">
                <a:tc>
                  <a:txBody>
                    <a:bodyPr/>
                    <a:lstStyle/>
                    <a:p>
                      <a:r>
                        <a:rPr lang="en-GB" sz="2400" dirty="0" smtClean="0"/>
                        <a:t>Criteria</a:t>
                      </a:r>
                      <a:endParaRPr lang="en-GB" sz="2400" dirty="0"/>
                    </a:p>
                  </a:txBody>
                  <a:tcPr/>
                </a:tc>
                <a:tc>
                  <a:txBody>
                    <a:bodyPr/>
                    <a:lstStyle/>
                    <a:p>
                      <a:pPr algn="ctr"/>
                      <a:r>
                        <a:rPr lang="en-GB" sz="2400" dirty="0" smtClean="0"/>
                        <a:t>Rank</a:t>
                      </a:r>
                      <a:endParaRPr lang="en-GB" sz="2400" dirty="0"/>
                    </a:p>
                  </a:txBody>
                  <a:tcPr/>
                </a:tc>
                <a:tc>
                  <a:txBody>
                    <a:bodyPr/>
                    <a:lstStyle/>
                    <a:p>
                      <a:r>
                        <a:rPr lang="en-GB" sz="2400" dirty="0" smtClean="0"/>
                        <a:t>Criteria</a:t>
                      </a:r>
                      <a:endParaRPr lang="en-GB" sz="2400" dirty="0"/>
                    </a:p>
                  </a:txBody>
                  <a:tcPr/>
                </a:tc>
                <a:tc>
                  <a:txBody>
                    <a:bodyPr/>
                    <a:lstStyle/>
                    <a:p>
                      <a:pPr algn="ctr"/>
                      <a:r>
                        <a:rPr lang="en-GB" sz="2400" dirty="0" smtClean="0"/>
                        <a:t>Rank</a:t>
                      </a:r>
                      <a:endParaRPr lang="en-GB" sz="2400" dirty="0"/>
                    </a:p>
                  </a:txBody>
                  <a:tcPr/>
                </a:tc>
                <a:tc>
                  <a:txBody>
                    <a:bodyPr/>
                    <a:lstStyle/>
                    <a:p>
                      <a:r>
                        <a:rPr lang="en-GB" sz="2400" dirty="0" smtClean="0"/>
                        <a:t>Criteria</a:t>
                      </a:r>
                      <a:endParaRPr lang="en-GB" sz="2400" dirty="0"/>
                    </a:p>
                  </a:txBody>
                  <a:tcPr/>
                </a:tc>
                <a:tc>
                  <a:txBody>
                    <a:bodyPr/>
                    <a:lstStyle/>
                    <a:p>
                      <a:pPr algn="ctr"/>
                      <a:r>
                        <a:rPr lang="en-GB" sz="2400" dirty="0" smtClean="0"/>
                        <a:t>Rank</a:t>
                      </a:r>
                      <a:endParaRPr lang="en-GB" sz="2400" dirty="0"/>
                    </a:p>
                  </a:txBody>
                  <a:tcPr/>
                </a:tc>
                <a:extLst>
                  <a:ext uri="{0D108BD9-81ED-4DB2-BD59-A6C34878D82A}">
                    <a16:rowId xmlns:a16="http://schemas.microsoft.com/office/drawing/2014/main" val="1878667673"/>
                  </a:ext>
                </a:extLst>
              </a:tr>
              <a:tr h="370840">
                <a:tc>
                  <a:txBody>
                    <a:bodyPr/>
                    <a:lstStyle/>
                    <a:p>
                      <a:r>
                        <a:rPr lang="en-GB" sz="2400" dirty="0" smtClean="0"/>
                        <a:t>Very High</a:t>
                      </a:r>
                    </a:p>
                    <a:p>
                      <a:r>
                        <a:rPr lang="en-GB" sz="2400" dirty="0" smtClean="0"/>
                        <a:t>High</a:t>
                      </a:r>
                    </a:p>
                    <a:p>
                      <a:r>
                        <a:rPr lang="en-GB" sz="2400" dirty="0" smtClean="0"/>
                        <a:t>Moderate</a:t>
                      </a:r>
                    </a:p>
                    <a:p>
                      <a:r>
                        <a:rPr lang="en-GB" sz="2400" dirty="0" smtClean="0"/>
                        <a:t>Low</a:t>
                      </a:r>
                    </a:p>
                    <a:p>
                      <a:r>
                        <a:rPr lang="en-GB" sz="2400" dirty="0" smtClean="0"/>
                        <a:t>Very</a:t>
                      </a:r>
                      <a:r>
                        <a:rPr lang="en-GB" sz="2400" baseline="0" dirty="0" smtClean="0"/>
                        <a:t> Low</a:t>
                      </a:r>
                    </a:p>
                    <a:p>
                      <a:r>
                        <a:rPr lang="en-GB" sz="2400" baseline="0" dirty="0" smtClean="0"/>
                        <a:t>None</a:t>
                      </a:r>
                      <a:endParaRPr lang="en-GB" sz="2400" dirty="0"/>
                    </a:p>
                  </a:txBody>
                  <a:tcPr/>
                </a:tc>
                <a:tc>
                  <a:txBody>
                    <a:bodyPr/>
                    <a:lstStyle/>
                    <a:p>
                      <a:pPr algn="ctr"/>
                      <a:r>
                        <a:rPr lang="en-GB" sz="2400" dirty="0" smtClean="0"/>
                        <a:t>5</a:t>
                      </a:r>
                    </a:p>
                    <a:p>
                      <a:pPr algn="ctr"/>
                      <a:r>
                        <a:rPr lang="en-GB" sz="2400" dirty="0" smtClean="0"/>
                        <a:t>4</a:t>
                      </a:r>
                    </a:p>
                    <a:p>
                      <a:pPr algn="ctr"/>
                      <a:r>
                        <a:rPr lang="en-GB" sz="2400" dirty="0" smtClean="0"/>
                        <a:t>3</a:t>
                      </a:r>
                    </a:p>
                    <a:p>
                      <a:pPr algn="ctr"/>
                      <a:r>
                        <a:rPr lang="en-GB" sz="2400" dirty="0" smtClean="0"/>
                        <a:t>2</a:t>
                      </a:r>
                    </a:p>
                    <a:p>
                      <a:pPr algn="ctr"/>
                      <a:r>
                        <a:rPr lang="en-GB" sz="2400" dirty="0" smtClean="0"/>
                        <a:t>1</a:t>
                      </a:r>
                    </a:p>
                    <a:p>
                      <a:pPr algn="ctr"/>
                      <a:r>
                        <a:rPr lang="en-GB" sz="2400" dirty="0" smtClean="0"/>
                        <a:t>0</a:t>
                      </a:r>
                      <a:endParaRPr lang="en-GB" sz="2400" dirty="0"/>
                    </a:p>
                  </a:txBody>
                  <a:tcPr/>
                </a:tc>
                <a:tc>
                  <a:txBody>
                    <a:bodyPr/>
                    <a:lstStyle/>
                    <a:p>
                      <a:r>
                        <a:rPr lang="en-GB" sz="2400" dirty="0" smtClean="0"/>
                        <a:t>Very High</a:t>
                      </a:r>
                    </a:p>
                    <a:p>
                      <a:r>
                        <a:rPr lang="en-GB" sz="2400" dirty="0" smtClean="0"/>
                        <a:t>High</a:t>
                      </a:r>
                    </a:p>
                    <a:p>
                      <a:r>
                        <a:rPr lang="en-GB" sz="2400" dirty="0" smtClean="0"/>
                        <a:t>Moderate</a:t>
                      </a:r>
                    </a:p>
                    <a:p>
                      <a:r>
                        <a:rPr lang="en-GB" sz="2400" dirty="0" smtClean="0"/>
                        <a:t>Low</a:t>
                      </a:r>
                    </a:p>
                    <a:p>
                      <a:r>
                        <a:rPr lang="en-GB" sz="2400" dirty="0" smtClean="0"/>
                        <a:t>Very</a:t>
                      </a:r>
                      <a:r>
                        <a:rPr lang="en-GB" sz="2400" baseline="0" dirty="0" smtClean="0"/>
                        <a:t> Low</a:t>
                      </a:r>
                    </a:p>
                    <a:p>
                      <a:r>
                        <a:rPr lang="en-GB" sz="2400" baseline="0" dirty="0" smtClean="0"/>
                        <a:t>None</a:t>
                      </a:r>
                      <a:endParaRPr lang="en-GB" sz="2400" dirty="0" smtClean="0"/>
                    </a:p>
                  </a:txBody>
                  <a:tcPr/>
                </a:tc>
                <a:tc>
                  <a:txBody>
                    <a:bodyPr/>
                    <a:lstStyle/>
                    <a:p>
                      <a:pPr algn="ctr"/>
                      <a:r>
                        <a:rPr lang="en-GB" sz="2400" dirty="0" smtClean="0"/>
                        <a:t>1</a:t>
                      </a:r>
                    </a:p>
                    <a:p>
                      <a:pPr algn="ctr"/>
                      <a:r>
                        <a:rPr lang="en-GB" sz="2400" dirty="0" smtClean="0"/>
                        <a:t>2</a:t>
                      </a:r>
                    </a:p>
                    <a:p>
                      <a:pPr algn="ctr"/>
                      <a:r>
                        <a:rPr lang="en-GB" sz="2400" dirty="0" smtClean="0"/>
                        <a:t>3</a:t>
                      </a:r>
                    </a:p>
                    <a:p>
                      <a:pPr algn="ctr"/>
                      <a:r>
                        <a:rPr lang="en-GB" sz="2400" dirty="0" smtClean="0"/>
                        <a:t>4</a:t>
                      </a:r>
                    </a:p>
                    <a:p>
                      <a:pPr algn="ctr"/>
                      <a:r>
                        <a:rPr lang="en-GB" sz="2400" dirty="0" smtClean="0"/>
                        <a:t>5</a:t>
                      </a:r>
                    </a:p>
                    <a:p>
                      <a:pPr algn="ctr"/>
                      <a:r>
                        <a:rPr lang="en-GB" sz="2400" dirty="0" smtClean="0"/>
                        <a:t>0</a:t>
                      </a:r>
                      <a:endParaRPr lang="en-GB" sz="2400" dirty="0"/>
                    </a:p>
                  </a:txBody>
                  <a:tcPr/>
                </a:tc>
                <a:tc>
                  <a:txBody>
                    <a:bodyPr/>
                    <a:lstStyle/>
                    <a:p>
                      <a:r>
                        <a:rPr lang="en-GB" sz="2400" dirty="0" smtClean="0"/>
                        <a:t>Very High</a:t>
                      </a:r>
                    </a:p>
                    <a:p>
                      <a:r>
                        <a:rPr lang="en-GB" sz="2400" dirty="0" smtClean="0"/>
                        <a:t>High</a:t>
                      </a:r>
                    </a:p>
                    <a:p>
                      <a:r>
                        <a:rPr lang="en-GB" sz="2400" dirty="0" smtClean="0"/>
                        <a:t>Moderate</a:t>
                      </a:r>
                    </a:p>
                    <a:p>
                      <a:r>
                        <a:rPr lang="en-GB" sz="2400" dirty="0" smtClean="0"/>
                        <a:t>Low</a:t>
                      </a:r>
                    </a:p>
                    <a:p>
                      <a:r>
                        <a:rPr lang="en-GB" sz="2400" dirty="0" smtClean="0"/>
                        <a:t>Very</a:t>
                      </a:r>
                      <a:r>
                        <a:rPr lang="en-GB" sz="2400" baseline="0" dirty="0" smtClean="0"/>
                        <a:t> Low</a:t>
                      </a:r>
                    </a:p>
                    <a:p>
                      <a:r>
                        <a:rPr lang="en-GB" sz="2400" baseline="0" dirty="0" smtClean="0"/>
                        <a:t>None</a:t>
                      </a:r>
                      <a:endParaRPr lang="en-GB" sz="2400" dirty="0" smtClean="0"/>
                    </a:p>
                  </a:txBody>
                  <a:tcPr/>
                </a:tc>
                <a:tc>
                  <a:txBody>
                    <a:bodyPr/>
                    <a:lstStyle/>
                    <a:p>
                      <a:pPr algn="ctr"/>
                      <a:r>
                        <a:rPr lang="en-GB" sz="2400" dirty="0" smtClean="0"/>
                        <a:t>5</a:t>
                      </a:r>
                    </a:p>
                    <a:p>
                      <a:pPr algn="ctr"/>
                      <a:r>
                        <a:rPr lang="en-GB" sz="2400" dirty="0" smtClean="0"/>
                        <a:t>4</a:t>
                      </a:r>
                    </a:p>
                    <a:p>
                      <a:pPr algn="ctr"/>
                      <a:r>
                        <a:rPr lang="en-GB" sz="2400" dirty="0" smtClean="0"/>
                        <a:t>3</a:t>
                      </a:r>
                    </a:p>
                    <a:p>
                      <a:pPr algn="ctr"/>
                      <a:r>
                        <a:rPr lang="en-GB" sz="2400" dirty="0" smtClean="0"/>
                        <a:t>2</a:t>
                      </a:r>
                    </a:p>
                    <a:p>
                      <a:pPr algn="ctr"/>
                      <a:r>
                        <a:rPr lang="en-GB" sz="2400" dirty="0" smtClean="0"/>
                        <a:t>1</a:t>
                      </a:r>
                    </a:p>
                    <a:p>
                      <a:pPr algn="ctr"/>
                      <a:r>
                        <a:rPr lang="en-GB" sz="2400" dirty="0" smtClean="0"/>
                        <a:t>0</a:t>
                      </a:r>
                      <a:endParaRPr lang="en-GB" sz="2400" dirty="0"/>
                    </a:p>
                  </a:txBody>
                  <a:tcPr/>
                </a:tc>
                <a:extLst>
                  <a:ext uri="{0D108BD9-81ED-4DB2-BD59-A6C34878D82A}">
                    <a16:rowId xmlns:a16="http://schemas.microsoft.com/office/drawing/2014/main" val="1764091228"/>
                  </a:ext>
                </a:extLst>
              </a:tr>
            </a:tbl>
          </a:graphicData>
        </a:graphic>
      </p:graphicFrame>
    </p:spTree>
    <p:extLst>
      <p:ext uri="{BB962C8B-B14F-4D97-AF65-F5344CB8AC3E}">
        <p14:creationId xmlns:p14="http://schemas.microsoft.com/office/powerpoint/2010/main" val="28068030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Assessment</a:t>
            </a:r>
            <a:endParaRPr lang="en-GB" sz="4400" dirty="0"/>
          </a:p>
        </p:txBody>
      </p:sp>
      <p:sp>
        <p:nvSpPr>
          <p:cNvPr id="3" name="Content Placeholder 2"/>
          <p:cNvSpPr>
            <a:spLocks noGrp="1"/>
          </p:cNvSpPr>
          <p:nvPr>
            <p:ph idx="1"/>
          </p:nvPr>
        </p:nvSpPr>
        <p:spPr>
          <a:xfrm>
            <a:off x="347330" y="2052918"/>
            <a:ext cx="11440633" cy="4195481"/>
          </a:xfrm>
        </p:spPr>
        <p:txBody>
          <a:bodyPr>
            <a:normAutofit lnSpcReduction="10000"/>
          </a:bodyPr>
          <a:lstStyle/>
          <a:p>
            <a:r>
              <a:rPr lang="en-GB" sz="3200" dirty="0" smtClean="0"/>
              <a:t>Life Cycle Assessment (LCA) can be used to evaluate the environmental performance of processes, products and services from ‘cradle to grave’ and identify potential cost savings</a:t>
            </a:r>
          </a:p>
          <a:p>
            <a:r>
              <a:rPr lang="en-GB" sz="3200" dirty="0" smtClean="0"/>
              <a:t>LCA is an effective instrument for informing a company’s management about the company’s environmental performance, improving its understanding of the environmental impacts of company products</a:t>
            </a:r>
            <a:endParaRPr lang="en-GB" sz="3200" dirty="0"/>
          </a:p>
        </p:txBody>
      </p:sp>
    </p:spTree>
    <p:extLst>
      <p:ext uri="{BB962C8B-B14F-4D97-AF65-F5344CB8AC3E}">
        <p14:creationId xmlns:p14="http://schemas.microsoft.com/office/powerpoint/2010/main" val="82163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Assessment</a:t>
            </a:r>
            <a:endParaRPr lang="en-GB" sz="4400" dirty="0"/>
          </a:p>
        </p:txBody>
      </p:sp>
      <p:sp>
        <p:nvSpPr>
          <p:cNvPr id="3" name="Content Placeholder 2"/>
          <p:cNvSpPr>
            <a:spLocks noGrp="1"/>
          </p:cNvSpPr>
          <p:nvPr>
            <p:ph idx="1"/>
          </p:nvPr>
        </p:nvSpPr>
        <p:spPr/>
        <p:txBody>
          <a:bodyPr>
            <a:normAutofit/>
          </a:bodyPr>
          <a:lstStyle/>
          <a:p>
            <a:r>
              <a:rPr lang="en-GB" sz="3200" dirty="0" smtClean="0"/>
              <a:t>Identifying cost savings associated with manufacturing and waste disposal methods</a:t>
            </a:r>
          </a:p>
          <a:p>
            <a:r>
              <a:rPr lang="en-GB" sz="3200" dirty="0" smtClean="0"/>
              <a:t>Importantly, it can inform the market about environmental performance of a company’s products or services</a:t>
            </a:r>
            <a:endParaRPr lang="en-GB" sz="3200" dirty="0"/>
          </a:p>
        </p:txBody>
      </p:sp>
    </p:spTree>
    <p:extLst>
      <p:ext uri="{BB962C8B-B14F-4D97-AF65-F5344CB8AC3E}">
        <p14:creationId xmlns:p14="http://schemas.microsoft.com/office/powerpoint/2010/main" val="306371256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What is LCA?</a:t>
            </a:r>
            <a:endParaRPr lang="en-GB" sz="4400" dirty="0"/>
          </a:p>
        </p:txBody>
      </p:sp>
      <p:sp>
        <p:nvSpPr>
          <p:cNvPr id="3" name="Content Placeholder 2"/>
          <p:cNvSpPr>
            <a:spLocks noGrp="1"/>
          </p:cNvSpPr>
          <p:nvPr>
            <p:ph idx="1"/>
          </p:nvPr>
        </p:nvSpPr>
        <p:spPr>
          <a:xfrm>
            <a:off x="900224" y="2052918"/>
            <a:ext cx="9149630" cy="4195481"/>
          </a:xfrm>
        </p:spPr>
        <p:txBody>
          <a:bodyPr>
            <a:normAutofit/>
          </a:bodyPr>
          <a:lstStyle/>
          <a:p>
            <a:pPr marL="0" indent="0">
              <a:buNone/>
            </a:pPr>
            <a:r>
              <a:rPr lang="en-GB" sz="3200" b="1" u="sng" dirty="0" smtClean="0"/>
              <a:t>Definition</a:t>
            </a:r>
          </a:p>
          <a:p>
            <a:pPr marL="0" indent="0">
              <a:buNone/>
            </a:pPr>
            <a:r>
              <a:rPr lang="en-GB" sz="3200" dirty="0" smtClean="0"/>
              <a:t>LCA identifies the material, energy and waste flows associated with a product over its entire life-cycle so that the environmental impacts can be determined</a:t>
            </a:r>
            <a:endParaRPr lang="en-GB" sz="3200" dirty="0"/>
          </a:p>
        </p:txBody>
      </p:sp>
    </p:spTree>
    <p:extLst>
      <p:ext uri="{BB962C8B-B14F-4D97-AF65-F5344CB8AC3E}">
        <p14:creationId xmlns:p14="http://schemas.microsoft.com/office/powerpoint/2010/main" val="2841107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What is LCA?</a:t>
            </a:r>
            <a:endParaRPr lang="en-GB" sz="4400" dirty="0"/>
          </a:p>
        </p:txBody>
      </p:sp>
      <p:sp>
        <p:nvSpPr>
          <p:cNvPr id="3" name="Content Placeholder 2"/>
          <p:cNvSpPr>
            <a:spLocks noGrp="1"/>
          </p:cNvSpPr>
          <p:nvPr>
            <p:ph idx="1"/>
          </p:nvPr>
        </p:nvSpPr>
        <p:spPr>
          <a:xfrm>
            <a:off x="453656" y="2052918"/>
            <a:ext cx="11135832" cy="4195481"/>
          </a:xfrm>
        </p:spPr>
        <p:txBody>
          <a:bodyPr>
            <a:normAutofit/>
          </a:bodyPr>
          <a:lstStyle/>
          <a:p>
            <a:r>
              <a:rPr lang="en-GB" sz="3200" dirty="0" smtClean="0"/>
              <a:t>Broadly speaking LCA does not consider non-quantifiable or subjective impacts, such as; odour, visibility and working conditions</a:t>
            </a:r>
          </a:p>
          <a:p>
            <a:r>
              <a:rPr lang="en-GB" sz="3200" dirty="0" smtClean="0"/>
              <a:t>In addition LCA does not consider economic or social factors</a:t>
            </a:r>
          </a:p>
          <a:p>
            <a:r>
              <a:rPr lang="en-GB" sz="3200" dirty="0" smtClean="0"/>
              <a:t>LCA shows processes in terms of inputs and outputs for a product’s manufacture, use and disposal</a:t>
            </a:r>
            <a:endParaRPr lang="en-GB" sz="3200" dirty="0"/>
          </a:p>
        </p:txBody>
      </p:sp>
    </p:spTree>
    <p:extLst>
      <p:ext uri="{BB962C8B-B14F-4D97-AF65-F5344CB8AC3E}">
        <p14:creationId xmlns:p14="http://schemas.microsoft.com/office/powerpoint/2010/main" val="26674121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Phase Diagram</a:t>
            </a:r>
            <a:endParaRPr lang="en-GB" sz="4400" dirty="0"/>
          </a:p>
        </p:txBody>
      </p:sp>
      <p:pic>
        <p:nvPicPr>
          <p:cNvPr id="1026" name="Picture 2" descr="Deliverable 29 – Life Cycle Flow Diagram (LCFD) for each alternative supply  chain configuration consider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56167" y="2169042"/>
            <a:ext cx="9944986" cy="4231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69487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Analysis</a:t>
            </a:r>
            <a:endParaRPr lang="en-GB" sz="4400" dirty="0"/>
          </a:p>
        </p:txBody>
      </p:sp>
      <p:sp>
        <p:nvSpPr>
          <p:cNvPr id="3" name="Content Placeholder 2"/>
          <p:cNvSpPr>
            <a:spLocks noGrp="1"/>
          </p:cNvSpPr>
          <p:nvPr>
            <p:ph idx="1"/>
          </p:nvPr>
        </p:nvSpPr>
        <p:spPr>
          <a:xfrm>
            <a:off x="524540" y="2052918"/>
            <a:ext cx="11142920" cy="4195481"/>
          </a:xfrm>
        </p:spPr>
        <p:txBody>
          <a:bodyPr>
            <a:normAutofit/>
          </a:bodyPr>
          <a:lstStyle/>
          <a:p>
            <a:r>
              <a:rPr lang="en-GB" sz="3200" dirty="0" smtClean="0"/>
              <a:t>LCA differs fundamentally from other environmental management tools such as environmental impact assessment and environmental management systems</a:t>
            </a:r>
          </a:p>
          <a:p>
            <a:r>
              <a:rPr lang="en-GB" sz="3200" dirty="0" smtClean="0"/>
              <a:t>Most of these consider only a particular site or location and, hence, only part of the life cycle which occurs on that site, for example, the manufacturing process itself</a:t>
            </a:r>
            <a:endParaRPr lang="en-GB" sz="3200" dirty="0"/>
          </a:p>
        </p:txBody>
      </p:sp>
    </p:spTree>
    <p:extLst>
      <p:ext uri="{BB962C8B-B14F-4D97-AF65-F5344CB8AC3E}">
        <p14:creationId xmlns:p14="http://schemas.microsoft.com/office/powerpoint/2010/main" val="269020706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Life Cycle Analysis</a:t>
            </a:r>
            <a:endParaRPr lang="en-GB" dirty="0"/>
          </a:p>
        </p:txBody>
      </p:sp>
      <p:sp>
        <p:nvSpPr>
          <p:cNvPr id="3" name="Content Placeholder 2"/>
          <p:cNvSpPr>
            <a:spLocks noGrp="1"/>
          </p:cNvSpPr>
          <p:nvPr>
            <p:ph idx="1"/>
          </p:nvPr>
        </p:nvSpPr>
        <p:spPr>
          <a:xfrm>
            <a:off x="474921" y="1325526"/>
            <a:ext cx="11235069" cy="5266660"/>
          </a:xfrm>
        </p:spPr>
        <p:txBody>
          <a:bodyPr>
            <a:normAutofit lnSpcReduction="10000"/>
          </a:bodyPr>
          <a:lstStyle/>
          <a:p>
            <a:r>
              <a:rPr lang="en-GB" sz="3200" dirty="0" smtClean="0"/>
              <a:t>LCA integrates overtime (the life cycle) and considers the different geographical sites and stages a product will pass through in its lifetime</a:t>
            </a:r>
          </a:p>
          <a:p>
            <a:r>
              <a:rPr lang="en-GB" sz="3200" dirty="0" smtClean="0"/>
              <a:t>By adopting a holistic approach, LCA avoids the problem of shifting environmental impacts to other parts of the life-cycle, for example, changing the materials used in production may create less environmental impact at the production site, but increase the environmental impact associated with extraction of raw materials or with product use or disposal</a:t>
            </a:r>
            <a:endParaRPr lang="en-GB" sz="3200" dirty="0"/>
          </a:p>
        </p:txBody>
      </p:sp>
    </p:spTree>
    <p:extLst>
      <p:ext uri="{BB962C8B-B14F-4D97-AF65-F5344CB8AC3E}">
        <p14:creationId xmlns:p14="http://schemas.microsoft.com/office/powerpoint/2010/main" val="16913430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Life Cycle Analysis</a:t>
            </a:r>
            <a:endParaRPr lang="en-GB" sz="4400" dirty="0"/>
          </a:p>
        </p:txBody>
      </p:sp>
      <p:sp>
        <p:nvSpPr>
          <p:cNvPr id="3" name="Content Placeholder 2"/>
          <p:cNvSpPr>
            <a:spLocks noGrp="1"/>
          </p:cNvSpPr>
          <p:nvPr>
            <p:ph idx="1"/>
          </p:nvPr>
        </p:nvSpPr>
        <p:spPr>
          <a:xfrm>
            <a:off x="538716" y="2052918"/>
            <a:ext cx="11142921" cy="4195481"/>
          </a:xfrm>
        </p:spPr>
        <p:txBody>
          <a:bodyPr>
            <a:normAutofit/>
          </a:bodyPr>
          <a:lstStyle/>
          <a:p>
            <a:r>
              <a:rPr lang="en-GB" sz="3200" dirty="0" smtClean="0"/>
              <a:t>Another key characteristic of LCA is that it considers the most significant environmental burdens and environmental issues</a:t>
            </a:r>
          </a:p>
          <a:p>
            <a:r>
              <a:rPr lang="en-GB" sz="3200" dirty="0" smtClean="0"/>
              <a:t>Improvements in any one environmental issue, say global warming, are not made without considering the impacts on another, such as resource depletion</a:t>
            </a:r>
            <a:endParaRPr lang="en-GB" sz="3200" dirty="0"/>
          </a:p>
        </p:txBody>
      </p:sp>
    </p:spTree>
    <p:extLst>
      <p:ext uri="{BB962C8B-B14F-4D97-AF65-F5344CB8AC3E}">
        <p14:creationId xmlns:p14="http://schemas.microsoft.com/office/powerpoint/2010/main" val="42840733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Elements of LCA</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Goal and Scope definition</a:t>
            </a:r>
          </a:p>
          <a:p>
            <a:pPr marL="514350" indent="-514350">
              <a:buAutoNum type="arabicPeriod"/>
            </a:pPr>
            <a:r>
              <a:rPr lang="en-GB" sz="3200" dirty="0" smtClean="0"/>
              <a:t>Inventory Analysis</a:t>
            </a:r>
          </a:p>
          <a:p>
            <a:pPr marL="514350" indent="-514350">
              <a:buAutoNum type="arabicPeriod"/>
            </a:pPr>
            <a:r>
              <a:rPr lang="en-GB" sz="3200" dirty="0" smtClean="0"/>
              <a:t>Impact Assessment</a:t>
            </a:r>
          </a:p>
          <a:p>
            <a:pPr marL="514350" indent="-514350">
              <a:buAutoNum type="arabicPeriod"/>
            </a:pPr>
            <a:r>
              <a:rPr lang="en-GB" sz="3200" dirty="0" smtClean="0"/>
              <a:t>Interpretation</a:t>
            </a:r>
            <a:endParaRPr lang="en-GB" sz="3200" dirty="0"/>
          </a:p>
        </p:txBody>
      </p:sp>
    </p:spTree>
    <p:extLst>
      <p:ext uri="{BB962C8B-B14F-4D97-AF65-F5344CB8AC3E}">
        <p14:creationId xmlns:p14="http://schemas.microsoft.com/office/powerpoint/2010/main" val="150502933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Goal and Scope Definition</a:t>
            </a:r>
            <a:endParaRPr lang="en-GB" sz="4400" dirty="0"/>
          </a:p>
        </p:txBody>
      </p:sp>
      <p:sp>
        <p:nvSpPr>
          <p:cNvPr id="3" name="Content Placeholder 2"/>
          <p:cNvSpPr>
            <a:spLocks noGrp="1"/>
          </p:cNvSpPr>
          <p:nvPr>
            <p:ph idx="1"/>
          </p:nvPr>
        </p:nvSpPr>
        <p:spPr/>
        <p:txBody>
          <a:bodyPr>
            <a:normAutofit/>
          </a:bodyPr>
          <a:lstStyle/>
          <a:p>
            <a:r>
              <a:rPr lang="en-GB" sz="3200" dirty="0" smtClean="0"/>
              <a:t>The goal and scope definition phase is the point at which decisions need to be made concerning the purpose of the LCA and what it is going to cover</a:t>
            </a:r>
          </a:p>
          <a:p>
            <a:r>
              <a:rPr lang="en-GB" sz="3200" dirty="0" smtClean="0"/>
              <a:t>It is also concerned with the identification of the study’s limits- the so-called system boundaries</a:t>
            </a:r>
            <a:endParaRPr lang="en-GB" sz="3200" dirty="0"/>
          </a:p>
        </p:txBody>
      </p:sp>
    </p:spTree>
    <p:extLst>
      <p:ext uri="{BB962C8B-B14F-4D97-AF65-F5344CB8AC3E}">
        <p14:creationId xmlns:p14="http://schemas.microsoft.com/office/powerpoint/2010/main" val="19838422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Goal and Scope Definition</a:t>
            </a:r>
            <a:endParaRPr lang="en-GB" sz="4400" dirty="0"/>
          </a:p>
        </p:txBody>
      </p:sp>
      <p:sp>
        <p:nvSpPr>
          <p:cNvPr id="3" name="Content Placeholder 2"/>
          <p:cNvSpPr>
            <a:spLocks noGrp="1"/>
          </p:cNvSpPr>
          <p:nvPr>
            <p:ph idx="1"/>
          </p:nvPr>
        </p:nvSpPr>
        <p:spPr>
          <a:xfrm>
            <a:off x="453656" y="2052918"/>
            <a:ext cx="11213804" cy="4543326"/>
          </a:xfrm>
        </p:spPr>
        <p:txBody>
          <a:bodyPr>
            <a:normAutofit/>
          </a:bodyPr>
          <a:lstStyle/>
          <a:p>
            <a:r>
              <a:rPr lang="en-GB" sz="3200" dirty="0" smtClean="0"/>
              <a:t>What product is the LCA going to deal with?</a:t>
            </a:r>
          </a:p>
          <a:p>
            <a:r>
              <a:rPr lang="en-GB" sz="3200" dirty="0" smtClean="0"/>
              <a:t>Is the LCA going to compare similar products, which differ in their design and/or manufacturing process?</a:t>
            </a:r>
          </a:p>
          <a:p>
            <a:r>
              <a:rPr lang="en-GB" sz="3200" dirty="0" smtClean="0"/>
              <a:t>Will the LCA involve an assessment of competitors’ products?</a:t>
            </a:r>
          </a:p>
          <a:p>
            <a:r>
              <a:rPr lang="en-GB" sz="3200" dirty="0" smtClean="0"/>
              <a:t>What will the product be used for?</a:t>
            </a:r>
          </a:p>
          <a:p>
            <a:r>
              <a:rPr lang="en-GB" sz="3200" dirty="0" smtClean="0"/>
              <a:t>What environmental issues are of concern to the business</a:t>
            </a:r>
          </a:p>
          <a:p>
            <a:endParaRPr lang="en-GB" sz="3200" dirty="0"/>
          </a:p>
        </p:txBody>
      </p:sp>
    </p:spTree>
    <p:extLst>
      <p:ext uri="{BB962C8B-B14F-4D97-AF65-F5344CB8AC3E}">
        <p14:creationId xmlns:p14="http://schemas.microsoft.com/office/powerpoint/2010/main" val="36402850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Inventory Analysis</a:t>
            </a:r>
            <a:endParaRPr lang="en-GB" sz="4400" dirty="0"/>
          </a:p>
        </p:txBody>
      </p:sp>
      <p:sp>
        <p:nvSpPr>
          <p:cNvPr id="3" name="Content Placeholder 2"/>
          <p:cNvSpPr>
            <a:spLocks noGrp="1"/>
          </p:cNvSpPr>
          <p:nvPr>
            <p:ph idx="1"/>
          </p:nvPr>
        </p:nvSpPr>
        <p:spPr>
          <a:xfrm>
            <a:off x="572373" y="2052918"/>
            <a:ext cx="10986759" cy="4195481"/>
          </a:xfrm>
        </p:spPr>
        <p:txBody>
          <a:bodyPr>
            <a:normAutofit/>
          </a:bodyPr>
          <a:lstStyle/>
          <a:p>
            <a:r>
              <a:rPr lang="en-GB" sz="3200" dirty="0" smtClean="0"/>
              <a:t>An inventory is simply a listing of how much energy or material is used in each process during a product’s manufacture, use and eventual disposal</a:t>
            </a:r>
          </a:p>
          <a:p>
            <a:r>
              <a:rPr lang="en-GB" sz="3200" dirty="0" smtClean="0"/>
              <a:t>Importantly, to aid data interpretation and comparisons, LCA relates each of these environmental burdens to the same functional unit</a:t>
            </a:r>
            <a:endParaRPr lang="en-GB" sz="3200" dirty="0"/>
          </a:p>
        </p:txBody>
      </p:sp>
    </p:spTree>
    <p:extLst>
      <p:ext uri="{BB962C8B-B14F-4D97-AF65-F5344CB8AC3E}">
        <p14:creationId xmlns:p14="http://schemas.microsoft.com/office/powerpoint/2010/main" val="387020887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Inventory Analysis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The inventory will contain such data as:</a:t>
            </a:r>
          </a:p>
          <a:p>
            <a:r>
              <a:rPr lang="en-GB" sz="3200" dirty="0" smtClean="0"/>
              <a:t>Energy used by the process</a:t>
            </a:r>
          </a:p>
          <a:p>
            <a:r>
              <a:rPr lang="en-GB" sz="3200" dirty="0" smtClean="0"/>
              <a:t>Gases, for example, Sulphur dioxide and Carbon dioxide emitted to air</a:t>
            </a:r>
          </a:p>
          <a:p>
            <a:r>
              <a:rPr lang="en-GB" sz="3200" dirty="0" smtClean="0"/>
              <a:t>Wastewater for disposal</a:t>
            </a:r>
          </a:p>
          <a:p>
            <a:r>
              <a:rPr lang="en-GB" sz="3200" dirty="0" smtClean="0"/>
              <a:t>Solid wastes to be sent for disposal/recycling</a:t>
            </a:r>
            <a:endParaRPr lang="en-GB" sz="3200" dirty="0"/>
          </a:p>
        </p:txBody>
      </p:sp>
    </p:spTree>
    <p:extLst>
      <p:ext uri="{BB962C8B-B14F-4D97-AF65-F5344CB8AC3E}">
        <p14:creationId xmlns:p14="http://schemas.microsoft.com/office/powerpoint/2010/main" val="33524773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Impact Assessment</a:t>
            </a:r>
            <a:endParaRPr lang="en-GB" sz="4400" dirty="0"/>
          </a:p>
        </p:txBody>
      </p:sp>
      <p:sp>
        <p:nvSpPr>
          <p:cNvPr id="3" name="Content Placeholder 2"/>
          <p:cNvSpPr>
            <a:spLocks noGrp="1"/>
          </p:cNvSpPr>
          <p:nvPr>
            <p:ph idx="1"/>
          </p:nvPr>
        </p:nvSpPr>
        <p:spPr>
          <a:xfrm>
            <a:off x="425789" y="2052918"/>
            <a:ext cx="11224085" cy="4571247"/>
          </a:xfrm>
        </p:spPr>
        <p:txBody>
          <a:bodyPr>
            <a:normAutofit/>
          </a:bodyPr>
          <a:lstStyle/>
          <a:p>
            <a:r>
              <a:rPr lang="en-GB" sz="3200" dirty="0" smtClean="0"/>
              <a:t>For some LCAs the completed inventory may be an appropriate point to conclude</a:t>
            </a:r>
          </a:p>
          <a:p>
            <a:r>
              <a:rPr lang="en-GB" sz="3200" dirty="0" smtClean="0"/>
              <a:t>It may be possible, from the environmental burdens listed, to identify where a manufacturing process can be improved without recourse to the </a:t>
            </a:r>
            <a:r>
              <a:rPr lang="en-GB" sz="3200" b="1" dirty="0" smtClean="0"/>
              <a:t>impact assessment phase</a:t>
            </a:r>
            <a:endParaRPr lang="en-GB" sz="3200" dirty="0" smtClean="0"/>
          </a:p>
          <a:p>
            <a:r>
              <a:rPr lang="en-GB" sz="3200" dirty="0" smtClean="0"/>
              <a:t>For other LCAs, the inventory phase will identify a large number of environmental burdens</a:t>
            </a:r>
            <a:endParaRPr lang="en-GB" sz="3200" dirty="0"/>
          </a:p>
        </p:txBody>
      </p:sp>
    </p:spTree>
    <p:extLst>
      <p:ext uri="{BB962C8B-B14F-4D97-AF65-F5344CB8AC3E}">
        <p14:creationId xmlns:p14="http://schemas.microsoft.com/office/powerpoint/2010/main" val="116246811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Impact Assessment</a:t>
            </a:r>
            <a:endParaRPr lang="en-GB" sz="4400" dirty="0"/>
          </a:p>
        </p:txBody>
      </p:sp>
      <p:sp>
        <p:nvSpPr>
          <p:cNvPr id="3" name="Content Placeholder 2"/>
          <p:cNvSpPr>
            <a:spLocks noGrp="1"/>
          </p:cNvSpPr>
          <p:nvPr>
            <p:ph idx="1"/>
          </p:nvPr>
        </p:nvSpPr>
        <p:spPr>
          <a:xfrm>
            <a:off x="537472" y="2052918"/>
            <a:ext cx="11168244" cy="4431644"/>
          </a:xfrm>
        </p:spPr>
        <p:txBody>
          <a:bodyPr>
            <a:normAutofit/>
          </a:bodyPr>
          <a:lstStyle/>
          <a:p>
            <a:r>
              <a:rPr lang="en-GB" sz="3200" dirty="0" smtClean="0"/>
              <a:t>Interpretation and comparison of the data will be difficult, making an impact assessment phase necessary</a:t>
            </a:r>
          </a:p>
          <a:p>
            <a:r>
              <a:rPr lang="en-GB" sz="3200" dirty="0" smtClean="0"/>
              <a:t>Typically, the environmental burdens with the same environmental impact are grouped together in a process called classification</a:t>
            </a:r>
          </a:p>
          <a:p>
            <a:r>
              <a:rPr lang="en-GB" sz="3200" dirty="0" smtClean="0"/>
              <a:t>Then an estimate is made of their individual contribution to that particular environmental impact</a:t>
            </a:r>
            <a:endParaRPr lang="en-GB" sz="3200" dirty="0"/>
          </a:p>
        </p:txBody>
      </p:sp>
    </p:spTree>
    <p:extLst>
      <p:ext uri="{BB962C8B-B14F-4D97-AF65-F5344CB8AC3E}">
        <p14:creationId xmlns:p14="http://schemas.microsoft.com/office/powerpoint/2010/main" val="242337000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Impact Assessment</a:t>
            </a:r>
            <a:endParaRPr lang="en-GB" sz="4400" dirty="0"/>
          </a:p>
        </p:txBody>
      </p:sp>
      <p:sp>
        <p:nvSpPr>
          <p:cNvPr id="3" name="Content Placeholder 2"/>
          <p:cNvSpPr>
            <a:spLocks noGrp="1"/>
          </p:cNvSpPr>
          <p:nvPr>
            <p:ph idx="1"/>
          </p:nvPr>
        </p:nvSpPr>
        <p:spPr>
          <a:xfrm>
            <a:off x="439750" y="2052918"/>
            <a:ext cx="11321807" cy="4480505"/>
          </a:xfrm>
        </p:spPr>
        <p:txBody>
          <a:bodyPr>
            <a:normAutofit lnSpcReduction="10000"/>
          </a:bodyPr>
          <a:lstStyle/>
          <a:p>
            <a:r>
              <a:rPr lang="en-GB" sz="3200" dirty="0" smtClean="0"/>
              <a:t>This process is called </a:t>
            </a:r>
            <a:r>
              <a:rPr lang="en-GB" sz="3200" b="1" dirty="0" smtClean="0"/>
              <a:t>characterisation</a:t>
            </a:r>
            <a:r>
              <a:rPr lang="en-GB" sz="3200" dirty="0" smtClean="0"/>
              <a:t>- it allows the most significant burdens to be identified</a:t>
            </a:r>
          </a:p>
          <a:p>
            <a:r>
              <a:rPr lang="en-GB" sz="3200" dirty="0" smtClean="0"/>
              <a:t>For example, greenhouse gases would be grouped together, and their total global warming potential calculated</a:t>
            </a:r>
          </a:p>
          <a:p>
            <a:r>
              <a:rPr lang="en-GB" sz="3200" dirty="0" smtClean="0"/>
              <a:t>At this point, the life-cycle stage that is the main contributor to an environmental impact may be identified allowing improvements to be targeted in the most critical processes</a:t>
            </a:r>
            <a:endParaRPr lang="en-GB" sz="3200" dirty="0"/>
          </a:p>
        </p:txBody>
      </p:sp>
    </p:spTree>
    <p:extLst>
      <p:ext uri="{BB962C8B-B14F-4D97-AF65-F5344CB8AC3E}">
        <p14:creationId xmlns:p14="http://schemas.microsoft.com/office/powerpoint/2010/main" val="423234627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Applications and Benefits</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To improve efficiency and reduce costs</a:t>
            </a:r>
          </a:p>
          <a:p>
            <a:pPr marL="514350" indent="-514350">
              <a:buAutoNum type="arabicPeriod"/>
            </a:pPr>
            <a:r>
              <a:rPr lang="en-GB" sz="3200" dirty="0" smtClean="0"/>
              <a:t>Product design</a:t>
            </a:r>
          </a:p>
          <a:p>
            <a:pPr marL="514350" indent="-514350">
              <a:buAutoNum type="arabicPeriod"/>
            </a:pPr>
            <a:r>
              <a:rPr lang="en-GB" sz="3200" dirty="0" smtClean="0"/>
              <a:t>Product marketing</a:t>
            </a:r>
          </a:p>
          <a:p>
            <a:pPr marL="514350" indent="-514350">
              <a:buAutoNum type="arabicPeriod"/>
            </a:pPr>
            <a:r>
              <a:rPr lang="en-GB" sz="3200" dirty="0" smtClean="0"/>
              <a:t>Supply chain pressure</a:t>
            </a:r>
            <a:endParaRPr lang="en-GB" sz="3200" dirty="0"/>
          </a:p>
        </p:txBody>
      </p:sp>
    </p:spTree>
    <p:extLst>
      <p:ext uri="{BB962C8B-B14F-4D97-AF65-F5344CB8AC3E}">
        <p14:creationId xmlns:p14="http://schemas.microsoft.com/office/powerpoint/2010/main" val="201204365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37326"/>
            <a:ext cx="9404723" cy="900440"/>
          </a:xfrm>
        </p:spPr>
        <p:txBody>
          <a:bodyPr/>
          <a:lstStyle/>
          <a:p>
            <a:pPr algn="ctr"/>
            <a:r>
              <a:rPr lang="en-GB" sz="4400" dirty="0" smtClean="0"/>
              <a:t>Efficiency and Cost Savings</a:t>
            </a:r>
            <a:endParaRPr lang="en-GB" sz="4400" dirty="0"/>
          </a:p>
        </p:txBody>
      </p:sp>
      <p:sp>
        <p:nvSpPr>
          <p:cNvPr id="3" name="Content Placeholder 2"/>
          <p:cNvSpPr>
            <a:spLocks noGrp="1"/>
          </p:cNvSpPr>
          <p:nvPr>
            <p:ph idx="1"/>
          </p:nvPr>
        </p:nvSpPr>
        <p:spPr>
          <a:xfrm>
            <a:off x="335047" y="1382070"/>
            <a:ext cx="11614974" cy="5256055"/>
          </a:xfrm>
        </p:spPr>
        <p:txBody>
          <a:bodyPr>
            <a:normAutofit lnSpcReduction="10000"/>
          </a:bodyPr>
          <a:lstStyle/>
          <a:p>
            <a:r>
              <a:rPr lang="en-GB" sz="3200" dirty="0" smtClean="0"/>
              <a:t>By tracking energy and material inputs and waste outputs through product processes, it is possible to identify stages in production where efficiency can be enhanced</a:t>
            </a:r>
          </a:p>
          <a:p>
            <a:r>
              <a:rPr lang="en-GB" sz="3200" dirty="0" smtClean="0"/>
              <a:t>Reducing the impact of a product means being more efficient with materials and the energy required during manufacturing</a:t>
            </a:r>
          </a:p>
          <a:p>
            <a:r>
              <a:rPr lang="en-GB" sz="3200" dirty="0" smtClean="0"/>
              <a:t>Increased efficiency will, therefore lead to cost savings by reducing the quantities of materials and energy bought in and, by reducing wastes, savings on rejected materials and disposal costs</a:t>
            </a:r>
            <a:endParaRPr lang="en-GB" sz="3200" dirty="0"/>
          </a:p>
        </p:txBody>
      </p:sp>
    </p:spTree>
    <p:extLst>
      <p:ext uri="{BB962C8B-B14F-4D97-AF65-F5344CB8AC3E}">
        <p14:creationId xmlns:p14="http://schemas.microsoft.com/office/powerpoint/2010/main" val="21458450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Product Design</a:t>
            </a:r>
            <a:endParaRPr lang="en-GB" sz="4400" dirty="0"/>
          </a:p>
        </p:txBody>
      </p:sp>
      <p:sp>
        <p:nvSpPr>
          <p:cNvPr id="3" name="Content Placeholder 2"/>
          <p:cNvSpPr>
            <a:spLocks noGrp="1"/>
          </p:cNvSpPr>
          <p:nvPr>
            <p:ph idx="1"/>
          </p:nvPr>
        </p:nvSpPr>
        <p:spPr/>
        <p:txBody>
          <a:bodyPr>
            <a:normAutofit/>
          </a:bodyPr>
          <a:lstStyle/>
          <a:p>
            <a:r>
              <a:rPr lang="en-GB" sz="3200" dirty="0" smtClean="0"/>
              <a:t>As an aid to making design decisions, LCA can help manufacturers identify the environmental pros and cons of different design options</a:t>
            </a:r>
          </a:p>
          <a:p>
            <a:r>
              <a:rPr lang="en-GB" sz="3200" dirty="0" smtClean="0"/>
              <a:t>The conclusion from an LCA could point to the aspect of a product that is responsible for generating the most significant environmental impacts</a:t>
            </a:r>
            <a:endParaRPr lang="en-GB" sz="3200" dirty="0"/>
          </a:p>
        </p:txBody>
      </p:sp>
    </p:spTree>
    <p:extLst>
      <p:ext uri="{BB962C8B-B14F-4D97-AF65-F5344CB8AC3E}">
        <p14:creationId xmlns:p14="http://schemas.microsoft.com/office/powerpoint/2010/main" val="13853935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25643"/>
            <a:ext cx="9404723" cy="795737"/>
          </a:xfrm>
        </p:spPr>
        <p:txBody>
          <a:bodyPr/>
          <a:lstStyle/>
          <a:p>
            <a:pPr algn="ctr"/>
            <a:r>
              <a:rPr lang="en-GB" sz="4400" dirty="0" smtClean="0"/>
              <a:t>Product Design</a:t>
            </a:r>
            <a:endParaRPr lang="en-GB" sz="4400" dirty="0"/>
          </a:p>
        </p:txBody>
      </p:sp>
      <p:sp>
        <p:nvSpPr>
          <p:cNvPr id="3" name="Content Placeholder 2"/>
          <p:cNvSpPr>
            <a:spLocks noGrp="1"/>
          </p:cNvSpPr>
          <p:nvPr>
            <p:ph idx="1"/>
          </p:nvPr>
        </p:nvSpPr>
        <p:spPr>
          <a:xfrm>
            <a:off x="411829" y="1151725"/>
            <a:ext cx="11412549" cy="5451499"/>
          </a:xfrm>
        </p:spPr>
        <p:txBody>
          <a:bodyPr>
            <a:normAutofit lnSpcReduction="10000"/>
          </a:bodyPr>
          <a:lstStyle/>
          <a:p>
            <a:r>
              <a:rPr lang="en-GB" sz="3200" dirty="0" smtClean="0"/>
              <a:t>Significant design improvements can follow on from identifying improvements in environmental performance</a:t>
            </a:r>
          </a:p>
          <a:p>
            <a:r>
              <a:rPr lang="en-GB" sz="3200" dirty="0" smtClean="0"/>
              <a:t>For example, LCAs of washing machines identify that end use gives rise to the most significant impacts; that is, more energy and water are used throughout the machine’s lifetime than are used during its manufacture</a:t>
            </a:r>
          </a:p>
          <a:p>
            <a:r>
              <a:rPr lang="en-GB" sz="3200" dirty="0" smtClean="0"/>
              <a:t>In this instance, a washing machine manufacturer would be advised to concentrate on making design changes to improve the machine’s in-use performance</a:t>
            </a:r>
            <a:endParaRPr lang="en-GB" sz="3200" dirty="0"/>
          </a:p>
        </p:txBody>
      </p:sp>
    </p:spTree>
    <p:extLst>
      <p:ext uri="{BB962C8B-B14F-4D97-AF65-F5344CB8AC3E}">
        <p14:creationId xmlns:p14="http://schemas.microsoft.com/office/powerpoint/2010/main" val="6128491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Product Marketing</a:t>
            </a:r>
            <a:endParaRPr lang="en-GB" sz="4400" dirty="0"/>
          </a:p>
        </p:txBody>
      </p:sp>
      <p:sp>
        <p:nvSpPr>
          <p:cNvPr id="3" name="Content Placeholder 2"/>
          <p:cNvSpPr>
            <a:spLocks noGrp="1"/>
          </p:cNvSpPr>
          <p:nvPr>
            <p:ph idx="1"/>
          </p:nvPr>
        </p:nvSpPr>
        <p:spPr>
          <a:xfrm>
            <a:off x="376928" y="1626376"/>
            <a:ext cx="11482351" cy="4997789"/>
          </a:xfrm>
        </p:spPr>
        <p:txBody>
          <a:bodyPr>
            <a:normAutofit/>
          </a:bodyPr>
          <a:lstStyle/>
          <a:p>
            <a:r>
              <a:rPr lang="en-GB" sz="3200" dirty="0" smtClean="0"/>
              <a:t>Many manufacturers recognise the advantages of promoting the environmental performance of their products as a mechanism for maintaining or improving market share</a:t>
            </a:r>
          </a:p>
          <a:p>
            <a:r>
              <a:rPr lang="en-GB" sz="3200" dirty="0" smtClean="0"/>
              <a:t>To do this with confidence and credibility, it is necessary to base claims on an objective footing, able to be backed up with supporting information</a:t>
            </a:r>
          </a:p>
          <a:p>
            <a:r>
              <a:rPr lang="en-GB" sz="3200" dirty="0" smtClean="0"/>
              <a:t>This is a role well suited to LCA enabling comparisons with similar alternative products</a:t>
            </a:r>
            <a:endParaRPr lang="en-GB" sz="3200" dirty="0"/>
          </a:p>
        </p:txBody>
      </p:sp>
    </p:spTree>
    <p:extLst>
      <p:ext uri="{BB962C8B-B14F-4D97-AF65-F5344CB8AC3E}">
        <p14:creationId xmlns:p14="http://schemas.microsoft.com/office/powerpoint/2010/main" val="329719610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Supply Chain Pressure</a:t>
            </a:r>
            <a:endParaRPr lang="en-GB" sz="4400"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660665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28754</TotalTime>
  <Words>3446</Words>
  <Application>Microsoft Office PowerPoint</Application>
  <PresentationFormat>Widescreen</PresentationFormat>
  <Paragraphs>435</Paragraphs>
  <Slides>77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77</vt:i4>
      </vt:variant>
    </vt:vector>
  </HeadingPairs>
  <TitlesOfParts>
    <vt:vector size="81" baseType="lpstr">
      <vt:lpstr>Arial</vt:lpstr>
      <vt:lpstr>Century Gothic</vt:lpstr>
      <vt:lpstr>Wingdings 3</vt:lpstr>
      <vt:lpstr>Ion</vt:lpstr>
      <vt:lpstr>Environmental Impact Assessment</vt:lpstr>
      <vt:lpstr>Environmental Management</vt:lpstr>
      <vt:lpstr>Business Issues</vt:lpstr>
      <vt:lpstr>Business Issues</vt:lpstr>
      <vt:lpstr>Environmental Pressures</vt:lpstr>
      <vt:lpstr>Environmental Issues</vt:lpstr>
      <vt:lpstr>What are the Benefits</vt:lpstr>
      <vt:lpstr>What are the Benefits</vt:lpstr>
      <vt:lpstr>What are the Benefits</vt:lpstr>
      <vt:lpstr>Environmental Issues</vt:lpstr>
      <vt:lpstr>Environmental Issues</vt:lpstr>
      <vt:lpstr>How is Business Involved?</vt:lpstr>
      <vt:lpstr>Energy Consumption</vt:lpstr>
      <vt:lpstr>Renewable Energy</vt:lpstr>
      <vt:lpstr>Energy Efficiency</vt:lpstr>
      <vt:lpstr>Resources</vt:lpstr>
      <vt:lpstr>Environmental Impact of  Mineral Extraction</vt:lpstr>
      <vt:lpstr>Risk Definition</vt:lpstr>
      <vt:lpstr>Factors Which Affect Perception of Risk</vt:lpstr>
      <vt:lpstr>Factors Which Affect Perception of Risk</vt:lpstr>
      <vt:lpstr>Factors Which Affect Perception of Risk</vt:lpstr>
      <vt:lpstr>Risk Terms</vt:lpstr>
      <vt:lpstr>Risk Terms</vt:lpstr>
      <vt:lpstr>Risk Terms</vt:lpstr>
      <vt:lpstr>Environmental Management Systems</vt:lpstr>
      <vt:lpstr>Pollution Definition</vt:lpstr>
      <vt:lpstr>Pollution Control</vt:lpstr>
      <vt:lpstr>Principles of Environmental Pollution Control</vt:lpstr>
      <vt:lpstr>Pathways</vt:lpstr>
      <vt:lpstr>Sources of Contamination</vt:lpstr>
      <vt:lpstr>Sources of Contamination Example</vt:lpstr>
      <vt:lpstr>Pollution Migration</vt:lpstr>
      <vt:lpstr>Pollution Migration Pathways</vt:lpstr>
      <vt:lpstr>Pollution Migration Pathways</vt:lpstr>
      <vt:lpstr>Targets</vt:lpstr>
      <vt:lpstr>Assessment of Pollution</vt:lpstr>
      <vt:lpstr>Monitoring Pollution</vt:lpstr>
      <vt:lpstr>Monitoring Pollution</vt:lpstr>
      <vt:lpstr>Monitoring Pollution</vt:lpstr>
      <vt:lpstr>Monitoring Pollution</vt:lpstr>
      <vt:lpstr>Environmental Impact Assessment</vt:lpstr>
      <vt:lpstr>Environmental Impact Assessment</vt:lpstr>
      <vt:lpstr>Environmental Impact Assessment</vt:lpstr>
      <vt:lpstr>Impact/Life Cycle Phase/Effects Analysis</vt:lpstr>
      <vt:lpstr>Basic Terminology</vt:lpstr>
      <vt:lpstr>Life Cycle for Plastic</vt:lpstr>
      <vt:lpstr>Life Cycle Phase for Plastic</vt:lpstr>
      <vt:lpstr>Life Cycle Phase for Plastic</vt:lpstr>
      <vt:lpstr>Effects Matrix for Chemical Manufacturer PVC</vt:lpstr>
      <vt:lpstr>Effects Matrix for Chemical Manufacturer PVC</vt:lpstr>
      <vt:lpstr>Risk Assessment Form</vt:lpstr>
      <vt:lpstr>Environmental Risk/Effects Assessment</vt:lpstr>
      <vt:lpstr>Environmental Risk/Effects Assessment</vt:lpstr>
      <vt:lpstr>Environmental Effects Register</vt:lpstr>
      <vt:lpstr>Environmental Effects Assessment</vt:lpstr>
      <vt:lpstr>Life Cycle Assessment</vt:lpstr>
      <vt:lpstr>Life Cycle Assessment</vt:lpstr>
      <vt:lpstr>What is LCA?</vt:lpstr>
      <vt:lpstr>What is LCA?</vt:lpstr>
      <vt:lpstr>Life Cycle Phase Diagram</vt:lpstr>
      <vt:lpstr>Life Cycle Analysis</vt:lpstr>
      <vt:lpstr>Life Cycle Analysis</vt:lpstr>
      <vt:lpstr>Life Cycle Analysis</vt:lpstr>
      <vt:lpstr>Elements of LCA</vt:lpstr>
      <vt:lpstr>Goal and Scope Definition</vt:lpstr>
      <vt:lpstr>Goal and Scope Definition</vt:lpstr>
      <vt:lpstr>Inventory Analysis</vt:lpstr>
      <vt:lpstr>Inventory Analysis</vt:lpstr>
      <vt:lpstr>Impact Assessment</vt:lpstr>
      <vt:lpstr>Impact Assessment</vt:lpstr>
      <vt:lpstr>Impact Assessment</vt:lpstr>
      <vt:lpstr>Applications and Benefits</vt:lpstr>
      <vt:lpstr>Efficiency and Cost Savings</vt:lpstr>
      <vt:lpstr>Product Design</vt:lpstr>
      <vt:lpstr>Product Design</vt:lpstr>
      <vt:lpstr>Product Marketing</vt:lpstr>
      <vt:lpstr>Supply Chain Pressure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60</cp:revision>
  <dcterms:created xsi:type="dcterms:W3CDTF">2021-03-10T01:08:31Z</dcterms:created>
  <dcterms:modified xsi:type="dcterms:W3CDTF">2021-03-30T00:55:11Z</dcterms:modified>
</cp:coreProperties>
</file>