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18"/>
  </p:notesMasterIdLst>
  <p:sldIdLst>
    <p:sldId id="2767" r:id="rId5"/>
    <p:sldId id="257" r:id="rId6"/>
    <p:sldId id="258" r:id="rId7"/>
    <p:sldId id="259" r:id="rId8"/>
    <p:sldId id="260" r:id="rId9"/>
    <p:sldId id="261" r:id="rId10"/>
    <p:sldId id="269" r:id="rId11"/>
    <p:sldId id="263" r:id="rId12"/>
    <p:sldId id="264" r:id="rId13"/>
    <p:sldId id="270" r:id="rId14"/>
    <p:sldId id="265" r:id="rId15"/>
    <p:sldId id="268" r:id="rId16"/>
    <p:sldId id="26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333" autoAdjust="0"/>
  </p:normalViewPr>
  <p:slideViewPr>
    <p:cSldViewPr snapToGrid="0">
      <p:cViewPr varScale="1">
        <p:scale>
          <a:sx n="68" d="100"/>
          <a:sy n="68" d="100"/>
        </p:scale>
        <p:origin x="126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2D05EE-1874-40CA-ACBB-AAFE8CEAEC56}" type="datetimeFigureOut">
              <a:t>6/12/2026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9B9498-FDEE-4498-AC3A-C83DFCC8A50A}" type="slidenum">
              <a:t>‹#›</a:t>
            </a:fld>
            <a:endParaRPr lang="en-US" dirty="0"/>
          </a:p>
        </p:txBody>
      </p:sp>
    </p:spTree>
    <p:extLst>
      <p:ext uri="{BB962C8B-B14F-4D97-AF65-F5344CB8AC3E}">
        <p14:creationId xmlns:p14="http://schemas.microsoft.com/office/powerpoint/2010/main" val="900776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965C32D-63EE-4133-9108-A2BD34E475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7162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Bowlby's Attachment Theory is a theory created by the Psychologist John Bowlby. He felt that children were genetically programmed to form attachments with their primary care givers as this is life sustaining and ensures emotional security. According to Bowlby, attachment is a strong emotional bond between a child and a caregiver. Consistently and sensitively meeting the needs of a child fosters a secure attachment. Securely attached children are safe, feel valued, and feel confident to explore their environment. The internal working model is an important part of Bowlby's theory. This is a child's belief and expectations about himself/herself and others as a result of relationships formed in early years. Good experiences in the early years can help children to feel good about themselves, worthy of care and trusted by others. Bowlby also mentioned separation anxiety, a phenomenon that happens when a child becomes upset when they are away from an attachment figure. This is especially true for Isaac, since one of the concerns that arose in the case study is separation difficulties. Bowlby concluded that early attachments have a vital influence on the development of emotional, social and behavioural skills in the future.</a:t>
            </a:r>
          </a:p>
        </p:txBody>
      </p:sp>
      <p:sp>
        <p:nvSpPr>
          <p:cNvPr id="4" name="Slide Number Placeholder 3"/>
          <p:cNvSpPr>
            <a:spLocks noGrp="1"/>
          </p:cNvSpPr>
          <p:nvPr>
            <p:ph type="sldNum" sz="quarter" idx="5"/>
          </p:nvPr>
        </p:nvSpPr>
        <p:spPr/>
        <p:txBody>
          <a:bodyPr/>
          <a:lstStyle/>
          <a:p>
            <a:fld id="{509B9498-FDEE-4498-AC3A-C83DFCC8A50A}" type="slidenum">
              <a:rPr lang="en-PK" smtClean="0"/>
              <a:t>3</a:t>
            </a:fld>
            <a:endParaRPr lang="en-PK" dirty="0"/>
          </a:p>
        </p:txBody>
      </p:sp>
    </p:spTree>
    <p:extLst>
      <p:ext uri="{BB962C8B-B14F-4D97-AF65-F5344CB8AC3E}">
        <p14:creationId xmlns:p14="http://schemas.microsoft.com/office/powerpoint/2010/main" val="26561909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Many of the challenges that Isaac encounters can be traced back to Bowlby's theory of attachment and emotional security, especially in the context of his theory. As is typical of attachment-related anxiety, Isaacs becomes upset when separated from his mother. He also has a social personality, being described as shy and unwilling to participate in group activities. These behaviours may indicate that he is not very confident or comfortable in new environments. The post-natal depression of his mother may have had an impact on Isaac's emotional availability at critical periods of his development. This does not imply that she is a bad mother, but sometimes she may have problems with her mental health which could make it more difficult for her to respond emotionally at times. Isaac also has had disrupted child-care arrangements. Rotations in caregivers may have resulted in fewer opportunities for the establishment of secure attachments. This theory by Bowlby explains how these experiences might cause Isaac to feel insecure emotionally, socially isolated and in less confidence.</a:t>
            </a:r>
          </a:p>
        </p:txBody>
      </p:sp>
      <p:sp>
        <p:nvSpPr>
          <p:cNvPr id="4" name="Slide Number Placeholder 3"/>
          <p:cNvSpPr>
            <a:spLocks noGrp="1"/>
          </p:cNvSpPr>
          <p:nvPr>
            <p:ph type="sldNum" sz="quarter" idx="5"/>
          </p:nvPr>
        </p:nvSpPr>
        <p:spPr/>
        <p:txBody>
          <a:bodyPr/>
          <a:lstStyle/>
          <a:p>
            <a:fld id="{509B9498-FDEE-4498-AC3A-C83DFCC8A50A}" type="slidenum">
              <a:rPr lang="en-PK" smtClean="0"/>
              <a:t>4</a:t>
            </a:fld>
            <a:endParaRPr lang="en-PK" dirty="0"/>
          </a:p>
        </p:txBody>
      </p:sp>
    </p:spTree>
    <p:extLst>
      <p:ext uri="{BB962C8B-B14F-4D97-AF65-F5344CB8AC3E}">
        <p14:creationId xmlns:p14="http://schemas.microsoft.com/office/powerpoint/2010/main" val="3852646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Attachment difficulties may impact a number of areas of development, such as emotional development, social development and language development. Emotionally, Isaac might be feeling anxious and insecure. When he is separated from his mother, he appears distressed, possibly depending on his mother's presence for reassurance and comfort. This may make it hard for him to cope with new circumstances without help. Socially Isaac is not involved in groups and is withdrawn. Normally, secure attachment helps children to be confident in exploring and interacting with others. A child who feels insecure will not be able to interact with children and adults in a positive way. Development of language can also be delayed. Communication skills are developed through interaction and social experiences. Since Isaac is not as apt to engage in conversations or group activities, he may not have as many opportunities to practice language skills. How emotional security can affect many areas of a child's development and wellbeing is illustrated by these developmental difficulties.</a:t>
            </a:r>
          </a:p>
          <a:p>
            <a:endParaRPr lang="en-PK" dirty="0"/>
          </a:p>
        </p:txBody>
      </p:sp>
      <p:sp>
        <p:nvSpPr>
          <p:cNvPr id="4" name="Slide Number Placeholder 3"/>
          <p:cNvSpPr>
            <a:spLocks noGrp="1"/>
          </p:cNvSpPr>
          <p:nvPr>
            <p:ph type="sldNum" sz="quarter" idx="5"/>
          </p:nvPr>
        </p:nvSpPr>
        <p:spPr/>
        <p:txBody>
          <a:bodyPr/>
          <a:lstStyle/>
          <a:p>
            <a:fld id="{509B9498-FDEE-4498-AC3A-C83DFCC8A50A}" type="slidenum">
              <a:rPr lang="en-PK" smtClean="0"/>
              <a:t>5</a:t>
            </a:fld>
            <a:endParaRPr lang="en-PK" dirty="0"/>
          </a:p>
        </p:txBody>
      </p:sp>
    </p:spTree>
    <p:extLst>
      <p:ext uri="{BB962C8B-B14F-4D97-AF65-F5344CB8AC3E}">
        <p14:creationId xmlns:p14="http://schemas.microsoft.com/office/powerpoint/2010/main" val="3786811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It is important to realise that when assessing Isaac's development, both nature and nurture are important. Biological factors are called nature. It is quite possible that Isaac is shy and sensitive. Children's responses to stress and social situations can be affected by their genetics and early brain development. Nurture are the influences of the environment. These factors are maternal mental health problems, disrupted child care and inadequate social support in the case of Isaac. However, Bowlby specifically emphasized environmental factors and particularly the quality of early relationships. It is possible that some biological factors account for Isaac's personality and behaviour, but this is not the only significant influence, as his growing and developing environment also plays a significant role. Hence, knowledge of nature and nurture factors assists in gaining a clearer picture of Isaac's developmental needs.</a:t>
            </a:r>
          </a:p>
          <a:p>
            <a:endParaRPr lang="en-PK" dirty="0"/>
          </a:p>
        </p:txBody>
      </p:sp>
      <p:sp>
        <p:nvSpPr>
          <p:cNvPr id="4" name="Slide Number Placeholder 3"/>
          <p:cNvSpPr>
            <a:spLocks noGrp="1"/>
          </p:cNvSpPr>
          <p:nvPr>
            <p:ph type="sldNum" sz="quarter" idx="5"/>
          </p:nvPr>
        </p:nvSpPr>
        <p:spPr/>
        <p:txBody>
          <a:bodyPr/>
          <a:lstStyle/>
          <a:p>
            <a:fld id="{509B9498-FDEE-4498-AC3A-C83DFCC8A50A}" type="slidenum">
              <a:rPr lang="en-PK" smtClean="0"/>
              <a:t>6</a:t>
            </a:fld>
            <a:endParaRPr lang="en-PK" dirty="0"/>
          </a:p>
        </p:txBody>
      </p:sp>
    </p:spTree>
    <p:extLst>
      <p:ext uri="{BB962C8B-B14F-4D97-AF65-F5344CB8AC3E}">
        <p14:creationId xmlns:p14="http://schemas.microsoft.com/office/powerpoint/2010/main" val="345458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Biological and environmental factors can impact development. Bowlby felt that the experiences of care is very important to emotional development. </a:t>
            </a:r>
          </a:p>
        </p:txBody>
      </p:sp>
      <p:sp>
        <p:nvSpPr>
          <p:cNvPr id="4" name="Slide Number Placeholder 3"/>
          <p:cNvSpPr>
            <a:spLocks noGrp="1"/>
          </p:cNvSpPr>
          <p:nvPr>
            <p:ph type="sldNum" sz="quarter" idx="5"/>
          </p:nvPr>
        </p:nvSpPr>
        <p:spPr/>
        <p:txBody>
          <a:bodyPr/>
          <a:lstStyle/>
          <a:p>
            <a:fld id="{509B9498-FDEE-4498-AC3A-C83DFCC8A50A}" type="slidenum">
              <a:rPr lang="en-PK" smtClean="0"/>
              <a:t>7</a:t>
            </a:fld>
            <a:endParaRPr lang="en-PK" dirty="0"/>
          </a:p>
        </p:txBody>
      </p:sp>
    </p:spTree>
    <p:extLst>
      <p:ext uri="{BB962C8B-B14F-4D97-AF65-F5344CB8AC3E}">
        <p14:creationId xmlns:p14="http://schemas.microsoft.com/office/powerpoint/2010/main" val="752962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There are a number of strategies that can be used that are practical for supporting the development of Isaac. First, support based on attachment should be given top priority. Having a key worker helps to build emotional security and trust in Isaac. Stable routines can also help to minimise anxiety and provide stability. Secondly, storytelling, singing and conversation should be encouraged for language development. These activities can help to enhance communication skills, as well as confidence building. Third, social development can be fostered via play activities and small group interaction. These strategies will assist in Isaac forming friendships and social skills in a secure setting. Parent assistance is also a important factor. Appropriate services for Isaac's mother may help to improve emotional wellbeing for mother and child. These interventions will be effective in enhancing Isaac's self-confidence, communication, and development together.</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761072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The strengths of Bowlby's theory are that there are a number of points. It has one of the biggest advantages to underscore the significance of early relationships in child development. The theory can help to understand why secure attachments relate to children's being more confident and emotionally resilient. It also offers a valuable insight into behaviours like being separated from others and becoming socially withdrawn. Bowlby's ideas have had an impact on professional practice in health, education and social care settings, which is another strength. Securing and maintaining stable relationships are a key focus of many modern approaches in childcare, as a result of Bowlby's work. In general, the theory offers good insights into the ways in which early experiences affect emotional and social development.</a:t>
            </a:r>
          </a:p>
        </p:txBody>
      </p:sp>
      <p:sp>
        <p:nvSpPr>
          <p:cNvPr id="4" name="Slide Number Placeholder 3"/>
          <p:cNvSpPr>
            <a:spLocks noGrp="1"/>
          </p:cNvSpPr>
          <p:nvPr>
            <p:ph type="sldNum" sz="quarter" idx="5"/>
          </p:nvPr>
        </p:nvSpPr>
        <p:spPr/>
        <p:txBody>
          <a:bodyPr/>
          <a:lstStyle/>
          <a:p>
            <a:fld id="{509B9498-FDEE-4498-AC3A-C83DFCC8A50A}" type="slidenum">
              <a:rPr lang="en-PK" smtClean="0"/>
              <a:t>9</a:t>
            </a:fld>
            <a:endParaRPr lang="en-PK" dirty="0"/>
          </a:p>
        </p:txBody>
      </p:sp>
    </p:spTree>
    <p:extLst>
      <p:ext uri="{BB962C8B-B14F-4D97-AF65-F5344CB8AC3E}">
        <p14:creationId xmlns:p14="http://schemas.microsoft.com/office/powerpoint/2010/main" val="34116167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Although Bowlby's theory has a number of strengths, there are some limitations. A criticism of this is that it focuses too much on a mother and child relationship. Recent studies indicate that children can form healthy attachments to fathers, grandparents and other caregivers as well. The theory might not accurately represent cultural differences as well. There is variation in parenting styles between different cultures and there are alternative family structures that can lead to secure development. A second restriction is that Bowlby's work was primarily concerned with attachment and that biological factors other than attachment, such as temperament and genetics, may have been understated. Professionals are encouraged to apply Bowlby's theory in conjunction with other theories of child development so as to have a better understanding of the child's needs for these reasons.</a:t>
            </a:r>
          </a:p>
        </p:txBody>
      </p:sp>
      <p:sp>
        <p:nvSpPr>
          <p:cNvPr id="4" name="Slide Number Placeholder 3"/>
          <p:cNvSpPr>
            <a:spLocks noGrp="1"/>
          </p:cNvSpPr>
          <p:nvPr>
            <p:ph type="sldNum" sz="quarter" idx="5"/>
          </p:nvPr>
        </p:nvSpPr>
        <p:spPr/>
        <p:txBody>
          <a:bodyPr/>
          <a:lstStyle/>
          <a:p>
            <a:fld id="{509B9498-FDEE-4498-AC3A-C83DFCC8A50A}" type="slidenum">
              <a:rPr lang="en-PK" smtClean="0"/>
              <a:t>10</a:t>
            </a:fld>
            <a:endParaRPr lang="en-PK" dirty="0"/>
          </a:p>
        </p:txBody>
      </p:sp>
    </p:spTree>
    <p:extLst>
      <p:ext uri="{BB962C8B-B14F-4D97-AF65-F5344CB8AC3E}">
        <p14:creationId xmlns:p14="http://schemas.microsoft.com/office/powerpoint/2010/main" val="1814426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Bowlby's theory is useful however, more elements of wider family relationships and culture need to be considered by professionals.</a:t>
            </a:r>
          </a:p>
        </p:txBody>
      </p:sp>
      <p:sp>
        <p:nvSpPr>
          <p:cNvPr id="4" name="Slide Number Placeholder 3"/>
          <p:cNvSpPr>
            <a:spLocks noGrp="1"/>
          </p:cNvSpPr>
          <p:nvPr>
            <p:ph type="sldNum" sz="quarter" idx="5"/>
          </p:nvPr>
        </p:nvSpPr>
        <p:spPr/>
        <p:txBody>
          <a:bodyPr/>
          <a:lstStyle/>
          <a:p>
            <a:fld id="{509B9498-FDEE-4498-AC3A-C83DFCC8A50A}" type="slidenum">
              <a:rPr lang="en-PK" smtClean="0"/>
              <a:t>11</a:t>
            </a:fld>
            <a:endParaRPr lang="en-PK" dirty="0"/>
          </a:p>
        </p:txBody>
      </p:sp>
    </p:spTree>
    <p:extLst>
      <p:ext uri="{BB962C8B-B14F-4D97-AF65-F5344CB8AC3E}">
        <p14:creationId xmlns:p14="http://schemas.microsoft.com/office/powerpoint/2010/main" val="13741375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To sum up, Bowlby's Attachment Theory gives a helpful insight into the emotional, social and language development of Isaac. We have seen in this presentation how early attachment relationships can shape a child's self-assurance, emotional health and social interaction. Isaac's separation anxiety, withdrawn behaviour, and language delay might be related to difficulties in early childhood formation of a secure attachment. These challenges could have been the result of a number of factors such as disruption of child care arrangements, maternal post-natal depression or lack of social support. Such experiences might have impacted on Isaac's security and confidence in interacting with others. The theory by Bowlby focuses on the significance of consistent, responsive and stable caregiving. Children will be more likely to explore their environment, build positive relationships and healthy emotional development when they feel safe and supported. The support strategies outlined in this presentation including the use of a key worker, establishing routine, facilitating communication and engaging multiple professionals can contribute to an increase in the emotional security and positive developmental outcomes for Isaac. Overall, Bowlby's Attachment Theory will assist us in understanding not only the situation that Isaac may find himself in, but also how the early intervention and supportive relationships he experiences can develop his confidence, resilience and wellbeing in the future. Thanks for listening! </a:t>
            </a:r>
            <a:r>
              <a:rPr lang="en-PK" sz="1200" kern="1200">
                <a:solidFill>
                  <a:schemeClr val="tx1"/>
                </a:solidFill>
                <a:effectLst/>
                <a:latin typeface="+mn-lt"/>
                <a:ea typeface="+mn-ea"/>
                <a:cs typeface="+mn-cs"/>
              </a:rPr>
              <a:t>Does anyone have any questions?</a:t>
            </a:r>
          </a:p>
        </p:txBody>
      </p:sp>
      <p:sp>
        <p:nvSpPr>
          <p:cNvPr id="4" name="Slide Number Placeholder 3"/>
          <p:cNvSpPr>
            <a:spLocks noGrp="1"/>
          </p:cNvSpPr>
          <p:nvPr>
            <p:ph type="sldNum" sz="quarter" idx="5"/>
          </p:nvPr>
        </p:nvSpPr>
        <p:spPr/>
        <p:txBody>
          <a:bodyPr/>
          <a:lstStyle/>
          <a:p>
            <a:fld id="{509B9498-FDEE-4498-AC3A-C83DFCC8A50A}" type="slidenum">
              <a:rPr lang="en-PK" smtClean="0"/>
              <a:t>12</a:t>
            </a:fld>
            <a:endParaRPr lang="en-PK" dirty="0"/>
          </a:p>
        </p:txBody>
      </p:sp>
    </p:spTree>
    <p:extLst>
      <p:ext uri="{BB962C8B-B14F-4D97-AF65-F5344CB8AC3E}">
        <p14:creationId xmlns:p14="http://schemas.microsoft.com/office/powerpoint/2010/main" val="1397672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31172" y="3425399"/>
            <a:ext cx="7685140" cy="2621154"/>
          </a:xfrm>
        </p:spPr>
        <p:txBody>
          <a:bodyPr anchor="b">
            <a:noAutofit/>
          </a:bodyPr>
          <a:lstStyle>
            <a:lvl1pPr algn="l">
              <a:defRPr sz="7200">
                <a:solidFill>
                  <a:schemeClr val="bg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31172" y="415057"/>
            <a:ext cx="7685139" cy="1414091"/>
          </a:xfrm>
        </p:spPr>
        <p:txBody>
          <a:bodyPr>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B04EF954-66B1-4168-AF40-97F3DAF43FC4}" type="datetime1">
              <a:rPr lang="en-US" smtClean="0"/>
              <a:t>6/12/2026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611351099"/>
      </p:ext>
    </p:extLst>
  </p:cSld>
  <p:clrMapOvr>
    <a:masterClrMapping/>
  </p:clrMapOvr>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31172" y="553616"/>
            <a:ext cx="7914087" cy="4008859"/>
          </a:xfrm>
        </p:spPr>
        <p:txBody>
          <a:bodyPr anchor="t">
            <a:normAutofit/>
          </a:bodyPr>
          <a:lstStyle>
            <a:lvl1pPr>
              <a:defRPr sz="60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31172" y="5088156"/>
            <a:ext cx="7914087" cy="1166648"/>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a:xfrm>
            <a:off x="431172" y="6490524"/>
            <a:ext cx="2841959" cy="336141"/>
          </a:xfrm>
        </p:spPr>
        <p:txBody>
          <a:bodyPr/>
          <a:lstStyle/>
          <a:p>
            <a:fld id="{26233410-150A-4A72-BF63-6D3ACBC30148}" type="datetime1">
              <a:rPr lang="en-US" smtClean="0"/>
              <a:t>6/12/2026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a:xfrm>
            <a:off x="8893370" y="6490524"/>
            <a:ext cx="2662834" cy="336141"/>
          </a:xfrm>
        </p:spPr>
        <p:txBody>
          <a:bodyPr/>
          <a:lstStyle/>
          <a:p>
            <a:r>
              <a:rPr lang="en-US" dirty="0"/>
              <a:t>Sample Footer Text</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2894100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1_Section Header">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31172" y="553616"/>
            <a:ext cx="7914087" cy="4008859"/>
          </a:xfrm>
        </p:spPr>
        <p:txBody>
          <a:bodyPr anchor="t">
            <a:normAutofit/>
          </a:bodyPr>
          <a:lstStyle>
            <a:lvl1pPr>
              <a:defRPr sz="60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31172" y="5088156"/>
            <a:ext cx="7914087" cy="1166648"/>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a:xfrm>
            <a:off x="431172" y="6490524"/>
            <a:ext cx="2841959" cy="336141"/>
          </a:xfrm>
        </p:spPr>
        <p:txBody>
          <a:bodyPr/>
          <a:lstStyle/>
          <a:p>
            <a:fld id="{91AF1D09-6B76-4716-AD3D-9F53166D3BF5}" type="datetime1">
              <a:rPr lang="en-US" smtClean="0"/>
              <a:t>6/12/2026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a:xfrm>
            <a:off x="8893370" y="6490524"/>
            <a:ext cx="2662834" cy="336141"/>
          </a:xfrm>
        </p:spPr>
        <p:txBody>
          <a:bodyPr/>
          <a:lstStyle/>
          <a:p>
            <a:r>
              <a:rPr lang="en-US" dirty="0"/>
              <a:t>Sample Footer Text</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3477205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1172" y="293302"/>
            <a:ext cx="11125032" cy="96510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31172" y="1384847"/>
            <a:ext cx="11125032" cy="49051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21D4C7-8630-4B98-978C-30388BBD4EE8}" type="datetime1">
              <a:rPr lang="en-US" smtClean="0"/>
              <a:t>6/12/2026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3834443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anchor="ctr">
            <a:normAutofit/>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bg1"/>
                </a:solidFill>
                <a:effectLst/>
              </a:defRPr>
            </a:lvl1pPr>
          </a:lstStyle>
          <a:p>
            <a:fld id="{8C13480A-5F85-4A30-80F2-F92581C6474C}" type="datetime1">
              <a:rPr lang="en-US" smtClean="0"/>
              <a:t>6/12/2026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bg1"/>
                </a:solidFill>
                <a:effectLst/>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vert="horz" lIns="91440" tIns="45720" rIns="91440" bIns="45720" rtlCol="0" anchor="ctr"/>
          <a:lstStyle>
            <a:lvl1pPr>
              <a:defRPr lang="en-US" smtClean="0">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6618478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B2BF18D3-87BE-4A2D-AD2C-B21E415FD900}" type="datetime1">
              <a:rPr lang="en-US" smtClean="0"/>
              <a:t>6/12/2026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4774033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73F0B94E-0195-4FC9-AEFD-CCBB878ACEDF}" type="datetime1">
              <a:rPr lang="en-US" smtClean="0"/>
              <a:t>6/12/2026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2932866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9B0F68CC-6BDD-49E7-8971-97164A4B1FA2}" type="datetime1">
              <a:rPr lang="en-US" smtClean="0"/>
              <a:t>6/12/2026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091141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lphaLcPeriod"/>
              <a:defRPr lang="en-US" dirty="0"/>
            </a:lvl2pPr>
            <a:lvl3pPr marL="800100" indent="-342900">
              <a:buFont typeface="+mj-lt"/>
              <a:buAutoNum type="romanLcPeriod"/>
              <a:defRPr lang="en-US" dirty="0"/>
            </a:lvl3pPr>
            <a:lvl4pPr marL="914400" indent="-228600">
              <a:buFont typeface="+mj-lt"/>
              <a:buAutoNum type="arabicParenR"/>
              <a:defRPr lang="en-US" dirty="0"/>
            </a:lvl4pPr>
            <a:lvl5pPr marL="1143000" indent="-228600">
              <a:buFont typeface="+mj-lt"/>
              <a:buAutoNum type="alphaLcParen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244D5D5-F2FF-4BCB-BACC-FA9A736697CB}" type="datetime1">
              <a:rPr lang="en-US" smtClean="0"/>
              <a:t>6/12/2026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296642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Autofit/>
          </a:bodyPr>
          <a:lstStyle>
            <a:lvl1pPr>
              <a:defRPr sz="4400"/>
            </a:lvl1pPr>
          </a:lstStyle>
          <a:p>
            <a:r>
              <a:rPr lang="en-US"/>
              <a:t>Click to edit Master title style</a:t>
            </a:r>
            <a:endParaRPr lang="en-US" dirty="0"/>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cstate="screen">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lphaLcPeriod"/>
              <a:defRPr sz="1600"/>
            </a:lvl2pPr>
            <a:lvl3pPr marL="800100" indent="-342900">
              <a:buFont typeface="+mj-lt"/>
              <a:buAutoNum type="romanLcPeriod"/>
              <a:defRPr sz="1400"/>
            </a:lvl3pPr>
            <a:lvl4pPr marL="914400" indent="-228600">
              <a:buFont typeface="+mj-lt"/>
              <a:buAutoNum type="arabicParenR"/>
              <a:defRPr sz="1200"/>
            </a:lvl4pPr>
            <a:lvl5pPr marL="1143000" indent="-228600">
              <a:buFont typeface="+mj-lt"/>
              <a:buAutoNum type="alphaLcParen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747D10D-DAA6-49BD-BCDC-42DE71F72A89}"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82816303"/>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31313"/>
                </a:solidFill>
                <a:effectLst/>
                <a:uLnTx/>
                <a:uFillTx/>
                <a:latin typeface="Neue Haas Grotesk Text Pro"/>
                <a:ea typeface="+mn-ea"/>
                <a:cs typeface="+mn-cs"/>
              </a:rPr>
              <a:t>Click to edit Master text styles</a:t>
            </a:r>
          </a:p>
          <a:p>
            <a:pPr marL="228600" marR="0" lvl="1"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31313"/>
                </a:solidFill>
                <a:effectLst/>
                <a:uLnTx/>
                <a:uFillTx/>
                <a:latin typeface="Neue Haas Grotesk Text Pro"/>
                <a:ea typeface="+mn-ea"/>
                <a:cs typeface="+mn-cs"/>
              </a:rPr>
              <a:t>Second level</a:t>
            </a:r>
          </a:p>
          <a:p>
            <a:pPr marL="228600" marR="0" lvl="2"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31313"/>
                </a:solidFill>
                <a:effectLst/>
                <a:uLnTx/>
                <a:uFillTx/>
                <a:latin typeface="Neue Haas Grotesk Text Pro"/>
                <a:ea typeface="+mn-ea"/>
                <a:cs typeface="+mn-cs"/>
              </a:rPr>
              <a:t>Third level</a:t>
            </a:r>
          </a:p>
          <a:p>
            <a:pPr marL="228600" marR="0" lvl="3"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31313"/>
                </a:solidFill>
                <a:effectLst/>
                <a:uLnTx/>
                <a:uFillTx/>
                <a:latin typeface="Neue Haas Grotesk Text Pro"/>
                <a:ea typeface="+mn-ea"/>
                <a:cs typeface="+mn-cs"/>
              </a:rPr>
              <a:t>Fourth level</a:t>
            </a:r>
          </a:p>
          <a:p>
            <a:pPr marL="228600" marR="0" lvl="4"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31313"/>
                </a:solidFill>
                <a:effectLst/>
                <a:uLnTx/>
                <a:uFillTx/>
                <a:latin typeface="Neue Haas Grotesk Text Pro"/>
                <a:ea typeface="+mn-ea"/>
                <a:cs typeface="+mn-cs"/>
              </a:rPr>
              <a:t>Fifth level</a:t>
            </a:r>
            <a:endParaRPr kumimoji="0" lang="en-US" sz="1100" b="0" i="0" u="none" strike="noStrike" kern="1200" cap="none" spc="0" normalizeH="0" baseline="0" noProof="0" dirty="0">
              <a:ln>
                <a:noFill/>
              </a:ln>
              <a:solidFill>
                <a:srgbClr val="131313"/>
              </a:solidFill>
              <a:effectLst/>
              <a:uLnTx/>
              <a:uFillTx/>
              <a:latin typeface="Neue Haas Grotesk Text Pro"/>
              <a:ea typeface="+mn-ea"/>
              <a:cs typeface="+mn-cs"/>
            </a:endParaRP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99C55D-C47D-42B9-AD20-3E2CCE08596C}" type="datetime1">
              <a:rPr lang="en-US" smtClean="0"/>
              <a:t>6/12/2026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831644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1EA44AD-1FB0-4882-B380-D102D5E41B49}" type="datetime1">
              <a:rPr lang="en-US" smtClean="0"/>
              <a:t>6/12/2026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30317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21FD0E9-BB2A-40F4-9FCA-339953EA9BCB}" type="datetime1">
              <a:rPr lang="en-US" smtClean="0"/>
              <a:t>6/12/2026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645397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82DCE86-7B4C-43EC-801D-4B957536C306}" type="datetime1">
              <a:rPr lang="en-US" smtClean="0"/>
              <a:t>6/12/2026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72960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FD3FCD9-BE24-4676-9D2E-63D9ED82EDA2}" type="datetime1">
              <a:rPr lang="en-US" smtClean="0"/>
              <a:t>6/12/2026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242227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1CA290A-121B-47D5-B4CD-63E70D76A5D5}" type="datetime1">
              <a:rPr lang="en-US" smtClean="0"/>
              <a:t>6/12/2026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166298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60A58D8-7EDF-40A6-A98C-8CBDF59A319E}"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848124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6DF7C3E-B5DF-4043-B2F9-CD94B277B81B}"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7025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84F04B89-F088-43E2-8F95-5A2E5E9F612E}"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557602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A0FCFF8D-E3E3-4D6C-85D1-1D24204FD961}"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657172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479AD81-0F74-4052-9D15-1FCBE10FF531}"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404395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8567813-D47B-4BA9-A366-45E7794B6608}"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260155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400"/>
            </a:lvl2pPr>
            <a:lvl3pPr marL="628650" indent="-171450">
              <a:buFont typeface="Arial" panose="020B0604020202020204" pitchFamily="34" charset="0"/>
              <a:buChar char="•"/>
              <a:defRPr sz="1200"/>
            </a:lvl3pPr>
            <a:lvl4pPr marL="857250" indent="-171450">
              <a:buFont typeface="Arial" panose="020B0604020202020204" pitchFamily="34" charset="0"/>
              <a:buChar char="•"/>
              <a:defRPr sz="1100"/>
            </a:lvl4pPr>
            <a:lvl5pPr marL="1085850" indent="-171450">
              <a:buFont typeface="Arial" panose="020B0604020202020204" pitchFamily="34" charset="0"/>
              <a:buChar cha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3C75A4F-7395-44C0-9A76-83F0F6EA512A}"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782712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B2EEDCC-520A-464B-900A-5F7E0E1FFC43}"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36097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6C1D43-E95A-44CE-BF39-AC264176BC74}"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21362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F84395D-714C-468A-B505-16E3BDC41D6C}"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5594400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009D615-5030-44BE-B1E7-FCAF557FFC34}"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958866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65D8DDD-BB5E-4F5B-81F2-5E5F98B403C0}"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897144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a:t>Click to edit Master title style</a:t>
            </a:r>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083588C5-4E32-4E6E-80AB-32A6125C957F}"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697862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37EAFE-6A88-4B1F-9ABC-CA3CFB830DD6}"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1811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F70683-5F2F-44F3-8B59-45258C4FD45A}"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6706546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a:t>Click to edit Master title style</a:t>
            </a:r>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813EDC87-0EBE-4D2E-8804-E5F0EDA0B797}"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882095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a:t>Click to edit Master title style</a:t>
            </a:r>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51CF56A9-FD41-47F4-80A0-DA74EEEC2541}"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683262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Big Number">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6035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A4CBD270-9BF1-4C68-A7FA-BA016D8BB959}" type="datetime1">
              <a:rPr lang="en-US" smtClean="0"/>
              <a:t>6/12/2026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1389888" y="4809744"/>
            <a:ext cx="9345168" cy="1225296"/>
          </a:xfrm>
        </p:spPr>
        <p:txBody>
          <a:bodyPr>
            <a:normAutofit/>
          </a:bodyPr>
          <a:lstStyle>
            <a:lvl1pPr marL="0" indent="0" algn="ctr">
              <a:buNone/>
              <a:defRPr sz="2800" cap="all" baseline="0"/>
            </a:lvl1pPr>
            <a:lvl2pPr marL="228600" indent="0" algn="ctr">
              <a:buNone/>
              <a:defRPr sz="2400" cap="all" baseline="0"/>
            </a:lvl2pPr>
            <a:lvl3pPr marL="457200" indent="0" algn="ctr">
              <a:buNone/>
              <a:defRPr sz="2000" cap="all" baseline="0"/>
            </a:lvl3pPr>
            <a:lvl4pPr marL="685800" indent="0" algn="ctr">
              <a:buNone/>
              <a:defRPr sz="1800" cap="all" baseline="0"/>
            </a:lvl4pPr>
            <a:lvl5pPr marL="914400" indent="0" algn="ctr">
              <a:buNone/>
              <a:defRPr sz="1600" cap="all"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21740340"/>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E023AFB7-90A6-428C-A019-BBE6272496B8}" type="datetime1">
              <a:rPr lang="en-US" smtClean="0"/>
              <a:t>6/12/2026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490472"/>
          </a:xfrm>
        </p:spPr>
        <p:txBody>
          <a:bodyP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0170125"/>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3193DB7D-955F-21DF-15DA-4285375617FC}"/>
              </a:ext>
            </a:extLst>
          </p:cNvPr>
          <p:cNvSpPr/>
          <p:nvPr userDrawn="1"/>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09E47A9E-7C3C-4663-841E-C89520FA85A3}" type="datetime1">
              <a:rPr lang="en-US" smtClean="0"/>
              <a:t>6/12/2026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a:xfrm>
            <a:off x="8430768" y="6492240"/>
            <a:ext cx="2660904" cy="338328"/>
          </a:xfrm>
        </p:spPr>
        <p:txBody>
          <a:bodyPr/>
          <a:lstStyle>
            <a:lvl1pPr>
              <a:defRPr>
                <a:solidFill>
                  <a:schemeClr val="tx1"/>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a:xfrm>
            <a:off x="11183112" y="6492240"/>
            <a:ext cx="457200" cy="338328"/>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589420"/>
          </a:xfrm>
        </p:spPr>
        <p:txBody>
          <a:bodyPr anchor="ct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7767934"/>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tatem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2FED8FD-3F8D-425F-9991-7FB6FCCEC5A2}" type="datetime1">
              <a:rPr lang="en-US" smtClean="0"/>
              <a:t>6/12/2026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536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userDrawn="1"/>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BD6B3E3-A05B-4311-9C9A-DA8A512CAB97}" type="datetime1">
              <a:rPr lang="en-US" smtClean="0"/>
              <a:t>6/12/2026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630935"/>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91453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userDrawn="1"/>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AEFBAE2-1C27-41D0-8DBA-D202F753417F}" type="datetime1">
              <a:rPr lang="en-US" smtClean="0"/>
              <a:t>6/12/2026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83464" y="1596767"/>
            <a:ext cx="9537192" cy="4142232"/>
          </a:xfrm>
        </p:spPr>
        <p:txBody>
          <a:bodyPr anchor="b">
            <a:normAutofit/>
          </a:bodyPr>
          <a:lstStyle>
            <a:lvl1pPr marL="0" indent="0">
              <a:lnSpc>
                <a:spcPct val="100000"/>
              </a:lnSpc>
              <a:buNone/>
              <a:defRPr sz="6000" b="1"/>
            </a:lvl1pPr>
            <a:lvl2pPr marL="228600" indent="0">
              <a:lnSpc>
                <a:spcPct val="100000"/>
              </a:lnSpc>
              <a:buNone/>
              <a:defRPr sz="5400" b="1"/>
            </a:lvl2pPr>
            <a:lvl3pPr marL="457200" indent="0">
              <a:lnSpc>
                <a:spcPct val="100000"/>
              </a:lnSpc>
              <a:buNone/>
              <a:defRPr sz="4800" b="1"/>
            </a:lvl3pPr>
            <a:lvl4pPr marL="685800" indent="0">
              <a:lnSpc>
                <a:spcPct val="100000"/>
              </a:lnSpc>
              <a:buNone/>
              <a:defRPr sz="4400" b="1"/>
            </a:lvl4pPr>
            <a:lvl5pPr marL="914400" indent="0">
              <a:lnSpc>
                <a:spcPct val="100000"/>
              </a:lnSpc>
              <a:buNone/>
              <a:defRPr sz="40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88597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524002"/>
            <a:ext cx="9198864" cy="2871216"/>
          </a:xfrm>
        </p:spPr>
        <p:txBody>
          <a:bodyPr anchor="ctr">
            <a:normAutofit/>
          </a:bodyPr>
          <a:lstStyle>
            <a:lvl1pPr>
              <a:lnSpc>
                <a:spcPct val="110000"/>
              </a:lnSpc>
              <a:defRPr sz="40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6A453612-8941-41EA-ABBA-F717A06C8346}" type="datetime1">
              <a:rPr lang="en-US" smtClean="0"/>
              <a:t>6/12/2026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376672"/>
            <a:ext cx="9198864" cy="466344"/>
          </a:xfrm>
        </p:spPr>
        <p:txBody>
          <a:bodyPr>
            <a:normAutofit/>
          </a:bodyPr>
          <a:lstStyle>
            <a:lvl1pPr marL="0" indent="0">
              <a:buNone/>
              <a:defRPr sz="2200" b="1" cap="all" baseline="0">
                <a:solidFill>
                  <a:schemeClr val="accent1"/>
                </a:solidFill>
              </a:defRPr>
            </a:lvl1pPr>
            <a:lvl2pPr marL="228600" indent="0">
              <a:buNone/>
              <a:defRPr sz="2000" b="1" cap="all" baseline="0">
                <a:solidFill>
                  <a:schemeClr val="accent1"/>
                </a:solidFill>
              </a:defRPr>
            </a:lvl2pPr>
            <a:lvl3pPr marL="457200" indent="0">
              <a:buNone/>
              <a:defRPr sz="1800" b="1" cap="all" baseline="0">
                <a:solidFill>
                  <a:schemeClr val="accent1"/>
                </a:solidFill>
              </a:defRPr>
            </a:lvl3pPr>
            <a:lvl4pPr marL="685800" indent="0">
              <a:buNone/>
              <a:defRPr sz="1600" b="1" cap="all" baseline="0">
                <a:solidFill>
                  <a:schemeClr val="accent1"/>
                </a:solidFill>
              </a:defRPr>
            </a:lvl4pPr>
            <a:lvl5pPr marL="914400" indent="0">
              <a:buNone/>
              <a:defRPr sz="1400" b="1" cap="all" baseline="0">
                <a:solidFill>
                  <a:schemeClr val="accent1"/>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6902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19D41517-889E-CBB7-FD17-C5FECA783B2A}"/>
              </a:ext>
            </a:extLst>
          </p:cNvPr>
          <p:cNvSpPr/>
          <p:nvPr userDrawn="1"/>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429768" y="1783080"/>
            <a:ext cx="8499079" cy="2249424"/>
          </a:xfrm>
        </p:spPr>
        <p:txBody>
          <a:bodyPr anchor="t">
            <a:normAutofit/>
          </a:bodyPr>
          <a:lstStyle>
            <a:lvl1pPr>
              <a:lnSpc>
                <a:spcPct val="100000"/>
              </a:lnSpc>
              <a:defRPr sz="36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73D6CD22-E4B3-48A1-94CA-B89DB574ED80}" type="datetime1">
              <a:rPr lang="en-US" smtClean="0"/>
              <a:t>6/12/2026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8669124"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a:xfrm>
            <a:off x="11421468"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429768" y="5120640"/>
            <a:ext cx="5431536" cy="1289304"/>
          </a:xfrm>
        </p:spPr>
        <p:txBody>
          <a:bodyPr vert="horz" lIns="91440" tIns="45720" rIns="91440" bIns="45720" rtlCol="0" anchor="ctr">
            <a:normAutofit/>
          </a:bodyPr>
          <a:lstStyle>
            <a:lvl1pPr marL="0" indent="0">
              <a:buNone/>
              <a:defRPr lang="en-US" b="1" cap="all" baseline="0" dirty="0"/>
            </a:lvl1pPr>
            <a:lvl2pPr marL="228600" indent="0">
              <a:buNone/>
              <a:defRPr lang="en-US" b="1" cap="all" baseline="0" dirty="0"/>
            </a:lvl2pPr>
            <a:lvl3pPr marL="457200" indent="0">
              <a:buNone/>
              <a:defRPr lang="en-US" b="1" cap="all" baseline="0" dirty="0"/>
            </a:lvl3pPr>
            <a:lvl4pPr marL="685800" indent="0">
              <a:buNone/>
              <a:defRPr lang="en-US" b="1" cap="all" baseline="0" dirty="0"/>
            </a:lvl4pPr>
            <a:lvl5pPr marL="914400" indent="0">
              <a:buNone/>
              <a:defRPr lang="en-US" b="1" cap="all" baseline="0"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0466918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7C38B47-093E-417D-A1C3-81EEF797AC69}" type="datetime1">
              <a:rPr lang="en-US" smtClean="0"/>
              <a:t>6/12/2026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2609295"/>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250925D-4314-49E4-A383-289640FEB5E3}" type="datetime1">
              <a:rPr lang="en-US" smtClean="0"/>
              <a:t>6/12/2026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93871806"/>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a:t>Click to edit Master title style</a:t>
            </a:r>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E2C59E0-667A-459A-BBD1-70DA72C3C576}" type="datetime1">
              <a:rPr lang="en-US" smtClean="0"/>
              <a:t>6/12/2026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066400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06CC00B-2F01-4379-B0FD-8DA094C16FA4}" type="datetime1">
              <a:rPr lang="en-US" smtClean="0"/>
              <a:t>6/12/2026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1834677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5019F103-9E7C-4D5A-827C-0D2D66EE1CD2}" type="datetime1">
              <a:rPr lang="en-US" smtClean="0"/>
              <a:t>6/12/2026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2146388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31173" y="285210"/>
            <a:ext cx="10653578" cy="965101"/>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31172" y="1384847"/>
            <a:ext cx="10653579" cy="49051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31172" y="6490524"/>
            <a:ext cx="2841959" cy="336141"/>
          </a:xfrm>
          <a:prstGeom prst="rect">
            <a:avLst/>
          </a:prstGeom>
        </p:spPr>
        <p:txBody>
          <a:bodyPr vert="horz" lIns="91440" tIns="45720" rIns="91440" bIns="45720" rtlCol="0" anchor="ctr"/>
          <a:lstStyle>
            <a:lvl1pPr algn="l">
              <a:defRPr sz="800">
                <a:solidFill>
                  <a:schemeClr val="tx1"/>
                </a:solidFill>
              </a:defRPr>
            </a:lvl1pPr>
          </a:lstStyle>
          <a:p>
            <a:fld id="{072E1B28-DB45-4001-B295-7D7933E04419}" type="datetime1">
              <a:rPr lang="en-US" smtClean="0"/>
              <a:t>6/12/2026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3370" y="6490524"/>
            <a:ext cx="2662834" cy="336141"/>
          </a:xfrm>
          <a:prstGeom prst="rect">
            <a:avLst/>
          </a:prstGeom>
        </p:spPr>
        <p:txBody>
          <a:bodyPr vert="horz" lIns="91440" tIns="45720" rIns="91440" bIns="45720" rtlCol="0" anchor="ctr"/>
          <a:lstStyle>
            <a:lvl1pPr algn="r">
              <a:defRPr sz="8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8431" y="6490524"/>
            <a:ext cx="457200" cy="336141"/>
          </a:xfrm>
          <a:prstGeom prst="rect">
            <a:avLst/>
          </a:prstGeom>
        </p:spPr>
        <p:txBody>
          <a:bodyPr vert="horz" lIns="91440" tIns="45720" rIns="91440" bIns="45720" rtlCol="0" anchor="ctr"/>
          <a:lstStyle>
            <a:lvl1pPr algn="r">
              <a:defRPr sz="800">
                <a:solidFill>
                  <a:schemeClr val="tx1"/>
                </a:solidFill>
              </a:defRPr>
            </a:lvl1p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1317099004"/>
      </p:ext>
    </p:extLst>
  </p:cSld>
  <p:clrMap bg1="lt1" tx1="dk1" bg2="lt2" tx2="dk2" accent1="accent1" accent2="accent2" accent3="accent3" accent4="accent4" accent5="accent5" accent6="accent6" hlink="hlink" folHlink="folHlink"/>
  <p:sldLayoutIdLst>
    <p:sldLayoutId id="2147483685" r:id="rId1"/>
    <p:sldLayoutId id="2147483687" r:id="rId2"/>
    <p:sldLayoutId id="2147483740" r:id="rId3"/>
    <p:sldLayoutId id="2147483686"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 id="2147483710" r:id="rId19"/>
    <p:sldLayoutId id="2147483711" r:id="rId20"/>
    <p:sldLayoutId id="2147483712" r:id="rId21"/>
    <p:sldLayoutId id="2147483713" r:id="rId22"/>
    <p:sldLayoutId id="2147483714" r:id="rId23"/>
    <p:sldLayoutId id="2147483715" r:id="rId24"/>
    <p:sldLayoutId id="2147483716" r:id="rId25"/>
    <p:sldLayoutId id="2147483717" r:id="rId26"/>
    <p:sldLayoutId id="2147483718" r:id="rId27"/>
    <p:sldLayoutId id="2147483719" r:id="rId28"/>
    <p:sldLayoutId id="2147483720" r:id="rId29"/>
    <p:sldLayoutId id="2147483721" r:id="rId30"/>
    <p:sldLayoutId id="2147483722" r:id="rId31"/>
    <p:sldLayoutId id="2147483723" r:id="rId32"/>
    <p:sldLayoutId id="2147483724" r:id="rId33"/>
    <p:sldLayoutId id="2147483725" r:id="rId34"/>
    <p:sldLayoutId id="2147483726" r:id="rId35"/>
    <p:sldLayoutId id="2147483727" r:id="rId36"/>
    <p:sldLayoutId id="2147483728" r:id="rId37"/>
    <p:sldLayoutId id="2147483729" r:id="rId38"/>
    <p:sldLayoutId id="2147483730" r:id="rId39"/>
    <p:sldLayoutId id="2147483731" r:id="rId40"/>
    <p:sldLayoutId id="2147483732" r:id="rId41"/>
    <p:sldLayoutId id="2147483733" r:id="rId42"/>
    <p:sldLayoutId id="2147483734" r:id="rId43"/>
    <p:sldLayoutId id="2147483735" r:id="rId44"/>
    <p:sldLayoutId id="2147483736" r:id="rId45"/>
    <p:sldLayoutId id="2147483737" r:id="rId46"/>
  </p:sldLayoutIdLst>
  <p:hf hdr="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4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3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3.xml"/></Relationships>
</file>

<file path=ppt/slides/_rels/slide1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A38E9-D21E-DE68-38AC-F56AEA15B379}"/>
              </a:ext>
            </a:extLst>
          </p:cNvPr>
          <p:cNvSpPr>
            <a:spLocks noGrp="1"/>
          </p:cNvSpPr>
          <p:nvPr>
            <p:ph type="ctrTitle"/>
          </p:nvPr>
        </p:nvSpPr>
        <p:spPr>
          <a:xfrm>
            <a:off x="431172" y="2418585"/>
            <a:ext cx="11674459" cy="2621154"/>
          </a:xfrm>
        </p:spPr>
        <p:txBody>
          <a:bodyPr anchor="b">
            <a:normAutofit/>
          </a:bodyPr>
          <a:lstStyle/>
          <a:p>
            <a:r>
              <a:rPr lang="en-GB" sz="2800" dirty="0">
                <a:latin typeface="Times New Roman" panose="02020603050405020304" pitchFamily="18" charset="0"/>
                <a:cs typeface="Times New Roman" panose="02020603050405020304" pitchFamily="18" charset="0"/>
              </a:rPr>
              <a:t>Module: Psychology in Health and Social Care (LCHS4010)</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Student Name: Azhar Hussain</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Student ID: 2512279</a:t>
            </a:r>
          </a:p>
        </p:txBody>
      </p:sp>
      <p:sp>
        <p:nvSpPr>
          <p:cNvPr id="3"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487370" y="967800"/>
            <a:ext cx="11217259" cy="1414091"/>
          </a:xfrm>
        </p:spPr>
        <p:txBody>
          <a:bodyPr anchor="t">
            <a:noAutofit/>
          </a:bodyPr>
          <a:lstStyle/>
          <a:p>
            <a:r>
              <a:rPr lang="en-GB" sz="4000" b="1" dirty="0">
                <a:latin typeface="Times New Roman" panose="02020603050405020304" pitchFamily="18" charset="0"/>
                <a:cs typeface="Times New Roman" panose="02020603050405020304" pitchFamily="18" charset="0"/>
              </a:rPr>
              <a:t>Understanding Isaac’s Development Through Bowlby’s Attachment Theory</a:t>
            </a:r>
            <a:endParaRPr lang="en-US" sz="4000" b="1" dirty="0">
              <a:latin typeface="Times New Roman" panose="02020603050405020304" pitchFamily="18" charset="0"/>
              <a:cs typeface="Times New Roman" panose="02020603050405020304" pitchFamily="18" charset="0"/>
            </a:endParaRPr>
          </a:p>
        </p:txBody>
      </p:sp>
      <p:sp>
        <p:nvSpPr>
          <p:cNvPr id="13" name="Slide Number Placeholder 12">
            <a:extLst>
              <a:ext uri="{FF2B5EF4-FFF2-40B4-BE49-F238E27FC236}">
                <a16:creationId xmlns:a16="http://schemas.microsoft.com/office/drawing/2014/main" id="{6247F861-42CF-FE05-F8FD-7EBB0D76F029}"/>
              </a:ext>
            </a:extLst>
          </p:cNvPr>
          <p:cNvSpPr>
            <a:spLocks noGrp="1"/>
          </p:cNvSpPr>
          <p:nvPr>
            <p:ph type="sldNum" sz="quarter" idx="12"/>
          </p:nvPr>
        </p:nvSpPr>
        <p:spPr>
          <a:xfrm>
            <a:off x="11648431" y="6490524"/>
            <a:ext cx="457200" cy="336141"/>
          </a:xfrm>
        </p:spPr>
        <p:txBody>
          <a:bodyPr/>
          <a:lstStyle/>
          <a:p>
            <a:pPr lvl="0"/>
            <a:fld id="{84C450F2-3BB4-4AE4-8A35-A9D7AEA4C850}" type="slidenum">
              <a:rPr lang="en-US" noProof="0" smtClean="0"/>
              <a:pPr lvl="0"/>
              <a:t>1</a:t>
            </a:fld>
            <a:endParaRPr lang="en-US" noProof="0" dirty="0"/>
          </a:p>
        </p:txBody>
      </p:sp>
    </p:spTree>
    <p:extLst>
      <p:ext uri="{BB962C8B-B14F-4D97-AF65-F5344CB8AC3E}">
        <p14:creationId xmlns:p14="http://schemas.microsoft.com/office/powerpoint/2010/main" val="4182614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255C6-1E2E-E4BD-2E9F-B3321C22A292}"/>
              </a:ext>
            </a:extLst>
          </p:cNvPr>
          <p:cNvSpPr>
            <a:spLocks noGrp="1"/>
          </p:cNvSpPr>
          <p:nvPr>
            <p:ph type="title"/>
          </p:nvPr>
        </p:nvSpPr>
        <p:spPr>
          <a:xfrm>
            <a:off x="429768" y="411480"/>
            <a:ext cx="11045952" cy="949234"/>
          </a:xfrm>
        </p:spPr>
        <p:txBody>
          <a:bodyPr>
            <a:normAutofit/>
          </a:bodyPr>
          <a:lstStyle/>
          <a:p>
            <a:r>
              <a:rPr lang="en-US" sz="4000" b="1" dirty="0">
                <a:latin typeface="Times New Roman" panose="02020603050405020304" pitchFamily="18" charset="0"/>
                <a:cs typeface="Times New Roman" panose="02020603050405020304" pitchFamily="18" charset="0"/>
              </a:rPr>
              <a:t>Agenda</a:t>
            </a:r>
          </a:p>
        </p:txBody>
      </p:sp>
      <p:sp>
        <p:nvSpPr>
          <p:cNvPr id="6" name="Slide Number Placeholder 5">
            <a:extLst>
              <a:ext uri="{FF2B5EF4-FFF2-40B4-BE49-F238E27FC236}">
                <a16:creationId xmlns:a16="http://schemas.microsoft.com/office/drawing/2014/main" id="{5CCDC894-A40D-FD0D-CF41-FEE5AF09BACB}"/>
              </a:ext>
            </a:extLst>
          </p:cNvPr>
          <p:cNvSpPr>
            <a:spLocks noGrp="1"/>
          </p:cNvSpPr>
          <p:nvPr>
            <p:ph type="sldNum" sz="quarter" idx="12"/>
          </p:nvPr>
        </p:nvSpPr>
        <p:spPr/>
        <p:txBody>
          <a:bodyPr/>
          <a:lstStyle/>
          <a:p>
            <a:fld id="{CC057153-B650-4DEB-B370-79DDCFDCE934}" type="slidenum">
              <a:rPr lang="en-US" smtClean="0"/>
              <a:t>2</a:t>
            </a:fld>
            <a:endParaRPr lang="en-US" dirty="0"/>
          </a:p>
        </p:txBody>
      </p:sp>
      <p:sp>
        <p:nvSpPr>
          <p:cNvPr id="7" name="Rectangle 1">
            <a:extLst>
              <a:ext uri="{FF2B5EF4-FFF2-40B4-BE49-F238E27FC236}">
                <a16:creationId xmlns:a16="http://schemas.microsoft.com/office/drawing/2014/main" id="{36C5E577-FE38-D741-1500-5D18E7F6781E}"/>
              </a:ext>
            </a:extLst>
          </p:cNvPr>
          <p:cNvSpPr>
            <a:spLocks noGrp="1" noChangeArrowheads="1"/>
          </p:cNvSpPr>
          <p:nvPr>
            <p:ph sz="quarter" idx="13"/>
          </p:nvPr>
        </p:nvSpPr>
        <p:spPr bwMode="auto">
          <a:xfrm>
            <a:off x="582169" y="1102503"/>
            <a:ext cx="7329507" cy="4370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endParaRPr kumimoji="0" lang="en-PK" altLang="en-PK" sz="1800" b="0" i="0" u="none" strike="noStrike" cap="none" normalizeH="0" baseline="0" dirty="0">
              <a:ln>
                <a:noFill/>
              </a:ln>
              <a:solidFill>
                <a:schemeClr val="tx1"/>
              </a:solidFill>
              <a:effectLst/>
              <a:latin typeface="Arial" panose="020B0604020202020204" pitchFamily="34" charset="0"/>
            </a:endParaRPr>
          </a:p>
          <a:p>
            <a:pPr marR="0" lvl="0" defTabSz="914400" rtl="0" eaLnBrk="0" fontAlgn="base" latinLnBrk="0" hangingPunct="0">
              <a:lnSpc>
                <a:spcPct val="100000"/>
              </a:lnSpc>
              <a:spcBef>
                <a:spcPct val="0"/>
              </a:spcBef>
              <a:spcAft>
                <a:spcPct val="0"/>
              </a:spcAft>
              <a:buClrTx/>
              <a:buSzTx/>
              <a:tabLst/>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Introduction to Isaac’s case study </a:t>
            </a:r>
          </a:p>
          <a:p>
            <a:pPr marR="0" lvl="0" defTabSz="914400" rtl="0" eaLnBrk="0" fontAlgn="base" latinLnBrk="0" hangingPunct="0">
              <a:lnSpc>
                <a:spcPct val="100000"/>
              </a:lnSpc>
              <a:spcBef>
                <a:spcPct val="0"/>
              </a:spcBef>
              <a:spcAft>
                <a:spcPct val="0"/>
              </a:spcAft>
              <a:buClrTx/>
              <a:buSzTx/>
              <a:tabLst/>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Overview of John Bowlby’s Attachment Theory </a:t>
            </a:r>
          </a:p>
          <a:p>
            <a:pPr marR="0" lvl="0" defTabSz="914400" rtl="0" eaLnBrk="0" fontAlgn="base" latinLnBrk="0" hangingPunct="0">
              <a:lnSpc>
                <a:spcPct val="100000"/>
              </a:lnSpc>
              <a:spcBef>
                <a:spcPct val="0"/>
              </a:spcBef>
              <a:spcAft>
                <a:spcPct val="0"/>
              </a:spcAft>
              <a:buClrTx/>
              <a:buSzTx/>
              <a:tabLst/>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Key concepts of Attachment Theory </a:t>
            </a:r>
          </a:p>
          <a:p>
            <a:pPr marR="0" lvl="0" defTabSz="914400" rtl="0" eaLnBrk="0" fontAlgn="base" latinLnBrk="0" hangingPunct="0">
              <a:lnSpc>
                <a:spcPct val="100000"/>
              </a:lnSpc>
              <a:spcBef>
                <a:spcPct val="0"/>
              </a:spcBef>
              <a:spcAft>
                <a:spcPct val="0"/>
              </a:spcAft>
              <a:buClrTx/>
              <a:buSzTx/>
              <a:tabLst/>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Why the theory is relevant to Isaac </a:t>
            </a:r>
          </a:p>
          <a:p>
            <a:pPr marR="0" lvl="0" defTabSz="914400" rtl="0" eaLnBrk="0" fontAlgn="base" latinLnBrk="0" hangingPunct="0">
              <a:lnSpc>
                <a:spcPct val="100000"/>
              </a:lnSpc>
              <a:spcBef>
                <a:spcPct val="0"/>
              </a:spcBef>
              <a:spcAft>
                <a:spcPct val="0"/>
              </a:spcAft>
              <a:buClrTx/>
              <a:buSzTx/>
              <a:tabLst/>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Analysis of Isaac’s emotional, social, and language development </a:t>
            </a:r>
          </a:p>
          <a:p>
            <a:pPr marR="0" lvl="0" defTabSz="914400" rtl="0" eaLnBrk="0" fontAlgn="base" latinLnBrk="0" hangingPunct="0">
              <a:lnSpc>
                <a:spcPct val="100000"/>
              </a:lnSpc>
              <a:spcBef>
                <a:spcPct val="0"/>
              </a:spcBef>
              <a:spcAft>
                <a:spcPct val="0"/>
              </a:spcAft>
              <a:buClrTx/>
              <a:buSzTx/>
              <a:tabLst/>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Discussion of nature and nurture factors </a:t>
            </a:r>
          </a:p>
          <a:p>
            <a:pPr marR="0" lvl="0" defTabSz="914400" rtl="0" eaLnBrk="0" fontAlgn="base" latinLnBrk="0" hangingPunct="0">
              <a:lnSpc>
                <a:spcPct val="100000"/>
              </a:lnSpc>
              <a:spcBef>
                <a:spcPct val="0"/>
              </a:spcBef>
              <a:spcAft>
                <a:spcPct val="0"/>
              </a:spcAft>
              <a:buClrTx/>
              <a:buSzTx/>
              <a:tabLst/>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Practical support strategies for Isaac </a:t>
            </a:r>
          </a:p>
          <a:p>
            <a:pPr marR="0" lvl="0" defTabSz="914400" rtl="0" eaLnBrk="0" fontAlgn="base" latinLnBrk="0" hangingPunct="0">
              <a:lnSpc>
                <a:spcPct val="100000"/>
              </a:lnSpc>
              <a:spcBef>
                <a:spcPct val="0"/>
              </a:spcBef>
              <a:spcAft>
                <a:spcPct val="0"/>
              </a:spcAft>
              <a:buClrTx/>
              <a:buSzTx/>
              <a:tabLst/>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Multi-agency and parental support interventions </a:t>
            </a:r>
          </a:p>
          <a:p>
            <a:pPr marR="0" lvl="0" defTabSz="914400" rtl="0" eaLnBrk="0" fontAlgn="base" latinLnBrk="0" hangingPunct="0">
              <a:lnSpc>
                <a:spcPct val="100000"/>
              </a:lnSpc>
              <a:spcBef>
                <a:spcPct val="0"/>
              </a:spcBef>
              <a:spcAft>
                <a:spcPct val="0"/>
              </a:spcAft>
              <a:buClrTx/>
              <a:buSzTx/>
              <a:tabLst/>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Strengths of Bowlby’s theory </a:t>
            </a:r>
          </a:p>
          <a:p>
            <a:pPr marR="0" lvl="0" defTabSz="914400" rtl="0" eaLnBrk="0" fontAlgn="base" latinLnBrk="0" hangingPunct="0">
              <a:lnSpc>
                <a:spcPct val="100000"/>
              </a:lnSpc>
              <a:spcBef>
                <a:spcPct val="0"/>
              </a:spcBef>
              <a:spcAft>
                <a:spcPct val="0"/>
              </a:spcAft>
              <a:buClrTx/>
              <a:buSzTx/>
              <a:tabLst/>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Limitations and criticisms of the theory </a:t>
            </a:r>
          </a:p>
          <a:p>
            <a:pPr marR="0" lvl="0" defTabSz="914400" rtl="0" eaLnBrk="0" fontAlgn="base" latinLnBrk="0" hangingPunct="0">
              <a:lnSpc>
                <a:spcPct val="100000"/>
              </a:lnSpc>
              <a:spcBef>
                <a:spcPct val="0"/>
              </a:spcBef>
              <a:spcAft>
                <a:spcPct val="0"/>
              </a:spcAft>
              <a:buClrTx/>
              <a:buSzTx/>
              <a:tabLst/>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Relevance to diverse communities in London </a:t>
            </a:r>
          </a:p>
          <a:p>
            <a:pPr marR="0" lvl="0" defTabSz="914400" rtl="0" eaLnBrk="0" fontAlgn="base" latinLnBrk="0" hangingPunct="0">
              <a:lnSpc>
                <a:spcPct val="100000"/>
              </a:lnSpc>
              <a:spcBef>
                <a:spcPct val="0"/>
              </a:spcBef>
              <a:spcAft>
                <a:spcPct val="0"/>
              </a:spcAft>
              <a:buClrTx/>
              <a:buSzTx/>
              <a:tabLst/>
            </a:pPr>
            <a:r>
              <a:rPr kumimoji="0" lang="en-PK" altLang="en-PK" sz="2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Conclusion</a:t>
            </a:r>
            <a:endPar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R="0" lvl="0" defTabSz="914400" rtl="0" eaLnBrk="0" fontAlgn="base" latinLnBrk="0" hangingPunct="0">
              <a:lnSpc>
                <a:spcPct val="100000"/>
              </a:lnSpc>
              <a:spcBef>
                <a:spcPct val="0"/>
              </a:spcBef>
              <a:spcAft>
                <a:spcPct val="0"/>
              </a:spcAft>
              <a:buClrTx/>
              <a:buSzTx/>
              <a:tabLst/>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References </a:t>
            </a:r>
          </a:p>
        </p:txBody>
      </p:sp>
    </p:spTree>
    <p:extLst>
      <p:ext uri="{BB962C8B-B14F-4D97-AF65-F5344CB8AC3E}">
        <p14:creationId xmlns:p14="http://schemas.microsoft.com/office/powerpoint/2010/main" val="421652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144A5-0283-F980-85F3-EE51746FC4CD}"/>
              </a:ext>
            </a:extLst>
          </p:cNvPr>
          <p:cNvSpPr>
            <a:spLocks noGrp="1"/>
          </p:cNvSpPr>
          <p:nvPr>
            <p:ph type="title"/>
          </p:nvPr>
        </p:nvSpPr>
        <p:spPr>
          <a:xfrm>
            <a:off x="244569" y="325622"/>
            <a:ext cx="11354517" cy="567006"/>
          </a:xfrm>
        </p:spPr>
        <p:txBody>
          <a:bodyPr>
            <a:noAutofit/>
          </a:bodyPr>
          <a:lstStyle/>
          <a:p>
            <a:r>
              <a:rPr lang="en-PK" sz="4000" b="1" dirty="0">
                <a:latin typeface="Times New Roman" panose="02020603050405020304" pitchFamily="18" charset="0"/>
                <a:cs typeface="Times New Roman" panose="02020603050405020304" pitchFamily="18" charset="0"/>
              </a:rPr>
              <a:t>Introduction to the Case Study </a:t>
            </a:r>
            <a:br>
              <a:rPr lang="en-PK" sz="4000" b="1" dirty="0">
                <a:latin typeface="Times New Roman" panose="02020603050405020304" pitchFamily="18" charset="0"/>
                <a:cs typeface="Times New Roman" panose="02020603050405020304" pitchFamily="18" charset="0"/>
              </a:rPr>
            </a:br>
            <a:endParaRPr lang="en-US" sz="4000" b="1" dirty="0">
              <a:latin typeface="Times New Roman" panose="02020603050405020304" pitchFamily="18" charset="0"/>
              <a:cs typeface="Times New Roman" panose="02020603050405020304" pitchFamily="18" charset="0"/>
            </a:endParaRPr>
          </a:p>
        </p:txBody>
      </p:sp>
      <p:pic>
        <p:nvPicPr>
          <p:cNvPr id="6" name="Picture Placeholder 5" descr="Two people running on a beach">
            <a:extLst>
              <a:ext uri="{FF2B5EF4-FFF2-40B4-BE49-F238E27FC236}">
                <a16:creationId xmlns:a16="http://schemas.microsoft.com/office/drawing/2014/main" id="{F89F5A20-EE3C-FB44-E2F2-3404DD866E67}"/>
              </a:ext>
            </a:extLst>
          </p:cNvPr>
          <p:cNvPicPr>
            <a:picLocks noGrp="1" noChangeAspect="1"/>
          </p:cNvPicPr>
          <p:nvPr>
            <p:ph type="pic" sz="quarter" idx="15"/>
          </p:nvPr>
        </p:nvPicPr>
        <p:blipFill>
          <a:blip r:embed="rId3" cstate="screen">
            <a:extLst>
              <a:ext uri="{28A0092B-C50C-407E-A947-70E740481C1C}">
                <a14:useLocalDpi xmlns:a14="http://schemas.microsoft.com/office/drawing/2010/main"/>
              </a:ext>
            </a:extLst>
          </a:blip>
          <a:srcRect/>
          <a:stretch/>
        </p:blipFill>
        <p:spPr>
          <a:xfrm>
            <a:off x="6716486" y="991919"/>
            <a:ext cx="5475513" cy="4430485"/>
          </a:xfrm>
        </p:spPr>
      </p:pic>
      <p:sp>
        <p:nvSpPr>
          <p:cNvPr id="3" name="Content Placeholder 2">
            <a:extLst>
              <a:ext uri="{FF2B5EF4-FFF2-40B4-BE49-F238E27FC236}">
                <a16:creationId xmlns:a16="http://schemas.microsoft.com/office/drawing/2014/main" id="{1A385359-5FD3-D5C8-1467-F7082543AA4C}"/>
              </a:ext>
            </a:extLst>
          </p:cNvPr>
          <p:cNvSpPr>
            <a:spLocks noGrp="1"/>
          </p:cNvSpPr>
          <p:nvPr>
            <p:ph sz="quarter" idx="14"/>
          </p:nvPr>
        </p:nvSpPr>
        <p:spPr>
          <a:xfrm>
            <a:off x="308644" y="1025895"/>
            <a:ext cx="6407842" cy="5391067"/>
          </a:xfrm>
        </p:spPr>
        <p:txBody>
          <a:bodyPr>
            <a:noAutofit/>
          </a:bodyPr>
          <a:lstStyle/>
          <a:p>
            <a:pPr marL="342900" indent="-342900" algn="just">
              <a:buFont typeface="+mj-lt"/>
              <a:buAutoNum type="arabicPeriod"/>
            </a:pPr>
            <a:r>
              <a:rPr lang="en-PK" sz="2000" dirty="0">
                <a:latin typeface="Times New Roman" panose="02020603050405020304" pitchFamily="18" charset="0"/>
                <a:cs typeface="Times New Roman" panose="02020603050405020304" pitchFamily="18" charset="0"/>
              </a:rPr>
              <a:t>Isaac is a 4 year old boy who attends a Children's Centre in London. </a:t>
            </a:r>
            <a:endParaRPr lang="en-US" sz="2000" dirty="0">
              <a:latin typeface="Times New Roman" panose="02020603050405020304" pitchFamily="18" charset="0"/>
              <a:cs typeface="Times New Roman" panose="02020603050405020304" pitchFamily="18" charset="0"/>
            </a:endParaRPr>
          </a:p>
          <a:p>
            <a:pPr marL="342900" indent="-342900" algn="just">
              <a:buFont typeface="+mj-lt"/>
              <a:buAutoNum type="arabicPeriod"/>
            </a:pPr>
            <a:r>
              <a:rPr lang="en-PK" sz="2000" dirty="0">
                <a:latin typeface="Times New Roman" panose="02020603050405020304" pitchFamily="18" charset="0"/>
                <a:cs typeface="Times New Roman" panose="02020603050405020304" pitchFamily="18" charset="0"/>
              </a:rPr>
              <a:t>He has a single mother who is suffering from post-natal depression. </a:t>
            </a:r>
            <a:endParaRPr lang="en-US" sz="2000" dirty="0">
              <a:latin typeface="Times New Roman" panose="02020603050405020304" pitchFamily="18" charset="0"/>
              <a:cs typeface="Times New Roman" panose="02020603050405020304" pitchFamily="18" charset="0"/>
            </a:endParaRPr>
          </a:p>
          <a:p>
            <a:pPr marL="342900" indent="-342900" algn="just">
              <a:buFont typeface="+mj-lt"/>
              <a:buAutoNum type="arabicPeriod"/>
            </a:pPr>
            <a:r>
              <a:rPr lang="en-PK" sz="2000" dirty="0">
                <a:latin typeface="Times New Roman" panose="02020603050405020304" pitchFamily="18" charset="0"/>
                <a:cs typeface="Times New Roman" panose="02020603050405020304" pitchFamily="18" charset="0"/>
              </a:rPr>
              <a:t>Isaac's parenting situation has been disrupted. </a:t>
            </a:r>
          </a:p>
          <a:p>
            <a:pPr marL="342900" indent="-342900" algn="just">
              <a:buFont typeface="+mj-lt"/>
              <a:buAutoNum type="arabicPeriod"/>
            </a:pPr>
            <a:r>
              <a:rPr lang="en-PK" sz="2000" dirty="0">
                <a:latin typeface="Times New Roman" panose="02020603050405020304" pitchFamily="18" charset="0"/>
                <a:cs typeface="Times New Roman" panose="02020603050405020304" pitchFamily="18" charset="0"/>
              </a:rPr>
              <a:t>Staff observed: </a:t>
            </a: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 </a:t>
            </a:r>
            <a:r>
              <a:rPr lang="en-PK" sz="2000" dirty="0">
                <a:latin typeface="Times New Roman" panose="02020603050405020304" pitchFamily="18" charset="0"/>
                <a:cs typeface="Times New Roman" panose="02020603050405020304" pitchFamily="18" charset="0"/>
              </a:rPr>
              <a:t>separation anxiety </a:t>
            </a:r>
          </a:p>
          <a:p>
            <a:pPr marL="285750" indent="-285750" algn="just">
              <a:buFont typeface="Wingdings" panose="05000000000000000000" pitchFamily="2" charset="2"/>
              <a:buChar char="§"/>
            </a:pPr>
            <a:r>
              <a:rPr lang="en-PK" sz="2000" dirty="0">
                <a:latin typeface="Times New Roman" panose="02020603050405020304" pitchFamily="18" charset="0"/>
                <a:cs typeface="Times New Roman" panose="02020603050405020304" pitchFamily="18" charset="0"/>
              </a:rPr>
              <a:t>withdrawn behaviour </a:t>
            </a:r>
            <a:endParaRPr lang="en-US"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
            </a:pPr>
            <a:r>
              <a:rPr lang="en-PK" sz="2000" dirty="0">
                <a:latin typeface="Times New Roman" panose="02020603050405020304" pitchFamily="18" charset="0"/>
                <a:cs typeface="Times New Roman" panose="02020603050405020304" pitchFamily="18" charset="0"/>
              </a:rPr>
              <a:t>language delay </a:t>
            </a:r>
          </a:p>
          <a:p>
            <a:pPr marL="285750" indent="-285750" algn="just">
              <a:buFont typeface="Wingdings" panose="05000000000000000000" pitchFamily="2" charset="2"/>
              <a:buChar char="§"/>
            </a:pPr>
            <a:r>
              <a:rPr lang="en-PK" sz="2000" dirty="0">
                <a:latin typeface="Times New Roman" panose="02020603050405020304" pitchFamily="18" charset="0"/>
                <a:cs typeface="Times New Roman" panose="02020603050405020304" pitchFamily="18" charset="0"/>
              </a:rPr>
              <a:t>difficulty joining activities </a:t>
            </a:r>
          </a:p>
          <a:p>
            <a:pPr algn="just"/>
            <a:r>
              <a:rPr lang="en-US" sz="2000" dirty="0">
                <a:latin typeface="Times New Roman" panose="02020603050405020304" pitchFamily="18" charset="0"/>
                <a:cs typeface="Times New Roman" panose="02020603050405020304" pitchFamily="18" charset="0"/>
              </a:rPr>
              <a:t>5.  </a:t>
            </a:r>
            <a:r>
              <a:rPr lang="en-PK" sz="2000" dirty="0">
                <a:latin typeface="Times New Roman" panose="02020603050405020304" pitchFamily="18" charset="0"/>
                <a:cs typeface="Times New Roman" panose="02020603050405020304" pitchFamily="18" charset="0"/>
              </a:rPr>
              <a:t>This presentation will explore how Bowlby’s </a:t>
            </a:r>
            <a:r>
              <a:rPr lang="en-US" sz="2000" dirty="0">
                <a:latin typeface="Times New Roman" panose="02020603050405020304" pitchFamily="18" charset="0"/>
                <a:cs typeface="Times New Roman" panose="02020603050405020304" pitchFamily="18" charset="0"/>
              </a:rPr>
              <a:t> </a:t>
            </a:r>
            <a:r>
              <a:rPr lang="en-PK" sz="2000" dirty="0">
                <a:latin typeface="Times New Roman" panose="02020603050405020304" pitchFamily="18" charset="0"/>
                <a:cs typeface="Times New Roman" panose="02020603050405020304" pitchFamily="18" charset="0"/>
              </a:rPr>
              <a:t>Attachment Theory can be used to examine the development of Isaac. </a:t>
            </a:r>
          </a:p>
        </p:txBody>
      </p:sp>
      <p:sp>
        <p:nvSpPr>
          <p:cNvPr id="7" name="Slide Number Placeholder 6">
            <a:extLst>
              <a:ext uri="{FF2B5EF4-FFF2-40B4-BE49-F238E27FC236}">
                <a16:creationId xmlns:a16="http://schemas.microsoft.com/office/drawing/2014/main" id="{B574FC93-FE33-B17E-E50C-7ED72B635CA5}"/>
              </a:ext>
            </a:extLst>
          </p:cNvPr>
          <p:cNvSpPr>
            <a:spLocks noGrp="1"/>
          </p:cNvSpPr>
          <p:nvPr>
            <p:ph type="sldNum" sz="quarter" idx="12"/>
          </p:nvPr>
        </p:nvSpPr>
        <p:spPr/>
        <p:txBody>
          <a:bodyPr/>
          <a:lstStyle/>
          <a:p>
            <a:fld id="{CC057153-B650-4DEB-B370-79DDCFDCE934}" type="slidenum">
              <a:rPr lang="en-US" smtClean="0"/>
              <a:t>3</a:t>
            </a:fld>
            <a:endParaRPr lang="en-US" dirty="0"/>
          </a:p>
        </p:txBody>
      </p:sp>
    </p:spTree>
    <p:extLst>
      <p:ext uri="{BB962C8B-B14F-4D97-AF65-F5344CB8AC3E}">
        <p14:creationId xmlns:p14="http://schemas.microsoft.com/office/powerpoint/2010/main" val="3313450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133A0-1764-3DC0-A9D7-7733B04AFC75}"/>
              </a:ext>
            </a:extLst>
          </p:cNvPr>
          <p:cNvSpPr>
            <a:spLocks noGrp="1"/>
          </p:cNvSpPr>
          <p:nvPr>
            <p:ph type="title"/>
          </p:nvPr>
        </p:nvSpPr>
        <p:spPr>
          <a:xfrm>
            <a:off x="530787" y="1382486"/>
            <a:ext cx="11130426" cy="4789713"/>
          </a:xfrm>
        </p:spPr>
        <p:txBody>
          <a:bodyPr>
            <a:normAutofit/>
          </a:bodyPr>
          <a:lstStyle/>
          <a:p>
            <a:r>
              <a:rPr lang="en-US" sz="2000" dirty="0">
                <a:latin typeface="Times New Roman" panose="02020603050405020304" pitchFamily="18" charset="0"/>
                <a:cs typeface="Times New Roman" panose="02020603050405020304" pitchFamily="18" charset="0"/>
              </a:rPr>
              <a:t>1. </a:t>
            </a:r>
            <a:r>
              <a:rPr lang="en-PK" sz="2000" dirty="0">
                <a:latin typeface="Times New Roman" panose="02020603050405020304" pitchFamily="18" charset="0"/>
                <a:cs typeface="Times New Roman" panose="02020603050405020304" pitchFamily="18" charset="0"/>
              </a:rPr>
              <a:t>Created by John Bowlby</a:t>
            </a:r>
            <a:r>
              <a:rPr lang="en-US" sz="2000" dirty="0">
                <a:latin typeface="Times New Roman" panose="02020603050405020304" pitchFamily="18" charset="0"/>
                <a:cs typeface="Times New Roman" panose="02020603050405020304" pitchFamily="18" charset="0"/>
              </a:rPr>
              <a:t>.</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2. </a:t>
            </a:r>
            <a:r>
              <a:rPr lang="en-PK" sz="2000" dirty="0">
                <a:latin typeface="Times New Roman" panose="02020603050405020304" pitchFamily="18" charset="0"/>
                <a:cs typeface="Times New Roman" panose="02020603050405020304" pitchFamily="18" charset="0"/>
              </a:rPr>
              <a:t>Attachment is an emotional relationship between a child and caregiver.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3. </a:t>
            </a:r>
            <a:r>
              <a:rPr lang="en-PK" sz="2000" dirty="0">
                <a:latin typeface="Times New Roman" panose="02020603050405020304" pitchFamily="18" charset="0"/>
                <a:cs typeface="Times New Roman" panose="02020603050405020304" pitchFamily="18" charset="0"/>
              </a:rPr>
              <a:t>Healthy emotional and social development is fostered through secure attachment.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4. </a:t>
            </a:r>
            <a:r>
              <a:rPr lang="en-PK" sz="2000" dirty="0">
                <a:latin typeface="Times New Roman" panose="02020603050405020304" pitchFamily="18" charset="0"/>
                <a:cs typeface="Times New Roman" panose="02020603050405020304" pitchFamily="18" charset="0"/>
              </a:rPr>
              <a:t>Some emotional problems can result from insecure attachment. </a:t>
            </a:r>
            <a:br>
              <a:rPr lang="en-US" sz="1800" dirty="0"/>
            </a:br>
            <a:br>
              <a:rPr lang="en-US" sz="1800" dirty="0"/>
            </a:br>
            <a:br>
              <a:rPr lang="en-PK" sz="2000" dirty="0">
                <a:latin typeface="Times New Roman" panose="02020603050405020304" pitchFamily="18" charset="0"/>
                <a:cs typeface="Times New Roman" panose="02020603050405020304" pitchFamily="18" charset="0"/>
              </a:rPr>
            </a:b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1. </a:t>
            </a:r>
            <a:r>
              <a:rPr lang="en-PK" sz="2000" dirty="0">
                <a:latin typeface="Times New Roman" panose="02020603050405020304" pitchFamily="18" charset="0"/>
                <a:cs typeface="Times New Roman" panose="02020603050405020304" pitchFamily="18" charset="0"/>
              </a:rPr>
              <a:t>Secure attachment </a:t>
            </a:r>
            <a:br>
              <a:rPr lang="en-PK"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2. </a:t>
            </a:r>
            <a:r>
              <a:rPr lang="en-PK" sz="2000" dirty="0">
                <a:latin typeface="Times New Roman" panose="02020603050405020304" pitchFamily="18" charset="0"/>
                <a:cs typeface="Times New Roman" panose="02020603050405020304" pitchFamily="18" charset="0"/>
              </a:rPr>
              <a:t>Insecure attachment </a:t>
            </a:r>
            <a:br>
              <a:rPr lang="en-PK"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3. </a:t>
            </a:r>
            <a:r>
              <a:rPr lang="en-PK" sz="2000" dirty="0">
                <a:latin typeface="Times New Roman" panose="02020603050405020304" pitchFamily="18" charset="0"/>
                <a:cs typeface="Times New Roman" panose="02020603050405020304" pitchFamily="18" charset="0"/>
              </a:rPr>
              <a:t>Maternal deprivation </a:t>
            </a:r>
            <a:br>
              <a:rPr lang="en-PK"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4. </a:t>
            </a:r>
            <a:r>
              <a:rPr lang="en-PK" sz="2000" dirty="0">
                <a:latin typeface="Times New Roman" panose="02020603050405020304" pitchFamily="18" charset="0"/>
                <a:cs typeface="Times New Roman" panose="02020603050405020304" pitchFamily="18" charset="0"/>
              </a:rPr>
              <a:t>Internal working model </a:t>
            </a:r>
            <a:br>
              <a:rPr lang="en-PK"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5. </a:t>
            </a:r>
            <a:r>
              <a:rPr lang="en-PK" sz="2000" dirty="0">
                <a:latin typeface="Times New Roman" panose="02020603050405020304" pitchFamily="18" charset="0"/>
                <a:cs typeface="Times New Roman" panose="02020603050405020304" pitchFamily="18" charset="0"/>
              </a:rPr>
              <a:t>Separation anxiety </a:t>
            </a:r>
            <a:br>
              <a:rPr lang="en-PK" sz="1800" dirty="0"/>
            </a:br>
            <a:endParaRPr lang="en-US" sz="1800" dirty="0"/>
          </a:p>
        </p:txBody>
      </p:sp>
      <p:sp>
        <p:nvSpPr>
          <p:cNvPr id="3" name="Subtitle 2">
            <a:extLst>
              <a:ext uri="{FF2B5EF4-FFF2-40B4-BE49-F238E27FC236}">
                <a16:creationId xmlns:a16="http://schemas.microsoft.com/office/drawing/2014/main" id="{8DC6822A-D1D9-EA6C-D8F4-6F6AB9565D17}"/>
              </a:ext>
            </a:extLst>
          </p:cNvPr>
          <p:cNvSpPr>
            <a:spLocks noGrp="1"/>
          </p:cNvSpPr>
          <p:nvPr>
            <p:ph sz="quarter" idx="13"/>
          </p:nvPr>
        </p:nvSpPr>
        <p:spPr>
          <a:xfrm>
            <a:off x="530787" y="3080657"/>
            <a:ext cx="9198864" cy="696686"/>
          </a:xfrm>
        </p:spPr>
        <p:txBody>
          <a:bodyPr>
            <a:noAutofit/>
          </a:bodyPr>
          <a:lstStyle/>
          <a:p>
            <a:r>
              <a:rPr lang="en-PK" sz="4000" dirty="0">
                <a:latin typeface="Times New Roman" panose="02020603050405020304" pitchFamily="18" charset="0"/>
                <a:cs typeface="Times New Roman" panose="02020603050405020304" pitchFamily="18" charset="0"/>
              </a:rPr>
              <a:t>Key Concepts</a:t>
            </a:r>
            <a:endParaRPr lang="en-US" sz="4000"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1EA7C8A9-3ADD-70A8-B9C7-245046BFADA7}"/>
              </a:ext>
            </a:extLst>
          </p:cNvPr>
          <p:cNvSpPr>
            <a:spLocks noGrp="1"/>
          </p:cNvSpPr>
          <p:nvPr>
            <p:ph type="sldNum" sz="quarter" idx="12"/>
          </p:nvPr>
        </p:nvSpPr>
        <p:spPr/>
        <p:txBody>
          <a:bodyPr/>
          <a:lstStyle/>
          <a:p>
            <a:fld id="{CC057153-B650-4DEB-B370-79DDCFDCE934}" type="slidenum">
              <a:rPr lang="en-US" smtClean="0"/>
              <a:pPr/>
              <a:t>4</a:t>
            </a:fld>
            <a:endParaRPr lang="en-US" dirty="0"/>
          </a:p>
        </p:txBody>
      </p:sp>
      <p:sp>
        <p:nvSpPr>
          <p:cNvPr id="7" name="Subtitle 2">
            <a:extLst>
              <a:ext uri="{FF2B5EF4-FFF2-40B4-BE49-F238E27FC236}">
                <a16:creationId xmlns:a16="http://schemas.microsoft.com/office/drawing/2014/main" id="{B43C2FB5-9EA7-E801-8E8F-E916A74891FE}"/>
              </a:ext>
            </a:extLst>
          </p:cNvPr>
          <p:cNvSpPr txBox="1">
            <a:spLocks/>
          </p:cNvSpPr>
          <p:nvPr/>
        </p:nvSpPr>
        <p:spPr>
          <a:xfrm>
            <a:off x="389274" y="594143"/>
            <a:ext cx="9198864" cy="696686"/>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2200" b="1" kern="1200" cap="all" baseline="0">
                <a:solidFill>
                  <a:schemeClr val="accent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2000" b="1" kern="1200" cap="all" baseline="0">
                <a:solidFill>
                  <a:schemeClr val="accent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800" b="1" kern="1200" cap="all" baseline="0">
                <a:solidFill>
                  <a:schemeClr val="accent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b="1" kern="1200" cap="all" baseline="0">
                <a:solidFill>
                  <a:schemeClr val="accent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1" kern="1200" cap="all" baseline="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4000" dirty="0"/>
              <a:t>Bowlby’s Attachment Theory</a:t>
            </a:r>
          </a:p>
        </p:txBody>
      </p:sp>
      <p:pic>
        <p:nvPicPr>
          <p:cNvPr id="9" name="Picture 8">
            <a:extLst>
              <a:ext uri="{FF2B5EF4-FFF2-40B4-BE49-F238E27FC236}">
                <a16:creationId xmlns:a16="http://schemas.microsoft.com/office/drawing/2014/main" id="{7BE46B86-72F2-CEE7-1180-A8302880078A}"/>
              </a:ext>
            </a:extLst>
          </p:cNvPr>
          <p:cNvPicPr>
            <a:picLocks noChangeAspect="1"/>
          </p:cNvPicPr>
          <p:nvPr/>
        </p:nvPicPr>
        <p:blipFill>
          <a:blip r:embed="rId3"/>
          <a:stretch>
            <a:fillRect/>
          </a:stretch>
        </p:blipFill>
        <p:spPr>
          <a:xfrm>
            <a:off x="5375189" y="3080657"/>
            <a:ext cx="6286024" cy="3091542"/>
          </a:xfrm>
          <a:prstGeom prst="rect">
            <a:avLst/>
          </a:prstGeom>
        </p:spPr>
      </p:pic>
    </p:spTree>
    <p:extLst>
      <p:ext uri="{BB962C8B-B14F-4D97-AF65-F5344CB8AC3E}">
        <p14:creationId xmlns:p14="http://schemas.microsoft.com/office/powerpoint/2010/main" val="1471035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2F81C-2BD8-A4FA-1C47-752CDA28131D}"/>
              </a:ext>
            </a:extLst>
          </p:cNvPr>
          <p:cNvSpPr>
            <a:spLocks noGrp="1"/>
          </p:cNvSpPr>
          <p:nvPr>
            <p:ph type="title"/>
          </p:nvPr>
        </p:nvSpPr>
        <p:spPr>
          <a:xfrm>
            <a:off x="529142" y="1338944"/>
            <a:ext cx="9997343" cy="3145970"/>
          </a:xfrm>
        </p:spPr>
        <p:txBody>
          <a:bodyPr>
            <a:normAutofit/>
          </a:bodyPr>
          <a:lstStyle/>
          <a:p>
            <a:pPr>
              <a:lnSpc>
                <a:spcPct val="150000"/>
              </a:lnSpc>
            </a:pPr>
            <a:r>
              <a:rPr lang="en-US" sz="2000" cap="none" dirty="0">
                <a:latin typeface="Times New Roman" panose="02020603050405020304" pitchFamily="18" charset="0"/>
                <a:cs typeface="Times New Roman" panose="02020603050405020304" pitchFamily="18" charset="0"/>
              </a:rPr>
              <a:t>1. </a:t>
            </a:r>
            <a:r>
              <a:rPr lang="en-PK" sz="2000" cap="none" dirty="0">
                <a:latin typeface="Times New Roman" panose="02020603050405020304" pitchFamily="18" charset="0"/>
                <a:cs typeface="Times New Roman" panose="02020603050405020304" pitchFamily="18" charset="0"/>
              </a:rPr>
              <a:t>Isaac is upset when his mother leaves him.</a:t>
            </a:r>
            <a:br>
              <a:rPr lang="en-US" sz="2000" cap="none" dirty="0">
                <a:latin typeface="Times New Roman" panose="02020603050405020304" pitchFamily="18" charset="0"/>
                <a:cs typeface="Times New Roman" panose="02020603050405020304" pitchFamily="18" charset="0"/>
              </a:rPr>
            </a:br>
            <a:r>
              <a:rPr lang="en-US" sz="2000" cap="none" dirty="0">
                <a:latin typeface="Times New Roman" panose="02020603050405020304" pitchFamily="18" charset="0"/>
                <a:cs typeface="Times New Roman" panose="02020603050405020304" pitchFamily="18" charset="0"/>
              </a:rPr>
              <a:t>2. </a:t>
            </a:r>
            <a:r>
              <a:rPr lang="en-PK" sz="2000" cap="none" dirty="0">
                <a:latin typeface="Times New Roman" panose="02020603050405020304" pitchFamily="18" charset="0"/>
                <a:cs typeface="Times New Roman" panose="02020603050405020304" pitchFamily="18" charset="0"/>
              </a:rPr>
              <a:t>He is said to be clingy and shy. </a:t>
            </a:r>
            <a:br>
              <a:rPr lang="en-PK" sz="2000" cap="none" dirty="0">
                <a:latin typeface="Times New Roman" panose="02020603050405020304" pitchFamily="18" charset="0"/>
                <a:cs typeface="Times New Roman" panose="02020603050405020304" pitchFamily="18" charset="0"/>
              </a:rPr>
            </a:br>
            <a:r>
              <a:rPr lang="en-US" sz="2000" cap="none" dirty="0">
                <a:latin typeface="Times New Roman" panose="02020603050405020304" pitchFamily="18" charset="0"/>
                <a:cs typeface="Times New Roman" panose="02020603050405020304" pitchFamily="18" charset="0"/>
              </a:rPr>
              <a:t>3. </a:t>
            </a:r>
            <a:r>
              <a:rPr lang="en-PK" sz="2000" cap="none" dirty="0">
                <a:latin typeface="Times New Roman" panose="02020603050405020304" pitchFamily="18" charset="0"/>
                <a:cs typeface="Times New Roman" panose="02020603050405020304" pitchFamily="18" charset="0"/>
              </a:rPr>
              <a:t>His sense of security may have been disrupted due to disrupted childcare. </a:t>
            </a:r>
            <a:br>
              <a:rPr lang="en-PK" sz="2000" cap="none" dirty="0">
                <a:latin typeface="Times New Roman" panose="02020603050405020304" pitchFamily="18" charset="0"/>
                <a:cs typeface="Times New Roman" panose="02020603050405020304" pitchFamily="18" charset="0"/>
              </a:rPr>
            </a:br>
            <a:r>
              <a:rPr lang="en-US" sz="2000" cap="none" dirty="0">
                <a:latin typeface="Times New Roman" panose="02020603050405020304" pitchFamily="18" charset="0"/>
                <a:cs typeface="Times New Roman" panose="02020603050405020304" pitchFamily="18" charset="0"/>
              </a:rPr>
              <a:t>4. </a:t>
            </a:r>
            <a:r>
              <a:rPr lang="en-PK" sz="2000" cap="none" dirty="0">
                <a:latin typeface="Times New Roman" panose="02020603050405020304" pitchFamily="18" charset="0"/>
                <a:cs typeface="Times New Roman" panose="02020603050405020304" pitchFamily="18" charset="0"/>
              </a:rPr>
              <a:t>Social interaction can be limited, which can decrease confidence. </a:t>
            </a:r>
            <a:br>
              <a:rPr lang="en-PK" sz="2000" cap="none" dirty="0">
                <a:latin typeface="Times New Roman" panose="02020603050405020304" pitchFamily="18" charset="0"/>
                <a:cs typeface="Times New Roman" panose="02020603050405020304" pitchFamily="18" charset="0"/>
              </a:rPr>
            </a:br>
            <a:r>
              <a:rPr lang="en-US" sz="2000" cap="none" dirty="0">
                <a:latin typeface="Times New Roman" panose="02020603050405020304" pitchFamily="18" charset="0"/>
                <a:cs typeface="Times New Roman" panose="02020603050405020304" pitchFamily="18" charset="0"/>
              </a:rPr>
              <a:t>5. </a:t>
            </a:r>
            <a:r>
              <a:rPr lang="en-PK" sz="2000" cap="none" dirty="0">
                <a:latin typeface="Times New Roman" panose="02020603050405020304" pitchFamily="18" charset="0"/>
                <a:cs typeface="Times New Roman" panose="02020603050405020304" pitchFamily="18" charset="0"/>
              </a:rPr>
              <a:t>Maternal depression can have an impact on emotional bonding. </a:t>
            </a:r>
            <a:br>
              <a:rPr lang="en-PK" sz="2000" dirty="0">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52D53411-4585-040B-5834-42C4EFE7629C}"/>
              </a:ext>
            </a:extLst>
          </p:cNvPr>
          <p:cNvSpPr>
            <a:spLocks noGrp="1"/>
          </p:cNvSpPr>
          <p:nvPr>
            <p:ph type="body" idx="1"/>
          </p:nvPr>
        </p:nvSpPr>
        <p:spPr>
          <a:xfrm>
            <a:off x="529142" y="188861"/>
            <a:ext cx="10672258" cy="882298"/>
          </a:xfrm>
        </p:spPr>
        <p:txBody>
          <a:bodyPr>
            <a:noAutofit/>
          </a:bodyPr>
          <a:lstStyle/>
          <a:p>
            <a:r>
              <a:rPr lang="en-GB" sz="4000" b="1" dirty="0">
                <a:latin typeface="Times New Roman" panose="02020603050405020304" pitchFamily="18" charset="0"/>
                <a:cs typeface="Times New Roman" panose="02020603050405020304" pitchFamily="18" charset="0"/>
              </a:rPr>
              <a:t>Why Bowlby’s Theory is Appropriate for Isaac</a:t>
            </a:r>
            <a:endParaRPr lang="en-US" sz="4000" b="1"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8D167AE3-F49B-E352-A529-8E3AAB9EEFC0}"/>
              </a:ext>
            </a:extLst>
          </p:cNvPr>
          <p:cNvSpPr>
            <a:spLocks noGrp="1"/>
          </p:cNvSpPr>
          <p:nvPr>
            <p:ph type="sldNum" sz="quarter" idx="12"/>
          </p:nvPr>
        </p:nvSpPr>
        <p:spPr/>
        <p:txBody>
          <a:bodyPr/>
          <a:lstStyle/>
          <a:p>
            <a:fld id="{84C450F2-3BB4-4AE4-8A35-A9D7AEA4C850}" type="slidenum">
              <a:rPr lang="en-US" smtClean="0"/>
              <a:t>5</a:t>
            </a:fld>
            <a:endParaRPr lang="en-US" dirty="0"/>
          </a:p>
        </p:txBody>
      </p:sp>
    </p:spTree>
    <p:extLst>
      <p:ext uri="{BB962C8B-B14F-4D97-AF65-F5344CB8AC3E}">
        <p14:creationId xmlns:p14="http://schemas.microsoft.com/office/powerpoint/2010/main" val="4198690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a:xfrm>
            <a:off x="556055" y="179114"/>
            <a:ext cx="11092376" cy="1143000"/>
          </a:xfrm>
        </p:spPr>
        <p:txBody>
          <a:bodyPr>
            <a:noAutofit/>
          </a:bodyPr>
          <a:lstStyle/>
          <a:p>
            <a:r>
              <a:rPr lang="en-GB" sz="4000" b="1" dirty="0">
                <a:latin typeface="Times New Roman" panose="02020603050405020304" pitchFamily="18" charset="0"/>
                <a:cs typeface="Times New Roman" panose="02020603050405020304" pitchFamily="18" charset="0"/>
              </a:rPr>
              <a:t>How Isaac’s Experiences May Affect Development</a:t>
            </a:r>
            <a:endParaRPr lang="en-US"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36B70B6-B9DD-8293-E045-C9E0BE21FEB2}"/>
              </a:ext>
            </a:extLst>
          </p:cNvPr>
          <p:cNvSpPr>
            <a:spLocks noGrp="1"/>
          </p:cNvSpPr>
          <p:nvPr>
            <p:ph sz="quarter" idx="14"/>
          </p:nvPr>
        </p:nvSpPr>
        <p:spPr>
          <a:xfrm>
            <a:off x="5613391" y="1427350"/>
            <a:ext cx="6035040" cy="5399315"/>
          </a:xfrm>
        </p:spPr>
        <p:txBody>
          <a:bodyPr>
            <a:noAutofit/>
          </a:bodyPr>
          <a:lstStyle/>
          <a:p>
            <a:pPr marL="0" indent="0">
              <a:buNone/>
            </a:pPr>
            <a:r>
              <a:rPr lang="en-US" sz="2000" b="1" dirty="0">
                <a:latin typeface="Times New Roman" panose="02020603050405020304" pitchFamily="18" charset="0"/>
                <a:cs typeface="Times New Roman" panose="02020603050405020304" pitchFamily="18" charset="0"/>
              </a:rPr>
              <a:t>Emotional Development </a:t>
            </a:r>
          </a:p>
          <a:p>
            <a:r>
              <a:rPr lang="en-PK" sz="2000" dirty="0">
                <a:latin typeface="Times New Roman" panose="02020603050405020304" pitchFamily="18" charset="0"/>
                <a:cs typeface="Times New Roman" panose="02020603050405020304" pitchFamily="18" charset="0"/>
              </a:rPr>
              <a:t>Anxiety during separation</a:t>
            </a:r>
          </a:p>
          <a:p>
            <a:r>
              <a:rPr lang="en-PK" sz="2000" dirty="0">
                <a:latin typeface="Times New Roman" panose="02020603050405020304" pitchFamily="18" charset="0"/>
                <a:cs typeface="Times New Roman" panose="02020603050405020304" pitchFamily="18" charset="0"/>
              </a:rPr>
              <a:t>Low emotional confidence </a:t>
            </a:r>
          </a:p>
          <a:p>
            <a:r>
              <a:rPr lang="en-PK" sz="2000" dirty="0">
                <a:latin typeface="Times New Roman" panose="02020603050405020304" pitchFamily="18" charset="0"/>
                <a:cs typeface="Times New Roman" panose="02020603050405020304" pitchFamily="18" charset="0"/>
              </a:rPr>
              <a:t>Difficulty regulating emotions </a:t>
            </a:r>
          </a:p>
          <a:p>
            <a:pPr marL="0" indent="0">
              <a:buNone/>
            </a:pPr>
            <a:r>
              <a:rPr lang="en-US" sz="2000" b="1" dirty="0">
                <a:latin typeface="Times New Roman" panose="02020603050405020304" pitchFamily="18" charset="0"/>
                <a:cs typeface="Times New Roman" panose="02020603050405020304" pitchFamily="18" charset="0"/>
              </a:rPr>
              <a:t>Social Development </a:t>
            </a:r>
          </a:p>
          <a:p>
            <a:r>
              <a:rPr lang="en-PK" sz="2000" dirty="0">
                <a:latin typeface="Times New Roman" panose="02020603050405020304" pitchFamily="18" charset="0"/>
                <a:cs typeface="Times New Roman" panose="02020603050405020304" pitchFamily="18" charset="0"/>
              </a:rPr>
              <a:t>Avoids group play </a:t>
            </a:r>
          </a:p>
          <a:p>
            <a:r>
              <a:rPr lang="en-PK" sz="2000" dirty="0">
                <a:latin typeface="Times New Roman" panose="02020603050405020304" pitchFamily="18" charset="0"/>
                <a:cs typeface="Times New Roman" panose="02020603050405020304" pitchFamily="18" charset="0"/>
              </a:rPr>
              <a:t>Difficulty trusting others </a:t>
            </a:r>
          </a:p>
          <a:p>
            <a:r>
              <a:rPr lang="en-PK" sz="2000" dirty="0">
                <a:latin typeface="Times New Roman" panose="02020603050405020304" pitchFamily="18" charset="0"/>
                <a:cs typeface="Times New Roman" panose="02020603050405020304" pitchFamily="18" charset="0"/>
              </a:rPr>
              <a:t>Reduced social interaction </a:t>
            </a:r>
          </a:p>
          <a:p>
            <a:pPr marL="0" indent="0">
              <a:buNone/>
            </a:pPr>
            <a:r>
              <a:rPr lang="en-US" sz="2000" b="1" dirty="0">
                <a:latin typeface="Times New Roman" panose="02020603050405020304" pitchFamily="18" charset="0"/>
                <a:cs typeface="Times New Roman" panose="02020603050405020304" pitchFamily="18" charset="0"/>
              </a:rPr>
              <a:t>Language Development </a:t>
            </a:r>
          </a:p>
          <a:p>
            <a:r>
              <a:rPr lang="en-PK" sz="2000" dirty="0">
                <a:latin typeface="Times New Roman" panose="02020603050405020304" pitchFamily="18" charset="0"/>
                <a:cs typeface="Times New Roman" panose="02020603050405020304" pitchFamily="18" charset="0"/>
              </a:rPr>
              <a:t>Delayed communication skills </a:t>
            </a:r>
          </a:p>
          <a:p>
            <a:r>
              <a:rPr lang="en-PK" sz="2000" dirty="0">
                <a:latin typeface="Times New Roman" panose="02020603050405020304" pitchFamily="18" charset="0"/>
                <a:cs typeface="Times New Roman" panose="02020603050405020304" pitchFamily="18" charset="0"/>
              </a:rPr>
              <a:t>Limited interaction opportunities </a:t>
            </a:r>
          </a:p>
          <a:p>
            <a:r>
              <a:rPr lang="en-PK" sz="2000" dirty="0">
                <a:latin typeface="Times New Roman" panose="02020603050405020304" pitchFamily="18" charset="0"/>
                <a:cs typeface="Times New Roman" panose="02020603050405020304" pitchFamily="18" charset="0"/>
              </a:rPr>
              <a:t>To lose confidence in speaking </a:t>
            </a:r>
          </a:p>
        </p:txBody>
      </p:sp>
      <p:sp>
        <p:nvSpPr>
          <p:cNvPr id="7" name="Slide Number Placeholder 6">
            <a:extLst>
              <a:ext uri="{FF2B5EF4-FFF2-40B4-BE49-F238E27FC236}">
                <a16:creationId xmlns:a16="http://schemas.microsoft.com/office/drawing/2014/main" id="{3B2FBC74-35D9-C062-A1B7-A5F83C6DDE04}"/>
              </a:ext>
            </a:extLst>
          </p:cNvPr>
          <p:cNvSpPr>
            <a:spLocks noGrp="1"/>
          </p:cNvSpPr>
          <p:nvPr>
            <p:ph type="sldNum" sz="quarter" idx="12"/>
          </p:nvPr>
        </p:nvSpPr>
        <p:spPr/>
        <p:txBody>
          <a:bodyPr/>
          <a:lstStyle/>
          <a:p>
            <a:fld id="{CC057153-B650-4DEB-B370-79DDCFDCE934}" type="slidenum">
              <a:rPr lang="en-US" smtClean="0"/>
              <a:t>6</a:t>
            </a:fld>
            <a:endParaRPr lang="en-US" dirty="0"/>
          </a:p>
        </p:txBody>
      </p:sp>
      <p:pic>
        <p:nvPicPr>
          <p:cNvPr id="9" name="Picture 8">
            <a:extLst>
              <a:ext uri="{FF2B5EF4-FFF2-40B4-BE49-F238E27FC236}">
                <a16:creationId xmlns:a16="http://schemas.microsoft.com/office/drawing/2014/main" id="{17F80903-B7C0-E97F-542A-224B868AB6BE}"/>
              </a:ext>
            </a:extLst>
          </p:cNvPr>
          <p:cNvPicPr>
            <a:picLocks noChangeAspect="1"/>
          </p:cNvPicPr>
          <p:nvPr/>
        </p:nvPicPr>
        <p:blipFill>
          <a:blip r:embed="rId3"/>
          <a:stretch>
            <a:fillRect/>
          </a:stretch>
        </p:blipFill>
        <p:spPr>
          <a:xfrm>
            <a:off x="444225" y="1921621"/>
            <a:ext cx="5169166" cy="3836628"/>
          </a:xfrm>
          <a:prstGeom prst="rect">
            <a:avLst/>
          </a:prstGeom>
        </p:spPr>
      </p:pic>
    </p:spTree>
    <p:extLst>
      <p:ext uri="{BB962C8B-B14F-4D97-AF65-F5344CB8AC3E}">
        <p14:creationId xmlns:p14="http://schemas.microsoft.com/office/powerpoint/2010/main" val="187927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D2400-94AD-31F6-37F1-0D9392194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B50A7-8097-B5C9-4E58-9ED8D14ADA20}"/>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Nature and Nurture Factors</a:t>
            </a:r>
          </a:p>
        </p:txBody>
      </p:sp>
      <p:graphicFrame>
        <p:nvGraphicFramePr>
          <p:cNvPr id="6" name="Content Placeholder 5">
            <a:extLst>
              <a:ext uri="{FF2B5EF4-FFF2-40B4-BE49-F238E27FC236}">
                <a16:creationId xmlns:a16="http://schemas.microsoft.com/office/drawing/2014/main" id="{3E0E4A8A-55D4-88B9-EAFE-F5DD91417A46}"/>
              </a:ext>
            </a:extLst>
          </p:cNvPr>
          <p:cNvGraphicFramePr>
            <a:graphicFrameLocks noGrp="1"/>
          </p:cNvGraphicFramePr>
          <p:nvPr>
            <p:ph idx="1"/>
            <p:extLst>
              <p:ext uri="{D42A27DB-BD31-4B8C-83A1-F6EECF244321}">
                <p14:modId xmlns:p14="http://schemas.microsoft.com/office/powerpoint/2010/main" val="872070964"/>
              </p:ext>
            </p:extLst>
          </p:nvPr>
        </p:nvGraphicFramePr>
        <p:xfrm>
          <a:off x="431171" y="1386868"/>
          <a:ext cx="11125031" cy="3413732"/>
        </p:xfrm>
        <a:graphic>
          <a:graphicData uri="http://schemas.openxmlformats.org/drawingml/2006/table">
            <a:tbl>
              <a:tblPr firstRow="1" bandRow="1">
                <a:tableStyleId>{5C22544A-7EE6-4342-B048-85BDC9FD1C3A}</a:tableStyleId>
              </a:tblPr>
              <a:tblGrid>
                <a:gridCol w="6056715">
                  <a:extLst>
                    <a:ext uri="{9D8B030D-6E8A-4147-A177-3AD203B41FA5}">
                      <a16:colId xmlns:a16="http://schemas.microsoft.com/office/drawing/2014/main" val="2236123262"/>
                    </a:ext>
                  </a:extLst>
                </a:gridCol>
                <a:gridCol w="5068316">
                  <a:extLst>
                    <a:ext uri="{9D8B030D-6E8A-4147-A177-3AD203B41FA5}">
                      <a16:colId xmlns:a16="http://schemas.microsoft.com/office/drawing/2014/main" val="583127937"/>
                    </a:ext>
                  </a:extLst>
                </a:gridCol>
              </a:tblGrid>
              <a:tr h="853433">
                <a:tc>
                  <a:txBody>
                    <a:bodyPr/>
                    <a:lstStyle/>
                    <a:p>
                      <a:r>
                        <a:rPr lang="en-US" sz="2000" dirty="0">
                          <a:latin typeface="Times New Roman" panose="02020603050405020304" pitchFamily="18" charset="0"/>
                          <a:cs typeface="Times New Roman" panose="02020603050405020304" pitchFamily="18" charset="0"/>
                        </a:rPr>
                        <a:t>Nature (Biological Factors)</a:t>
                      </a:r>
                      <a:endParaRPr lang="en-US" sz="2000" b="1" dirty="0">
                        <a:latin typeface="Times New Roman" panose="02020603050405020304" pitchFamily="18" charset="0"/>
                        <a:cs typeface="Times New Roman" panose="02020603050405020304" pitchFamily="18" charset="0"/>
                      </a:endParaRPr>
                    </a:p>
                  </a:txBody>
                  <a:tcPr anchor="ctr"/>
                </a:tc>
                <a:tc>
                  <a:txBody>
                    <a:bodyPr/>
                    <a:lstStyle/>
                    <a:p>
                      <a:r>
                        <a:rPr lang="en-US" sz="2000" dirty="0">
                          <a:latin typeface="Times New Roman" panose="02020603050405020304" pitchFamily="18" charset="0"/>
                          <a:cs typeface="Times New Roman" panose="02020603050405020304" pitchFamily="18" charset="0"/>
                        </a:rPr>
                        <a:t>Nurture (Environmental Factors)</a:t>
                      </a:r>
                      <a:endParaRPr lang="en-US" sz="2000" b="1" dirty="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1971733978"/>
                  </a:ext>
                </a:extLst>
              </a:tr>
              <a:tr h="853433">
                <a:tc>
                  <a:txBody>
                    <a:bodyPr/>
                    <a:lstStyle/>
                    <a:p>
                      <a:r>
                        <a:rPr lang="en-PK" sz="2000" kern="1200" dirty="0">
                          <a:solidFill>
                            <a:schemeClr val="dk1"/>
                          </a:solidFill>
                          <a:effectLst/>
                          <a:latin typeface="Times New Roman" panose="02020603050405020304" pitchFamily="18" charset="0"/>
                          <a:ea typeface="+mn-ea"/>
                          <a:cs typeface="Times New Roman" panose="02020603050405020304" pitchFamily="18" charset="0"/>
                        </a:rPr>
                        <a:t>Temperament </a:t>
                      </a:r>
                      <a:endParaRPr lang="en-US" sz="2000" b="0" dirty="0">
                        <a:latin typeface="Times New Roman" panose="02020603050405020304" pitchFamily="18" charset="0"/>
                        <a:cs typeface="Times New Roman" panose="02020603050405020304" pitchFamily="18" charset="0"/>
                      </a:endParaRPr>
                    </a:p>
                  </a:txBody>
                  <a:tcPr anchor="ctr"/>
                </a:tc>
                <a:tc>
                  <a:txBody>
                    <a:bodyPr/>
                    <a:lstStyle/>
                    <a:p>
                      <a:r>
                        <a:rPr lang="en-PK" sz="2000" kern="1200" dirty="0">
                          <a:solidFill>
                            <a:schemeClr val="dk1"/>
                          </a:solidFill>
                          <a:effectLst/>
                          <a:latin typeface="Times New Roman" panose="02020603050405020304" pitchFamily="18" charset="0"/>
                          <a:ea typeface="+mn-ea"/>
                          <a:cs typeface="Times New Roman" panose="02020603050405020304" pitchFamily="18" charset="0"/>
                        </a:rPr>
                        <a:t>Maternal mental health </a:t>
                      </a:r>
                    </a:p>
                  </a:txBody>
                  <a:tcPr anchor="ctr"/>
                </a:tc>
                <a:extLst>
                  <a:ext uri="{0D108BD9-81ED-4DB2-BD59-A6C34878D82A}">
                    <a16:rowId xmlns:a16="http://schemas.microsoft.com/office/drawing/2014/main" val="458163444"/>
                  </a:ext>
                </a:extLst>
              </a:tr>
              <a:tr h="8534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2000" kern="1200" dirty="0">
                          <a:solidFill>
                            <a:schemeClr val="dk1"/>
                          </a:solidFill>
                          <a:effectLst/>
                          <a:latin typeface="Times New Roman" panose="02020603050405020304" pitchFamily="18" charset="0"/>
                          <a:ea typeface="+mn-ea"/>
                          <a:cs typeface="Times New Roman" panose="02020603050405020304" pitchFamily="18" charset="0"/>
                        </a:rPr>
                        <a:t>Development of the brain in early childhood. </a:t>
                      </a:r>
                    </a:p>
                    <a:p>
                      <a:endParaRPr lang="en-US" sz="2000" b="0" dirty="0">
                        <a:latin typeface="Times New Roman" panose="02020603050405020304" pitchFamily="18" charset="0"/>
                        <a:cs typeface="Times New Roman" panose="02020603050405020304" pitchFamily="18" charset="0"/>
                      </a:endParaRPr>
                    </a:p>
                  </a:txBody>
                  <a:tcPr anchor="ctr"/>
                </a:tc>
                <a:tc>
                  <a:txBody>
                    <a:bodyPr/>
                    <a:lstStyle/>
                    <a:p>
                      <a:r>
                        <a:rPr lang="en-PK" sz="2000" kern="1200" dirty="0">
                          <a:solidFill>
                            <a:schemeClr val="dk1"/>
                          </a:solidFill>
                          <a:effectLst/>
                          <a:latin typeface="Times New Roman" panose="02020603050405020304" pitchFamily="18" charset="0"/>
                          <a:ea typeface="+mn-ea"/>
                          <a:cs typeface="Times New Roman" panose="02020603050405020304" pitchFamily="18" charset="0"/>
                        </a:rPr>
                        <a:t>Disrupted childcare </a:t>
                      </a:r>
                    </a:p>
                  </a:txBody>
                  <a:tcPr anchor="ctr"/>
                </a:tc>
                <a:extLst>
                  <a:ext uri="{0D108BD9-81ED-4DB2-BD59-A6C34878D82A}">
                    <a16:rowId xmlns:a16="http://schemas.microsoft.com/office/drawing/2014/main" val="825465077"/>
                  </a:ext>
                </a:extLst>
              </a:tr>
              <a:tr h="853433">
                <a:tc>
                  <a:txBody>
                    <a:bodyPr/>
                    <a:lstStyle/>
                    <a:p>
                      <a:r>
                        <a:rPr lang="en-PK" sz="2000" kern="1200" dirty="0">
                          <a:solidFill>
                            <a:schemeClr val="dk1"/>
                          </a:solidFill>
                          <a:effectLst/>
                          <a:latin typeface="Times New Roman" panose="02020603050405020304" pitchFamily="18" charset="0"/>
                          <a:ea typeface="+mn-ea"/>
                          <a:cs typeface="Times New Roman" panose="02020603050405020304" pitchFamily="18" charset="0"/>
                        </a:rPr>
                        <a:t>Anxiety Vulnerability – possible genetic predisposition. </a:t>
                      </a:r>
                    </a:p>
                  </a:txBody>
                  <a:tcPr anchor="ctr"/>
                </a:tc>
                <a:tc>
                  <a:txBody>
                    <a:bodyPr/>
                    <a:lstStyle/>
                    <a:p>
                      <a:r>
                        <a:rPr lang="en-PK" sz="2000" kern="1200" dirty="0">
                          <a:solidFill>
                            <a:schemeClr val="dk1"/>
                          </a:solidFill>
                          <a:effectLst/>
                          <a:latin typeface="Times New Roman" panose="02020603050405020304" pitchFamily="18" charset="0"/>
                          <a:ea typeface="+mn-ea"/>
                          <a:cs typeface="Times New Roman" panose="02020603050405020304" pitchFamily="18" charset="0"/>
                        </a:rPr>
                        <a:t>Limited social support Changes to environment when relocating to London. </a:t>
                      </a:r>
                    </a:p>
                  </a:txBody>
                  <a:tcPr anchor="ctr"/>
                </a:tc>
                <a:extLst>
                  <a:ext uri="{0D108BD9-81ED-4DB2-BD59-A6C34878D82A}">
                    <a16:rowId xmlns:a16="http://schemas.microsoft.com/office/drawing/2014/main" val="3446475176"/>
                  </a:ext>
                </a:extLst>
              </a:tr>
            </a:tbl>
          </a:graphicData>
        </a:graphic>
      </p:graphicFrame>
      <p:sp>
        <p:nvSpPr>
          <p:cNvPr id="5" name="Slide Number Placeholder 4">
            <a:extLst>
              <a:ext uri="{FF2B5EF4-FFF2-40B4-BE49-F238E27FC236}">
                <a16:creationId xmlns:a16="http://schemas.microsoft.com/office/drawing/2014/main" id="{C320D08B-C7CA-70C3-F459-4B8F8CFD397D}"/>
              </a:ext>
            </a:extLst>
          </p:cNvPr>
          <p:cNvSpPr>
            <a:spLocks noGrp="1"/>
          </p:cNvSpPr>
          <p:nvPr>
            <p:ph type="sldNum" sz="quarter" idx="12"/>
          </p:nvPr>
        </p:nvSpPr>
        <p:spPr/>
        <p:txBody>
          <a:bodyPr/>
          <a:lstStyle/>
          <a:p>
            <a:fld id="{84C450F2-3BB4-4AE4-8A35-A9D7AEA4C850}" type="slidenum">
              <a:rPr lang="en-US" smtClean="0"/>
              <a:t>7</a:t>
            </a:fld>
            <a:endParaRPr lang="en-US" dirty="0"/>
          </a:p>
        </p:txBody>
      </p:sp>
    </p:spTree>
    <p:extLst>
      <p:ext uri="{BB962C8B-B14F-4D97-AF65-F5344CB8AC3E}">
        <p14:creationId xmlns:p14="http://schemas.microsoft.com/office/powerpoint/2010/main" val="1384372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79F20-7FE0-9464-CC8C-AAB74EE175D5}"/>
              </a:ext>
            </a:extLst>
          </p:cNvPr>
          <p:cNvSpPr>
            <a:spLocks noGrp="1"/>
          </p:cNvSpPr>
          <p:nvPr>
            <p:ph type="title"/>
          </p:nvPr>
        </p:nvSpPr>
        <p:spPr>
          <a:xfrm>
            <a:off x="299138" y="185056"/>
            <a:ext cx="6961633" cy="925939"/>
          </a:xfrm>
        </p:spPr>
        <p:txBody>
          <a:bodyPr>
            <a:noAutofit/>
          </a:bodyPr>
          <a:lstStyle/>
          <a:p>
            <a:r>
              <a:rPr lang="en-US" sz="4000" b="1" dirty="0">
                <a:latin typeface="Times New Roman" panose="02020603050405020304" pitchFamily="18" charset="0"/>
                <a:cs typeface="Times New Roman" panose="02020603050405020304" pitchFamily="18" charset="0"/>
              </a:rPr>
              <a:t>Support Plan for Isaac</a:t>
            </a:r>
          </a:p>
        </p:txBody>
      </p:sp>
      <p:sp>
        <p:nvSpPr>
          <p:cNvPr id="4" name="Content Placeholder 3">
            <a:extLst>
              <a:ext uri="{FF2B5EF4-FFF2-40B4-BE49-F238E27FC236}">
                <a16:creationId xmlns:a16="http://schemas.microsoft.com/office/drawing/2014/main" id="{A8072345-EDED-4266-CFF8-650FF0BB1E47}"/>
              </a:ext>
            </a:extLst>
          </p:cNvPr>
          <p:cNvSpPr>
            <a:spLocks noGrp="1"/>
          </p:cNvSpPr>
          <p:nvPr>
            <p:ph sz="quarter" idx="14"/>
          </p:nvPr>
        </p:nvSpPr>
        <p:spPr>
          <a:xfrm>
            <a:off x="429768" y="1110995"/>
            <a:ext cx="6135624" cy="5115634"/>
          </a:xfrm>
        </p:spPr>
        <p:txBody>
          <a:bodyPr>
            <a:noAutofit/>
          </a:bodyPr>
          <a:lstStyle/>
          <a:p>
            <a:pPr marL="0" indent="0">
              <a:buNone/>
            </a:pPr>
            <a:r>
              <a:rPr lang="en-US" sz="2000" b="1" dirty="0">
                <a:latin typeface="Times New Roman" panose="02020603050405020304" pitchFamily="18" charset="0"/>
                <a:cs typeface="Times New Roman" panose="02020603050405020304" pitchFamily="18" charset="0"/>
              </a:rPr>
              <a:t>Attachment-Based Support</a:t>
            </a:r>
          </a:p>
          <a:p>
            <a:r>
              <a:rPr lang="en-PK" sz="2000" dirty="0">
                <a:latin typeface="Times New Roman" panose="02020603050405020304" pitchFamily="18" charset="0"/>
                <a:cs typeface="Times New Roman" panose="02020603050405020304" pitchFamily="18" charset="0"/>
              </a:rPr>
              <a:t>Have an agreed key worker. </a:t>
            </a:r>
          </a:p>
          <a:p>
            <a:r>
              <a:rPr lang="en-PK" sz="2000" dirty="0">
                <a:latin typeface="Times New Roman" panose="02020603050405020304" pitchFamily="18" charset="0"/>
                <a:cs typeface="Times New Roman" panose="02020603050405020304" pitchFamily="18" charset="0"/>
              </a:rPr>
              <a:t>Establish routine to build trust. </a:t>
            </a:r>
          </a:p>
          <a:p>
            <a:pPr marL="0" indent="0">
              <a:buNone/>
            </a:pPr>
            <a:r>
              <a:rPr lang="en-US" sz="2000" b="1" dirty="0">
                <a:latin typeface="Times New Roman" panose="02020603050405020304" pitchFamily="18" charset="0"/>
                <a:cs typeface="Times New Roman" panose="02020603050405020304" pitchFamily="18" charset="0"/>
              </a:rPr>
              <a:t>Play-Based Learning</a:t>
            </a:r>
          </a:p>
          <a:p>
            <a:r>
              <a:rPr lang="en-PK" sz="2000" dirty="0">
                <a:latin typeface="Times New Roman" panose="02020603050405020304" pitchFamily="18" charset="0"/>
                <a:cs typeface="Times New Roman" panose="02020603050405020304" pitchFamily="18" charset="0"/>
              </a:rPr>
              <a:t>Employ role play and interactive games. </a:t>
            </a:r>
          </a:p>
          <a:p>
            <a:r>
              <a:rPr lang="en-PK" sz="2000" dirty="0">
                <a:latin typeface="Times New Roman" panose="02020603050405020304" pitchFamily="18" charset="0"/>
                <a:cs typeface="Times New Roman" panose="02020603050405020304" pitchFamily="18" charset="0"/>
              </a:rPr>
              <a:t>Have a gradual approach to social interaction. </a:t>
            </a:r>
          </a:p>
          <a:p>
            <a:pPr marL="0" indent="0">
              <a:buNone/>
            </a:pPr>
            <a:r>
              <a:rPr lang="en-US" sz="2000" b="1" dirty="0">
                <a:latin typeface="Times New Roman" panose="02020603050405020304" pitchFamily="18" charset="0"/>
                <a:cs typeface="Times New Roman" panose="02020603050405020304" pitchFamily="18" charset="0"/>
              </a:rPr>
              <a:t>Language-Rich Environment</a:t>
            </a:r>
          </a:p>
          <a:p>
            <a:r>
              <a:rPr lang="en-PK" sz="2000" dirty="0">
                <a:latin typeface="Times New Roman" panose="02020603050405020304" pitchFamily="18" charset="0"/>
                <a:cs typeface="Times New Roman" panose="02020603050405020304" pitchFamily="18" charset="0"/>
              </a:rPr>
              <a:t>Storytelling activities </a:t>
            </a:r>
          </a:p>
          <a:p>
            <a:r>
              <a:rPr lang="en-PK" sz="2000" dirty="0">
                <a:latin typeface="Times New Roman" panose="02020603050405020304" pitchFamily="18" charset="0"/>
                <a:cs typeface="Times New Roman" panose="02020603050405020304" pitchFamily="18" charset="0"/>
              </a:rPr>
              <a:t>Games for singing and communicating </a:t>
            </a:r>
          </a:p>
          <a:p>
            <a:r>
              <a:rPr lang="en-PK" sz="2000" dirty="0">
                <a:latin typeface="Times New Roman" panose="02020603050405020304" pitchFamily="18" charset="0"/>
                <a:cs typeface="Times New Roman" panose="02020603050405020304" pitchFamily="18" charset="0"/>
              </a:rPr>
              <a:t>Ask questions when playing </a:t>
            </a:r>
          </a:p>
        </p:txBody>
      </p:sp>
      <p:sp>
        <p:nvSpPr>
          <p:cNvPr id="6" name="Slide Number Placeholder 5">
            <a:extLst>
              <a:ext uri="{FF2B5EF4-FFF2-40B4-BE49-F238E27FC236}">
                <a16:creationId xmlns:a16="http://schemas.microsoft.com/office/drawing/2014/main" id="{2AEFE3EB-673E-77EF-2980-BA6EC57A519F}"/>
              </a:ext>
            </a:extLst>
          </p:cNvPr>
          <p:cNvSpPr>
            <a:spLocks noGrp="1"/>
          </p:cNvSpPr>
          <p:nvPr>
            <p:ph type="sldNum" sz="quarter" idx="12"/>
          </p:nvPr>
        </p:nvSpPr>
        <p:spPr/>
        <p:txBody>
          <a:bodyPr/>
          <a:lstStyle/>
          <a:p>
            <a:fld id="{CC057153-B650-4DEB-B370-79DDCFDCE934}" type="slidenum">
              <a:rPr lang="en-US" smtClean="0"/>
              <a:pPr/>
              <a:t>8</a:t>
            </a:fld>
            <a:endParaRPr lang="en-US" dirty="0"/>
          </a:p>
        </p:txBody>
      </p:sp>
      <p:pic>
        <p:nvPicPr>
          <p:cNvPr id="15" name="Picture 14">
            <a:extLst>
              <a:ext uri="{FF2B5EF4-FFF2-40B4-BE49-F238E27FC236}">
                <a16:creationId xmlns:a16="http://schemas.microsoft.com/office/drawing/2014/main" id="{1FF93407-2D8A-9EDE-8E39-BA45F4BA3428}"/>
              </a:ext>
            </a:extLst>
          </p:cNvPr>
          <p:cNvPicPr>
            <a:picLocks noChangeAspect="1"/>
          </p:cNvPicPr>
          <p:nvPr/>
        </p:nvPicPr>
        <p:blipFill>
          <a:blip r:embed="rId3"/>
          <a:stretch>
            <a:fillRect/>
          </a:stretch>
        </p:blipFill>
        <p:spPr>
          <a:xfrm>
            <a:off x="5626608" y="1396313"/>
            <a:ext cx="6135624" cy="4350691"/>
          </a:xfrm>
          <a:prstGeom prst="rect">
            <a:avLst/>
          </a:prstGeom>
        </p:spPr>
      </p:pic>
    </p:spTree>
    <p:extLst>
      <p:ext uri="{BB962C8B-B14F-4D97-AF65-F5344CB8AC3E}">
        <p14:creationId xmlns:p14="http://schemas.microsoft.com/office/powerpoint/2010/main" val="1941379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32A3-41ED-5C79-EEE4-FB0C4C5039E3}"/>
              </a:ext>
            </a:extLst>
          </p:cNvPr>
          <p:cNvSpPr>
            <a:spLocks noGrp="1"/>
          </p:cNvSpPr>
          <p:nvPr>
            <p:ph type="title"/>
          </p:nvPr>
        </p:nvSpPr>
        <p:spPr>
          <a:xfrm>
            <a:off x="545592" y="768021"/>
            <a:ext cx="11100816" cy="5801970"/>
          </a:xfrm>
        </p:spPr>
        <p:txBody>
          <a:bodyPr anchor="t">
            <a:normAutofit fontScale="90000"/>
          </a:bodyPr>
          <a:lstStyle/>
          <a:p>
            <a:pPr>
              <a:lnSpc>
                <a:spcPct val="150000"/>
              </a:lnSpc>
            </a:pPr>
            <a:br>
              <a:rPr lang="en-US" sz="1800" b="1" dirty="0"/>
            </a:br>
            <a:r>
              <a:rPr lang="en-US" sz="2200" b="1" cap="none" dirty="0">
                <a:latin typeface="Times New Roman" panose="02020603050405020304" pitchFamily="18" charset="0"/>
                <a:cs typeface="Times New Roman" panose="02020603050405020304" pitchFamily="18" charset="0"/>
              </a:rPr>
              <a:t>Emotional Regulation Strategies</a:t>
            </a:r>
            <a:br>
              <a:rPr lang="en-US" sz="2200" b="1"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1. </a:t>
            </a:r>
            <a:r>
              <a:rPr lang="en-PK" sz="2200" cap="none" dirty="0">
                <a:latin typeface="Times New Roman" panose="02020603050405020304" pitchFamily="18" charset="0"/>
                <a:cs typeface="Times New Roman" panose="02020603050405020304" pitchFamily="18" charset="0"/>
              </a:rPr>
              <a:t>Calm spaces use emotion cards and visual aids.</a:t>
            </a:r>
            <a:br>
              <a:rPr lang="en-PK" sz="2200" cap="none" dirty="0">
                <a:latin typeface="Times New Roman" panose="02020603050405020304" pitchFamily="18" charset="0"/>
                <a:cs typeface="Times New Roman" panose="02020603050405020304" pitchFamily="18" charset="0"/>
              </a:rPr>
            </a:br>
            <a:r>
              <a:rPr lang="en-US" sz="2200" cap="none" dirty="0">
                <a:latin typeface="Times New Roman" panose="02020603050405020304" pitchFamily="18" charset="0"/>
                <a:cs typeface="Times New Roman" panose="02020603050405020304" pitchFamily="18" charset="0"/>
              </a:rPr>
              <a:t>2. </a:t>
            </a:r>
            <a:r>
              <a:rPr lang="en-PK" sz="2200" cap="none" dirty="0">
                <a:latin typeface="Times New Roman" panose="02020603050405020304" pitchFamily="18" charset="0"/>
                <a:cs typeface="Times New Roman" panose="02020603050405020304" pitchFamily="18" charset="0"/>
              </a:rPr>
              <a:t>Use emotion cards and visual aids. </a:t>
            </a:r>
            <a:br>
              <a:rPr lang="en-PK" sz="2200" cap="none" dirty="0">
                <a:latin typeface="Times New Roman" panose="02020603050405020304" pitchFamily="18" charset="0"/>
                <a:cs typeface="Times New Roman" panose="02020603050405020304" pitchFamily="18" charset="0"/>
              </a:rPr>
            </a:br>
            <a:r>
              <a:rPr lang="en-US" sz="2200" cap="none" dirty="0">
                <a:latin typeface="Times New Roman" panose="02020603050405020304" pitchFamily="18" charset="0"/>
                <a:cs typeface="Times New Roman" panose="02020603050405020304" pitchFamily="18" charset="0"/>
              </a:rPr>
              <a:t>3. </a:t>
            </a:r>
            <a:r>
              <a:rPr lang="en-PK" sz="2200" cap="none" dirty="0">
                <a:latin typeface="Times New Roman" panose="02020603050405020304" pitchFamily="18" charset="0"/>
                <a:cs typeface="Times New Roman" panose="02020603050405020304" pitchFamily="18" charset="0"/>
              </a:rPr>
              <a:t>Positive reinforcement </a:t>
            </a:r>
            <a:br>
              <a:rPr lang="en-US" sz="2200" dirty="0">
                <a:latin typeface="Times New Roman" panose="02020603050405020304" pitchFamily="18" charset="0"/>
                <a:cs typeface="Times New Roman" panose="02020603050405020304" pitchFamily="18" charset="0"/>
              </a:rPr>
            </a:br>
            <a:r>
              <a:rPr lang="en-US" sz="2200" b="1" cap="none" dirty="0">
                <a:latin typeface="Times New Roman" panose="02020603050405020304" pitchFamily="18" charset="0"/>
                <a:cs typeface="Times New Roman" panose="02020603050405020304" pitchFamily="18" charset="0"/>
              </a:rPr>
              <a:t>Parental Support</a:t>
            </a:r>
            <a:br>
              <a:rPr lang="en-US" sz="2200" b="1"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1. </a:t>
            </a:r>
            <a:r>
              <a:rPr lang="en-PK" sz="2200" cap="none" dirty="0">
                <a:latin typeface="Times New Roman" panose="02020603050405020304" pitchFamily="18" charset="0"/>
                <a:cs typeface="Times New Roman" panose="02020603050405020304" pitchFamily="18" charset="0"/>
              </a:rPr>
              <a:t>Parenting guidance </a:t>
            </a:r>
            <a:br>
              <a:rPr lang="en-PK" sz="2200" cap="none" dirty="0">
                <a:latin typeface="Times New Roman" panose="02020603050405020304" pitchFamily="18" charset="0"/>
                <a:cs typeface="Times New Roman" panose="02020603050405020304" pitchFamily="18" charset="0"/>
              </a:rPr>
            </a:br>
            <a:r>
              <a:rPr lang="en-US" sz="2200" cap="none" dirty="0">
                <a:latin typeface="Times New Roman" panose="02020603050405020304" pitchFamily="18" charset="0"/>
                <a:cs typeface="Times New Roman" panose="02020603050405020304" pitchFamily="18" charset="0"/>
              </a:rPr>
              <a:t>2. </a:t>
            </a:r>
            <a:r>
              <a:rPr lang="en-PK" sz="2200" cap="none" dirty="0">
                <a:latin typeface="Times New Roman" panose="02020603050405020304" pitchFamily="18" charset="0"/>
                <a:cs typeface="Times New Roman" panose="02020603050405020304" pitchFamily="18" charset="0"/>
              </a:rPr>
              <a:t>referrals for mental health support. </a:t>
            </a:r>
            <a:br>
              <a:rPr lang="en-PK" sz="2200" cap="none" dirty="0">
                <a:latin typeface="Times New Roman" panose="02020603050405020304" pitchFamily="18" charset="0"/>
                <a:cs typeface="Times New Roman" panose="02020603050405020304" pitchFamily="18" charset="0"/>
              </a:rPr>
            </a:br>
            <a:r>
              <a:rPr lang="en-US" sz="2200" cap="none" dirty="0">
                <a:latin typeface="Times New Roman" panose="02020603050405020304" pitchFamily="18" charset="0"/>
                <a:cs typeface="Times New Roman" panose="02020603050405020304" pitchFamily="18" charset="0"/>
              </a:rPr>
              <a:t>3. </a:t>
            </a:r>
            <a:r>
              <a:rPr lang="en-PK" sz="2200" cap="none" dirty="0">
                <a:latin typeface="Times New Roman" panose="02020603050405020304" pitchFamily="18" charset="0"/>
                <a:cs typeface="Times New Roman" panose="02020603050405020304" pitchFamily="18" charset="0"/>
              </a:rPr>
              <a:t>Promote parent-child play interactions </a:t>
            </a:r>
            <a:br>
              <a:rPr lang="en-PK" sz="2200" dirty="0">
                <a:latin typeface="Times New Roman" panose="02020603050405020304" pitchFamily="18" charset="0"/>
                <a:cs typeface="Times New Roman" panose="02020603050405020304" pitchFamily="18" charset="0"/>
              </a:rPr>
            </a:br>
            <a:r>
              <a:rPr lang="en-US" sz="2200" b="1" cap="none" dirty="0">
                <a:latin typeface="Times New Roman" panose="02020603050405020304" pitchFamily="18" charset="0"/>
                <a:cs typeface="Times New Roman" panose="02020603050405020304" pitchFamily="18" charset="0"/>
              </a:rPr>
              <a:t>Multi-agency Support</a:t>
            </a:r>
            <a:br>
              <a:rPr lang="en-US" sz="2200" b="1"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1. </a:t>
            </a:r>
            <a:r>
              <a:rPr lang="en-PK" sz="2200" cap="none" dirty="0">
                <a:latin typeface="Times New Roman" panose="02020603050405020304" pitchFamily="18" charset="0"/>
                <a:cs typeface="Times New Roman" panose="02020603050405020304" pitchFamily="18" charset="0"/>
              </a:rPr>
              <a:t>Someone who supports the development of children's communication skills. </a:t>
            </a:r>
            <a:br>
              <a:rPr lang="en-PK" sz="2200" cap="none" dirty="0">
                <a:latin typeface="Times New Roman" panose="02020603050405020304" pitchFamily="18" charset="0"/>
                <a:cs typeface="Times New Roman" panose="02020603050405020304" pitchFamily="18" charset="0"/>
              </a:rPr>
            </a:br>
            <a:r>
              <a:rPr lang="en-US" sz="2200" cap="none" dirty="0">
                <a:latin typeface="Times New Roman" panose="02020603050405020304" pitchFamily="18" charset="0"/>
                <a:cs typeface="Times New Roman" panose="02020603050405020304" pitchFamily="18" charset="0"/>
              </a:rPr>
              <a:t>2. </a:t>
            </a:r>
            <a:r>
              <a:rPr lang="en-PK" sz="2200" cap="none" dirty="0">
                <a:latin typeface="Times New Roman" panose="02020603050405020304" pitchFamily="18" charset="0"/>
                <a:cs typeface="Times New Roman" panose="02020603050405020304" pitchFamily="18" charset="0"/>
              </a:rPr>
              <a:t>Health visitor </a:t>
            </a:r>
            <a:br>
              <a:rPr lang="en-PK" sz="2200" cap="none" dirty="0">
                <a:latin typeface="Times New Roman" panose="02020603050405020304" pitchFamily="18" charset="0"/>
                <a:cs typeface="Times New Roman" panose="02020603050405020304" pitchFamily="18" charset="0"/>
              </a:rPr>
            </a:br>
            <a:r>
              <a:rPr lang="en-US" sz="2200" cap="none" dirty="0">
                <a:latin typeface="Times New Roman" panose="02020603050405020304" pitchFamily="18" charset="0"/>
                <a:cs typeface="Times New Roman" panose="02020603050405020304" pitchFamily="18" charset="0"/>
              </a:rPr>
              <a:t>3. </a:t>
            </a:r>
            <a:r>
              <a:rPr lang="en-PK" sz="2200" cap="none" dirty="0">
                <a:latin typeface="Times New Roman" panose="02020603050405020304" pitchFamily="18" charset="0"/>
                <a:cs typeface="Times New Roman" panose="02020603050405020304" pitchFamily="18" charset="0"/>
              </a:rPr>
              <a:t>Early years practitioners </a:t>
            </a:r>
            <a:br>
              <a:rPr lang="en-PK" sz="1800" dirty="0"/>
            </a:br>
            <a:endParaRPr lang="en-PK" sz="1800" dirty="0"/>
          </a:p>
        </p:txBody>
      </p:sp>
      <p:sp>
        <p:nvSpPr>
          <p:cNvPr id="3" name="Subtitle 2">
            <a:extLst>
              <a:ext uri="{FF2B5EF4-FFF2-40B4-BE49-F238E27FC236}">
                <a16:creationId xmlns:a16="http://schemas.microsoft.com/office/drawing/2014/main" id="{92CCD8EA-EA7C-8648-6703-261B5BAF0014}"/>
              </a:ext>
            </a:extLst>
          </p:cNvPr>
          <p:cNvSpPr>
            <a:spLocks noGrp="1"/>
          </p:cNvSpPr>
          <p:nvPr>
            <p:ph sz="quarter" idx="13"/>
          </p:nvPr>
        </p:nvSpPr>
        <p:spPr>
          <a:xfrm>
            <a:off x="431171" y="288010"/>
            <a:ext cx="11674459" cy="960022"/>
          </a:xfrm>
        </p:spPr>
        <p:txBody>
          <a:bodyPr>
            <a:noAutofit/>
          </a:bodyPr>
          <a:lstStyle/>
          <a:p>
            <a:r>
              <a:rPr lang="en-US" sz="4000" b="1" dirty="0">
                <a:latin typeface="Times New Roman" panose="02020603050405020304" pitchFamily="18" charset="0"/>
                <a:cs typeface="Times New Roman" panose="02020603050405020304" pitchFamily="18" charset="0"/>
              </a:rPr>
              <a:t>Additional Early Years Interventions</a:t>
            </a:r>
          </a:p>
        </p:txBody>
      </p:sp>
      <p:sp>
        <p:nvSpPr>
          <p:cNvPr id="6" name="Slide Number Placeholder 5">
            <a:extLst>
              <a:ext uri="{FF2B5EF4-FFF2-40B4-BE49-F238E27FC236}">
                <a16:creationId xmlns:a16="http://schemas.microsoft.com/office/drawing/2014/main" id="{94DC91B8-8829-9453-E93E-4D286CFA09D1}"/>
              </a:ext>
            </a:extLst>
          </p:cNvPr>
          <p:cNvSpPr>
            <a:spLocks noGrp="1"/>
          </p:cNvSpPr>
          <p:nvPr>
            <p:ph type="sldNum" sz="quarter" idx="12"/>
          </p:nvPr>
        </p:nvSpPr>
        <p:spPr/>
        <p:txBody>
          <a:bodyPr/>
          <a:lstStyle/>
          <a:p>
            <a:fld id="{CC057153-B650-4DEB-B370-79DDCFDCE934}" type="slidenum">
              <a:rPr lang="en-US" smtClean="0"/>
              <a:pPr/>
              <a:t>9</a:t>
            </a:fld>
            <a:endParaRPr lang="en-US" dirty="0"/>
          </a:p>
        </p:txBody>
      </p:sp>
    </p:spTree>
    <p:extLst>
      <p:ext uri="{BB962C8B-B14F-4D97-AF65-F5344CB8AC3E}">
        <p14:creationId xmlns:p14="http://schemas.microsoft.com/office/powerpoint/2010/main" val="53001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6BA28-7B5B-3D59-0D23-C072A5C2A52B}"/>
              </a:ext>
            </a:extLst>
          </p:cNvPr>
          <p:cNvSpPr>
            <a:spLocks noGrp="1"/>
          </p:cNvSpPr>
          <p:nvPr>
            <p:ph type="title"/>
          </p:nvPr>
        </p:nvSpPr>
        <p:spPr>
          <a:xfrm>
            <a:off x="387628" y="1099180"/>
            <a:ext cx="9888486" cy="2754364"/>
          </a:xfrm>
        </p:spPr>
        <p:txBody>
          <a:bodyPr>
            <a:normAutofit/>
          </a:bodyPr>
          <a:lstStyle/>
          <a:p>
            <a:pPr>
              <a:lnSpc>
                <a:spcPct val="150000"/>
              </a:lnSpc>
            </a:pPr>
            <a:r>
              <a:rPr lang="en-US" sz="2000" cap="none" dirty="0">
                <a:latin typeface="Times New Roman" panose="02020603050405020304" pitchFamily="18" charset="0"/>
                <a:cs typeface="Times New Roman" panose="02020603050405020304" pitchFamily="18" charset="0"/>
              </a:rPr>
              <a:t>1. </a:t>
            </a:r>
            <a:r>
              <a:rPr lang="en-PK" sz="2000" cap="none" dirty="0">
                <a:latin typeface="Times New Roman" panose="02020603050405020304" pitchFamily="18" charset="0"/>
                <a:cs typeface="Times New Roman" panose="02020603050405020304" pitchFamily="18" charset="0"/>
              </a:rPr>
              <a:t>Describes the significance of early relationships. </a:t>
            </a:r>
            <a:br>
              <a:rPr lang="en-PK" sz="2000" cap="none" dirty="0">
                <a:latin typeface="Times New Roman" panose="02020603050405020304" pitchFamily="18" charset="0"/>
                <a:cs typeface="Times New Roman" panose="02020603050405020304" pitchFamily="18" charset="0"/>
              </a:rPr>
            </a:br>
            <a:r>
              <a:rPr lang="en-US" sz="2000" cap="none" dirty="0">
                <a:latin typeface="Times New Roman" panose="02020603050405020304" pitchFamily="18" charset="0"/>
                <a:cs typeface="Times New Roman" panose="02020603050405020304" pitchFamily="18" charset="0"/>
              </a:rPr>
              <a:t>2. </a:t>
            </a:r>
            <a:r>
              <a:rPr lang="en-PK" sz="2000" cap="none" dirty="0">
                <a:latin typeface="Times New Roman" panose="02020603050405020304" pitchFamily="18" charset="0"/>
                <a:cs typeface="Times New Roman" panose="02020603050405020304" pitchFamily="18" charset="0"/>
              </a:rPr>
              <a:t>Research based on attachment. </a:t>
            </a:r>
            <a:br>
              <a:rPr lang="en-PK" sz="2000" cap="none" dirty="0">
                <a:latin typeface="Times New Roman" panose="02020603050405020304" pitchFamily="18" charset="0"/>
                <a:cs typeface="Times New Roman" panose="02020603050405020304" pitchFamily="18" charset="0"/>
              </a:rPr>
            </a:br>
            <a:r>
              <a:rPr lang="en-US" sz="2000" cap="none" dirty="0">
                <a:latin typeface="Times New Roman" panose="02020603050405020304" pitchFamily="18" charset="0"/>
                <a:cs typeface="Times New Roman" panose="02020603050405020304" pitchFamily="18" charset="0"/>
              </a:rPr>
              <a:t>3. </a:t>
            </a:r>
            <a:r>
              <a:rPr lang="en-PK" sz="2000" cap="none" dirty="0">
                <a:latin typeface="Times New Roman" panose="02020603050405020304" pitchFamily="18" charset="0"/>
                <a:cs typeface="Times New Roman" panose="02020603050405020304" pitchFamily="18" charset="0"/>
              </a:rPr>
              <a:t>Useful in the work of the early years. </a:t>
            </a:r>
            <a:br>
              <a:rPr lang="en-PK" sz="2000" cap="none" dirty="0">
                <a:latin typeface="Times New Roman" panose="02020603050405020304" pitchFamily="18" charset="0"/>
                <a:cs typeface="Times New Roman" panose="02020603050405020304" pitchFamily="18" charset="0"/>
              </a:rPr>
            </a:br>
            <a:r>
              <a:rPr lang="en-US" sz="2000" cap="none" dirty="0">
                <a:latin typeface="Times New Roman" panose="02020603050405020304" pitchFamily="18" charset="0"/>
                <a:cs typeface="Times New Roman" panose="02020603050405020304" pitchFamily="18" charset="0"/>
              </a:rPr>
              <a:t>4. </a:t>
            </a:r>
            <a:r>
              <a:rPr lang="en-PK" sz="2000" cap="none" dirty="0">
                <a:latin typeface="Times New Roman" panose="02020603050405020304" pitchFamily="18" charset="0"/>
                <a:cs typeface="Times New Roman" panose="02020603050405020304" pitchFamily="18" charset="0"/>
              </a:rPr>
              <a:t>Supports professionals in developing an understanding of emotional behaviour. </a:t>
            </a:r>
            <a:br>
              <a:rPr lang="en-PK" sz="2000" cap="none" dirty="0">
                <a:latin typeface="Times New Roman" panose="02020603050405020304" pitchFamily="18" charset="0"/>
                <a:cs typeface="Times New Roman" panose="02020603050405020304" pitchFamily="18" charset="0"/>
              </a:rPr>
            </a:br>
            <a:r>
              <a:rPr lang="en-US" sz="2000" cap="none" dirty="0">
                <a:latin typeface="Times New Roman" panose="02020603050405020304" pitchFamily="18" charset="0"/>
                <a:cs typeface="Times New Roman" panose="02020603050405020304" pitchFamily="18" charset="0"/>
              </a:rPr>
              <a:t>5. </a:t>
            </a:r>
            <a:r>
              <a:rPr lang="en-PK" sz="2000" cap="none" dirty="0">
                <a:latin typeface="Times New Roman" panose="02020603050405020304" pitchFamily="18" charset="0"/>
                <a:cs typeface="Times New Roman" panose="02020603050405020304" pitchFamily="18" charset="0"/>
              </a:rPr>
              <a:t>Encourages child-centred support. </a:t>
            </a:r>
          </a:p>
        </p:txBody>
      </p:sp>
      <p:sp>
        <p:nvSpPr>
          <p:cNvPr id="3" name="Subtitle 2">
            <a:extLst>
              <a:ext uri="{FF2B5EF4-FFF2-40B4-BE49-F238E27FC236}">
                <a16:creationId xmlns:a16="http://schemas.microsoft.com/office/drawing/2014/main" id="{58443BCF-B6AE-B157-B5A8-60575A5F5EBF}"/>
              </a:ext>
            </a:extLst>
          </p:cNvPr>
          <p:cNvSpPr>
            <a:spLocks noGrp="1"/>
          </p:cNvSpPr>
          <p:nvPr>
            <p:ph type="body" idx="1"/>
          </p:nvPr>
        </p:nvSpPr>
        <p:spPr>
          <a:xfrm>
            <a:off x="387628" y="0"/>
            <a:ext cx="7914087" cy="947057"/>
          </a:xfrm>
        </p:spPr>
        <p:txBody>
          <a:bodyPr>
            <a:normAutofit/>
          </a:bodyPr>
          <a:lstStyle/>
          <a:p>
            <a:r>
              <a:rPr lang="en-US" sz="4000" b="1" dirty="0">
                <a:latin typeface="Times New Roman" panose="02020603050405020304" pitchFamily="18" charset="0"/>
                <a:cs typeface="Times New Roman" panose="02020603050405020304" pitchFamily="18" charset="0"/>
              </a:rPr>
              <a:t>Strengths of Bowlby’s Theory</a:t>
            </a:r>
          </a:p>
        </p:txBody>
      </p:sp>
      <p:sp>
        <p:nvSpPr>
          <p:cNvPr id="6" name="Slide Number Placeholder 5">
            <a:extLst>
              <a:ext uri="{FF2B5EF4-FFF2-40B4-BE49-F238E27FC236}">
                <a16:creationId xmlns:a16="http://schemas.microsoft.com/office/drawing/2014/main" id="{0AB62AC7-4EBD-6C7B-71E2-19F58FD8EBC1}"/>
              </a:ext>
            </a:extLst>
          </p:cNvPr>
          <p:cNvSpPr>
            <a:spLocks noGrp="1"/>
          </p:cNvSpPr>
          <p:nvPr>
            <p:ph type="sldNum" sz="quarter" idx="12"/>
          </p:nvPr>
        </p:nvSpPr>
        <p:spPr/>
        <p:txBody>
          <a:bodyPr/>
          <a:lstStyle/>
          <a:p>
            <a:fld id="{84C450F2-3BB4-4AE4-8A35-A9D7AEA4C850}" type="slidenum">
              <a:rPr lang="en-US" smtClean="0"/>
              <a:t>10</a:t>
            </a:fld>
            <a:endParaRPr lang="en-US" dirty="0"/>
          </a:p>
        </p:txBody>
      </p:sp>
    </p:spTree>
    <p:extLst>
      <p:ext uri="{BB962C8B-B14F-4D97-AF65-F5344CB8AC3E}">
        <p14:creationId xmlns:p14="http://schemas.microsoft.com/office/powerpoint/2010/main" val="3762730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close-up of a sand dune">
            <a:extLst>
              <a:ext uri="{FF2B5EF4-FFF2-40B4-BE49-F238E27FC236}">
                <a16:creationId xmlns:a16="http://schemas.microsoft.com/office/drawing/2014/main" id="{3C37CE0E-074A-209D-2D43-EC5FAC327C30}"/>
              </a:ext>
            </a:extLst>
          </p:cNvPr>
          <p:cNvPicPr>
            <a:picLocks noGrp="1" noChangeAspect="1"/>
          </p:cNvPicPr>
          <p:nvPr>
            <p:ph type="pic" sz="quarter" idx="15"/>
          </p:nvPr>
        </p:nvPicPr>
        <p:blipFill>
          <a:blip r:embed="rId3" cstate="screen">
            <a:extLst>
              <a:ext uri="{28A0092B-C50C-407E-A947-70E740481C1C}">
                <a14:useLocalDpi xmlns:a14="http://schemas.microsoft.com/office/drawing/2010/main"/>
              </a:ext>
            </a:extLst>
          </a:blip>
          <a:srcRect/>
          <a:stretch>
            <a:fillRect/>
          </a:stretch>
        </p:blipFill>
        <p:spPr>
          <a:xfrm>
            <a:off x="0" y="0"/>
            <a:ext cx="5022846" cy="6858000"/>
          </a:xfrm>
        </p:spPr>
      </p:pic>
      <p:sp>
        <p:nvSpPr>
          <p:cNvPr id="4" name="Content Placeholder 3">
            <a:extLst>
              <a:ext uri="{FF2B5EF4-FFF2-40B4-BE49-F238E27FC236}">
                <a16:creationId xmlns:a16="http://schemas.microsoft.com/office/drawing/2014/main" id="{CBAD71A6-1036-A099-9BDF-27C11F75648B}"/>
              </a:ext>
            </a:extLst>
          </p:cNvPr>
          <p:cNvSpPr>
            <a:spLocks noGrp="1"/>
          </p:cNvSpPr>
          <p:nvPr>
            <p:ph sz="quarter" idx="14"/>
          </p:nvPr>
        </p:nvSpPr>
        <p:spPr>
          <a:xfrm>
            <a:off x="5120787" y="549274"/>
            <a:ext cx="6984844" cy="5941249"/>
          </a:xfrm>
        </p:spPr>
        <p:txBody>
          <a:bodyPr>
            <a:normAutofit fontScale="85000" lnSpcReduction="20000"/>
          </a:bodyPr>
          <a:lstStyle/>
          <a:p>
            <a:pPr marL="0" indent="0">
              <a:buNone/>
            </a:pPr>
            <a:r>
              <a:rPr lang="en-US" sz="4000" b="1" dirty="0">
                <a:latin typeface="Times New Roman" panose="02020603050405020304" pitchFamily="18" charset="0"/>
                <a:cs typeface="Times New Roman" panose="02020603050405020304" pitchFamily="18" charset="0"/>
              </a:rPr>
              <a:t>Limitations and Criticisms</a:t>
            </a:r>
          </a:p>
          <a:p>
            <a:r>
              <a:rPr lang="en-PK" sz="2400" dirty="0">
                <a:latin typeface="Times New Roman" panose="02020603050405020304" pitchFamily="18" charset="0"/>
                <a:cs typeface="Times New Roman" panose="02020603050405020304" pitchFamily="18" charset="0"/>
              </a:rPr>
              <a:t>Focuses mainly on the mother-child relationship. </a:t>
            </a:r>
          </a:p>
          <a:p>
            <a:r>
              <a:rPr lang="en-PK" sz="2400" dirty="0">
                <a:latin typeface="Times New Roman" panose="02020603050405020304" pitchFamily="18" charset="0"/>
                <a:cs typeface="Times New Roman" panose="02020603050405020304" pitchFamily="18" charset="0"/>
              </a:rPr>
              <a:t>Fails to take into account the differences in culture. </a:t>
            </a:r>
          </a:p>
          <a:p>
            <a:r>
              <a:rPr lang="en-PK" sz="2400" dirty="0">
                <a:latin typeface="Times New Roman" panose="02020603050405020304" pitchFamily="18" charset="0"/>
                <a:cs typeface="Times New Roman" panose="02020603050405020304" pitchFamily="18" charset="0"/>
              </a:rPr>
              <a:t>Some children can develop attachments with more than one caregiver. </a:t>
            </a:r>
          </a:p>
          <a:p>
            <a:r>
              <a:rPr lang="en-PK" sz="2400" dirty="0">
                <a:latin typeface="Times New Roman" panose="02020603050405020304" pitchFamily="18" charset="0"/>
                <a:cs typeface="Times New Roman" panose="02020603050405020304" pitchFamily="18" charset="0"/>
              </a:rPr>
              <a:t>Behaviour can also be influenced by biological factors. </a:t>
            </a:r>
          </a:p>
          <a:p>
            <a:r>
              <a:rPr lang="en-PK" sz="2400" dirty="0">
                <a:latin typeface="Times New Roman" panose="02020603050405020304" pitchFamily="18" charset="0"/>
                <a:cs typeface="Times New Roman" panose="02020603050405020304" pitchFamily="18" charset="0"/>
              </a:rPr>
              <a:t>Today's families are not the same. </a:t>
            </a:r>
            <a:endParaRPr lang="en-US" sz="2400" b="1" dirty="0">
              <a:latin typeface="Times New Roman" panose="02020603050405020304" pitchFamily="18" charset="0"/>
              <a:cs typeface="Times New Roman" panose="02020603050405020304" pitchFamily="18" charset="0"/>
            </a:endParaRPr>
          </a:p>
          <a:p>
            <a:pPr marL="0" indent="0">
              <a:buNone/>
            </a:pPr>
            <a:r>
              <a:rPr lang="en-US" sz="4300" b="1" dirty="0">
                <a:latin typeface="Times New Roman" panose="02020603050405020304" pitchFamily="18" charset="0"/>
                <a:cs typeface="Times New Roman" panose="02020603050405020304" pitchFamily="18" charset="0"/>
              </a:rPr>
              <a:t>Relevance to Diverse London Communities</a:t>
            </a:r>
          </a:p>
          <a:p>
            <a:r>
              <a:rPr lang="en-PK" sz="2400" dirty="0">
                <a:latin typeface="Times New Roman" panose="02020603050405020304" pitchFamily="18" charset="0"/>
                <a:cs typeface="Times New Roman" panose="02020603050405020304" pitchFamily="18" charset="0"/>
              </a:rPr>
              <a:t>There are varying parenting styles in families. </a:t>
            </a:r>
          </a:p>
          <a:p>
            <a:r>
              <a:rPr lang="en-PK" sz="2400" dirty="0">
                <a:latin typeface="Times New Roman" panose="02020603050405020304" pitchFamily="18" charset="0"/>
                <a:cs typeface="Times New Roman" panose="02020603050405020304" pitchFamily="18" charset="0"/>
              </a:rPr>
              <a:t>Caring practices are shaped by cultural values. </a:t>
            </a:r>
          </a:p>
          <a:p>
            <a:r>
              <a:rPr lang="en-PK" sz="2400" dirty="0">
                <a:latin typeface="Times New Roman" panose="02020603050405020304" pitchFamily="18" charset="0"/>
                <a:cs typeface="Times New Roman" panose="02020603050405020304" pitchFamily="18" charset="0"/>
              </a:rPr>
              <a:t>There will be no changes to the support that is non-judgemental and inclusive. </a:t>
            </a:r>
          </a:p>
          <a:p>
            <a:pPr marL="0" indent="0">
              <a:buNone/>
            </a:pPr>
            <a:endParaRPr lang="en-US" b="1" dirty="0"/>
          </a:p>
        </p:txBody>
      </p:sp>
      <p:sp>
        <p:nvSpPr>
          <p:cNvPr id="6" name="Slide Number Placeholder 5">
            <a:extLst>
              <a:ext uri="{FF2B5EF4-FFF2-40B4-BE49-F238E27FC236}">
                <a16:creationId xmlns:a16="http://schemas.microsoft.com/office/drawing/2014/main" id="{FB7032F8-92FC-BD1A-A9AF-986FE04CFE86}"/>
              </a:ext>
            </a:extLst>
          </p:cNvPr>
          <p:cNvSpPr>
            <a:spLocks noGrp="1"/>
          </p:cNvSpPr>
          <p:nvPr>
            <p:ph type="sldNum" sz="quarter" idx="12"/>
          </p:nvPr>
        </p:nvSpPr>
        <p:spPr/>
        <p:txBody>
          <a:bodyPr/>
          <a:lstStyle/>
          <a:p>
            <a:fld id="{CC057153-B650-4DEB-B370-79DDCFDCE934}" type="slidenum">
              <a:rPr lang="en-US" smtClean="0"/>
              <a:t>11</a:t>
            </a:fld>
            <a:endParaRPr lang="en-US" dirty="0"/>
          </a:p>
        </p:txBody>
      </p:sp>
    </p:spTree>
    <p:extLst>
      <p:ext uri="{BB962C8B-B14F-4D97-AF65-F5344CB8AC3E}">
        <p14:creationId xmlns:p14="http://schemas.microsoft.com/office/powerpoint/2010/main" val="3599844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2F8EAF-D9DE-9FD3-ED83-7032E7D7FC06}"/>
              </a:ext>
            </a:extLst>
          </p:cNvPr>
          <p:cNvSpPr>
            <a:spLocks noGrp="1"/>
          </p:cNvSpPr>
          <p:nvPr>
            <p:ph type="title"/>
          </p:nvPr>
        </p:nvSpPr>
        <p:spPr>
          <a:xfrm>
            <a:off x="353568" y="332046"/>
            <a:ext cx="8430768" cy="1074481"/>
          </a:xfrm>
        </p:spPr>
        <p:txBody>
          <a:bodyPr/>
          <a:lstStyle/>
          <a:p>
            <a:r>
              <a:rPr lang="en-US" sz="4000" b="1" dirty="0">
                <a:latin typeface="Times New Roman" panose="02020603050405020304" pitchFamily="18" charset="0"/>
                <a:cs typeface="Times New Roman" panose="02020603050405020304" pitchFamily="18" charset="0"/>
              </a:rPr>
              <a:t>Conclusion</a:t>
            </a:r>
            <a:r>
              <a:rPr lang="en-US" b="1" dirty="0"/>
              <a:t> </a:t>
            </a:r>
          </a:p>
        </p:txBody>
      </p:sp>
      <p:sp>
        <p:nvSpPr>
          <p:cNvPr id="5" name="Content Placeholder 4">
            <a:extLst>
              <a:ext uri="{FF2B5EF4-FFF2-40B4-BE49-F238E27FC236}">
                <a16:creationId xmlns:a16="http://schemas.microsoft.com/office/drawing/2014/main" id="{0EA6679F-0290-515C-BB0F-947C10AC81E4}"/>
              </a:ext>
            </a:extLst>
          </p:cNvPr>
          <p:cNvSpPr>
            <a:spLocks noGrp="1"/>
          </p:cNvSpPr>
          <p:nvPr>
            <p:ph sz="quarter" idx="14"/>
          </p:nvPr>
        </p:nvSpPr>
        <p:spPr>
          <a:xfrm>
            <a:off x="353568" y="1499959"/>
            <a:ext cx="9476232" cy="2560412"/>
          </a:xfrm>
        </p:spPr>
        <p:txBody>
          <a:bodyPr>
            <a:noAutofit/>
          </a:bodyPr>
          <a:lstStyle/>
          <a:p>
            <a:pPr marL="285750" indent="-285750">
              <a:buFont typeface="Arial" panose="020B0604020202020204" pitchFamily="34" charset="0"/>
              <a:buChar char="•"/>
            </a:pPr>
            <a:r>
              <a:rPr lang="en-PK" sz="2000" dirty="0">
                <a:latin typeface="Times New Roman" panose="02020603050405020304" pitchFamily="18" charset="0"/>
                <a:cs typeface="Times New Roman" panose="02020603050405020304" pitchFamily="18" charset="0"/>
              </a:rPr>
              <a:t>Isaac's experiences could have impacted his emotional and social growth. </a:t>
            </a:r>
          </a:p>
          <a:p>
            <a:pPr marL="285750" indent="-285750">
              <a:buFont typeface="Arial" panose="020B0604020202020204" pitchFamily="34" charset="0"/>
              <a:buChar char="•"/>
            </a:pPr>
            <a:r>
              <a:rPr lang="en-PK" sz="2000" dirty="0">
                <a:latin typeface="Times New Roman" panose="02020603050405020304" pitchFamily="18" charset="0"/>
                <a:cs typeface="Times New Roman" panose="02020603050405020304" pitchFamily="18" charset="0"/>
              </a:rPr>
              <a:t>Bowlby's Attachment Theory provides an explanation for his behaviour. </a:t>
            </a:r>
          </a:p>
          <a:p>
            <a:pPr marL="285750" indent="-285750">
              <a:buFont typeface="Arial" panose="020B0604020202020204" pitchFamily="34" charset="0"/>
              <a:buChar char="•"/>
            </a:pPr>
            <a:r>
              <a:rPr lang="en-PK" sz="2000" dirty="0">
                <a:latin typeface="Times New Roman" panose="02020603050405020304" pitchFamily="18" charset="0"/>
                <a:cs typeface="Times New Roman" panose="02020603050405020304" pitchFamily="18" charset="0"/>
              </a:rPr>
              <a:t>Good relationships and emotional support are important. </a:t>
            </a:r>
          </a:p>
          <a:p>
            <a:pPr marL="285750" indent="-285750">
              <a:buFont typeface="Arial" panose="020B0604020202020204" pitchFamily="34" charset="0"/>
              <a:buChar char="•"/>
            </a:pPr>
            <a:r>
              <a:rPr lang="en-PK" sz="2000" dirty="0">
                <a:latin typeface="Times New Roman" panose="02020603050405020304" pitchFamily="18" charset="0"/>
                <a:cs typeface="Times New Roman" panose="02020603050405020304" pitchFamily="18" charset="0"/>
              </a:rPr>
              <a:t>The positive effects of early intervention on development and wellbeing are possible. </a:t>
            </a:r>
          </a:p>
          <a:p>
            <a:pPr marL="285750" indent="-285750">
              <a:buFont typeface="Arial" panose="020B0604020202020204" pitchFamily="34" charset="0"/>
              <a:buChar char="•"/>
            </a:pPr>
            <a:r>
              <a:rPr lang="en-PK" sz="2000" dirty="0">
                <a:latin typeface="Times New Roman" panose="02020603050405020304" pitchFamily="18" charset="0"/>
                <a:cs typeface="Times New Roman" panose="02020603050405020304" pitchFamily="18" charset="0"/>
              </a:rPr>
              <a:t>A multi-agency intervention is possible for Isaac and his mum. </a:t>
            </a:r>
          </a:p>
        </p:txBody>
      </p:sp>
      <p:sp>
        <p:nvSpPr>
          <p:cNvPr id="6" name="Slide Number Placeholder 5">
            <a:extLst>
              <a:ext uri="{FF2B5EF4-FFF2-40B4-BE49-F238E27FC236}">
                <a16:creationId xmlns:a16="http://schemas.microsoft.com/office/drawing/2014/main" id="{381D8A57-68C7-1BAD-CE79-017C9801599D}"/>
              </a:ext>
            </a:extLst>
          </p:cNvPr>
          <p:cNvSpPr>
            <a:spLocks noGrp="1"/>
          </p:cNvSpPr>
          <p:nvPr>
            <p:ph type="sldNum" sz="quarter" idx="12"/>
          </p:nvPr>
        </p:nvSpPr>
        <p:spPr/>
        <p:txBody>
          <a:bodyPr/>
          <a:lstStyle/>
          <a:p>
            <a:fld id="{CC057153-B650-4DEB-B370-79DDCFDCE934}" type="slidenum">
              <a:rPr lang="en-US" smtClean="0"/>
              <a:t>12</a:t>
            </a:fld>
            <a:endParaRPr lang="en-US" dirty="0"/>
          </a:p>
        </p:txBody>
      </p:sp>
    </p:spTree>
    <p:extLst>
      <p:ext uri="{BB962C8B-B14F-4D97-AF65-F5344CB8AC3E}">
        <p14:creationId xmlns:p14="http://schemas.microsoft.com/office/powerpoint/2010/main" val="2651058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209B1-CECE-7466-7044-9D73619E56A1}"/>
              </a:ext>
            </a:extLst>
          </p:cNvPr>
          <p:cNvSpPr>
            <a:spLocks noGrp="1"/>
          </p:cNvSpPr>
          <p:nvPr>
            <p:ph type="ctrTitle"/>
          </p:nvPr>
        </p:nvSpPr>
        <p:spPr>
          <a:xfrm>
            <a:off x="192723" y="1272499"/>
            <a:ext cx="11347704" cy="786384"/>
          </a:xfrm>
        </p:spPr>
        <p:txBody>
          <a:bodyPr>
            <a:normAutofit/>
          </a:bodyPr>
          <a:lstStyle/>
          <a:p>
            <a:r>
              <a:rPr lang="en-US" sz="4000" dirty="0">
                <a:latin typeface="Times New Roman" panose="02020603050405020304" pitchFamily="18" charset="0"/>
                <a:cs typeface="Times New Roman" panose="02020603050405020304" pitchFamily="18" charset="0"/>
              </a:rPr>
              <a:t>References</a:t>
            </a:r>
          </a:p>
        </p:txBody>
      </p:sp>
      <p:pic>
        <p:nvPicPr>
          <p:cNvPr id="15" name="Picture Placeholder 14" descr="A close-up of a desert">
            <a:extLst>
              <a:ext uri="{FF2B5EF4-FFF2-40B4-BE49-F238E27FC236}">
                <a16:creationId xmlns:a16="http://schemas.microsoft.com/office/drawing/2014/main" id="{A52016E5-43C0-59E9-C7D5-5F2E24721B84}"/>
              </a:ext>
            </a:extLst>
          </p:cNvPr>
          <p:cNvPicPr>
            <a:picLocks noGrp="1" noChangeAspect="1"/>
          </p:cNvPicPr>
          <p:nvPr>
            <p:ph type="pic" sz="quarter" idx="13"/>
          </p:nvPr>
        </p:nvPicPr>
        <p:blipFill>
          <a:blip r:embed="rId2" cstate="screen">
            <a:extLst>
              <a:ext uri="{28A0092B-C50C-407E-A947-70E740481C1C}">
                <a14:useLocalDpi xmlns:a14="http://schemas.microsoft.com/office/drawing/2010/main"/>
              </a:ext>
            </a:extLst>
          </a:blip>
          <a:srcRect/>
          <a:stretch/>
        </p:blipFill>
        <p:spPr>
          <a:xfrm>
            <a:off x="0" y="0"/>
            <a:ext cx="11733150" cy="976184"/>
          </a:xfrm>
        </p:spPr>
      </p:pic>
      <p:sp>
        <p:nvSpPr>
          <p:cNvPr id="6" name="Slide Number Placeholder 5">
            <a:extLst>
              <a:ext uri="{FF2B5EF4-FFF2-40B4-BE49-F238E27FC236}">
                <a16:creationId xmlns:a16="http://schemas.microsoft.com/office/drawing/2014/main" id="{900738C8-C838-438B-F934-0218EC261C65}"/>
              </a:ext>
            </a:extLst>
          </p:cNvPr>
          <p:cNvSpPr>
            <a:spLocks noGrp="1"/>
          </p:cNvSpPr>
          <p:nvPr>
            <p:ph type="sldNum" sz="quarter" idx="12"/>
          </p:nvPr>
        </p:nvSpPr>
        <p:spPr/>
        <p:txBody>
          <a:bodyPr/>
          <a:lstStyle/>
          <a:p>
            <a:fld id="{CC057153-B650-4DEB-B370-79DDCFDCE934}" type="slidenum">
              <a:rPr lang="en-US" smtClean="0"/>
              <a:pPr/>
              <a:t>13</a:t>
            </a:fld>
            <a:endParaRPr lang="en-US" dirty="0"/>
          </a:p>
        </p:txBody>
      </p:sp>
      <p:sp>
        <p:nvSpPr>
          <p:cNvPr id="7" name="Title 1">
            <a:extLst>
              <a:ext uri="{FF2B5EF4-FFF2-40B4-BE49-F238E27FC236}">
                <a16:creationId xmlns:a16="http://schemas.microsoft.com/office/drawing/2014/main" id="{58E6012E-3F13-9471-2454-32B6291ED6FD}"/>
              </a:ext>
            </a:extLst>
          </p:cNvPr>
          <p:cNvSpPr txBox="1">
            <a:spLocks/>
          </p:cNvSpPr>
          <p:nvPr/>
        </p:nvSpPr>
        <p:spPr>
          <a:xfrm>
            <a:off x="192723" y="1962005"/>
            <a:ext cx="11347704" cy="419165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0" kern="1200" cap="all" baseline="0">
                <a:solidFill>
                  <a:schemeClr val="bg1"/>
                </a:solidFill>
                <a:latin typeface="+mj-lt"/>
                <a:ea typeface="+mj-ea"/>
                <a:cs typeface="+mj-cs"/>
              </a:defRPr>
            </a:lvl1pPr>
          </a:lstStyle>
          <a:p>
            <a:endParaRPr lang="en-US" sz="2000" cap="none" dirty="0">
              <a:latin typeface="Times New Roman" panose="02020603050405020304" pitchFamily="18" charset="0"/>
              <a:cs typeface="Times New Roman" panose="02020603050405020304" pitchFamily="18" charset="0"/>
            </a:endParaRPr>
          </a:p>
          <a:p>
            <a:pPr marL="457200" indent="-457200">
              <a:lnSpc>
                <a:spcPct val="150000"/>
              </a:lnSpc>
              <a:buFont typeface="+mj-lt"/>
              <a:buAutoNum type="arabicPeriod"/>
            </a:pPr>
            <a:r>
              <a:rPr lang="en-US" sz="2000" cap="none" dirty="0">
                <a:latin typeface="Times New Roman" panose="02020603050405020304" pitchFamily="18" charset="0"/>
                <a:cs typeface="Times New Roman" panose="02020603050405020304" pitchFamily="18" charset="0"/>
              </a:rPr>
              <a:t>Bowlby, J. (1969) </a:t>
            </a:r>
            <a:r>
              <a:rPr lang="en-US" sz="2000" i="1" cap="none" dirty="0">
                <a:latin typeface="Times New Roman" panose="02020603050405020304" pitchFamily="18" charset="0"/>
                <a:cs typeface="Times New Roman" panose="02020603050405020304" pitchFamily="18" charset="0"/>
              </a:rPr>
              <a:t>attachment and loss: volume 1 attachment</a:t>
            </a:r>
            <a:r>
              <a:rPr lang="en-US" sz="2000" cap="none" dirty="0">
                <a:latin typeface="Times New Roman" panose="02020603050405020304" pitchFamily="18" charset="0"/>
                <a:cs typeface="Times New Roman" panose="02020603050405020304" pitchFamily="18" charset="0"/>
              </a:rPr>
              <a:t>. London: penguin.</a:t>
            </a:r>
          </a:p>
          <a:p>
            <a:pPr marL="457200" indent="-457200">
              <a:lnSpc>
                <a:spcPct val="150000"/>
              </a:lnSpc>
              <a:buFont typeface="+mj-lt"/>
              <a:buAutoNum type="arabicPeriod"/>
            </a:pPr>
            <a:r>
              <a:rPr lang="en-US" sz="2000" cap="none" dirty="0">
                <a:latin typeface="Times New Roman" panose="02020603050405020304" pitchFamily="18" charset="0"/>
                <a:cs typeface="Times New Roman" panose="02020603050405020304" pitchFamily="18" charset="0"/>
              </a:rPr>
              <a:t>Berk, l. (2023) </a:t>
            </a:r>
            <a:r>
              <a:rPr lang="en-US" sz="2000" i="1" cap="none" dirty="0">
                <a:latin typeface="Times New Roman" panose="02020603050405020304" pitchFamily="18" charset="0"/>
                <a:cs typeface="Times New Roman" panose="02020603050405020304" pitchFamily="18" charset="0"/>
              </a:rPr>
              <a:t>development through the lifespan</a:t>
            </a:r>
            <a:r>
              <a:rPr lang="en-US" sz="2000" cap="none" dirty="0">
                <a:latin typeface="Times New Roman" panose="02020603050405020304" pitchFamily="18" charset="0"/>
                <a:cs typeface="Times New Roman" panose="02020603050405020304" pitchFamily="18" charset="0"/>
              </a:rPr>
              <a:t>. 8th </a:t>
            </a:r>
            <a:r>
              <a:rPr lang="en-US" sz="2000" cap="none" dirty="0" err="1">
                <a:latin typeface="Times New Roman" panose="02020603050405020304" pitchFamily="18" charset="0"/>
                <a:cs typeface="Times New Roman" panose="02020603050405020304" pitchFamily="18" charset="0"/>
              </a:rPr>
              <a:t>edn</a:t>
            </a:r>
            <a:r>
              <a:rPr lang="en-US" sz="2000" cap="none" dirty="0">
                <a:latin typeface="Times New Roman" panose="02020603050405020304" pitchFamily="18" charset="0"/>
                <a:cs typeface="Times New Roman" panose="02020603050405020304" pitchFamily="18" charset="0"/>
              </a:rPr>
              <a:t>. Harlow: </a:t>
            </a:r>
            <a:r>
              <a:rPr lang="en-US" sz="2000" cap="none" dirty="0" err="1">
                <a:latin typeface="Times New Roman" panose="02020603050405020304" pitchFamily="18" charset="0"/>
                <a:cs typeface="Times New Roman" panose="02020603050405020304" pitchFamily="18" charset="0"/>
              </a:rPr>
              <a:t>pearson</a:t>
            </a:r>
            <a:r>
              <a:rPr lang="en-US" sz="2000" cap="none" dirty="0">
                <a:latin typeface="Times New Roman" panose="02020603050405020304" pitchFamily="18" charset="0"/>
                <a:cs typeface="Times New Roman" panose="02020603050405020304" pitchFamily="18" charset="0"/>
              </a:rPr>
              <a:t>.</a:t>
            </a:r>
          </a:p>
          <a:p>
            <a:pPr marL="457200" indent="-457200">
              <a:lnSpc>
                <a:spcPct val="150000"/>
              </a:lnSpc>
              <a:buFont typeface="+mj-lt"/>
              <a:buAutoNum type="arabicPeriod"/>
            </a:pPr>
            <a:r>
              <a:rPr lang="en-US" sz="2000" cap="none" dirty="0">
                <a:latin typeface="Times New Roman" panose="02020603050405020304" pitchFamily="18" charset="0"/>
                <a:cs typeface="Times New Roman" panose="02020603050405020304" pitchFamily="18" charset="0"/>
              </a:rPr>
              <a:t>Howe, d. (2011) </a:t>
            </a:r>
            <a:r>
              <a:rPr lang="en-US" sz="2000" i="1" cap="none" dirty="0">
                <a:latin typeface="Times New Roman" panose="02020603050405020304" pitchFamily="18" charset="0"/>
                <a:cs typeface="Times New Roman" panose="02020603050405020304" pitchFamily="18" charset="0"/>
              </a:rPr>
              <a:t>attachment across the </a:t>
            </a:r>
            <a:r>
              <a:rPr lang="en-US" sz="2000" i="1" cap="none" dirty="0" err="1">
                <a:latin typeface="Times New Roman" panose="02020603050405020304" pitchFamily="18" charset="0"/>
                <a:cs typeface="Times New Roman" panose="02020603050405020304" pitchFamily="18" charset="0"/>
              </a:rPr>
              <a:t>lifecourse</a:t>
            </a:r>
            <a:r>
              <a:rPr lang="en-US" sz="2000" cap="none" dirty="0">
                <a:latin typeface="Times New Roman" panose="02020603050405020304" pitchFamily="18" charset="0"/>
                <a:cs typeface="Times New Roman" panose="02020603050405020304" pitchFamily="18" charset="0"/>
              </a:rPr>
              <a:t>. London: </a:t>
            </a:r>
            <a:r>
              <a:rPr lang="en-US" sz="2000" cap="none" dirty="0" err="1">
                <a:latin typeface="Times New Roman" panose="02020603050405020304" pitchFamily="18" charset="0"/>
                <a:cs typeface="Times New Roman" panose="02020603050405020304" pitchFamily="18" charset="0"/>
              </a:rPr>
              <a:t>palgrave</a:t>
            </a:r>
            <a:r>
              <a:rPr lang="en-US" sz="2000" cap="none" dirty="0">
                <a:latin typeface="Times New Roman" panose="02020603050405020304" pitchFamily="18" charset="0"/>
                <a:cs typeface="Times New Roman" panose="02020603050405020304" pitchFamily="18" charset="0"/>
              </a:rPr>
              <a:t> </a:t>
            </a:r>
            <a:r>
              <a:rPr lang="en-US" sz="2000" cap="none" dirty="0" err="1">
                <a:latin typeface="Times New Roman" panose="02020603050405020304" pitchFamily="18" charset="0"/>
                <a:cs typeface="Times New Roman" panose="02020603050405020304" pitchFamily="18" charset="0"/>
              </a:rPr>
              <a:t>macmillan</a:t>
            </a:r>
            <a:r>
              <a:rPr lang="en-US" sz="2000" cap="none" dirty="0">
                <a:latin typeface="Times New Roman" panose="02020603050405020304" pitchFamily="18" charset="0"/>
                <a:cs typeface="Times New Roman" panose="02020603050405020304" pitchFamily="18" charset="0"/>
              </a:rPr>
              <a:t>.</a:t>
            </a:r>
          </a:p>
          <a:p>
            <a:pPr marL="457200" indent="-457200">
              <a:lnSpc>
                <a:spcPct val="150000"/>
              </a:lnSpc>
              <a:buFont typeface="+mj-lt"/>
              <a:buAutoNum type="arabicPeriod"/>
            </a:pPr>
            <a:r>
              <a:rPr lang="en-US" sz="2000" cap="none" dirty="0">
                <a:latin typeface="Times New Roman" panose="02020603050405020304" pitchFamily="18" charset="0"/>
                <a:cs typeface="Times New Roman" panose="02020603050405020304" pitchFamily="18" charset="0"/>
              </a:rPr>
              <a:t>Mcleod, s. (2024) ‘</a:t>
            </a:r>
            <a:r>
              <a:rPr lang="en-US" sz="2000" cap="none" dirty="0" err="1">
                <a:latin typeface="Times New Roman" panose="02020603050405020304" pitchFamily="18" charset="0"/>
                <a:cs typeface="Times New Roman" panose="02020603050405020304" pitchFamily="18" charset="0"/>
              </a:rPr>
              <a:t>bowlby’s</a:t>
            </a:r>
            <a:r>
              <a:rPr lang="en-US" sz="2000" cap="none" dirty="0">
                <a:latin typeface="Times New Roman" panose="02020603050405020304" pitchFamily="18" charset="0"/>
                <a:cs typeface="Times New Roman" panose="02020603050405020304" pitchFamily="18" charset="0"/>
              </a:rPr>
              <a:t> attachment theory’, </a:t>
            </a:r>
            <a:r>
              <a:rPr lang="en-US" sz="2000" i="1" cap="none" dirty="0">
                <a:latin typeface="Times New Roman" panose="02020603050405020304" pitchFamily="18" charset="0"/>
                <a:cs typeface="Times New Roman" panose="02020603050405020304" pitchFamily="18" charset="0"/>
              </a:rPr>
              <a:t>simply psychology</a:t>
            </a:r>
            <a:r>
              <a:rPr lang="en-US" sz="2000" cap="none" dirty="0">
                <a:latin typeface="Times New Roman" panose="02020603050405020304" pitchFamily="18" charset="0"/>
                <a:cs typeface="Times New Roman" panose="02020603050405020304" pitchFamily="18" charset="0"/>
              </a:rPr>
              <a:t>.</a:t>
            </a:r>
          </a:p>
          <a:p>
            <a:pPr marL="457200" indent="-457200">
              <a:lnSpc>
                <a:spcPct val="150000"/>
              </a:lnSpc>
              <a:buFont typeface="+mj-lt"/>
              <a:buAutoNum type="arabicPeriod"/>
            </a:pPr>
            <a:r>
              <a:rPr lang="en-US" sz="2000" cap="none" dirty="0">
                <a:latin typeface="Times New Roman" panose="02020603050405020304" pitchFamily="18" charset="0"/>
                <a:cs typeface="Times New Roman" panose="02020603050405020304" pitchFamily="18" charset="0"/>
              </a:rPr>
              <a:t>Meggitt, c. (2022) </a:t>
            </a:r>
            <a:r>
              <a:rPr lang="en-US" sz="2000" i="1" cap="none" dirty="0">
                <a:latin typeface="Times New Roman" panose="02020603050405020304" pitchFamily="18" charset="0"/>
                <a:cs typeface="Times New Roman" panose="02020603050405020304" pitchFamily="18" charset="0"/>
              </a:rPr>
              <a:t>child development: an illustrated guide</a:t>
            </a:r>
            <a:r>
              <a:rPr lang="en-US" sz="2000" cap="none" dirty="0">
                <a:latin typeface="Times New Roman" panose="02020603050405020304" pitchFamily="18" charset="0"/>
                <a:cs typeface="Times New Roman" panose="02020603050405020304" pitchFamily="18" charset="0"/>
              </a:rPr>
              <a:t>. London: </a:t>
            </a:r>
            <a:r>
              <a:rPr lang="en-US" sz="2000" cap="none" dirty="0" err="1">
                <a:latin typeface="Times New Roman" panose="02020603050405020304" pitchFamily="18" charset="0"/>
                <a:cs typeface="Times New Roman" panose="02020603050405020304" pitchFamily="18" charset="0"/>
              </a:rPr>
              <a:t>pearson</a:t>
            </a:r>
            <a:r>
              <a:rPr lang="en-US" sz="2000" cap="none" dirty="0">
                <a:latin typeface="Times New Roman" panose="02020603050405020304" pitchFamily="18" charset="0"/>
                <a:cs typeface="Times New Roman" panose="02020603050405020304" pitchFamily="18" charset="0"/>
              </a:rPr>
              <a:t>.</a:t>
            </a:r>
          </a:p>
          <a:p>
            <a:pPr marL="457200" indent="-457200">
              <a:lnSpc>
                <a:spcPct val="150000"/>
              </a:lnSpc>
              <a:buFont typeface="+mj-lt"/>
              <a:buAutoNum type="arabicPeriod"/>
            </a:pPr>
            <a:r>
              <a:rPr lang="en-US" sz="2000" cap="none" dirty="0">
                <a:latin typeface="Times New Roman" panose="02020603050405020304" pitchFamily="18" charset="0"/>
                <a:cs typeface="Times New Roman" panose="02020603050405020304" pitchFamily="18" charset="0"/>
              </a:rPr>
              <a:t>Department for education (2024) </a:t>
            </a:r>
            <a:r>
              <a:rPr lang="en-US" sz="2000" i="1" cap="none" dirty="0">
                <a:latin typeface="Times New Roman" panose="02020603050405020304" pitchFamily="18" charset="0"/>
                <a:cs typeface="Times New Roman" panose="02020603050405020304" pitchFamily="18" charset="0"/>
              </a:rPr>
              <a:t>early years foundation stage framework</a:t>
            </a:r>
            <a:r>
              <a:rPr lang="en-US" sz="2000" cap="none" dirty="0">
                <a:latin typeface="Times New Roman" panose="02020603050405020304" pitchFamily="18" charset="0"/>
                <a:cs typeface="Times New Roman" panose="02020603050405020304" pitchFamily="18" charset="0"/>
              </a:rPr>
              <a:t>. London: </a:t>
            </a:r>
            <a:r>
              <a:rPr lang="en-US" sz="2000" cap="none" dirty="0" err="1">
                <a:latin typeface="Times New Roman" panose="02020603050405020304" pitchFamily="18" charset="0"/>
                <a:cs typeface="Times New Roman" panose="02020603050405020304" pitchFamily="18" charset="0"/>
              </a:rPr>
              <a:t>dfe</a:t>
            </a:r>
            <a:r>
              <a:rPr lang="en-US" sz="2000" cap="none" dirty="0">
                <a:latin typeface="Times New Roman" panose="02020603050405020304" pitchFamily="18" charset="0"/>
                <a:cs typeface="Times New Roman" panose="02020603050405020304" pitchFamily="18" charset="0"/>
              </a:rPr>
              <a:t>.</a:t>
            </a:r>
          </a:p>
          <a:p>
            <a:pPr marL="457200" indent="-457200">
              <a:lnSpc>
                <a:spcPct val="150000"/>
              </a:lnSpc>
              <a:buFont typeface="+mj-lt"/>
              <a:buAutoNum type="arabicPeriod"/>
            </a:pPr>
            <a:r>
              <a:rPr lang="en-US" sz="2000" cap="none" dirty="0">
                <a:latin typeface="Times New Roman" panose="02020603050405020304" pitchFamily="18" charset="0"/>
                <a:cs typeface="Times New Roman" panose="02020603050405020304" pitchFamily="18" charset="0"/>
              </a:rPr>
              <a:t>Nice (2023) </a:t>
            </a:r>
            <a:r>
              <a:rPr lang="en-US" sz="2000" i="1" cap="none" dirty="0">
                <a:latin typeface="Times New Roman" panose="02020603050405020304" pitchFamily="18" charset="0"/>
                <a:cs typeface="Times New Roman" panose="02020603050405020304" pitchFamily="18" charset="0"/>
              </a:rPr>
              <a:t>social and emotional wellbeing for children</a:t>
            </a:r>
            <a:r>
              <a:rPr lang="en-US" sz="2000" cap="none" dirty="0">
                <a:latin typeface="Times New Roman" panose="02020603050405020304" pitchFamily="18" charset="0"/>
                <a:cs typeface="Times New Roman" panose="02020603050405020304" pitchFamily="18" charset="0"/>
              </a:rPr>
              <a:t>. London: NICE.</a:t>
            </a:r>
          </a:p>
          <a:p>
            <a:endParaRPr lang="en-US" sz="2000"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99686948"/>
      </p:ext>
    </p:extLst>
  </p:cSld>
  <p:clrMapOvr>
    <a:masterClrMapping/>
  </p:clrMapOvr>
</p:sld>
</file>

<file path=ppt/theme/theme1.xml><?xml version="1.0" encoding="utf-8"?>
<a:theme xmlns:a="http://schemas.openxmlformats.org/drawingml/2006/main" name="OasisVTI">
  <a:themeElements>
    <a:clrScheme name="Oasis">
      <a:dk1>
        <a:srgbClr val="131313"/>
      </a:dk1>
      <a:lt1>
        <a:sysClr val="window" lastClr="FFFFFF"/>
      </a:lt1>
      <a:dk2>
        <a:srgbClr val="3D3C33"/>
      </a:dk2>
      <a:lt2>
        <a:srgbClr val="F0EDE6"/>
      </a:lt2>
      <a:accent1>
        <a:srgbClr val="A57361"/>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_win32_DN_V3" id="{65F5DFDA-B6D8-4F37-85B8-E95C858FA146}" vid="{998F2FB7-179B-41D4-99FF-60A4C828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6282DC-5D67-4C19-9A05-C65D9BF7BC7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73667383-B7F3-43FC-8965-135FDDEABCC5}">
  <ds:schemaRefs>
    <ds:schemaRef ds:uri="http://schemas.microsoft.com/sharepoint/v3/contenttype/forms"/>
  </ds:schemaRefs>
</ds:datastoreItem>
</file>

<file path=customXml/itemProps3.xml><?xml version="1.0" encoding="utf-8"?>
<ds:datastoreItem xmlns:ds="http://schemas.openxmlformats.org/officeDocument/2006/customXml" ds:itemID="{12135656-72CC-4564-823F-B30D029964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{B0B2407A-48DF-4044-A936-53854B23AC38}05f950ec-c865-457c-93ae-9eb2ef1c603f-TFa19fa653-f273-4169-96ef-448bb1cd1027_win32</Template>
  <TotalTime>695</TotalTime>
  <Words>2336</Words>
  <Application>Microsoft Office PowerPoint</Application>
  <PresentationFormat>Widescreen</PresentationFormat>
  <Paragraphs>128</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Neue Haas Grotesk Text Pro</vt:lpstr>
      <vt:lpstr>Times New Roman</vt:lpstr>
      <vt:lpstr>Wingdings</vt:lpstr>
      <vt:lpstr>OasisVTI</vt:lpstr>
      <vt:lpstr>Module: Psychology in Health and Social Care (LCHS4010) Student Name: Azhar Hussain Student ID: 2512279</vt:lpstr>
      <vt:lpstr>Agenda</vt:lpstr>
      <vt:lpstr>Introduction to the Case Study  </vt:lpstr>
      <vt:lpstr>1. Created by John Bowlby. 2. Attachment is an emotional relationship between a child and caregiver.  3. Healthy emotional and social development is fostered through secure attachment.  4. Some emotional problems can result from insecure attachment.     1. Secure attachment  2. Insecure attachment  3. Maternal deprivation  4. Internal working model  5. Separation anxiety  </vt:lpstr>
      <vt:lpstr>1. Isaac is upset when his mother leaves him. 2. He is said to be clingy and shy.  3. His sense of security may have been disrupted due to disrupted childcare.  4. Social interaction can be limited, which can decrease confidence.  5. Maternal depression can have an impact on emotional bonding.  </vt:lpstr>
      <vt:lpstr>How Isaac’s Experiences May Affect Development</vt:lpstr>
      <vt:lpstr>Nature and Nurture Factors</vt:lpstr>
      <vt:lpstr>Support Plan for Isaac</vt:lpstr>
      <vt:lpstr> Emotional Regulation Strategies 1. Calm spaces use emotion cards and visual aids. 2. Use emotion cards and visual aids.  3. Positive reinforcement  Parental Support 1. Parenting guidance  2. referrals for mental health support.  3. Promote parent-child play interactions  Multi-agency Support 1. Someone who supports the development of children's communication skills.  2. Health visitor  3. Early years practitioners  </vt:lpstr>
      <vt:lpstr>1. Describes the significance of early relationships.  2. Research based on attachment.  3. Useful in the work of the early years.  4. Supports professionals in developing an understanding of emotional behaviour.  5. Encourages child-centred support. </vt:lpstr>
      <vt:lpstr>PowerPoint Presentation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AZHAR</dc:creator>
  <cp:lastModifiedBy>Azhar Hussain (2512279)</cp:lastModifiedBy>
  <cp:revision>9</cp:revision>
  <dcterms:created xsi:type="dcterms:W3CDTF">2026-05-26T08:59:35Z</dcterms:created>
  <dcterms:modified xsi:type="dcterms:W3CDTF">2026-06-12T11:29:05Z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