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65" r:id="rId2"/>
    <p:sldId id="257" r:id="rId3"/>
    <p:sldId id="266" r:id="rId4"/>
    <p:sldId id="267" r:id="rId5"/>
    <p:sldId id="268" r:id="rId6"/>
    <p:sldId id="269" r:id="rId7"/>
    <p:sldId id="270" r:id="rId8"/>
    <p:sldId id="271"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D6EB7E-80C2-9961-C8E7-D8E4027A92A8}" v="18" dt="2025-10-12T19:13:18.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942" autoAdjust="0"/>
  </p:normalViewPr>
  <p:slideViewPr>
    <p:cSldViewPr snapToGrid="0">
      <p:cViewPr varScale="1">
        <p:scale>
          <a:sx n="58" d="100"/>
          <a:sy n="58" d="100"/>
        </p:scale>
        <p:origin x="96" y="5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shan Mirza (2214807)" userId="S::2214807@student.uwtsd.ac.uk::5e5d46a5-cc56-4966-9232-2abe9e942186" providerId="AD" clId="Web-{F6D6EB7E-80C2-9961-C8E7-D8E4027A92A8}"/>
    <pc:docChg chg="modSld">
      <pc:chgData name="Afshan Mirza (2214807)" userId="S::2214807@student.uwtsd.ac.uk::5e5d46a5-cc56-4966-9232-2abe9e942186" providerId="AD" clId="Web-{F6D6EB7E-80C2-9961-C8E7-D8E4027A92A8}" dt="2025-10-12T19:13:15.889" v="16" actId="20577"/>
      <pc:docMkLst>
        <pc:docMk/>
      </pc:docMkLst>
      <pc:sldChg chg="modSp">
        <pc:chgData name="Afshan Mirza (2214807)" userId="S::2214807@student.uwtsd.ac.uk::5e5d46a5-cc56-4966-9232-2abe9e942186" providerId="AD" clId="Web-{F6D6EB7E-80C2-9961-C8E7-D8E4027A92A8}" dt="2025-10-12T19:13:15.889" v="16" actId="20577"/>
        <pc:sldMkLst>
          <pc:docMk/>
          <pc:sldMk cId="3283932717" sldId="265"/>
        </pc:sldMkLst>
        <pc:spChg chg="mod">
          <ac:chgData name="Afshan Mirza (2214807)" userId="S::2214807@student.uwtsd.ac.uk::5e5d46a5-cc56-4966-9232-2abe9e942186" providerId="AD" clId="Web-{F6D6EB7E-80C2-9961-C8E7-D8E4027A92A8}" dt="2025-10-12T19:13:15.889" v="16" actId="20577"/>
          <ac:spMkLst>
            <pc:docMk/>
            <pc:sldMk cId="3283932717" sldId="265"/>
            <ac:spMk id="3" creationId="{7CAB6002-612C-955F-A1CD-AE85BAC5D37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A463DC-607A-4052-A190-A1D7850D4287}"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10C818-11CB-467F-BCA9-99CFB46EA3C7}" type="slidenum">
              <a:rPr lang="en-GB" smtClean="0"/>
              <a:t>‹#›</a:t>
            </a:fld>
            <a:endParaRPr lang="en-GB"/>
          </a:p>
        </p:txBody>
      </p:sp>
    </p:spTree>
    <p:extLst>
      <p:ext uri="{BB962C8B-B14F-4D97-AF65-F5344CB8AC3E}">
        <p14:creationId xmlns:p14="http://schemas.microsoft.com/office/powerpoint/2010/main" val="1753076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10C818-11CB-467F-BCA9-99CFB46EA3C7}" type="slidenum">
              <a:rPr lang="en-GB" smtClean="0"/>
              <a:t>1</a:t>
            </a:fld>
            <a:endParaRPr lang="en-GB"/>
          </a:p>
        </p:txBody>
      </p:sp>
    </p:spTree>
    <p:extLst>
      <p:ext uri="{BB962C8B-B14F-4D97-AF65-F5344CB8AC3E}">
        <p14:creationId xmlns:p14="http://schemas.microsoft.com/office/powerpoint/2010/main" val="3885920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Adolescence is a critical time for the development and growth of an individual, as during this period, their body starts to rapidly change and develop. According to </a:t>
            </a:r>
            <a:r>
              <a:rPr lang="en-US" dirty="0" err="1">
                <a:latin typeface="Arial" panose="020B0604020202020204" pitchFamily="34" charset="0"/>
                <a:cs typeface="Arial" panose="020B0604020202020204" pitchFamily="34" charset="0"/>
              </a:rPr>
              <a:t>Chehri</a:t>
            </a:r>
            <a:r>
              <a:rPr lang="en-US" dirty="0">
                <a:latin typeface="Arial" panose="020B0604020202020204" pitchFamily="34" charset="0"/>
                <a:cs typeface="Arial" panose="020B0604020202020204" pitchFamily="34" charset="0"/>
              </a:rPr>
              <a:t> et al. (2023), having sound sleep of at least 8 to 10 hours is crucial for the sound development of a teenager. However, statistics show that most teenagers do not get the recommended hours of sleep. According to the national guidelines, 70% of adolescents do not get the recommended hours of sleep, indicating that they are not meeting the deadlines (Hosein, </a:t>
            </a:r>
            <a:r>
              <a:rPr lang="en-US" dirty="0" err="1">
                <a:latin typeface="Arial" panose="020B0604020202020204" pitchFamily="34" charset="0"/>
                <a:cs typeface="Arial" panose="020B0604020202020204" pitchFamily="34" charset="0"/>
              </a:rPr>
              <a:t>Ramoudith</a:t>
            </a:r>
            <a:r>
              <a:rPr lang="en-US" dirty="0">
                <a:latin typeface="Arial" panose="020B0604020202020204" pitchFamily="34" charset="0"/>
                <a:cs typeface="Arial" panose="020B0604020202020204" pitchFamily="34" charset="0"/>
              </a:rPr>
              <a:t> and Rahaman, 2021). This can lead to an imbalance in emotional regulation, mental health degradation, cognitive and academic negative impacts and even stress out their physical health, causing heart problems and many more.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210C818-11CB-467F-BCA9-99CFB46EA3C7}" type="slidenum">
              <a:rPr lang="en-GB" smtClean="0"/>
              <a:t>2</a:t>
            </a:fld>
            <a:endParaRPr lang="en-GB"/>
          </a:p>
        </p:txBody>
      </p:sp>
    </p:spTree>
    <p:extLst>
      <p:ext uri="{BB962C8B-B14F-4D97-AF65-F5344CB8AC3E}">
        <p14:creationId xmlns:p14="http://schemas.microsoft.com/office/powerpoint/2010/main" val="763377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C2AB4-4749-8E63-1965-34F2DB3AE9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483755-CB95-2E6B-7C4E-5CF01E6CC5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1042F-D1E3-58B8-6852-464346A1C520}"/>
              </a:ext>
            </a:extLst>
          </p:cNvPr>
          <p:cNvSpPr>
            <a:spLocks noGrp="1"/>
          </p:cNvSpPr>
          <p:nvPr>
            <p:ph type="body" idx="1"/>
          </p:nvPr>
        </p:nvSpPr>
        <p:spPr/>
        <p:txBody>
          <a:bodyPr/>
          <a:lstStyle/>
          <a:p>
            <a:pPr algn="just"/>
            <a:r>
              <a:rPr lang="en-GB" sz="1200" b="1" kern="1200" dirty="0">
                <a:solidFill>
                  <a:schemeClr val="tx1"/>
                </a:solidFill>
                <a:effectLst/>
                <a:latin typeface="Arial" panose="020B0604020202020204" pitchFamily="34" charset="0"/>
                <a:ea typeface="+mn-ea"/>
                <a:cs typeface="Arial" panose="020B0604020202020204" pitchFamily="34" charset="0"/>
              </a:rPr>
              <a:t>Short-term consequences:</a:t>
            </a:r>
            <a:r>
              <a:rPr lang="en-GB" sz="1200" kern="1200" dirty="0">
                <a:solidFill>
                  <a:schemeClr val="tx1"/>
                </a:solidFill>
                <a:effectLst/>
                <a:latin typeface="Arial" panose="020B0604020202020204" pitchFamily="34" charset="0"/>
                <a:ea typeface="+mn-ea"/>
                <a:cs typeface="Arial" panose="020B0604020202020204" pitchFamily="34" charset="0"/>
              </a:rPr>
              <a:t> There are many short-term consequences that adolescents can face due to poor sleep habits, which include sleepiness during the daytime, problems with learning and maintaining focus, mood swings and short temper, a decrease in academic performance, as well as irritability (Richardson et al., 2022). </a:t>
            </a:r>
          </a:p>
          <a:p>
            <a:pPr algn="just"/>
            <a:r>
              <a:rPr lang="en-GB" sz="1200" b="1" kern="1200" dirty="0">
                <a:solidFill>
                  <a:schemeClr val="tx1"/>
                </a:solidFill>
                <a:effectLst/>
                <a:latin typeface="Arial" panose="020B0604020202020204" pitchFamily="34" charset="0"/>
                <a:ea typeface="+mn-ea"/>
                <a:cs typeface="Arial" panose="020B0604020202020204" pitchFamily="34" charset="0"/>
              </a:rPr>
              <a:t>Long-term consequences:</a:t>
            </a:r>
            <a:r>
              <a:rPr lang="en-GB" sz="1200" kern="1200" dirty="0">
                <a:solidFill>
                  <a:schemeClr val="tx1"/>
                </a:solidFill>
                <a:effectLst/>
                <a:latin typeface="Arial" panose="020B0604020202020204" pitchFamily="34" charset="0"/>
                <a:ea typeface="+mn-ea"/>
                <a:cs typeface="Arial" panose="020B0604020202020204" pitchFamily="34" charset="0"/>
              </a:rPr>
              <a:t> There are various long-lasting and long-term consequences of poor sleeping habits as well. Those potential issues include increased risk of obesity, inadequate metabolic health, lower career development or outcomes and even chronic disorders such as many types of heart diseases (</a:t>
            </a:r>
            <a:r>
              <a:rPr lang="en-GB" sz="1200" kern="1200" dirty="0" err="1">
                <a:solidFill>
                  <a:schemeClr val="tx1"/>
                </a:solidFill>
                <a:effectLst/>
                <a:latin typeface="Arial" panose="020B0604020202020204" pitchFamily="34" charset="0"/>
                <a:ea typeface="+mn-ea"/>
                <a:cs typeface="Arial" panose="020B0604020202020204" pitchFamily="34" charset="0"/>
              </a:rPr>
              <a:t>Chehri</a:t>
            </a:r>
            <a:r>
              <a:rPr lang="en-GB" sz="1200" kern="1200" dirty="0">
                <a:solidFill>
                  <a:schemeClr val="tx1"/>
                </a:solidFill>
                <a:effectLst/>
                <a:latin typeface="Arial" panose="020B0604020202020204" pitchFamily="34" charset="0"/>
                <a:ea typeface="+mn-ea"/>
                <a:cs typeface="Arial" panose="020B0604020202020204" pitchFamily="34" charset="0"/>
              </a:rPr>
              <a:t> et al., 2023). They especially affect adolescents, as that particular time is when their body and mind start to grow the most. </a:t>
            </a:r>
          </a:p>
          <a:p>
            <a:pPr algn="just"/>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AE1A677-8382-FC07-0DDA-9F0BC42B9FF9}"/>
              </a:ext>
            </a:extLst>
          </p:cNvPr>
          <p:cNvSpPr>
            <a:spLocks noGrp="1"/>
          </p:cNvSpPr>
          <p:nvPr>
            <p:ph type="sldNum" sz="quarter" idx="5"/>
          </p:nvPr>
        </p:nvSpPr>
        <p:spPr/>
        <p:txBody>
          <a:bodyPr/>
          <a:lstStyle/>
          <a:p>
            <a:fld id="{0210C818-11CB-467F-BCA9-99CFB46EA3C7}" type="slidenum">
              <a:rPr lang="en-GB" smtClean="0"/>
              <a:t>3</a:t>
            </a:fld>
            <a:endParaRPr lang="en-GB"/>
          </a:p>
        </p:txBody>
      </p:sp>
    </p:spTree>
    <p:extLst>
      <p:ext uri="{BB962C8B-B14F-4D97-AF65-F5344CB8AC3E}">
        <p14:creationId xmlns:p14="http://schemas.microsoft.com/office/powerpoint/2010/main" val="284022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623C32-9270-AA41-E83D-F5441E735E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F8A19B-4117-251E-27A7-792615116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48680B-36FC-0F9B-A632-D143E76D4F73}"/>
              </a:ext>
            </a:extLst>
          </p:cNvPr>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Each of those aims can be tracked using the specified timetable method. Achievement of these aims is crucial to ensure sound development of the teenagers, foster better brain growth and improve studying ability (Richardson et al., 2022). All of which can help in the overall personal and academic life of the participants.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DE3B765-6105-8C17-71B8-FB8B80F96E02}"/>
              </a:ext>
            </a:extLst>
          </p:cNvPr>
          <p:cNvSpPr>
            <a:spLocks noGrp="1"/>
          </p:cNvSpPr>
          <p:nvPr>
            <p:ph type="sldNum" sz="quarter" idx="5"/>
          </p:nvPr>
        </p:nvSpPr>
        <p:spPr/>
        <p:txBody>
          <a:bodyPr/>
          <a:lstStyle/>
          <a:p>
            <a:fld id="{0210C818-11CB-467F-BCA9-99CFB46EA3C7}" type="slidenum">
              <a:rPr lang="en-GB" smtClean="0"/>
              <a:t>4</a:t>
            </a:fld>
            <a:endParaRPr lang="en-GB"/>
          </a:p>
        </p:txBody>
      </p:sp>
    </p:spTree>
    <p:extLst>
      <p:ext uri="{BB962C8B-B14F-4D97-AF65-F5344CB8AC3E}">
        <p14:creationId xmlns:p14="http://schemas.microsoft.com/office/powerpoint/2010/main" val="4264040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4DFBD-16DF-2250-3A31-33805209AB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01D760-3330-9CBA-C361-816DAC5099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0D26AE-12A3-1AF6-33BA-BF7A62823E56}"/>
              </a:ext>
            </a:extLst>
          </p:cNvPr>
          <p:cNvSpPr>
            <a:spLocks noGrp="1"/>
          </p:cNvSpPr>
          <p:nvPr>
            <p:ph type="body" idx="1"/>
          </p:nvPr>
        </p:nvSpPr>
        <p:spPr/>
        <p:txBody>
          <a:bodyPr/>
          <a:lstStyle/>
          <a:p>
            <a:pPr algn="just"/>
            <a:r>
              <a:rPr lang="en-GB" sz="1200" b="1" kern="1200" dirty="0">
                <a:solidFill>
                  <a:schemeClr val="tx1"/>
                </a:solidFill>
                <a:effectLst/>
                <a:latin typeface="Arial" panose="020B0604020202020204" pitchFamily="34" charset="0"/>
                <a:ea typeface="+mn-ea"/>
                <a:cs typeface="Arial" panose="020B0604020202020204" pitchFamily="34" charset="0"/>
              </a:rPr>
              <a:t>Evalution techniques of the campaign</a:t>
            </a:r>
          </a:p>
          <a:p>
            <a:pPr algn="just"/>
            <a:r>
              <a:rPr lang="en-GB" sz="1200" kern="1200" dirty="0">
                <a:solidFill>
                  <a:schemeClr val="tx1"/>
                </a:solidFill>
                <a:effectLst/>
                <a:latin typeface="Arial" panose="020B0604020202020204" pitchFamily="34" charset="0"/>
                <a:ea typeface="+mn-ea"/>
                <a:cs typeface="Arial" panose="020B0604020202020204" pitchFamily="34" charset="0"/>
              </a:rPr>
              <a:t>There are different types of evaluations which can be used for the campaign, including process evaluation, outcome evaluation, impact evaluation and so on. Tracking deliveries, such as weekly attendance review, can be done for process evalution, whereas measurement of behaviour and sleep change can be done for outcome evaluation (Chakravarthi et al., 2021). Additionally, impact evalution can be done by screening sustained changes through follow-ups. In order to measure the achievement of goals or aims of the camping, different measuring methods, such as a sleep log to understand the sleep hours, a self-report to evaluate the aim of reducing screen time and the PSQI score to understand the quality of sleep. </a:t>
            </a:r>
          </a:p>
          <a:p>
            <a:pPr algn="just"/>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9D6F5A8-9E3C-0602-B4DA-FF2CC78718CA}"/>
              </a:ext>
            </a:extLst>
          </p:cNvPr>
          <p:cNvSpPr>
            <a:spLocks noGrp="1"/>
          </p:cNvSpPr>
          <p:nvPr>
            <p:ph type="sldNum" sz="quarter" idx="5"/>
          </p:nvPr>
        </p:nvSpPr>
        <p:spPr/>
        <p:txBody>
          <a:bodyPr/>
          <a:lstStyle/>
          <a:p>
            <a:fld id="{0210C818-11CB-467F-BCA9-99CFB46EA3C7}" type="slidenum">
              <a:rPr lang="en-GB" smtClean="0"/>
              <a:t>5</a:t>
            </a:fld>
            <a:endParaRPr lang="en-GB"/>
          </a:p>
        </p:txBody>
      </p:sp>
    </p:spTree>
    <p:extLst>
      <p:ext uri="{BB962C8B-B14F-4D97-AF65-F5344CB8AC3E}">
        <p14:creationId xmlns:p14="http://schemas.microsoft.com/office/powerpoint/2010/main" val="1296879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887A3-55DC-1898-9465-0D5073BE55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58365C-B415-16A6-D57B-1EAF5ECFD2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5885CE-38E7-82E3-584E-18DECEDD1C77}"/>
              </a:ext>
            </a:extLst>
          </p:cNvPr>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Execution of the camping can be beneficial on multiple levels. At the physiological level, teenagers will have enhanced immunity functions, better metabolism and sufficient growth hormones. At the sociological level, teens will be able to ensure better school performance, improve relationships, reduce conflict and increase </a:t>
            </a:r>
            <a:r>
              <a:rPr lang="en-US" dirty="0" err="1">
                <a:latin typeface="Arial" panose="020B0604020202020204" pitchFamily="34" charset="0"/>
                <a:cs typeface="Arial" panose="020B0604020202020204" pitchFamily="34" charset="0"/>
              </a:rPr>
              <a:t>socialisation</a:t>
            </a:r>
            <a:r>
              <a:rPr lang="en-US" dirty="0">
                <a:latin typeface="Arial" panose="020B0604020202020204" pitchFamily="34" charset="0"/>
                <a:cs typeface="Arial" panose="020B0604020202020204" pitchFamily="34" charset="0"/>
              </a:rPr>
              <a:t> capabilities (Mathew et al., 2022). The decision-making ability can be obtained at the psychological level, along with better mood, lower anxiety and so on. </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A065D24-B7CD-D8C9-79F1-FA05EC59E84B}"/>
              </a:ext>
            </a:extLst>
          </p:cNvPr>
          <p:cNvSpPr>
            <a:spLocks noGrp="1"/>
          </p:cNvSpPr>
          <p:nvPr>
            <p:ph type="sldNum" sz="quarter" idx="5"/>
          </p:nvPr>
        </p:nvSpPr>
        <p:spPr/>
        <p:txBody>
          <a:bodyPr/>
          <a:lstStyle/>
          <a:p>
            <a:fld id="{0210C818-11CB-467F-BCA9-99CFB46EA3C7}" type="slidenum">
              <a:rPr lang="en-GB" smtClean="0"/>
              <a:t>6</a:t>
            </a:fld>
            <a:endParaRPr lang="en-GB"/>
          </a:p>
        </p:txBody>
      </p:sp>
    </p:spTree>
    <p:extLst>
      <p:ext uri="{BB962C8B-B14F-4D97-AF65-F5344CB8AC3E}">
        <p14:creationId xmlns:p14="http://schemas.microsoft.com/office/powerpoint/2010/main" val="629396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C00D-F31C-4347-7760-4A8897D15D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7DAF33-2F48-775E-D70C-378B5C45E4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4051A-67D4-1C8A-48FC-162ED389D874}"/>
              </a:ext>
            </a:extLst>
          </p:cNvPr>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Teenagers often believe screentime helps them to relax, which can prevent them from adopting changed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as suggested by the Health Belief Model. Similarly, peer pressure and norms of late-night chatting, a change of this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can have a negative impact, as suggested by the Theory of Planned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(Ritchie, Van den </a:t>
            </a:r>
            <a:r>
              <a:rPr lang="en-US" dirty="0" err="1">
                <a:latin typeface="Arial" panose="020B0604020202020204" pitchFamily="34" charset="0"/>
                <a:cs typeface="Arial" panose="020B0604020202020204" pitchFamily="34" charset="0"/>
              </a:rPr>
              <a:t>Broucke</a:t>
            </a:r>
            <a:r>
              <a:rPr lang="en-US" dirty="0">
                <a:latin typeface="Arial" panose="020B0604020202020204" pitchFamily="34" charset="0"/>
                <a:cs typeface="Arial" panose="020B0604020202020204" pitchFamily="34" charset="0"/>
              </a:rPr>
              <a:t> and Van Hal, 2020).</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A76F26-0EA3-4707-8A16-5F8AFA110149}"/>
              </a:ext>
            </a:extLst>
          </p:cNvPr>
          <p:cNvSpPr>
            <a:spLocks noGrp="1"/>
          </p:cNvSpPr>
          <p:nvPr>
            <p:ph type="sldNum" sz="quarter" idx="5"/>
          </p:nvPr>
        </p:nvSpPr>
        <p:spPr/>
        <p:txBody>
          <a:bodyPr/>
          <a:lstStyle/>
          <a:p>
            <a:fld id="{0210C818-11CB-467F-BCA9-99CFB46EA3C7}" type="slidenum">
              <a:rPr lang="en-GB" smtClean="0"/>
              <a:t>7</a:t>
            </a:fld>
            <a:endParaRPr lang="en-GB"/>
          </a:p>
        </p:txBody>
      </p:sp>
    </p:spTree>
    <p:extLst>
      <p:ext uri="{BB962C8B-B14F-4D97-AF65-F5344CB8AC3E}">
        <p14:creationId xmlns:p14="http://schemas.microsoft.com/office/powerpoint/2010/main" val="2226289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F1B87-B45F-D651-9A9D-07F09EFB16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3942B-D752-B623-06BF-4EC5521AA1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A941D9-90A9-E870-1C37-70FCF1CF386A}"/>
              </a:ext>
            </a:extLst>
          </p:cNvPr>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The possible barriers or challenges can be mitigated easily by offering teenagers an alternative activity to their screen time, such as a Kindle to read books (Mathew et al., 2022). Additionally, implementation of the testimonial sharing practice can also help to break the social norm which causes resistance when adapting to changes.</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838FD56-1F99-388C-5DF7-302009139401}"/>
              </a:ext>
            </a:extLst>
          </p:cNvPr>
          <p:cNvSpPr>
            <a:spLocks noGrp="1"/>
          </p:cNvSpPr>
          <p:nvPr>
            <p:ph type="sldNum" sz="quarter" idx="5"/>
          </p:nvPr>
        </p:nvSpPr>
        <p:spPr/>
        <p:txBody>
          <a:bodyPr/>
          <a:lstStyle/>
          <a:p>
            <a:fld id="{0210C818-11CB-467F-BCA9-99CFB46EA3C7}" type="slidenum">
              <a:rPr lang="en-GB" smtClean="0"/>
              <a:t>8</a:t>
            </a:fld>
            <a:endParaRPr lang="en-GB"/>
          </a:p>
        </p:txBody>
      </p:sp>
    </p:spTree>
    <p:extLst>
      <p:ext uri="{BB962C8B-B14F-4D97-AF65-F5344CB8AC3E}">
        <p14:creationId xmlns:p14="http://schemas.microsoft.com/office/powerpoint/2010/main" val="2747807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C9513DB-E2DC-4110-9DA5-B83204336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0C9FC-9C0F-4911-AC91-91C771C89CD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4100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9513DB-E2DC-4110-9DA5-B83204336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2892196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9513DB-E2DC-4110-9DA5-B83204336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0C9FC-9C0F-4911-AC91-91C771C89CD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7150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9513DB-E2DC-4110-9DA5-B83204336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325346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9513DB-E2DC-4110-9DA5-B83204336B0E}"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497452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9513DB-E2DC-4110-9DA5-B83204336B0E}"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3163763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9513DB-E2DC-4110-9DA5-B83204336B0E}"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350544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9513DB-E2DC-4110-9DA5-B83204336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702103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C9513DB-E2DC-4110-9DA5-B83204336B0E}"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40C9FC-9C0F-4911-AC91-91C771C89CD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839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9513DB-E2DC-4110-9DA5-B83204336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0C9FC-9C0F-4911-AC91-91C771C89CD2}" type="slidenum">
              <a:rPr lang="en-GB" smtClean="0"/>
              <a:t>‹#›</a:t>
            </a:fld>
            <a:endParaRPr lang="en-GB"/>
          </a:p>
        </p:txBody>
      </p:sp>
    </p:spTree>
    <p:extLst>
      <p:ext uri="{BB962C8B-B14F-4D97-AF65-F5344CB8AC3E}">
        <p14:creationId xmlns:p14="http://schemas.microsoft.com/office/powerpoint/2010/main" val="3241948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9513DB-E2DC-4110-9DA5-B83204336B0E}"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40C9FC-9C0F-4911-AC91-91C771C89CD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36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C9513DB-E2DC-4110-9DA5-B83204336B0E}" type="datetimeFigureOut">
              <a:rPr lang="en-GB" smtClean="0"/>
              <a:t>12/10/2025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940C9FC-9C0F-4911-AC91-91C771C89CD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771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eenage Sleep Hygiene | Harvard Medical School">
            <a:extLst>
              <a:ext uri="{FF2B5EF4-FFF2-40B4-BE49-F238E27FC236}">
                <a16:creationId xmlns:a16="http://schemas.microsoft.com/office/drawing/2014/main" id="{74F38955-460A-62D0-D6F2-D8CB2DFF12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77" r="8104"/>
          <a:stretch>
            <a:fillRect/>
          </a:stretch>
        </p:blipFill>
        <p:spPr bwMode="auto">
          <a:xfrm>
            <a:off x="9525" y="0"/>
            <a:ext cx="4895502" cy="400673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Later school starts linked to better teen grades">
            <a:extLst>
              <a:ext uri="{FF2B5EF4-FFF2-40B4-BE49-F238E27FC236}">
                <a16:creationId xmlns:a16="http://schemas.microsoft.com/office/drawing/2014/main" id="{EE8D9A28-E1EF-124D-BBED-1707C1F78B1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16" r="-116"/>
          <a:stretch>
            <a:fillRect/>
          </a:stretch>
        </p:blipFill>
        <p:spPr bwMode="auto">
          <a:xfrm>
            <a:off x="4946073" y="0"/>
            <a:ext cx="5311060" cy="400673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CAB6002-612C-955F-A1CD-AE85BAC5D374}"/>
              </a:ext>
            </a:extLst>
          </p:cNvPr>
          <p:cNvSpPr/>
          <p:nvPr/>
        </p:nvSpPr>
        <p:spPr>
          <a:xfrm>
            <a:off x="-16626" y="4367127"/>
            <a:ext cx="10058401" cy="2183302"/>
          </a:xfrm>
          <a:prstGeom prst="rect">
            <a:avLst/>
          </a:prstGeom>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dirty="0">
                <a:latin typeface="Arial" panose="020B0604020202020204" pitchFamily="34" charset="0"/>
                <a:cs typeface="Arial" panose="020B0604020202020204" pitchFamily="34" charset="0"/>
              </a:rPr>
              <a:t>Campaign Title: </a:t>
            </a:r>
            <a:r>
              <a:rPr lang="en-US" dirty="0">
                <a:latin typeface="Arial" panose="020B0604020202020204" pitchFamily="34" charset="0"/>
                <a:cs typeface="Arial" panose="020B0604020202020204" pitchFamily="34" charset="0"/>
              </a:rPr>
              <a:t>Smart Sleeping: The key to success (A campaign for adolescents).</a:t>
            </a:r>
          </a:p>
          <a:p>
            <a:pPr algn="ctr"/>
            <a:endParaRPr lang="en-US"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Module title: </a:t>
            </a:r>
            <a:r>
              <a:rPr lang="en-US" dirty="0">
                <a:latin typeface="Arial" panose="020B0604020202020204" pitchFamily="34" charset="0"/>
                <a:cs typeface="Arial" panose="020B0604020202020204" pitchFamily="34" charset="0"/>
              </a:rPr>
              <a:t>Social Epidemiology and Public Health Development</a:t>
            </a:r>
          </a:p>
          <a:p>
            <a:pPr algn="ctr"/>
            <a:r>
              <a:rPr lang="en-US" b="1" dirty="0">
                <a:latin typeface="Arial" panose="020B0604020202020204" pitchFamily="34" charset="0"/>
                <a:cs typeface="Arial" panose="020B0604020202020204" pitchFamily="34" charset="0"/>
              </a:rPr>
              <a:t>Module code: </a:t>
            </a:r>
            <a:r>
              <a:rPr lang="en-US" dirty="0">
                <a:latin typeface="Arial" panose="020B0604020202020204" pitchFamily="34" charset="0"/>
                <a:cs typeface="Arial" panose="020B0604020202020204" pitchFamily="34" charset="0"/>
              </a:rPr>
              <a:t>LCHS7000</a:t>
            </a:r>
          </a:p>
          <a:p>
            <a:pPr algn="ctr"/>
            <a:r>
              <a:rPr lang="en-US" b="1" dirty="0">
                <a:latin typeface="Arial" panose="020B0604020202020204" pitchFamily="34" charset="0"/>
                <a:cs typeface="Arial" panose="020B0604020202020204" pitchFamily="34" charset="0"/>
              </a:rPr>
              <a:t>Component 1: </a:t>
            </a:r>
            <a:r>
              <a:rPr lang="en-US" dirty="0">
                <a:latin typeface="Arial" panose="020B0604020202020204" pitchFamily="34" charset="0"/>
                <a:cs typeface="Arial" panose="020B0604020202020204" pitchFamily="34" charset="0"/>
              </a:rPr>
              <a:t>Group Presentation</a:t>
            </a:r>
          </a:p>
          <a:p>
            <a:pPr algn="ctr"/>
            <a:endParaRPr lang="en-US" b="1" dirty="0">
              <a:latin typeface="Arial" panose="020B0604020202020204" pitchFamily="34" charset="0"/>
              <a:cs typeface="Arial" panose="020B0604020202020204" pitchFamily="34" charset="0"/>
            </a:endParaRPr>
          </a:p>
          <a:p>
            <a:pPr algn="ctr"/>
            <a:r>
              <a:rPr lang="en-US" b="1" dirty="0">
                <a:latin typeface="Arial"/>
                <a:cs typeface="Arial"/>
              </a:rPr>
              <a:t>Student Name and </a:t>
            </a:r>
            <a:r>
              <a:rPr lang="en-US" b="1" dirty="0" err="1">
                <a:latin typeface="Arial"/>
                <a:cs typeface="Arial"/>
              </a:rPr>
              <a:t>ID:Afshan</a:t>
            </a:r>
            <a:r>
              <a:rPr lang="en-US" b="1" dirty="0">
                <a:latin typeface="Arial"/>
                <a:cs typeface="Arial"/>
              </a:rPr>
              <a:t> Mirza 2214807</a:t>
            </a:r>
            <a:endParaRPr lang="en-US" b="1"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A1252A4-4DEF-EFAD-65E4-4978DABE7688}"/>
              </a:ext>
            </a:extLst>
          </p:cNvPr>
          <p:cNvPicPr>
            <a:picLocks noChangeAspect="1"/>
          </p:cNvPicPr>
          <p:nvPr/>
        </p:nvPicPr>
        <p:blipFill>
          <a:blip r:embed="rId5"/>
          <a:srcRect t="28616" b="17075"/>
          <a:stretch>
            <a:fillRect/>
          </a:stretch>
        </p:blipFill>
        <p:spPr>
          <a:xfrm rot="5400000">
            <a:off x="7875035" y="2532500"/>
            <a:ext cx="6839940" cy="1774940"/>
          </a:xfrm>
          <a:prstGeom prst="rect">
            <a:avLst/>
          </a:prstGeom>
        </p:spPr>
      </p:pic>
    </p:spTree>
    <p:extLst>
      <p:ext uri="{BB962C8B-B14F-4D97-AF65-F5344CB8AC3E}">
        <p14:creationId xmlns:p14="http://schemas.microsoft.com/office/powerpoint/2010/main" val="3283932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E4329-F64E-03EF-AAE6-43087B20788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Campaign rationale</a:t>
            </a:r>
          </a:p>
        </p:txBody>
      </p:sp>
      <p:pic>
        <p:nvPicPr>
          <p:cNvPr id="6" name="Content Placeholder 5">
            <a:extLst>
              <a:ext uri="{FF2B5EF4-FFF2-40B4-BE49-F238E27FC236}">
                <a16:creationId xmlns:a16="http://schemas.microsoft.com/office/drawing/2014/main" id="{6C774ECA-FBFF-5E9A-ABCE-8E7AE89BBA87}"/>
              </a:ext>
            </a:extLst>
          </p:cNvPr>
          <p:cNvPicPr>
            <a:picLocks noGrp="1" noChangeAspect="1"/>
          </p:cNvPicPr>
          <p:nvPr>
            <p:ph sz="half" idx="1"/>
          </p:nvPr>
        </p:nvPicPr>
        <p:blipFill>
          <a:blip r:embed="rId3"/>
          <a:stretch>
            <a:fillRect/>
          </a:stretch>
        </p:blipFill>
        <p:spPr>
          <a:xfrm>
            <a:off x="744829" y="2084832"/>
            <a:ext cx="5139335" cy="3257325"/>
          </a:xfrm>
          <a:prstGeom prst="rect">
            <a:avLst/>
          </a:prstGeom>
        </p:spPr>
      </p:pic>
      <p:sp>
        <p:nvSpPr>
          <p:cNvPr id="4" name="Content Placeholder 3">
            <a:extLst>
              <a:ext uri="{FF2B5EF4-FFF2-40B4-BE49-F238E27FC236}">
                <a16:creationId xmlns:a16="http://schemas.microsoft.com/office/drawing/2014/main" id="{86ED4684-B62F-4686-9F1E-1AEDB6746999}"/>
              </a:ext>
            </a:extLst>
          </p:cNvPr>
          <p:cNvSpPr>
            <a:spLocks noGrp="1"/>
          </p:cNvSpPr>
          <p:nvPr>
            <p:ph sz="half" idx="2"/>
          </p:nvPr>
        </p:nvSpPr>
        <p:spPr>
          <a:xfrm>
            <a:off x="6096000" y="2084832"/>
            <a:ext cx="4648200" cy="4023360"/>
          </a:xfrm>
        </p:spPr>
        <p:txBody>
          <a:bodyPr>
            <a:normAutofit/>
          </a:bodyPr>
          <a:lstStyle/>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The rationale of camping is to ensure good health and sound development of adolescents.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0665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0F5A3-1A98-922E-ADDF-93990965E2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71C911-DBBE-FDC1-6604-CD56797E6F9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Short and long-term consequences</a:t>
            </a:r>
          </a:p>
        </p:txBody>
      </p:sp>
      <p:sp>
        <p:nvSpPr>
          <p:cNvPr id="3" name="Content Placeholder 2">
            <a:extLst>
              <a:ext uri="{FF2B5EF4-FFF2-40B4-BE49-F238E27FC236}">
                <a16:creationId xmlns:a16="http://schemas.microsoft.com/office/drawing/2014/main" id="{A2EF1FEC-FA16-2041-B968-4895EE048A95}"/>
              </a:ext>
            </a:extLst>
          </p:cNvPr>
          <p:cNvSpPr>
            <a:spLocks noGrp="1"/>
          </p:cNvSpPr>
          <p:nvPr>
            <p:ph sz="half" idx="1"/>
          </p:nvPr>
        </p:nvSpPr>
        <p:spPr>
          <a:xfrm>
            <a:off x="1024126" y="2286000"/>
            <a:ext cx="4648199" cy="4023360"/>
          </a:xfrm>
        </p:spPr>
        <p:txBody>
          <a:bodyPr/>
          <a:lstStyle/>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Short-term consequences</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Poor sleep habits</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Sleepiness during the daytime</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Problems with learning and maintaining focus</a:t>
            </a:r>
          </a:p>
          <a:p>
            <a:pPr algn="just">
              <a:lnSpc>
                <a:spcPct val="150000"/>
              </a:lnSpc>
              <a:buFont typeface="Wingdings" panose="05000000000000000000" pitchFamily="2" charset="2"/>
              <a:buChar char="v"/>
            </a:pPr>
            <a:r>
              <a:rPr lang="en-US" dirty="0">
                <a:latin typeface="Arial" panose="020B0604020202020204" pitchFamily="34" charset="0"/>
                <a:cs typeface="Arial" panose="020B0604020202020204" pitchFamily="34" charset="0"/>
              </a:rPr>
              <a:t>Mood swings and short temper</a:t>
            </a:r>
          </a:p>
        </p:txBody>
      </p:sp>
      <p:sp>
        <p:nvSpPr>
          <p:cNvPr id="4" name="Content Placeholder 3">
            <a:extLst>
              <a:ext uri="{FF2B5EF4-FFF2-40B4-BE49-F238E27FC236}">
                <a16:creationId xmlns:a16="http://schemas.microsoft.com/office/drawing/2014/main" id="{05F8D5D9-487B-0CD2-3CD9-C1ACDFD36876}"/>
              </a:ext>
            </a:extLst>
          </p:cNvPr>
          <p:cNvSpPr>
            <a:spLocks noGrp="1"/>
          </p:cNvSpPr>
          <p:nvPr>
            <p:ph sz="half" idx="2"/>
          </p:nvPr>
        </p:nvSpPr>
        <p:spPr>
          <a:xfrm>
            <a:off x="6096000" y="2286000"/>
            <a:ext cx="4648200" cy="4023360"/>
          </a:xfrm>
        </p:spPr>
        <p:txBody>
          <a:bodyPr>
            <a:normAutofit/>
          </a:bodyPr>
          <a:lstStyle/>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Long-term consequences</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Risk of obesity</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Inadequate metabolic health</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Lower career development </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Chronic disorders</a:t>
            </a:r>
          </a:p>
        </p:txBody>
      </p:sp>
    </p:spTree>
    <p:extLst>
      <p:ext uri="{BB962C8B-B14F-4D97-AF65-F5344CB8AC3E}">
        <p14:creationId xmlns:p14="http://schemas.microsoft.com/office/powerpoint/2010/main" val="70636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7EDBF-9E02-0A44-5B3A-88EF13128B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9FE41-F3C7-25C1-F614-1391456CFFB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Campaign aims and benefits</a:t>
            </a:r>
          </a:p>
        </p:txBody>
      </p:sp>
      <p:sp>
        <p:nvSpPr>
          <p:cNvPr id="4" name="Content Placeholder 3">
            <a:extLst>
              <a:ext uri="{FF2B5EF4-FFF2-40B4-BE49-F238E27FC236}">
                <a16:creationId xmlns:a16="http://schemas.microsoft.com/office/drawing/2014/main" id="{40AAB136-7CC9-505C-CB30-288465D896A0}"/>
              </a:ext>
            </a:extLst>
          </p:cNvPr>
          <p:cNvSpPr>
            <a:spLocks noGrp="1"/>
          </p:cNvSpPr>
          <p:nvPr>
            <p:ph sz="half" idx="2"/>
          </p:nvPr>
        </p:nvSpPr>
        <p:spPr>
          <a:xfrm>
            <a:off x="5403273" y="2286000"/>
            <a:ext cx="5773189" cy="4023360"/>
          </a:xfrm>
        </p:spPr>
        <p:txBody>
          <a:bodyPr>
            <a:normAutofit fontScale="92500"/>
          </a:bodyPr>
          <a:lstStyle/>
          <a:p>
            <a:pPr algn="just">
              <a:lnSpc>
                <a:spcPct val="10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The aim of the campaign includes:</a:t>
            </a:r>
          </a:p>
          <a:p>
            <a:pPr algn="just">
              <a:lnSpc>
                <a:spcPct val="10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To ensure nightly sleep of 8 to 10 hours for all participating teens, by gradually increasing the cycle by 60 minutes a week.</a:t>
            </a:r>
          </a:p>
          <a:p>
            <a:pPr algn="just">
              <a:lnSpc>
                <a:spcPct val="10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To reduce the use of screens at night, 30 minutes prior to bedtime, within 3 weeks.</a:t>
            </a:r>
          </a:p>
          <a:p>
            <a:pPr algn="just">
              <a:lnSpc>
                <a:spcPct val="10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To improve the quality of sleep, along with attentiveness during the daytime, which can be measured through the PSQI scores technique.</a:t>
            </a:r>
          </a:p>
        </p:txBody>
      </p:sp>
      <p:pic>
        <p:nvPicPr>
          <p:cNvPr id="2050" name="Picture 2" descr="What Is Sleep Hygiene? Plus Tips For The Best Night of Sleep">
            <a:extLst>
              <a:ext uri="{FF2B5EF4-FFF2-40B4-BE49-F238E27FC236}">
                <a16:creationId xmlns:a16="http://schemas.microsoft.com/office/drawing/2014/main" id="{50D39BD4-6CDB-BAD4-A459-761CE3A3B5E0}"/>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t="26624" b="4565"/>
          <a:stretch>
            <a:fillRect/>
          </a:stretch>
        </p:blipFill>
        <p:spPr bwMode="auto">
          <a:xfrm>
            <a:off x="508548" y="2286000"/>
            <a:ext cx="4747629" cy="3266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608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2C79D9-E7DB-CEA5-6C52-20E26A1A9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91584-A76C-CD29-0C5B-CA480AF42B13}"/>
              </a:ext>
            </a:extLst>
          </p:cNvPr>
          <p:cNvSpPr>
            <a:spLocks noGrp="1"/>
          </p:cNvSpPr>
          <p:nvPr>
            <p:ph type="title"/>
          </p:nvPr>
        </p:nvSpPr>
        <p:spPr>
          <a:xfrm>
            <a:off x="774747" y="585216"/>
            <a:ext cx="9720072" cy="1499616"/>
          </a:xfrm>
        </p:spPr>
        <p:txBody>
          <a:bodyPr/>
          <a:lstStyle/>
          <a:p>
            <a:r>
              <a:rPr lang="en-GB" dirty="0">
                <a:latin typeface="Arial" panose="020B0604020202020204" pitchFamily="34" charset="0"/>
                <a:cs typeface="Arial" panose="020B0604020202020204" pitchFamily="34" charset="0"/>
              </a:rPr>
              <a:t>Campaign</a:t>
            </a:r>
          </a:p>
        </p:txBody>
      </p:sp>
      <p:pic>
        <p:nvPicPr>
          <p:cNvPr id="5" name="Content Placeholder 4">
            <a:extLst>
              <a:ext uri="{FF2B5EF4-FFF2-40B4-BE49-F238E27FC236}">
                <a16:creationId xmlns:a16="http://schemas.microsoft.com/office/drawing/2014/main" id="{822837EA-0847-6DCF-B66B-D295D4F4D24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447800" y="1628775"/>
            <a:ext cx="9296400" cy="5229225"/>
          </a:xfrm>
        </p:spPr>
      </p:pic>
    </p:spTree>
    <p:extLst>
      <p:ext uri="{BB962C8B-B14F-4D97-AF65-F5344CB8AC3E}">
        <p14:creationId xmlns:p14="http://schemas.microsoft.com/office/powerpoint/2010/main" val="426262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3FE21-0603-F318-309D-6063E9310F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2B4904-FF73-2BDB-E02A-271AF6A190B9}"/>
              </a:ext>
            </a:extLst>
          </p:cNvPr>
          <p:cNvSpPr>
            <a:spLocks noGrp="1"/>
          </p:cNvSpPr>
          <p:nvPr>
            <p:ph type="title"/>
          </p:nvPr>
        </p:nvSpPr>
        <p:spPr/>
        <p:txBody>
          <a:bodyPr>
            <a:noAutofit/>
          </a:bodyPr>
          <a:lstStyle/>
          <a:p>
            <a:r>
              <a:rPr lang="en-US" sz="4400" dirty="0">
                <a:latin typeface="Arial" panose="020B0604020202020204" pitchFamily="34" charset="0"/>
                <a:cs typeface="Arial" panose="020B0604020202020204" pitchFamily="34" charset="0"/>
              </a:rPr>
              <a:t>Physiological, sociological and psychological benefits</a:t>
            </a:r>
            <a:endParaRPr lang="en-GB" sz="4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8FDCEBAE-6794-0D49-4B1E-3A6A1A7DC231}"/>
              </a:ext>
            </a:extLst>
          </p:cNvPr>
          <p:cNvPicPr>
            <a:picLocks noGrp="1" noChangeAspect="1"/>
          </p:cNvPicPr>
          <p:nvPr>
            <p:ph sz="half" idx="1"/>
          </p:nvPr>
        </p:nvPicPr>
        <p:blipFill>
          <a:blip r:embed="rId3"/>
          <a:srcRect l="34198"/>
          <a:stretch>
            <a:fillRect/>
          </a:stretch>
        </p:blipFill>
        <p:spPr>
          <a:xfrm>
            <a:off x="798021" y="2173778"/>
            <a:ext cx="3991936" cy="4247804"/>
          </a:xfrm>
          <a:prstGeom prst="rect">
            <a:avLst/>
          </a:prstGeom>
        </p:spPr>
      </p:pic>
      <p:sp>
        <p:nvSpPr>
          <p:cNvPr id="4" name="Content Placeholder 3">
            <a:extLst>
              <a:ext uri="{FF2B5EF4-FFF2-40B4-BE49-F238E27FC236}">
                <a16:creationId xmlns:a16="http://schemas.microsoft.com/office/drawing/2014/main" id="{987433AF-AF77-7A3A-251C-34ED46293911}"/>
              </a:ext>
            </a:extLst>
          </p:cNvPr>
          <p:cNvSpPr>
            <a:spLocks noGrp="1"/>
          </p:cNvSpPr>
          <p:nvPr>
            <p:ph sz="half" idx="2"/>
          </p:nvPr>
        </p:nvSpPr>
        <p:spPr>
          <a:xfrm>
            <a:off x="4971011" y="2286000"/>
            <a:ext cx="5773189" cy="4023360"/>
          </a:xfrm>
        </p:spPr>
        <p:txBody>
          <a:bodyPr>
            <a:normAutofit/>
          </a:bodyPr>
          <a:lstStyle/>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Physiological, sociological and psychological benefits of camping include: </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Improved functions of immunity</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Better social engagement</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Improved decision-making</a:t>
            </a:r>
          </a:p>
        </p:txBody>
      </p:sp>
    </p:spTree>
    <p:extLst>
      <p:ext uri="{BB962C8B-B14F-4D97-AF65-F5344CB8AC3E}">
        <p14:creationId xmlns:p14="http://schemas.microsoft.com/office/powerpoint/2010/main" val="1831724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43142-23DA-D40B-8DC9-61B94B5551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D27917-DC52-067E-5C14-D9A7440297C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Potential barriers to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change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9553A53-9B56-8524-5301-AAFA83163EBB}"/>
              </a:ext>
            </a:extLst>
          </p:cNvPr>
          <p:cNvSpPr>
            <a:spLocks noGrp="1"/>
          </p:cNvSpPr>
          <p:nvPr>
            <p:ph sz="half" idx="2"/>
          </p:nvPr>
        </p:nvSpPr>
        <p:spPr>
          <a:xfrm>
            <a:off x="5394683" y="2315790"/>
            <a:ext cx="5773189" cy="4023360"/>
          </a:xfrm>
        </p:spPr>
        <p:txBody>
          <a:bodyPr>
            <a:normAutofit fontScale="92500"/>
          </a:bodyPr>
          <a:lstStyle/>
          <a:p>
            <a:pPr algn="just">
              <a:lnSpc>
                <a:spcPct val="11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The issues or barriers that can occur are:</a:t>
            </a:r>
          </a:p>
          <a:p>
            <a:pPr algn="just">
              <a:lnSpc>
                <a:spcPct val="11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Resistance from teenagers as their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of screen use is influenced by their perception of relaxation, as suggested by the Health Belief Model.</a:t>
            </a:r>
          </a:p>
          <a:p>
            <a:pPr algn="just">
              <a:lnSpc>
                <a:spcPct val="11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Planned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theory suggests that peer pressure and norms can cause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changes, leading to lower sleep hours. </a:t>
            </a:r>
          </a:p>
        </p:txBody>
      </p:sp>
      <p:pic>
        <p:nvPicPr>
          <p:cNvPr id="4098" name="Picture 2" descr="Health belief model - Wikipedia">
            <a:extLst>
              <a:ext uri="{FF2B5EF4-FFF2-40B4-BE49-F238E27FC236}">
                <a16:creationId xmlns:a16="http://schemas.microsoft.com/office/drawing/2014/main" id="{3EECB0A4-BBF5-9859-2A68-4836D859832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24128" y="1915960"/>
            <a:ext cx="3714750" cy="208954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DC720EA-A219-3D48-DCF4-F2DA1B305832}"/>
              </a:ext>
            </a:extLst>
          </p:cNvPr>
          <p:cNvPicPr>
            <a:picLocks noChangeAspect="1"/>
          </p:cNvPicPr>
          <p:nvPr/>
        </p:nvPicPr>
        <p:blipFill>
          <a:blip r:embed="rId4"/>
          <a:stretch>
            <a:fillRect/>
          </a:stretch>
        </p:blipFill>
        <p:spPr>
          <a:xfrm>
            <a:off x="1024128" y="4389555"/>
            <a:ext cx="3508279" cy="2089546"/>
          </a:xfrm>
          <a:prstGeom prst="rect">
            <a:avLst/>
          </a:prstGeom>
        </p:spPr>
      </p:pic>
      <p:sp>
        <p:nvSpPr>
          <p:cNvPr id="7" name="TextBox 6">
            <a:extLst>
              <a:ext uri="{FF2B5EF4-FFF2-40B4-BE49-F238E27FC236}">
                <a16:creationId xmlns:a16="http://schemas.microsoft.com/office/drawing/2014/main" id="{E5A620CD-4DFC-08AA-0176-594389C735B3}"/>
              </a:ext>
            </a:extLst>
          </p:cNvPr>
          <p:cNvSpPr txBox="1"/>
          <p:nvPr/>
        </p:nvSpPr>
        <p:spPr>
          <a:xfrm>
            <a:off x="1024128" y="4058367"/>
            <a:ext cx="393389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 (Richardson et al., 2022).</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5BFE8C3-AF4D-4439-E079-AF562102CAFA}"/>
              </a:ext>
            </a:extLst>
          </p:cNvPr>
          <p:cNvSpPr txBox="1"/>
          <p:nvPr/>
        </p:nvSpPr>
        <p:spPr>
          <a:xfrm>
            <a:off x="1318789" y="6440957"/>
            <a:ext cx="312542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 (</a:t>
            </a:r>
            <a:r>
              <a:rPr lang="en-US" dirty="0" err="1">
                <a:latin typeface="Arial" panose="020B0604020202020204" pitchFamily="34" charset="0"/>
                <a:cs typeface="Arial" panose="020B0604020202020204" pitchFamily="34" charset="0"/>
              </a:rPr>
              <a:t>Chehri</a:t>
            </a:r>
            <a:r>
              <a:rPr lang="en-US" dirty="0">
                <a:latin typeface="Arial" panose="020B0604020202020204" pitchFamily="34" charset="0"/>
                <a:cs typeface="Arial" panose="020B0604020202020204" pitchFamily="34" charset="0"/>
              </a:rPr>
              <a:t> et al.,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9882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25867-1785-D86F-68EC-7A915947AD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8DA513-B5A8-AF95-737A-7EA26AC78E8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Proposed solutions</a:t>
            </a:r>
          </a:p>
        </p:txBody>
      </p:sp>
      <p:sp>
        <p:nvSpPr>
          <p:cNvPr id="4" name="Content Placeholder 3">
            <a:extLst>
              <a:ext uri="{FF2B5EF4-FFF2-40B4-BE49-F238E27FC236}">
                <a16:creationId xmlns:a16="http://schemas.microsoft.com/office/drawing/2014/main" id="{F73B2616-2B14-C8A0-1220-444EC153F728}"/>
              </a:ext>
            </a:extLst>
          </p:cNvPr>
          <p:cNvSpPr>
            <a:spLocks noGrp="1"/>
          </p:cNvSpPr>
          <p:nvPr>
            <p:ph sz="half" idx="2"/>
          </p:nvPr>
        </p:nvSpPr>
        <p:spPr>
          <a:xfrm>
            <a:off x="6096000" y="2286000"/>
            <a:ext cx="4648200" cy="4023360"/>
          </a:xfrm>
        </p:spPr>
        <p:txBody>
          <a:bodyPr>
            <a:normAutofit/>
          </a:bodyPr>
          <a:lstStyle/>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The proposed solutions are: </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Offering screentime alternative activities</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Social strategy implementation of sharing testimonials.</a:t>
            </a:r>
          </a:p>
          <a:p>
            <a:pPr algn="just">
              <a:lnSpc>
                <a:spcPct val="150000"/>
              </a:lnSpc>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pic>
        <p:nvPicPr>
          <p:cNvPr id="5122" name="Picture 2" descr="Sleep Hygiene Tips – ADD Resource Center">
            <a:extLst>
              <a:ext uri="{FF2B5EF4-FFF2-40B4-BE49-F238E27FC236}">
                <a16:creationId xmlns:a16="http://schemas.microsoft.com/office/drawing/2014/main" id="{0CCB9040-5B9C-B21F-A3C5-15A6680CC39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91181" y="1842005"/>
            <a:ext cx="4911350" cy="491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309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64999-B83A-D282-5635-C6A035C0F45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1BC5C523-1F42-888E-416C-5D3E2C538F50}"/>
              </a:ext>
            </a:extLst>
          </p:cNvPr>
          <p:cNvSpPr>
            <a:spLocks noGrp="1"/>
          </p:cNvSpPr>
          <p:nvPr>
            <p:ph idx="1"/>
          </p:nvPr>
        </p:nvSpPr>
        <p:spPr>
          <a:xfrm>
            <a:off x="1024128" y="1895302"/>
            <a:ext cx="9720073" cy="4638502"/>
          </a:xfrm>
        </p:spPr>
        <p:txBody>
          <a:bodyPr>
            <a:normAutofit lnSpcReduction="10000"/>
          </a:bodyPr>
          <a:lstStyle/>
          <a:p>
            <a:pPr marL="465138" indent="-465138" algn="just">
              <a:buNone/>
            </a:pPr>
            <a:r>
              <a:rPr lang="en-GB" sz="1400" dirty="0">
                <a:latin typeface="Arial" panose="020B0604020202020204" pitchFamily="34" charset="0"/>
                <a:cs typeface="Arial" panose="020B0604020202020204" pitchFamily="34" charset="0"/>
              </a:rPr>
              <a:t>Chakravarthi, B., Ionescu, R., Jauhiainen, H. and Jauhiainen, T. (2021). </a:t>
            </a:r>
            <a:r>
              <a:rPr lang="en-GB" sz="1400" i="1" dirty="0">
                <a:latin typeface="Arial" panose="020B0604020202020204" pitchFamily="34" charset="0"/>
                <a:cs typeface="Arial" panose="020B0604020202020204" pitchFamily="34" charset="0"/>
              </a:rPr>
              <a:t>Findings of the </a:t>
            </a:r>
            <a:r>
              <a:rPr lang="en-GB" sz="1400" i="1" dirty="0" err="1">
                <a:latin typeface="Arial" panose="020B0604020202020204" pitchFamily="34" charset="0"/>
                <a:cs typeface="Arial" panose="020B0604020202020204" pitchFamily="34" charset="0"/>
              </a:rPr>
              <a:t>VarDial</a:t>
            </a:r>
            <a:r>
              <a:rPr lang="en-GB" sz="1400" i="1" dirty="0">
                <a:latin typeface="Arial" panose="020B0604020202020204" pitchFamily="34" charset="0"/>
                <a:cs typeface="Arial" panose="020B0604020202020204" pitchFamily="34" charset="0"/>
              </a:rPr>
              <a:t> Evaluation Campaign 2021</a:t>
            </a:r>
            <a:r>
              <a:rPr lang="en-GB" sz="1400" dirty="0">
                <a:latin typeface="Arial" panose="020B0604020202020204" pitchFamily="34" charset="0"/>
                <a:cs typeface="Arial" panose="020B0604020202020204" pitchFamily="34" charset="0"/>
              </a:rPr>
              <a:t>. pp.1–11.</a:t>
            </a:r>
          </a:p>
          <a:p>
            <a:pPr marL="465138" indent="-465138" algn="just">
              <a:buNone/>
            </a:pPr>
            <a:r>
              <a:rPr lang="en-GB" sz="1400" dirty="0" err="1">
                <a:latin typeface="Arial" panose="020B0604020202020204" pitchFamily="34" charset="0"/>
                <a:cs typeface="Arial" panose="020B0604020202020204" pitchFamily="34" charset="0"/>
              </a:rPr>
              <a:t>Chehri</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Shetabi</a:t>
            </a:r>
            <a:r>
              <a:rPr lang="en-GB" sz="1400" dirty="0">
                <a:latin typeface="Arial" panose="020B0604020202020204" pitchFamily="34" charset="0"/>
                <a:cs typeface="Arial" panose="020B0604020202020204" pitchFamily="34" charset="0"/>
              </a:rPr>
              <a:t>, M., </a:t>
            </a:r>
            <a:r>
              <a:rPr lang="en-GB" sz="1400" dirty="0" err="1">
                <a:latin typeface="Arial" panose="020B0604020202020204" pitchFamily="34" charset="0"/>
                <a:cs typeface="Arial" panose="020B0604020202020204" pitchFamily="34" charset="0"/>
              </a:rPr>
              <a:t>Khazaie</a:t>
            </a:r>
            <a:r>
              <a:rPr lang="en-GB" sz="1400" dirty="0">
                <a:latin typeface="Arial" panose="020B0604020202020204" pitchFamily="34" charset="0"/>
                <a:cs typeface="Arial" panose="020B0604020202020204" pitchFamily="34" charset="0"/>
              </a:rPr>
              <a:t>, H. and </a:t>
            </a:r>
            <a:r>
              <a:rPr lang="en-GB" sz="1400" dirty="0" err="1">
                <a:latin typeface="Arial" panose="020B0604020202020204" pitchFamily="34" charset="0"/>
                <a:cs typeface="Arial" panose="020B0604020202020204" pitchFamily="34" charset="0"/>
              </a:rPr>
              <a:t>Zakiei</a:t>
            </a:r>
            <a:r>
              <a:rPr lang="en-GB" sz="1400" dirty="0">
                <a:latin typeface="Arial" panose="020B0604020202020204" pitchFamily="34" charset="0"/>
                <a:cs typeface="Arial" panose="020B0604020202020204" pitchFamily="34" charset="0"/>
              </a:rPr>
              <a:t>, A. (2023). Sleep Hygiene and Sleep Quality in Iranian Adolescents during the COVID-19 Pandemic. 11(1).</a:t>
            </a:r>
          </a:p>
          <a:p>
            <a:pPr marL="465138" indent="-465138" algn="just">
              <a:buNone/>
            </a:pPr>
            <a:r>
              <a:rPr lang="en-GB" sz="1400" dirty="0">
                <a:latin typeface="Arial" panose="020B0604020202020204" pitchFamily="34" charset="0"/>
                <a:cs typeface="Arial" panose="020B0604020202020204" pitchFamily="34" charset="0"/>
              </a:rPr>
              <a:t>Healthier Together (2025). </a:t>
            </a:r>
            <a:r>
              <a:rPr lang="en-GB" sz="1400" i="1" dirty="0">
                <a:latin typeface="Arial" panose="020B0604020202020204" pitchFamily="34" charset="0"/>
                <a:cs typeface="Arial" panose="020B0604020202020204" pitchFamily="34" charset="0"/>
              </a:rPr>
              <a:t>Healthier Together</a:t>
            </a:r>
            <a:r>
              <a:rPr lang="en-GB" sz="1400" dirty="0">
                <a:latin typeface="Arial" panose="020B0604020202020204" pitchFamily="34" charset="0"/>
                <a:cs typeface="Arial" panose="020B0604020202020204" pitchFamily="34" charset="0"/>
              </a:rPr>
              <a:t>. [online] Healthiertogether.nhs.uk. Available at: https://www.healthiertogether.nhs.uk/.</a:t>
            </a:r>
          </a:p>
          <a:p>
            <a:pPr marL="465138" indent="-465138" algn="just">
              <a:buNone/>
            </a:pPr>
            <a:r>
              <a:rPr lang="en-GB" sz="1400" dirty="0">
                <a:latin typeface="Arial" panose="020B0604020202020204" pitchFamily="34" charset="0"/>
                <a:cs typeface="Arial" panose="020B0604020202020204" pitchFamily="34" charset="0"/>
              </a:rPr>
              <a:t>Hosein, P., </a:t>
            </a:r>
            <a:r>
              <a:rPr lang="en-GB" sz="1400" dirty="0" err="1">
                <a:latin typeface="Arial" panose="020B0604020202020204" pitchFamily="34" charset="0"/>
                <a:cs typeface="Arial" panose="020B0604020202020204" pitchFamily="34" charset="0"/>
              </a:rPr>
              <a:t>Ramoudith</a:t>
            </a:r>
            <a:r>
              <a:rPr lang="en-GB" sz="1400" dirty="0">
                <a:latin typeface="Arial" panose="020B0604020202020204" pitchFamily="34" charset="0"/>
                <a:cs typeface="Arial" panose="020B0604020202020204" pitchFamily="34" charset="0"/>
              </a:rPr>
              <a:t>, S. and Rahaman, I. (2021). On the Optimal Allocation of Resources for a Marketing Campaign. </a:t>
            </a:r>
            <a:r>
              <a:rPr lang="en-GB" sz="1400" i="1" dirty="0">
                <a:latin typeface="Arial" panose="020B0604020202020204" pitchFamily="34" charset="0"/>
                <a:cs typeface="Arial" panose="020B0604020202020204" pitchFamily="34" charset="0"/>
              </a:rPr>
              <a:t>Proceedings of the 10th International Conference on Operations Research and Enterprise Systems</a:t>
            </a:r>
            <a:r>
              <a:rPr lang="en-GB" sz="1400" dirty="0">
                <a:latin typeface="Arial" panose="020B0604020202020204" pitchFamily="34" charset="0"/>
                <a:cs typeface="Arial" panose="020B0604020202020204" pitchFamily="34" charset="0"/>
              </a:rPr>
              <a:t>.</a:t>
            </a:r>
          </a:p>
          <a:p>
            <a:pPr marL="465138" indent="-465138" algn="just">
              <a:buNone/>
            </a:pPr>
            <a:r>
              <a:rPr lang="en-GB" sz="1400" dirty="0">
                <a:latin typeface="Arial" panose="020B0604020202020204" pitchFamily="34" charset="0"/>
                <a:cs typeface="Arial" panose="020B0604020202020204" pitchFamily="34" charset="0"/>
              </a:rPr>
              <a:t>Mathew, G., Varghese, A.D., Kumar, S., Cherian, M.K., Babu, P.B., Thomas, P. and Benjamin, A.I. (2022). Is Sleep Hygiene the Most Neglected Hygiene among adolescents? A School-Based Comparative Cross-sectional Study from Kerala, India. </a:t>
            </a:r>
            <a:r>
              <a:rPr lang="en-GB" sz="1400" i="1" dirty="0">
                <a:latin typeface="Arial" panose="020B0604020202020204" pitchFamily="34" charset="0"/>
                <a:cs typeface="Arial" panose="020B0604020202020204" pitchFamily="34" charset="0"/>
              </a:rPr>
              <a:t>Sri Lanka Journal of Child Health</a:t>
            </a:r>
            <a:r>
              <a:rPr lang="en-GB" sz="1400" dirty="0">
                <a:latin typeface="Arial" panose="020B0604020202020204" pitchFamily="34" charset="0"/>
                <a:cs typeface="Arial" panose="020B0604020202020204" pitchFamily="34" charset="0"/>
              </a:rPr>
              <a:t>, 51(3).</a:t>
            </a:r>
          </a:p>
          <a:p>
            <a:pPr marL="465138" indent="-465138" algn="just">
              <a:buNone/>
            </a:pPr>
            <a:r>
              <a:rPr lang="en-GB" sz="1400" dirty="0">
                <a:latin typeface="Arial" panose="020B0604020202020204" pitchFamily="34" charset="0"/>
                <a:cs typeface="Arial" panose="020B0604020202020204" pitchFamily="34" charset="0"/>
              </a:rPr>
              <a:t>Richardson, C.E., </a:t>
            </a:r>
            <a:r>
              <a:rPr lang="en-GB" sz="1400" dirty="0" err="1">
                <a:latin typeface="Arial" panose="020B0604020202020204" pitchFamily="34" charset="0"/>
                <a:cs typeface="Arial" panose="020B0604020202020204" pitchFamily="34" charset="0"/>
              </a:rPr>
              <a:t>Magson</a:t>
            </a:r>
            <a:r>
              <a:rPr lang="en-GB" sz="1400" dirty="0">
                <a:latin typeface="Arial" panose="020B0604020202020204" pitchFamily="34" charset="0"/>
                <a:cs typeface="Arial" panose="020B0604020202020204" pitchFamily="34" charset="0"/>
              </a:rPr>
              <a:t>, N.R., Oar, E.L. and </a:t>
            </a:r>
            <a:r>
              <a:rPr lang="en-GB" sz="1400" dirty="0" err="1">
                <a:latin typeface="Arial" panose="020B0604020202020204" pitchFamily="34" charset="0"/>
                <a:cs typeface="Arial" panose="020B0604020202020204" pitchFamily="34" charset="0"/>
              </a:rPr>
              <a:t>Fardouly</a:t>
            </a:r>
            <a:r>
              <a:rPr lang="en-GB" sz="1400" dirty="0">
                <a:latin typeface="Arial" panose="020B0604020202020204" pitchFamily="34" charset="0"/>
                <a:cs typeface="Arial" panose="020B0604020202020204" pitchFamily="34" charset="0"/>
              </a:rPr>
              <a:t>, J. (2022). A Longitudinal Investigation of Sleep Hygiene as a Mediator Linking Parental Warmth with Adolescent Sleep. </a:t>
            </a:r>
            <a:r>
              <a:rPr lang="en-GB" sz="1400" i="1" dirty="0">
                <a:latin typeface="Arial" panose="020B0604020202020204" pitchFamily="34" charset="0"/>
                <a:cs typeface="Arial" panose="020B0604020202020204" pitchFamily="34" charset="0"/>
              </a:rPr>
              <a:t>Sleep</a:t>
            </a:r>
            <a:r>
              <a:rPr lang="en-GB" sz="1400" dirty="0">
                <a:latin typeface="Arial" panose="020B0604020202020204" pitchFamily="34" charset="0"/>
                <a:cs typeface="Arial" panose="020B0604020202020204" pitchFamily="34" charset="0"/>
              </a:rPr>
              <a:t>.</a:t>
            </a:r>
          </a:p>
          <a:p>
            <a:pPr marL="465138" indent="-465138" algn="just">
              <a:buNone/>
            </a:pPr>
            <a:r>
              <a:rPr lang="en-GB" sz="1400" dirty="0">
                <a:latin typeface="Arial" panose="020B0604020202020204" pitchFamily="34" charset="0"/>
                <a:cs typeface="Arial" panose="020B0604020202020204" pitchFamily="34" charset="0"/>
              </a:rPr>
              <a:t>Ritchie, D., Van den </a:t>
            </a:r>
            <a:r>
              <a:rPr lang="en-GB" sz="1400" dirty="0" err="1">
                <a:latin typeface="Arial" panose="020B0604020202020204" pitchFamily="34" charset="0"/>
                <a:cs typeface="Arial" panose="020B0604020202020204" pitchFamily="34" charset="0"/>
              </a:rPr>
              <a:t>Broucke</a:t>
            </a:r>
            <a:r>
              <a:rPr lang="en-GB" sz="1400" dirty="0">
                <a:latin typeface="Arial" panose="020B0604020202020204" pitchFamily="34" charset="0"/>
                <a:cs typeface="Arial" panose="020B0604020202020204" pitchFamily="34" charset="0"/>
              </a:rPr>
              <a:t>, S. and Van Hal, G. (2020). The Health Belief Model and Theory of Planned </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Applied to Mammography screening: a Systematic Review and Meta‐analysis. </a:t>
            </a:r>
            <a:r>
              <a:rPr lang="en-GB" sz="1400" i="1" dirty="0">
                <a:latin typeface="Arial" panose="020B0604020202020204" pitchFamily="34" charset="0"/>
                <a:cs typeface="Arial" panose="020B0604020202020204" pitchFamily="34" charset="0"/>
              </a:rPr>
              <a:t>Public Health Nursing</a:t>
            </a:r>
            <a:r>
              <a:rPr lang="en-GB" sz="1400" dirty="0">
                <a:latin typeface="Arial" panose="020B0604020202020204" pitchFamily="34" charset="0"/>
                <a:cs typeface="Arial" panose="020B0604020202020204" pitchFamily="34" charset="0"/>
              </a:rPr>
              <a:t>, 38(3).</a:t>
            </a:r>
          </a:p>
          <a:p>
            <a:pPr marL="465138" indent="-465138" algn="just">
              <a:buNone/>
            </a:pPr>
            <a:r>
              <a:rPr lang="en-GB" sz="1400" dirty="0">
                <a:latin typeface="Arial" panose="020B0604020202020204" pitchFamily="34" charset="0"/>
                <a:cs typeface="Arial" panose="020B0604020202020204" pitchFamily="34" charset="0"/>
              </a:rPr>
              <a:t>Sleep Action (2024). </a:t>
            </a:r>
            <a:r>
              <a:rPr lang="en-GB" sz="1400" i="1" dirty="0">
                <a:latin typeface="Arial" panose="020B0604020202020204" pitchFamily="34" charset="0"/>
                <a:cs typeface="Arial" panose="020B0604020202020204" pitchFamily="34" charset="0"/>
              </a:rPr>
              <a:t>About Us - Sleep Action</a:t>
            </a:r>
            <a:r>
              <a:rPr lang="en-GB" sz="1400" dirty="0">
                <a:latin typeface="Arial" panose="020B0604020202020204" pitchFamily="34" charset="0"/>
                <a:cs typeface="Arial" panose="020B0604020202020204" pitchFamily="34" charset="0"/>
              </a:rPr>
              <a:t>. [online] Sleep Action. Available at: https://sleepaction.org/about-us/.</a:t>
            </a:r>
          </a:p>
          <a:p>
            <a:pPr marL="465138" indent="-465138" algn="just">
              <a:buNone/>
            </a:pPr>
            <a:r>
              <a:rPr lang="en-GB" sz="1400" dirty="0">
                <a:latin typeface="Arial" panose="020B0604020202020204" pitchFamily="34" charset="0"/>
                <a:cs typeface="Arial" panose="020B0604020202020204" pitchFamily="34" charset="0"/>
              </a:rPr>
              <a:t>The Sleep Charity (2025). </a:t>
            </a:r>
            <a:r>
              <a:rPr lang="en-GB" sz="1400" i="1" dirty="0">
                <a:latin typeface="Arial" panose="020B0604020202020204" pitchFamily="34" charset="0"/>
                <a:cs typeface="Arial" panose="020B0604020202020204" pitchFamily="34" charset="0"/>
              </a:rPr>
              <a:t>About Us: The Sleep Charity</a:t>
            </a:r>
            <a:r>
              <a:rPr lang="en-GB" sz="1400" dirty="0">
                <a:latin typeface="Arial" panose="020B0604020202020204" pitchFamily="34" charset="0"/>
                <a:cs typeface="Arial" panose="020B0604020202020204" pitchFamily="34" charset="0"/>
              </a:rPr>
              <a:t>. [online] The Sleep Charity. Available at: https://thesleepcharity.org.uk/about-us/.</a:t>
            </a:r>
          </a:p>
        </p:txBody>
      </p:sp>
    </p:spTree>
    <p:extLst>
      <p:ext uri="{BB962C8B-B14F-4D97-AF65-F5344CB8AC3E}">
        <p14:creationId xmlns:p14="http://schemas.microsoft.com/office/powerpoint/2010/main" val="31082183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TotalTime>
  <Words>1333</Words>
  <Application>Microsoft Office PowerPoint</Application>
  <PresentationFormat>Widescreen</PresentationFormat>
  <Paragraphs>68</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Integral</vt:lpstr>
      <vt:lpstr>PowerPoint Presentation</vt:lpstr>
      <vt:lpstr>Campaign rationale</vt:lpstr>
      <vt:lpstr>Short and long-term consequences</vt:lpstr>
      <vt:lpstr>Campaign aims and benefits</vt:lpstr>
      <vt:lpstr>Campaign</vt:lpstr>
      <vt:lpstr>Physiological, sociological and psychological benefits</vt:lpstr>
      <vt:lpstr>Potential barriers to behavioural change</vt:lpstr>
      <vt:lpstr>Proposed solutions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7</cp:revision>
  <dcterms:created xsi:type="dcterms:W3CDTF">2025-10-06T11:13:22Z</dcterms:created>
  <dcterms:modified xsi:type="dcterms:W3CDTF">2025-10-12T19:13:21Z</dcterms:modified>
</cp:coreProperties>
</file>