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6.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7.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8.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5.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42.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53.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5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74" r:id="rId4"/>
  </p:sldMasterIdLst>
  <p:notesMasterIdLst>
    <p:notesMasterId r:id="rId67"/>
  </p:notesMasterIdLst>
  <p:handoutMasterIdLst>
    <p:handoutMasterId r:id="rId68"/>
  </p:handoutMasterIdLst>
  <p:sldIdLst>
    <p:sldId id="310" r:id="rId5"/>
    <p:sldId id="306" r:id="rId6"/>
    <p:sldId id="305" r:id="rId7"/>
    <p:sldId id="311" r:id="rId8"/>
    <p:sldId id="361" r:id="rId9"/>
    <p:sldId id="312" r:id="rId10"/>
    <p:sldId id="353" r:id="rId11"/>
    <p:sldId id="313" r:id="rId12"/>
    <p:sldId id="314" r:id="rId13"/>
    <p:sldId id="315" r:id="rId14"/>
    <p:sldId id="316" r:id="rId15"/>
    <p:sldId id="317" r:id="rId16"/>
    <p:sldId id="354" r:id="rId17"/>
    <p:sldId id="318" r:id="rId18"/>
    <p:sldId id="319" r:id="rId19"/>
    <p:sldId id="320" r:id="rId20"/>
    <p:sldId id="321" r:id="rId21"/>
    <p:sldId id="362" r:id="rId22"/>
    <p:sldId id="260" r:id="rId23"/>
    <p:sldId id="272" r:id="rId24"/>
    <p:sldId id="261" r:id="rId25"/>
    <p:sldId id="273" r:id="rId26"/>
    <p:sldId id="262" r:id="rId27"/>
    <p:sldId id="263" r:id="rId28"/>
    <p:sldId id="264" r:id="rId29"/>
    <p:sldId id="265" r:id="rId30"/>
    <p:sldId id="266" r:id="rId31"/>
    <p:sldId id="267" r:id="rId32"/>
    <p:sldId id="268" r:id="rId33"/>
    <p:sldId id="269" r:id="rId34"/>
    <p:sldId id="363" r:id="rId35"/>
    <p:sldId id="325" r:id="rId36"/>
    <p:sldId id="326" r:id="rId37"/>
    <p:sldId id="356" r:id="rId38"/>
    <p:sldId id="327" r:id="rId39"/>
    <p:sldId id="328" r:id="rId40"/>
    <p:sldId id="357" r:id="rId41"/>
    <p:sldId id="329" r:id="rId42"/>
    <p:sldId id="330" r:id="rId43"/>
    <p:sldId id="331" r:id="rId44"/>
    <p:sldId id="332" r:id="rId45"/>
    <p:sldId id="333" r:id="rId46"/>
    <p:sldId id="334" r:id="rId47"/>
    <p:sldId id="339" r:id="rId48"/>
    <p:sldId id="340" r:id="rId49"/>
    <p:sldId id="341" r:id="rId50"/>
    <p:sldId id="364" r:id="rId51"/>
    <p:sldId id="342" r:id="rId52"/>
    <p:sldId id="359" r:id="rId53"/>
    <p:sldId id="343" r:id="rId54"/>
    <p:sldId id="360" r:id="rId55"/>
    <p:sldId id="344" r:id="rId56"/>
    <p:sldId id="345" r:id="rId57"/>
    <p:sldId id="346" r:id="rId58"/>
    <p:sldId id="347" r:id="rId59"/>
    <p:sldId id="348" r:id="rId60"/>
    <p:sldId id="349" r:id="rId61"/>
    <p:sldId id="350" r:id="rId62"/>
    <p:sldId id="351" r:id="rId63"/>
    <p:sldId id="271" r:id="rId64"/>
    <p:sldId id="322" r:id="rId65"/>
    <p:sldId id="352" r:id="rId6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AE8"/>
    <a:srgbClr val="476977"/>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9DCAF9ED-07DC-4A11-8D7F-57B35C25682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06" autoAdjust="0"/>
    <p:restoredTop sz="74463" autoAdjust="0"/>
  </p:normalViewPr>
  <p:slideViewPr>
    <p:cSldViewPr snapToGrid="0">
      <p:cViewPr varScale="1">
        <p:scale>
          <a:sx n="61" d="100"/>
          <a:sy n="61" d="100"/>
        </p:scale>
        <p:origin x="1474" y="53"/>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0" d="100"/>
        <a:sy n="60" d="100"/>
      </p:scale>
      <p:origin x="0" y="0"/>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theme" Target="theme/theme1.xml"/></Relationships>
</file>

<file path=ppt/diagrams/_rels/data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s>
</file>

<file path=ppt/diagrams/_rels/data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1.svg"/><Relationship Id="rId1" Type="http://schemas.openxmlformats.org/officeDocument/2006/relationships/image" Target="../media/image17.svg"/></Relationships>
</file>

<file path=ppt/diagrams/_rels/data13.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s>
</file>

<file path=ppt/diagrams/_rels/data14.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11.svg"/><Relationship Id="rId1" Type="http://schemas.openxmlformats.org/officeDocument/2006/relationships/image" Target="../media/image22.svg"/></Relationships>
</file>

<file path=ppt/diagrams/_rels/data17.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4.svg"/></Relationships>
</file>

<file path=ppt/diagrams/_rels/data19.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1.svg"/><Relationship Id="rId1" Type="http://schemas.openxmlformats.org/officeDocument/2006/relationships/image" Target="../media/image17.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11.svg"/><Relationship Id="rId1" Type="http://schemas.openxmlformats.org/officeDocument/2006/relationships/image" Target="../media/image22.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4.svg"/></Relationships>
</file>

<file path=ppt/diagrams/_rels/drawing19.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138816-5172-44A6-ACA2-8A722D543379}"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B0A363A4-3353-46B5-84B5-11CD8C1638DF}">
      <dgm:prSet/>
      <dgm:spPr/>
      <dgm:t>
        <a:bodyPr/>
        <a:lstStyle/>
        <a:p>
          <a:r>
            <a:rPr lang="en-IN" dirty="0" err="1"/>
            <a:t>ReConnect</a:t>
          </a:r>
          <a:r>
            <a:rPr lang="en-IN" dirty="0"/>
            <a:t> is focusing on the elderly population aged over 55 living in isolation in urban communities in the UK. </a:t>
          </a:r>
          <a:endParaRPr lang="en-US" dirty="0"/>
        </a:p>
      </dgm:t>
    </dgm:pt>
    <dgm:pt modelId="{073AF961-FAB5-46F4-8986-536E05439AE3}" type="parTrans" cxnId="{0F1549FC-528C-41FB-A606-939A5FFCC639}">
      <dgm:prSet/>
      <dgm:spPr/>
      <dgm:t>
        <a:bodyPr/>
        <a:lstStyle/>
        <a:p>
          <a:endParaRPr lang="en-US"/>
        </a:p>
      </dgm:t>
    </dgm:pt>
    <dgm:pt modelId="{AA6B0330-E3FF-437D-965F-9991581BE434}" type="sibTrans" cxnId="{0F1549FC-528C-41FB-A606-939A5FFCC639}">
      <dgm:prSet/>
      <dgm:spPr/>
      <dgm:t>
        <a:bodyPr/>
        <a:lstStyle/>
        <a:p>
          <a:endParaRPr lang="en-US"/>
        </a:p>
      </dgm:t>
    </dgm:pt>
    <dgm:pt modelId="{2087D4D5-2FBE-482F-93FE-CA9BDAF7CCF9}">
      <dgm:prSet/>
      <dgm:spPr/>
      <dgm:t>
        <a:bodyPr/>
        <a:lstStyle/>
        <a:p>
          <a:r>
            <a:rPr lang="en-IN" dirty="0"/>
            <a:t>This population's significance is the connectivity of their being alone can limit opportunities for frequent contacts and informal support and participation in everyday life. </a:t>
          </a:r>
          <a:endParaRPr lang="en-US" dirty="0"/>
        </a:p>
      </dgm:t>
    </dgm:pt>
    <dgm:pt modelId="{C6972D51-B30B-41C8-86EC-923ACFF4E3FF}" type="parTrans" cxnId="{0248C490-6C3D-4619-AD21-05CB152C8230}">
      <dgm:prSet/>
      <dgm:spPr/>
      <dgm:t>
        <a:bodyPr/>
        <a:lstStyle/>
        <a:p>
          <a:endParaRPr lang="en-US"/>
        </a:p>
      </dgm:t>
    </dgm:pt>
    <dgm:pt modelId="{E5F0933B-414C-4FAA-999A-19D8B41EECB9}" type="sibTrans" cxnId="{0248C490-6C3D-4619-AD21-05CB152C8230}">
      <dgm:prSet/>
      <dgm:spPr/>
      <dgm:t>
        <a:bodyPr/>
        <a:lstStyle/>
        <a:p>
          <a:endParaRPr lang="en-US"/>
        </a:p>
      </dgm:t>
    </dgm:pt>
    <dgm:pt modelId="{0A6789DD-C47F-4B10-8DC0-A54CD70C994F}">
      <dgm:prSet/>
      <dgm:spPr/>
      <dgm:t>
        <a:bodyPr/>
        <a:lstStyle/>
        <a:p>
          <a:r>
            <a:rPr lang="en-IN" dirty="0"/>
            <a:t>4.3 million people aged 55+ (51.1% of all people living alone) lived alone in the UK in 2024, according to ONS (team, 2025). </a:t>
          </a:r>
          <a:endParaRPr lang="en-US" dirty="0"/>
        </a:p>
      </dgm:t>
    </dgm:pt>
    <dgm:pt modelId="{D4D8B6D1-CAB2-47AC-96E8-509FE82813F0}" type="parTrans" cxnId="{C42074AC-D9D5-4DD1-8643-DFBC894AB5DD}">
      <dgm:prSet/>
      <dgm:spPr/>
      <dgm:t>
        <a:bodyPr/>
        <a:lstStyle/>
        <a:p>
          <a:endParaRPr lang="en-US"/>
        </a:p>
      </dgm:t>
    </dgm:pt>
    <dgm:pt modelId="{5329D84D-070B-42C9-85D4-11F8BD59186C}" type="sibTrans" cxnId="{C42074AC-D9D5-4DD1-8643-DFBC894AB5DD}">
      <dgm:prSet/>
      <dgm:spPr/>
      <dgm:t>
        <a:bodyPr/>
        <a:lstStyle/>
        <a:p>
          <a:endParaRPr lang="en-US"/>
        </a:p>
      </dgm:t>
    </dgm:pt>
    <dgm:pt modelId="{E16FD719-60BC-4E41-8449-D03CBA7C39F6}" type="pres">
      <dgm:prSet presAssocID="{E5138816-5172-44A6-ACA2-8A722D543379}" presName="linear" presStyleCnt="0">
        <dgm:presLayoutVars>
          <dgm:animLvl val="lvl"/>
          <dgm:resizeHandles val="exact"/>
        </dgm:presLayoutVars>
      </dgm:prSet>
      <dgm:spPr/>
    </dgm:pt>
    <dgm:pt modelId="{8F83BE22-0580-4278-B024-13B8C2395A80}" type="pres">
      <dgm:prSet presAssocID="{B0A363A4-3353-46B5-84B5-11CD8C1638DF}" presName="parentText" presStyleLbl="node1" presStyleIdx="0" presStyleCnt="3">
        <dgm:presLayoutVars>
          <dgm:chMax val="0"/>
          <dgm:bulletEnabled val="1"/>
        </dgm:presLayoutVars>
      </dgm:prSet>
      <dgm:spPr/>
    </dgm:pt>
    <dgm:pt modelId="{CF3CDB72-A921-4195-9752-3822839CB873}" type="pres">
      <dgm:prSet presAssocID="{AA6B0330-E3FF-437D-965F-9991581BE434}" presName="spacer" presStyleCnt="0"/>
      <dgm:spPr/>
    </dgm:pt>
    <dgm:pt modelId="{CD669E05-5571-478A-AB81-46C1781C059B}" type="pres">
      <dgm:prSet presAssocID="{2087D4D5-2FBE-482F-93FE-CA9BDAF7CCF9}" presName="parentText" presStyleLbl="node1" presStyleIdx="1" presStyleCnt="3">
        <dgm:presLayoutVars>
          <dgm:chMax val="0"/>
          <dgm:bulletEnabled val="1"/>
        </dgm:presLayoutVars>
      </dgm:prSet>
      <dgm:spPr/>
    </dgm:pt>
    <dgm:pt modelId="{AA3C7F2A-1031-47AB-990C-123F8C310383}" type="pres">
      <dgm:prSet presAssocID="{E5F0933B-414C-4FAA-999A-19D8B41EECB9}" presName="spacer" presStyleCnt="0"/>
      <dgm:spPr/>
    </dgm:pt>
    <dgm:pt modelId="{E72E5445-0906-4074-83D5-1FDD5A5D87A3}" type="pres">
      <dgm:prSet presAssocID="{0A6789DD-C47F-4B10-8DC0-A54CD70C994F}" presName="parentText" presStyleLbl="node1" presStyleIdx="2" presStyleCnt="3">
        <dgm:presLayoutVars>
          <dgm:chMax val="0"/>
          <dgm:bulletEnabled val="1"/>
        </dgm:presLayoutVars>
      </dgm:prSet>
      <dgm:spPr/>
    </dgm:pt>
  </dgm:ptLst>
  <dgm:cxnLst>
    <dgm:cxn modelId="{ED76B81B-DB94-4A93-BF9D-9AFA8F707C6B}" type="presOf" srcId="{0A6789DD-C47F-4B10-8DC0-A54CD70C994F}" destId="{E72E5445-0906-4074-83D5-1FDD5A5D87A3}" srcOrd="0" destOrd="0" presId="urn:microsoft.com/office/officeart/2005/8/layout/vList2"/>
    <dgm:cxn modelId="{EE918163-A8F6-4676-963D-0994616CF64E}" type="presOf" srcId="{B0A363A4-3353-46B5-84B5-11CD8C1638DF}" destId="{8F83BE22-0580-4278-B024-13B8C2395A80}" srcOrd="0" destOrd="0" presId="urn:microsoft.com/office/officeart/2005/8/layout/vList2"/>
    <dgm:cxn modelId="{0CEE806A-52BF-4115-8E63-CB48349862DA}" type="presOf" srcId="{2087D4D5-2FBE-482F-93FE-CA9BDAF7CCF9}" destId="{CD669E05-5571-478A-AB81-46C1781C059B}" srcOrd="0" destOrd="0" presId="urn:microsoft.com/office/officeart/2005/8/layout/vList2"/>
    <dgm:cxn modelId="{0248C490-6C3D-4619-AD21-05CB152C8230}" srcId="{E5138816-5172-44A6-ACA2-8A722D543379}" destId="{2087D4D5-2FBE-482F-93FE-CA9BDAF7CCF9}" srcOrd="1" destOrd="0" parTransId="{C6972D51-B30B-41C8-86EC-923ACFF4E3FF}" sibTransId="{E5F0933B-414C-4FAA-999A-19D8B41EECB9}"/>
    <dgm:cxn modelId="{C42074AC-D9D5-4DD1-8643-DFBC894AB5DD}" srcId="{E5138816-5172-44A6-ACA2-8A722D543379}" destId="{0A6789DD-C47F-4B10-8DC0-A54CD70C994F}" srcOrd="2" destOrd="0" parTransId="{D4D8B6D1-CAB2-47AC-96E8-509FE82813F0}" sibTransId="{5329D84D-070B-42C9-85D4-11F8BD59186C}"/>
    <dgm:cxn modelId="{5DCE01F5-BA3C-4EB4-B235-38B7575A2449}" type="presOf" srcId="{E5138816-5172-44A6-ACA2-8A722D543379}" destId="{E16FD719-60BC-4E41-8449-D03CBA7C39F6}" srcOrd="0" destOrd="0" presId="urn:microsoft.com/office/officeart/2005/8/layout/vList2"/>
    <dgm:cxn modelId="{0F1549FC-528C-41FB-A606-939A5FFCC639}" srcId="{E5138816-5172-44A6-ACA2-8A722D543379}" destId="{B0A363A4-3353-46B5-84B5-11CD8C1638DF}" srcOrd="0" destOrd="0" parTransId="{073AF961-FAB5-46F4-8986-536E05439AE3}" sibTransId="{AA6B0330-E3FF-437D-965F-9991581BE434}"/>
    <dgm:cxn modelId="{FD761044-8C2A-44D7-95E4-48D37C438ABC}" type="presParOf" srcId="{E16FD719-60BC-4E41-8449-D03CBA7C39F6}" destId="{8F83BE22-0580-4278-B024-13B8C2395A80}" srcOrd="0" destOrd="0" presId="urn:microsoft.com/office/officeart/2005/8/layout/vList2"/>
    <dgm:cxn modelId="{49409B82-AF66-4E73-963D-D1FC3177EBDA}" type="presParOf" srcId="{E16FD719-60BC-4E41-8449-D03CBA7C39F6}" destId="{CF3CDB72-A921-4195-9752-3822839CB873}" srcOrd="1" destOrd="0" presId="urn:microsoft.com/office/officeart/2005/8/layout/vList2"/>
    <dgm:cxn modelId="{532E0A10-1AED-40C1-9F37-15C27C808709}" type="presParOf" srcId="{E16FD719-60BC-4E41-8449-D03CBA7C39F6}" destId="{CD669E05-5571-478A-AB81-46C1781C059B}" srcOrd="2" destOrd="0" presId="urn:microsoft.com/office/officeart/2005/8/layout/vList2"/>
    <dgm:cxn modelId="{2B659279-704B-4BA7-80F6-FCF0043B5771}" type="presParOf" srcId="{E16FD719-60BC-4E41-8449-D03CBA7C39F6}" destId="{AA3C7F2A-1031-47AB-990C-123F8C310383}" srcOrd="3" destOrd="0" presId="urn:microsoft.com/office/officeart/2005/8/layout/vList2"/>
    <dgm:cxn modelId="{979D5FB1-9348-4041-ABEF-E4D72AC67F90}" type="presParOf" srcId="{E16FD719-60BC-4E41-8449-D03CBA7C39F6}" destId="{E72E5445-0906-4074-83D5-1FDD5A5D87A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F23527-BBCA-43CF-A051-752DC118867B}"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6A55F124-D3AD-4683-8FDF-59103721A936}">
      <dgm:prSet custT="1"/>
      <dgm:spPr/>
      <dgm:t>
        <a:bodyPr/>
        <a:lstStyle/>
        <a:p>
          <a:r>
            <a:rPr lang="en-IN" sz="2200" dirty="0"/>
            <a:t>The goal of </a:t>
          </a:r>
          <a:r>
            <a:rPr lang="en-IN" sz="2200" dirty="0" err="1"/>
            <a:t>ReConnect</a:t>
          </a:r>
          <a:r>
            <a:rPr lang="en-IN" sz="2200" dirty="0"/>
            <a:t> is to minimize social isolation of adults ages 55+ and the risks to their health and it is made up of five functions. </a:t>
          </a:r>
          <a:endParaRPr lang="en-US" sz="2200" dirty="0"/>
        </a:p>
      </dgm:t>
    </dgm:pt>
    <dgm:pt modelId="{603C499A-AB6F-4D87-BA33-5CD80CBDA5E3}" type="parTrans" cxnId="{23035ECB-3702-4C8C-BF57-B0F405EE5933}">
      <dgm:prSet/>
      <dgm:spPr/>
      <dgm:t>
        <a:bodyPr/>
        <a:lstStyle/>
        <a:p>
          <a:endParaRPr lang="en-US"/>
        </a:p>
      </dgm:t>
    </dgm:pt>
    <dgm:pt modelId="{A25C0EAD-C7D5-44E7-A00F-EA49351B9CAB}" type="sibTrans" cxnId="{23035ECB-3702-4C8C-BF57-B0F405EE5933}">
      <dgm:prSet/>
      <dgm:spPr/>
      <dgm:t>
        <a:bodyPr/>
        <a:lstStyle/>
        <a:p>
          <a:endParaRPr lang="en-US"/>
        </a:p>
      </dgm:t>
    </dgm:pt>
    <dgm:pt modelId="{4031F152-C947-4951-A6EE-94E1F2066C86}">
      <dgm:prSet custT="1"/>
      <dgm:spPr/>
      <dgm:t>
        <a:bodyPr/>
        <a:lstStyle/>
        <a:p>
          <a:r>
            <a:rPr lang="en-IN" sz="2200" dirty="0"/>
            <a:t>Peer circles with video or voice function are available with Connect and  provide Tailored Physical Activity Reminders. </a:t>
          </a:r>
          <a:endParaRPr lang="en-US" sz="2200" dirty="0"/>
        </a:p>
      </dgm:t>
    </dgm:pt>
    <dgm:pt modelId="{9D9F42AC-AD57-44E6-A8DA-BFFA7EE272D9}" type="parTrans" cxnId="{40145BA7-57C6-4A1D-A91F-A3DEAD950BA0}">
      <dgm:prSet/>
      <dgm:spPr/>
      <dgm:t>
        <a:bodyPr/>
        <a:lstStyle/>
        <a:p>
          <a:endParaRPr lang="en-US"/>
        </a:p>
      </dgm:t>
    </dgm:pt>
    <dgm:pt modelId="{0420C7A0-274B-41C5-A144-465B99B2F96B}" type="sibTrans" cxnId="{40145BA7-57C6-4A1D-A91F-A3DEAD950BA0}">
      <dgm:prSet/>
      <dgm:spPr/>
      <dgm:t>
        <a:bodyPr/>
        <a:lstStyle/>
        <a:p>
          <a:endParaRPr lang="en-US"/>
        </a:p>
      </dgm:t>
    </dgm:pt>
    <dgm:pt modelId="{A8018B73-BB0E-4A09-8B40-BD6F72A27850}">
      <dgm:prSet custT="1"/>
      <dgm:spPr/>
      <dgm:t>
        <a:bodyPr/>
        <a:lstStyle/>
        <a:p>
          <a:r>
            <a:rPr lang="en-IN" sz="2200" dirty="0"/>
            <a:t>Check-In gives quick wellbeing and connection check with Signposting to appropriate services in the fields of health, social-care and community (Cantrell, Booth and Chambers, 2024). </a:t>
          </a:r>
          <a:endParaRPr lang="en-US" sz="2200" dirty="0"/>
        </a:p>
      </dgm:t>
    </dgm:pt>
    <dgm:pt modelId="{BECD834A-65A6-48D7-9D95-98BA38535AC7}" type="parTrans" cxnId="{AFA228C8-40CB-4639-9962-12E36A6FEBA9}">
      <dgm:prSet/>
      <dgm:spPr/>
      <dgm:t>
        <a:bodyPr/>
        <a:lstStyle/>
        <a:p>
          <a:endParaRPr lang="en-US"/>
        </a:p>
      </dgm:t>
    </dgm:pt>
    <dgm:pt modelId="{8C272311-4FA1-47EC-981D-67D11174A31F}" type="sibTrans" cxnId="{AFA228C8-40CB-4639-9962-12E36A6FEBA9}">
      <dgm:prSet/>
      <dgm:spPr/>
      <dgm:t>
        <a:bodyPr/>
        <a:lstStyle/>
        <a:p>
          <a:endParaRPr lang="en-US"/>
        </a:p>
      </dgm:t>
    </dgm:pt>
    <dgm:pt modelId="{FD9CFF25-2D5D-4BC6-8799-302E28C9C46E}" type="pres">
      <dgm:prSet presAssocID="{A6F23527-BBCA-43CF-A051-752DC118867B}" presName="hierChild1" presStyleCnt="0">
        <dgm:presLayoutVars>
          <dgm:chPref val="1"/>
          <dgm:dir/>
          <dgm:animOne val="branch"/>
          <dgm:animLvl val="lvl"/>
          <dgm:resizeHandles/>
        </dgm:presLayoutVars>
      </dgm:prSet>
      <dgm:spPr/>
    </dgm:pt>
    <dgm:pt modelId="{A550A35F-5B5B-4CCA-B6F6-53E661B6AF8B}" type="pres">
      <dgm:prSet presAssocID="{6A55F124-D3AD-4683-8FDF-59103721A936}" presName="hierRoot1" presStyleCnt="0"/>
      <dgm:spPr/>
    </dgm:pt>
    <dgm:pt modelId="{4544F700-4B57-4779-9EFF-75A27EE8B2CB}" type="pres">
      <dgm:prSet presAssocID="{6A55F124-D3AD-4683-8FDF-59103721A936}" presName="composite" presStyleCnt="0"/>
      <dgm:spPr/>
    </dgm:pt>
    <dgm:pt modelId="{28CBEEFF-BD2E-475C-B4E7-8419E57D0859}" type="pres">
      <dgm:prSet presAssocID="{6A55F124-D3AD-4683-8FDF-59103721A936}" presName="background" presStyleLbl="node0" presStyleIdx="0" presStyleCnt="3"/>
      <dgm:spPr/>
    </dgm:pt>
    <dgm:pt modelId="{2D22B44D-CEDE-451D-A6BC-605E300AE719}" type="pres">
      <dgm:prSet presAssocID="{6A55F124-D3AD-4683-8FDF-59103721A936}" presName="text" presStyleLbl="fgAcc0" presStyleIdx="0" presStyleCnt="3" custScaleY="125247">
        <dgm:presLayoutVars>
          <dgm:chPref val="3"/>
        </dgm:presLayoutVars>
      </dgm:prSet>
      <dgm:spPr/>
    </dgm:pt>
    <dgm:pt modelId="{968A5DC9-1C4B-44D5-88B8-07A190B61A39}" type="pres">
      <dgm:prSet presAssocID="{6A55F124-D3AD-4683-8FDF-59103721A936}" presName="hierChild2" presStyleCnt="0"/>
      <dgm:spPr/>
    </dgm:pt>
    <dgm:pt modelId="{1A281E71-847F-4435-996A-FEB04EC40F71}" type="pres">
      <dgm:prSet presAssocID="{4031F152-C947-4951-A6EE-94E1F2066C86}" presName="hierRoot1" presStyleCnt="0"/>
      <dgm:spPr/>
    </dgm:pt>
    <dgm:pt modelId="{EE453A36-E37F-4F4A-86D2-5A081975AC86}" type="pres">
      <dgm:prSet presAssocID="{4031F152-C947-4951-A6EE-94E1F2066C86}" presName="composite" presStyleCnt="0"/>
      <dgm:spPr/>
    </dgm:pt>
    <dgm:pt modelId="{1F036E62-0B43-4305-9193-CA21D5E36C59}" type="pres">
      <dgm:prSet presAssocID="{4031F152-C947-4951-A6EE-94E1F2066C86}" presName="background" presStyleLbl="node0" presStyleIdx="1" presStyleCnt="3"/>
      <dgm:spPr/>
    </dgm:pt>
    <dgm:pt modelId="{EA76A357-6BE2-45D2-A5EF-A3FC66EB9EE6}" type="pres">
      <dgm:prSet presAssocID="{4031F152-C947-4951-A6EE-94E1F2066C86}" presName="text" presStyleLbl="fgAcc0" presStyleIdx="1" presStyleCnt="3">
        <dgm:presLayoutVars>
          <dgm:chPref val="3"/>
        </dgm:presLayoutVars>
      </dgm:prSet>
      <dgm:spPr/>
    </dgm:pt>
    <dgm:pt modelId="{7E120A9F-64FC-4B25-BBF4-CEE0BBDC8ADE}" type="pres">
      <dgm:prSet presAssocID="{4031F152-C947-4951-A6EE-94E1F2066C86}" presName="hierChild2" presStyleCnt="0"/>
      <dgm:spPr/>
    </dgm:pt>
    <dgm:pt modelId="{EBAC48AA-51F4-4F4A-B68F-259BF4EE8B06}" type="pres">
      <dgm:prSet presAssocID="{A8018B73-BB0E-4A09-8B40-BD6F72A27850}" presName="hierRoot1" presStyleCnt="0"/>
      <dgm:spPr/>
    </dgm:pt>
    <dgm:pt modelId="{AA9C3B39-C31B-4478-8FE9-E4A081778D7B}" type="pres">
      <dgm:prSet presAssocID="{A8018B73-BB0E-4A09-8B40-BD6F72A27850}" presName="composite" presStyleCnt="0"/>
      <dgm:spPr/>
    </dgm:pt>
    <dgm:pt modelId="{245106E1-CC29-40F7-94DC-17A15FDB76F8}" type="pres">
      <dgm:prSet presAssocID="{A8018B73-BB0E-4A09-8B40-BD6F72A27850}" presName="background" presStyleLbl="node0" presStyleIdx="2" presStyleCnt="3"/>
      <dgm:spPr/>
    </dgm:pt>
    <dgm:pt modelId="{C1992F03-C5E7-410B-9C93-79F8A9DA0517}" type="pres">
      <dgm:prSet presAssocID="{A8018B73-BB0E-4A09-8B40-BD6F72A27850}" presName="text" presStyleLbl="fgAcc0" presStyleIdx="2" presStyleCnt="3" custScaleY="158178">
        <dgm:presLayoutVars>
          <dgm:chPref val="3"/>
        </dgm:presLayoutVars>
      </dgm:prSet>
      <dgm:spPr/>
    </dgm:pt>
    <dgm:pt modelId="{D17C1A14-4EF8-4E0C-923E-7B373872A423}" type="pres">
      <dgm:prSet presAssocID="{A8018B73-BB0E-4A09-8B40-BD6F72A27850}" presName="hierChild2" presStyleCnt="0"/>
      <dgm:spPr/>
    </dgm:pt>
  </dgm:ptLst>
  <dgm:cxnLst>
    <dgm:cxn modelId="{EEE35F82-AA2E-4E6F-8469-632A1FCC1E64}" type="presOf" srcId="{4031F152-C947-4951-A6EE-94E1F2066C86}" destId="{EA76A357-6BE2-45D2-A5EF-A3FC66EB9EE6}" srcOrd="0" destOrd="0" presId="urn:microsoft.com/office/officeart/2005/8/layout/hierarchy1"/>
    <dgm:cxn modelId="{36884D90-8EAF-40E4-8D7F-C0FA7EB1D30E}" type="presOf" srcId="{A8018B73-BB0E-4A09-8B40-BD6F72A27850}" destId="{C1992F03-C5E7-410B-9C93-79F8A9DA0517}" srcOrd="0" destOrd="0" presId="urn:microsoft.com/office/officeart/2005/8/layout/hierarchy1"/>
    <dgm:cxn modelId="{E6BE73A3-022D-4C85-88BA-D3DA8BA3D8AB}" type="presOf" srcId="{A6F23527-BBCA-43CF-A051-752DC118867B}" destId="{FD9CFF25-2D5D-4BC6-8799-302E28C9C46E}" srcOrd="0" destOrd="0" presId="urn:microsoft.com/office/officeart/2005/8/layout/hierarchy1"/>
    <dgm:cxn modelId="{40145BA7-57C6-4A1D-A91F-A3DEAD950BA0}" srcId="{A6F23527-BBCA-43CF-A051-752DC118867B}" destId="{4031F152-C947-4951-A6EE-94E1F2066C86}" srcOrd="1" destOrd="0" parTransId="{9D9F42AC-AD57-44E6-A8DA-BFFA7EE272D9}" sibTransId="{0420C7A0-274B-41C5-A144-465B99B2F96B}"/>
    <dgm:cxn modelId="{AFA228C8-40CB-4639-9962-12E36A6FEBA9}" srcId="{A6F23527-BBCA-43CF-A051-752DC118867B}" destId="{A8018B73-BB0E-4A09-8B40-BD6F72A27850}" srcOrd="2" destOrd="0" parTransId="{BECD834A-65A6-48D7-9D95-98BA38535AC7}" sibTransId="{8C272311-4FA1-47EC-981D-67D11174A31F}"/>
    <dgm:cxn modelId="{23035ECB-3702-4C8C-BF57-B0F405EE5933}" srcId="{A6F23527-BBCA-43CF-A051-752DC118867B}" destId="{6A55F124-D3AD-4683-8FDF-59103721A936}" srcOrd="0" destOrd="0" parTransId="{603C499A-AB6F-4D87-BA33-5CD80CBDA5E3}" sibTransId="{A25C0EAD-C7D5-44E7-A00F-EA49351B9CAB}"/>
    <dgm:cxn modelId="{FE8095F6-7DB2-4585-9E25-754E2324BCB8}" type="presOf" srcId="{6A55F124-D3AD-4683-8FDF-59103721A936}" destId="{2D22B44D-CEDE-451D-A6BC-605E300AE719}" srcOrd="0" destOrd="0" presId="urn:microsoft.com/office/officeart/2005/8/layout/hierarchy1"/>
    <dgm:cxn modelId="{A2BA631A-5F6B-461B-8A66-1EC8D11472BD}" type="presParOf" srcId="{FD9CFF25-2D5D-4BC6-8799-302E28C9C46E}" destId="{A550A35F-5B5B-4CCA-B6F6-53E661B6AF8B}" srcOrd="0" destOrd="0" presId="urn:microsoft.com/office/officeart/2005/8/layout/hierarchy1"/>
    <dgm:cxn modelId="{7BF0CA2B-65D5-4E1B-99BF-EACAB800E162}" type="presParOf" srcId="{A550A35F-5B5B-4CCA-B6F6-53E661B6AF8B}" destId="{4544F700-4B57-4779-9EFF-75A27EE8B2CB}" srcOrd="0" destOrd="0" presId="urn:microsoft.com/office/officeart/2005/8/layout/hierarchy1"/>
    <dgm:cxn modelId="{83898850-C023-4D23-9C38-3D39DBB6D946}" type="presParOf" srcId="{4544F700-4B57-4779-9EFF-75A27EE8B2CB}" destId="{28CBEEFF-BD2E-475C-B4E7-8419E57D0859}" srcOrd="0" destOrd="0" presId="urn:microsoft.com/office/officeart/2005/8/layout/hierarchy1"/>
    <dgm:cxn modelId="{76FB1988-DA5F-488C-8FF7-B6A1745C3807}" type="presParOf" srcId="{4544F700-4B57-4779-9EFF-75A27EE8B2CB}" destId="{2D22B44D-CEDE-451D-A6BC-605E300AE719}" srcOrd="1" destOrd="0" presId="urn:microsoft.com/office/officeart/2005/8/layout/hierarchy1"/>
    <dgm:cxn modelId="{A069B627-A506-4A33-AB83-591C01D29C95}" type="presParOf" srcId="{A550A35F-5B5B-4CCA-B6F6-53E661B6AF8B}" destId="{968A5DC9-1C4B-44D5-88B8-07A190B61A39}" srcOrd="1" destOrd="0" presId="urn:microsoft.com/office/officeart/2005/8/layout/hierarchy1"/>
    <dgm:cxn modelId="{0FCE2218-4822-4E8E-80CF-45F6BFE88BB5}" type="presParOf" srcId="{FD9CFF25-2D5D-4BC6-8799-302E28C9C46E}" destId="{1A281E71-847F-4435-996A-FEB04EC40F71}" srcOrd="1" destOrd="0" presId="urn:microsoft.com/office/officeart/2005/8/layout/hierarchy1"/>
    <dgm:cxn modelId="{AE1D14EC-8A59-47DB-A137-0778A00EF1C6}" type="presParOf" srcId="{1A281E71-847F-4435-996A-FEB04EC40F71}" destId="{EE453A36-E37F-4F4A-86D2-5A081975AC86}" srcOrd="0" destOrd="0" presId="urn:microsoft.com/office/officeart/2005/8/layout/hierarchy1"/>
    <dgm:cxn modelId="{701C1561-C2D4-4141-89C9-2248E30AA52C}" type="presParOf" srcId="{EE453A36-E37F-4F4A-86D2-5A081975AC86}" destId="{1F036E62-0B43-4305-9193-CA21D5E36C59}" srcOrd="0" destOrd="0" presId="urn:microsoft.com/office/officeart/2005/8/layout/hierarchy1"/>
    <dgm:cxn modelId="{D0E485EF-F6C5-4D1C-A536-7D8A70C74341}" type="presParOf" srcId="{EE453A36-E37F-4F4A-86D2-5A081975AC86}" destId="{EA76A357-6BE2-45D2-A5EF-A3FC66EB9EE6}" srcOrd="1" destOrd="0" presId="urn:microsoft.com/office/officeart/2005/8/layout/hierarchy1"/>
    <dgm:cxn modelId="{1DB7EAFC-3DD3-4F41-BB0C-13EDA1298E27}" type="presParOf" srcId="{1A281E71-847F-4435-996A-FEB04EC40F71}" destId="{7E120A9F-64FC-4B25-BBF4-CEE0BBDC8ADE}" srcOrd="1" destOrd="0" presId="urn:microsoft.com/office/officeart/2005/8/layout/hierarchy1"/>
    <dgm:cxn modelId="{28E32612-DD06-44F2-BF45-682E23DA932D}" type="presParOf" srcId="{FD9CFF25-2D5D-4BC6-8799-302E28C9C46E}" destId="{EBAC48AA-51F4-4F4A-B68F-259BF4EE8B06}" srcOrd="2" destOrd="0" presId="urn:microsoft.com/office/officeart/2005/8/layout/hierarchy1"/>
    <dgm:cxn modelId="{618577F7-BE42-43BB-83D9-F04CF82C5D28}" type="presParOf" srcId="{EBAC48AA-51F4-4F4A-B68F-259BF4EE8B06}" destId="{AA9C3B39-C31B-4478-8FE9-E4A081778D7B}" srcOrd="0" destOrd="0" presId="urn:microsoft.com/office/officeart/2005/8/layout/hierarchy1"/>
    <dgm:cxn modelId="{33E24452-BA1C-45D0-AECE-A5B80B4ABA16}" type="presParOf" srcId="{AA9C3B39-C31B-4478-8FE9-E4A081778D7B}" destId="{245106E1-CC29-40F7-94DC-17A15FDB76F8}" srcOrd="0" destOrd="0" presId="urn:microsoft.com/office/officeart/2005/8/layout/hierarchy1"/>
    <dgm:cxn modelId="{956AA02F-FCDC-44FB-8DEE-DB339072BF4B}" type="presParOf" srcId="{AA9C3B39-C31B-4478-8FE9-E4A081778D7B}" destId="{C1992F03-C5E7-410B-9C93-79F8A9DA0517}" srcOrd="1" destOrd="0" presId="urn:microsoft.com/office/officeart/2005/8/layout/hierarchy1"/>
    <dgm:cxn modelId="{9EB3D8F2-5FCB-4AAF-B6E0-1E5E6EF91296}" type="presParOf" srcId="{EBAC48AA-51F4-4F4A-B68F-259BF4EE8B06}" destId="{D17C1A14-4EF8-4E0C-923E-7B373872A42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269C45-8948-4CA8-8DFC-0AD2C44E1AB2}" type="doc">
      <dgm:prSet loTypeId="urn:microsoft.com/office/officeart/2005/8/layout/vProcess5" loCatId="process" qsTypeId="urn:microsoft.com/office/officeart/2005/8/quickstyle/simple2" qsCatId="simple" csTypeId="urn:microsoft.com/office/officeart/2005/8/colors/colorful5" csCatId="colorful"/>
      <dgm:spPr/>
      <dgm:t>
        <a:bodyPr/>
        <a:lstStyle/>
        <a:p>
          <a:endParaRPr lang="en-US"/>
        </a:p>
      </dgm:t>
    </dgm:pt>
    <dgm:pt modelId="{9ECCEBBC-3FD6-4C83-B46F-351BF5A88D7F}">
      <dgm:prSet custT="1"/>
      <dgm:spPr/>
      <dgm:t>
        <a:bodyPr/>
        <a:lstStyle/>
        <a:p>
          <a:r>
            <a:rPr lang="en-IN" sz="2200" dirty="0" err="1"/>
            <a:t>ReConnect</a:t>
          </a:r>
          <a:r>
            <a:rPr lang="en-IN" sz="2200" dirty="0"/>
            <a:t> would utilize a straightforward, digitally-driven, health environment that could be reached via a smartphone, tablet or community-assisted device. </a:t>
          </a:r>
          <a:endParaRPr lang="en-US" sz="2200" dirty="0"/>
        </a:p>
      </dgm:t>
    </dgm:pt>
    <dgm:pt modelId="{94875C77-56AA-44DD-8985-C1A8F2862607}" type="parTrans" cxnId="{24C61D77-9527-45A8-9FDE-C69BEC353AE7}">
      <dgm:prSet/>
      <dgm:spPr/>
      <dgm:t>
        <a:bodyPr/>
        <a:lstStyle/>
        <a:p>
          <a:endParaRPr lang="en-US"/>
        </a:p>
      </dgm:t>
    </dgm:pt>
    <dgm:pt modelId="{B95110A3-F697-4245-AAD4-3F9D63E65862}" type="sibTrans" cxnId="{24C61D77-9527-45A8-9FDE-C69BEC353AE7}">
      <dgm:prSet/>
      <dgm:spPr/>
      <dgm:t>
        <a:bodyPr/>
        <a:lstStyle/>
        <a:p>
          <a:endParaRPr lang="en-US"/>
        </a:p>
      </dgm:t>
    </dgm:pt>
    <dgm:pt modelId="{0088A7E1-5A5E-4F1D-BDD5-DAD2B6814A16}">
      <dgm:prSet custT="1"/>
      <dgm:spPr/>
      <dgm:t>
        <a:bodyPr/>
        <a:lstStyle/>
        <a:p>
          <a:r>
            <a:rPr lang="en-IN" sz="2200" dirty="0"/>
            <a:t>The dashboard would prioritise the elements of social connection, physical activity, wellbeing and community participation.</a:t>
          </a:r>
          <a:endParaRPr lang="en-US" sz="2200" dirty="0"/>
        </a:p>
      </dgm:t>
    </dgm:pt>
    <dgm:pt modelId="{E2438B54-E722-45F4-BC84-75D04DC5DC55}" type="parTrans" cxnId="{54ED1698-5545-4865-81EB-03E22A829CA2}">
      <dgm:prSet/>
      <dgm:spPr/>
      <dgm:t>
        <a:bodyPr/>
        <a:lstStyle/>
        <a:p>
          <a:endParaRPr lang="en-US"/>
        </a:p>
      </dgm:t>
    </dgm:pt>
    <dgm:pt modelId="{F9D31547-D7E5-47AE-96A3-1B87BFA159A9}" type="sibTrans" cxnId="{54ED1698-5545-4865-81EB-03E22A829CA2}">
      <dgm:prSet/>
      <dgm:spPr/>
      <dgm:t>
        <a:bodyPr/>
        <a:lstStyle/>
        <a:p>
          <a:endParaRPr lang="en-US"/>
        </a:p>
      </dgm:t>
    </dgm:pt>
    <dgm:pt modelId="{190DA298-AD16-415B-BE26-28EB5802059D}">
      <dgm:prSet custT="1"/>
      <dgm:spPr/>
      <dgm:t>
        <a:bodyPr/>
        <a:lstStyle/>
        <a:p>
          <a:r>
            <a:rPr lang="en-IN" sz="2200" dirty="0"/>
            <a:t>According to Age UK 2.4m older people have restricted internet access and some 30% of people in that group living alone have limited internet access (Age UK, 2025).  </a:t>
          </a:r>
          <a:endParaRPr lang="en-US" sz="2200" dirty="0"/>
        </a:p>
      </dgm:t>
    </dgm:pt>
    <dgm:pt modelId="{CC7F95E5-0445-419C-8525-0B36FEBA2FB2}" type="parTrans" cxnId="{DEB5E059-8ED4-436A-810B-705F22420C35}">
      <dgm:prSet/>
      <dgm:spPr/>
      <dgm:t>
        <a:bodyPr/>
        <a:lstStyle/>
        <a:p>
          <a:endParaRPr lang="en-US"/>
        </a:p>
      </dgm:t>
    </dgm:pt>
    <dgm:pt modelId="{7475CDBE-C95E-4E18-9870-58E5757ACFEC}" type="sibTrans" cxnId="{DEB5E059-8ED4-436A-810B-705F22420C35}">
      <dgm:prSet/>
      <dgm:spPr/>
      <dgm:t>
        <a:bodyPr/>
        <a:lstStyle/>
        <a:p>
          <a:endParaRPr lang="en-US"/>
        </a:p>
      </dgm:t>
    </dgm:pt>
    <dgm:pt modelId="{F24D972F-41BE-48A5-88B3-4FFB3E194B8B}" type="pres">
      <dgm:prSet presAssocID="{3D269C45-8948-4CA8-8DFC-0AD2C44E1AB2}" presName="outerComposite" presStyleCnt="0">
        <dgm:presLayoutVars>
          <dgm:chMax val="5"/>
          <dgm:dir/>
          <dgm:resizeHandles val="exact"/>
        </dgm:presLayoutVars>
      </dgm:prSet>
      <dgm:spPr/>
    </dgm:pt>
    <dgm:pt modelId="{962C3C96-323F-4887-A965-3BC18C3945B3}" type="pres">
      <dgm:prSet presAssocID="{3D269C45-8948-4CA8-8DFC-0AD2C44E1AB2}" presName="dummyMaxCanvas" presStyleCnt="0">
        <dgm:presLayoutVars/>
      </dgm:prSet>
      <dgm:spPr/>
    </dgm:pt>
    <dgm:pt modelId="{DA88AD19-868E-4CED-B46D-A71F9EF4D0A9}" type="pres">
      <dgm:prSet presAssocID="{3D269C45-8948-4CA8-8DFC-0AD2C44E1AB2}" presName="ThreeNodes_1" presStyleLbl="node1" presStyleIdx="0" presStyleCnt="3">
        <dgm:presLayoutVars>
          <dgm:bulletEnabled val="1"/>
        </dgm:presLayoutVars>
      </dgm:prSet>
      <dgm:spPr/>
    </dgm:pt>
    <dgm:pt modelId="{EB6D68C2-36EF-4CED-B4BA-B5DFE56379EB}" type="pres">
      <dgm:prSet presAssocID="{3D269C45-8948-4CA8-8DFC-0AD2C44E1AB2}" presName="ThreeNodes_2" presStyleLbl="node1" presStyleIdx="1" presStyleCnt="3">
        <dgm:presLayoutVars>
          <dgm:bulletEnabled val="1"/>
        </dgm:presLayoutVars>
      </dgm:prSet>
      <dgm:spPr/>
    </dgm:pt>
    <dgm:pt modelId="{FC0B9290-8B75-4B6A-8BCE-0F88E1F1DF5F}" type="pres">
      <dgm:prSet presAssocID="{3D269C45-8948-4CA8-8DFC-0AD2C44E1AB2}" presName="ThreeNodes_3" presStyleLbl="node1" presStyleIdx="2" presStyleCnt="3">
        <dgm:presLayoutVars>
          <dgm:bulletEnabled val="1"/>
        </dgm:presLayoutVars>
      </dgm:prSet>
      <dgm:spPr/>
    </dgm:pt>
    <dgm:pt modelId="{DBAA4067-5096-4505-A013-59A2C2C7D9D7}" type="pres">
      <dgm:prSet presAssocID="{3D269C45-8948-4CA8-8DFC-0AD2C44E1AB2}" presName="ThreeConn_1-2" presStyleLbl="fgAccFollowNode1" presStyleIdx="0" presStyleCnt="2">
        <dgm:presLayoutVars>
          <dgm:bulletEnabled val="1"/>
        </dgm:presLayoutVars>
      </dgm:prSet>
      <dgm:spPr/>
    </dgm:pt>
    <dgm:pt modelId="{80C08438-E81D-4C13-BA37-7CFFBE5A27E6}" type="pres">
      <dgm:prSet presAssocID="{3D269C45-8948-4CA8-8DFC-0AD2C44E1AB2}" presName="ThreeConn_2-3" presStyleLbl="fgAccFollowNode1" presStyleIdx="1" presStyleCnt="2">
        <dgm:presLayoutVars>
          <dgm:bulletEnabled val="1"/>
        </dgm:presLayoutVars>
      </dgm:prSet>
      <dgm:spPr/>
    </dgm:pt>
    <dgm:pt modelId="{9EBC27DB-BE16-4B93-9AA4-652BF41A9530}" type="pres">
      <dgm:prSet presAssocID="{3D269C45-8948-4CA8-8DFC-0AD2C44E1AB2}" presName="ThreeNodes_1_text" presStyleLbl="node1" presStyleIdx="2" presStyleCnt="3">
        <dgm:presLayoutVars>
          <dgm:bulletEnabled val="1"/>
        </dgm:presLayoutVars>
      </dgm:prSet>
      <dgm:spPr/>
    </dgm:pt>
    <dgm:pt modelId="{372F8FC8-BCDA-4531-9FF5-4222CBCC4736}" type="pres">
      <dgm:prSet presAssocID="{3D269C45-8948-4CA8-8DFC-0AD2C44E1AB2}" presName="ThreeNodes_2_text" presStyleLbl="node1" presStyleIdx="2" presStyleCnt="3">
        <dgm:presLayoutVars>
          <dgm:bulletEnabled val="1"/>
        </dgm:presLayoutVars>
      </dgm:prSet>
      <dgm:spPr/>
    </dgm:pt>
    <dgm:pt modelId="{A965E793-4199-4CBD-9BEF-E89FFCF0FF4B}" type="pres">
      <dgm:prSet presAssocID="{3D269C45-8948-4CA8-8DFC-0AD2C44E1AB2}" presName="ThreeNodes_3_text" presStyleLbl="node1" presStyleIdx="2" presStyleCnt="3">
        <dgm:presLayoutVars>
          <dgm:bulletEnabled val="1"/>
        </dgm:presLayoutVars>
      </dgm:prSet>
      <dgm:spPr/>
    </dgm:pt>
  </dgm:ptLst>
  <dgm:cxnLst>
    <dgm:cxn modelId="{B6AA561A-410C-481C-8BC1-2B923AF0FE02}" type="presOf" srcId="{190DA298-AD16-415B-BE26-28EB5802059D}" destId="{FC0B9290-8B75-4B6A-8BCE-0F88E1F1DF5F}" srcOrd="0" destOrd="0" presId="urn:microsoft.com/office/officeart/2005/8/layout/vProcess5"/>
    <dgm:cxn modelId="{0FDD3722-2976-484A-B43F-F1EB54A7D071}" type="presOf" srcId="{0088A7E1-5A5E-4F1D-BDD5-DAD2B6814A16}" destId="{EB6D68C2-36EF-4CED-B4BA-B5DFE56379EB}" srcOrd="0" destOrd="0" presId="urn:microsoft.com/office/officeart/2005/8/layout/vProcess5"/>
    <dgm:cxn modelId="{24C61D77-9527-45A8-9FDE-C69BEC353AE7}" srcId="{3D269C45-8948-4CA8-8DFC-0AD2C44E1AB2}" destId="{9ECCEBBC-3FD6-4C83-B46F-351BF5A88D7F}" srcOrd="0" destOrd="0" parTransId="{94875C77-56AA-44DD-8985-C1A8F2862607}" sibTransId="{B95110A3-F697-4245-AAD4-3F9D63E65862}"/>
    <dgm:cxn modelId="{DEB5E059-8ED4-436A-810B-705F22420C35}" srcId="{3D269C45-8948-4CA8-8DFC-0AD2C44E1AB2}" destId="{190DA298-AD16-415B-BE26-28EB5802059D}" srcOrd="2" destOrd="0" parTransId="{CC7F95E5-0445-419C-8525-0B36FEBA2FB2}" sibTransId="{7475CDBE-C95E-4E18-9870-58E5757ACFEC}"/>
    <dgm:cxn modelId="{F897007A-3D4E-4218-8E70-F977D1344423}" type="presOf" srcId="{B95110A3-F697-4245-AAD4-3F9D63E65862}" destId="{DBAA4067-5096-4505-A013-59A2C2C7D9D7}" srcOrd="0" destOrd="0" presId="urn:microsoft.com/office/officeart/2005/8/layout/vProcess5"/>
    <dgm:cxn modelId="{EC910F7F-BD86-4AE0-A30D-0B992A28528C}" type="presOf" srcId="{3D269C45-8948-4CA8-8DFC-0AD2C44E1AB2}" destId="{F24D972F-41BE-48A5-88B3-4FFB3E194B8B}" srcOrd="0" destOrd="0" presId="urn:microsoft.com/office/officeart/2005/8/layout/vProcess5"/>
    <dgm:cxn modelId="{55E36D8E-CDE4-4581-8DE6-BC5E1378F346}" type="presOf" srcId="{190DA298-AD16-415B-BE26-28EB5802059D}" destId="{A965E793-4199-4CBD-9BEF-E89FFCF0FF4B}" srcOrd="1" destOrd="0" presId="urn:microsoft.com/office/officeart/2005/8/layout/vProcess5"/>
    <dgm:cxn modelId="{3A4F8A91-DFE7-4C1B-882C-659AEB9CB69B}" type="presOf" srcId="{9ECCEBBC-3FD6-4C83-B46F-351BF5A88D7F}" destId="{DA88AD19-868E-4CED-B46D-A71F9EF4D0A9}" srcOrd="0" destOrd="0" presId="urn:microsoft.com/office/officeart/2005/8/layout/vProcess5"/>
    <dgm:cxn modelId="{54ED1698-5545-4865-81EB-03E22A829CA2}" srcId="{3D269C45-8948-4CA8-8DFC-0AD2C44E1AB2}" destId="{0088A7E1-5A5E-4F1D-BDD5-DAD2B6814A16}" srcOrd="1" destOrd="0" parTransId="{E2438B54-E722-45F4-BC84-75D04DC5DC55}" sibTransId="{F9D31547-D7E5-47AE-96A3-1B87BFA159A9}"/>
    <dgm:cxn modelId="{283F929A-750B-4E12-AB05-D1B361D3C20B}" type="presOf" srcId="{F9D31547-D7E5-47AE-96A3-1B87BFA159A9}" destId="{80C08438-E81D-4C13-BA37-7CFFBE5A27E6}" srcOrd="0" destOrd="0" presId="urn:microsoft.com/office/officeart/2005/8/layout/vProcess5"/>
    <dgm:cxn modelId="{EAC48C9D-A2EC-4A93-97BF-E865485A551E}" type="presOf" srcId="{9ECCEBBC-3FD6-4C83-B46F-351BF5A88D7F}" destId="{9EBC27DB-BE16-4B93-9AA4-652BF41A9530}" srcOrd="1" destOrd="0" presId="urn:microsoft.com/office/officeart/2005/8/layout/vProcess5"/>
    <dgm:cxn modelId="{D6E4EED5-E896-4035-82BA-6E24A194BC10}" type="presOf" srcId="{0088A7E1-5A5E-4F1D-BDD5-DAD2B6814A16}" destId="{372F8FC8-BCDA-4531-9FF5-4222CBCC4736}" srcOrd="1" destOrd="0" presId="urn:microsoft.com/office/officeart/2005/8/layout/vProcess5"/>
    <dgm:cxn modelId="{185C6E0A-EB7A-4737-B4BC-91FFF619E698}" type="presParOf" srcId="{F24D972F-41BE-48A5-88B3-4FFB3E194B8B}" destId="{962C3C96-323F-4887-A965-3BC18C3945B3}" srcOrd="0" destOrd="0" presId="urn:microsoft.com/office/officeart/2005/8/layout/vProcess5"/>
    <dgm:cxn modelId="{3E51E602-BD11-4B70-931A-3DF5CDFA46D3}" type="presParOf" srcId="{F24D972F-41BE-48A5-88B3-4FFB3E194B8B}" destId="{DA88AD19-868E-4CED-B46D-A71F9EF4D0A9}" srcOrd="1" destOrd="0" presId="urn:microsoft.com/office/officeart/2005/8/layout/vProcess5"/>
    <dgm:cxn modelId="{CB047256-30A2-4749-A540-AEEE1A7F30AD}" type="presParOf" srcId="{F24D972F-41BE-48A5-88B3-4FFB3E194B8B}" destId="{EB6D68C2-36EF-4CED-B4BA-B5DFE56379EB}" srcOrd="2" destOrd="0" presId="urn:microsoft.com/office/officeart/2005/8/layout/vProcess5"/>
    <dgm:cxn modelId="{06035848-7824-4C8D-BA8A-0927EDD65415}" type="presParOf" srcId="{F24D972F-41BE-48A5-88B3-4FFB3E194B8B}" destId="{FC0B9290-8B75-4B6A-8BCE-0F88E1F1DF5F}" srcOrd="3" destOrd="0" presId="urn:microsoft.com/office/officeart/2005/8/layout/vProcess5"/>
    <dgm:cxn modelId="{88EC48D5-9467-4D28-872C-EFCADDE373DE}" type="presParOf" srcId="{F24D972F-41BE-48A5-88B3-4FFB3E194B8B}" destId="{DBAA4067-5096-4505-A013-59A2C2C7D9D7}" srcOrd="4" destOrd="0" presId="urn:microsoft.com/office/officeart/2005/8/layout/vProcess5"/>
    <dgm:cxn modelId="{4E857B66-2B6A-4B73-BC42-E29A912805B7}" type="presParOf" srcId="{F24D972F-41BE-48A5-88B3-4FFB3E194B8B}" destId="{80C08438-E81D-4C13-BA37-7CFFBE5A27E6}" srcOrd="5" destOrd="0" presId="urn:microsoft.com/office/officeart/2005/8/layout/vProcess5"/>
    <dgm:cxn modelId="{25005731-9761-40E1-B3C6-3BD39309866E}" type="presParOf" srcId="{F24D972F-41BE-48A5-88B3-4FFB3E194B8B}" destId="{9EBC27DB-BE16-4B93-9AA4-652BF41A9530}" srcOrd="6" destOrd="0" presId="urn:microsoft.com/office/officeart/2005/8/layout/vProcess5"/>
    <dgm:cxn modelId="{77A8CE0A-67B0-4FA9-89D5-D7F464D9C2DC}" type="presParOf" srcId="{F24D972F-41BE-48A5-88B3-4FFB3E194B8B}" destId="{372F8FC8-BCDA-4531-9FF5-4222CBCC4736}" srcOrd="7" destOrd="0" presId="urn:microsoft.com/office/officeart/2005/8/layout/vProcess5"/>
    <dgm:cxn modelId="{901A6E86-C6D4-419C-8F81-A761C8A95F5E}" type="presParOf" srcId="{F24D972F-41BE-48A5-88B3-4FFB3E194B8B}" destId="{A965E793-4199-4CBD-9BEF-E89FFCF0FF4B}"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347615E-FA98-4AB7-8423-C4AB0E9DA482}" type="doc">
      <dgm:prSet loTypeId="urn:microsoft.com/office/officeart/2005/8/layout/hProcess9" loCatId="process" qsTypeId="urn:microsoft.com/office/officeart/2005/8/quickstyle/3d1" qsCatId="3D" csTypeId="urn:microsoft.com/office/officeart/2005/8/colors/colorful5" csCatId="colorful" phldr="1"/>
      <dgm:spPr/>
    </dgm:pt>
    <dgm:pt modelId="{C9598858-37CD-47A9-A6EA-9488D1FFF7EF}">
      <dgm:prSet phldrT="[Text]"/>
      <dgm:spPr/>
      <dgm:t>
        <a:bodyPr/>
        <a:lstStyle/>
        <a:p>
          <a:r>
            <a:rPr lang="en-IN" dirty="0"/>
            <a:t>potential to change</a:t>
          </a:r>
        </a:p>
      </dgm:t>
    </dgm:pt>
    <dgm:pt modelId="{1008CA1A-76A2-4DF7-A97D-3F6D48694CD1}" type="parTrans" cxnId="{EA54D501-52A7-4678-99B6-65B022998B1B}">
      <dgm:prSet/>
      <dgm:spPr/>
      <dgm:t>
        <a:bodyPr/>
        <a:lstStyle/>
        <a:p>
          <a:endParaRPr lang="en-IN"/>
        </a:p>
      </dgm:t>
    </dgm:pt>
    <dgm:pt modelId="{4DB66964-5436-44D8-AF9C-0A5683B733B0}" type="sibTrans" cxnId="{EA54D501-52A7-4678-99B6-65B022998B1B}">
      <dgm:prSet/>
      <dgm:spPr/>
      <dgm:t>
        <a:bodyPr/>
        <a:lstStyle/>
        <a:p>
          <a:endParaRPr lang="en-IN"/>
        </a:p>
      </dgm:t>
    </dgm:pt>
    <dgm:pt modelId="{2D269EB1-C0D6-491F-A6B3-9CC24CFBBBE1}">
      <dgm:prSet phldrT="[Text]"/>
      <dgm:spPr/>
      <dgm:t>
        <a:bodyPr/>
        <a:lstStyle/>
        <a:p>
          <a:r>
            <a:rPr lang="en-IN" dirty="0"/>
            <a:t>physical inactivity</a:t>
          </a:r>
        </a:p>
      </dgm:t>
    </dgm:pt>
    <dgm:pt modelId="{DC5F3E33-7870-49A8-ACC8-0597147D75BD}" type="parTrans" cxnId="{58A20B25-F505-41C4-9FD7-289485F03040}">
      <dgm:prSet/>
      <dgm:spPr/>
      <dgm:t>
        <a:bodyPr/>
        <a:lstStyle/>
        <a:p>
          <a:endParaRPr lang="en-IN"/>
        </a:p>
      </dgm:t>
    </dgm:pt>
    <dgm:pt modelId="{BD0CDE26-7603-4A73-9E9A-1833CFD25429}" type="sibTrans" cxnId="{58A20B25-F505-41C4-9FD7-289485F03040}">
      <dgm:prSet/>
      <dgm:spPr/>
      <dgm:t>
        <a:bodyPr/>
        <a:lstStyle/>
        <a:p>
          <a:endParaRPr lang="en-IN"/>
        </a:p>
      </dgm:t>
    </dgm:pt>
    <dgm:pt modelId="{3A056419-0AB6-43E6-88CD-5239124012BF}">
      <dgm:prSet phldrT="[Text]"/>
      <dgm:spPr/>
      <dgm:t>
        <a:bodyPr/>
        <a:lstStyle/>
        <a:p>
          <a:r>
            <a:rPr lang="en-IN" dirty="0"/>
            <a:t>physical inactivity</a:t>
          </a:r>
        </a:p>
      </dgm:t>
    </dgm:pt>
    <dgm:pt modelId="{9D44D118-7F9D-4ED8-A893-D6AA9E1E2CF5}" type="parTrans" cxnId="{AF3CE79F-8076-46F2-8BD0-80CD61FCD52C}">
      <dgm:prSet/>
      <dgm:spPr/>
      <dgm:t>
        <a:bodyPr/>
        <a:lstStyle/>
        <a:p>
          <a:endParaRPr lang="en-IN"/>
        </a:p>
      </dgm:t>
    </dgm:pt>
    <dgm:pt modelId="{35F2C4C9-DB7E-4CAC-9E41-57B888642010}" type="sibTrans" cxnId="{AF3CE79F-8076-46F2-8BD0-80CD61FCD52C}">
      <dgm:prSet/>
      <dgm:spPr/>
      <dgm:t>
        <a:bodyPr/>
        <a:lstStyle/>
        <a:p>
          <a:endParaRPr lang="en-IN"/>
        </a:p>
      </dgm:t>
    </dgm:pt>
    <dgm:pt modelId="{DFEFBC10-5FFA-44DE-9A11-54271FD61F1F}" type="pres">
      <dgm:prSet presAssocID="{2347615E-FA98-4AB7-8423-C4AB0E9DA482}" presName="CompostProcess" presStyleCnt="0">
        <dgm:presLayoutVars>
          <dgm:dir/>
          <dgm:resizeHandles val="exact"/>
        </dgm:presLayoutVars>
      </dgm:prSet>
      <dgm:spPr/>
    </dgm:pt>
    <dgm:pt modelId="{EB376642-0CBA-4530-A484-865535F57887}" type="pres">
      <dgm:prSet presAssocID="{2347615E-FA98-4AB7-8423-C4AB0E9DA482}" presName="arrow" presStyleLbl="bgShp" presStyleIdx="0" presStyleCnt="1"/>
      <dgm:spPr/>
    </dgm:pt>
    <dgm:pt modelId="{9F1F6A9E-14F1-4CC0-B30F-EFB729B69EDA}" type="pres">
      <dgm:prSet presAssocID="{2347615E-FA98-4AB7-8423-C4AB0E9DA482}" presName="linearProcess" presStyleCnt="0"/>
      <dgm:spPr/>
    </dgm:pt>
    <dgm:pt modelId="{9A1D4D8E-0637-4A7C-A8D9-2A64B9CF0066}" type="pres">
      <dgm:prSet presAssocID="{C9598858-37CD-47A9-A6EA-9488D1FFF7EF}" presName="textNode" presStyleLbl="node1" presStyleIdx="0" presStyleCnt="3">
        <dgm:presLayoutVars>
          <dgm:bulletEnabled val="1"/>
        </dgm:presLayoutVars>
      </dgm:prSet>
      <dgm:spPr/>
    </dgm:pt>
    <dgm:pt modelId="{75B11C3C-50CE-4D1F-838D-B9BA7CD07CD3}" type="pres">
      <dgm:prSet presAssocID="{4DB66964-5436-44D8-AF9C-0A5683B733B0}" presName="sibTrans" presStyleCnt="0"/>
      <dgm:spPr/>
    </dgm:pt>
    <dgm:pt modelId="{15FF0BCB-9995-453A-B826-FDF05BA21CC2}" type="pres">
      <dgm:prSet presAssocID="{2D269EB1-C0D6-491F-A6B3-9CC24CFBBBE1}" presName="textNode" presStyleLbl="node1" presStyleIdx="1" presStyleCnt="3">
        <dgm:presLayoutVars>
          <dgm:bulletEnabled val="1"/>
        </dgm:presLayoutVars>
      </dgm:prSet>
      <dgm:spPr/>
    </dgm:pt>
    <dgm:pt modelId="{E339D986-AA70-44F7-A5DC-5FF805256CF8}" type="pres">
      <dgm:prSet presAssocID="{BD0CDE26-7603-4A73-9E9A-1833CFD25429}" presName="sibTrans" presStyleCnt="0"/>
      <dgm:spPr/>
    </dgm:pt>
    <dgm:pt modelId="{BB682666-1BD2-4A2A-BEB7-D1A4020FCBDB}" type="pres">
      <dgm:prSet presAssocID="{3A056419-0AB6-43E6-88CD-5239124012BF}" presName="textNode" presStyleLbl="node1" presStyleIdx="2" presStyleCnt="3">
        <dgm:presLayoutVars>
          <dgm:bulletEnabled val="1"/>
        </dgm:presLayoutVars>
      </dgm:prSet>
      <dgm:spPr/>
    </dgm:pt>
  </dgm:ptLst>
  <dgm:cxnLst>
    <dgm:cxn modelId="{EA54D501-52A7-4678-99B6-65B022998B1B}" srcId="{2347615E-FA98-4AB7-8423-C4AB0E9DA482}" destId="{C9598858-37CD-47A9-A6EA-9488D1FFF7EF}" srcOrd="0" destOrd="0" parTransId="{1008CA1A-76A2-4DF7-A97D-3F6D48694CD1}" sibTransId="{4DB66964-5436-44D8-AF9C-0A5683B733B0}"/>
    <dgm:cxn modelId="{C2A2A11F-E1DF-484A-8709-4C9B5CCFA356}" type="presOf" srcId="{2347615E-FA98-4AB7-8423-C4AB0E9DA482}" destId="{DFEFBC10-5FFA-44DE-9A11-54271FD61F1F}" srcOrd="0" destOrd="0" presId="urn:microsoft.com/office/officeart/2005/8/layout/hProcess9"/>
    <dgm:cxn modelId="{58A20B25-F505-41C4-9FD7-289485F03040}" srcId="{2347615E-FA98-4AB7-8423-C4AB0E9DA482}" destId="{2D269EB1-C0D6-491F-A6B3-9CC24CFBBBE1}" srcOrd="1" destOrd="0" parTransId="{DC5F3E33-7870-49A8-ACC8-0597147D75BD}" sibTransId="{BD0CDE26-7603-4A73-9E9A-1833CFD25429}"/>
    <dgm:cxn modelId="{5E4B208D-87E0-4E8B-B582-ECB4DBD35413}" type="presOf" srcId="{2D269EB1-C0D6-491F-A6B3-9CC24CFBBBE1}" destId="{15FF0BCB-9995-453A-B826-FDF05BA21CC2}" srcOrd="0" destOrd="0" presId="urn:microsoft.com/office/officeart/2005/8/layout/hProcess9"/>
    <dgm:cxn modelId="{AF3CE79F-8076-46F2-8BD0-80CD61FCD52C}" srcId="{2347615E-FA98-4AB7-8423-C4AB0E9DA482}" destId="{3A056419-0AB6-43E6-88CD-5239124012BF}" srcOrd="2" destOrd="0" parTransId="{9D44D118-7F9D-4ED8-A893-D6AA9E1E2CF5}" sibTransId="{35F2C4C9-DB7E-4CAC-9E41-57B888642010}"/>
    <dgm:cxn modelId="{168DBAAA-3881-4FA9-B0CC-97AB8BC72102}" type="presOf" srcId="{C9598858-37CD-47A9-A6EA-9488D1FFF7EF}" destId="{9A1D4D8E-0637-4A7C-A8D9-2A64B9CF0066}" srcOrd="0" destOrd="0" presId="urn:microsoft.com/office/officeart/2005/8/layout/hProcess9"/>
    <dgm:cxn modelId="{03EB9BD0-F200-45C3-8E0F-29F8FB0B2FC6}" type="presOf" srcId="{3A056419-0AB6-43E6-88CD-5239124012BF}" destId="{BB682666-1BD2-4A2A-BEB7-D1A4020FCBDB}" srcOrd="0" destOrd="0" presId="urn:microsoft.com/office/officeart/2005/8/layout/hProcess9"/>
    <dgm:cxn modelId="{59CF3E8B-34EA-4146-99C6-E2150A20015B}" type="presParOf" srcId="{DFEFBC10-5FFA-44DE-9A11-54271FD61F1F}" destId="{EB376642-0CBA-4530-A484-865535F57887}" srcOrd="0" destOrd="0" presId="urn:microsoft.com/office/officeart/2005/8/layout/hProcess9"/>
    <dgm:cxn modelId="{DCA8E1FC-FFA0-41D4-8B82-68289D194CA7}" type="presParOf" srcId="{DFEFBC10-5FFA-44DE-9A11-54271FD61F1F}" destId="{9F1F6A9E-14F1-4CC0-B30F-EFB729B69EDA}" srcOrd="1" destOrd="0" presId="urn:microsoft.com/office/officeart/2005/8/layout/hProcess9"/>
    <dgm:cxn modelId="{7DDDDBD4-1DBC-4D18-AD82-A0C20B816FBB}" type="presParOf" srcId="{9F1F6A9E-14F1-4CC0-B30F-EFB729B69EDA}" destId="{9A1D4D8E-0637-4A7C-A8D9-2A64B9CF0066}" srcOrd="0" destOrd="0" presId="urn:microsoft.com/office/officeart/2005/8/layout/hProcess9"/>
    <dgm:cxn modelId="{90272BFF-4918-41C1-975C-23B744E77B4D}" type="presParOf" srcId="{9F1F6A9E-14F1-4CC0-B30F-EFB729B69EDA}" destId="{75B11C3C-50CE-4D1F-838D-B9BA7CD07CD3}" srcOrd="1" destOrd="0" presId="urn:microsoft.com/office/officeart/2005/8/layout/hProcess9"/>
    <dgm:cxn modelId="{CF3105E3-E373-45B6-B233-B780C0A23158}" type="presParOf" srcId="{9F1F6A9E-14F1-4CC0-B30F-EFB729B69EDA}" destId="{15FF0BCB-9995-453A-B826-FDF05BA21CC2}" srcOrd="2" destOrd="0" presId="urn:microsoft.com/office/officeart/2005/8/layout/hProcess9"/>
    <dgm:cxn modelId="{39968115-0AB7-446A-B8E0-1AC145CFD5B9}" type="presParOf" srcId="{9F1F6A9E-14F1-4CC0-B30F-EFB729B69EDA}" destId="{E339D986-AA70-44F7-A5DC-5FF805256CF8}" srcOrd="3" destOrd="0" presId="urn:microsoft.com/office/officeart/2005/8/layout/hProcess9"/>
    <dgm:cxn modelId="{621CAE5B-0F9F-4108-9E01-C4098EF6A380}" type="presParOf" srcId="{9F1F6A9E-14F1-4CC0-B30F-EFB729B69EDA}" destId="{BB682666-1BD2-4A2A-BEB7-D1A4020FCBDB}"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AE1B72F-5F05-4C3A-BA95-4613A514A82E}"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C0D1E703-DEBD-4C5F-80BC-D037EBE307B0}">
      <dgm:prSet custT="1"/>
      <dgm:spPr/>
      <dgm:t>
        <a:bodyPr/>
        <a:lstStyle/>
        <a:p>
          <a:r>
            <a:rPr lang="en-IN" sz="2200" dirty="0"/>
            <a:t>Although there are some great advantages of the existing approaches, they are also accompanied by some limitations. </a:t>
          </a:r>
          <a:endParaRPr lang="en-US" sz="2200" dirty="0"/>
        </a:p>
      </dgm:t>
    </dgm:pt>
    <dgm:pt modelId="{A46A42AC-C762-4A90-8997-CB962CF314B5}" type="parTrans" cxnId="{6EA5C93E-9DD2-4D4B-886A-A640316527AF}">
      <dgm:prSet/>
      <dgm:spPr/>
      <dgm:t>
        <a:bodyPr/>
        <a:lstStyle/>
        <a:p>
          <a:endParaRPr lang="en-US"/>
        </a:p>
      </dgm:t>
    </dgm:pt>
    <dgm:pt modelId="{AF08DC68-4A5E-4EA8-907C-2132EDECA968}" type="sibTrans" cxnId="{6EA5C93E-9DD2-4D4B-886A-A640316527AF}">
      <dgm:prSet/>
      <dgm:spPr/>
      <dgm:t>
        <a:bodyPr/>
        <a:lstStyle/>
        <a:p>
          <a:endParaRPr lang="en-US"/>
        </a:p>
      </dgm:t>
    </dgm:pt>
    <dgm:pt modelId="{A1019B26-1D43-4073-8127-BBAE73AB4FE6}">
      <dgm:prSet custT="1"/>
      <dgm:spPr/>
      <dgm:t>
        <a:bodyPr/>
        <a:lstStyle/>
        <a:p>
          <a:r>
            <a:rPr lang="en-IN" sz="2200" dirty="0"/>
            <a:t>Community groups offer authentic human interaction, which can be limited by transportation, mobility and confidence (Xi et al., 2025). </a:t>
          </a:r>
          <a:endParaRPr lang="en-US" sz="2200" dirty="0"/>
        </a:p>
      </dgm:t>
    </dgm:pt>
    <dgm:pt modelId="{778FE31D-85B9-4530-B178-45C44D202946}" type="parTrans" cxnId="{304B2320-D60E-4C79-AF8B-3BA1D32893AB}">
      <dgm:prSet/>
      <dgm:spPr/>
      <dgm:t>
        <a:bodyPr/>
        <a:lstStyle/>
        <a:p>
          <a:endParaRPr lang="en-US"/>
        </a:p>
      </dgm:t>
    </dgm:pt>
    <dgm:pt modelId="{031D8C2E-2266-4AB7-8797-3E801C73631F}" type="sibTrans" cxnId="{304B2320-D60E-4C79-AF8B-3BA1D32893AB}">
      <dgm:prSet/>
      <dgm:spPr/>
      <dgm:t>
        <a:bodyPr/>
        <a:lstStyle/>
        <a:p>
          <a:endParaRPr lang="en-US"/>
        </a:p>
      </dgm:t>
    </dgm:pt>
    <dgm:pt modelId="{C1E1FCC1-40E5-461A-801E-5A934118ED6D}">
      <dgm:prSet custT="1"/>
      <dgm:spPr/>
      <dgm:t>
        <a:bodyPr/>
        <a:lstStyle/>
        <a:p>
          <a:r>
            <a:rPr lang="en-IN" sz="2200" dirty="0"/>
            <a:t>Social prescribing offers individualised referrals to activity and referral does not always lead to ongoing engagement with activity (</a:t>
          </a:r>
          <a:r>
            <a:rPr lang="en-IN" sz="2200" b="0" i="0" dirty="0">
              <a:solidFill>
                <a:schemeClr val="tx1"/>
              </a:solidFill>
              <a:effectLst/>
              <a:latin typeface="+mn-lt"/>
              <a:ea typeface="+mn-ea"/>
              <a:cs typeface="+mn-cs"/>
            </a:rPr>
            <a:t>Moore et al., 2022)</a:t>
          </a:r>
          <a:r>
            <a:rPr lang="en-IN" sz="2200" dirty="0"/>
            <a:t>. </a:t>
          </a:r>
          <a:endParaRPr lang="en-US" sz="2200" dirty="0"/>
        </a:p>
      </dgm:t>
    </dgm:pt>
    <dgm:pt modelId="{CEEABFD9-FAE2-4404-8962-53DFB3839518}" type="parTrans" cxnId="{8A364B22-9FD8-4E24-8918-938F0F65DC43}">
      <dgm:prSet/>
      <dgm:spPr/>
      <dgm:t>
        <a:bodyPr/>
        <a:lstStyle/>
        <a:p>
          <a:endParaRPr lang="en-US"/>
        </a:p>
      </dgm:t>
    </dgm:pt>
    <dgm:pt modelId="{9F2D8376-A2CC-4AAE-BDE3-6745AB8E2887}" type="sibTrans" cxnId="{8A364B22-9FD8-4E24-8918-938F0F65DC43}">
      <dgm:prSet/>
      <dgm:spPr/>
      <dgm:t>
        <a:bodyPr/>
        <a:lstStyle/>
        <a:p>
          <a:endParaRPr lang="en-US"/>
        </a:p>
      </dgm:t>
    </dgm:pt>
    <dgm:pt modelId="{B6764201-5E3D-4DA3-9820-779B8AA636C4}" type="pres">
      <dgm:prSet presAssocID="{EAE1B72F-5F05-4C3A-BA95-4613A514A82E}" presName="hierChild1" presStyleCnt="0">
        <dgm:presLayoutVars>
          <dgm:chPref val="1"/>
          <dgm:dir/>
          <dgm:animOne val="branch"/>
          <dgm:animLvl val="lvl"/>
          <dgm:resizeHandles/>
        </dgm:presLayoutVars>
      </dgm:prSet>
      <dgm:spPr/>
    </dgm:pt>
    <dgm:pt modelId="{AC3DF79B-D1BC-4691-81EE-CE5A1998690D}" type="pres">
      <dgm:prSet presAssocID="{C0D1E703-DEBD-4C5F-80BC-D037EBE307B0}" presName="hierRoot1" presStyleCnt="0"/>
      <dgm:spPr/>
    </dgm:pt>
    <dgm:pt modelId="{5F9A6E60-C63A-43F7-AA4A-5A4604722D84}" type="pres">
      <dgm:prSet presAssocID="{C0D1E703-DEBD-4C5F-80BC-D037EBE307B0}" presName="composite" presStyleCnt="0"/>
      <dgm:spPr/>
    </dgm:pt>
    <dgm:pt modelId="{9BDEDC03-4E0B-4D9F-8F8B-BEFFC781FFAB}" type="pres">
      <dgm:prSet presAssocID="{C0D1E703-DEBD-4C5F-80BC-D037EBE307B0}" presName="background" presStyleLbl="node0" presStyleIdx="0" presStyleCnt="3"/>
      <dgm:spPr/>
    </dgm:pt>
    <dgm:pt modelId="{0EC29A2D-9904-46FC-A7E0-C9CBEB77AB8A}" type="pres">
      <dgm:prSet presAssocID="{C0D1E703-DEBD-4C5F-80BC-D037EBE307B0}" presName="text" presStyleLbl="fgAcc0" presStyleIdx="0" presStyleCnt="3">
        <dgm:presLayoutVars>
          <dgm:chPref val="3"/>
        </dgm:presLayoutVars>
      </dgm:prSet>
      <dgm:spPr/>
    </dgm:pt>
    <dgm:pt modelId="{DEA616E1-F006-40E6-AB65-2BB017B740DB}" type="pres">
      <dgm:prSet presAssocID="{C0D1E703-DEBD-4C5F-80BC-D037EBE307B0}" presName="hierChild2" presStyleCnt="0"/>
      <dgm:spPr/>
    </dgm:pt>
    <dgm:pt modelId="{FE935850-1AA8-489D-BA9A-A66D46D540CB}" type="pres">
      <dgm:prSet presAssocID="{A1019B26-1D43-4073-8127-BBAE73AB4FE6}" presName="hierRoot1" presStyleCnt="0"/>
      <dgm:spPr/>
    </dgm:pt>
    <dgm:pt modelId="{535B36BF-4198-4779-B492-AEB194B3EC90}" type="pres">
      <dgm:prSet presAssocID="{A1019B26-1D43-4073-8127-BBAE73AB4FE6}" presName="composite" presStyleCnt="0"/>
      <dgm:spPr/>
    </dgm:pt>
    <dgm:pt modelId="{B83328FC-228B-4D93-8D72-A924E3DA00B5}" type="pres">
      <dgm:prSet presAssocID="{A1019B26-1D43-4073-8127-BBAE73AB4FE6}" presName="background" presStyleLbl="node0" presStyleIdx="1" presStyleCnt="3"/>
      <dgm:spPr/>
    </dgm:pt>
    <dgm:pt modelId="{18E92671-C0E8-4547-80DA-FC4D622386ED}" type="pres">
      <dgm:prSet presAssocID="{A1019B26-1D43-4073-8127-BBAE73AB4FE6}" presName="text" presStyleLbl="fgAcc0" presStyleIdx="1" presStyleCnt="3" custScaleY="116582">
        <dgm:presLayoutVars>
          <dgm:chPref val="3"/>
        </dgm:presLayoutVars>
      </dgm:prSet>
      <dgm:spPr/>
    </dgm:pt>
    <dgm:pt modelId="{05FC47B7-35AB-4C49-B927-4D11FEFD3386}" type="pres">
      <dgm:prSet presAssocID="{A1019B26-1D43-4073-8127-BBAE73AB4FE6}" presName="hierChild2" presStyleCnt="0"/>
      <dgm:spPr/>
    </dgm:pt>
    <dgm:pt modelId="{9DF4A057-0EA3-44CD-8893-3AE553F5E9B4}" type="pres">
      <dgm:prSet presAssocID="{C1E1FCC1-40E5-461A-801E-5A934118ED6D}" presName="hierRoot1" presStyleCnt="0"/>
      <dgm:spPr/>
    </dgm:pt>
    <dgm:pt modelId="{67B49104-D11B-4E12-AE9F-C105154CAA82}" type="pres">
      <dgm:prSet presAssocID="{C1E1FCC1-40E5-461A-801E-5A934118ED6D}" presName="composite" presStyleCnt="0"/>
      <dgm:spPr/>
    </dgm:pt>
    <dgm:pt modelId="{64F8ADB2-218F-4EB1-AB5F-CBC983BE540B}" type="pres">
      <dgm:prSet presAssocID="{C1E1FCC1-40E5-461A-801E-5A934118ED6D}" presName="background" presStyleLbl="node0" presStyleIdx="2" presStyleCnt="3"/>
      <dgm:spPr/>
    </dgm:pt>
    <dgm:pt modelId="{9C9A0ECB-9D0D-4E0B-8474-E1CB9074DAEA}" type="pres">
      <dgm:prSet presAssocID="{C1E1FCC1-40E5-461A-801E-5A934118ED6D}" presName="text" presStyleLbl="fgAcc0" presStyleIdx="2" presStyleCnt="3" custScaleY="113844">
        <dgm:presLayoutVars>
          <dgm:chPref val="3"/>
        </dgm:presLayoutVars>
      </dgm:prSet>
      <dgm:spPr/>
    </dgm:pt>
    <dgm:pt modelId="{5DD125F8-7D4F-4A9F-A268-70D011AD20FD}" type="pres">
      <dgm:prSet presAssocID="{C1E1FCC1-40E5-461A-801E-5A934118ED6D}" presName="hierChild2" presStyleCnt="0"/>
      <dgm:spPr/>
    </dgm:pt>
  </dgm:ptLst>
  <dgm:cxnLst>
    <dgm:cxn modelId="{304B2320-D60E-4C79-AF8B-3BA1D32893AB}" srcId="{EAE1B72F-5F05-4C3A-BA95-4613A514A82E}" destId="{A1019B26-1D43-4073-8127-BBAE73AB4FE6}" srcOrd="1" destOrd="0" parTransId="{778FE31D-85B9-4530-B178-45C44D202946}" sibTransId="{031D8C2E-2266-4AB7-8797-3E801C73631F}"/>
    <dgm:cxn modelId="{8A364B22-9FD8-4E24-8918-938F0F65DC43}" srcId="{EAE1B72F-5F05-4C3A-BA95-4613A514A82E}" destId="{C1E1FCC1-40E5-461A-801E-5A934118ED6D}" srcOrd="2" destOrd="0" parTransId="{CEEABFD9-FAE2-4404-8962-53DFB3839518}" sibTransId="{9F2D8376-A2CC-4AAE-BDE3-6745AB8E2887}"/>
    <dgm:cxn modelId="{6EA5C93E-9DD2-4D4B-886A-A640316527AF}" srcId="{EAE1B72F-5F05-4C3A-BA95-4613A514A82E}" destId="{C0D1E703-DEBD-4C5F-80BC-D037EBE307B0}" srcOrd="0" destOrd="0" parTransId="{A46A42AC-C762-4A90-8997-CB962CF314B5}" sibTransId="{AF08DC68-4A5E-4EA8-907C-2132EDECA968}"/>
    <dgm:cxn modelId="{E6FD3B84-38A1-42A4-B5C5-3D31A249233F}" type="presOf" srcId="{A1019B26-1D43-4073-8127-BBAE73AB4FE6}" destId="{18E92671-C0E8-4547-80DA-FC4D622386ED}" srcOrd="0" destOrd="0" presId="urn:microsoft.com/office/officeart/2005/8/layout/hierarchy1"/>
    <dgm:cxn modelId="{11CCDD8D-D3A0-4E8F-8945-E021043FA08B}" type="presOf" srcId="{EAE1B72F-5F05-4C3A-BA95-4613A514A82E}" destId="{B6764201-5E3D-4DA3-9820-779B8AA636C4}" srcOrd="0" destOrd="0" presId="urn:microsoft.com/office/officeart/2005/8/layout/hierarchy1"/>
    <dgm:cxn modelId="{AB9863AF-421F-482E-A7C8-5EEE1C277430}" type="presOf" srcId="{C0D1E703-DEBD-4C5F-80BC-D037EBE307B0}" destId="{0EC29A2D-9904-46FC-A7E0-C9CBEB77AB8A}" srcOrd="0" destOrd="0" presId="urn:microsoft.com/office/officeart/2005/8/layout/hierarchy1"/>
    <dgm:cxn modelId="{BF18D0DA-12BA-4147-9B1B-D7F4C39C3E72}" type="presOf" srcId="{C1E1FCC1-40E5-461A-801E-5A934118ED6D}" destId="{9C9A0ECB-9D0D-4E0B-8474-E1CB9074DAEA}" srcOrd="0" destOrd="0" presId="urn:microsoft.com/office/officeart/2005/8/layout/hierarchy1"/>
    <dgm:cxn modelId="{A4B32790-03A8-4AD6-845F-DAD102ED92BD}" type="presParOf" srcId="{B6764201-5E3D-4DA3-9820-779B8AA636C4}" destId="{AC3DF79B-D1BC-4691-81EE-CE5A1998690D}" srcOrd="0" destOrd="0" presId="urn:microsoft.com/office/officeart/2005/8/layout/hierarchy1"/>
    <dgm:cxn modelId="{7A65BFAA-BFF0-4CE8-8CAB-B301DDE8FBBF}" type="presParOf" srcId="{AC3DF79B-D1BC-4691-81EE-CE5A1998690D}" destId="{5F9A6E60-C63A-43F7-AA4A-5A4604722D84}" srcOrd="0" destOrd="0" presId="urn:microsoft.com/office/officeart/2005/8/layout/hierarchy1"/>
    <dgm:cxn modelId="{A1FF2622-F930-4FFF-A76F-C01F278338E8}" type="presParOf" srcId="{5F9A6E60-C63A-43F7-AA4A-5A4604722D84}" destId="{9BDEDC03-4E0B-4D9F-8F8B-BEFFC781FFAB}" srcOrd="0" destOrd="0" presId="urn:microsoft.com/office/officeart/2005/8/layout/hierarchy1"/>
    <dgm:cxn modelId="{5A10121C-CC5E-4C3A-A911-D5F3DBF9A5D4}" type="presParOf" srcId="{5F9A6E60-C63A-43F7-AA4A-5A4604722D84}" destId="{0EC29A2D-9904-46FC-A7E0-C9CBEB77AB8A}" srcOrd="1" destOrd="0" presId="urn:microsoft.com/office/officeart/2005/8/layout/hierarchy1"/>
    <dgm:cxn modelId="{ADD54021-5ADC-4DDF-92E0-3C6B93930B13}" type="presParOf" srcId="{AC3DF79B-D1BC-4691-81EE-CE5A1998690D}" destId="{DEA616E1-F006-40E6-AB65-2BB017B740DB}" srcOrd="1" destOrd="0" presId="urn:microsoft.com/office/officeart/2005/8/layout/hierarchy1"/>
    <dgm:cxn modelId="{D2A3E967-31C2-4C1E-BF89-19A5BFA96DEC}" type="presParOf" srcId="{B6764201-5E3D-4DA3-9820-779B8AA636C4}" destId="{FE935850-1AA8-489D-BA9A-A66D46D540CB}" srcOrd="1" destOrd="0" presId="urn:microsoft.com/office/officeart/2005/8/layout/hierarchy1"/>
    <dgm:cxn modelId="{9C702FD3-8A0C-4E64-A91D-DCA64014904B}" type="presParOf" srcId="{FE935850-1AA8-489D-BA9A-A66D46D540CB}" destId="{535B36BF-4198-4779-B492-AEB194B3EC90}" srcOrd="0" destOrd="0" presId="urn:microsoft.com/office/officeart/2005/8/layout/hierarchy1"/>
    <dgm:cxn modelId="{B2F9B98F-C03F-4802-B40B-1AFFA831451D}" type="presParOf" srcId="{535B36BF-4198-4779-B492-AEB194B3EC90}" destId="{B83328FC-228B-4D93-8D72-A924E3DA00B5}" srcOrd="0" destOrd="0" presId="urn:microsoft.com/office/officeart/2005/8/layout/hierarchy1"/>
    <dgm:cxn modelId="{C9428EE1-C74B-4746-98FE-50BFE802ABE7}" type="presParOf" srcId="{535B36BF-4198-4779-B492-AEB194B3EC90}" destId="{18E92671-C0E8-4547-80DA-FC4D622386ED}" srcOrd="1" destOrd="0" presId="urn:microsoft.com/office/officeart/2005/8/layout/hierarchy1"/>
    <dgm:cxn modelId="{669ABF6A-6A80-4E6D-B1F3-65D1B7B5CFD8}" type="presParOf" srcId="{FE935850-1AA8-489D-BA9A-A66D46D540CB}" destId="{05FC47B7-35AB-4C49-B927-4D11FEFD3386}" srcOrd="1" destOrd="0" presId="urn:microsoft.com/office/officeart/2005/8/layout/hierarchy1"/>
    <dgm:cxn modelId="{CD4F083C-8661-4861-9394-27BCAF4C0A1A}" type="presParOf" srcId="{B6764201-5E3D-4DA3-9820-779B8AA636C4}" destId="{9DF4A057-0EA3-44CD-8893-3AE553F5E9B4}" srcOrd="2" destOrd="0" presId="urn:microsoft.com/office/officeart/2005/8/layout/hierarchy1"/>
    <dgm:cxn modelId="{3572F434-179A-4566-9A04-FC37D7842091}" type="presParOf" srcId="{9DF4A057-0EA3-44CD-8893-3AE553F5E9B4}" destId="{67B49104-D11B-4E12-AE9F-C105154CAA82}" srcOrd="0" destOrd="0" presId="urn:microsoft.com/office/officeart/2005/8/layout/hierarchy1"/>
    <dgm:cxn modelId="{5D871598-6CBD-432E-BBCB-C4160A57E38C}" type="presParOf" srcId="{67B49104-D11B-4E12-AE9F-C105154CAA82}" destId="{64F8ADB2-218F-4EB1-AB5F-CBC983BE540B}" srcOrd="0" destOrd="0" presId="urn:microsoft.com/office/officeart/2005/8/layout/hierarchy1"/>
    <dgm:cxn modelId="{F92B1533-FDC9-4940-A38D-9E35238D7877}" type="presParOf" srcId="{67B49104-D11B-4E12-AE9F-C105154CAA82}" destId="{9C9A0ECB-9D0D-4E0B-8474-E1CB9074DAEA}" srcOrd="1" destOrd="0" presId="urn:microsoft.com/office/officeart/2005/8/layout/hierarchy1"/>
    <dgm:cxn modelId="{DBE96798-1383-4136-BEE0-316D668BB1DF}" type="presParOf" srcId="{9DF4A057-0EA3-44CD-8893-3AE553F5E9B4}" destId="{5DD125F8-7D4F-4A9F-A268-70D011AD20F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3E826E8-2D02-468D-8B3C-F6BABFB3BDA9}"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3FCDEB14-743B-4859-892C-D7A4CF2A5909}">
      <dgm:prSet custT="1"/>
      <dgm:spPr/>
      <dgm:t>
        <a:bodyPr/>
        <a:lstStyle/>
        <a:p>
          <a:r>
            <a:rPr lang="en-IN" sz="2200" b="1" dirty="0">
              <a:solidFill>
                <a:schemeClr val="tx1"/>
              </a:solidFill>
            </a:rPr>
            <a:t>Digital delivery has the following advantages: reach, convenience, personalisation and continuity. </a:t>
          </a:r>
          <a:endParaRPr lang="en-US" sz="2200" b="1" dirty="0">
            <a:solidFill>
              <a:schemeClr val="tx1"/>
            </a:solidFill>
          </a:endParaRPr>
        </a:p>
      </dgm:t>
    </dgm:pt>
    <dgm:pt modelId="{F40339BC-9540-4506-B41A-5E7A742A28E3}" type="parTrans" cxnId="{F3880414-2DAB-4FE0-896B-9F79B2675CC4}">
      <dgm:prSet/>
      <dgm:spPr/>
      <dgm:t>
        <a:bodyPr/>
        <a:lstStyle/>
        <a:p>
          <a:endParaRPr lang="en-US"/>
        </a:p>
      </dgm:t>
    </dgm:pt>
    <dgm:pt modelId="{99421838-4AB6-4E1B-B90A-A766FFCDDA63}" type="sibTrans" cxnId="{F3880414-2DAB-4FE0-896B-9F79B2675CC4}">
      <dgm:prSet/>
      <dgm:spPr/>
      <dgm:t>
        <a:bodyPr/>
        <a:lstStyle/>
        <a:p>
          <a:endParaRPr lang="en-US"/>
        </a:p>
      </dgm:t>
    </dgm:pt>
    <dgm:pt modelId="{9C54F3DC-9029-4707-8086-201B56F5FF99}">
      <dgm:prSet custT="1"/>
      <dgm:spPr/>
      <dgm:t>
        <a:bodyPr/>
        <a:lstStyle/>
        <a:p>
          <a:r>
            <a:rPr lang="en-IN" sz="2200" b="1" dirty="0">
              <a:solidFill>
                <a:schemeClr val="tx1"/>
              </a:solidFill>
            </a:rPr>
            <a:t>Home-based peer interaction for older people and personalised prompting and exploring the opportunities in the community without having to travel all the time (Elkan et al., 2001). </a:t>
          </a:r>
          <a:endParaRPr lang="en-US" sz="2200" b="1" dirty="0">
            <a:solidFill>
              <a:schemeClr val="tx1"/>
            </a:solidFill>
          </a:endParaRPr>
        </a:p>
      </dgm:t>
    </dgm:pt>
    <dgm:pt modelId="{169F9CB9-FABB-46D3-B4DB-BD1859FEE28F}" type="parTrans" cxnId="{DBE806B5-F4C7-4396-B009-B57F3CAB0289}">
      <dgm:prSet/>
      <dgm:spPr/>
      <dgm:t>
        <a:bodyPr/>
        <a:lstStyle/>
        <a:p>
          <a:endParaRPr lang="en-US"/>
        </a:p>
      </dgm:t>
    </dgm:pt>
    <dgm:pt modelId="{89E54FE3-0A61-4287-A461-5F60EF9DE8BD}" type="sibTrans" cxnId="{DBE806B5-F4C7-4396-B009-B57F3CAB0289}">
      <dgm:prSet/>
      <dgm:spPr/>
      <dgm:t>
        <a:bodyPr/>
        <a:lstStyle/>
        <a:p>
          <a:endParaRPr lang="en-US"/>
        </a:p>
      </dgm:t>
    </dgm:pt>
    <dgm:pt modelId="{1FFE198E-18C5-4E46-8F00-4E594E1368E0}">
      <dgm:prSet custT="1"/>
      <dgm:spPr/>
      <dgm:t>
        <a:bodyPr/>
        <a:lstStyle/>
        <a:p>
          <a:r>
            <a:rPr lang="en-IN" sz="2200" b="1" dirty="0">
              <a:solidFill>
                <a:schemeClr val="tx1"/>
              </a:solidFill>
            </a:rPr>
            <a:t>But there are digital inequalities if there is a lack of devices, connectivity or confidence. </a:t>
          </a:r>
          <a:endParaRPr lang="en-US" sz="2200" b="1" dirty="0">
            <a:solidFill>
              <a:schemeClr val="tx1"/>
            </a:solidFill>
          </a:endParaRPr>
        </a:p>
      </dgm:t>
    </dgm:pt>
    <dgm:pt modelId="{907C5377-F22E-45B8-8059-34EFE1A56ED2}" type="parTrans" cxnId="{2827D8A9-8F2A-4BD0-B65F-AE6513B1B37E}">
      <dgm:prSet/>
      <dgm:spPr/>
      <dgm:t>
        <a:bodyPr/>
        <a:lstStyle/>
        <a:p>
          <a:endParaRPr lang="en-US"/>
        </a:p>
      </dgm:t>
    </dgm:pt>
    <dgm:pt modelId="{F4D1E392-D768-455E-A015-5DDFCCDA8D35}" type="sibTrans" cxnId="{2827D8A9-8F2A-4BD0-B65F-AE6513B1B37E}">
      <dgm:prSet/>
      <dgm:spPr/>
      <dgm:t>
        <a:bodyPr/>
        <a:lstStyle/>
        <a:p>
          <a:endParaRPr lang="en-US"/>
        </a:p>
      </dgm:t>
    </dgm:pt>
    <dgm:pt modelId="{EE119F77-D5AA-4CB2-A245-D0CD9C3F0BBF}" type="pres">
      <dgm:prSet presAssocID="{63E826E8-2D02-468D-8B3C-F6BABFB3BDA9}" presName="Name0" presStyleCnt="0">
        <dgm:presLayoutVars>
          <dgm:dir/>
          <dgm:animLvl val="lvl"/>
          <dgm:resizeHandles val="exact"/>
        </dgm:presLayoutVars>
      </dgm:prSet>
      <dgm:spPr/>
    </dgm:pt>
    <dgm:pt modelId="{D804B6A6-4378-4DD7-B0E0-D0F2E513D462}" type="pres">
      <dgm:prSet presAssocID="{1FFE198E-18C5-4E46-8F00-4E594E1368E0}" presName="boxAndChildren" presStyleCnt="0"/>
      <dgm:spPr/>
    </dgm:pt>
    <dgm:pt modelId="{FABDB16F-A213-438C-9759-8F5D4872842E}" type="pres">
      <dgm:prSet presAssocID="{1FFE198E-18C5-4E46-8F00-4E594E1368E0}" presName="parentTextBox" presStyleLbl="node1" presStyleIdx="0" presStyleCnt="3"/>
      <dgm:spPr/>
    </dgm:pt>
    <dgm:pt modelId="{F7D23AC5-53CE-4868-9F5F-A61B1E5225F4}" type="pres">
      <dgm:prSet presAssocID="{89E54FE3-0A61-4287-A461-5F60EF9DE8BD}" presName="sp" presStyleCnt="0"/>
      <dgm:spPr/>
    </dgm:pt>
    <dgm:pt modelId="{ECBCD640-35D0-471E-9214-1E5A9B031549}" type="pres">
      <dgm:prSet presAssocID="{9C54F3DC-9029-4707-8086-201B56F5FF99}" presName="arrowAndChildren" presStyleCnt="0"/>
      <dgm:spPr/>
    </dgm:pt>
    <dgm:pt modelId="{F199E429-F428-49E0-BA3C-CAF30F63A84C}" type="pres">
      <dgm:prSet presAssocID="{9C54F3DC-9029-4707-8086-201B56F5FF99}" presName="parentTextArrow" presStyleLbl="node1" presStyleIdx="1" presStyleCnt="3"/>
      <dgm:spPr/>
    </dgm:pt>
    <dgm:pt modelId="{1B617DA1-F0BB-49B2-86E5-AC11DF6DEB8C}" type="pres">
      <dgm:prSet presAssocID="{99421838-4AB6-4E1B-B90A-A766FFCDDA63}" presName="sp" presStyleCnt="0"/>
      <dgm:spPr/>
    </dgm:pt>
    <dgm:pt modelId="{E8D73BFF-9807-42F4-B913-440828819547}" type="pres">
      <dgm:prSet presAssocID="{3FCDEB14-743B-4859-892C-D7A4CF2A5909}" presName="arrowAndChildren" presStyleCnt="0"/>
      <dgm:spPr/>
    </dgm:pt>
    <dgm:pt modelId="{0256D894-9FE2-4A36-A7CF-545741232902}" type="pres">
      <dgm:prSet presAssocID="{3FCDEB14-743B-4859-892C-D7A4CF2A5909}" presName="parentTextArrow" presStyleLbl="node1" presStyleIdx="2" presStyleCnt="3"/>
      <dgm:spPr/>
    </dgm:pt>
  </dgm:ptLst>
  <dgm:cxnLst>
    <dgm:cxn modelId="{F3880414-2DAB-4FE0-896B-9F79B2675CC4}" srcId="{63E826E8-2D02-468D-8B3C-F6BABFB3BDA9}" destId="{3FCDEB14-743B-4859-892C-D7A4CF2A5909}" srcOrd="0" destOrd="0" parTransId="{F40339BC-9540-4506-B41A-5E7A742A28E3}" sibTransId="{99421838-4AB6-4E1B-B90A-A766FFCDDA63}"/>
    <dgm:cxn modelId="{57A49752-7063-4C02-AFC3-4D5F1EAD74B6}" type="presOf" srcId="{1FFE198E-18C5-4E46-8F00-4E594E1368E0}" destId="{FABDB16F-A213-438C-9759-8F5D4872842E}" srcOrd="0" destOrd="0" presId="urn:microsoft.com/office/officeart/2005/8/layout/process4"/>
    <dgm:cxn modelId="{8FF16984-FE27-495D-993E-6150D0970D64}" type="presOf" srcId="{3FCDEB14-743B-4859-892C-D7A4CF2A5909}" destId="{0256D894-9FE2-4A36-A7CF-545741232902}" srcOrd="0" destOrd="0" presId="urn:microsoft.com/office/officeart/2005/8/layout/process4"/>
    <dgm:cxn modelId="{CE5FB69D-3A4C-4CFA-9448-ABA2FB6FC63F}" type="presOf" srcId="{63E826E8-2D02-468D-8B3C-F6BABFB3BDA9}" destId="{EE119F77-D5AA-4CB2-A245-D0CD9C3F0BBF}" srcOrd="0" destOrd="0" presId="urn:microsoft.com/office/officeart/2005/8/layout/process4"/>
    <dgm:cxn modelId="{2827D8A9-8F2A-4BD0-B65F-AE6513B1B37E}" srcId="{63E826E8-2D02-468D-8B3C-F6BABFB3BDA9}" destId="{1FFE198E-18C5-4E46-8F00-4E594E1368E0}" srcOrd="2" destOrd="0" parTransId="{907C5377-F22E-45B8-8059-34EFE1A56ED2}" sibTransId="{F4D1E392-D768-455E-A015-5DDFCCDA8D35}"/>
    <dgm:cxn modelId="{DBE806B5-F4C7-4396-B009-B57F3CAB0289}" srcId="{63E826E8-2D02-468D-8B3C-F6BABFB3BDA9}" destId="{9C54F3DC-9029-4707-8086-201B56F5FF99}" srcOrd="1" destOrd="0" parTransId="{169F9CB9-FABB-46D3-B4DB-BD1859FEE28F}" sibTransId="{89E54FE3-0A61-4287-A461-5F60EF9DE8BD}"/>
    <dgm:cxn modelId="{185C84E0-7FB6-4852-B332-745068F9172B}" type="presOf" srcId="{9C54F3DC-9029-4707-8086-201B56F5FF99}" destId="{F199E429-F428-49E0-BA3C-CAF30F63A84C}" srcOrd="0" destOrd="0" presId="urn:microsoft.com/office/officeart/2005/8/layout/process4"/>
    <dgm:cxn modelId="{27A829EE-1DAD-48F5-B6DC-6D3056FC93BC}" type="presParOf" srcId="{EE119F77-D5AA-4CB2-A245-D0CD9C3F0BBF}" destId="{D804B6A6-4378-4DD7-B0E0-D0F2E513D462}" srcOrd="0" destOrd="0" presId="urn:microsoft.com/office/officeart/2005/8/layout/process4"/>
    <dgm:cxn modelId="{5428271D-BB7E-454B-B6E5-6FB910A30370}" type="presParOf" srcId="{D804B6A6-4378-4DD7-B0E0-D0F2E513D462}" destId="{FABDB16F-A213-438C-9759-8F5D4872842E}" srcOrd="0" destOrd="0" presId="urn:microsoft.com/office/officeart/2005/8/layout/process4"/>
    <dgm:cxn modelId="{56DC2C6A-8C0E-4B16-89DD-BD7060BDDCAD}" type="presParOf" srcId="{EE119F77-D5AA-4CB2-A245-D0CD9C3F0BBF}" destId="{F7D23AC5-53CE-4868-9F5F-A61B1E5225F4}" srcOrd="1" destOrd="0" presId="urn:microsoft.com/office/officeart/2005/8/layout/process4"/>
    <dgm:cxn modelId="{613E57AA-8966-44AE-8EAE-042CB02136EC}" type="presParOf" srcId="{EE119F77-D5AA-4CB2-A245-D0CD9C3F0BBF}" destId="{ECBCD640-35D0-471E-9214-1E5A9B031549}" srcOrd="2" destOrd="0" presId="urn:microsoft.com/office/officeart/2005/8/layout/process4"/>
    <dgm:cxn modelId="{7A113CDA-71F6-4EA8-80B4-196E14621E0F}" type="presParOf" srcId="{ECBCD640-35D0-471E-9214-1E5A9B031549}" destId="{F199E429-F428-49E0-BA3C-CAF30F63A84C}" srcOrd="0" destOrd="0" presId="urn:microsoft.com/office/officeart/2005/8/layout/process4"/>
    <dgm:cxn modelId="{94B8F229-6622-4C6D-A4F2-37723927D1D4}" type="presParOf" srcId="{EE119F77-D5AA-4CB2-A245-D0CD9C3F0BBF}" destId="{1B617DA1-F0BB-49B2-86E5-AC11DF6DEB8C}" srcOrd="3" destOrd="0" presId="urn:microsoft.com/office/officeart/2005/8/layout/process4"/>
    <dgm:cxn modelId="{4C499AE2-EF2A-44CC-9631-A022BE7D1088}" type="presParOf" srcId="{EE119F77-D5AA-4CB2-A245-D0CD9C3F0BBF}" destId="{E8D73BFF-9807-42F4-B913-440828819547}" srcOrd="4" destOrd="0" presId="urn:microsoft.com/office/officeart/2005/8/layout/process4"/>
    <dgm:cxn modelId="{ACC95D49-0BC3-4931-BE45-64E55A361D80}" type="presParOf" srcId="{E8D73BFF-9807-42F4-B913-440828819547}" destId="{0256D894-9FE2-4A36-A7CF-54574123290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CB680B4-9364-4316-9FDC-349F6C10546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E6DC3D3-2B6A-4F97-8060-BCAAD8DE661C}">
      <dgm:prSet custT="1"/>
      <dgm:spPr/>
      <dgm:t>
        <a:bodyPr/>
        <a:lstStyle/>
        <a:p>
          <a:pPr algn="just"/>
          <a:r>
            <a:rPr lang="en-IN" sz="2200" dirty="0"/>
            <a:t>There is potential to connect between </a:t>
          </a:r>
          <a:r>
            <a:rPr lang="en-IN" sz="2200" dirty="0" err="1"/>
            <a:t>ReConnect</a:t>
          </a:r>
          <a:r>
            <a:rPr lang="en-IN" sz="2200" dirty="0"/>
            <a:t> and participation, empowerment, social connection, self-efficacy and healthier behaviours. </a:t>
          </a:r>
          <a:endParaRPr lang="en-US" sz="2200" dirty="0"/>
        </a:p>
      </dgm:t>
    </dgm:pt>
    <dgm:pt modelId="{5A6629BC-E24F-448B-8194-12762D99269F}" type="parTrans" cxnId="{A916F559-83EE-4BD2-AC1B-DED26CE0D5B1}">
      <dgm:prSet/>
      <dgm:spPr/>
      <dgm:t>
        <a:bodyPr/>
        <a:lstStyle/>
        <a:p>
          <a:endParaRPr lang="en-US"/>
        </a:p>
      </dgm:t>
    </dgm:pt>
    <dgm:pt modelId="{25354415-1C43-454F-95C0-EDC1DC459BCD}" type="sibTrans" cxnId="{A916F559-83EE-4BD2-AC1B-DED26CE0D5B1}">
      <dgm:prSet/>
      <dgm:spPr/>
      <dgm:t>
        <a:bodyPr/>
        <a:lstStyle/>
        <a:p>
          <a:endParaRPr lang="en-US"/>
        </a:p>
      </dgm:t>
    </dgm:pt>
    <dgm:pt modelId="{2C1D7677-753C-43DA-BC5D-F14A910C3838}">
      <dgm:prSet custT="1"/>
      <dgm:spPr/>
      <dgm:t>
        <a:bodyPr/>
        <a:lstStyle/>
        <a:p>
          <a:pPr algn="just"/>
          <a:r>
            <a:rPr lang="en-IN" sz="2200" dirty="0" err="1"/>
            <a:t>Salutogenesis</a:t>
          </a:r>
          <a:r>
            <a:rPr lang="en-IN" sz="2200" dirty="0"/>
            <a:t> is applicable as the targeted resource is a resource for wellbeing and not just focusing on illness (Langeland and Vinje, 2022). </a:t>
          </a:r>
          <a:endParaRPr lang="en-US" sz="2200" dirty="0"/>
        </a:p>
      </dgm:t>
    </dgm:pt>
    <dgm:pt modelId="{A3D4BA3F-7457-45DA-A8CC-301AEE4EECE2}" type="parTrans" cxnId="{0335B224-89D6-4DC6-8E1C-1BCE2BCC07D6}">
      <dgm:prSet/>
      <dgm:spPr/>
      <dgm:t>
        <a:bodyPr/>
        <a:lstStyle/>
        <a:p>
          <a:endParaRPr lang="en-US"/>
        </a:p>
      </dgm:t>
    </dgm:pt>
    <dgm:pt modelId="{37EA7DD1-BF22-481B-BCB4-DE3C1DF975A5}" type="sibTrans" cxnId="{0335B224-89D6-4DC6-8E1C-1BCE2BCC07D6}">
      <dgm:prSet/>
      <dgm:spPr/>
      <dgm:t>
        <a:bodyPr/>
        <a:lstStyle/>
        <a:p>
          <a:endParaRPr lang="en-US"/>
        </a:p>
      </dgm:t>
    </dgm:pt>
    <dgm:pt modelId="{B1B65A77-1D84-4C36-B72D-9A88303EA87E}">
      <dgm:prSet custT="1"/>
      <dgm:spPr/>
      <dgm:t>
        <a:bodyPr/>
        <a:lstStyle/>
        <a:p>
          <a:r>
            <a:rPr lang="en-IN" sz="2200" dirty="0"/>
            <a:t>Having confidence is significant since self-efficacy could determine an individual's attempts to adopt and sustain healthy actions. </a:t>
          </a:r>
          <a:endParaRPr lang="en-US" sz="2200" dirty="0"/>
        </a:p>
      </dgm:t>
    </dgm:pt>
    <dgm:pt modelId="{5870E86F-71ED-43E9-AD33-5426FC09B995}" type="parTrans" cxnId="{EFE4D198-3818-4C1C-8C5F-FF141BC9CC2F}">
      <dgm:prSet/>
      <dgm:spPr/>
      <dgm:t>
        <a:bodyPr/>
        <a:lstStyle/>
        <a:p>
          <a:endParaRPr lang="en-US"/>
        </a:p>
      </dgm:t>
    </dgm:pt>
    <dgm:pt modelId="{DDB56186-3B8E-4E49-9A7A-9E6AAEDF154D}" type="sibTrans" cxnId="{EFE4D198-3818-4C1C-8C5F-FF141BC9CC2F}">
      <dgm:prSet/>
      <dgm:spPr/>
      <dgm:t>
        <a:bodyPr/>
        <a:lstStyle/>
        <a:p>
          <a:endParaRPr lang="en-US"/>
        </a:p>
      </dgm:t>
    </dgm:pt>
    <dgm:pt modelId="{63B852FD-04AC-4024-AFE7-66BEC1A6E55F}" type="pres">
      <dgm:prSet presAssocID="{0CB680B4-9364-4316-9FDC-349F6C10546B}" presName="root" presStyleCnt="0">
        <dgm:presLayoutVars>
          <dgm:dir/>
          <dgm:resizeHandles val="exact"/>
        </dgm:presLayoutVars>
      </dgm:prSet>
      <dgm:spPr/>
    </dgm:pt>
    <dgm:pt modelId="{16AB8894-1DD1-4568-983F-ED3621E58D47}" type="pres">
      <dgm:prSet presAssocID="{4E6DC3D3-2B6A-4F97-8060-BCAAD8DE661C}" presName="compNode" presStyleCnt="0"/>
      <dgm:spPr/>
    </dgm:pt>
    <dgm:pt modelId="{5282D657-1ABE-4251-B245-C915B654B369}" type="pres">
      <dgm:prSet presAssocID="{4E6DC3D3-2B6A-4F97-8060-BCAAD8DE661C}" presName="bgRect" presStyleLbl="bgShp" presStyleIdx="0" presStyleCnt="3"/>
      <dgm:spPr/>
    </dgm:pt>
    <dgm:pt modelId="{0C9816C2-F5F1-463B-A2B5-5063F6D88C7C}" type="pres">
      <dgm:prSet presAssocID="{4E6DC3D3-2B6A-4F97-8060-BCAAD8DE661C}"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nnections"/>
        </a:ext>
      </dgm:extLst>
    </dgm:pt>
    <dgm:pt modelId="{376FE8BB-5239-4FE9-A791-09E39D8ADD94}" type="pres">
      <dgm:prSet presAssocID="{4E6DC3D3-2B6A-4F97-8060-BCAAD8DE661C}" presName="spaceRect" presStyleCnt="0"/>
      <dgm:spPr/>
    </dgm:pt>
    <dgm:pt modelId="{114CF5CB-0269-4274-B0BE-D182D26F1B8D}" type="pres">
      <dgm:prSet presAssocID="{4E6DC3D3-2B6A-4F97-8060-BCAAD8DE661C}" presName="parTx" presStyleLbl="revTx" presStyleIdx="0" presStyleCnt="3">
        <dgm:presLayoutVars>
          <dgm:chMax val="0"/>
          <dgm:chPref val="0"/>
        </dgm:presLayoutVars>
      </dgm:prSet>
      <dgm:spPr/>
    </dgm:pt>
    <dgm:pt modelId="{4BCE5BCE-5288-4CD5-B3C7-62F6147E9D1C}" type="pres">
      <dgm:prSet presAssocID="{25354415-1C43-454F-95C0-EDC1DC459BCD}" presName="sibTrans" presStyleCnt="0"/>
      <dgm:spPr/>
    </dgm:pt>
    <dgm:pt modelId="{08B1BC06-B168-426B-B487-96771B18FC5D}" type="pres">
      <dgm:prSet presAssocID="{2C1D7677-753C-43DA-BC5D-F14A910C3838}" presName="compNode" presStyleCnt="0"/>
      <dgm:spPr/>
    </dgm:pt>
    <dgm:pt modelId="{551FC451-0ABA-4CFF-A4DC-4B0D99D3F72E}" type="pres">
      <dgm:prSet presAssocID="{2C1D7677-753C-43DA-BC5D-F14A910C3838}" presName="bgRect" presStyleLbl="bgShp" presStyleIdx="1" presStyleCnt="3"/>
      <dgm:spPr/>
    </dgm:pt>
    <dgm:pt modelId="{91E086BA-2380-4A51-9581-767C4A48BC98}" type="pres">
      <dgm:prSet presAssocID="{2C1D7677-753C-43DA-BC5D-F14A910C383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A4F871B7-7717-4E70-9F27-5E316FCDFC11}" type="pres">
      <dgm:prSet presAssocID="{2C1D7677-753C-43DA-BC5D-F14A910C3838}" presName="spaceRect" presStyleCnt="0"/>
      <dgm:spPr/>
    </dgm:pt>
    <dgm:pt modelId="{9D4EF3DA-AABC-4A4D-B2B3-D8D3DEE11063}" type="pres">
      <dgm:prSet presAssocID="{2C1D7677-753C-43DA-BC5D-F14A910C3838}" presName="parTx" presStyleLbl="revTx" presStyleIdx="1" presStyleCnt="3">
        <dgm:presLayoutVars>
          <dgm:chMax val="0"/>
          <dgm:chPref val="0"/>
        </dgm:presLayoutVars>
      </dgm:prSet>
      <dgm:spPr/>
    </dgm:pt>
    <dgm:pt modelId="{222092F0-5367-46B3-BD7E-45F459CF9CEB}" type="pres">
      <dgm:prSet presAssocID="{37EA7DD1-BF22-481B-BCB4-DE3C1DF975A5}" presName="sibTrans" presStyleCnt="0"/>
      <dgm:spPr/>
    </dgm:pt>
    <dgm:pt modelId="{4CDBE079-E28F-4585-B7CD-7384418DABD5}" type="pres">
      <dgm:prSet presAssocID="{B1B65A77-1D84-4C36-B72D-9A88303EA87E}" presName="compNode" presStyleCnt="0"/>
      <dgm:spPr/>
    </dgm:pt>
    <dgm:pt modelId="{A504C30C-6504-44A0-ADA2-DD4D2C76D015}" type="pres">
      <dgm:prSet presAssocID="{B1B65A77-1D84-4C36-B72D-9A88303EA87E}" presName="bgRect" presStyleLbl="bgShp" presStyleIdx="2" presStyleCnt="3"/>
      <dgm:spPr/>
    </dgm:pt>
    <dgm:pt modelId="{3D9D5068-3BB4-4FDA-9871-D242B54B2AE8}" type="pres">
      <dgm:prSet presAssocID="{B1B65A77-1D84-4C36-B72D-9A88303EA87E}"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arget"/>
        </a:ext>
      </dgm:extLst>
    </dgm:pt>
    <dgm:pt modelId="{B7BA2F98-B051-47E6-B940-2B0927B8FADC}" type="pres">
      <dgm:prSet presAssocID="{B1B65A77-1D84-4C36-B72D-9A88303EA87E}" presName="spaceRect" presStyleCnt="0"/>
      <dgm:spPr/>
    </dgm:pt>
    <dgm:pt modelId="{58BC7B82-2130-4A67-AA22-A62C2AC873D1}" type="pres">
      <dgm:prSet presAssocID="{B1B65A77-1D84-4C36-B72D-9A88303EA87E}" presName="parTx" presStyleLbl="revTx" presStyleIdx="2" presStyleCnt="3">
        <dgm:presLayoutVars>
          <dgm:chMax val="0"/>
          <dgm:chPref val="0"/>
        </dgm:presLayoutVars>
      </dgm:prSet>
      <dgm:spPr/>
    </dgm:pt>
  </dgm:ptLst>
  <dgm:cxnLst>
    <dgm:cxn modelId="{5DFBFB16-62D5-4A8C-843E-8E80FD2EDC7E}" type="presOf" srcId="{2C1D7677-753C-43DA-BC5D-F14A910C3838}" destId="{9D4EF3DA-AABC-4A4D-B2B3-D8D3DEE11063}" srcOrd="0" destOrd="0" presId="urn:microsoft.com/office/officeart/2018/2/layout/IconVerticalSolidList"/>
    <dgm:cxn modelId="{0335B224-89D6-4DC6-8E1C-1BCE2BCC07D6}" srcId="{0CB680B4-9364-4316-9FDC-349F6C10546B}" destId="{2C1D7677-753C-43DA-BC5D-F14A910C3838}" srcOrd="1" destOrd="0" parTransId="{A3D4BA3F-7457-45DA-A8CC-301AEE4EECE2}" sibTransId="{37EA7DD1-BF22-481B-BCB4-DE3C1DF975A5}"/>
    <dgm:cxn modelId="{0EF69669-9925-4632-A046-B9EEF3D022E2}" type="presOf" srcId="{B1B65A77-1D84-4C36-B72D-9A88303EA87E}" destId="{58BC7B82-2130-4A67-AA22-A62C2AC873D1}" srcOrd="0" destOrd="0" presId="urn:microsoft.com/office/officeart/2018/2/layout/IconVerticalSolidList"/>
    <dgm:cxn modelId="{8851026C-7A2D-433A-9FFA-66319B623290}" type="presOf" srcId="{0CB680B4-9364-4316-9FDC-349F6C10546B}" destId="{63B852FD-04AC-4024-AFE7-66BEC1A6E55F}" srcOrd="0" destOrd="0" presId="urn:microsoft.com/office/officeart/2018/2/layout/IconVerticalSolidList"/>
    <dgm:cxn modelId="{9160BB78-2D7E-443C-A453-14649999FC75}" type="presOf" srcId="{4E6DC3D3-2B6A-4F97-8060-BCAAD8DE661C}" destId="{114CF5CB-0269-4274-B0BE-D182D26F1B8D}" srcOrd="0" destOrd="0" presId="urn:microsoft.com/office/officeart/2018/2/layout/IconVerticalSolidList"/>
    <dgm:cxn modelId="{A916F559-83EE-4BD2-AC1B-DED26CE0D5B1}" srcId="{0CB680B4-9364-4316-9FDC-349F6C10546B}" destId="{4E6DC3D3-2B6A-4F97-8060-BCAAD8DE661C}" srcOrd="0" destOrd="0" parTransId="{5A6629BC-E24F-448B-8194-12762D99269F}" sibTransId="{25354415-1C43-454F-95C0-EDC1DC459BCD}"/>
    <dgm:cxn modelId="{EFE4D198-3818-4C1C-8C5F-FF141BC9CC2F}" srcId="{0CB680B4-9364-4316-9FDC-349F6C10546B}" destId="{B1B65A77-1D84-4C36-B72D-9A88303EA87E}" srcOrd="2" destOrd="0" parTransId="{5870E86F-71ED-43E9-AD33-5426FC09B995}" sibTransId="{DDB56186-3B8E-4E49-9A7A-9E6AAEDF154D}"/>
    <dgm:cxn modelId="{6BD2ACE2-02A2-452E-92FA-3D05664BD5FB}" type="presParOf" srcId="{63B852FD-04AC-4024-AFE7-66BEC1A6E55F}" destId="{16AB8894-1DD1-4568-983F-ED3621E58D47}" srcOrd="0" destOrd="0" presId="urn:microsoft.com/office/officeart/2018/2/layout/IconVerticalSolidList"/>
    <dgm:cxn modelId="{28301037-1016-4E61-BCE4-BD8D742DD745}" type="presParOf" srcId="{16AB8894-1DD1-4568-983F-ED3621E58D47}" destId="{5282D657-1ABE-4251-B245-C915B654B369}" srcOrd="0" destOrd="0" presId="urn:microsoft.com/office/officeart/2018/2/layout/IconVerticalSolidList"/>
    <dgm:cxn modelId="{C6C17D9C-79D5-4CCA-BCE0-F0E4283E4239}" type="presParOf" srcId="{16AB8894-1DD1-4568-983F-ED3621E58D47}" destId="{0C9816C2-F5F1-463B-A2B5-5063F6D88C7C}" srcOrd="1" destOrd="0" presId="urn:microsoft.com/office/officeart/2018/2/layout/IconVerticalSolidList"/>
    <dgm:cxn modelId="{407AADB9-1982-4463-AED0-DD00F1E68596}" type="presParOf" srcId="{16AB8894-1DD1-4568-983F-ED3621E58D47}" destId="{376FE8BB-5239-4FE9-A791-09E39D8ADD94}" srcOrd="2" destOrd="0" presId="urn:microsoft.com/office/officeart/2018/2/layout/IconVerticalSolidList"/>
    <dgm:cxn modelId="{59B8146B-DEA8-47BD-8D9D-593D948599CF}" type="presParOf" srcId="{16AB8894-1DD1-4568-983F-ED3621E58D47}" destId="{114CF5CB-0269-4274-B0BE-D182D26F1B8D}" srcOrd="3" destOrd="0" presId="urn:microsoft.com/office/officeart/2018/2/layout/IconVerticalSolidList"/>
    <dgm:cxn modelId="{1E3C764F-7A15-4090-9151-65B052DB3444}" type="presParOf" srcId="{63B852FD-04AC-4024-AFE7-66BEC1A6E55F}" destId="{4BCE5BCE-5288-4CD5-B3C7-62F6147E9D1C}" srcOrd="1" destOrd="0" presId="urn:microsoft.com/office/officeart/2018/2/layout/IconVerticalSolidList"/>
    <dgm:cxn modelId="{8A96FF4C-B638-4275-AF5F-E78D14B4E209}" type="presParOf" srcId="{63B852FD-04AC-4024-AFE7-66BEC1A6E55F}" destId="{08B1BC06-B168-426B-B487-96771B18FC5D}" srcOrd="2" destOrd="0" presId="urn:microsoft.com/office/officeart/2018/2/layout/IconVerticalSolidList"/>
    <dgm:cxn modelId="{29AA6DA2-EFD1-4331-8D59-DBCAE12AF96D}" type="presParOf" srcId="{08B1BC06-B168-426B-B487-96771B18FC5D}" destId="{551FC451-0ABA-4CFF-A4DC-4B0D99D3F72E}" srcOrd="0" destOrd="0" presId="urn:microsoft.com/office/officeart/2018/2/layout/IconVerticalSolidList"/>
    <dgm:cxn modelId="{17BA2CAA-9A6B-4C01-B947-72FE2D937C17}" type="presParOf" srcId="{08B1BC06-B168-426B-B487-96771B18FC5D}" destId="{91E086BA-2380-4A51-9581-767C4A48BC98}" srcOrd="1" destOrd="0" presId="urn:microsoft.com/office/officeart/2018/2/layout/IconVerticalSolidList"/>
    <dgm:cxn modelId="{EB6DF860-DD5F-4888-9537-CB8B093481C9}" type="presParOf" srcId="{08B1BC06-B168-426B-B487-96771B18FC5D}" destId="{A4F871B7-7717-4E70-9F27-5E316FCDFC11}" srcOrd="2" destOrd="0" presId="urn:microsoft.com/office/officeart/2018/2/layout/IconVerticalSolidList"/>
    <dgm:cxn modelId="{51749F86-23FA-4557-9EBB-A6A0BB538DB3}" type="presParOf" srcId="{08B1BC06-B168-426B-B487-96771B18FC5D}" destId="{9D4EF3DA-AABC-4A4D-B2B3-D8D3DEE11063}" srcOrd="3" destOrd="0" presId="urn:microsoft.com/office/officeart/2018/2/layout/IconVerticalSolidList"/>
    <dgm:cxn modelId="{C996190D-F1CA-4464-9311-B4C851E4BE5D}" type="presParOf" srcId="{63B852FD-04AC-4024-AFE7-66BEC1A6E55F}" destId="{222092F0-5367-46B3-BD7E-45F459CF9CEB}" srcOrd="3" destOrd="0" presId="urn:microsoft.com/office/officeart/2018/2/layout/IconVerticalSolidList"/>
    <dgm:cxn modelId="{A56C7F11-3BD4-447F-B79D-8109618F898F}" type="presParOf" srcId="{63B852FD-04AC-4024-AFE7-66BEC1A6E55F}" destId="{4CDBE079-E28F-4585-B7CD-7384418DABD5}" srcOrd="4" destOrd="0" presId="urn:microsoft.com/office/officeart/2018/2/layout/IconVerticalSolidList"/>
    <dgm:cxn modelId="{9732F383-EB2B-4E5D-81A5-F17E76D0C59B}" type="presParOf" srcId="{4CDBE079-E28F-4585-B7CD-7384418DABD5}" destId="{A504C30C-6504-44A0-ADA2-DD4D2C76D015}" srcOrd="0" destOrd="0" presId="urn:microsoft.com/office/officeart/2018/2/layout/IconVerticalSolidList"/>
    <dgm:cxn modelId="{437946FA-103F-4A10-894B-6C819121F526}" type="presParOf" srcId="{4CDBE079-E28F-4585-B7CD-7384418DABD5}" destId="{3D9D5068-3BB4-4FDA-9871-D242B54B2AE8}" srcOrd="1" destOrd="0" presId="urn:microsoft.com/office/officeart/2018/2/layout/IconVerticalSolidList"/>
    <dgm:cxn modelId="{FBE38771-E201-4451-98A2-ADB91466F5ED}" type="presParOf" srcId="{4CDBE079-E28F-4585-B7CD-7384418DABD5}" destId="{B7BA2F98-B051-47E6-B940-2B0927B8FADC}" srcOrd="2" destOrd="0" presId="urn:microsoft.com/office/officeart/2018/2/layout/IconVerticalSolidList"/>
    <dgm:cxn modelId="{66CA16EC-984D-495C-B749-45D997081622}" type="presParOf" srcId="{4CDBE079-E28F-4585-B7CD-7384418DABD5}" destId="{58BC7B82-2130-4A67-AA22-A62C2AC873D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0ABDA39-9E32-4214-80A3-33BB23DB06F1}"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E95EC906-D302-44DA-85BF-09F4599D0AA1}">
      <dgm:prSet custT="1"/>
      <dgm:spPr/>
      <dgm:t>
        <a:bodyPr/>
        <a:lstStyle/>
        <a:p>
          <a:r>
            <a:rPr lang="en-IN" sz="2200" dirty="0"/>
            <a:t>This older population is accommodated in communities for older people across the UK, where people live on their own. </a:t>
          </a:r>
          <a:endParaRPr lang="en-US" sz="2200" dirty="0"/>
        </a:p>
      </dgm:t>
    </dgm:pt>
    <dgm:pt modelId="{0A7A0D7D-C929-4712-BD59-8CD49507B899}" type="parTrans" cxnId="{D868EB35-DB04-4A4A-B337-90C3A5B1B500}">
      <dgm:prSet/>
      <dgm:spPr/>
      <dgm:t>
        <a:bodyPr/>
        <a:lstStyle/>
        <a:p>
          <a:endParaRPr lang="en-US"/>
        </a:p>
      </dgm:t>
    </dgm:pt>
    <dgm:pt modelId="{03DB4DC0-D759-4AC1-8AFD-B1E78EBBCC05}" type="sibTrans" cxnId="{D868EB35-DB04-4A4A-B337-90C3A5B1B500}">
      <dgm:prSet/>
      <dgm:spPr/>
      <dgm:t>
        <a:bodyPr/>
        <a:lstStyle/>
        <a:p>
          <a:endParaRPr lang="en-US"/>
        </a:p>
      </dgm:t>
    </dgm:pt>
    <dgm:pt modelId="{443FE775-39AB-49CE-81AF-EB6B60AB8CC1}">
      <dgm:prSet custT="1"/>
      <dgm:spPr/>
      <dgm:t>
        <a:bodyPr/>
        <a:lstStyle/>
        <a:p>
          <a:r>
            <a:rPr lang="en-IN" sz="2200" dirty="0"/>
            <a:t>Social disconnection is the issue, and its possible link to less engagement and less confident and healthy engagement (Na, </a:t>
          </a:r>
          <a:r>
            <a:rPr lang="en-IN" sz="2200" dirty="0" err="1"/>
            <a:t>Jeste</a:t>
          </a:r>
          <a:r>
            <a:rPr lang="en-IN" sz="2200" dirty="0"/>
            <a:t> and Pietrzak, 2023). </a:t>
          </a:r>
          <a:endParaRPr lang="en-US" sz="2200" dirty="0"/>
        </a:p>
      </dgm:t>
    </dgm:pt>
    <dgm:pt modelId="{5AA494C2-BEA7-492F-9C6B-5BB9D8074771}" type="parTrans" cxnId="{3B0EC6F9-EFE6-4D2F-93F4-713272595DF1}">
      <dgm:prSet/>
      <dgm:spPr/>
      <dgm:t>
        <a:bodyPr/>
        <a:lstStyle/>
        <a:p>
          <a:endParaRPr lang="en-US"/>
        </a:p>
      </dgm:t>
    </dgm:pt>
    <dgm:pt modelId="{7B1D071E-7129-484E-9CA4-BEADF6AC9158}" type="sibTrans" cxnId="{3B0EC6F9-EFE6-4D2F-93F4-713272595DF1}">
      <dgm:prSet/>
      <dgm:spPr/>
      <dgm:t>
        <a:bodyPr/>
        <a:lstStyle/>
        <a:p>
          <a:endParaRPr lang="en-US"/>
        </a:p>
      </dgm:t>
    </dgm:pt>
    <dgm:pt modelId="{D444F5D2-8323-475D-A2F5-B377AAE0EC6A}">
      <dgm:prSet custT="1"/>
      <dgm:spPr/>
      <dgm:t>
        <a:bodyPr/>
        <a:lstStyle/>
        <a:p>
          <a:r>
            <a:rPr lang="en-IN" sz="2200" dirty="0"/>
            <a:t>Levels are significant as millions of adults aged 55 years old and over live alone and nearly thousands feel lonely often. </a:t>
          </a:r>
          <a:endParaRPr lang="en-US" sz="2200" dirty="0"/>
        </a:p>
      </dgm:t>
    </dgm:pt>
    <dgm:pt modelId="{7E0AA5AC-D814-4D88-B6A2-ED844BB76F0A}" type="parTrans" cxnId="{EB5603D0-DC61-46FA-B942-43B9D9D89E6A}">
      <dgm:prSet/>
      <dgm:spPr/>
      <dgm:t>
        <a:bodyPr/>
        <a:lstStyle/>
        <a:p>
          <a:endParaRPr lang="en-US"/>
        </a:p>
      </dgm:t>
    </dgm:pt>
    <dgm:pt modelId="{6A0811C6-D71C-46AB-B0BF-A45BF5FBCF41}" type="sibTrans" cxnId="{EB5603D0-DC61-46FA-B942-43B9D9D89E6A}">
      <dgm:prSet/>
      <dgm:spPr/>
      <dgm:t>
        <a:bodyPr/>
        <a:lstStyle/>
        <a:p>
          <a:endParaRPr lang="en-US"/>
        </a:p>
      </dgm:t>
    </dgm:pt>
    <dgm:pt modelId="{EBE58BAE-8355-4DAA-9A65-EBE3E77914BE}" type="pres">
      <dgm:prSet presAssocID="{20ABDA39-9E32-4214-80A3-33BB23DB06F1}" presName="hierChild1" presStyleCnt="0">
        <dgm:presLayoutVars>
          <dgm:chPref val="1"/>
          <dgm:dir/>
          <dgm:animOne val="branch"/>
          <dgm:animLvl val="lvl"/>
          <dgm:resizeHandles/>
        </dgm:presLayoutVars>
      </dgm:prSet>
      <dgm:spPr/>
    </dgm:pt>
    <dgm:pt modelId="{A2DC1DCE-F937-4AD1-9A52-52B6651E1C41}" type="pres">
      <dgm:prSet presAssocID="{E95EC906-D302-44DA-85BF-09F4599D0AA1}" presName="hierRoot1" presStyleCnt="0"/>
      <dgm:spPr/>
    </dgm:pt>
    <dgm:pt modelId="{241A8CC8-DE3B-4493-8FFB-FE70D51683C3}" type="pres">
      <dgm:prSet presAssocID="{E95EC906-D302-44DA-85BF-09F4599D0AA1}" presName="composite" presStyleCnt="0"/>
      <dgm:spPr/>
    </dgm:pt>
    <dgm:pt modelId="{256EF83D-AA5C-46C8-9882-918336E60551}" type="pres">
      <dgm:prSet presAssocID="{E95EC906-D302-44DA-85BF-09F4599D0AA1}" presName="background" presStyleLbl="node0" presStyleIdx="0" presStyleCnt="3"/>
      <dgm:spPr/>
    </dgm:pt>
    <dgm:pt modelId="{D1932FCF-3DF3-4A9C-8083-8F17233F384A}" type="pres">
      <dgm:prSet presAssocID="{E95EC906-D302-44DA-85BF-09F4599D0AA1}" presName="text" presStyleLbl="fgAcc0" presStyleIdx="0" presStyleCnt="3">
        <dgm:presLayoutVars>
          <dgm:chPref val="3"/>
        </dgm:presLayoutVars>
      </dgm:prSet>
      <dgm:spPr/>
    </dgm:pt>
    <dgm:pt modelId="{69A70B61-955F-4C33-93F2-1F6390243861}" type="pres">
      <dgm:prSet presAssocID="{E95EC906-D302-44DA-85BF-09F4599D0AA1}" presName="hierChild2" presStyleCnt="0"/>
      <dgm:spPr/>
    </dgm:pt>
    <dgm:pt modelId="{AEA23370-5118-4447-A19F-7AC4DBDA1722}" type="pres">
      <dgm:prSet presAssocID="{443FE775-39AB-49CE-81AF-EB6B60AB8CC1}" presName="hierRoot1" presStyleCnt="0"/>
      <dgm:spPr/>
    </dgm:pt>
    <dgm:pt modelId="{DCA59810-24F5-48B9-95F4-2B7EF2A96602}" type="pres">
      <dgm:prSet presAssocID="{443FE775-39AB-49CE-81AF-EB6B60AB8CC1}" presName="composite" presStyleCnt="0"/>
      <dgm:spPr/>
    </dgm:pt>
    <dgm:pt modelId="{DE4FBDDF-1420-4C40-AD2E-0F3C66E9AC7A}" type="pres">
      <dgm:prSet presAssocID="{443FE775-39AB-49CE-81AF-EB6B60AB8CC1}" presName="background" presStyleLbl="node0" presStyleIdx="1" presStyleCnt="3"/>
      <dgm:spPr/>
    </dgm:pt>
    <dgm:pt modelId="{3337080C-9C2F-499B-A109-F6CAE4A56193}" type="pres">
      <dgm:prSet presAssocID="{443FE775-39AB-49CE-81AF-EB6B60AB8CC1}" presName="text" presStyleLbl="fgAcc0" presStyleIdx="1" presStyleCnt="3" custScaleY="124449">
        <dgm:presLayoutVars>
          <dgm:chPref val="3"/>
        </dgm:presLayoutVars>
      </dgm:prSet>
      <dgm:spPr/>
    </dgm:pt>
    <dgm:pt modelId="{BFB51DF8-DC21-4B36-9077-E76043A6182A}" type="pres">
      <dgm:prSet presAssocID="{443FE775-39AB-49CE-81AF-EB6B60AB8CC1}" presName="hierChild2" presStyleCnt="0"/>
      <dgm:spPr/>
    </dgm:pt>
    <dgm:pt modelId="{E4C097A8-A3FD-4A15-880C-651AB337E267}" type="pres">
      <dgm:prSet presAssocID="{D444F5D2-8323-475D-A2F5-B377AAE0EC6A}" presName="hierRoot1" presStyleCnt="0"/>
      <dgm:spPr/>
    </dgm:pt>
    <dgm:pt modelId="{E0DB5839-E248-4C9A-B1DE-2DE7B76B4EA0}" type="pres">
      <dgm:prSet presAssocID="{D444F5D2-8323-475D-A2F5-B377AAE0EC6A}" presName="composite" presStyleCnt="0"/>
      <dgm:spPr/>
    </dgm:pt>
    <dgm:pt modelId="{35DB33F4-A6CE-4E8E-A16B-638620B1AF7B}" type="pres">
      <dgm:prSet presAssocID="{D444F5D2-8323-475D-A2F5-B377AAE0EC6A}" presName="background" presStyleLbl="node0" presStyleIdx="2" presStyleCnt="3"/>
      <dgm:spPr/>
    </dgm:pt>
    <dgm:pt modelId="{BDBCD6D6-BEA6-4B4C-A482-CBA52D43A21B}" type="pres">
      <dgm:prSet presAssocID="{D444F5D2-8323-475D-A2F5-B377AAE0EC6A}" presName="text" presStyleLbl="fgAcc0" presStyleIdx="2" presStyleCnt="3">
        <dgm:presLayoutVars>
          <dgm:chPref val="3"/>
        </dgm:presLayoutVars>
      </dgm:prSet>
      <dgm:spPr/>
    </dgm:pt>
    <dgm:pt modelId="{83EBACB7-5B7A-413C-8AE2-8E01EFC59F91}" type="pres">
      <dgm:prSet presAssocID="{D444F5D2-8323-475D-A2F5-B377AAE0EC6A}" presName="hierChild2" presStyleCnt="0"/>
      <dgm:spPr/>
    </dgm:pt>
  </dgm:ptLst>
  <dgm:cxnLst>
    <dgm:cxn modelId="{3DB4DA33-0B22-42EC-9903-5FEA75D3172E}" type="presOf" srcId="{20ABDA39-9E32-4214-80A3-33BB23DB06F1}" destId="{EBE58BAE-8355-4DAA-9A65-EBE3E77914BE}" srcOrd="0" destOrd="0" presId="urn:microsoft.com/office/officeart/2005/8/layout/hierarchy1"/>
    <dgm:cxn modelId="{D868EB35-DB04-4A4A-B337-90C3A5B1B500}" srcId="{20ABDA39-9E32-4214-80A3-33BB23DB06F1}" destId="{E95EC906-D302-44DA-85BF-09F4599D0AA1}" srcOrd="0" destOrd="0" parTransId="{0A7A0D7D-C929-4712-BD59-8CD49507B899}" sibTransId="{03DB4DC0-D759-4AC1-8AFD-B1E78EBBCC05}"/>
    <dgm:cxn modelId="{585B596B-E748-472A-BEEE-BB1C6369C9DD}" type="presOf" srcId="{443FE775-39AB-49CE-81AF-EB6B60AB8CC1}" destId="{3337080C-9C2F-499B-A109-F6CAE4A56193}" srcOrd="0" destOrd="0" presId="urn:microsoft.com/office/officeart/2005/8/layout/hierarchy1"/>
    <dgm:cxn modelId="{3FA12B7F-CDA8-4034-B105-A499E32D7AC1}" type="presOf" srcId="{E95EC906-D302-44DA-85BF-09F4599D0AA1}" destId="{D1932FCF-3DF3-4A9C-8083-8F17233F384A}" srcOrd="0" destOrd="0" presId="urn:microsoft.com/office/officeart/2005/8/layout/hierarchy1"/>
    <dgm:cxn modelId="{574D30A4-FE65-4041-A495-0AEA95962544}" type="presOf" srcId="{D444F5D2-8323-475D-A2F5-B377AAE0EC6A}" destId="{BDBCD6D6-BEA6-4B4C-A482-CBA52D43A21B}" srcOrd="0" destOrd="0" presId="urn:microsoft.com/office/officeart/2005/8/layout/hierarchy1"/>
    <dgm:cxn modelId="{EB5603D0-DC61-46FA-B942-43B9D9D89E6A}" srcId="{20ABDA39-9E32-4214-80A3-33BB23DB06F1}" destId="{D444F5D2-8323-475D-A2F5-B377AAE0EC6A}" srcOrd="2" destOrd="0" parTransId="{7E0AA5AC-D814-4D88-B6A2-ED844BB76F0A}" sibTransId="{6A0811C6-D71C-46AB-B0BF-A45BF5FBCF41}"/>
    <dgm:cxn modelId="{3B0EC6F9-EFE6-4D2F-93F4-713272595DF1}" srcId="{20ABDA39-9E32-4214-80A3-33BB23DB06F1}" destId="{443FE775-39AB-49CE-81AF-EB6B60AB8CC1}" srcOrd="1" destOrd="0" parTransId="{5AA494C2-BEA7-492F-9C6B-5BB9D8074771}" sibTransId="{7B1D071E-7129-484E-9CA4-BEADF6AC9158}"/>
    <dgm:cxn modelId="{8B657BBB-05CF-4A44-8445-6156E4653ACA}" type="presParOf" srcId="{EBE58BAE-8355-4DAA-9A65-EBE3E77914BE}" destId="{A2DC1DCE-F937-4AD1-9A52-52B6651E1C41}" srcOrd="0" destOrd="0" presId="urn:microsoft.com/office/officeart/2005/8/layout/hierarchy1"/>
    <dgm:cxn modelId="{A53ECC3C-F913-4F08-AE8D-97633ECB8362}" type="presParOf" srcId="{A2DC1DCE-F937-4AD1-9A52-52B6651E1C41}" destId="{241A8CC8-DE3B-4493-8FFB-FE70D51683C3}" srcOrd="0" destOrd="0" presId="urn:microsoft.com/office/officeart/2005/8/layout/hierarchy1"/>
    <dgm:cxn modelId="{1B2D7ABF-2917-4887-82BB-52218A4061CE}" type="presParOf" srcId="{241A8CC8-DE3B-4493-8FFB-FE70D51683C3}" destId="{256EF83D-AA5C-46C8-9882-918336E60551}" srcOrd="0" destOrd="0" presId="urn:microsoft.com/office/officeart/2005/8/layout/hierarchy1"/>
    <dgm:cxn modelId="{BBEA6A9A-D942-418C-B6A1-9619CA7C8EA0}" type="presParOf" srcId="{241A8CC8-DE3B-4493-8FFB-FE70D51683C3}" destId="{D1932FCF-3DF3-4A9C-8083-8F17233F384A}" srcOrd="1" destOrd="0" presId="urn:microsoft.com/office/officeart/2005/8/layout/hierarchy1"/>
    <dgm:cxn modelId="{0FA0A650-56C7-437F-BC5D-6A6A5BBF7524}" type="presParOf" srcId="{A2DC1DCE-F937-4AD1-9A52-52B6651E1C41}" destId="{69A70B61-955F-4C33-93F2-1F6390243861}" srcOrd="1" destOrd="0" presId="urn:microsoft.com/office/officeart/2005/8/layout/hierarchy1"/>
    <dgm:cxn modelId="{F709E83D-45FD-40AB-9A87-50B43E462A43}" type="presParOf" srcId="{EBE58BAE-8355-4DAA-9A65-EBE3E77914BE}" destId="{AEA23370-5118-4447-A19F-7AC4DBDA1722}" srcOrd="1" destOrd="0" presId="urn:microsoft.com/office/officeart/2005/8/layout/hierarchy1"/>
    <dgm:cxn modelId="{494A1336-7108-4450-9AF7-ED4CDE2F1731}" type="presParOf" srcId="{AEA23370-5118-4447-A19F-7AC4DBDA1722}" destId="{DCA59810-24F5-48B9-95F4-2B7EF2A96602}" srcOrd="0" destOrd="0" presId="urn:microsoft.com/office/officeart/2005/8/layout/hierarchy1"/>
    <dgm:cxn modelId="{18D7FB95-44C1-44FE-B09C-BB04337FFCCF}" type="presParOf" srcId="{DCA59810-24F5-48B9-95F4-2B7EF2A96602}" destId="{DE4FBDDF-1420-4C40-AD2E-0F3C66E9AC7A}" srcOrd="0" destOrd="0" presId="urn:microsoft.com/office/officeart/2005/8/layout/hierarchy1"/>
    <dgm:cxn modelId="{7C8110CC-9D77-4C29-AC81-123862118B7C}" type="presParOf" srcId="{DCA59810-24F5-48B9-95F4-2B7EF2A96602}" destId="{3337080C-9C2F-499B-A109-F6CAE4A56193}" srcOrd="1" destOrd="0" presId="urn:microsoft.com/office/officeart/2005/8/layout/hierarchy1"/>
    <dgm:cxn modelId="{E8D1FA4A-1F8E-49CA-8FFD-4163C04D4C12}" type="presParOf" srcId="{AEA23370-5118-4447-A19F-7AC4DBDA1722}" destId="{BFB51DF8-DC21-4B36-9077-E76043A6182A}" srcOrd="1" destOrd="0" presId="urn:microsoft.com/office/officeart/2005/8/layout/hierarchy1"/>
    <dgm:cxn modelId="{411B8F2C-C5CC-4F84-BDCB-B5CB4164E021}" type="presParOf" srcId="{EBE58BAE-8355-4DAA-9A65-EBE3E77914BE}" destId="{E4C097A8-A3FD-4A15-880C-651AB337E267}" srcOrd="2" destOrd="0" presId="urn:microsoft.com/office/officeart/2005/8/layout/hierarchy1"/>
    <dgm:cxn modelId="{3B5E96BA-2D52-406C-B0E1-9ACE85F7A63D}" type="presParOf" srcId="{E4C097A8-A3FD-4A15-880C-651AB337E267}" destId="{E0DB5839-E248-4C9A-B1DE-2DE7B76B4EA0}" srcOrd="0" destOrd="0" presId="urn:microsoft.com/office/officeart/2005/8/layout/hierarchy1"/>
    <dgm:cxn modelId="{A3094E64-AF54-4903-BD61-2369471798A1}" type="presParOf" srcId="{E0DB5839-E248-4C9A-B1DE-2DE7B76B4EA0}" destId="{35DB33F4-A6CE-4E8E-A16B-638620B1AF7B}" srcOrd="0" destOrd="0" presId="urn:microsoft.com/office/officeart/2005/8/layout/hierarchy1"/>
    <dgm:cxn modelId="{02706A4F-0C3D-43DB-B3B6-BE57D9B5BFB7}" type="presParOf" srcId="{E0DB5839-E248-4C9A-B1DE-2DE7B76B4EA0}" destId="{BDBCD6D6-BEA6-4B4C-A482-CBA52D43A21B}" srcOrd="1" destOrd="0" presId="urn:microsoft.com/office/officeart/2005/8/layout/hierarchy1"/>
    <dgm:cxn modelId="{2FCCCF48-1333-40E6-8E4C-35796E3864BD}" type="presParOf" srcId="{E4C097A8-A3FD-4A15-880C-651AB337E267}" destId="{83EBACB7-5B7A-413C-8AE2-8E01EFC59F9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AD2F2AA-F6CE-43F8-A591-364F853A632B}" type="doc">
      <dgm:prSet loTypeId="urn:microsoft.com/office/officeart/2005/8/layout/pyramid2" loCatId="list" qsTypeId="urn:microsoft.com/office/officeart/2005/8/quickstyle/simple1" qsCatId="simple" csTypeId="urn:microsoft.com/office/officeart/2005/8/colors/colorful5" csCatId="colorful" phldr="1"/>
      <dgm:spPr/>
    </dgm:pt>
    <dgm:pt modelId="{EC016D61-8DFC-4216-AA5E-034BB1EFC385}">
      <dgm:prSet phldrT="[Text]"/>
      <dgm:spPr/>
      <dgm:t>
        <a:bodyPr/>
        <a:lstStyle/>
        <a:p>
          <a:r>
            <a:rPr lang="en-IN" dirty="0"/>
            <a:t>less engagement </a:t>
          </a:r>
        </a:p>
      </dgm:t>
    </dgm:pt>
    <dgm:pt modelId="{B02B86B9-0FE0-4D13-BFF1-F33F05786D26}" type="parTrans" cxnId="{7D35D2DC-0575-4AF7-AFDB-48BEF5E5B47D}">
      <dgm:prSet/>
      <dgm:spPr/>
      <dgm:t>
        <a:bodyPr/>
        <a:lstStyle/>
        <a:p>
          <a:endParaRPr lang="en-IN"/>
        </a:p>
      </dgm:t>
    </dgm:pt>
    <dgm:pt modelId="{2589E73F-EBF0-4F10-A7EE-5C2A49D7908E}" type="sibTrans" cxnId="{7D35D2DC-0575-4AF7-AFDB-48BEF5E5B47D}">
      <dgm:prSet/>
      <dgm:spPr/>
      <dgm:t>
        <a:bodyPr/>
        <a:lstStyle/>
        <a:p>
          <a:endParaRPr lang="en-IN"/>
        </a:p>
      </dgm:t>
    </dgm:pt>
    <dgm:pt modelId="{12747534-8504-4187-8AEB-AB28B34F4A73}">
      <dgm:prSet phldrT="[Text]"/>
      <dgm:spPr/>
      <dgm:t>
        <a:bodyPr/>
        <a:lstStyle/>
        <a:p>
          <a:r>
            <a:rPr lang="en-IN" dirty="0"/>
            <a:t>less confident </a:t>
          </a:r>
        </a:p>
      </dgm:t>
    </dgm:pt>
    <dgm:pt modelId="{19417BBC-ECFC-49E9-81BF-7EED9E7109F9}" type="parTrans" cxnId="{66F1E459-FD50-45D6-AED1-B8E06BC089FA}">
      <dgm:prSet/>
      <dgm:spPr/>
      <dgm:t>
        <a:bodyPr/>
        <a:lstStyle/>
        <a:p>
          <a:endParaRPr lang="en-IN"/>
        </a:p>
      </dgm:t>
    </dgm:pt>
    <dgm:pt modelId="{86456AB3-90D7-4FB2-928A-DFA11F97AF98}" type="sibTrans" cxnId="{66F1E459-FD50-45D6-AED1-B8E06BC089FA}">
      <dgm:prSet/>
      <dgm:spPr/>
      <dgm:t>
        <a:bodyPr/>
        <a:lstStyle/>
        <a:p>
          <a:endParaRPr lang="en-IN"/>
        </a:p>
      </dgm:t>
    </dgm:pt>
    <dgm:pt modelId="{571183EA-2E80-469E-A877-807C6DABED8A}" type="pres">
      <dgm:prSet presAssocID="{4AD2F2AA-F6CE-43F8-A591-364F853A632B}" presName="compositeShape" presStyleCnt="0">
        <dgm:presLayoutVars>
          <dgm:dir/>
          <dgm:resizeHandles/>
        </dgm:presLayoutVars>
      </dgm:prSet>
      <dgm:spPr/>
    </dgm:pt>
    <dgm:pt modelId="{3902ED65-AF41-4358-A38F-DF731EBC4340}" type="pres">
      <dgm:prSet presAssocID="{4AD2F2AA-F6CE-43F8-A591-364F853A632B}" presName="pyramid" presStyleLbl="node1" presStyleIdx="0" presStyleCnt="1"/>
      <dgm:spPr/>
    </dgm:pt>
    <dgm:pt modelId="{A62FD03F-DA5B-4137-A7C4-384019689DB4}" type="pres">
      <dgm:prSet presAssocID="{4AD2F2AA-F6CE-43F8-A591-364F853A632B}" presName="theList" presStyleCnt="0"/>
      <dgm:spPr/>
    </dgm:pt>
    <dgm:pt modelId="{CDFEEEED-13A0-46EC-ABF6-91CEE43F24DB}" type="pres">
      <dgm:prSet presAssocID="{EC016D61-8DFC-4216-AA5E-034BB1EFC385}" presName="aNode" presStyleLbl="fgAcc1" presStyleIdx="0" presStyleCnt="2">
        <dgm:presLayoutVars>
          <dgm:bulletEnabled val="1"/>
        </dgm:presLayoutVars>
      </dgm:prSet>
      <dgm:spPr/>
    </dgm:pt>
    <dgm:pt modelId="{D0DB0222-9A24-4833-937E-71CB5859790A}" type="pres">
      <dgm:prSet presAssocID="{EC016D61-8DFC-4216-AA5E-034BB1EFC385}" presName="aSpace" presStyleCnt="0"/>
      <dgm:spPr/>
    </dgm:pt>
    <dgm:pt modelId="{EE4A8D7E-A583-4D9B-A938-B1E51803648F}" type="pres">
      <dgm:prSet presAssocID="{12747534-8504-4187-8AEB-AB28B34F4A73}" presName="aNode" presStyleLbl="fgAcc1" presStyleIdx="1" presStyleCnt="2">
        <dgm:presLayoutVars>
          <dgm:bulletEnabled val="1"/>
        </dgm:presLayoutVars>
      </dgm:prSet>
      <dgm:spPr/>
    </dgm:pt>
    <dgm:pt modelId="{A75D2B62-EE8F-4145-8237-F92F2B086D93}" type="pres">
      <dgm:prSet presAssocID="{12747534-8504-4187-8AEB-AB28B34F4A73}" presName="aSpace" presStyleCnt="0"/>
      <dgm:spPr/>
    </dgm:pt>
  </dgm:ptLst>
  <dgm:cxnLst>
    <dgm:cxn modelId="{239AD902-17EC-4D59-90F5-55AEEBF37D26}" type="presOf" srcId="{EC016D61-8DFC-4216-AA5E-034BB1EFC385}" destId="{CDFEEEED-13A0-46EC-ABF6-91CEE43F24DB}" srcOrd="0" destOrd="0" presId="urn:microsoft.com/office/officeart/2005/8/layout/pyramid2"/>
    <dgm:cxn modelId="{2EE43053-863F-452F-9A68-8C31A1AB6B1F}" type="presOf" srcId="{4AD2F2AA-F6CE-43F8-A591-364F853A632B}" destId="{571183EA-2E80-469E-A877-807C6DABED8A}" srcOrd="0" destOrd="0" presId="urn:microsoft.com/office/officeart/2005/8/layout/pyramid2"/>
    <dgm:cxn modelId="{66F1E459-FD50-45D6-AED1-B8E06BC089FA}" srcId="{4AD2F2AA-F6CE-43F8-A591-364F853A632B}" destId="{12747534-8504-4187-8AEB-AB28B34F4A73}" srcOrd="1" destOrd="0" parTransId="{19417BBC-ECFC-49E9-81BF-7EED9E7109F9}" sibTransId="{86456AB3-90D7-4FB2-928A-DFA11F97AF98}"/>
    <dgm:cxn modelId="{727CB297-8143-4603-BE9C-F4D54C7CB695}" type="presOf" srcId="{12747534-8504-4187-8AEB-AB28B34F4A73}" destId="{EE4A8D7E-A583-4D9B-A938-B1E51803648F}" srcOrd="0" destOrd="0" presId="urn:microsoft.com/office/officeart/2005/8/layout/pyramid2"/>
    <dgm:cxn modelId="{7D35D2DC-0575-4AF7-AFDB-48BEF5E5B47D}" srcId="{4AD2F2AA-F6CE-43F8-A591-364F853A632B}" destId="{EC016D61-8DFC-4216-AA5E-034BB1EFC385}" srcOrd="0" destOrd="0" parTransId="{B02B86B9-0FE0-4D13-BFF1-F33F05786D26}" sibTransId="{2589E73F-EBF0-4F10-A7EE-5C2A49D7908E}"/>
    <dgm:cxn modelId="{A8D33F1C-970C-484C-8A21-48EBE370CC41}" type="presParOf" srcId="{571183EA-2E80-469E-A877-807C6DABED8A}" destId="{3902ED65-AF41-4358-A38F-DF731EBC4340}" srcOrd="0" destOrd="0" presId="urn:microsoft.com/office/officeart/2005/8/layout/pyramid2"/>
    <dgm:cxn modelId="{7704395F-3154-466F-886E-3A256EA22236}" type="presParOf" srcId="{571183EA-2E80-469E-A877-807C6DABED8A}" destId="{A62FD03F-DA5B-4137-A7C4-384019689DB4}" srcOrd="1" destOrd="0" presId="urn:microsoft.com/office/officeart/2005/8/layout/pyramid2"/>
    <dgm:cxn modelId="{658367ED-ECFD-42B0-9331-F1F082ED5689}" type="presParOf" srcId="{A62FD03F-DA5B-4137-A7C4-384019689DB4}" destId="{CDFEEEED-13A0-46EC-ABF6-91CEE43F24DB}" srcOrd="0" destOrd="0" presId="urn:microsoft.com/office/officeart/2005/8/layout/pyramid2"/>
    <dgm:cxn modelId="{8D994F2E-2BFF-4830-B66E-3E28E22F3F51}" type="presParOf" srcId="{A62FD03F-DA5B-4137-A7C4-384019689DB4}" destId="{D0DB0222-9A24-4833-937E-71CB5859790A}" srcOrd="1" destOrd="0" presId="urn:microsoft.com/office/officeart/2005/8/layout/pyramid2"/>
    <dgm:cxn modelId="{35C79798-210B-4890-9C27-004D53D26CEB}" type="presParOf" srcId="{A62FD03F-DA5B-4137-A7C4-384019689DB4}" destId="{EE4A8D7E-A583-4D9B-A938-B1E51803648F}" srcOrd="2" destOrd="0" presId="urn:microsoft.com/office/officeart/2005/8/layout/pyramid2"/>
    <dgm:cxn modelId="{109978EA-CE09-49AC-8B2A-32147F0B63FD}" type="presParOf" srcId="{A62FD03F-DA5B-4137-A7C4-384019689DB4}" destId="{A75D2B62-EE8F-4145-8237-F92F2B086D93}" srcOrd="3" destOrd="0" presId="urn:microsoft.com/office/officeart/2005/8/layout/pyramid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96D827D-77A1-4E30-8328-F351D38B2BB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75766A9-2BB9-43EB-804D-84E1D471D22C}">
      <dgm:prSet custT="1"/>
      <dgm:spPr/>
      <dgm:t>
        <a:bodyPr/>
        <a:lstStyle/>
        <a:p>
          <a:r>
            <a:rPr lang="en-IN" sz="2200" dirty="0"/>
            <a:t>In the first place, for some seniors, social disconnection is a large public health issue. </a:t>
          </a:r>
          <a:endParaRPr lang="en-US" sz="2200" dirty="0"/>
        </a:p>
      </dgm:t>
    </dgm:pt>
    <dgm:pt modelId="{39F602F0-6E65-4BC4-B59D-296861D4C06B}" type="parTrans" cxnId="{DE57C81A-EE8E-4A27-8B35-7D9904B6723F}">
      <dgm:prSet/>
      <dgm:spPr/>
      <dgm:t>
        <a:bodyPr/>
        <a:lstStyle/>
        <a:p>
          <a:endParaRPr lang="en-US"/>
        </a:p>
      </dgm:t>
    </dgm:pt>
    <dgm:pt modelId="{797F073A-D90F-4335-AF6A-D58617D48208}" type="sibTrans" cxnId="{DE57C81A-EE8E-4A27-8B35-7D9904B6723F}">
      <dgm:prSet/>
      <dgm:spPr/>
      <dgm:t>
        <a:bodyPr/>
        <a:lstStyle/>
        <a:p>
          <a:endParaRPr lang="en-US"/>
        </a:p>
      </dgm:t>
    </dgm:pt>
    <dgm:pt modelId="{F2B21D1C-3023-46FE-9501-6D8DCA4F7A8C}">
      <dgm:prSet custT="1"/>
      <dgm:spPr/>
      <dgm:t>
        <a:bodyPr/>
        <a:lstStyle/>
        <a:p>
          <a:r>
            <a:rPr lang="en-IN" sz="2200" dirty="0"/>
            <a:t>Some older persons are often lonely and there are older people in England who do not speak to friends or relatives in a week. </a:t>
          </a:r>
          <a:endParaRPr lang="en-US" sz="2200" dirty="0"/>
        </a:p>
      </dgm:t>
    </dgm:pt>
    <dgm:pt modelId="{FCF2E1B7-6111-4384-BC01-58BB308271E3}" type="parTrans" cxnId="{5A05D1BC-224F-43E2-88F8-7E4C6E1C79E2}">
      <dgm:prSet/>
      <dgm:spPr/>
      <dgm:t>
        <a:bodyPr/>
        <a:lstStyle/>
        <a:p>
          <a:endParaRPr lang="en-US"/>
        </a:p>
      </dgm:t>
    </dgm:pt>
    <dgm:pt modelId="{FA17B968-2C72-47F2-84FD-DAE5D28F39CF}" type="sibTrans" cxnId="{5A05D1BC-224F-43E2-88F8-7E4C6E1C79E2}">
      <dgm:prSet/>
      <dgm:spPr/>
      <dgm:t>
        <a:bodyPr/>
        <a:lstStyle/>
        <a:p>
          <a:endParaRPr lang="en-US"/>
        </a:p>
      </dgm:t>
    </dgm:pt>
    <dgm:pt modelId="{AAB6233B-4A51-4756-8558-D5AD66E34A4E}">
      <dgm:prSet custT="1"/>
      <dgm:spPr/>
      <dgm:t>
        <a:bodyPr/>
        <a:lstStyle/>
        <a:p>
          <a:r>
            <a:rPr lang="en-IN" sz="2200" dirty="0"/>
            <a:t>Second, there are barriers of accessibility, continuity, engagement and digital-exclusion that can be encountered with existing approaches. </a:t>
          </a:r>
          <a:endParaRPr lang="en-US" sz="2200" dirty="0"/>
        </a:p>
      </dgm:t>
    </dgm:pt>
    <dgm:pt modelId="{D59B2DC7-1D3C-440A-BD96-F7932BEB7E5A}" type="parTrans" cxnId="{7382B286-A13D-45CE-B7C6-1C6F5619EFA6}">
      <dgm:prSet/>
      <dgm:spPr/>
      <dgm:t>
        <a:bodyPr/>
        <a:lstStyle/>
        <a:p>
          <a:endParaRPr lang="en-US"/>
        </a:p>
      </dgm:t>
    </dgm:pt>
    <dgm:pt modelId="{71F509F3-F309-46C8-B008-6EEF1918B5D2}" type="sibTrans" cxnId="{7382B286-A13D-45CE-B7C6-1C6F5619EFA6}">
      <dgm:prSet/>
      <dgm:spPr/>
      <dgm:t>
        <a:bodyPr/>
        <a:lstStyle/>
        <a:p>
          <a:endParaRPr lang="en-US"/>
        </a:p>
      </dgm:t>
    </dgm:pt>
    <dgm:pt modelId="{7F664817-244A-4279-B90E-3F9E022A6043}" type="pres">
      <dgm:prSet presAssocID="{E96D827D-77A1-4E30-8328-F351D38B2BB7}" presName="linear" presStyleCnt="0">
        <dgm:presLayoutVars>
          <dgm:animLvl val="lvl"/>
          <dgm:resizeHandles val="exact"/>
        </dgm:presLayoutVars>
      </dgm:prSet>
      <dgm:spPr/>
    </dgm:pt>
    <dgm:pt modelId="{B44AF2F4-1C8E-4305-A487-5E60DDD0C10F}" type="pres">
      <dgm:prSet presAssocID="{575766A9-2BB9-43EB-804D-84E1D471D22C}" presName="parentText" presStyleLbl="node1" presStyleIdx="0" presStyleCnt="3">
        <dgm:presLayoutVars>
          <dgm:chMax val="0"/>
          <dgm:bulletEnabled val="1"/>
        </dgm:presLayoutVars>
      </dgm:prSet>
      <dgm:spPr/>
    </dgm:pt>
    <dgm:pt modelId="{21E9FB7C-FAB8-4FE0-9A26-DDB36AED4153}" type="pres">
      <dgm:prSet presAssocID="{797F073A-D90F-4335-AF6A-D58617D48208}" presName="spacer" presStyleCnt="0"/>
      <dgm:spPr/>
    </dgm:pt>
    <dgm:pt modelId="{C08B0241-DE4A-4193-B419-7FB7AB3A7BA1}" type="pres">
      <dgm:prSet presAssocID="{F2B21D1C-3023-46FE-9501-6D8DCA4F7A8C}" presName="parentText" presStyleLbl="node1" presStyleIdx="1" presStyleCnt="3">
        <dgm:presLayoutVars>
          <dgm:chMax val="0"/>
          <dgm:bulletEnabled val="1"/>
        </dgm:presLayoutVars>
      </dgm:prSet>
      <dgm:spPr/>
    </dgm:pt>
    <dgm:pt modelId="{3DFDE52F-56A8-42BC-AC8F-FA7F3B36514E}" type="pres">
      <dgm:prSet presAssocID="{FA17B968-2C72-47F2-84FD-DAE5D28F39CF}" presName="spacer" presStyleCnt="0"/>
      <dgm:spPr/>
    </dgm:pt>
    <dgm:pt modelId="{DF902505-CEB9-4AD5-B6BC-B963A235B6A6}" type="pres">
      <dgm:prSet presAssocID="{AAB6233B-4A51-4756-8558-D5AD66E34A4E}" presName="parentText" presStyleLbl="node1" presStyleIdx="2" presStyleCnt="3">
        <dgm:presLayoutVars>
          <dgm:chMax val="0"/>
          <dgm:bulletEnabled val="1"/>
        </dgm:presLayoutVars>
      </dgm:prSet>
      <dgm:spPr/>
    </dgm:pt>
  </dgm:ptLst>
  <dgm:cxnLst>
    <dgm:cxn modelId="{DE57C81A-EE8E-4A27-8B35-7D9904B6723F}" srcId="{E96D827D-77A1-4E30-8328-F351D38B2BB7}" destId="{575766A9-2BB9-43EB-804D-84E1D471D22C}" srcOrd="0" destOrd="0" parTransId="{39F602F0-6E65-4BC4-B59D-296861D4C06B}" sibTransId="{797F073A-D90F-4335-AF6A-D58617D48208}"/>
    <dgm:cxn modelId="{CFAE152D-AA47-42D8-93CF-2AB24F667E0A}" type="presOf" srcId="{575766A9-2BB9-43EB-804D-84E1D471D22C}" destId="{B44AF2F4-1C8E-4305-A487-5E60DDD0C10F}" srcOrd="0" destOrd="0" presId="urn:microsoft.com/office/officeart/2005/8/layout/vList2"/>
    <dgm:cxn modelId="{E7203436-664D-496A-8922-9E52FFABCCDA}" type="presOf" srcId="{AAB6233B-4A51-4756-8558-D5AD66E34A4E}" destId="{DF902505-CEB9-4AD5-B6BC-B963A235B6A6}" srcOrd="0" destOrd="0" presId="urn:microsoft.com/office/officeart/2005/8/layout/vList2"/>
    <dgm:cxn modelId="{EA3DF23C-2065-43F8-A427-02EA1CCF79B7}" type="presOf" srcId="{F2B21D1C-3023-46FE-9501-6D8DCA4F7A8C}" destId="{C08B0241-DE4A-4193-B419-7FB7AB3A7BA1}" srcOrd="0" destOrd="0" presId="urn:microsoft.com/office/officeart/2005/8/layout/vList2"/>
    <dgm:cxn modelId="{7382B286-A13D-45CE-B7C6-1C6F5619EFA6}" srcId="{E96D827D-77A1-4E30-8328-F351D38B2BB7}" destId="{AAB6233B-4A51-4756-8558-D5AD66E34A4E}" srcOrd="2" destOrd="0" parTransId="{D59B2DC7-1D3C-440A-BD96-F7932BEB7E5A}" sibTransId="{71F509F3-F309-46C8-B008-6EEF1918B5D2}"/>
    <dgm:cxn modelId="{E5F9DF9B-D371-4357-972B-DD01A26159E9}" type="presOf" srcId="{E96D827D-77A1-4E30-8328-F351D38B2BB7}" destId="{7F664817-244A-4279-B90E-3F9E022A6043}" srcOrd="0" destOrd="0" presId="urn:microsoft.com/office/officeart/2005/8/layout/vList2"/>
    <dgm:cxn modelId="{5A05D1BC-224F-43E2-88F8-7E4C6E1C79E2}" srcId="{E96D827D-77A1-4E30-8328-F351D38B2BB7}" destId="{F2B21D1C-3023-46FE-9501-6D8DCA4F7A8C}" srcOrd="1" destOrd="0" parTransId="{FCF2E1B7-6111-4384-BC01-58BB308271E3}" sibTransId="{FA17B968-2C72-47F2-84FD-DAE5D28F39CF}"/>
    <dgm:cxn modelId="{12E46879-5D3A-44FB-A65D-D07C1A8E15F7}" type="presParOf" srcId="{7F664817-244A-4279-B90E-3F9E022A6043}" destId="{B44AF2F4-1C8E-4305-A487-5E60DDD0C10F}" srcOrd="0" destOrd="0" presId="urn:microsoft.com/office/officeart/2005/8/layout/vList2"/>
    <dgm:cxn modelId="{6D712145-7DEF-4091-AFB7-0E0663496EC6}" type="presParOf" srcId="{7F664817-244A-4279-B90E-3F9E022A6043}" destId="{21E9FB7C-FAB8-4FE0-9A26-DDB36AED4153}" srcOrd="1" destOrd="0" presId="urn:microsoft.com/office/officeart/2005/8/layout/vList2"/>
    <dgm:cxn modelId="{26B73D02-21F3-4FB0-89AA-89D3EE483454}" type="presParOf" srcId="{7F664817-244A-4279-B90E-3F9E022A6043}" destId="{C08B0241-DE4A-4193-B419-7FB7AB3A7BA1}" srcOrd="2" destOrd="0" presId="urn:microsoft.com/office/officeart/2005/8/layout/vList2"/>
    <dgm:cxn modelId="{FA88D82B-A563-4325-8804-001B86071287}" type="presParOf" srcId="{7F664817-244A-4279-B90E-3F9E022A6043}" destId="{3DFDE52F-56A8-42BC-AC8F-FA7F3B36514E}" srcOrd="3" destOrd="0" presId="urn:microsoft.com/office/officeart/2005/8/layout/vList2"/>
    <dgm:cxn modelId="{A0CD9A0D-F152-4561-9BBB-4D76EA3674E0}" type="presParOf" srcId="{7F664817-244A-4279-B90E-3F9E022A6043}" destId="{DF902505-CEB9-4AD5-B6BC-B963A235B6A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2A9B755-89DC-443F-86F7-1FC4A308F0A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385B4B3-45B1-46A9-821A-E4DF9CE6B489}">
      <dgm:prSet custT="1"/>
      <dgm:spPr/>
      <dgm:t>
        <a:bodyPr/>
        <a:lstStyle/>
        <a:p>
          <a:pPr algn="just"/>
          <a:r>
            <a:rPr lang="en-IN" sz="2200" dirty="0"/>
            <a:t>This behavioural and environmental assessment takes into consideration the fact that behaviour is shaped by the environment. </a:t>
          </a:r>
          <a:endParaRPr lang="en-US" sz="2200" dirty="0"/>
        </a:p>
      </dgm:t>
    </dgm:pt>
    <dgm:pt modelId="{F450AB9F-F881-4CC6-8ECA-F275008D394A}" type="parTrans" cxnId="{49623CAE-32BD-4B1F-BCE9-B0B342442F60}">
      <dgm:prSet/>
      <dgm:spPr/>
      <dgm:t>
        <a:bodyPr/>
        <a:lstStyle/>
        <a:p>
          <a:endParaRPr lang="en-US"/>
        </a:p>
      </dgm:t>
    </dgm:pt>
    <dgm:pt modelId="{C4DA353F-4FDA-4F60-960E-19EC19C04032}" type="sibTrans" cxnId="{49623CAE-32BD-4B1F-BCE9-B0B342442F60}">
      <dgm:prSet/>
      <dgm:spPr/>
      <dgm:t>
        <a:bodyPr/>
        <a:lstStyle/>
        <a:p>
          <a:endParaRPr lang="en-US"/>
        </a:p>
      </dgm:t>
    </dgm:pt>
    <dgm:pt modelId="{9AE2AA45-42CF-4881-93FE-C984057C5B31}">
      <dgm:prSet custT="1"/>
      <dgm:spPr/>
      <dgm:t>
        <a:bodyPr/>
        <a:lstStyle/>
        <a:p>
          <a:r>
            <a:rPr lang="en-IN" sz="2200" dirty="0"/>
            <a:t>Behavioural factors for </a:t>
          </a:r>
          <a:r>
            <a:rPr lang="en-IN" sz="2200" dirty="0" err="1"/>
            <a:t>ReConnect</a:t>
          </a:r>
          <a:r>
            <a:rPr lang="en-IN" sz="2200" dirty="0"/>
            <a:t> are social avoidance, low levels of physical activity, lesser community engagement and little interaction with digital services. </a:t>
          </a:r>
          <a:endParaRPr lang="en-US" sz="2200" dirty="0"/>
        </a:p>
      </dgm:t>
    </dgm:pt>
    <dgm:pt modelId="{AE80158B-EB60-4464-A5C3-26F55439A218}" type="parTrans" cxnId="{DD93DCDC-A25D-4F0C-AC22-C60A4B74D279}">
      <dgm:prSet/>
      <dgm:spPr/>
      <dgm:t>
        <a:bodyPr/>
        <a:lstStyle/>
        <a:p>
          <a:endParaRPr lang="en-US"/>
        </a:p>
      </dgm:t>
    </dgm:pt>
    <dgm:pt modelId="{7A1D20DF-70E6-46C6-9BDA-8E5903299B59}" type="sibTrans" cxnId="{DD93DCDC-A25D-4F0C-AC22-C60A4B74D279}">
      <dgm:prSet/>
      <dgm:spPr/>
      <dgm:t>
        <a:bodyPr/>
        <a:lstStyle/>
        <a:p>
          <a:endParaRPr lang="en-US"/>
        </a:p>
      </dgm:t>
    </dgm:pt>
    <dgm:pt modelId="{43CBE3A8-71D1-4AB7-BD44-685A499CCD5F}">
      <dgm:prSet custT="1"/>
      <dgm:spPr/>
      <dgm:t>
        <a:bodyPr/>
        <a:lstStyle/>
        <a:p>
          <a:r>
            <a:rPr lang="en-IN" sz="2200" dirty="0"/>
            <a:t>Environmental factors include transport problems, accessibility of community activities, local services, ownership of the device, Internet and digital supports (Paulhus et al., 2025).</a:t>
          </a:r>
          <a:endParaRPr lang="en-US" sz="2200" dirty="0"/>
        </a:p>
      </dgm:t>
    </dgm:pt>
    <dgm:pt modelId="{E6EE5300-EE7C-4874-A6C5-4DE689C6468A}" type="parTrans" cxnId="{C6DBB8B9-6D97-4C10-9BF9-3AEB6FB5E6B6}">
      <dgm:prSet/>
      <dgm:spPr/>
      <dgm:t>
        <a:bodyPr/>
        <a:lstStyle/>
        <a:p>
          <a:endParaRPr lang="en-US"/>
        </a:p>
      </dgm:t>
    </dgm:pt>
    <dgm:pt modelId="{50985E0D-8419-4619-90CD-985DE459524C}" type="sibTrans" cxnId="{C6DBB8B9-6D97-4C10-9BF9-3AEB6FB5E6B6}">
      <dgm:prSet/>
      <dgm:spPr/>
      <dgm:t>
        <a:bodyPr/>
        <a:lstStyle/>
        <a:p>
          <a:endParaRPr lang="en-US"/>
        </a:p>
      </dgm:t>
    </dgm:pt>
    <dgm:pt modelId="{C777DC6D-F779-4FBB-8577-E02289E86CFE}" type="pres">
      <dgm:prSet presAssocID="{42A9B755-89DC-443F-86F7-1FC4A308F0AB}" presName="root" presStyleCnt="0">
        <dgm:presLayoutVars>
          <dgm:dir/>
          <dgm:resizeHandles val="exact"/>
        </dgm:presLayoutVars>
      </dgm:prSet>
      <dgm:spPr/>
    </dgm:pt>
    <dgm:pt modelId="{7F1332F6-F5AD-46C7-B382-688004443BE9}" type="pres">
      <dgm:prSet presAssocID="{B385B4B3-45B1-46A9-821A-E4DF9CE6B489}" presName="compNode" presStyleCnt="0"/>
      <dgm:spPr/>
    </dgm:pt>
    <dgm:pt modelId="{B7ADD818-BC2F-4054-B796-3DA70D4B0B00}" type="pres">
      <dgm:prSet presAssocID="{B385B4B3-45B1-46A9-821A-E4DF9CE6B489}" presName="bgRect" presStyleLbl="bgShp" presStyleIdx="0" presStyleCnt="3"/>
      <dgm:spPr/>
    </dgm:pt>
    <dgm:pt modelId="{A4E036B9-7519-4FF2-8276-925BEB113C59}" type="pres">
      <dgm:prSet presAssocID="{B385B4B3-45B1-46A9-821A-E4DF9CE6B489}"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eciduous tree"/>
        </a:ext>
      </dgm:extLst>
    </dgm:pt>
    <dgm:pt modelId="{95F97B00-3ECF-42A8-9C20-6F70C81C2C7F}" type="pres">
      <dgm:prSet presAssocID="{B385B4B3-45B1-46A9-821A-E4DF9CE6B489}" presName="spaceRect" presStyleCnt="0"/>
      <dgm:spPr/>
    </dgm:pt>
    <dgm:pt modelId="{FACE2126-BD6E-4556-8644-AA95EC95CF05}" type="pres">
      <dgm:prSet presAssocID="{B385B4B3-45B1-46A9-821A-E4DF9CE6B489}" presName="parTx" presStyleLbl="revTx" presStyleIdx="0" presStyleCnt="3">
        <dgm:presLayoutVars>
          <dgm:chMax val="0"/>
          <dgm:chPref val="0"/>
        </dgm:presLayoutVars>
      </dgm:prSet>
      <dgm:spPr/>
    </dgm:pt>
    <dgm:pt modelId="{06737ED5-3E27-4AD1-8A54-F0B1B6DBC08A}" type="pres">
      <dgm:prSet presAssocID="{C4DA353F-4FDA-4F60-960E-19EC19C04032}" presName="sibTrans" presStyleCnt="0"/>
      <dgm:spPr/>
    </dgm:pt>
    <dgm:pt modelId="{5563320B-548A-462E-AD3F-6F579792BB8E}" type="pres">
      <dgm:prSet presAssocID="{9AE2AA45-42CF-4881-93FE-C984057C5B31}" presName="compNode" presStyleCnt="0"/>
      <dgm:spPr/>
    </dgm:pt>
    <dgm:pt modelId="{338B3526-1685-45DA-91F7-1E3CFA52F7C5}" type="pres">
      <dgm:prSet presAssocID="{9AE2AA45-42CF-4881-93FE-C984057C5B31}" presName="bgRect" presStyleLbl="bgShp" presStyleIdx="1" presStyleCnt="3"/>
      <dgm:spPr/>
    </dgm:pt>
    <dgm:pt modelId="{A6C7DBCD-BA43-4B0E-B76D-DC34B88E0ACF}" type="pres">
      <dgm:prSet presAssocID="{9AE2AA45-42CF-4881-93FE-C984057C5B31}"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E2AABD5B-2945-4058-AC50-38FAECFDB5C3}" type="pres">
      <dgm:prSet presAssocID="{9AE2AA45-42CF-4881-93FE-C984057C5B31}" presName="spaceRect" presStyleCnt="0"/>
      <dgm:spPr/>
    </dgm:pt>
    <dgm:pt modelId="{FA97070B-AAA3-4829-857F-18EA48E83DFA}" type="pres">
      <dgm:prSet presAssocID="{9AE2AA45-42CF-4881-93FE-C984057C5B31}" presName="parTx" presStyleLbl="revTx" presStyleIdx="1" presStyleCnt="3">
        <dgm:presLayoutVars>
          <dgm:chMax val="0"/>
          <dgm:chPref val="0"/>
        </dgm:presLayoutVars>
      </dgm:prSet>
      <dgm:spPr/>
    </dgm:pt>
    <dgm:pt modelId="{84B329CB-C2E4-43B7-B5A0-99E9635F5C06}" type="pres">
      <dgm:prSet presAssocID="{7A1D20DF-70E6-46C6-9BDA-8E5903299B59}" presName="sibTrans" presStyleCnt="0"/>
      <dgm:spPr/>
    </dgm:pt>
    <dgm:pt modelId="{3920106D-02BB-4875-81B0-0B5D061C1D24}" type="pres">
      <dgm:prSet presAssocID="{43CBE3A8-71D1-4AB7-BD44-685A499CCD5F}" presName="compNode" presStyleCnt="0"/>
      <dgm:spPr/>
    </dgm:pt>
    <dgm:pt modelId="{F953F62B-8D18-42A1-9030-1F880FD3C9DE}" type="pres">
      <dgm:prSet presAssocID="{43CBE3A8-71D1-4AB7-BD44-685A499CCD5F}" presName="bgRect" presStyleLbl="bgShp" presStyleIdx="2" presStyleCnt="3"/>
      <dgm:spPr/>
    </dgm:pt>
    <dgm:pt modelId="{4875DEC4-5C1E-4B72-BCA1-F3EC308570BB}" type="pres">
      <dgm:prSet presAssocID="{43CBE3A8-71D1-4AB7-BD44-685A499CCD5F}"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cooter"/>
        </a:ext>
      </dgm:extLst>
    </dgm:pt>
    <dgm:pt modelId="{C5DD74F7-003C-4B19-91CD-473EBDF5A494}" type="pres">
      <dgm:prSet presAssocID="{43CBE3A8-71D1-4AB7-BD44-685A499CCD5F}" presName="spaceRect" presStyleCnt="0"/>
      <dgm:spPr/>
    </dgm:pt>
    <dgm:pt modelId="{B9BFFED9-650C-4294-A04C-9482FEAB398D}" type="pres">
      <dgm:prSet presAssocID="{43CBE3A8-71D1-4AB7-BD44-685A499CCD5F}" presName="parTx" presStyleLbl="revTx" presStyleIdx="2" presStyleCnt="3">
        <dgm:presLayoutVars>
          <dgm:chMax val="0"/>
          <dgm:chPref val="0"/>
        </dgm:presLayoutVars>
      </dgm:prSet>
      <dgm:spPr/>
    </dgm:pt>
  </dgm:ptLst>
  <dgm:cxnLst>
    <dgm:cxn modelId="{B495477C-B2EE-42DD-A7E6-410F6A5D0563}" type="presOf" srcId="{43CBE3A8-71D1-4AB7-BD44-685A499CCD5F}" destId="{B9BFFED9-650C-4294-A04C-9482FEAB398D}" srcOrd="0" destOrd="0" presId="urn:microsoft.com/office/officeart/2018/2/layout/IconVerticalSolidList"/>
    <dgm:cxn modelId="{49623CAE-32BD-4B1F-BCE9-B0B342442F60}" srcId="{42A9B755-89DC-443F-86F7-1FC4A308F0AB}" destId="{B385B4B3-45B1-46A9-821A-E4DF9CE6B489}" srcOrd="0" destOrd="0" parTransId="{F450AB9F-F881-4CC6-8ECA-F275008D394A}" sibTransId="{C4DA353F-4FDA-4F60-960E-19EC19C04032}"/>
    <dgm:cxn modelId="{C6DBB8B9-6D97-4C10-9BF9-3AEB6FB5E6B6}" srcId="{42A9B755-89DC-443F-86F7-1FC4A308F0AB}" destId="{43CBE3A8-71D1-4AB7-BD44-685A499CCD5F}" srcOrd="2" destOrd="0" parTransId="{E6EE5300-EE7C-4874-A6C5-4DE689C6468A}" sibTransId="{50985E0D-8419-4619-90CD-985DE459524C}"/>
    <dgm:cxn modelId="{930EE9C1-0801-4F59-ADBC-DFFB72927615}" type="presOf" srcId="{B385B4B3-45B1-46A9-821A-E4DF9CE6B489}" destId="{FACE2126-BD6E-4556-8644-AA95EC95CF05}" srcOrd="0" destOrd="0" presId="urn:microsoft.com/office/officeart/2018/2/layout/IconVerticalSolidList"/>
    <dgm:cxn modelId="{99F3D0C7-4670-4205-8178-117E0DED0424}" type="presOf" srcId="{42A9B755-89DC-443F-86F7-1FC4A308F0AB}" destId="{C777DC6D-F779-4FBB-8577-E02289E86CFE}" srcOrd="0" destOrd="0" presId="urn:microsoft.com/office/officeart/2018/2/layout/IconVerticalSolidList"/>
    <dgm:cxn modelId="{DD93DCDC-A25D-4F0C-AC22-C60A4B74D279}" srcId="{42A9B755-89DC-443F-86F7-1FC4A308F0AB}" destId="{9AE2AA45-42CF-4881-93FE-C984057C5B31}" srcOrd="1" destOrd="0" parTransId="{AE80158B-EB60-4464-A5C3-26F55439A218}" sibTransId="{7A1D20DF-70E6-46C6-9BDA-8E5903299B59}"/>
    <dgm:cxn modelId="{021B13E8-C25C-4F66-A82A-6FDDEB04E3D4}" type="presOf" srcId="{9AE2AA45-42CF-4881-93FE-C984057C5B31}" destId="{FA97070B-AAA3-4829-857F-18EA48E83DFA}" srcOrd="0" destOrd="0" presId="urn:microsoft.com/office/officeart/2018/2/layout/IconVerticalSolidList"/>
    <dgm:cxn modelId="{350F9241-5C01-4184-8284-4E0EC27B833F}" type="presParOf" srcId="{C777DC6D-F779-4FBB-8577-E02289E86CFE}" destId="{7F1332F6-F5AD-46C7-B382-688004443BE9}" srcOrd="0" destOrd="0" presId="urn:microsoft.com/office/officeart/2018/2/layout/IconVerticalSolidList"/>
    <dgm:cxn modelId="{A415F206-53FD-4279-BB5C-D5111B91B59F}" type="presParOf" srcId="{7F1332F6-F5AD-46C7-B382-688004443BE9}" destId="{B7ADD818-BC2F-4054-B796-3DA70D4B0B00}" srcOrd="0" destOrd="0" presId="urn:microsoft.com/office/officeart/2018/2/layout/IconVerticalSolidList"/>
    <dgm:cxn modelId="{AAEB9BBD-5FA5-485B-BC47-9C246DAAF088}" type="presParOf" srcId="{7F1332F6-F5AD-46C7-B382-688004443BE9}" destId="{A4E036B9-7519-4FF2-8276-925BEB113C59}" srcOrd="1" destOrd="0" presId="urn:microsoft.com/office/officeart/2018/2/layout/IconVerticalSolidList"/>
    <dgm:cxn modelId="{9BCC5F3D-4F7C-418B-8BF4-2167A34C019C}" type="presParOf" srcId="{7F1332F6-F5AD-46C7-B382-688004443BE9}" destId="{95F97B00-3ECF-42A8-9C20-6F70C81C2C7F}" srcOrd="2" destOrd="0" presId="urn:microsoft.com/office/officeart/2018/2/layout/IconVerticalSolidList"/>
    <dgm:cxn modelId="{D559713B-05A9-4FE2-B5E5-F1B83CB9889A}" type="presParOf" srcId="{7F1332F6-F5AD-46C7-B382-688004443BE9}" destId="{FACE2126-BD6E-4556-8644-AA95EC95CF05}" srcOrd="3" destOrd="0" presId="urn:microsoft.com/office/officeart/2018/2/layout/IconVerticalSolidList"/>
    <dgm:cxn modelId="{42B7EF28-26D0-46B1-812C-AEB760988BD3}" type="presParOf" srcId="{C777DC6D-F779-4FBB-8577-E02289E86CFE}" destId="{06737ED5-3E27-4AD1-8A54-F0B1B6DBC08A}" srcOrd="1" destOrd="0" presId="urn:microsoft.com/office/officeart/2018/2/layout/IconVerticalSolidList"/>
    <dgm:cxn modelId="{BFEED2CA-BE62-4749-8D26-7CC771FD27A2}" type="presParOf" srcId="{C777DC6D-F779-4FBB-8577-E02289E86CFE}" destId="{5563320B-548A-462E-AD3F-6F579792BB8E}" srcOrd="2" destOrd="0" presId="urn:microsoft.com/office/officeart/2018/2/layout/IconVerticalSolidList"/>
    <dgm:cxn modelId="{0213E336-D419-4B65-9C16-C51A24FF736A}" type="presParOf" srcId="{5563320B-548A-462E-AD3F-6F579792BB8E}" destId="{338B3526-1685-45DA-91F7-1E3CFA52F7C5}" srcOrd="0" destOrd="0" presId="urn:microsoft.com/office/officeart/2018/2/layout/IconVerticalSolidList"/>
    <dgm:cxn modelId="{83FC4DC8-FBD4-4CA2-8BC8-B4A64D43B8F8}" type="presParOf" srcId="{5563320B-548A-462E-AD3F-6F579792BB8E}" destId="{A6C7DBCD-BA43-4B0E-B76D-DC34B88E0ACF}" srcOrd="1" destOrd="0" presId="urn:microsoft.com/office/officeart/2018/2/layout/IconVerticalSolidList"/>
    <dgm:cxn modelId="{043D2022-17A5-43B0-9611-E5FE70575FFD}" type="presParOf" srcId="{5563320B-548A-462E-AD3F-6F579792BB8E}" destId="{E2AABD5B-2945-4058-AC50-38FAECFDB5C3}" srcOrd="2" destOrd="0" presId="urn:microsoft.com/office/officeart/2018/2/layout/IconVerticalSolidList"/>
    <dgm:cxn modelId="{66C60D11-E454-4EEC-B21A-5CBE7118AB70}" type="presParOf" srcId="{5563320B-548A-462E-AD3F-6F579792BB8E}" destId="{FA97070B-AAA3-4829-857F-18EA48E83DFA}" srcOrd="3" destOrd="0" presId="urn:microsoft.com/office/officeart/2018/2/layout/IconVerticalSolidList"/>
    <dgm:cxn modelId="{0A0BD0D8-66D3-4F2A-9AA9-24062BD59787}" type="presParOf" srcId="{C777DC6D-F779-4FBB-8577-E02289E86CFE}" destId="{84B329CB-C2E4-43B7-B5A0-99E9635F5C06}" srcOrd="3" destOrd="0" presId="urn:microsoft.com/office/officeart/2018/2/layout/IconVerticalSolidList"/>
    <dgm:cxn modelId="{B74EBD57-4FFD-488E-A136-212B1AB6510D}" type="presParOf" srcId="{C777DC6D-F779-4FBB-8577-E02289E86CFE}" destId="{3920106D-02BB-4875-81B0-0B5D061C1D24}" srcOrd="4" destOrd="0" presId="urn:microsoft.com/office/officeart/2018/2/layout/IconVerticalSolidList"/>
    <dgm:cxn modelId="{6BC8D339-06A6-4EB0-B4E4-5C0647CAF8F8}" type="presParOf" srcId="{3920106D-02BB-4875-81B0-0B5D061C1D24}" destId="{F953F62B-8D18-42A1-9030-1F880FD3C9DE}" srcOrd="0" destOrd="0" presId="urn:microsoft.com/office/officeart/2018/2/layout/IconVerticalSolidList"/>
    <dgm:cxn modelId="{1BEDF5C8-95EC-4F95-B387-887A3D5C0228}" type="presParOf" srcId="{3920106D-02BB-4875-81B0-0B5D061C1D24}" destId="{4875DEC4-5C1E-4B72-BCA1-F3EC308570BB}" srcOrd="1" destOrd="0" presId="urn:microsoft.com/office/officeart/2018/2/layout/IconVerticalSolidList"/>
    <dgm:cxn modelId="{72849CE5-03DE-46F3-925B-09B9DC5FA3DE}" type="presParOf" srcId="{3920106D-02BB-4875-81B0-0B5D061C1D24}" destId="{C5DD74F7-003C-4B19-91CD-473EBDF5A494}" srcOrd="2" destOrd="0" presId="urn:microsoft.com/office/officeart/2018/2/layout/IconVerticalSolidList"/>
    <dgm:cxn modelId="{EB17D0E3-0316-44AB-A3D6-77EEADF0FCF2}" type="presParOf" srcId="{3920106D-02BB-4875-81B0-0B5D061C1D24}" destId="{B9BFFED9-650C-4294-A04C-9482FEAB398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38F36E3-8A91-411F-9D24-7C95D33DA16D}"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6841F78F-C276-4ECC-A253-70BE7E0A6A9F}">
      <dgm:prSet custT="1"/>
      <dgm:spPr/>
      <dgm:t>
        <a:bodyPr/>
        <a:lstStyle/>
        <a:p>
          <a:r>
            <a:rPr lang="en-IN" sz="2200" dirty="0"/>
            <a:t>This stage focuses on the factors that may affect the adoption of the behaviours and maintaining them. </a:t>
          </a:r>
          <a:endParaRPr lang="en-US" sz="2200" dirty="0"/>
        </a:p>
      </dgm:t>
    </dgm:pt>
    <dgm:pt modelId="{B7852F2F-BFA9-49F4-821F-0B468F81B7B8}" type="parTrans" cxnId="{BBA9DF66-9DF0-444B-9D68-68B67B298D15}">
      <dgm:prSet/>
      <dgm:spPr/>
      <dgm:t>
        <a:bodyPr/>
        <a:lstStyle/>
        <a:p>
          <a:endParaRPr lang="en-US"/>
        </a:p>
      </dgm:t>
    </dgm:pt>
    <dgm:pt modelId="{86E4B7D2-600B-41EB-BCA5-FB72A76DA2DE}" type="sibTrans" cxnId="{BBA9DF66-9DF0-444B-9D68-68B67B298D15}">
      <dgm:prSet/>
      <dgm:spPr/>
      <dgm:t>
        <a:bodyPr/>
        <a:lstStyle/>
        <a:p>
          <a:endParaRPr lang="en-US"/>
        </a:p>
      </dgm:t>
    </dgm:pt>
    <dgm:pt modelId="{662718F8-3ADD-4C79-9CA8-DA3A8406F5AB}">
      <dgm:prSet custT="1"/>
      <dgm:spPr/>
      <dgm:t>
        <a:bodyPr/>
        <a:lstStyle/>
        <a:p>
          <a:r>
            <a:rPr lang="en-IN" sz="2200" dirty="0"/>
            <a:t>Predisposing factors consist of knowledge, attitudes and confidence and an older adult may know the advantages of exercise, yet not feel confident to exercise alone, or to join a new exercise group (Meredith et al., 2023). </a:t>
          </a:r>
          <a:endParaRPr lang="en-US" sz="2200" dirty="0"/>
        </a:p>
      </dgm:t>
    </dgm:pt>
    <dgm:pt modelId="{304F3B89-1777-4DA2-9D95-BD420E1D51D0}" type="parTrans" cxnId="{086CD1C6-3706-40FC-9B90-00F53B10D275}">
      <dgm:prSet/>
      <dgm:spPr/>
      <dgm:t>
        <a:bodyPr/>
        <a:lstStyle/>
        <a:p>
          <a:endParaRPr lang="en-US"/>
        </a:p>
      </dgm:t>
    </dgm:pt>
    <dgm:pt modelId="{D88E5D30-8562-4CEB-97D6-70EDCE2DC1D7}" type="sibTrans" cxnId="{086CD1C6-3706-40FC-9B90-00F53B10D275}">
      <dgm:prSet/>
      <dgm:spPr/>
      <dgm:t>
        <a:bodyPr/>
        <a:lstStyle/>
        <a:p>
          <a:endParaRPr lang="en-US"/>
        </a:p>
      </dgm:t>
    </dgm:pt>
    <dgm:pt modelId="{ECA44CB4-4FC6-4460-BA4D-571F14A8EEE6}">
      <dgm:prSet custT="1"/>
      <dgm:spPr/>
      <dgm:t>
        <a:bodyPr/>
        <a:lstStyle/>
        <a:p>
          <a:r>
            <a:rPr lang="en-IN" sz="2200" dirty="0"/>
            <a:t>Factors that enable this include having a device, having Wi-Fi, and having digital skills and an accessible interface.</a:t>
          </a:r>
          <a:endParaRPr lang="en-US" sz="2200" dirty="0"/>
        </a:p>
      </dgm:t>
    </dgm:pt>
    <dgm:pt modelId="{166DB4F2-B27C-4033-9601-0C0053A1FC5B}" type="parTrans" cxnId="{9392A80F-BB7E-4E22-9724-CAB14DE6B6CE}">
      <dgm:prSet/>
      <dgm:spPr/>
      <dgm:t>
        <a:bodyPr/>
        <a:lstStyle/>
        <a:p>
          <a:endParaRPr lang="en-US"/>
        </a:p>
      </dgm:t>
    </dgm:pt>
    <dgm:pt modelId="{E251C32D-F714-4658-B62F-FD407C290858}" type="sibTrans" cxnId="{9392A80F-BB7E-4E22-9724-CAB14DE6B6CE}">
      <dgm:prSet/>
      <dgm:spPr/>
      <dgm:t>
        <a:bodyPr/>
        <a:lstStyle/>
        <a:p>
          <a:endParaRPr lang="en-US"/>
        </a:p>
      </dgm:t>
    </dgm:pt>
    <dgm:pt modelId="{312ADC49-AA2C-42F7-81BE-C2DE11C90EB0}" type="pres">
      <dgm:prSet presAssocID="{E38F36E3-8A91-411F-9D24-7C95D33DA16D}" presName="Name0" presStyleCnt="0">
        <dgm:presLayoutVars>
          <dgm:dir/>
          <dgm:animLvl val="lvl"/>
          <dgm:resizeHandles val="exact"/>
        </dgm:presLayoutVars>
      </dgm:prSet>
      <dgm:spPr/>
    </dgm:pt>
    <dgm:pt modelId="{AC93478F-748C-48EA-B7C5-6E29B66D76D8}" type="pres">
      <dgm:prSet presAssocID="{ECA44CB4-4FC6-4460-BA4D-571F14A8EEE6}" presName="boxAndChildren" presStyleCnt="0"/>
      <dgm:spPr/>
    </dgm:pt>
    <dgm:pt modelId="{948AF08B-7854-452F-BD51-EC7EDA5F50B1}" type="pres">
      <dgm:prSet presAssocID="{ECA44CB4-4FC6-4460-BA4D-571F14A8EEE6}" presName="parentTextBox" presStyleLbl="node1" presStyleIdx="0" presStyleCnt="3"/>
      <dgm:spPr/>
    </dgm:pt>
    <dgm:pt modelId="{BF03C246-5281-4E57-833C-807A85DA6E76}" type="pres">
      <dgm:prSet presAssocID="{D88E5D30-8562-4CEB-97D6-70EDCE2DC1D7}" presName="sp" presStyleCnt="0"/>
      <dgm:spPr/>
    </dgm:pt>
    <dgm:pt modelId="{578C5E03-F477-4307-8D56-4132CD17167C}" type="pres">
      <dgm:prSet presAssocID="{662718F8-3ADD-4C79-9CA8-DA3A8406F5AB}" presName="arrowAndChildren" presStyleCnt="0"/>
      <dgm:spPr/>
    </dgm:pt>
    <dgm:pt modelId="{FAB3FBAA-D195-4A2A-92C4-29B56D28EC46}" type="pres">
      <dgm:prSet presAssocID="{662718F8-3ADD-4C79-9CA8-DA3A8406F5AB}" presName="parentTextArrow" presStyleLbl="node1" presStyleIdx="1" presStyleCnt="3"/>
      <dgm:spPr/>
    </dgm:pt>
    <dgm:pt modelId="{705A0AF5-E52D-489B-A879-0529B0754331}" type="pres">
      <dgm:prSet presAssocID="{86E4B7D2-600B-41EB-BCA5-FB72A76DA2DE}" presName="sp" presStyleCnt="0"/>
      <dgm:spPr/>
    </dgm:pt>
    <dgm:pt modelId="{8CF24169-8191-4F9D-9C8C-09D7FC054B36}" type="pres">
      <dgm:prSet presAssocID="{6841F78F-C276-4ECC-A253-70BE7E0A6A9F}" presName="arrowAndChildren" presStyleCnt="0"/>
      <dgm:spPr/>
    </dgm:pt>
    <dgm:pt modelId="{FC77F45E-C654-44B6-B121-35B1FAAE659D}" type="pres">
      <dgm:prSet presAssocID="{6841F78F-C276-4ECC-A253-70BE7E0A6A9F}" presName="parentTextArrow" presStyleLbl="node1" presStyleIdx="2" presStyleCnt="3"/>
      <dgm:spPr/>
    </dgm:pt>
  </dgm:ptLst>
  <dgm:cxnLst>
    <dgm:cxn modelId="{9392A80F-BB7E-4E22-9724-CAB14DE6B6CE}" srcId="{E38F36E3-8A91-411F-9D24-7C95D33DA16D}" destId="{ECA44CB4-4FC6-4460-BA4D-571F14A8EEE6}" srcOrd="2" destOrd="0" parTransId="{166DB4F2-B27C-4033-9601-0C0053A1FC5B}" sibTransId="{E251C32D-F714-4658-B62F-FD407C290858}"/>
    <dgm:cxn modelId="{D04D372D-705E-42C0-B25E-F760C4B841AA}" type="presOf" srcId="{6841F78F-C276-4ECC-A253-70BE7E0A6A9F}" destId="{FC77F45E-C654-44B6-B121-35B1FAAE659D}" srcOrd="0" destOrd="0" presId="urn:microsoft.com/office/officeart/2005/8/layout/process4"/>
    <dgm:cxn modelId="{C2EEBC61-DA34-479B-98EF-8F471FFD939F}" type="presOf" srcId="{662718F8-3ADD-4C79-9CA8-DA3A8406F5AB}" destId="{FAB3FBAA-D195-4A2A-92C4-29B56D28EC46}" srcOrd="0" destOrd="0" presId="urn:microsoft.com/office/officeart/2005/8/layout/process4"/>
    <dgm:cxn modelId="{BBA9DF66-9DF0-444B-9D68-68B67B298D15}" srcId="{E38F36E3-8A91-411F-9D24-7C95D33DA16D}" destId="{6841F78F-C276-4ECC-A253-70BE7E0A6A9F}" srcOrd="0" destOrd="0" parTransId="{B7852F2F-BFA9-49F4-821F-0B468F81B7B8}" sibTransId="{86E4B7D2-600B-41EB-BCA5-FB72A76DA2DE}"/>
    <dgm:cxn modelId="{E303B990-D476-447D-8669-61D2847C5ECF}" type="presOf" srcId="{ECA44CB4-4FC6-4460-BA4D-571F14A8EEE6}" destId="{948AF08B-7854-452F-BD51-EC7EDA5F50B1}" srcOrd="0" destOrd="0" presId="urn:microsoft.com/office/officeart/2005/8/layout/process4"/>
    <dgm:cxn modelId="{086CD1C6-3706-40FC-9B90-00F53B10D275}" srcId="{E38F36E3-8A91-411F-9D24-7C95D33DA16D}" destId="{662718F8-3ADD-4C79-9CA8-DA3A8406F5AB}" srcOrd="1" destOrd="0" parTransId="{304F3B89-1777-4DA2-9D95-BD420E1D51D0}" sibTransId="{D88E5D30-8562-4CEB-97D6-70EDCE2DC1D7}"/>
    <dgm:cxn modelId="{B9285EEA-3682-42FA-86C0-A8EB4E2C22A1}" type="presOf" srcId="{E38F36E3-8A91-411F-9D24-7C95D33DA16D}" destId="{312ADC49-AA2C-42F7-81BE-C2DE11C90EB0}" srcOrd="0" destOrd="0" presId="urn:microsoft.com/office/officeart/2005/8/layout/process4"/>
    <dgm:cxn modelId="{CC8BFA80-A877-40E1-9FB1-7D134D50ADA8}" type="presParOf" srcId="{312ADC49-AA2C-42F7-81BE-C2DE11C90EB0}" destId="{AC93478F-748C-48EA-B7C5-6E29B66D76D8}" srcOrd="0" destOrd="0" presId="urn:microsoft.com/office/officeart/2005/8/layout/process4"/>
    <dgm:cxn modelId="{91D378B9-5962-48CC-9BAE-05D9E11A3154}" type="presParOf" srcId="{AC93478F-748C-48EA-B7C5-6E29B66D76D8}" destId="{948AF08B-7854-452F-BD51-EC7EDA5F50B1}" srcOrd="0" destOrd="0" presId="urn:microsoft.com/office/officeart/2005/8/layout/process4"/>
    <dgm:cxn modelId="{95C3080E-E015-4F0F-B91D-509212B22F02}" type="presParOf" srcId="{312ADC49-AA2C-42F7-81BE-C2DE11C90EB0}" destId="{BF03C246-5281-4E57-833C-807A85DA6E76}" srcOrd="1" destOrd="0" presId="urn:microsoft.com/office/officeart/2005/8/layout/process4"/>
    <dgm:cxn modelId="{6A232C43-E588-4B36-A9E4-F4717BCD124B}" type="presParOf" srcId="{312ADC49-AA2C-42F7-81BE-C2DE11C90EB0}" destId="{578C5E03-F477-4307-8D56-4132CD17167C}" srcOrd="2" destOrd="0" presId="urn:microsoft.com/office/officeart/2005/8/layout/process4"/>
    <dgm:cxn modelId="{B8B185DE-DFE3-4BE6-8FC0-9562A1701525}" type="presParOf" srcId="{578C5E03-F477-4307-8D56-4132CD17167C}" destId="{FAB3FBAA-D195-4A2A-92C4-29B56D28EC46}" srcOrd="0" destOrd="0" presId="urn:microsoft.com/office/officeart/2005/8/layout/process4"/>
    <dgm:cxn modelId="{50C00BA0-3052-42C5-8C04-17EFEF9AC2AA}" type="presParOf" srcId="{312ADC49-AA2C-42F7-81BE-C2DE11C90EB0}" destId="{705A0AF5-E52D-489B-A879-0529B0754331}" srcOrd="3" destOrd="0" presId="urn:microsoft.com/office/officeart/2005/8/layout/process4"/>
    <dgm:cxn modelId="{E0A7DCB2-0698-450B-A089-6DA257CDE031}" type="presParOf" srcId="{312ADC49-AA2C-42F7-81BE-C2DE11C90EB0}" destId="{8CF24169-8191-4F9D-9C8C-09D7FC054B36}" srcOrd="4" destOrd="0" presId="urn:microsoft.com/office/officeart/2005/8/layout/process4"/>
    <dgm:cxn modelId="{315F9326-2E97-4CEA-93C4-DAF2FCC020AE}" type="presParOf" srcId="{8CF24169-8191-4F9D-9C8C-09D7FC054B36}" destId="{FC77F45E-C654-44B6-B121-35B1FAAE659D}"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DD19B8F-5B8C-4997-A363-74CF4FAC680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E79B7AD-7D41-4F96-BD26-DB45B1AD6495}">
      <dgm:prSet custT="1"/>
      <dgm:spPr/>
      <dgm:t>
        <a:bodyPr/>
        <a:lstStyle/>
        <a:p>
          <a:pPr algn="just"/>
          <a:r>
            <a:rPr lang="en-IN" sz="2200" dirty="0"/>
            <a:t>Organisation infrastructure is needed for implementation. </a:t>
          </a:r>
          <a:r>
            <a:rPr lang="en-IN" sz="2200" dirty="0" err="1"/>
            <a:t>ReConnect</a:t>
          </a:r>
          <a:r>
            <a:rPr lang="en-IN" sz="2200" dirty="0"/>
            <a:t> would require collaboration between NHS services, local authorities, voluntary groups, community groups and social prescribing networks (Tierney et al., 2020). </a:t>
          </a:r>
          <a:endParaRPr lang="en-US" sz="2200" dirty="0"/>
        </a:p>
      </dgm:t>
    </dgm:pt>
    <dgm:pt modelId="{CC993E63-9800-4EF9-9358-6D3635921164}" type="parTrans" cxnId="{EBFA665D-A8AE-4736-89E1-89AE7F61ED17}">
      <dgm:prSet/>
      <dgm:spPr/>
      <dgm:t>
        <a:bodyPr/>
        <a:lstStyle/>
        <a:p>
          <a:endParaRPr lang="en-US"/>
        </a:p>
      </dgm:t>
    </dgm:pt>
    <dgm:pt modelId="{618AB10B-95CA-4A34-9FD9-CD2D10BA8EE6}" type="sibTrans" cxnId="{EBFA665D-A8AE-4736-89E1-89AE7F61ED17}">
      <dgm:prSet/>
      <dgm:spPr/>
      <dgm:t>
        <a:bodyPr/>
        <a:lstStyle/>
        <a:p>
          <a:endParaRPr lang="en-US"/>
        </a:p>
      </dgm:t>
    </dgm:pt>
    <dgm:pt modelId="{3C70291E-CABA-46AA-A942-73A5F44CAE3B}">
      <dgm:prSet custT="1"/>
      <dgm:spPr/>
      <dgm:t>
        <a:bodyPr/>
        <a:lstStyle/>
        <a:p>
          <a:pPr algn="just"/>
          <a:r>
            <a:rPr lang="en-IN" sz="2200" dirty="0"/>
            <a:t>This aligns the approach with NHS England's social prescribing which introduces social-prescribing link workers and community-based support in primary care networks. </a:t>
          </a:r>
          <a:endParaRPr lang="en-US" sz="2200" dirty="0"/>
        </a:p>
      </dgm:t>
    </dgm:pt>
    <dgm:pt modelId="{AAD7D8AB-7D7A-4EAB-BE40-C43709B8B8D1}" type="parTrans" cxnId="{025E2245-3822-4B4D-B68C-A517AE67A3ED}">
      <dgm:prSet/>
      <dgm:spPr/>
      <dgm:t>
        <a:bodyPr/>
        <a:lstStyle/>
        <a:p>
          <a:endParaRPr lang="en-US"/>
        </a:p>
      </dgm:t>
    </dgm:pt>
    <dgm:pt modelId="{0DD3B3E4-5700-4BD2-9E9A-DA6B2DB18A9B}" type="sibTrans" cxnId="{025E2245-3822-4B4D-B68C-A517AE67A3ED}">
      <dgm:prSet/>
      <dgm:spPr/>
      <dgm:t>
        <a:bodyPr/>
        <a:lstStyle/>
        <a:p>
          <a:endParaRPr lang="en-US"/>
        </a:p>
      </dgm:t>
    </dgm:pt>
    <dgm:pt modelId="{D9A0962F-4F48-44FC-93FA-506D351A87CF}">
      <dgm:prSet custT="1"/>
      <dgm:spPr/>
      <dgm:t>
        <a:bodyPr/>
        <a:lstStyle/>
        <a:p>
          <a:pPr algn="just"/>
          <a:r>
            <a:rPr lang="en-IN" sz="2200" dirty="0"/>
            <a:t>This established pathway is witnessed in a national programme set by NHS England for at least 900,000 people to visit social prescribing by 2023/24 (NHS England, 2017).</a:t>
          </a:r>
          <a:endParaRPr lang="en-US" sz="2200" dirty="0"/>
        </a:p>
      </dgm:t>
    </dgm:pt>
    <dgm:pt modelId="{3C89D0CF-D2E9-4195-BB75-AC2DB67DABBA}" type="parTrans" cxnId="{D0747162-ED7D-470F-A4FE-15E3CD0FB5EC}">
      <dgm:prSet/>
      <dgm:spPr/>
      <dgm:t>
        <a:bodyPr/>
        <a:lstStyle/>
        <a:p>
          <a:endParaRPr lang="en-US"/>
        </a:p>
      </dgm:t>
    </dgm:pt>
    <dgm:pt modelId="{1DE4C97E-6B45-4E0F-80F0-3FF33D996AB7}" type="sibTrans" cxnId="{D0747162-ED7D-470F-A4FE-15E3CD0FB5EC}">
      <dgm:prSet/>
      <dgm:spPr/>
      <dgm:t>
        <a:bodyPr/>
        <a:lstStyle/>
        <a:p>
          <a:endParaRPr lang="en-US"/>
        </a:p>
      </dgm:t>
    </dgm:pt>
    <dgm:pt modelId="{F23AD4B9-C3CC-4664-B8B1-2E1905043BC0}" type="pres">
      <dgm:prSet presAssocID="{ADD19B8F-5B8C-4997-A363-74CF4FAC6800}" presName="root" presStyleCnt="0">
        <dgm:presLayoutVars>
          <dgm:dir/>
          <dgm:resizeHandles val="exact"/>
        </dgm:presLayoutVars>
      </dgm:prSet>
      <dgm:spPr/>
    </dgm:pt>
    <dgm:pt modelId="{EBC45F63-FA94-45EF-907F-C125009E25C0}" type="pres">
      <dgm:prSet presAssocID="{2E79B7AD-7D41-4F96-BD26-DB45B1AD6495}" presName="compNode" presStyleCnt="0"/>
      <dgm:spPr/>
    </dgm:pt>
    <dgm:pt modelId="{07A0E6E4-2CF9-4663-9428-20BAC2ECDD8E}" type="pres">
      <dgm:prSet presAssocID="{2E79B7AD-7D41-4F96-BD26-DB45B1AD6495}" presName="bgRect" presStyleLbl="bgShp" presStyleIdx="0" presStyleCnt="3"/>
      <dgm:spPr/>
    </dgm:pt>
    <dgm:pt modelId="{9D99D37C-9337-46EF-9C28-DD45A063FAB5}" type="pres">
      <dgm:prSet presAssocID="{2E79B7AD-7D41-4F96-BD26-DB45B1AD649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 Network"/>
        </a:ext>
      </dgm:extLst>
    </dgm:pt>
    <dgm:pt modelId="{67360EC8-F3A0-4C83-99A5-A5493F0D556C}" type="pres">
      <dgm:prSet presAssocID="{2E79B7AD-7D41-4F96-BD26-DB45B1AD6495}" presName="spaceRect" presStyleCnt="0"/>
      <dgm:spPr/>
    </dgm:pt>
    <dgm:pt modelId="{6B334B80-49A9-45FD-88F3-89CA5A7D854F}" type="pres">
      <dgm:prSet presAssocID="{2E79B7AD-7D41-4F96-BD26-DB45B1AD6495}" presName="parTx" presStyleLbl="revTx" presStyleIdx="0" presStyleCnt="3">
        <dgm:presLayoutVars>
          <dgm:chMax val="0"/>
          <dgm:chPref val="0"/>
        </dgm:presLayoutVars>
      </dgm:prSet>
      <dgm:spPr/>
    </dgm:pt>
    <dgm:pt modelId="{5F6B4B26-0FF0-404D-8E7A-0EA0C93612BD}" type="pres">
      <dgm:prSet presAssocID="{618AB10B-95CA-4A34-9FD9-CD2D10BA8EE6}" presName="sibTrans" presStyleCnt="0"/>
      <dgm:spPr/>
    </dgm:pt>
    <dgm:pt modelId="{F8DF2B1C-47C6-44BF-8487-336F3636D5E1}" type="pres">
      <dgm:prSet presAssocID="{3C70291E-CABA-46AA-A942-73A5F44CAE3B}" presName="compNode" presStyleCnt="0"/>
      <dgm:spPr/>
    </dgm:pt>
    <dgm:pt modelId="{E226D7D6-A01E-4F9C-B5DF-E3EBD97E36A6}" type="pres">
      <dgm:prSet presAssocID="{3C70291E-CABA-46AA-A942-73A5F44CAE3B}" presName="bgRect" presStyleLbl="bgShp" presStyleIdx="1" presStyleCnt="3"/>
      <dgm:spPr/>
    </dgm:pt>
    <dgm:pt modelId="{0A384244-F298-45AD-94FD-BC095059F1F4}" type="pres">
      <dgm:prSet presAssocID="{3C70291E-CABA-46AA-A942-73A5F44CAE3B}"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E74CE500-2130-45FE-8482-7E6B57E01C36}" type="pres">
      <dgm:prSet presAssocID="{3C70291E-CABA-46AA-A942-73A5F44CAE3B}" presName="spaceRect" presStyleCnt="0"/>
      <dgm:spPr/>
    </dgm:pt>
    <dgm:pt modelId="{57158236-120A-4BCF-A71B-263AC9EA4FB3}" type="pres">
      <dgm:prSet presAssocID="{3C70291E-CABA-46AA-A942-73A5F44CAE3B}" presName="parTx" presStyleLbl="revTx" presStyleIdx="1" presStyleCnt="3">
        <dgm:presLayoutVars>
          <dgm:chMax val="0"/>
          <dgm:chPref val="0"/>
        </dgm:presLayoutVars>
      </dgm:prSet>
      <dgm:spPr/>
    </dgm:pt>
    <dgm:pt modelId="{132EBBC5-22A9-4B4C-834C-DF1A52CBEE8F}" type="pres">
      <dgm:prSet presAssocID="{0DD3B3E4-5700-4BD2-9E9A-DA6B2DB18A9B}" presName="sibTrans" presStyleCnt="0"/>
      <dgm:spPr/>
    </dgm:pt>
    <dgm:pt modelId="{49F1D346-D1F3-489E-B1EE-C7BB12BC8F8B}" type="pres">
      <dgm:prSet presAssocID="{D9A0962F-4F48-44FC-93FA-506D351A87CF}" presName="compNode" presStyleCnt="0"/>
      <dgm:spPr/>
    </dgm:pt>
    <dgm:pt modelId="{8BE76FFC-8BDC-4339-BF7F-233F0597CF67}" type="pres">
      <dgm:prSet presAssocID="{D9A0962F-4F48-44FC-93FA-506D351A87CF}" presName="bgRect" presStyleLbl="bgShp" presStyleIdx="2" presStyleCnt="3"/>
      <dgm:spPr/>
    </dgm:pt>
    <dgm:pt modelId="{37C6A1E9-66FE-4A75-875A-606EF1638F14}" type="pres">
      <dgm:prSet presAssocID="{D9A0962F-4F48-44FC-93FA-506D351A87CF}"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tor"/>
        </a:ext>
      </dgm:extLst>
    </dgm:pt>
    <dgm:pt modelId="{37C19FD0-1D18-4AB2-9E42-D66AEA03D636}" type="pres">
      <dgm:prSet presAssocID="{D9A0962F-4F48-44FC-93FA-506D351A87CF}" presName="spaceRect" presStyleCnt="0"/>
      <dgm:spPr/>
    </dgm:pt>
    <dgm:pt modelId="{1E2B992A-ED64-491E-A999-B4BEF924F186}" type="pres">
      <dgm:prSet presAssocID="{D9A0962F-4F48-44FC-93FA-506D351A87CF}" presName="parTx" presStyleLbl="revTx" presStyleIdx="2" presStyleCnt="3">
        <dgm:presLayoutVars>
          <dgm:chMax val="0"/>
          <dgm:chPref val="0"/>
        </dgm:presLayoutVars>
      </dgm:prSet>
      <dgm:spPr/>
    </dgm:pt>
  </dgm:ptLst>
  <dgm:cxnLst>
    <dgm:cxn modelId="{EBFA665D-A8AE-4736-89E1-89AE7F61ED17}" srcId="{ADD19B8F-5B8C-4997-A363-74CF4FAC6800}" destId="{2E79B7AD-7D41-4F96-BD26-DB45B1AD6495}" srcOrd="0" destOrd="0" parTransId="{CC993E63-9800-4EF9-9358-6D3635921164}" sibTransId="{618AB10B-95CA-4A34-9FD9-CD2D10BA8EE6}"/>
    <dgm:cxn modelId="{47DFDB60-2984-49BF-A2D8-368FAD4A13FF}" type="presOf" srcId="{D9A0962F-4F48-44FC-93FA-506D351A87CF}" destId="{1E2B992A-ED64-491E-A999-B4BEF924F186}" srcOrd="0" destOrd="0" presId="urn:microsoft.com/office/officeart/2018/2/layout/IconVerticalSolidList"/>
    <dgm:cxn modelId="{D0747162-ED7D-470F-A4FE-15E3CD0FB5EC}" srcId="{ADD19B8F-5B8C-4997-A363-74CF4FAC6800}" destId="{D9A0962F-4F48-44FC-93FA-506D351A87CF}" srcOrd="2" destOrd="0" parTransId="{3C89D0CF-D2E9-4195-BB75-AC2DB67DABBA}" sibTransId="{1DE4C97E-6B45-4E0F-80F0-3FF33D996AB7}"/>
    <dgm:cxn modelId="{025E2245-3822-4B4D-B68C-A517AE67A3ED}" srcId="{ADD19B8F-5B8C-4997-A363-74CF4FAC6800}" destId="{3C70291E-CABA-46AA-A942-73A5F44CAE3B}" srcOrd="1" destOrd="0" parTransId="{AAD7D8AB-7D7A-4EAB-BE40-C43709B8B8D1}" sibTransId="{0DD3B3E4-5700-4BD2-9E9A-DA6B2DB18A9B}"/>
    <dgm:cxn modelId="{9C723847-DBB1-437D-AF39-813132B25ADF}" type="presOf" srcId="{ADD19B8F-5B8C-4997-A363-74CF4FAC6800}" destId="{F23AD4B9-C3CC-4664-B8B1-2E1905043BC0}" srcOrd="0" destOrd="0" presId="urn:microsoft.com/office/officeart/2018/2/layout/IconVerticalSolidList"/>
    <dgm:cxn modelId="{153D8C4C-A1B0-4EB2-B850-833234923D45}" type="presOf" srcId="{3C70291E-CABA-46AA-A942-73A5F44CAE3B}" destId="{57158236-120A-4BCF-A71B-263AC9EA4FB3}" srcOrd="0" destOrd="0" presId="urn:microsoft.com/office/officeart/2018/2/layout/IconVerticalSolidList"/>
    <dgm:cxn modelId="{F3A2D880-F9B3-4103-B012-3015B0660CB5}" type="presOf" srcId="{2E79B7AD-7D41-4F96-BD26-DB45B1AD6495}" destId="{6B334B80-49A9-45FD-88F3-89CA5A7D854F}" srcOrd="0" destOrd="0" presId="urn:microsoft.com/office/officeart/2018/2/layout/IconVerticalSolidList"/>
    <dgm:cxn modelId="{378D0CFD-9DAF-4210-8356-404DBA702FCE}" type="presParOf" srcId="{F23AD4B9-C3CC-4664-B8B1-2E1905043BC0}" destId="{EBC45F63-FA94-45EF-907F-C125009E25C0}" srcOrd="0" destOrd="0" presId="urn:microsoft.com/office/officeart/2018/2/layout/IconVerticalSolidList"/>
    <dgm:cxn modelId="{031102AB-15B9-402A-9A52-107B428CCE8E}" type="presParOf" srcId="{EBC45F63-FA94-45EF-907F-C125009E25C0}" destId="{07A0E6E4-2CF9-4663-9428-20BAC2ECDD8E}" srcOrd="0" destOrd="0" presId="urn:microsoft.com/office/officeart/2018/2/layout/IconVerticalSolidList"/>
    <dgm:cxn modelId="{4DA97CFC-537B-493A-89BD-0D434AE1D341}" type="presParOf" srcId="{EBC45F63-FA94-45EF-907F-C125009E25C0}" destId="{9D99D37C-9337-46EF-9C28-DD45A063FAB5}" srcOrd="1" destOrd="0" presId="urn:microsoft.com/office/officeart/2018/2/layout/IconVerticalSolidList"/>
    <dgm:cxn modelId="{3EC2D55F-4EAF-454C-9059-838803668BA4}" type="presParOf" srcId="{EBC45F63-FA94-45EF-907F-C125009E25C0}" destId="{67360EC8-F3A0-4C83-99A5-A5493F0D556C}" srcOrd="2" destOrd="0" presId="urn:microsoft.com/office/officeart/2018/2/layout/IconVerticalSolidList"/>
    <dgm:cxn modelId="{9DDBBD8C-79AE-4B4B-94DE-52679FDAC773}" type="presParOf" srcId="{EBC45F63-FA94-45EF-907F-C125009E25C0}" destId="{6B334B80-49A9-45FD-88F3-89CA5A7D854F}" srcOrd="3" destOrd="0" presId="urn:microsoft.com/office/officeart/2018/2/layout/IconVerticalSolidList"/>
    <dgm:cxn modelId="{A230BF38-E3C5-4DF9-8EDC-54CACC5CBD13}" type="presParOf" srcId="{F23AD4B9-C3CC-4664-B8B1-2E1905043BC0}" destId="{5F6B4B26-0FF0-404D-8E7A-0EA0C93612BD}" srcOrd="1" destOrd="0" presId="urn:microsoft.com/office/officeart/2018/2/layout/IconVerticalSolidList"/>
    <dgm:cxn modelId="{87C7455B-1C35-4098-B450-58CEA8EBF859}" type="presParOf" srcId="{F23AD4B9-C3CC-4664-B8B1-2E1905043BC0}" destId="{F8DF2B1C-47C6-44BF-8487-336F3636D5E1}" srcOrd="2" destOrd="0" presId="urn:microsoft.com/office/officeart/2018/2/layout/IconVerticalSolidList"/>
    <dgm:cxn modelId="{382BBE16-637A-4941-8341-D95084A2C58D}" type="presParOf" srcId="{F8DF2B1C-47C6-44BF-8487-336F3636D5E1}" destId="{E226D7D6-A01E-4F9C-B5DF-E3EBD97E36A6}" srcOrd="0" destOrd="0" presId="urn:microsoft.com/office/officeart/2018/2/layout/IconVerticalSolidList"/>
    <dgm:cxn modelId="{7EAD4222-4216-4352-B292-6B67DDEBFBB0}" type="presParOf" srcId="{F8DF2B1C-47C6-44BF-8487-336F3636D5E1}" destId="{0A384244-F298-45AD-94FD-BC095059F1F4}" srcOrd="1" destOrd="0" presId="urn:microsoft.com/office/officeart/2018/2/layout/IconVerticalSolidList"/>
    <dgm:cxn modelId="{9EA22EB8-4113-45F9-AE36-C176099EE949}" type="presParOf" srcId="{F8DF2B1C-47C6-44BF-8487-336F3636D5E1}" destId="{E74CE500-2130-45FE-8482-7E6B57E01C36}" srcOrd="2" destOrd="0" presId="urn:microsoft.com/office/officeart/2018/2/layout/IconVerticalSolidList"/>
    <dgm:cxn modelId="{ADBE6447-5B1C-4344-BC01-7DEB3C030828}" type="presParOf" srcId="{F8DF2B1C-47C6-44BF-8487-336F3636D5E1}" destId="{57158236-120A-4BCF-A71B-263AC9EA4FB3}" srcOrd="3" destOrd="0" presId="urn:microsoft.com/office/officeart/2018/2/layout/IconVerticalSolidList"/>
    <dgm:cxn modelId="{8CDA9413-1125-4391-AB35-86D92D7E160F}" type="presParOf" srcId="{F23AD4B9-C3CC-4664-B8B1-2E1905043BC0}" destId="{132EBBC5-22A9-4B4C-834C-DF1A52CBEE8F}" srcOrd="3" destOrd="0" presId="urn:microsoft.com/office/officeart/2018/2/layout/IconVerticalSolidList"/>
    <dgm:cxn modelId="{6794D5D2-2ED3-4F0C-8F84-0DAF0B699744}" type="presParOf" srcId="{F23AD4B9-C3CC-4664-B8B1-2E1905043BC0}" destId="{49F1D346-D1F3-489E-B1EE-C7BB12BC8F8B}" srcOrd="4" destOrd="0" presId="urn:microsoft.com/office/officeart/2018/2/layout/IconVerticalSolidList"/>
    <dgm:cxn modelId="{D0EC7EA8-36EA-4CE7-BB0F-13E06110E241}" type="presParOf" srcId="{49F1D346-D1F3-489E-B1EE-C7BB12BC8F8B}" destId="{8BE76FFC-8BDC-4339-BF7F-233F0597CF67}" srcOrd="0" destOrd="0" presId="urn:microsoft.com/office/officeart/2018/2/layout/IconVerticalSolidList"/>
    <dgm:cxn modelId="{CAC734DA-2FC1-4D85-A513-278EBD1DFBEE}" type="presParOf" srcId="{49F1D346-D1F3-489E-B1EE-C7BB12BC8F8B}" destId="{37C6A1E9-66FE-4A75-875A-606EF1638F14}" srcOrd="1" destOrd="0" presId="urn:microsoft.com/office/officeart/2018/2/layout/IconVerticalSolidList"/>
    <dgm:cxn modelId="{C3A58F21-F303-4821-A43E-83E4CB19690E}" type="presParOf" srcId="{49F1D346-D1F3-489E-B1EE-C7BB12BC8F8B}" destId="{37C19FD0-1D18-4AB2-9E42-D66AEA03D636}" srcOrd="2" destOrd="0" presId="urn:microsoft.com/office/officeart/2018/2/layout/IconVerticalSolidList"/>
    <dgm:cxn modelId="{2ADB0CD0-2EE5-4460-8997-460858C1AE4C}" type="presParOf" srcId="{49F1D346-D1F3-489E-B1EE-C7BB12BC8F8B}" destId="{1E2B992A-ED64-491E-A999-B4BEF924F18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B68168C-83CB-468A-92EF-5FCAA7CEA3A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8025C57-1863-4D9C-B243-3B06C5B512B5}">
      <dgm:prSet custT="1"/>
      <dgm:spPr/>
      <dgm:t>
        <a:bodyPr/>
        <a:lstStyle/>
        <a:p>
          <a:pPr algn="just"/>
          <a:r>
            <a:rPr lang="en-IN" sz="2200" dirty="0"/>
            <a:t>The PROCEED stage is the translation of the findings into implementation. </a:t>
          </a:r>
          <a:endParaRPr lang="en-US" sz="2200" dirty="0"/>
        </a:p>
      </dgm:t>
    </dgm:pt>
    <dgm:pt modelId="{E2BD53A2-7C8A-4129-9515-CE1A81865F7B}" type="parTrans" cxnId="{2DBBDA63-7B93-4B28-8510-68C8E92A4BE6}">
      <dgm:prSet/>
      <dgm:spPr/>
      <dgm:t>
        <a:bodyPr/>
        <a:lstStyle/>
        <a:p>
          <a:endParaRPr lang="en-US"/>
        </a:p>
      </dgm:t>
    </dgm:pt>
    <dgm:pt modelId="{4B98F5E7-3302-48EA-A35E-480EF7C81360}" type="sibTrans" cxnId="{2DBBDA63-7B93-4B28-8510-68C8E92A4BE6}">
      <dgm:prSet/>
      <dgm:spPr/>
      <dgm:t>
        <a:bodyPr/>
        <a:lstStyle/>
        <a:p>
          <a:endParaRPr lang="en-US"/>
        </a:p>
      </dgm:t>
    </dgm:pt>
    <dgm:pt modelId="{77E661A1-BC0E-4386-9A81-0744F64D29F8}">
      <dgm:prSet custT="1"/>
      <dgm:spPr/>
      <dgm:t>
        <a:bodyPr/>
        <a:lstStyle/>
        <a:p>
          <a:pPr algn="just"/>
          <a:r>
            <a:rPr lang="en-IN" sz="2200" dirty="0"/>
            <a:t>One, there is a need to “co-design” </a:t>
          </a:r>
          <a:r>
            <a:rPr lang="en-IN" sz="2200" dirty="0" err="1"/>
            <a:t>ReConnect</a:t>
          </a:r>
          <a:r>
            <a:rPr lang="en-IN" sz="2200" dirty="0"/>
            <a:t> with older adults and appropriate professionals. </a:t>
          </a:r>
          <a:endParaRPr lang="en-US" sz="2200" dirty="0"/>
        </a:p>
      </dgm:t>
    </dgm:pt>
    <dgm:pt modelId="{68F26A89-2677-4D44-B30A-C5DE8F77E993}" type="parTrans" cxnId="{7BA87F0A-B8C4-4796-9E54-D400C238D02A}">
      <dgm:prSet/>
      <dgm:spPr/>
      <dgm:t>
        <a:bodyPr/>
        <a:lstStyle/>
        <a:p>
          <a:endParaRPr lang="en-US"/>
        </a:p>
      </dgm:t>
    </dgm:pt>
    <dgm:pt modelId="{AC85EE17-FEC6-49C4-8C50-225FF96BA364}" type="sibTrans" cxnId="{7BA87F0A-B8C4-4796-9E54-D400C238D02A}">
      <dgm:prSet/>
      <dgm:spPr/>
      <dgm:t>
        <a:bodyPr/>
        <a:lstStyle/>
        <a:p>
          <a:endParaRPr lang="en-US"/>
        </a:p>
      </dgm:t>
    </dgm:pt>
    <dgm:pt modelId="{60C8869C-4D15-4847-8725-740B3A56E043}">
      <dgm:prSet custT="1"/>
      <dgm:spPr/>
      <dgm:t>
        <a:bodyPr/>
        <a:lstStyle/>
        <a:p>
          <a:pPr algn="just"/>
          <a:r>
            <a:rPr lang="en-IN" sz="2200" dirty="0"/>
            <a:t>The testing of accessibility and usability of the prototype should be done and  digital-inclusion training should provide users with help on devices, basic functions and more (ability net, 2026). </a:t>
          </a:r>
          <a:endParaRPr lang="en-US" sz="2200" dirty="0"/>
        </a:p>
      </dgm:t>
    </dgm:pt>
    <dgm:pt modelId="{451EDF53-DB57-4EF1-95E5-813F90F92D11}" type="parTrans" cxnId="{0DDACA95-1350-422B-9702-95153A31117F}">
      <dgm:prSet/>
      <dgm:spPr/>
      <dgm:t>
        <a:bodyPr/>
        <a:lstStyle/>
        <a:p>
          <a:endParaRPr lang="en-US"/>
        </a:p>
      </dgm:t>
    </dgm:pt>
    <dgm:pt modelId="{9D85FB17-321B-4A19-A777-88AF835B11F9}" type="sibTrans" cxnId="{0DDACA95-1350-422B-9702-95153A31117F}">
      <dgm:prSet/>
      <dgm:spPr/>
      <dgm:t>
        <a:bodyPr/>
        <a:lstStyle/>
        <a:p>
          <a:endParaRPr lang="en-US"/>
        </a:p>
      </dgm:t>
    </dgm:pt>
    <dgm:pt modelId="{3C7E8514-6A4D-49D4-A7D1-17E1D3C88E03}" type="pres">
      <dgm:prSet presAssocID="{CB68168C-83CB-468A-92EF-5FCAA7CEA3AF}" presName="root" presStyleCnt="0">
        <dgm:presLayoutVars>
          <dgm:dir/>
          <dgm:resizeHandles val="exact"/>
        </dgm:presLayoutVars>
      </dgm:prSet>
      <dgm:spPr/>
    </dgm:pt>
    <dgm:pt modelId="{F033A0B4-8326-4B86-82BD-4D22EC2D27D9}" type="pres">
      <dgm:prSet presAssocID="{08025C57-1863-4D9C-B243-3B06C5B512B5}" presName="compNode" presStyleCnt="0"/>
      <dgm:spPr/>
    </dgm:pt>
    <dgm:pt modelId="{4DE16FAC-A464-4E0B-A40E-A18BA2DD4045}" type="pres">
      <dgm:prSet presAssocID="{08025C57-1863-4D9C-B243-3B06C5B512B5}" presName="bgRect" presStyleLbl="bgShp" presStyleIdx="0" presStyleCnt="3"/>
      <dgm:spPr/>
    </dgm:pt>
    <dgm:pt modelId="{6A15AD87-0FF2-484D-B3B3-1DEC505C73CE}" type="pres">
      <dgm:prSet presAssocID="{08025C57-1863-4D9C-B243-3B06C5B512B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inimize"/>
        </a:ext>
      </dgm:extLst>
    </dgm:pt>
    <dgm:pt modelId="{C40DCD72-CFA6-412B-BA1B-6A74D8CE513F}" type="pres">
      <dgm:prSet presAssocID="{08025C57-1863-4D9C-B243-3B06C5B512B5}" presName="spaceRect" presStyleCnt="0"/>
      <dgm:spPr/>
    </dgm:pt>
    <dgm:pt modelId="{5D0B1A85-339A-4611-A942-CA46D9A84C76}" type="pres">
      <dgm:prSet presAssocID="{08025C57-1863-4D9C-B243-3B06C5B512B5}" presName="parTx" presStyleLbl="revTx" presStyleIdx="0" presStyleCnt="3">
        <dgm:presLayoutVars>
          <dgm:chMax val="0"/>
          <dgm:chPref val="0"/>
        </dgm:presLayoutVars>
      </dgm:prSet>
      <dgm:spPr/>
    </dgm:pt>
    <dgm:pt modelId="{5EE4B3EF-09D5-406E-B3DF-F57851EC0057}" type="pres">
      <dgm:prSet presAssocID="{4B98F5E7-3302-48EA-A35E-480EF7C81360}" presName="sibTrans" presStyleCnt="0"/>
      <dgm:spPr/>
    </dgm:pt>
    <dgm:pt modelId="{E7743BBD-2547-4E1D-8871-9DF8B598A1EE}" type="pres">
      <dgm:prSet presAssocID="{77E661A1-BC0E-4386-9A81-0744F64D29F8}" presName="compNode" presStyleCnt="0"/>
      <dgm:spPr/>
    </dgm:pt>
    <dgm:pt modelId="{8981FE0D-C630-4355-8C8B-B93EFA0F93EB}" type="pres">
      <dgm:prSet presAssocID="{77E661A1-BC0E-4386-9A81-0744F64D29F8}" presName="bgRect" presStyleLbl="bgShp" presStyleIdx="1" presStyleCnt="3"/>
      <dgm:spPr/>
    </dgm:pt>
    <dgm:pt modelId="{B9E3F7B8-E3DD-413F-9EF0-72D09C97E107}" type="pres">
      <dgm:prSet presAssocID="{77E661A1-BC0E-4386-9A81-0744F64D29F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CB16BB3D-1D80-4D31-8705-A1552B772DCA}" type="pres">
      <dgm:prSet presAssocID="{77E661A1-BC0E-4386-9A81-0744F64D29F8}" presName="spaceRect" presStyleCnt="0"/>
      <dgm:spPr/>
    </dgm:pt>
    <dgm:pt modelId="{1B46C573-EEE6-4D70-BBEC-62A315EA74DF}" type="pres">
      <dgm:prSet presAssocID="{77E661A1-BC0E-4386-9A81-0744F64D29F8}" presName="parTx" presStyleLbl="revTx" presStyleIdx="1" presStyleCnt="3">
        <dgm:presLayoutVars>
          <dgm:chMax val="0"/>
          <dgm:chPref val="0"/>
        </dgm:presLayoutVars>
      </dgm:prSet>
      <dgm:spPr/>
    </dgm:pt>
    <dgm:pt modelId="{0F24B34D-85EE-4DE0-B096-E8C5ECFCAA7D}" type="pres">
      <dgm:prSet presAssocID="{AC85EE17-FEC6-49C4-8C50-225FF96BA364}" presName="sibTrans" presStyleCnt="0"/>
      <dgm:spPr/>
    </dgm:pt>
    <dgm:pt modelId="{CCB61EAF-91C6-4946-92B9-6FDD23CD5239}" type="pres">
      <dgm:prSet presAssocID="{60C8869C-4D15-4847-8725-740B3A56E043}" presName="compNode" presStyleCnt="0"/>
      <dgm:spPr/>
    </dgm:pt>
    <dgm:pt modelId="{FFDD7C70-5908-4A30-B498-EAD88A136A23}" type="pres">
      <dgm:prSet presAssocID="{60C8869C-4D15-4847-8725-740B3A56E043}" presName="bgRect" presStyleLbl="bgShp" presStyleIdx="2" presStyleCnt="3"/>
      <dgm:spPr/>
    </dgm:pt>
    <dgm:pt modelId="{C472C78B-5C4A-4341-8768-AD6F477A27D5}" type="pres">
      <dgm:prSet presAssocID="{60C8869C-4D15-4847-8725-740B3A56E043}"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Web Design"/>
        </a:ext>
      </dgm:extLst>
    </dgm:pt>
    <dgm:pt modelId="{7B009534-DF60-479A-A8FC-23E3E82278C5}" type="pres">
      <dgm:prSet presAssocID="{60C8869C-4D15-4847-8725-740B3A56E043}" presName="spaceRect" presStyleCnt="0"/>
      <dgm:spPr/>
    </dgm:pt>
    <dgm:pt modelId="{0A4C9BDB-F7AF-4F0B-A6A5-6656A55B1580}" type="pres">
      <dgm:prSet presAssocID="{60C8869C-4D15-4847-8725-740B3A56E043}" presName="parTx" presStyleLbl="revTx" presStyleIdx="2" presStyleCnt="3">
        <dgm:presLayoutVars>
          <dgm:chMax val="0"/>
          <dgm:chPref val="0"/>
        </dgm:presLayoutVars>
      </dgm:prSet>
      <dgm:spPr/>
    </dgm:pt>
  </dgm:ptLst>
  <dgm:cxnLst>
    <dgm:cxn modelId="{7BA87F0A-B8C4-4796-9E54-D400C238D02A}" srcId="{CB68168C-83CB-468A-92EF-5FCAA7CEA3AF}" destId="{77E661A1-BC0E-4386-9A81-0744F64D29F8}" srcOrd="1" destOrd="0" parTransId="{68F26A89-2677-4D44-B30A-C5DE8F77E993}" sibTransId="{AC85EE17-FEC6-49C4-8C50-225FF96BA364}"/>
    <dgm:cxn modelId="{20336518-2647-4F61-9488-CA5A3B030624}" type="presOf" srcId="{77E661A1-BC0E-4386-9A81-0744F64D29F8}" destId="{1B46C573-EEE6-4D70-BBEC-62A315EA74DF}" srcOrd="0" destOrd="0" presId="urn:microsoft.com/office/officeart/2018/2/layout/IconVerticalSolidList"/>
    <dgm:cxn modelId="{2DBBDA63-7B93-4B28-8510-68C8E92A4BE6}" srcId="{CB68168C-83CB-468A-92EF-5FCAA7CEA3AF}" destId="{08025C57-1863-4D9C-B243-3B06C5B512B5}" srcOrd="0" destOrd="0" parTransId="{E2BD53A2-7C8A-4129-9515-CE1A81865F7B}" sibTransId="{4B98F5E7-3302-48EA-A35E-480EF7C81360}"/>
    <dgm:cxn modelId="{8DE07673-BECA-4DEF-A270-6915CDEB72A7}" type="presOf" srcId="{08025C57-1863-4D9C-B243-3B06C5B512B5}" destId="{5D0B1A85-339A-4611-A942-CA46D9A84C76}" srcOrd="0" destOrd="0" presId="urn:microsoft.com/office/officeart/2018/2/layout/IconVerticalSolidList"/>
    <dgm:cxn modelId="{31E3A673-9B67-4D7D-9F9B-21BBB7C0FC77}" type="presOf" srcId="{CB68168C-83CB-468A-92EF-5FCAA7CEA3AF}" destId="{3C7E8514-6A4D-49D4-A7D1-17E1D3C88E03}" srcOrd="0" destOrd="0" presId="urn:microsoft.com/office/officeart/2018/2/layout/IconVerticalSolidList"/>
    <dgm:cxn modelId="{0DDACA95-1350-422B-9702-95153A31117F}" srcId="{CB68168C-83CB-468A-92EF-5FCAA7CEA3AF}" destId="{60C8869C-4D15-4847-8725-740B3A56E043}" srcOrd="2" destOrd="0" parTransId="{451EDF53-DB57-4EF1-95E5-813F90F92D11}" sibTransId="{9D85FB17-321B-4A19-A777-88AF835B11F9}"/>
    <dgm:cxn modelId="{D8EF4BE4-8957-4CEB-ABB9-5C4E6D8D01A8}" type="presOf" srcId="{60C8869C-4D15-4847-8725-740B3A56E043}" destId="{0A4C9BDB-F7AF-4F0B-A6A5-6656A55B1580}" srcOrd="0" destOrd="0" presId="urn:microsoft.com/office/officeart/2018/2/layout/IconVerticalSolidList"/>
    <dgm:cxn modelId="{DD931DF2-C84A-48ED-8288-A3E51DE35155}" type="presParOf" srcId="{3C7E8514-6A4D-49D4-A7D1-17E1D3C88E03}" destId="{F033A0B4-8326-4B86-82BD-4D22EC2D27D9}" srcOrd="0" destOrd="0" presId="urn:microsoft.com/office/officeart/2018/2/layout/IconVerticalSolidList"/>
    <dgm:cxn modelId="{470B4902-00BF-45FA-8540-93927AC4CF1C}" type="presParOf" srcId="{F033A0B4-8326-4B86-82BD-4D22EC2D27D9}" destId="{4DE16FAC-A464-4E0B-A40E-A18BA2DD4045}" srcOrd="0" destOrd="0" presId="urn:microsoft.com/office/officeart/2018/2/layout/IconVerticalSolidList"/>
    <dgm:cxn modelId="{AD833B1F-D9D4-49E0-B957-D7010B9D77BD}" type="presParOf" srcId="{F033A0B4-8326-4B86-82BD-4D22EC2D27D9}" destId="{6A15AD87-0FF2-484D-B3B3-1DEC505C73CE}" srcOrd="1" destOrd="0" presId="urn:microsoft.com/office/officeart/2018/2/layout/IconVerticalSolidList"/>
    <dgm:cxn modelId="{8B303E3C-E7D5-4648-BA7A-76C111D6A5EC}" type="presParOf" srcId="{F033A0B4-8326-4B86-82BD-4D22EC2D27D9}" destId="{C40DCD72-CFA6-412B-BA1B-6A74D8CE513F}" srcOrd="2" destOrd="0" presId="urn:microsoft.com/office/officeart/2018/2/layout/IconVerticalSolidList"/>
    <dgm:cxn modelId="{407234D2-434B-481C-BA9D-FFCD38047A19}" type="presParOf" srcId="{F033A0B4-8326-4B86-82BD-4D22EC2D27D9}" destId="{5D0B1A85-339A-4611-A942-CA46D9A84C76}" srcOrd="3" destOrd="0" presId="urn:microsoft.com/office/officeart/2018/2/layout/IconVerticalSolidList"/>
    <dgm:cxn modelId="{4E213C4E-3FCA-49B3-901A-04935CE6BC1F}" type="presParOf" srcId="{3C7E8514-6A4D-49D4-A7D1-17E1D3C88E03}" destId="{5EE4B3EF-09D5-406E-B3DF-F57851EC0057}" srcOrd="1" destOrd="0" presId="urn:microsoft.com/office/officeart/2018/2/layout/IconVerticalSolidList"/>
    <dgm:cxn modelId="{149E4C0A-6C16-4FE8-92CE-E9D14A8DDF13}" type="presParOf" srcId="{3C7E8514-6A4D-49D4-A7D1-17E1D3C88E03}" destId="{E7743BBD-2547-4E1D-8871-9DF8B598A1EE}" srcOrd="2" destOrd="0" presId="urn:microsoft.com/office/officeart/2018/2/layout/IconVerticalSolidList"/>
    <dgm:cxn modelId="{99271518-BF83-42DD-BE99-DD6043E2E2F8}" type="presParOf" srcId="{E7743BBD-2547-4E1D-8871-9DF8B598A1EE}" destId="{8981FE0D-C630-4355-8C8B-B93EFA0F93EB}" srcOrd="0" destOrd="0" presId="urn:microsoft.com/office/officeart/2018/2/layout/IconVerticalSolidList"/>
    <dgm:cxn modelId="{E723B824-D516-481A-ACE7-D2395C29AE87}" type="presParOf" srcId="{E7743BBD-2547-4E1D-8871-9DF8B598A1EE}" destId="{B9E3F7B8-E3DD-413F-9EF0-72D09C97E107}" srcOrd="1" destOrd="0" presId="urn:microsoft.com/office/officeart/2018/2/layout/IconVerticalSolidList"/>
    <dgm:cxn modelId="{72B33B27-C6CC-46E7-84E1-30FE1E5B5856}" type="presParOf" srcId="{E7743BBD-2547-4E1D-8871-9DF8B598A1EE}" destId="{CB16BB3D-1D80-4D31-8705-A1552B772DCA}" srcOrd="2" destOrd="0" presId="urn:microsoft.com/office/officeart/2018/2/layout/IconVerticalSolidList"/>
    <dgm:cxn modelId="{36B64E5B-5B2F-4A13-BD36-A1D3F92821E7}" type="presParOf" srcId="{E7743BBD-2547-4E1D-8871-9DF8B598A1EE}" destId="{1B46C573-EEE6-4D70-BBEC-62A315EA74DF}" srcOrd="3" destOrd="0" presId="urn:microsoft.com/office/officeart/2018/2/layout/IconVerticalSolidList"/>
    <dgm:cxn modelId="{140598BE-DDBF-4A63-B6AF-D547C94C4C49}" type="presParOf" srcId="{3C7E8514-6A4D-49D4-A7D1-17E1D3C88E03}" destId="{0F24B34D-85EE-4DE0-B096-E8C5ECFCAA7D}" srcOrd="3" destOrd="0" presId="urn:microsoft.com/office/officeart/2018/2/layout/IconVerticalSolidList"/>
    <dgm:cxn modelId="{86205F40-F8AD-4143-9218-840D31D8CAEC}" type="presParOf" srcId="{3C7E8514-6A4D-49D4-A7D1-17E1D3C88E03}" destId="{CCB61EAF-91C6-4946-92B9-6FDD23CD5239}" srcOrd="4" destOrd="0" presId="urn:microsoft.com/office/officeart/2018/2/layout/IconVerticalSolidList"/>
    <dgm:cxn modelId="{0CABA8EE-C40A-4539-A52F-0EFB7068DD33}" type="presParOf" srcId="{CCB61EAF-91C6-4946-92B9-6FDD23CD5239}" destId="{FFDD7C70-5908-4A30-B498-EAD88A136A23}" srcOrd="0" destOrd="0" presId="urn:microsoft.com/office/officeart/2018/2/layout/IconVerticalSolidList"/>
    <dgm:cxn modelId="{7B03C944-DF61-44E4-B497-524031177F0E}" type="presParOf" srcId="{CCB61EAF-91C6-4946-92B9-6FDD23CD5239}" destId="{C472C78B-5C4A-4341-8768-AD6F477A27D5}" srcOrd="1" destOrd="0" presId="urn:microsoft.com/office/officeart/2018/2/layout/IconVerticalSolidList"/>
    <dgm:cxn modelId="{0E83D51B-5A78-4613-983D-B09BD2C079D0}" type="presParOf" srcId="{CCB61EAF-91C6-4946-92B9-6FDD23CD5239}" destId="{7B009534-DF60-479A-A8FC-23E3E82278C5}" srcOrd="2" destOrd="0" presId="urn:microsoft.com/office/officeart/2018/2/layout/IconVerticalSolidList"/>
    <dgm:cxn modelId="{792E781F-EBAE-46B5-89AA-E2F8C0C57FAB}" type="presParOf" srcId="{CCB61EAF-91C6-4946-92B9-6FDD23CD5239}" destId="{0A4C9BDB-F7AF-4F0B-A6A5-6656A55B158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C26A096-13EA-4C8F-A996-287FD5888FA5}" type="doc">
      <dgm:prSet loTypeId="urn:microsoft.com/office/officeart/2005/8/layout/chart3" loCatId="cycle" qsTypeId="urn:microsoft.com/office/officeart/2005/8/quickstyle/simple1" qsCatId="simple" csTypeId="urn:microsoft.com/office/officeart/2005/8/colors/colorful5" csCatId="colorful" phldr="1"/>
      <dgm:spPr/>
      <dgm:t>
        <a:bodyPr/>
        <a:lstStyle/>
        <a:p>
          <a:endParaRPr lang="en-US"/>
        </a:p>
      </dgm:t>
    </dgm:pt>
    <dgm:pt modelId="{B3557713-ABA0-4889-8EBC-232AAD9DBEE3}">
      <dgm:prSet custT="1"/>
      <dgm:spPr/>
      <dgm:t>
        <a:bodyPr/>
        <a:lstStyle/>
        <a:p>
          <a:r>
            <a:rPr lang="en-IN" sz="1900" dirty="0"/>
            <a:t>The behaviour-change pathway offers an explanation as to why </a:t>
          </a:r>
          <a:r>
            <a:rPr lang="en-IN" sz="1900" dirty="0" err="1"/>
            <a:t>ReConnect</a:t>
          </a:r>
          <a:r>
            <a:rPr lang="en-IN" sz="1900" dirty="0"/>
            <a:t> is expected to have an impact (Parkinson, 2025). </a:t>
          </a:r>
          <a:endParaRPr lang="en-US" sz="1900" dirty="0"/>
        </a:p>
      </dgm:t>
    </dgm:pt>
    <dgm:pt modelId="{F206C7A1-2866-400E-89AF-762E79A4DD24}" type="parTrans" cxnId="{D766453C-9314-4989-92F4-23231679286A}">
      <dgm:prSet/>
      <dgm:spPr/>
      <dgm:t>
        <a:bodyPr/>
        <a:lstStyle/>
        <a:p>
          <a:endParaRPr lang="en-US"/>
        </a:p>
      </dgm:t>
    </dgm:pt>
    <dgm:pt modelId="{14471F35-98CB-4F53-BF63-75F7926352FE}" type="sibTrans" cxnId="{D766453C-9314-4989-92F4-23231679286A}">
      <dgm:prSet/>
      <dgm:spPr/>
      <dgm:t>
        <a:bodyPr/>
        <a:lstStyle/>
        <a:p>
          <a:endParaRPr lang="en-US"/>
        </a:p>
      </dgm:t>
    </dgm:pt>
    <dgm:pt modelId="{BDD71FA3-C026-4A83-8B5D-C15DF30D5882}">
      <dgm:prSet custT="1"/>
      <dgm:spPr/>
      <dgm:t>
        <a:bodyPr/>
        <a:lstStyle/>
        <a:p>
          <a:r>
            <a:rPr lang="en-IN" sz="1900" dirty="0"/>
            <a:t>Peer interaction can enhance support and, in turn, encourage as it establishes shared experiences. </a:t>
          </a:r>
          <a:endParaRPr lang="en-US" sz="1900" dirty="0"/>
        </a:p>
      </dgm:t>
    </dgm:pt>
    <dgm:pt modelId="{12EFE1C5-C2B2-4A77-97BA-6339886709E4}" type="parTrans" cxnId="{E216F18F-2E4D-4BB0-A3D9-CA33690807EB}">
      <dgm:prSet/>
      <dgm:spPr/>
      <dgm:t>
        <a:bodyPr/>
        <a:lstStyle/>
        <a:p>
          <a:endParaRPr lang="en-US"/>
        </a:p>
      </dgm:t>
    </dgm:pt>
    <dgm:pt modelId="{F2383E26-E4E5-4A93-AD12-D57483A17A90}" type="sibTrans" cxnId="{E216F18F-2E4D-4BB0-A3D9-CA33690807EB}">
      <dgm:prSet/>
      <dgm:spPr/>
      <dgm:t>
        <a:bodyPr/>
        <a:lstStyle/>
        <a:p>
          <a:endParaRPr lang="en-US"/>
        </a:p>
      </dgm:t>
    </dgm:pt>
    <dgm:pt modelId="{C0789417-009C-4B70-A1F7-562C39E271BB}">
      <dgm:prSet custT="1"/>
      <dgm:spPr/>
      <dgm:t>
        <a:bodyPr/>
        <a:lstStyle/>
        <a:p>
          <a:r>
            <a:rPr lang="en-IN" sz="1900" dirty="0"/>
            <a:t>Small goals that are achievable can build self-efficacy by giving users a sense of success and not being overwhelmed.</a:t>
          </a:r>
          <a:endParaRPr lang="en-US" sz="1900" dirty="0"/>
        </a:p>
      </dgm:t>
    </dgm:pt>
    <dgm:pt modelId="{8374F52A-6547-466E-92B1-EB2261D41236}" type="parTrans" cxnId="{D323E4FC-43EF-47E5-9F7D-4F4E11292EE1}">
      <dgm:prSet/>
      <dgm:spPr/>
      <dgm:t>
        <a:bodyPr/>
        <a:lstStyle/>
        <a:p>
          <a:endParaRPr lang="en-US"/>
        </a:p>
      </dgm:t>
    </dgm:pt>
    <dgm:pt modelId="{4F4FE616-EBCC-4566-9E80-BE959428EE43}" type="sibTrans" cxnId="{D323E4FC-43EF-47E5-9F7D-4F4E11292EE1}">
      <dgm:prSet/>
      <dgm:spPr/>
      <dgm:t>
        <a:bodyPr/>
        <a:lstStyle/>
        <a:p>
          <a:endParaRPr lang="en-US"/>
        </a:p>
      </dgm:t>
    </dgm:pt>
    <dgm:pt modelId="{2F47EB65-BA73-4908-962B-ED3BD00B2B20}" type="pres">
      <dgm:prSet presAssocID="{EC26A096-13EA-4C8F-A996-287FD5888FA5}" presName="compositeShape" presStyleCnt="0">
        <dgm:presLayoutVars>
          <dgm:chMax val="7"/>
          <dgm:dir/>
          <dgm:resizeHandles val="exact"/>
        </dgm:presLayoutVars>
      </dgm:prSet>
      <dgm:spPr/>
    </dgm:pt>
    <dgm:pt modelId="{DF75E8FD-E949-43C4-8416-BDB3537E3427}" type="pres">
      <dgm:prSet presAssocID="{EC26A096-13EA-4C8F-A996-287FD5888FA5}" presName="wedge1" presStyleLbl="node1" presStyleIdx="0" presStyleCnt="3" custScaleX="141618"/>
      <dgm:spPr/>
    </dgm:pt>
    <dgm:pt modelId="{AAE39E6B-0382-4586-84CC-AC91DB496AEB}" type="pres">
      <dgm:prSet presAssocID="{EC26A096-13EA-4C8F-A996-287FD5888FA5}" presName="wedge1Tx" presStyleLbl="node1" presStyleIdx="0" presStyleCnt="3">
        <dgm:presLayoutVars>
          <dgm:chMax val="0"/>
          <dgm:chPref val="0"/>
          <dgm:bulletEnabled val="1"/>
        </dgm:presLayoutVars>
      </dgm:prSet>
      <dgm:spPr/>
    </dgm:pt>
    <dgm:pt modelId="{F0426CD5-3A63-404C-9513-69D9C72577DD}" type="pres">
      <dgm:prSet presAssocID="{EC26A096-13EA-4C8F-A996-287FD5888FA5}" presName="wedge2" presStyleLbl="node1" presStyleIdx="1" presStyleCnt="3" custScaleY="124123" custLinFactNeighborX="4862" custLinFactNeighborY="102"/>
      <dgm:spPr/>
    </dgm:pt>
    <dgm:pt modelId="{07199218-F4A8-41F5-9CC8-888DF72D652D}" type="pres">
      <dgm:prSet presAssocID="{EC26A096-13EA-4C8F-A996-287FD5888FA5}" presName="wedge2Tx" presStyleLbl="node1" presStyleIdx="1" presStyleCnt="3">
        <dgm:presLayoutVars>
          <dgm:chMax val="0"/>
          <dgm:chPref val="0"/>
          <dgm:bulletEnabled val="1"/>
        </dgm:presLayoutVars>
      </dgm:prSet>
      <dgm:spPr/>
    </dgm:pt>
    <dgm:pt modelId="{B4B65330-1A45-449C-9985-4BD44D41962C}" type="pres">
      <dgm:prSet presAssocID="{EC26A096-13EA-4C8F-A996-287FD5888FA5}" presName="wedge3" presStyleLbl="node1" presStyleIdx="2" presStyleCnt="3" custScaleX="138602"/>
      <dgm:spPr/>
    </dgm:pt>
    <dgm:pt modelId="{8AB974AE-35FC-4C30-9814-02C478336041}" type="pres">
      <dgm:prSet presAssocID="{EC26A096-13EA-4C8F-A996-287FD5888FA5}" presName="wedge3Tx" presStyleLbl="node1" presStyleIdx="2" presStyleCnt="3">
        <dgm:presLayoutVars>
          <dgm:chMax val="0"/>
          <dgm:chPref val="0"/>
          <dgm:bulletEnabled val="1"/>
        </dgm:presLayoutVars>
      </dgm:prSet>
      <dgm:spPr/>
    </dgm:pt>
  </dgm:ptLst>
  <dgm:cxnLst>
    <dgm:cxn modelId="{15727717-14BB-4DC2-80EE-22B073C64E89}" type="presOf" srcId="{C0789417-009C-4B70-A1F7-562C39E271BB}" destId="{8AB974AE-35FC-4C30-9814-02C478336041}" srcOrd="1" destOrd="0" presId="urn:microsoft.com/office/officeart/2005/8/layout/chart3"/>
    <dgm:cxn modelId="{690CDD24-38A8-4EA6-9053-CFF2C6E857A8}" type="presOf" srcId="{B3557713-ABA0-4889-8EBC-232AAD9DBEE3}" destId="{AAE39E6B-0382-4586-84CC-AC91DB496AEB}" srcOrd="1" destOrd="0" presId="urn:microsoft.com/office/officeart/2005/8/layout/chart3"/>
    <dgm:cxn modelId="{D766453C-9314-4989-92F4-23231679286A}" srcId="{EC26A096-13EA-4C8F-A996-287FD5888FA5}" destId="{B3557713-ABA0-4889-8EBC-232AAD9DBEE3}" srcOrd="0" destOrd="0" parTransId="{F206C7A1-2866-400E-89AF-762E79A4DD24}" sibTransId="{14471F35-98CB-4F53-BF63-75F7926352FE}"/>
    <dgm:cxn modelId="{5901503F-C78A-4038-AA69-CF3C5DFE3CD3}" type="presOf" srcId="{EC26A096-13EA-4C8F-A996-287FD5888FA5}" destId="{2F47EB65-BA73-4908-962B-ED3BD00B2B20}" srcOrd="0" destOrd="0" presId="urn:microsoft.com/office/officeart/2005/8/layout/chart3"/>
    <dgm:cxn modelId="{2CFC2D62-17B9-4EBB-BADF-5F71B9B8E423}" type="presOf" srcId="{B3557713-ABA0-4889-8EBC-232AAD9DBEE3}" destId="{DF75E8FD-E949-43C4-8416-BDB3537E3427}" srcOrd="0" destOrd="0" presId="urn:microsoft.com/office/officeart/2005/8/layout/chart3"/>
    <dgm:cxn modelId="{790A5285-A473-408A-9887-670DF917A23B}" type="presOf" srcId="{BDD71FA3-C026-4A83-8B5D-C15DF30D5882}" destId="{07199218-F4A8-41F5-9CC8-888DF72D652D}" srcOrd="1" destOrd="0" presId="urn:microsoft.com/office/officeart/2005/8/layout/chart3"/>
    <dgm:cxn modelId="{E216F18F-2E4D-4BB0-A3D9-CA33690807EB}" srcId="{EC26A096-13EA-4C8F-A996-287FD5888FA5}" destId="{BDD71FA3-C026-4A83-8B5D-C15DF30D5882}" srcOrd="1" destOrd="0" parTransId="{12EFE1C5-C2B2-4A77-97BA-6339886709E4}" sibTransId="{F2383E26-E4E5-4A93-AD12-D57483A17A90}"/>
    <dgm:cxn modelId="{313980A2-992D-4EC8-9FE7-D2AE087424FD}" type="presOf" srcId="{C0789417-009C-4B70-A1F7-562C39E271BB}" destId="{B4B65330-1A45-449C-9985-4BD44D41962C}" srcOrd="0" destOrd="0" presId="urn:microsoft.com/office/officeart/2005/8/layout/chart3"/>
    <dgm:cxn modelId="{B8BA28BC-5371-49B1-86D3-0389AE09D97E}" type="presOf" srcId="{BDD71FA3-C026-4A83-8B5D-C15DF30D5882}" destId="{F0426CD5-3A63-404C-9513-69D9C72577DD}" srcOrd="0" destOrd="0" presId="urn:microsoft.com/office/officeart/2005/8/layout/chart3"/>
    <dgm:cxn modelId="{D323E4FC-43EF-47E5-9F7D-4F4E11292EE1}" srcId="{EC26A096-13EA-4C8F-A996-287FD5888FA5}" destId="{C0789417-009C-4B70-A1F7-562C39E271BB}" srcOrd="2" destOrd="0" parTransId="{8374F52A-6547-466E-92B1-EB2261D41236}" sibTransId="{4F4FE616-EBCC-4566-9E80-BE959428EE43}"/>
    <dgm:cxn modelId="{37FF6897-B021-40EF-8C70-2D540E72FD2A}" type="presParOf" srcId="{2F47EB65-BA73-4908-962B-ED3BD00B2B20}" destId="{DF75E8FD-E949-43C4-8416-BDB3537E3427}" srcOrd="0" destOrd="0" presId="urn:microsoft.com/office/officeart/2005/8/layout/chart3"/>
    <dgm:cxn modelId="{EEF6119D-F93F-4AB0-96D2-B1C53EC2928B}" type="presParOf" srcId="{2F47EB65-BA73-4908-962B-ED3BD00B2B20}" destId="{AAE39E6B-0382-4586-84CC-AC91DB496AEB}" srcOrd="1" destOrd="0" presId="urn:microsoft.com/office/officeart/2005/8/layout/chart3"/>
    <dgm:cxn modelId="{9194E176-53E4-4142-970D-FD821F352C3C}" type="presParOf" srcId="{2F47EB65-BA73-4908-962B-ED3BD00B2B20}" destId="{F0426CD5-3A63-404C-9513-69D9C72577DD}" srcOrd="2" destOrd="0" presId="urn:microsoft.com/office/officeart/2005/8/layout/chart3"/>
    <dgm:cxn modelId="{393791C6-059C-49DA-821E-76DE5E68BE58}" type="presParOf" srcId="{2F47EB65-BA73-4908-962B-ED3BD00B2B20}" destId="{07199218-F4A8-41F5-9CC8-888DF72D652D}" srcOrd="3" destOrd="0" presId="urn:microsoft.com/office/officeart/2005/8/layout/chart3"/>
    <dgm:cxn modelId="{9F2128B0-26E1-4E02-9118-3E749099799D}" type="presParOf" srcId="{2F47EB65-BA73-4908-962B-ED3BD00B2B20}" destId="{B4B65330-1A45-449C-9985-4BD44D41962C}" srcOrd="4" destOrd="0" presId="urn:microsoft.com/office/officeart/2005/8/layout/chart3"/>
    <dgm:cxn modelId="{535092E5-F321-4984-A3A9-8C105FEECD64}" type="presParOf" srcId="{2F47EB65-BA73-4908-962B-ED3BD00B2B20}" destId="{8AB974AE-35FC-4C30-9814-02C478336041}"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440DF72-D720-4AEF-B885-2282BE869BAF}"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501BC4B5-76FD-4F50-A52C-8FAE2DC694D6}">
      <dgm:prSet custT="1"/>
      <dgm:spPr/>
      <dgm:t>
        <a:bodyPr/>
        <a:lstStyle/>
        <a:p>
          <a:pPr algn="just"/>
          <a:r>
            <a:rPr lang="en-IN" sz="2200" dirty="0"/>
            <a:t>Process indicators might encompass registrations, frequency of platform usage, extent of participation in peer circles, extent to which the digital support is completed and “take-up” and “retention.” </a:t>
          </a:r>
          <a:endParaRPr lang="en-US" sz="2200" dirty="0"/>
        </a:p>
      </dgm:t>
    </dgm:pt>
    <dgm:pt modelId="{E1F9899F-BA98-49CC-BDD0-8BCE7F18E1C8}" type="parTrans" cxnId="{A58952E7-4F45-46E2-8542-35DE6011E5BE}">
      <dgm:prSet/>
      <dgm:spPr/>
      <dgm:t>
        <a:bodyPr/>
        <a:lstStyle/>
        <a:p>
          <a:endParaRPr lang="en-US"/>
        </a:p>
      </dgm:t>
    </dgm:pt>
    <dgm:pt modelId="{0137E582-CBE3-483A-92EE-4057FB2F988D}" type="sibTrans" cxnId="{A58952E7-4F45-46E2-8542-35DE6011E5BE}">
      <dgm:prSet/>
      <dgm:spPr/>
      <dgm:t>
        <a:bodyPr/>
        <a:lstStyle/>
        <a:p>
          <a:endParaRPr lang="en-US"/>
        </a:p>
      </dgm:t>
    </dgm:pt>
    <dgm:pt modelId="{D51B6FDE-3B50-49F4-A267-2148AF2D385B}">
      <dgm:prSet custT="1"/>
      <dgm:spPr/>
      <dgm:t>
        <a:bodyPr/>
        <a:lstStyle/>
        <a:p>
          <a:pPr algn="just"/>
          <a:r>
            <a:rPr lang="en-IN" sz="2200" dirty="0"/>
            <a:t>These are measures to help determine if </a:t>
          </a:r>
          <a:r>
            <a:rPr lang="en-IN" sz="2200" dirty="0" err="1"/>
            <a:t>ReConnect</a:t>
          </a:r>
          <a:r>
            <a:rPr lang="en-IN" sz="2200" dirty="0"/>
            <a:t> was actually delivered as intended.</a:t>
          </a:r>
          <a:endParaRPr lang="en-US" sz="2200" dirty="0"/>
        </a:p>
      </dgm:t>
    </dgm:pt>
    <dgm:pt modelId="{CBD332E0-B3EA-42EA-B63A-15FD247BED69}" type="parTrans" cxnId="{9C37C3D8-6A32-4FEB-9FE1-994C36FAB738}">
      <dgm:prSet/>
      <dgm:spPr/>
      <dgm:t>
        <a:bodyPr/>
        <a:lstStyle/>
        <a:p>
          <a:endParaRPr lang="en-US"/>
        </a:p>
      </dgm:t>
    </dgm:pt>
    <dgm:pt modelId="{32C94392-B9A8-43F1-8F1A-7124DF7ED598}" type="sibTrans" cxnId="{9C37C3D8-6A32-4FEB-9FE1-994C36FAB738}">
      <dgm:prSet/>
      <dgm:spPr/>
      <dgm:t>
        <a:bodyPr/>
        <a:lstStyle/>
        <a:p>
          <a:endParaRPr lang="en-US"/>
        </a:p>
      </dgm:t>
    </dgm:pt>
    <dgm:pt modelId="{E9CD3925-487C-4D28-9CFE-4F279AF517D5}">
      <dgm:prSet custT="1"/>
      <dgm:spPr/>
      <dgm:t>
        <a:bodyPr/>
        <a:lstStyle/>
        <a:p>
          <a:pPr algn="just"/>
          <a:r>
            <a:rPr lang="en-IN" sz="2200" dirty="0"/>
            <a:t>Social connectedness, self-efficacy, physical activity and community engagement are short-term outcomes to strive for (Shan, Xie and Li, 2026). </a:t>
          </a:r>
          <a:endParaRPr lang="en-US" sz="2200" dirty="0"/>
        </a:p>
      </dgm:t>
    </dgm:pt>
    <dgm:pt modelId="{82B0AF09-D058-4EA4-A88B-F70D0B494F15}" type="parTrans" cxnId="{9AAA2121-52E9-4DDF-9A7A-D98534242E1D}">
      <dgm:prSet/>
      <dgm:spPr/>
      <dgm:t>
        <a:bodyPr/>
        <a:lstStyle/>
        <a:p>
          <a:endParaRPr lang="en-US"/>
        </a:p>
      </dgm:t>
    </dgm:pt>
    <dgm:pt modelId="{9534BB5C-74FB-4A25-B4B9-9AA174B60BBF}" type="sibTrans" cxnId="{9AAA2121-52E9-4DDF-9A7A-D98534242E1D}">
      <dgm:prSet/>
      <dgm:spPr/>
      <dgm:t>
        <a:bodyPr/>
        <a:lstStyle/>
        <a:p>
          <a:endParaRPr lang="en-US"/>
        </a:p>
      </dgm:t>
    </dgm:pt>
    <dgm:pt modelId="{275CA548-203D-4ACA-958D-BD0C23400313}" type="pres">
      <dgm:prSet presAssocID="{A440DF72-D720-4AEF-B885-2282BE869BAF}" presName="outerComposite" presStyleCnt="0">
        <dgm:presLayoutVars>
          <dgm:chMax val="5"/>
          <dgm:dir/>
          <dgm:resizeHandles val="exact"/>
        </dgm:presLayoutVars>
      </dgm:prSet>
      <dgm:spPr/>
    </dgm:pt>
    <dgm:pt modelId="{9905F328-A3A2-4078-AC5F-7A3E642222B3}" type="pres">
      <dgm:prSet presAssocID="{A440DF72-D720-4AEF-B885-2282BE869BAF}" presName="dummyMaxCanvas" presStyleCnt="0">
        <dgm:presLayoutVars/>
      </dgm:prSet>
      <dgm:spPr/>
    </dgm:pt>
    <dgm:pt modelId="{4EA3801D-6B8E-4103-980F-5B3AEC9405B4}" type="pres">
      <dgm:prSet presAssocID="{A440DF72-D720-4AEF-B885-2282BE869BAF}" presName="ThreeNodes_1" presStyleLbl="node1" presStyleIdx="0" presStyleCnt="3">
        <dgm:presLayoutVars>
          <dgm:bulletEnabled val="1"/>
        </dgm:presLayoutVars>
      </dgm:prSet>
      <dgm:spPr/>
    </dgm:pt>
    <dgm:pt modelId="{A10662AB-B62A-4A18-8C97-CD20D7CDBA26}" type="pres">
      <dgm:prSet presAssocID="{A440DF72-D720-4AEF-B885-2282BE869BAF}" presName="ThreeNodes_2" presStyleLbl="node1" presStyleIdx="1" presStyleCnt="3">
        <dgm:presLayoutVars>
          <dgm:bulletEnabled val="1"/>
        </dgm:presLayoutVars>
      </dgm:prSet>
      <dgm:spPr/>
    </dgm:pt>
    <dgm:pt modelId="{B3A56A3A-1FB8-4B4E-AA51-ACAE816E7779}" type="pres">
      <dgm:prSet presAssocID="{A440DF72-D720-4AEF-B885-2282BE869BAF}" presName="ThreeNodes_3" presStyleLbl="node1" presStyleIdx="2" presStyleCnt="3">
        <dgm:presLayoutVars>
          <dgm:bulletEnabled val="1"/>
        </dgm:presLayoutVars>
      </dgm:prSet>
      <dgm:spPr/>
    </dgm:pt>
    <dgm:pt modelId="{2C2C039B-90B5-4F99-8BF2-46C20DB888E6}" type="pres">
      <dgm:prSet presAssocID="{A440DF72-D720-4AEF-B885-2282BE869BAF}" presName="ThreeConn_1-2" presStyleLbl="fgAccFollowNode1" presStyleIdx="0" presStyleCnt="2">
        <dgm:presLayoutVars>
          <dgm:bulletEnabled val="1"/>
        </dgm:presLayoutVars>
      </dgm:prSet>
      <dgm:spPr/>
    </dgm:pt>
    <dgm:pt modelId="{839D5DEA-FE94-46F1-9C91-8CDB626550B1}" type="pres">
      <dgm:prSet presAssocID="{A440DF72-D720-4AEF-B885-2282BE869BAF}" presName="ThreeConn_2-3" presStyleLbl="fgAccFollowNode1" presStyleIdx="1" presStyleCnt="2">
        <dgm:presLayoutVars>
          <dgm:bulletEnabled val="1"/>
        </dgm:presLayoutVars>
      </dgm:prSet>
      <dgm:spPr/>
    </dgm:pt>
    <dgm:pt modelId="{CDB589B4-86AE-4010-8673-07268424D4EF}" type="pres">
      <dgm:prSet presAssocID="{A440DF72-D720-4AEF-B885-2282BE869BAF}" presName="ThreeNodes_1_text" presStyleLbl="node1" presStyleIdx="2" presStyleCnt="3">
        <dgm:presLayoutVars>
          <dgm:bulletEnabled val="1"/>
        </dgm:presLayoutVars>
      </dgm:prSet>
      <dgm:spPr/>
    </dgm:pt>
    <dgm:pt modelId="{DDD52C0F-45B9-4789-A3CE-0B5D5AC549C6}" type="pres">
      <dgm:prSet presAssocID="{A440DF72-D720-4AEF-B885-2282BE869BAF}" presName="ThreeNodes_2_text" presStyleLbl="node1" presStyleIdx="2" presStyleCnt="3">
        <dgm:presLayoutVars>
          <dgm:bulletEnabled val="1"/>
        </dgm:presLayoutVars>
      </dgm:prSet>
      <dgm:spPr/>
    </dgm:pt>
    <dgm:pt modelId="{98FB054E-52B1-4090-9023-6BA18542293A}" type="pres">
      <dgm:prSet presAssocID="{A440DF72-D720-4AEF-B885-2282BE869BAF}" presName="ThreeNodes_3_text" presStyleLbl="node1" presStyleIdx="2" presStyleCnt="3">
        <dgm:presLayoutVars>
          <dgm:bulletEnabled val="1"/>
        </dgm:presLayoutVars>
      </dgm:prSet>
      <dgm:spPr/>
    </dgm:pt>
  </dgm:ptLst>
  <dgm:cxnLst>
    <dgm:cxn modelId="{7996A705-D67F-45F6-900C-D5D9E017B2B7}" type="presOf" srcId="{501BC4B5-76FD-4F50-A52C-8FAE2DC694D6}" destId="{CDB589B4-86AE-4010-8673-07268424D4EF}" srcOrd="1" destOrd="0" presId="urn:microsoft.com/office/officeart/2005/8/layout/vProcess5"/>
    <dgm:cxn modelId="{B0618B14-D8AB-47E4-A639-99F0D2D52BFE}" type="presOf" srcId="{D51B6FDE-3B50-49F4-A267-2148AF2D385B}" destId="{DDD52C0F-45B9-4789-A3CE-0B5D5AC549C6}" srcOrd="1" destOrd="0" presId="urn:microsoft.com/office/officeart/2005/8/layout/vProcess5"/>
    <dgm:cxn modelId="{9AAA2121-52E9-4DDF-9A7A-D98534242E1D}" srcId="{A440DF72-D720-4AEF-B885-2282BE869BAF}" destId="{E9CD3925-487C-4D28-9CFE-4F279AF517D5}" srcOrd="2" destOrd="0" parTransId="{82B0AF09-D058-4EA4-A88B-F70D0B494F15}" sibTransId="{9534BB5C-74FB-4A25-B4B9-9AA174B60BBF}"/>
    <dgm:cxn modelId="{18E00F23-4F59-4451-843C-DA1CC9F8B24E}" type="presOf" srcId="{32C94392-B9A8-43F1-8F1A-7124DF7ED598}" destId="{839D5DEA-FE94-46F1-9C91-8CDB626550B1}" srcOrd="0" destOrd="0" presId="urn:microsoft.com/office/officeart/2005/8/layout/vProcess5"/>
    <dgm:cxn modelId="{3D7D9D29-1665-4D33-944D-E393B969A167}" type="presOf" srcId="{0137E582-CBE3-483A-92EE-4057FB2F988D}" destId="{2C2C039B-90B5-4F99-8BF2-46C20DB888E6}" srcOrd="0" destOrd="0" presId="urn:microsoft.com/office/officeart/2005/8/layout/vProcess5"/>
    <dgm:cxn modelId="{5B0DC73E-DDC5-4F03-BB4B-3AC8E8DC7212}" type="presOf" srcId="{A440DF72-D720-4AEF-B885-2282BE869BAF}" destId="{275CA548-203D-4ACA-958D-BD0C23400313}" srcOrd="0" destOrd="0" presId="urn:microsoft.com/office/officeart/2005/8/layout/vProcess5"/>
    <dgm:cxn modelId="{F2612F44-71DB-4A03-AE4E-13CFBF4C0AAB}" type="presOf" srcId="{E9CD3925-487C-4D28-9CFE-4F279AF517D5}" destId="{B3A56A3A-1FB8-4B4E-AA51-ACAE816E7779}" srcOrd="0" destOrd="0" presId="urn:microsoft.com/office/officeart/2005/8/layout/vProcess5"/>
    <dgm:cxn modelId="{F3F5C64C-57F7-4B52-9B36-9283722048AA}" type="presOf" srcId="{501BC4B5-76FD-4F50-A52C-8FAE2DC694D6}" destId="{4EA3801D-6B8E-4103-980F-5B3AEC9405B4}" srcOrd="0" destOrd="0" presId="urn:microsoft.com/office/officeart/2005/8/layout/vProcess5"/>
    <dgm:cxn modelId="{9C37C3D8-6A32-4FEB-9FE1-994C36FAB738}" srcId="{A440DF72-D720-4AEF-B885-2282BE869BAF}" destId="{D51B6FDE-3B50-49F4-A267-2148AF2D385B}" srcOrd="1" destOrd="0" parTransId="{CBD332E0-B3EA-42EA-B63A-15FD247BED69}" sibTransId="{32C94392-B9A8-43F1-8F1A-7124DF7ED598}"/>
    <dgm:cxn modelId="{300FACE5-E88F-4F76-83B5-A8677F839196}" type="presOf" srcId="{D51B6FDE-3B50-49F4-A267-2148AF2D385B}" destId="{A10662AB-B62A-4A18-8C97-CD20D7CDBA26}" srcOrd="0" destOrd="0" presId="urn:microsoft.com/office/officeart/2005/8/layout/vProcess5"/>
    <dgm:cxn modelId="{A58952E7-4F45-46E2-8542-35DE6011E5BE}" srcId="{A440DF72-D720-4AEF-B885-2282BE869BAF}" destId="{501BC4B5-76FD-4F50-A52C-8FAE2DC694D6}" srcOrd="0" destOrd="0" parTransId="{E1F9899F-BA98-49CC-BDD0-8BCE7F18E1C8}" sibTransId="{0137E582-CBE3-483A-92EE-4057FB2F988D}"/>
    <dgm:cxn modelId="{A37400F2-B85C-44D7-BAA5-C2263983B576}" type="presOf" srcId="{E9CD3925-487C-4D28-9CFE-4F279AF517D5}" destId="{98FB054E-52B1-4090-9023-6BA18542293A}" srcOrd="1" destOrd="0" presId="urn:microsoft.com/office/officeart/2005/8/layout/vProcess5"/>
    <dgm:cxn modelId="{FD06D115-5755-45AC-850E-2E9E62FCA5CB}" type="presParOf" srcId="{275CA548-203D-4ACA-958D-BD0C23400313}" destId="{9905F328-A3A2-4078-AC5F-7A3E642222B3}" srcOrd="0" destOrd="0" presId="urn:microsoft.com/office/officeart/2005/8/layout/vProcess5"/>
    <dgm:cxn modelId="{95557228-F7F3-443A-BEC0-31ED03126ED3}" type="presParOf" srcId="{275CA548-203D-4ACA-958D-BD0C23400313}" destId="{4EA3801D-6B8E-4103-980F-5B3AEC9405B4}" srcOrd="1" destOrd="0" presId="urn:microsoft.com/office/officeart/2005/8/layout/vProcess5"/>
    <dgm:cxn modelId="{8BEF39E3-02D8-4208-BE78-8D20B8DBB584}" type="presParOf" srcId="{275CA548-203D-4ACA-958D-BD0C23400313}" destId="{A10662AB-B62A-4A18-8C97-CD20D7CDBA26}" srcOrd="2" destOrd="0" presId="urn:microsoft.com/office/officeart/2005/8/layout/vProcess5"/>
    <dgm:cxn modelId="{F336403D-F208-4E36-B81F-7D1A60C0265C}" type="presParOf" srcId="{275CA548-203D-4ACA-958D-BD0C23400313}" destId="{B3A56A3A-1FB8-4B4E-AA51-ACAE816E7779}" srcOrd="3" destOrd="0" presId="urn:microsoft.com/office/officeart/2005/8/layout/vProcess5"/>
    <dgm:cxn modelId="{80B5DFC2-727D-4E5B-BFA7-FC7F0991F595}" type="presParOf" srcId="{275CA548-203D-4ACA-958D-BD0C23400313}" destId="{2C2C039B-90B5-4F99-8BF2-46C20DB888E6}" srcOrd="4" destOrd="0" presId="urn:microsoft.com/office/officeart/2005/8/layout/vProcess5"/>
    <dgm:cxn modelId="{2A3C2968-6043-4378-9D10-73A87ED109FF}" type="presParOf" srcId="{275CA548-203D-4ACA-958D-BD0C23400313}" destId="{839D5DEA-FE94-46F1-9C91-8CDB626550B1}" srcOrd="5" destOrd="0" presId="urn:microsoft.com/office/officeart/2005/8/layout/vProcess5"/>
    <dgm:cxn modelId="{CEA4B477-D56F-44AD-9AD6-F092123BB94E}" type="presParOf" srcId="{275CA548-203D-4ACA-958D-BD0C23400313}" destId="{CDB589B4-86AE-4010-8673-07268424D4EF}" srcOrd="6" destOrd="0" presId="urn:microsoft.com/office/officeart/2005/8/layout/vProcess5"/>
    <dgm:cxn modelId="{ABE680F1-7184-46F4-9A7F-00DE2767A41E}" type="presParOf" srcId="{275CA548-203D-4ACA-958D-BD0C23400313}" destId="{DDD52C0F-45B9-4789-A3CE-0B5D5AC549C6}" srcOrd="7" destOrd="0" presId="urn:microsoft.com/office/officeart/2005/8/layout/vProcess5"/>
    <dgm:cxn modelId="{0E5EBA0D-E2C3-4B4F-AED3-51CBE538EC83}" type="presParOf" srcId="{275CA548-203D-4ACA-958D-BD0C23400313}" destId="{98FB054E-52B1-4090-9023-6BA18542293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81EB2630-DA97-4741-8063-02B35673818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C40BD40-3A15-4419-AE03-1153DC39D39E}">
      <dgm:prSet custT="1"/>
      <dgm:spPr/>
      <dgm:t>
        <a:bodyPr/>
        <a:lstStyle/>
        <a:p>
          <a:pPr>
            <a:lnSpc>
              <a:spcPct val="100000"/>
            </a:lnSpc>
          </a:pPr>
          <a:r>
            <a:rPr lang="en-IN" sz="2200" dirty="0"/>
            <a:t>PRECEDE–PROCEED offers, overall, a logical pathway to deliver </a:t>
          </a:r>
          <a:r>
            <a:rPr lang="en-IN" sz="2200" dirty="0" err="1"/>
            <a:t>ReConnect</a:t>
          </a:r>
          <a:r>
            <a:rPr lang="en-IN" sz="2200" dirty="0"/>
            <a:t>. </a:t>
          </a:r>
          <a:endParaRPr lang="en-US" sz="2200" dirty="0"/>
        </a:p>
      </dgm:t>
    </dgm:pt>
    <dgm:pt modelId="{416FCD9B-D2EE-4215-BF44-D9AD7B54773B}" type="parTrans" cxnId="{E99A700B-8C17-481E-9A3A-E8D2F19E800E}">
      <dgm:prSet/>
      <dgm:spPr/>
      <dgm:t>
        <a:bodyPr/>
        <a:lstStyle/>
        <a:p>
          <a:endParaRPr lang="en-US"/>
        </a:p>
      </dgm:t>
    </dgm:pt>
    <dgm:pt modelId="{001B10BA-2BD1-4356-B348-86E77CC25948}" type="sibTrans" cxnId="{E99A700B-8C17-481E-9A3A-E8D2F19E800E}">
      <dgm:prSet/>
      <dgm:spPr/>
      <dgm:t>
        <a:bodyPr/>
        <a:lstStyle/>
        <a:p>
          <a:endParaRPr lang="en-US"/>
        </a:p>
      </dgm:t>
    </dgm:pt>
    <dgm:pt modelId="{A0AF9DB4-8913-4BA2-9052-33DF45E692CB}">
      <dgm:prSet custT="1"/>
      <dgm:spPr/>
      <dgm:t>
        <a:bodyPr/>
        <a:lstStyle/>
        <a:p>
          <a:pPr>
            <a:lnSpc>
              <a:spcPct val="100000"/>
            </a:lnSpc>
          </a:pPr>
          <a:r>
            <a:rPr lang="en-IN" sz="2200" dirty="0"/>
            <a:t>The PRECEDE approach starts by assessing population, social priorities, epidemiological issues, behavioural determinants and environmental factors and organizational needs. </a:t>
          </a:r>
          <a:endParaRPr lang="en-US" sz="2200" dirty="0"/>
        </a:p>
      </dgm:t>
    </dgm:pt>
    <dgm:pt modelId="{80072E73-6106-46AE-8A01-DFFE70AB467D}" type="parTrans" cxnId="{358651D3-23D2-47CA-8410-1325F50BD1A6}">
      <dgm:prSet/>
      <dgm:spPr/>
      <dgm:t>
        <a:bodyPr/>
        <a:lstStyle/>
        <a:p>
          <a:endParaRPr lang="en-US"/>
        </a:p>
      </dgm:t>
    </dgm:pt>
    <dgm:pt modelId="{F288D8D3-D6BC-4207-B23B-92FE39A2149F}" type="sibTrans" cxnId="{358651D3-23D2-47CA-8410-1325F50BD1A6}">
      <dgm:prSet/>
      <dgm:spPr/>
      <dgm:t>
        <a:bodyPr/>
        <a:lstStyle/>
        <a:p>
          <a:endParaRPr lang="en-US"/>
        </a:p>
      </dgm:t>
    </dgm:pt>
    <dgm:pt modelId="{7CDE0023-3A86-42EE-B5E6-90DD2FB15D15}">
      <dgm:prSet custT="1"/>
      <dgm:spPr/>
      <dgm:t>
        <a:bodyPr/>
        <a:lstStyle/>
        <a:p>
          <a:pPr>
            <a:lnSpc>
              <a:spcPct val="100000"/>
            </a:lnSpc>
          </a:pPr>
          <a:r>
            <a:rPr lang="en-IN" sz="2200" dirty="0"/>
            <a:t>The results are then used to inform the design of a co-produced </a:t>
          </a:r>
          <a:r>
            <a:rPr lang="en-IN" sz="2200" dirty="0" err="1"/>
            <a:t>ReConnect</a:t>
          </a:r>
          <a:r>
            <a:rPr lang="en-IN" sz="2200" dirty="0"/>
            <a:t> intervention. PROCEED transitions from implementation to monitoring, evaluation and refinement.</a:t>
          </a:r>
          <a:endParaRPr lang="en-US" sz="2200" dirty="0"/>
        </a:p>
      </dgm:t>
    </dgm:pt>
    <dgm:pt modelId="{F3C37F59-D141-40B9-82B9-6858B551862B}" type="parTrans" cxnId="{73054213-598C-4888-9821-9384A842C36F}">
      <dgm:prSet/>
      <dgm:spPr/>
      <dgm:t>
        <a:bodyPr/>
        <a:lstStyle/>
        <a:p>
          <a:endParaRPr lang="en-US"/>
        </a:p>
      </dgm:t>
    </dgm:pt>
    <dgm:pt modelId="{E2DFF415-7BF1-4119-887D-D1835666A6F6}" type="sibTrans" cxnId="{73054213-598C-4888-9821-9384A842C36F}">
      <dgm:prSet/>
      <dgm:spPr/>
      <dgm:t>
        <a:bodyPr/>
        <a:lstStyle/>
        <a:p>
          <a:endParaRPr lang="en-US"/>
        </a:p>
      </dgm:t>
    </dgm:pt>
    <dgm:pt modelId="{FC5F08A1-D7C2-4E2F-8FB4-A45B48D401EA}" type="pres">
      <dgm:prSet presAssocID="{81EB2630-DA97-4741-8063-02B356738182}" presName="root" presStyleCnt="0">
        <dgm:presLayoutVars>
          <dgm:dir/>
          <dgm:resizeHandles val="exact"/>
        </dgm:presLayoutVars>
      </dgm:prSet>
      <dgm:spPr/>
    </dgm:pt>
    <dgm:pt modelId="{63804305-901B-45DE-BDF8-EE0778F5CD9C}" type="pres">
      <dgm:prSet presAssocID="{7C40BD40-3A15-4419-AE03-1153DC39D39E}" presName="compNode" presStyleCnt="0"/>
      <dgm:spPr/>
    </dgm:pt>
    <dgm:pt modelId="{255A21F2-9F4C-4338-826B-A8C23338FA00}" type="pres">
      <dgm:prSet presAssocID="{7C40BD40-3A15-4419-AE03-1153DC39D39E}" presName="bgRect" presStyleLbl="bgShp" presStyleIdx="0" presStyleCnt="3"/>
      <dgm:spPr/>
    </dgm:pt>
    <dgm:pt modelId="{0D61EE8E-2D94-4564-923E-C1A67936F957}" type="pres">
      <dgm:prSet presAssocID="{7C40BD40-3A15-4419-AE03-1153DC39D39E}"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onnected"/>
        </a:ext>
      </dgm:extLst>
    </dgm:pt>
    <dgm:pt modelId="{E6BB236E-4215-4B56-8C7B-24E9278061C7}" type="pres">
      <dgm:prSet presAssocID="{7C40BD40-3A15-4419-AE03-1153DC39D39E}" presName="spaceRect" presStyleCnt="0"/>
      <dgm:spPr/>
    </dgm:pt>
    <dgm:pt modelId="{B8096260-212F-44D6-9B8C-9B5532CE940B}" type="pres">
      <dgm:prSet presAssocID="{7C40BD40-3A15-4419-AE03-1153DC39D39E}" presName="parTx" presStyleLbl="revTx" presStyleIdx="0" presStyleCnt="3">
        <dgm:presLayoutVars>
          <dgm:chMax val="0"/>
          <dgm:chPref val="0"/>
        </dgm:presLayoutVars>
      </dgm:prSet>
      <dgm:spPr/>
    </dgm:pt>
    <dgm:pt modelId="{6B2A26AC-4B51-4F8D-B195-B420CC9A523A}" type="pres">
      <dgm:prSet presAssocID="{001B10BA-2BD1-4356-B348-86E77CC25948}" presName="sibTrans" presStyleCnt="0"/>
      <dgm:spPr/>
    </dgm:pt>
    <dgm:pt modelId="{436C5368-D2D2-4E84-9D17-AED424776CF3}" type="pres">
      <dgm:prSet presAssocID="{A0AF9DB4-8913-4BA2-9052-33DF45E692CB}" presName="compNode" presStyleCnt="0"/>
      <dgm:spPr/>
    </dgm:pt>
    <dgm:pt modelId="{62002348-3CA8-4D95-8D14-D7E978CCB4FF}" type="pres">
      <dgm:prSet presAssocID="{A0AF9DB4-8913-4BA2-9052-33DF45E692CB}" presName="bgRect" presStyleLbl="bgShp" presStyleIdx="1" presStyleCnt="3"/>
      <dgm:spPr/>
    </dgm:pt>
    <dgm:pt modelId="{50ED1A52-F75A-4D8D-B855-7D3DCD8E97BA}" type="pres">
      <dgm:prSet presAssocID="{A0AF9DB4-8913-4BA2-9052-33DF45E692CB}"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C755BE82-5DD5-45B0-AE6C-BD83BDB5482E}" type="pres">
      <dgm:prSet presAssocID="{A0AF9DB4-8913-4BA2-9052-33DF45E692CB}" presName="spaceRect" presStyleCnt="0"/>
      <dgm:spPr/>
    </dgm:pt>
    <dgm:pt modelId="{A057E9BD-FFDD-47C8-B65C-B76FFC546F07}" type="pres">
      <dgm:prSet presAssocID="{A0AF9DB4-8913-4BA2-9052-33DF45E692CB}" presName="parTx" presStyleLbl="revTx" presStyleIdx="1" presStyleCnt="3">
        <dgm:presLayoutVars>
          <dgm:chMax val="0"/>
          <dgm:chPref val="0"/>
        </dgm:presLayoutVars>
      </dgm:prSet>
      <dgm:spPr/>
    </dgm:pt>
    <dgm:pt modelId="{BC52FD32-952B-495C-993B-D37818F24E91}" type="pres">
      <dgm:prSet presAssocID="{F288D8D3-D6BC-4207-B23B-92FE39A2149F}" presName="sibTrans" presStyleCnt="0"/>
      <dgm:spPr/>
    </dgm:pt>
    <dgm:pt modelId="{706BCCB7-8984-4C26-BF3C-5945AE416D6C}" type="pres">
      <dgm:prSet presAssocID="{7CDE0023-3A86-42EE-B5E6-90DD2FB15D15}" presName="compNode" presStyleCnt="0"/>
      <dgm:spPr/>
    </dgm:pt>
    <dgm:pt modelId="{DBC2EF35-1595-46CE-97B1-13DCF43383C0}" type="pres">
      <dgm:prSet presAssocID="{7CDE0023-3A86-42EE-B5E6-90DD2FB15D15}" presName="bgRect" presStyleLbl="bgShp" presStyleIdx="2" presStyleCnt="3"/>
      <dgm:spPr/>
    </dgm:pt>
    <dgm:pt modelId="{152794F3-9DAD-4438-98C1-3DB79BEF0556}" type="pres">
      <dgm:prSet presAssocID="{7CDE0023-3A86-42EE-B5E6-90DD2FB15D15}"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Presentation with Checklist"/>
        </a:ext>
      </dgm:extLst>
    </dgm:pt>
    <dgm:pt modelId="{C8982128-1286-4D91-86D9-0D4944F66D86}" type="pres">
      <dgm:prSet presAssocID="{7CDE0023-3A86-42EE-B5E6-90DD2FB15D15}" presName="spaceRect" presStyleCnt="0"/>
      <dgm:spPr/>
    </dgm:pt>
    <dgm:pt modelId="{8ED152E2-ED41-42E8-8CF5-D141E3AA071D}" type="pres">
      <dgm:prSet presAssocID="{7CDE0023-3A86-42EE-B5E6-90DD2FB15D15}" presName="parTx" presStyleLbl="revTx" presStyleIdx="2" presStyleCnt="3">
        <dgm:presLayoutVars>
          <dgm:chMax val="0"/>
          <dgm:chPref val="0"/>
        </dgm:presLayoutVars>
      </dgm:prSet>
      <dgm:spPr/>
    </dgm:pt>
  </dgm:ptLst>
  <dgm:cxnLst>
    <dgm:cxn modelId="{93710604-F9E3-4BE3-A8E7-2A002E55E4A2}" type="presOf" srcId="{7C40BD40-3A15-4419-AE03-1153DC39D39E}" destId="{B8096260-212F-44D6-9B8C-9B5532CE940B}" srcOrd="0" destOrd="0" presId="urn:microsoft.com/office/officeart/2018/2/layout/IconVerticalSolidList"/>
    <dgm:cxn modelId="{E99A700B-8C17-481E-9A3A-E8D2F19E800E}" srcId="{81EB2630-DA97-4741-8063-02B356738182}" destId="{7C40BD40-3A15-4419-AE03-1153DC39D39E}" srcOrd="0" destOrd="0" parTransId="{416FCD9B-D2EE-4215-BF44-D9AD7B54773B}" sibTransId="{001B10BA-2BD1-4356-B348-86E77CC25948}"/>
    <dgm:cxn modelId="{73054213-598C-4888-9821-9384A842C36F}" srcId="{81EB2630-DA97-4741-8063-02B356738182}" destId="{7CDE0023-3A86-42EE-B5E6-90DD2FB15D15}" srcOrd="2" destOrd="0" parTransId="{F3C37F59-D141-40B9-82B9-6858B551862B}" sibTransId="{E2DFF415-7BF1-4119-887D-D1835666A6F6}"/>
    <dgm:cxn modelId="{653B9F28-6C83-456C-B5F8-9F9D44728843}" type="presOf" srcId="{A0AF9DB4-8913-4BA2-9052-33DF45E692CB}" destId="{A057E9BD-FFDD-47C8-B65C-B76FFC546F07}" srcOrd="0" destOrd="0" presId="urn:microsoft.com/office/officeart/2018/2/layout/IconVerticalSolidList"/>
    <dgm:cxn modelId="{73E8C736-290C-4A9A-B8A7-93149F58305E}" type="presOf" srcId="{81EB2630-DA97-4741-8063-02B356738182}" destId="{FC5F08A1-D7C2-4E2F-8FB4-A45B48D401EA}" srcOrd="0" destOrd="0" presId="urn:microsoft.com/office/officeart/2018/2/layout/IconVerticalSolidList"/>
    <dgm:cxn modelId="{57EB1C62-E8C4-494E-8786-17141A132E25}" type="presOf" srcId="{7CDE0023-3A86-42EE-B5E6-90DD2FB15D15}" destId="{8ED152E2-ED41-42E8-8CF5-D141E3AA071D}" srcOrd="0" destOrd="0" presId="urn:microsoft.com/office/officeart/2018/2/layout/IconVerticalSolidList"/>
    <dgm:cxn modelId="{358651D3-23D2-47CA-8410-1325F50BD1A6}" srcId="{81EB2630-DA97-4741-8063-02B356738182}" destId="{A0AF9DB4-8913-4BA2-9052-33DF45E692CB}" srcOrd="1" destOrd="0" parTransId="{80072E73-6106-46AE-8A01-DFFE70AB467D}" sibTransId="{F288D8D3-D6BC-4207-B23B-92FE39A2149F}"/>
    <dgm:cxn modelId="{A0B8EA42-E67F-4767-995F-54BF61B929E1}" type="presParOf" srcId="{FC5F08A1-D7C2-4E2F-8FB4-A45B48D401EA}" destId="{63804305-901B-45DE-BDF8-EE0778F5CD9C}" srcOrd="0" destOrd="0" presId="urn:microsoft.com/office/officeart/2018/2/layout/IconVerticalSolidList"/>
    <dgm:cxn modelId="{F510AF32-6B8C-41E4-89FE-0170F58B9D10}" type="presParOf" srcId="{63804305-901B-45DE-BDF8-EE0778F5CD9C}" destId="{255A21F2-9F4C-4338-826B-A8C23338FA00}" srcOrd="0" destOrd="0" presId="urn:microsoft.com/office/officeart/2018/2/layout/IconVerticalSolidList"/>
    <dgm:cxn modelId="{A5956255-F7EA-4D29-97C2-0DE8482D50C0}" type="presParOf" srcId="{63804305-901B-45DE-BDF8-EE0778F5CD9C}" destId="{0D61EE8E-2D94-4564-923E-C1A67936F957}" srcOrd="1" destOrd="0" presId="urn:microsoft.com/office/officeart/2018/2/layout/IconVerticalSolidList"/>
    <dgm:cxn modelId="{57E59DEA-4737-454D-BFDF-4DBE46F56462}" type="presParOf" srcId="{63804305-901B-45DE-BDF8-EE0778F5CD9C}" destId="{E6BB236E-4215-4B56-8C7B-24E9278061C7}" srcOrd="2" destOrd="0" presId="urn:microsoft.com/office/officeart/2018/2/layout/IconVerticalSolidList"/>
    <dgm:cxn modelId="{265CDEF3-2B70-4A29-9C68-E7767B647F0B}" type="presParOf" srcId="{63804305-901B-45DE-BDF8-EE0778F5CD9C}" destId="{B8096260-212F-44D6-9B8C-9B5532CE940B}" srcOrd="3" destOrd="0" presId="urn:microsoft.com/office/officeart/2018/2/layout/IconVerticalSolidList"/>
    <dgm:cxn modelId="{8CC42E3E-26AA-4218-B3EC-57A0D8CCC722}" type="presParOf" srcId="{FC5F08A1-D7C2-4E2F-8FB4-A45B48D401EA}" destId="{6B2A26AC-4B51-4F8D-B195-B420CC9A523A}" srcOrd="1" destOrd="0" presId="urn:microsoft.com/office/officeart/2018/2/layout/IconVerticalSolidList"/>
    <dgm:cxn modelId="{FCDB3439-AEB8-416D-B734-1A49D2E7639B}" type="presParOf" srcId="{FC5F08A1-D7C2-4E2F-8FB4-A45B48D401EA}" destId="{436C5368-D2D2-4E84-9D17-AED424776CF3}" srcOrd="2" destOrd="0" presId="urn:microsoft.com/office/officeart/2018/2/layout/IconVerticalSolidList"/>
    <dgm:cxn modelId="{579BE7A3-5A17-427D-AD99-DD25611CF76F}" type="presParOf" srcId="{436C5368-D2D2-4E84-9D17-AED424776CF3}" destId="{62002348-3CA8-4D95-8D14-D7E978CCB4FF}" srcOrd="0" destOrd="0" presId="urn:microsoft.com/office/officeart/2018/2/layout/IconVerticalSolidList"/>
    <dgm:cxn modelId="{2F5BAFAA-9DCC-4967-826C-36C0E856758F}" type="presParOf" srcId="{436C5368-D2D2-4E84-9D17-AED424776CF3}" destId="{50ED1A52-F75A-4D8D-B855-7D3DCD8E97BA}" srcOrd="1" destOrd="0" presId="urn:microsoft.com/office/officeart/2018/2/layout/IconVerticalSolidList"/>
    <dgm:cxn modelId="{DFE49D69-E704-4055-AFB8-2BCFBCF22426}" type="presParOf" srcId="{436C5368-D2D2-4E84-9D17-AED424776CF3}" destId="{C755BE82-5DD5-45B0-AE6C-BD83BDB5482E}" srcOrd="2" destOrd="0" presId="urn:microsoft.com/office/officeart/2018/2/layout/IconVerticalSolidList"/>
    <dgm:cxn modelId="{D59A4BB9-3FAB-4FAA-9E31-D1E0CF7A5132}" type="presParOf" srcId="{436C5368-D2D2-4E84-9D17-AED424776CF3}" destId="{A057E9BD-FFDD-47C8-B65C-B76FFC546F07}" srcOrd="3" destOrd="0" presId="urn:microsoft.com/office/officeart/2018/2/layout/IconVerticalSolidList"/>
    <dgm:cxn modelId="{19DEA430-1D2C-46F1-BF6C-25F014E70AC0}" type="presParOf" srcId="{FC5F08A1-D7C2-4E2F-8FB4-A45B48D401EA}" destId="{BC52FD32-952B-495C-993B-D37818F24E91}" srcOrd="3" destOrd="0" presId="urn:microsoft.com/office/officeart/2018/2/layout/IconVerticalSolidList"/>
    <dgm:cxn modelId="{0E6BAA14-F026-475C-A721-BAEB88A1DC0E}" type="presParOf" srcId="{FC5F08A1-D7C2-4E2F-8FB4-A45B48D401EA}" destId="{706BCCB7-8984-4C26-BF3C-5945AE416D6C}" srcOrd="4" destOrd="0" presId="urn:microsoft.com/office/officeart/2018/2/layout/IconVerticalSolidList"/>
    <dgm:cxn modelId="{1102A466-2E9F-4097-AEE4-BDC251C845C3}" type="presParOf" srcId="{706BCCB7-8984-4C26-BF3C-5945AE416D6C}" destId="{DBC2EF35-1595-46CE-97B1-13DCF43383C0}" srcOrd="0" destOrd="0" presId="urn:microsoft.com/office/officeart/2018/2/layout/IconVerticalSolidList"/>
    <dgm:cxn modelId="{29DD6318-4105-4EDB-9BC2-B0E5A7C43898}" type="presParOf" srcId="{706BCCB7-8984-4C26-BF3C-5945AE416D6C}" destId="{152794F3-9DAD-4438-98C1-3DB79BEF0556}" srcOrd="1" destOrd="0" presId="urn:microsoft.com/office/officeart/2018/2/layout/IconVerticalSolidList"/>
    <dgm:cxn modelId="{3F73FAB5-B524-4297-93DC-11577E026851}" type="presParOf" srcId="{706BCCB7-8984-4C26-BF3C-5945AE416D6C}" destId="{C8982128-1286-4D91-86D9-0D4944F66D86}" srcOrd="2" destOrd="0" presId="urn:microsoft.com/office/officeart/2018/2/layout/IconVerticalSolidList"/>
    <dgm:cxn modelId="{7E74F31B-CA4A-452F-AA25-2AFA90F1A3A7}" type="presParOf" srcId="{706BCCB7-8984-4C26-BF3C-5945AE416D6C}" destId="{8ED152E2-ED41-42E8-8CF5-D141E3AA071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E81C0146-1E55-4010-9355-E2E33C56C0B2}" type="doc">
      <dgm:prSet loTypeId="urn:microsoft.com/office/officeart/2005/8/layout/process5" loCatId="process" qsTypeId="urn:microsoft.com/office/officeart/2005/8/quickstyle/simple2" qsCatId="simple" csTypeId="urn:microsoft.com/office/officeart/2005/8/colors/accent3_2" csCatId="accent3" phldr="1"/>
      <dgm:spPr/>
      <dgm:t>
        <a:bodyPr/>
        <a:lstStyle/>
        <a:p>
          <a:endParaRPr lang="en-US"/>
        </a:p>
      </dgm:t>
    </dgm:pt>
    <dgm:pt modelId="{266A6060-6484-4799-8AD8-29F7BA1C5F2A}">
      <dgm:prSet custT="1"/>
      <dgm:spPr/>
      <dgm:t>
        <a:bodyPr/>
        <a:lstStyle/>
        <a:p>
          <a:r>
            <a:rPr lang="en-IN" sz="2200" dirty="0"/>
            <a:t>The social dis-connections cannot be solved by technology alone, so a multi-stakeholder ecosystem is required for </a:t>
          </a:r>
          <a:r>
            <a:rPr lang="en-IN" sz="2200" dirty="0" err="1"/>
            <a:t>ReConnect</a:t>
          </a:r>
          <a:r>
            <a:rPr lang="en-IN" sz="2200" dirty="0"/>
            <a:t>. </a:t>
          </a:r>
          <a:endParaRPr lang="en-US" sz="2200" dirty="0"/>
        </a:p>
      </dgm:t>
    </dgm:pt>
    <dgm:pt modelId="{4417A7F0-B44F-40A6-9A11-2C032C089525}" type="parTrans" cxnId="{FBDB2A42-C410-4CEF-B3FA-608EA446D126}">
      <dgm:prSet/>
      <dgm:spPr/>
      <dgm:t>
        <a:bodyPr/>
        <a:lstStyle/>
        <a:p>
          <a:endParaRPr lang="en-US"/>
        </a:p>
      </dgm:t>
    </dgm:pt>
    <dgm:pt modelId="{FB4E66D8-1055-479F-BB36-D3ADEF4AAB59}" type="sibTrans" cxnId="{FBDB2A42-C410-4CEF-B3FA-608EA446D126}">
      <dgm:prSet/>
      <dgm:spPr/>
      <dgm:t>
        <a:bodyPr/>
        <a:lstStyle/>
        <a:p>
          <a:endParaRPr lang="en-US"/>
        </a:p>
      </dgm:t>
    </dgm:pt>
    <dgm:pt modelId="{A7C4C6CF-E83C-4EB8-8436-BCB1C2842788}">
      <dgm:prSet custT="1"/>
      <dgm:spPr/>
      <dgm:t>
        <a:bodyPr/>
        <a:lstStyle/>
        <a:p>
          <a:r>
            <a:rPr lang="en-IN" sz="2200" dirty="0"/>
            <a:t>Older people are the primary users and should be involved in co-production &amp; use. </a:t>
          </a:r>
          <a:endParaRPr lang="en-US" sz="2200" dirty="0"/>
        </a:p>
      </dgm:t>
    </dgm:pt>
    <dgm:pt modelId="{E8F3EEE6-16FB-4B48-85C3-C64DFD26364D}" type="parTrans" cxnId="{BA739030-DA46-4A77-B609-43C27D0A13FF}">
      <dgm:prSet/>
      <dgm:spPr/>
      <dgm:t>
        <a:bodyPr/>
        <a:lstStyle/>
        <a:p>
          <a:endParaRPr lang="en-US"/>
        </a:p>
      </dgm:t>
    </dgm:pt>
    <dgm:pt modelId="{8542ED27-5E2F-482B-8A7A-2009ACAA47D9}" type="sibTrans" cxnId="{BA739030-DA46-4A77-B609-43C27D0A13FF}">
      <dgm:prSet/>
      <dgm:spPr/>
      <dgm:t>
        <a:bodyPr/>
        <a:lstStyle/>
        <a:p>
          <a:endParaRPr lang="en-US"/>
        </a:p>
      </dgm:t>
    </dgm:pt>
    <dgm:pt modelId="{7952E7C6-8021-4A87-8D17-03E998865ED6}">
      <dgm:prSet custT="1"/>
      <dgm:spPr/>
      <dgm:t>
        <a:bodyPr/>
        <a:lstStyle/>
        <a:p>
          <a:r>
            <a:rPr lang="en-IN" sz="2200" dirty="0"/>
            <a:t>Families and carers can offer encouragement and support by practising and providing feedback on an occurrence where it is appropriate (Lee et al., 2025). </a:t>
          </a:r>
          <a:endParaRPr lang="en-US" sz="2200" dirty="0"/>
        </a:p>
      </dgm:t>
    </dgm:pt>
    <dgm:pt modelId="{55EFFB3E-8251-48F6-A446-13FBD4DEA933}" type="parTrans" cxnId="{72777174-843D-481E-93D6-ECF9580E28A3}">
      <dgm:prSet/>
      <dgm:spPr/>
      <dgm:t>
        <a:bodyPr/>
        <a:lstStyle/>
        <a:p>
          <a:endParaRPr lang="en-US"/>
        </a:p>
      </dgm:t>
    </dgm:pt>
    <dgm:pt modelId="{05649D88-F685-4A87-86F4-DB505CAAE078}" type="sibTrans" cxnId="{72777174-843D-481E-93D6-ECF9580E28A3}">
      <dgm:prSet/>
      <dgm:spPr/>
      <dgm:t>
        <a:bodyPr/>
        <a:lstStyle/>
        <a:p>
          <a:endParaRPr lang="en-US"/>
        </a:p>
      </dgm:t>
    </dgm:pt>
    <dgm:pt modelId="{C74C2319-FCC8-4B24-BCFA-C1A4A5C7D592}" type="pres">
      <dgm:prSet presAssocID="{E81C0146-1E55-4010-9355-E2E33C56C0B2}" presName="diagram" presStyleCnt="0">
        <dgm:presLayoutVars>
          <dgm:dir/>
          <dgm:resizeHandles val="exact"/>
        </dgm:presLayoutVars>
      </dgm:prSet>
      <dgm:spPr/>
    </dgm:pt>
    <dgm:pt modelId="{35E40CCF-D52D-4AD7-B4ED-B6BE6C34D216}" type="pres">
      <dgm:prSet presAssocID="{266A6060-6484-4799-8AD8-29F7BA1C5F2A}" presName="node" presStyleLbl="node1" presStyleIdx="0" presStyleCnt="3" custScaleY="156884">
        <dgm:presLayoutVars>
          <dgm:bulletEnabled val="1"/>
        </dgm:presLayoutVars>
      </dgm:prSet>
      <dgm:spPr/>
    </dgm:pt>
    <dgm:pt modelId="{200CB9C6-3C52-4E38-9281-DB2D898E0C53}" type="pres">
      <dgm:prSet presAssocID="{FB4E66D8-1055-479F-BB36-D3ADEF4AAB59}" presName="sibTrans" presStyleLbl="sibTrans2D1" presStyleIdx="0" presStyleCnt="2"/>
      <dgm:spPr/>
    </dgm:pt>
    <dgm:pt modelId="{FC3E917B-16FC-456D-9BD4-F8E51A70211F}" type="pres">
      <dgm:prSet presAssocID="{FB4E66D8-1055-479F-BB36-D3ADEF4AAB59}" presName="connectorText" presStyleLbl="sibTrans2D1" presStyleIdx="0" presStyleCnt="2"/>
      <dgm:spPr/>
    </dgm:pt>
    <dgm:pt modelId="{FF9B75AA-27B2-4649-97ED-898815FB788C}" type="pres">
      <dgm:prSet presAssocID="{A7C4C6CF-E83C-4EB8-8436-BCB1C2842788}" presName="node" presStyleLbl="node1" presStyleIdx="1" presStyleCnt="3" custScaleY="146632">
        <dgm:presLayoutVars>
          <dgm:bulletEnabled val="1"/>
        </dgm:presLayoutVars>
      </dgm:prSet>
      <dgm:spPr/>
    </dgm:pt>
    <dgm:pt modelId="{A2D8D922-C701-4B6C-8C92-AAB769659E03}" type="pres">
      <dgm:prSet presAssocID="{8542ED27-5E2F-482B-8A7A-2009ACAA47D9}" presName="sibTrans" presStyleLbl="sibTrans2D1" presStyleIdx="1" presStyleCnt="2"/>
      <dgm:spPr/>
    </dgm:pt>
    <dgm:pt modelId="{8A77C2A5-1A44-4BB8-840C-1EB13745E7C2}" type="pres">
      <dgm:prSet presAssocID="{8542ED27-5E2F-482B-8A7A-2009ACAA47D9}" presName="connectorText" presStyleLbl="sibTrans2D1" presStyleIdx="1" presStyleCnt="2"/>
      <dgm:spPr/>
    </dgm:pt>
    <dgm:pt modelId="{E102CCA1-F525-4BB4-AF6C-532EDD50E472}" type="pres">
      <dgm:prSet presAssocID="{7952E7C6-8021-4A87-8D17-03E998865ED6}" presName="node" presStyleLbl="node1" presStyleIdx="2" presStyleCnt="3" custScaleY="175290">
        <dgm:presLayoutVars>
          <dgm:bulletEnabled val="1"/>
        </dgm:presLayoutVars>
      </dgm:prSet>
      <dgm:spPr/>
    </dgm:pt>
  </dgm:ptLst>
  <dgm:cxnLst>
    <dgm:cxn modelId="{F988010F-FA21-4A3B-B8C0-779AAB7B42CE}" type="presOf" srcId="{FB4E66D8-1055-479F-BB36-D3ADEF4AAB59}" destId="{FC3E917B-16FC-456D-9BD4-F8E51A70211F}" srcOrd="1" destOrd="0" presId="urn:microsoft.com/office/officeart/2005/8/layout/process5"/>
    <dgm:cxn modelId="{DFF03A11-CE26-466C-94A3-76CBA7651F2D}" type="presOf" srcId="{E81C0146-1E55-4010-9355-E2E33C56C0B2}" destId="{C74C2319-FCC8-4B24-BCFA-C1A4A5C7D592}" srcOrd="0" destOrd="0" presId="urn:microsoft.com/office/officeart/2005/8/layout/process5"/>
    <dgm:cxn modelId="{740F9A22-56E1-46A2-B78F-364C48F04B83}" type="presOf" srcId="{A7C4C6CF-E83C-4EB8-8436-BCB1C2842788}" destId="{FF9B75AA-27B2-4649-97ED-898815FB788C}" srcOrd="0" destOrd="0" presId="urn:microsoft.com/office/officeart/2005/8/layout/process5"/>
    <dgm:cxn modelId="{BA739030-DA46-4A77-B609-43C27D0A13FF}" srcId="{E81C0146-1E55-4010-9355-E2E33C56C0B2}" destId="{A7C4C6CF-E83C-4EB8-8436-BCB1C2842788}" srcOrd="1" destOrd="0" parTransId="{E8F3EEE6-16FB-4B48-85C3-C64DFD26364D}" sibTransId="{8542ED27-5E2F-482B-8A7A-2009ACAA47D9}"/>
    <dgm:cxn modelId="{FBDB2A42-C410-4CEF-B3FA-608EA446D126}" srcId="{E81C0146-1E55-4010-9355-E2E33C56C0B2}" destId="{266A6060-6484-4799-8AD8-29F7BA1C5F2A}" srcOrd="0" destOrd="0" parTransId="{4417A7F0-B44F-40A6-9A11-2C032C089525}" sibTransId="{FB4E66D8-1055-479F-BB36-D3ADEF4AAB59}"/>
    <dgm:cxn modelId="{72777174-843D-481E-93D6-ECF9580E28A3}" srcId="{E81C0146-1E55-4010-9355-E2E33C56C0B2}" destId="{7952E7C6-8021-4A87-8D17-03E998865ED6}" srcOrd="2" destOrd="0" parTransId="{55EFFB3E-8251-48F6-A446-13FBD4DEA933}" sibTransId="{05649D88-F685-4A87-86F4-DB505CAAE078}"/>
    <dgm:cxn modelId="{386E46B8-A0DC-4430-B2C4-603F6256C6A0}" type="presOf" srcId="{266A6060-6484-4799-8AD8-29F7BA1C5F2A}" destId="{35E40CCF-D52D-4AD7-B4ED-B6BE6C34D216}" srcOrd="0" destOrd="0" presId="urn:microsoft.com/office/officeart/2005/8/layout/process5"/>
    <dgm:cxn modelId="{969470BF-24BC-4DE9-A067-5CC2FC446B35}" type="presOf" srcId="{8542ED27-5E2F-482B-8A7A-2009ACAA47D9}" destId="{8A77C2A5-1A44-4BB8-840C-1EB13745E7C2}" srcOrd="1" destOrd="0" presId="urn:microsoft.com/office/officeart/2005/8/layout/process5"/>
    <dgm:cxn modelId="{88531DE1-9FC9-4690-973C-BF7195E52FB1}" type="presOf" srcId="{7952E7C6-8021-4A87-8D17-03E998865ED6}" destId="{E102CCA1-F525-4BB4-AF6C-532EDD50E472}" srcOrd="0" destOrd="0" presId="urn:microsoft.com/office/officeart/2005/8/layout/process5"/>
    <dgm:cxn modelId="{26D013E6-C9CA-4D63-B690-F1EBF103F1B4}" type="presOf" srcId="{8542ED27-5E2F-482B-8A7A-2009ACAA47D9}" destId="{A2D8D922-C701-4B6C-8C92-AAB769659E03}" srcOrd="0" destOrd="0" presId="urn:microsoft.com/office/officeart/2005/8/layout/process5"/>
    <dgm:cxn modelId="{BF91C6EA-DDBA-4571-9612-EFE9820544FB}" type="presOf" srcId="{FB4E66D8-1055-479F-BB36-D3ADEF4AAB59}" destId="{200CB9C6-3C52-4E38-9281-DB2D898E0C53}" srcOrd="0" destOrd="0" presId="urn:microsoft.com/office/officeart/2005/8/layout/process5"/>
    <dgm:cxn modelId="{1A52DF80-459E-4D20-B68A-35A76FA836F4}" type="presParOf" srcId="{C74C2319-FCC8-4B24-BCFA-C1A4A5C7D592}" destId="{35E40CCF-D52D-4AD7-B4ED-B6BE6C34D216}" srcOrd="0" destOrd="0" presId="urn:microsoft.com/office/officeart/2005/8/layout/process5"/>
    <dgm:cxn modelId="{4F1C2911-3FEE-432E-A94E-14024065FAAD}" type="presParOf" srcId="{C74C2319-FCC8-4B24-BCFA-C1A4A5C7D592}" destId="{200CB9C6-3C52-4E38-9281-DB2D898E0C53}" srcOrd="1" destOrd="0" presId="urn:microsoft.com/office/officeart/2005/8/layout/process5"/>
    <dgm:cxn modelId="{008AB9CC-7605-4C3B-A84C-110D45061E77}" type="presParOf" srcId="{200CB9C6-3C52-4E38-9281-DB2D898E0C53}" destId="{FC3E917B-16FC-456D-9BD4-F8E51A70211F}" srcOrd="0" destOrd="0" presId="urn:microsoft.com/office/officeart/2005/8/layout/process5"/>
    <dgm:cxn modelId="{57B18915-CABB-429D-9B30-E7D460EF9601}" type="presParOf" srcId="{C74C2319-FCC8-4B24-BCFA-C1A4A5C7D592}" destId="{FF9B75AA-27B2-4649-97ED-898815FB788C}" srcOrd="2" destOrd="0" presId="urn:microsoft.com/office/officeart/2005/8/layout/process5"/>
    <dgm:cxn modelId="{E0AA2BB2-8B7A-49F8-A3EE-4E60A008184C}" type="presParOf" srcId="{C74C2319-FCC8-4B24-BCFA-C1A4A5C7D592}" destId="{A2D8D922-C701-4B6C-8C92-AAB769659E03}" srcOrd="3" destOrd="0" presId="urn:microsoft.com/office/officeart/2005/8/layout/process5"/>
    <dgm:cxn modelId="{F5295AD2-3872-4DF6-B928-2199D8FEB43B}" type="presParOf" srcId="{A2D8D922-C701-4B6C-8C92-AAB769659E03}" destId="{8A77C2A5-1A44-4BB8-840C-1EB13745E7C2}" srcOrd="0" destOrd="0" presId="urn:microsoft.com/office/officeart/2005/8/layout/process5"/>
    <dgm:cxn modelId="{35F4D337-943C-4A00-9912-BD522FAFA73B}" type="presParOf" srcId="{C74C2319-FCC8-4B24-BCFA-C1A4A5C7D592}" destId="{E102CCA1-F525-4BB4-AF6C-532EDD50E472}"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C5B5D1EC-A248-42AB-B775-C454BCAAD83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2DD96A7-A580-4C1B-B611-CC0051E95659}">
      <dgm:prSet custT="1"/>
      <dgm:spPr/>
      <dgm:t>
        <a:bodyPr/>
        <a:lstStyle/>
        <a:p>
          <a:pPr algn="just"/>
          <a:r>
            <a:rPr lang="en-IN" sz="2200" dirty="0"/>
            <a:t>Some may be concerned about tricksters, privacy, lack of confidence with online services or just want to communicate through person-to-person contact. </a:t>
          </a:r>
          <a:endParaRPr lang="en-US" sz="2200" dirty="0"/>
        </a:p>
      </dgm:t>
    </dgm:pt>
    <dgm:pt modelId="{FA3AC944-0557-4A22-95C9-E54EB874F4C7}" type="parTrans" cxnId="{F288FE8C-E2AC-4D55-824E-36DA38440FF1}">
      <dgm:prSet/>
      <dgm:spPr/>
      <dgm:t>
        <a:bodyPr/>
        <a:lstStyle/>
        <a:p>
          <a:endParaRPr lang="en-US"/>
        </a:p>
      </dgm:t>
    </dgm:pt>
    <dgm:pt modelId="{282982E4-4F35-4945-B6C4-4B970A5FB4F7}" type="sibTrans" cxnId="{F288FE8C-E2AC-4D55-824E-36DA38440FF1}">
      <dgm:prSet/>
      <dgm:spPr/>
      <dgm:t>
        <a:bodyPr/>
        <a:lstStyle/>
        <a:p>
          <a:endParaRPr lang="en-US"/>
        </a:p>
      </dgm:t>
    </dgm:pt>
    <dgm:pt modelId="{504EE6AE-21C9-4415-ADBB-9F09C4A2BB50}">
      <dgm:prSet custT="1"/>
      <dgm:spPr/>
      <dgm:t>
        <a:bodyPr/>
        <a:lstStyle/>
        <a:p>
          <a:r>
            <a:rPr lang="en-IN" sz="2200" dirty="0"/>
            <a:t>Technology fear and lack of motivation are other factors that can further limit adoption (Roberts et al., 2021). </a:t>
          </a:r>
          <a:endParaRPr lang="en-US" sz="2200" dirty="0"/>
        </a:p>
      </dgm:t>
    </dgm:pt>
    <dgm:pt modelId="{889F1362-D055-4CB7-A059-05271C0A7B75}" type="parTrans" cxnId="{C1868B91-F4A2-44DA-AD18-28EC66AF1A26}">
      <dgm:prSet/>
      <dgm:spPr/>
      <dgm:t>
        <a:bodyPr/>
        <a:lstStyle/>
        <a:p>
          <a:endParaRPr lang="en-US"/>
        </a:p>
      </dgm:t>
    </dgm:pt>
    <dgm:pt modelId="{39C5F2BE-86EC-44C4-AB0D-61958BA2B42A}" type="sibTrans" cxnId="{C1868B91-F4A2-44DA-AD18-28EC66AF1A26}">
      <dgm:prSet/>
      <dgm:spPr/>
      <dgm:t>
        <a:bodyPr/>
        <a:lstStyle/>
        <a:p>
          <a:endParaRPr lang="en-US"/>
        </a:p>
      </dgm:t>
    </dgm:pt>
    <dgm:pt modelId="{45026821-252B-4B90-9FE1-484D7A763AE5}">
      <dgm:prSet custT="1"/>
      <dgm:spPr/>
      <dgm:t>
        <a:bodyPr/>
        <a:lstStyle/>
        <a:p>
          <a:r>
            <a:rPr lang="en-IN" sz="2200" dirty="0"/>
            <a:t>These barriers illustrate the need for </a:t>
          </a:r>
          <a:r>
            <a:rPr lang="en-IN" sz="2200" dirty="0" err="1"/>
            <a:t>ReConnect</a:t>
          </a:r>
          <a:r>
            <a:rPr lang="en-IN" sz="2200" dirty="0"/>
            <a:t> to have a user centred approach.</a:t>
          </a:r>
          <a:endParaRPr lang="en-US" sz="2200" dirty="0"/>
        </a:p>
      </dgm:t>
    </dgm:pt>
    <dgm:pt modelId="{0ECEE64A-FA94-4D4C-8A05-EABE19936F82}" type="parTrans" cxnId="{0A87199A-D93C-4166-8338-65730A9D7670}">
      <dgm:prSet/>
      <dgm:spPr/>
      <dgm:t>
        <a:bodyPr/>
        <a:lstStyle/>
        <a:p>
          <a:endParaRPr lang="en-US"/>
        </a:p>
      </dgm:t>
    </dgm:pt>
    <dgm:pt modelId="{9C1B9416-B62F-4412-BEF6-DBAFCC3BAB72}" type="sibTrans" cxnId="{0A87199A-D93C-4166-8338-65730A9D7670}">
      <dgm:prSet/>
      <dgm:spPr/>
      <dgm:t>
        <a:bodyPr/>
        <a:lstStyle/>
        <a:p>
          <a:endParaRPr lang="en-US"/>
        </a:p>
      </dgm:t>
    </dgm:pt>
    <dgm:pt modelId="{A61BC646-69DB-4336-AB37-4F5A267BF47C}" type="pres">
      <dgm:prSet presAssocID="{C5B5D1EC-A248-42AB-B775-C454BCAAD83F}" presName="root" presStyleCnt="0">
        <dgm:presLayoutVars>
          <dgm:dir/>
          <dgm:resizeHandles val="exact"/>
        </dgm:presLayoutVars>
      </dgm:prSet>
      <dgm:spPr/>
    </dgm:pt>
    <dgm:pt modelId="{6DED5AF4-5487-4C97-B0C7-47CC994EED93}" type="pres">
      <dgm:prSet presAssocID="{42DD96A7-A580-4C1B-B611-CC0051E95659}" presName="compNode" presStyleCnt="0"/>
      <dgm:spPr/>
    </dgm:pt>
    <dgm:pt modelId="{9FFDE7B2-FBC8-48BC-A6C1-F96BDDA4128C}" type="pres">
      <dgm:prSet presAssocID="{42DD96A7-A580-4C1B-B611-CC0051E95659}" presName="bgRect" presStyleLbl="bgShp" presStyleIdx="0" presStyleCnt="3"/>
      <dgm:spPr/>
    </dgm:pt>
    <dgm:pt modelId="{C803CEB6-B8AA-426A-A810-9FF1FE632F86}" type="pres">
      <dgm:prSet presAssocID="{42DD96A7-A580-4C1B-B611-CC0051E95659}"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lind"/>
        </a:ext>
      </dgm:extLst>
    </dgm:pt>
    <dgm:pt modelId="{71894763-1357-498A-83A3-FFB326A241D5}" type="pres">
      <dgm:prSet presAssocID="{42DD96A7-A580-4C1B-B611-CC0051E95659}" presName="spaceRect" presStyleCnt="0"/>
      <dgm:spPr/>
    </dgm:pt>
    <dgm:pt modelId="{28CBE312-924A-458B-8F95-A040CD6DF779}" type="pres">
      <dgm:prSet presAssocID="{42DD96A7-A580-4C1B-B611-CC0051E95659}" presName="parTx" presStyleLbl="revTx" presStyleIdx="0" presStyleCnt="3">
        <dgm:presLayoutVars>
          <dgm:chMax val="0"/>
          <dgm:chPref val="0"/>
        </dgm:presLayoutVars>
      </dgm:prSet>
      <dgm:spPr/>
    </dgm:pt>
    <dgm:pt modelId="{7457D44A-2155-4881-B46E-C42CC40122A0}" type="pres">
      <dgm:prSet presAssocID="{282982E4-4F35-4945-B6C4-4B970A5FB4F7}" presName="sibTrans" presStyleCnt="0"/>
      <dgm:spPr/>
    </dgm:pt>
    <dgm:pt modelId="{37C7CDC0-EA57-41CF-9B75-94542160504E}" type="pres">
      <dgm:prSet presAssocID="{504EE6AE-21C9-4415-ADBB-9F09C4A2BB50}" presName="compNode" presStyleCnt="0"/>
      <dgm:spPr/>
    </dgm:pt>
    <dgm:pt modelId="{D2BBD854-22A0-4806-85FD-7FC0A6A14156}" type="pres">
      <dgm:prSet presAssocID="{504EE6AE-21C9-4415-ADBB-9F09C4A2BB50}" presName="bgRect" presStyleLbl="bgShp" presStyleIdx="1" presStyleCnt="3"/>
      <dgm:spPr/>
    </dgm:pt>
    <dgm:pt modelId="{19326A65-C960-474D-8064-659835C69D8C}" type="pres">
      <dgm:prSet presAssocID="{504EE6AE-21C9-4415-ADBB-9F09C4A2BB50}"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y"/>
        </a:ext>
      </dgm:extLst>
    </dgm:pt>
    <dgm:pt modelId="{2E8EF280-3B9C-4543-8E16-B5EF1FA1CF88}" type="pres">
      <dgm:prSet presAssocID="{504EE6AE-21C9-4415-ADBB-9F09C4A2BB50}" presName="spaceRect" presStyleCnt="0"/>
      <dgm:spPr/>
    </dgm:pt>
    <dgm:pt modelId="{408A7B18-3F61-422C-A782-F8A4A99C9C63}" type="pres">
      <dgm:prSet presAssocID="{504EE6AE-21C9-4415-ADBB-9F09C4A2BB50}" presName="parTx" presStyleLbl="revTx" presStyleIdx="1" presStyleCnt="3">
        <dgm:presLayoutVars>
          <dgm:chMax val="0"/>
          <dgm:chPref val="0"/>
        </dgm:presLayoutVars>
      </dgm:prSet>
      <dgm:spPr/>
    </dgm:pt>
    <dgm:pt modelId="{7E6F22C7-A3C8-4E95-975A-E0C28586056F}" type="pres">
      <dgm:prSet presAssocID="{39C5F2BE-86EC-44C4-AB0D-61958BA2B42A}" presName="sibTrans" presStyleCnt="0"/>
      <dgm:spPr/>
    </dgm:pt>
    <dgm:pt modelId="{731F64E6-CED6-461C-83C0-52333A6E1773}" type="pres">
      <dgm:prSet presAssocID="{45026821-252B-4B90-9FE1-484D7A763AE5}" presName="compNode" presStyleCnt="0"/>
      <dgm:spPr/>
    </dgm:pt>
    <dgm:pt modelId="{0F86479B-2834-4D02-B15C-DA479950C466}" type="pres">
      <dgm:prSet presAssocID="{45026821-252B-4B90-9FE1-484D7A763AE5}" presName="bgRect" presStyleLbl="bgShp" presStyleIdx="2" presStyleCnt="3"/>
      <dgm:spPr/>
    </dgm:pt>
    <dgm:pt modelId="{98B5BD0E-7909-4728-A947-5AA3DAF3AAF4}" type="pres">
      <dgm:prSet presAssocID="{45026821-252B-4B90-9FE1-484D7A763AE5}"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 Network"/>
        </a:ext>
      </dgm:extLst>
    </dgm:pt>
    <dgm:pt modelId="{DC124019-9AB8-4FDB-83F1-A8B48EC6BFD4}" type="pres">
      <dgm:prSet presAssocID="{45026821-252B-4B90-9FE1-484D7A763AE5}" presName="spaceRect" presStyleCnt="0"/>
      <dgm:spPr/>
    </dgm:pt>
    <dgm:pt modelId="{E6EE0FA2-135E-40F8-B0E4-95692B7F31C6}" type="pres">
      <dgm:prSet presAssocID="{45026821-252B-4B90-9FE1-484D7A763AE5}" presName="parTx" presStyleLbl="revTx" presStyleIdx="2" presStyleCnt="3">
        <dgm:presLayoutVars>
          <dgm:chMax val="0"/>
          <dgm:chPref val="0"/>
        </dgm:presLayoutVars>
      </dgm:prSet>
      <dgm:spPr/>
    </dgm:pt>
  </dgm:ptLst>
  <dgm:cxnLst>
    <dgm:cxn modelId="{5136180D-58B6-4E86-AF4D-0133B38A6660}" type="presOf" srcId="{C5B5D1EC-A248-42AB-B775-C454BCAAD83F}" destId="{A61BC646-69DB-4336-AB37-4F5A267BF47C}" srcOrd="0" destOrd="0" presId="urn:microsoft.com/office/officeart/2018/2/layout/IconVerticalSolidList"/>
    <dgm:cxn modelId="{38889753-E3A4-4EE1-BF6B-A38D8AA4765F}" type="presOf" srcId="{42DD96A7-A580-4C1B-B611-CC0051E95659}" destId="{28CBE312-924A-458B-8F95-A040CD6DF779}" srcOrd="0" destOrd="0" presId="urn:microsoft.com/office/officeart/2018/2/layout/IconVerticalSolidList"/>
    <dgm:cxn modelId="{F288FE8C-E2AC-4D55-824E-36DA38440FF1}" srcId="{C5B5D1EC-A248-42AB-B775-C454BCAAD83F}" destId="{42DD96A7-A580-4C1B-B611-CC0051E95659}" srcOrd="0" destOrd="0" parTransId="{FA3AC944-0557-4A22-95C9-E54EB874F4C7}" sibTransId="{282982E4-4F35-4945-B6C4-4B970A5FB4F7}"/>
    <dgm:cxn modelId="{C1868B91-F4A2-44DA-AD18-28EC66AF1A26}" srcId="{C5B5D1EC-A248-42AB-B775-C454BCAAD83F}" destId="{504EE6AE-21C9-4415-ADBB-9F09C4A2BB50}" srcOrd="1" destOrd="0" parTransId="{889F1362-D055-4CB7-A059-05271C0A7B75}" sibTransId="{39C5F2BE-86EC-44C4-AB0D-61958BA2B42A}"/>
    <dgm:cxn modelId="{0A87199A-D93C-4166-8338-65730A9D7670}" srcId="{C5B5D1EC-A248-42AB-B775-C454BCAAD83F}" destId="{45026821-252B-4B90-9FE1-484D7A763AE5}" srcOrd="2" destOrd="0" parTransId="{0ECEE64A-FA94-4D4C-8A05-EABE19936F82}" sibTransId="{9C1B9416-B62F-4412-BEF6-DBAFCC3BAB72}"/>
    <dgm:cxn modelId="{0B5017B8-9A50-462B-9617-150610C01EB8}" type="presOf" srcId="{504EE6AE-21C9-4415-ADBB-9F09C4A2BB50}" destId="{408A7B18-3F61-422C-A782-F8A4A99C9C63}" srcOrd="0" destOrd="0" presId="urn:microsoft.com/office/officeart/2018/2/layout/IconVerticalSolidList"/>
    <dgm:cxn modelId="{AE5182E5-9E8F-424C-BB2F-50E76F3F544F}" type="presOf" srcId="{45026821-252B-4B90-9FE1-484D7A763AE5}" destId="{E6EE0FA2-135E-40F8-B0E4-95692B7F31C6}" srcOrd="0" destOrd="0" presId="urn:microsoft.com/office/officeart/2018/2/layout/IconVerticalSolidList"/>
    <dgm:cxn modelId="{DC00C7E2-0EB9-4B72-B255-18B0273FC209}" type="presParOf" srcId="{A61BC646-69DB-4336-AB37-4F5A267BF47C}" destId="{6DED5AF4-5487-4C97-B0C7-47CC994EED93}" srcOrd="0" destOrd="0" presId="urn:microsoft.com/office/officeart/2018/2/layout/IconVerticalSolidList"/>
    <dgm:cxn modelId="{8E0E7C4C-1092-4DC7-B326-CBF2B9CE9A08}" type="presParOf" srcId="{6DED5AF4-5487-4C97-B0C7-47CC994EED93}" destId="{9FFDE7B2-FBC8-48BC-A6C1-F96BDDA4128C}" srcOrd="0" destOrd="0" presId="urn:microsoft.com/office/officeart/2018/2/layout/IconVerticalSolidList"/>
    <dgm:cxn modelId="{1964D146-0C6B-4BB6-A77F-2ED9564303C8}" type="presParOf" srcId="{6DED5AF4-5487-4C97-B0C7-47CC994EED93}" destId="{C803CEB6-B8AA-426A-A810-9FF1FE632F86}" srcOrd="1" destOrd="0" presId="urn:microsoft.com/office/officeart/2018/2/layout/IconVerticalSolidList"/>
    <dgm:cxn modelId="{ECB5DBCD-66E4-44A7-88C5-B0476772B9AE}" type="presParOf" srcId="{6DED5AF4-5487-4C97-B0C7-47CC994EED93}" destId="{71894763-1357-498A-83A3-FFB326A241D5}" srcOrd="2" destOrd="0" presId="urn:microsoft.com/office/officeart/2018/2/layout/IconVerticalSolidList"/>
    <dgm:cxn modelId="{FF551E4E-8833-49B7-A637-2D0D4EBECBA5}" type="presParOf" srcId="{6DED5AF4-5487-4C97-B0C7-47CC994EED93}" destId="{28CBE312-924A-458B-8F95-A040CD6DF779}" srcOrd="3" destOrd="0" presId="urn:microsoft.com/office/officeart/2018/2/layout/IconVerticalSolidList"/>
    <dgm:cxn modelId="{C3FC454B-E211-4C58-98D2-47EEE86506EB}" type="presParOf" srcId="{A61BC646-69DB-4336-AB37-4F5A267BF47C}" destId="{7457D44A-2155-4881-B46E-C42CC40122A0}" srcOrd="1" destOrd="0" presId="urn:microsoft.com/office/officeart/2018/2/layout/IconVerticalSolidList"/>
    <dgm:cxn modelId="{AA0BB904-861C-4189-B72B-B6EC22919C38}" type="presParOf" srcId="{A61BC646-69DB-4336-AB37-4F5A267BF47C}" destId="{37C7CDC0-EA57-41CF-9B75-94542160504E}" srcOrd="2" destOrd="0" presId="urn:microsoft.com/office/officeart/2018/2/layout/IconVerticalSolidList"/>
    <dgm:cxn modelId="{DAB02F79-1A9A-4642-B2B9-819611B41055}" type="presParOf" srcId="{37C7CDC0-EA57-41CF-9B75-94542160504E}" destId="{D2BBD854-22A0-4806-85FD-7FC0A6A14156}" srcOrd="0" destOrd="0" presId="urn:microsoft.com/office/officeart/2018/2/layout/IconVerticalSolidList"/>
    <dgm:cxn modelId="{C3B78597-5C5F-40BF-9711-145CF8B77616}" type="presParOf" srcId="{37C7CDC0-EA57-41CF-9B75-94542160504E}" destId="{19326A65-C960-474D-8064-659835C69D8C}" srcOrd="1" destOrd="0" presId="urn:microsoft.com/office/officeart/2018/2/layout/IconVerticalSolidList"/>
    <dgm:cxn modelId="{FE5C1C43-0D14-4D1F-90E5-D7D71FDF9240}" type="presParOf" srcId="{37C7CDC0-EA57-41CF-9B75-94542160504E}" destId="{2E8EF280-3B9C-4543-8E16-B5EF1FA1CF88}" srcOrd="2" destOrd="0" presId="urn:microsoft.com/office/officeart/2018/2/layout/IconVerticalSolidList"/>
    <dgm:cxn modelId="{14EC7464-EE08-4718-B734-69AB466F1979}" type="presParOf" srcId="{37C7CDC0-EA57-41CF-9B75-94542160504E}" destId="{408A7B18-3F61-422C-A782-F8A4A99C9C63}" srcOrd="3" destOrd="0" presId="urn:microsoft.com/office/officeart/2018/2/layout/IconVerticalSolidList"/>
    <dgm:cxn modelId="{E1FC124E-4919-437F-A7C7-EEFC8EF13EEE}" type="presParOf" srcId="{A61BC646-69DB-4336-AB37-4F5A267BF47C}" destId="{7E6F22C7-A3C8-4E95-975A-E0C28586056F}" srcOrd="3" destOrd="0" presId="urn:microsoft.com/office/officeart/2018/2/layout/IconVerticalSolidList"/>
    <dgm:cxn modelId="{FAB2B3F8-5366-4AFB-B8F7-94356C5B1BE5}" type="presParOf" srcId="{A61BC646-69DB-4336-AB37-4F5A267BF47C}" destId="{731F64E6-CED6-461C-83C0-52333A6E1773}" srcOrd="4" destOrd="0" presId="urn:microsoft.com/office/officeart/2018/2/layout/IconVerticalSolidList"/>
    <dgm:cxn modelId="{0B37F444-0525-4763-9429-18DD011D9AD5}" type="presParOf" srcId="{731F64E6-CED6-461C-83C0-52333A6E1773}" destId="{0F86479B-2834-4D02-B15C-DA479950C466}" srcOrd="0" destOrd="0" presId="urn:microsoft.com/office/officeart/2018/2/layout/IconVerticalSolidList"/>
    <dgm:cxn modelId="{4F30A1CA-140E-4E99-9604-9A80902937AB}" type="presParOf" srcId="{731F64E6-CED6-461C-83C0-52333A6E1773}" destId="{98B5BD0E-7909-4728-A947-5AA3DAF3AAF4}" srcOrd="1" destOrd="0" presId="urn:microsoft.com/office/officeart/2018/2/layout/IconVerticalSolidList"/>
    <dgm:cxn modelId="{37753799-7683-41B4-A549-3CE4068EE0EC}" type="presParOf" srcId="{731F64E6-CED6-461C-83C0-52333A6E1773}" destId="{DC124019-9AB8-4FDB-83F1-A8B48EC6BFD4}" srcOrd="2" destOrd="0" presId="urn:microsoft.com/office/officeart/2018/2/layout/IconVerticalSolidList"/>
    <dgm:cxn modelId="{5AA39A5C-626A-4410-BBE7-909E8BC10C89}" type="presParOf" srcId="{731F64E6-CED6-461C-83C0-52333A6E1773}" destId="{E6EE0FA2-135E-40F8-B0E4-95692B7F31C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2983DD87-764D-47E2-88D2-810E49E86299}" type="doc">
      <dgm:prSet loTypeId="urn:microsoft.com/office/officeart/2008/layout/VerticalCurvedList" loCatId="list" qsTypeId="urn:microsoft.com/office/officeart/2005/8/quickstyle/simple4" qsCatId="simple" csTypeId="urn:microsoft.com/office/officeart/2005/8/colors/accent1_2" csCatId="accent1" phldr="1"/>
      <dgm:spPr/>
      <dgm:t>
        <a:bodyPr/>
        <a:lstStyle/>
        <a:p>
          <a:endParaRPr lang="en-IN"/>
        </a:p>
      </dgm:t>
    </dgm:pt>
    <dgm:pt modelId="{F2E6DE41-7C83-48BE-ADD8-0EB18B74D3BB}">
      <dgm:prSet phldrT="[Text]" custT="1"/>
      <dgm:spPr/>
      <dgm:t>
        <a:bodyPr/>
        <a:lstStyle/>
        <a:p>
          <a:r>
            <a:rPr lang="en-IN" sz="2200" dirty="0"/>
            <a:t>easy-to-read </a:t>
          </a:r>
        </a:p>
      </dgm:t>
    </dgm:pt>
    <dgm:pt modelId="{77F50FC1-10AC-4BB5-ADFB-F6FE9BFD5B19}" type="parTrans" cxnId="{B7CC0AF0-B65F-4572-818A-EC5896B97516}">
      <dgm:prSet/>
      <dgm:spPr/>
      <dgm:t>
        <a:bodyPr/>
        <a:lstStyle/>
        <a:p>
          <a:endParaRPr lang="en-IN"/>
        </a:p>
      </dgm:t>
    </dgm:pt>
    <dgm:pt modelId="{0066AED0-1E87-4DDA-A27D-757F8C5EFA8B}" type="sibTrans" cxnId="{B7CC0AF0-B65F-4572-818A-EC5896B97516}">
      <dgm:prSet/>
      <dgm:spPr/>
      <dgm:t>
        <a:bodyPr/>
        <a:lstStyle/>
        <a:p>
          <a:endParaRPr lang="en-IN"/>
        </a:p>
      </dgm:t>
    </dgm:pt>
    <dgm:pt modelId="{5430684E-C836-4FE5-A8D9-46C43EAEB7EA}">
      <dgm:prSet phldrT="[Text]" custT="1"/>
      <dgm:spPr/>
      <dgm:t>
        <a:bodyPr/>
        <a:lstStyle/>
        <a:p>
          <a:r>
            <a:rPr lang="en-IN" sz="2200" dirty="0"/>
            <a:t>simplified navigation system</a:t>
          </a:r>
        </a:p>
      </dgm:t>
    </dgm:pt>
    <dgm:pt modelId="{DE479C24-32EC-44C3-8E9C-F415B89DEDC0}" type="parTrans" cxnId="{465E1DAA-70CF-4454-A19A-3E1C0FD6D57B}">
      <dgm:prSet/>
      <dgm:spPr/>
      <dgm:t>
        <a:bodyPr/>
        <a:lstStyle/>
        <a:p>
          <a:endParaRPr lang="en-IN"/>
        </a:p>
      </dgm:t>
    </dgm:pt>
    <dgm:pt modelId="{B73DDF8E-3460-4D66-8E44-553A2ABAC427}" type="sibTrans" cxnId="{465E1DAA-70CF-4454-A19A-3E1C0FD6D57B}">
      <dgm:prSet/>
      <dgm:spPr/>
      <dgm:t>
        <a:bodyPr/>
        <a:lstStyle/>
        <a:p>
          <a:endParaRPr lang="en-IN"/>
        </a:p>
      </dgm:t>
    </dgm:pt>
    <dgm:pt modelId="{3F9661BE-B634-44FC-9E04-0E93E1F7A562}">
      <dgm:prSet phldrT="[Text]" custT="1"/>
      <dgm:spPr/>
      <dgm:t>
        <a:bodyPr/>
        <a:lstStyle/>
        <a:p>
          <a:r>
            <a:rPr lang="en-IN" sz="2200" dirty="0"/>
            <a:t>clear language and few steps </a:t>
          </a:r>
        </a:p>
      </dgm:t>
    </dgm:pt>
    <dgm:pt modelId="{B4F60BD4-C66D-4C24-8D6E-C3638DAD7E87}" type="parTrans" cxnId="{B4293173-8B0B-4812-ACEB-D67E1200335D}">
      <dgm:prSet/>
      <dgm:spPr/>
      <dgm:t>
        <a:bodyPr/>
        <a:lstStyle/>
        <a:p>
          <a:endParaRPr lang="en-IN"/>
        </a:p>
      </dgm:t>
    </dgm:pt>
    <dgm:pt modelId="{0A468D86-638E-4B94-B8B5-08DF6C995948}" type="sibTrans" cxnId="{B4293173-8B0B-4812-ACEB-D67E1200335D}">
      <dgm:prSet/>
      <dgm:spPr/>
      <dgm:t>
        <a:bodyPr/>
        <a:lstStyle/>
        <a:p>
          <a:endParaRPr lang="en-IN"/>
        </a:p>
      </dgm:t>
    </dgm:pt>
    <dgm:pt modelId="{99854A5B-7B20-41C3-8A20-E997FCBEB97B}" type="pres">
      <dgm:prSet presAssocID="{2983DD87-764D-47E2-88D2-810E49E86299}" presName="Name0" presStyleCnt="0">
        <dgm:presLayoutVars>
          <dgm:chMax val="7"/>
          <dgm:chPref val="7"/>
          <dgm:dir/>
        </dgm:presLayoutVars>
      </dgm:prSet>
      <dgm:spPr/>
    </dgm:pt>
    <dgm:pt modelId="{43C47018-3995-47B4-A4D4-9DF543B6F985}" type="pres">
      <dgm:prSet presAssocID="{2983DD87-764D-47E2-88D2-810E49E86299}" presName="Name1" presStyleCnt="0"/>
      <dgm:spPr/>
    </dgm:pt>
    <dgm:pt modelId="{279D50ED-D8D6-4F2C-A066-F233CCD6CCD9}" type="pres">
      <dgm:prSet presAssocID="{2983DD87-764D-47E2-88D2-810E49E86299}" presName="cycle" presStyleCnt="0"/>
      <dgm:spPr/>
    </dgm:pt>
    <dgm:pt modelId="{7CA67355-7567-4429-BB2D-8F777FE8840B}" type="pres">
      <dgm:prSet presAssocID="{2983DD87-764D-47E2-88D2-810E49E86299}" presName="srcNode" presStyleLbl="node1" presStyleIdx="0" presStyleCnt="3"/>
      <dgm:spPr/>
    </dgm:pt>
    <dgm:pt modelId="{5779EFCD-B80A-4857-96A0-5EBB25B05B65}" type="pres">
      <dgm:prSet presAssocID="{2983DD87-764D-47E2-88D2-810E49E86299}" presName="conn" presStyleLbl="parChTrans1D2" presStyleIdx="0" presStyleCnt="1"/>
      <dgm:spPr/>
    </dgm:pt>
    <dgm:pt modelId="{1017029F-F472-4C46-A78D-1AC45E1C288B}" type="pres">
      <dgm:prSet presAssocID="{2983DD87-764D-47E2-88D2-810E49E86299}" presName="extraNode" presStyleLbl="node1" presStyleIdx="0" presStyleCnt="3"/>
      <dgm:spPr/>
    </dgm:pt>
    <dgm:pt modelId="{1AF2A069-2527-420D-8EEE-B70E396AB4B6}" type="pres">
      <dgm:prSet presAssocID="{2983DD87-764D-47E2-88D2-810E49E86299}" presName="dstNode" presStyleLbl="node1" presStyleIdx="0" presStyleCnt="3"/>
      <dgm:spPr/>
    </dgm:pt>
    <dgm:pt modelId="{FCEDAF23-F81A-4844-A24C-D9D366A2A102}" type="pres">
      <dgm:prSet presAssocID="{F2E6DE41-7C83-48BE-ADD8-0EB18B74D3BB}" presName="text_1" presStyleLbl="node1" presStyleIdx="0" presStyleCnt="3">
        <dgm:presLayoutVars>
          <dgm:bulletEnabled val="1"/>
        </dgm:presLayoutVars>
      </dgm:prSet>
      <dgm:spPr/>
    </dgm:pt>
    <dgm:pt modelId="{F680A5A9-4768-4DD5-961C-C75FDDF0F3EB}" type="pres">
      <dgm:prSet presAssocID="{F2E6DE41-7C83-48BE-ADD8-0EB18B74D3BB}" presName="accent_1" presStyleCnt="0"/>
      <dgm:spPr/>
    </dgm:pt>
    <dgm:pt modelId="{71768599-09EF-42C9-9719-9FE2F7C41240}" type="pres">
      <dgm:prSet presAssocID="{F2E6DE41-7C83-48BE-ADD8-0EB18B74D3BB}" presName="accentRepeatNode" presStyleLbl="solidFgAcc1" presStyleIdx="0" presStyleCnt="3"/>
      <dgm:spPr/>
    </dgm:pt>
    <dgm:pt modelId="{85903827-3B17-4E5B-A324-F675E847DA6B}" type="pres">
      <dgm:prSet presAssocID="{5430684E-C836-4FE5-A8D9-46C43EAEB7EA}" presName="text_2" presStyleLbl="node1" presStyleIdx="1" presStyleCnt="3">
        <dgm:presLayoutVars>
          <dgm:bulletEnabled val="1"/>
        </dgm:presLayoutVars>
      </dgm:prSet>
      <dgm:spPr/>
    </dgm:pt>
    <dgm:pt modelId="{62E9D03A-A204-4A1D-9520-13587C0C6B9D}" type="pres">
      <dgm:prSet presAssocID="{5430684E-C836-4FE5-A8D9-46C43EAEB7EA}" presName="accent_2" presStyleCnt="0"/>
      <dgm:spPr/>
    </dgm:pt>
    <dgm:pt modelId="{AB4F7555-2C25-4AB1-A092-C6F2AB350A0E}" type="pres">
      <dgm:prSet presAssocID="{5430684E-C836-4FE5-A8D9-46C43EAEB7EA}" presName="accentRepeatNode" presStyleLbl="solidFgAcc1" presStyleIdx="1" presStyleCnt="3"/>
      <dgm:spPr/>
    </dgm:pt>
    <dgm:pt modelId="{3A69E30A-80C4-4F71-804E-4EDFEEB80D63}" type="pres">
      <dgm:prSet presAssocID="{3F9661BE-B634-44FC-9E04-0E93E1F7A562}" presName="text_3" presStyleLbl="node1" presStyleIdx="2" presStyleCnt="3">
        <dgm:presLayoutVars>
          <dgm:bulletEnabled val="1"/>
        </dgm:presLayoutVars>
      </dgm:prSet>
      <dgm:spPr/>
    </dgm:pt>
    <dgm:pt modelId="{3FC9D8AD-684E-4FEF-BB02-750CE0A077F8}" type="pres">
      <dgm:prSet presAssocID="{3F9661BE-B634-44FC-9E04-0E93E1F7A562}" presName="accent_3" presStyleCnt="0"/>
      <dgm:spPr/>
    </dgm:pt>
    <dgm:pt modelId="{393BA347-D0D7-42BD-8853-9538807C8194}" type="pres">
      <dgm:prSet presAssocID="{3F9661BE-B634-44FC-9E04-0E93E1F7A562}" presName="accentRepeatNode" presStyleLbl="solidFgAcc1" presStyleIdx="2" presStyleCnt="3"/>
      <dgm:spPr/>
    </dgm:pt>
  </dgm:ptLst>
  <dgm:cxnLst>
    <dgm:cxn modelId="{7D28F437-CCD3-4583-B6D1-13245A60C61D}" type="presOf" srcId="{F2E6DE41-7C83-48BE-ADD8-0EB18B74D3BB}" destId="{FCEDAF23-F81A-4844-A24C-D9D366A2A102}" srcOrd="0" destOrd="0" presId="urn:microsoft.com/office/officeart/2008/layout/VerticalCurvedList"/>
    <dgm:cxn modelId="{9D1E1D62-4B30-4AA9-B897-D76D6685FFDD}" type="presOf" srcId="{5430684E-C836-4FE5-A8D9-46C43EAEB7EA}" destId="{85903827-3B17-4E5B-A324-F675E847DA6B}" srcOrd="0" destOrd="0" presId="urn:microsoft.com/office/officeart/2008/layout/VerticalCurvedList"/>
    <dgm:cxn modelId="{B4293173-8B0B-4812-ACEB-D67E1200335D}" srcId="{2983DD87-764D-47E2-88D2-810E49E86299}" destId="{3F9661BE-B634-44FC-9E04-0E93E1F7A562}" srcOrd="2" destOrd="0" parTransId="{B4F60BD4-C66D-4C24-8D6E-C3638DAD7E87}" sibTransId="{0A468D86-638E-4B94-B8B5-08DF6C995948}"/>
    <dgm:cxn modelId="{377EE58F-4078-4B42-9299-BAE4FD978C08}" type="presOf" srcId="{2983DD87-764D-47E2-88D2-810E49E86299}" destId="{99854A5B-7B20-41C3-8A20-E997FCBEB97B}" srcOrd="0" destOrd="0" presId="urn:microsoft.com/office/officeart/2008/layout/VerticalCurvedList"/>
    <dgm:cxn modelId="{F3F12B98-A52A-479A-9A22-AD35D8FA3D7F}" type="presOf" srcId="{0066AED0-1E87-4DDA-A27D-757F8C5EFA8B}" destId="{5779EFCD-B80A-4857-96A0-5EBB25B05B65}" srcOrd="0" destOrd="0" presId="urn:microsoft.com/office/officeart/2008/layout/VerticalCurvedList"/>
    <dgm:cxn modelId="{9AE9769A-ED9E-4DEB-A982-232405E10980}" type="presOf" srcId="{3F9661BE-B634-44FC-9E04-0E93E1F7A562}" destId="{3A69E30A-80C4-4F71-804E-4EDFEEB80D63}" srcOrd="0" destOrd="0" presId="urn:microsoft.com/office/officeart/2008/layout/VerticalCurvedList"/>
    <dgm:cxn modelId="{465E1DAA-70CF-4454-A19A-3E1C0FD6D57B}" srcId="{2983DD87-764D-47E2-88D2-810E49E86299}" destId="{5430684E-C836-4FE5-A8D9-46C43EAEB7EA}" srcOrd="1" destOrd="0" parTransId="{DE479C24-32EC-44C3-8E9C-F415B89DEDC0}" sibTransId="{B73DDF8E-3460-4D66-8E44-553A2ABAC427}"/>
    <dgm:cxn modelId="{B7CC0AF0-B65F-4572-818A-EC5896B97516}" srcId="{2983DD87-764D-47E2-88D2-810E49E86299}" destId="{F2E6DE41-7C83-48BE-ADD8-0EB18B74D3BB}" srcOrd="0" destOrd="0" parTransId="{77F50FC1-10AC-4BB5-ADFB-F6FE9BFD5B19}" sibTransId="{0066AED0-1E87-4DDA-A27D-757F8C5EFA8B}"/>
    <dgm:cxn modelId="{6F7E187D-3A35-4314-99AF-052FCCC2FFAA}" type="presParOf" srcId="{99854A5B-7B20-41C3-8A20-E997FCBEB97B}" destId="{43C47018-3995-47B4-A4D4-9DF543B6F985}" srcOrd="0" destOrd="0" presId="urn:microsoft.com/office/officeart/2008/layout/VerticalCurvedList"/>
    <dgm:cxn modelId="{74B07AA1-C5A2-42CE-9CDE-B7CD9C03E28E}" type="presParOf" srcId="{43C47018-3995-47B4-A4D4-9DF543B6F985}" destId="{279D50ED-D8D6-4F2C-A066-F233CCD6CCD9}" srcOrd="0" destOrd="0" presId="urn:microsoft.com/office/officeart/2008/layout/VerticalCurvedList"/>
    <dgm:cxn modelId="{E02EBE87-4069-48D0-9628-590E1C41BEC0}" type="presParOf" srcId="{279D50ED-D8D6-4F2C-A066-F233CCD6CCD9}" destId="{7CA67355-7567-4429-BB2D-8F777FE8840B}" srcOrd="0" destOrd="0" presId="urn:microsoft.com/office/officeart/2008/layout/VerticalCurvedList"/>
    <dgm:cxn modelId="{E6246FE4-EC71-48FE-B1EA-F92B61F7D548}" type="presParOf" srcId="{279D50ED-D8D6-4F2C-A066-F233CCD6CCD9}" destId="{5779EFCD-B80A-4857-96A0-5EBB25B05B65}" srcOrd="1" destOrd="0" presId="urn:microsoft.com/office/officeart/2008/layout/VerticalCurvedList"/>
    <dgm:cxn modelId="{0E4803B4-7ADD-4A7D-B64F-4E19733901BB}" type="presParOf" srcId="{279D50ED-D8D6-4F2C-A066-F233CCD6CCD9}" destId="{1017029F-F472-4C46-A78D-1AC45E1C288B}" srcOrd="2" destOrd="0" presId="urn:microsoft.com/office/officeart/2008/layout/VerticalCurvedList"/>
    <dgm:cxn modelId="{D1E65004-44F2-4823-8521-300D99EE48A5}" type="presParOf" srcId="{279D50ED-D8D6-4F2C-A066-F233CCD6CCD9}" destId="{1AF2A069-2527-420D-8EEE-B70E396AB4B6}" srcOrd="3" destOrd="0" presId="urn:microsoft.com/office/officeart/2008/layout/VerticalCurvedList"/>
    <dgm:cxn modelId="{F7F8B6D3-7EC3-49C4-B501-C6A1DE76CBB4}" type="presParOf" srcId="{43C47018-3995-47B4-A4D4-9DF543B6F985}" destId="{FCEDAF23-F81A-4844-A24C-D9D366A2A102}" srcOrd="1" destOrd="0" presId="urn:microsoft.com/office/officeart/2008/layout/VerticalCurvedList"/>
    <dgm:cxn modelId="{F1CC86FF-F9E9-410C-AAF4-E2087937693A}" type="presParOf" srcId="{43C47018-3995-47B4-A4D4-9DF543B6F985}" destId="{F680A5A9-4768-4DD5-961C-C75FDDF0F3EB}" srcOrd="2" destOrd="0" presId="urn:microsoft.com/office/officeart/2008/layout/VerticalCurvedList"/>
    <dgm:cxn modelId="{0BFF285F-741E-4094-B447-9E4C9044EE6D}" type="presParOf" srcId="{F680A5A9-4768-4DD5-961C-C75FDDF0F3EB}" destId="{71768599-09EF-42C9-9719-9FE2F7C41240}" srcOrd="0" destOrd="0" presId="urn:microsoft.com/office/officeart/2008/layout/VerticalCurvedList"/>
    <dgm:cxn modelId="{74AC09C3-3D69-406F-AC33-F189F767630C}" type="presParOf" srcId="{43C47018-3995-47B4-A4D4-9DF543B6F985}" destId="{85903827-3B17-4E5B-A324-F675E847DA6B}" srcOrd="3" destOrd="0" presId="urn:microsoft.com/office/officeart/2008/layout/VerticalCurvedList"/>
    <dgm:cxn modelId="{4B26553D-10B5-4F94-BC4E-579B03B4C660}" type="presParOf" srcId="{43C47018-3995-47B4-A4D4-9DF543B6F985}" destId="{62E9D03A-A204-4A1D-9520-13587C0C6B9D}" srcOrd="4" destOrd="0" presId="urn:microsoft.com/office/officeart/2008/layout/VerticalCurvedList"/>
    <dgm:cxn modelId="{49791E04-43AC-454B-9466-F80F16DA16C8}" type="presParOf" srcId="{62E9D03A-A204-4A1D-9520-13587C0C6B9D}" destId="{AB4F7555-2C25-4AB1-A092-C6F2AB350A0E}" srcOrd="0" destOrd="0" presId="urn:microsoft.com/office/officeart/2008/layout/VerticalCurvedList"/>
    <dgm:cxn modelId="{D858A65F-4F44-40BA-829F-218E8A506E03}" type="presParOf" srcId="{43C47018-3995-47B4-A4D4-9DF543B6F985}" destId="{3A69E30A-80C4-4F71-804E-4EDFEEB80D63}" srcOrd="5" destOrd="0" presId="urn:microsoft.com/office/officeart/2008/layout/VerticalCurvedList"/>
    <dgm:cxn modelId="{A1721F5B-BED0-45BE-9D70-D06114776D25}" type="presParOf" srcId="{43C47018-3995-47B4-A4D4-9DF543B6F985}" destId="{3FC9D8AD-684E-4FEF-BB02-750CE0A077F8}" srcOrd="6" destOrd="0" presId="urn:microsoft.com/office/officeart/2008/layout/VerticalCurvedList"/>
    <dgm:cxn modelId="{2EF9D44B-35A1-4272-B7FA-FC5D2CAD833D}" type="presParOf" srcId="{3FC9D8AD-684E-4FEF-BB02-750CE0A077F8}" destId="{393BA347-D0D7-42BD-8853-9538807C8194}"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F8499272-A8E0-407B-99C8-4ED0BA6B58AD}" type="doc">
      <dgm:prSet loTypeId="urn:microsoft.com/office/officeart/2005/8/layout/funnel1" loCatId="process" qsTypeId="urn:microsoft.com/office/officeart/2005/8/quickstyle/simple1" qsCatId="simple" csTypeId="urn:microsoft.com/office/officeart/2005/8/colors/accent3_2" csCatId="accent3" phldr="1"/>
      <dgm:spPr/>
      <dgm:t>
        <a:bodyPr/>
        <a:lstStyle/>
        <a:p>
          <a:endParaRPr lang="en-IN"/>
        </a:p>
      </dgm:t>
    </dgm:pt>
    <dgm:pt modelId="{FEC345D5-B719-47D8-99EC-3F60B6430A33}">
      <dgm:prSet phldrT="[Text]"/>
      <dgm:spPr/>
      <dgm:t>
        <a:bodyPr/>
        <a:lstStyle/>
        <a:p>
          <a:r>
            <a:rPr lang="en-IN" dirty="0"/>
            <a:t>social connection</a:t>
          </a:r>
        </a:p>
      </dgm:t>
    </dgm:pt>
    <dgm:pt modelId="{CD7429B0-E831-422B-8E18-6E62896C4655}" type="parTrans" cxnId="{EE161628-EB94-4823-AC4E-9619046C37A7}">
      <dgm:prSet/>
      <dgm:spPr/>
      <dgm:t>
        <a:bodyPr/>
        <a:lstStyle/>
        <a:p>
          <a:endParaRPr lang="en-IN"/>
        </a:p>
      </dgm:t>
    </dgm:pt>
    <dgm:pt modelId="{EAFF692B-5FAC-4A3C-A9DE-A255D8F9F8B3}" type="sibTrans" cxnId="{EE161628-EB94-4823-AC4E-9619046C37A7}">
      <dgm:prSet/>
      <dgm:spPr/>
      <dgm:t>
        <a:bodyPr/>
        <a:lstStyle/>
        <a:p>
          <a:endParaRPr lang="en-IN"/>
        </a:p>
      </dgm:t>
    </dgm:pt>
    <dgm:pt modelId="{699A1E5E-DA56-4CD8-90DA-9B39994F21D1}">
      <dgm:prSet phldrT="[Text]"/>
      <dgm:spPr/>
      <dgm:t>
        <a:bodyPr/>
        <a:lstStyle/>
        <a:p>
          <a:r>
            <a:rPr lang="en-IN" dirty="0"/>
            <a:t>involve collection of information </a:t>
          </a:r>
        </a:p>
      </dgm:t>
    </dgm:pt>
    <dgm:pt modelId="{0F5E4672-33E6-49D8-97A4-49C857806028}" type="parTrans" cxnId="{C7648257-DC0A-4726-940A-72B8ED7D7FF4}">
      <dgm:prSet/>
      <dgm:spPr/>
      <dgm:t>
        <a:bodyPr/>
        <a:lstStyle/>
        <a:p>
          <a:endParaRPr lang="en-IN"/>
        </a:p>
      </dgm:t>
    </dgm:pt>
    <dgm:pt modelId="{A5D0131E-5EED-49B4-A52F-55527E4B1C69}" type="sibTrans" cxnId="{C7648257-DC0A-4726-940A-72B8ED7D7FF4}">
      <dgm:prSet/>
      <dgm:spPr/>
      <dgm:t>
        <a:bodyPr/>
        <a:lstStyle/>
        <a:p>
          <a:endParaRPr lang="en-IN"/>
        </a:p>
      </dgm:t>
    </dgm:pt>
    <dgm:pt modelId="{2FAC6583-D054-4265-B12D-E681D15D2C17}">
      <dgm:prSet phldrT="[Text]"/>
      <dgm:spPr/>
      <dgm:t>
        <a:bodyPr/>
        <a:lstStyle/>
        <a:p>
          <a:r>
            <a:rPr lang="en-IN" dirty="0"/>
            <a:t>activity </a:t>
          </a:r>
        </a:p>
      </dgm:t>
    </dgm:pt>
    <dgm:pt modelId="{206B240B-4C2C-4C7B-8A91-611076E8AB9A}" type="parTrans" cxnId="{29E2A058-3981-4A98-A141-633E2F7B54A1}">
      <dgm:prSet/>
      <dgm:spPr/>
      <dgm:t>
        <a:bodyPr/>
        <a:lstStyle/>
        <a:p>
          <a:endParaRPr lang="en-IN"/>
        </a:p>
      </dgm:t>
    </dgm:pt>
    <dgm:pt modelId="{28102A02-756A-46F4-A864-607206321DDF}" type="sibTrans" cxnId="{29E2A058-3981-4A98-A141-633E2F7B54A1}">
      <dgm:prSet/>
      <dgm:spPr/>
      <dgm:t>
        <a:bodyPr/>
        <a:lstStyle/>
        <a:p>
          <a:endParaRPr lang="en-IN"/>
        </a:p>
      </dgm:t>
    </dgm:pt>
    <dgm:pt modelId="{DA874329-1867-4D6E-B8C1-2ACE05B02427}">
      <dgm:prSet phldrT="[Text]"/>
      <dgm:spPr/>
      <dgm:t>
        <a:bodyPr/>
        <a:lstStyle/>
        <a:p>
          <a:r>
            <a:rPr lang="en-IN" b="1" dirty="0"/>
            <a:t>Privacy &amp; Data Protection</a:t>
          </a:r>
          <a:endParaRPr lang="en-IN" dirty="0"/>
        </a:p>
      </dgm:t>
    </dgm:pt>
    <dgm:pt modelId="{327F8B9D-192F-4B16-8951-D78E71466E83}" type="parTrans" cxnId="{3A1B2EB3-CDFA-4D9E-AB0F-682CC191964D}">
      <dgm:prSet/>
      <dgm:spPr/>
      <dgm:t>
        <a:bodyPr/>
        <a:lstStyle/>
        <a:p>
          <a:endParaRPr lang="en-IN"/>
        </a:p>
      </dgm:t>
    </dgm:pt>
    <dgm:pt modelId="{B003FCE5-01B1-43B8-BBA7-19C0AB0143CA}" type="sibTrans" cxnId="{3A1B2EB3-CDFA-4D9E-AB0F-682CC191964D}">
      <dgm:prSet/>
      <dgm:spPr/>
      <dgm:t>
        <a:bodyPr/>
        <a:lstStyle/>
        <a:p>
          <a:endParaRPr lang="en-IN"/>
        </a:p>
      </dgm:t>
    </dgm:pt>
    <dgm:pt modelId="{31A1C470-0B03-4B88-9D0D-2A78A20D6F39}" type="pres">
      <dgm:prSet presAssocID="{F8499272-A8E0-407B-99C8-4ED0BA6B58AD}" presName="Name0" presStyleCnt="0">
        <dgm:presLayoutVars>
          <dgm:chMax val="4"/>
          <dgm:resizeHandles val="exact"/>
        </dgm:presLayoutVars>
      </dgm:prSet>
      <dgm:spPr/>
    </dgm:pt>
    <dgm:pt modelId="{761ABECA-6954-4C8C-B678-BB90BA037C12}" type="pres">
      <dgm:prSet presAssocID="{F8499272-A8E0-407B-99C8-4ED0BA6B58AD}" presName="ellipse" presStyleLbl="trBgShp" presStyleIdx="0" presStyleCnt="1"/>
      <dgm:spPr/>
    </dgm:pt>
    <dgm:pt modelId="{57800401-0C73-4BE6-B775-AC3F195930FB}" type="pres">
      <dgm:prSet presAssocID="{F8499272-A8E0-407B-99C8-4ED0BA6B58AD}" presName="arrow1" presStyleLbl="fgShp" presStyleIdx="0" presStyleCnt="1"/>
      <dgm:spPr/>
    </dgm:pt>
    <dgm:pt modelId="{B8E6A263-B8F7-49AC-A058-A205334008C0}" type="pres">
      <dgm:prSet presAssocID="{F8499272-A8E0-407B-99C8-4ED0BA6B58AD}" presName="rectangle" presStyleLbl="revTx" presStyleIdx="0" presStyleCnt="1">
        <dgm:presLayoutVars>
          <dgm:bulletEnabled val="1"/>
        </dgm:presLayoutVars>
      </dgm:prSet>
      <dgm:spPr/>
    </dgm:pt>
    <dgm:pt modelId="{50CA3B6C-635A-4261-A1C8-51B4F91161A4}" type="pres">
      <dgm:prSet presAssocID="{699A1E5E-DA56-4CD8-90DA-9B39994F21D1}" presName="item1" presStyleLbl="node1" presStyleIdx="0" presStyleCnt="3">
        <dgm:presLayoutVars>
          <dgm:bulletEnabled val="1"/>
        </dgm:presLayoutVars>
      </dgm:prSet>
      <dgm:spPr/>
    </dgm:pt>
    <dgm:pt modelId="{25901FE6-40C7-444F-B71E-CE94F58D65F0}" type="pres">
      <dgm:prSet presAssocID="{2FAC6583-D054-4265-B12D-E681D15D2C17}" presName="item2" presStyleLbl="node1" presStyleIdx="1" presStyleCnt="3">
        <dgm:presLayoutVars>
          <dgm:bulletEnabled val="1"/>
        </dgm:presLayoutVars>
      </dgm:prSet>
      <dgm:spPr/>
    </dgm:pt>
    <dgm:pt modelId="{BF2451FC-3B59-454D-A9CF-09595ED6034A}" type="pres">
      <dgm:prSet presAssocID="{DA874329-1867-4D6E-B8C1-2ACE05B02427}" presName="item3" presStyleLbl="node1" presStyleIdx="2" presStyleCnt="3">
        <dgm:presLayoutVars>
          <dgm:bulletEnabled val="1"/>
        </dgm:presLayoutVars>
      </dgm:prSet>
      <dgm:spPr/>
    </dgm:pt>
    <dgm:pt modelId="{F31C0A86-A630-4729-BEED-2E11DA3B631D}" type="pres">
      <dgm:prSet presAssocID="{F8499272-A8E0-407B-99C8-4ED0BA6B58AD}" presName="funnel" presStyleLbl="trAlignAcc1" presStyleIdx="0" presStyleCnt="1"/>
      <dgm:spPr/>
    </dgm:pt>
  </dgm:ptLst>
  <dgm:cxnLst>
    <dgm:cxn modelId="{EE161628-EB94-4823-AC4E-9619046C37A7}" srcId="{F8499272-A8E0-407B-99C8-4ED0BA6B58AD}" destId="{FEC345D5-B719-47D8-99EC-3F60B6430A33}" srcOrd="0" destOrd="0" parTransId="{CD7429B0-E831-422B-8E18-6E62896C4655}" sibTransId="{EAFF692B-5FAC-4A3C-A9DE-A255D8F9F8B3}"/>
    <dgm:cxn modelId="{0C797B3F-3256-491D-A9AB-F178D27536DF}" type="presOf" srcId="{2FAC6583-D054-4265-B12D-E681D15D2C17}" destId="{50CA3B6C-635A-4261-A1C8-51B4F91161A4}" srcOrd="0" destOrd="0" presId="urn:microsoft.com/office/officeart/2005/8/layout/funnel1"/>
    <dgm:cxn modelId="{C7648257-DC0A-4726-940A-72B8ED7D7FF4}" srcId="{F8499272-A8E0-407B-99C8-4ED0BA6B58AD}" destId="{699A1E5E-DA56-4CD8-90DA-9B39994F21D1}" srcOrd="1" destOrd="0" parTransId="{0F5E4672-33E6-49D8-97A4-49C857806028}" sibTransId="{A5D0131E-5EED-49B4-A52F-55527E4B1C69}"/>
    <dgm:cxn modelId="{29E2A058-3981-4A98-A141-633E2F7B54A1}" srcId="{F8499272-A8E0-407B-99C8-4ED0BA6B58AD}" destId="{2FAC6583-D054-4265-B12D-E681D15D2C17}" srcOrd="2" destOrd="0" parTransId="{206B240B-4C2C-4C7B-8A91-611076E8AB9A}" sibTransId="{28102A02-756A-46F4-A864-607206321DDF}"/>
    <dgm:cxn modelId="{CEEEEC8C-2F35-4DF8-9EA5-D5445D5B966B}" type="presOf" srcId="{DA874329-1867-4D6E-B8C1-2ACE05B02427}" destId="{B8E6A263-B8F7-49AC-A058-A205334008C0}" srcOrd="0" destOrd="0" presId="urn:microsoft.com/office/officeart/2005/8/layout/funnel1"/>
    <dgm:cxn modelId="{3A1B2EB3-CDFA-4D9E-AB0F-682CC191964D}" srcId="{F8499272-A8E0-407B-99C8-4ED0BA6B58AD}" destId="{DA874329-1867-4D6E-B8C1-2ACE05B02427}" srcOrd="3" destOrd="0" parTransId="{327F8B9D-192F-4B16-8951-D78E71466E83}" sibTransId="{B003FCE5-01B1-43B8-BBA7-19C0AB0143CA}"/>
    <dgm:cxn modelId="{E8DFD2D0-0F86-4B42-A932-C8C94B1A365B}" type="presOf" srcId="{F8499272-A8E0-407B-99C8-4ED0BA6B58AD}" destId="{31A1C470-0B03-4B88-9D0D-2A78A20D6F39}" srcOrd="0" destOrd="0" presId="urn:microsoft.com/office/officeart/2005/8/layout/funnel1"/>
    <dgm:cxn modelId="{DBAA1CE7-CDD5-40BA-99CA-195ED7024A58}" type="presOf" srcId="{699A1E5E-DA56-4CD8-90DA-9B39994F21D1}" destId="{25901FE6-40C7-444F-B71E-CE94F58D65F0}" srcOrd="0" destOrd="0" presId="urn:microsoft.com/office/officeart/2005/8/layout/funnel1"/>
    <dgm:cxn modelId="{2DC754EB-D6A6-4E2A-9A2D-56683863305C}" type="presOf" srcId="{FEC345D5-B719-47D8-99EC-3F60B6430A33}" destId="{BF2451FC-3B59-454D-A9CF-09595ED6034A}" srcOrd="0" destOrd="0" presId="urn:microsoft.com/office/officeart/2005/8/layout/funnel1"/>
    <dgm:cxn modelId="{CFDE71DA-831F-425E-9D3F-FB84865CABE0}" type="presParOf" srcId="{31A1C470-0B03-4B88-9D0D-2A78A20D6F39}" destId="{761ABECA-6954-4C8C-B678-BB90BA037C12}" srcOrd="0" destOrd="0" presId="urn:microsoft.com/office/officeart/2005/8/layout/funnel1"/>
    <dgm:cxn modelId="{10525E92-BDB5-4CCE-B021-E1EF048C190C}" type="presParOf" srcId="{31A1C470-0B03-4B88-9D0D-2A78A20D6F39}" destId="{57800401-0C73-4BE6-B775-AC3F195930FB}" srcOrd="1" destOrd="0" presId="urn:microsoft.com/office/officeart/2005/8/layout/funnel1"/>
    <dgm:cxn modelId="{70B90CAA-7441-49A2-8F4E-9E589FE15ED6}" type="presParOf" srcId="{31A1C470-0B03-4B88-9D0D-2A78A20D6F39}" destId="{B8E6A263-B8F7-49AC-A058-A205334008C0}" srcOrd="2" destOrd="0" presId="urn:microsoft.com/office/officeart/2005/8/layout/funnel1"/>
    <dgm:cxn modelId="{6DEC552D-0AEC-4F06-95C5-5DDFDDDE539A}" type="presParOf" srcId="{31A1C470-0B03-4B88-9D0D-2A78A20D6F39}" destId="{50CA3B6C-635A-4261-A1C8-51B4F91161A4}" srcOrd="3" destOrd="0" presId="urn:microsoft.com/office/officeart/2005/8/layout/funnel1"/>
    <dgm:cxn modelId="{95ECD7DD-1EBF-453D-9F1A-9CB9438E4C77}" type="presParOf" srcId="{31A1C470-0B03-4B88-9D0D-2A78A20D6F39}" destId="{25901FE6-40C7-444F-B71E-CE94F58D65F0}" srcOrd="4" destOrd="0" presId="urn:microsoft.com/office/officeart/2005/8/layout/funnel1"/>
    <dgm:cxn modelId="{230FCC6D-D077-4F94-B974-F3BC0889FFB8}" type="presParOf" srcId="{31A1C470-0B03-4B88-9D0D-2A78A20D6F39}" destId="{BF2451FC-3B59-454D-A9CF-09595ED6034A}" srcOrd="5" destOrd="0" presId="urn:microsoft.com/office/officeart/2005/8/layout/funnel1"/>
    <dgm:cxn modelId="{7694CBA0-F3A4-4E72-A2CC-798E11030532}" type="presParOf" srcId="{31A1C470-0B03-4B88-9D0D-2A78A20D6F39}" destId="{F31C0A86-A630-4729-BEED-2E11DA3B631D}" srcOrd="6" destOrd="0" presId="urn:microsoft.com/office/officeart/2005/8/layout/funne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DF4EA717-591B-4F6C-BD29-CD57688D32C3}" type="doc">
      <dgm:prSet loTypeId="urn:microsoft.com/office/officeart/2009/layout/CircleArrowProcess" loCatId="process" qsTypeId="urn:microsoft.com/office/officeart/2005/8/quickstyle/simple5" qsCatId="simple" csTypeId="urn:microsoft.com/office/officeart/2005/8/colors/accent3_2" csCatId="accent3" phldr="1"/>
      <dgm:spPr/>
      <dgm:t>
        <a:bodyPr/>
        <a:lstStyle/>
        <a:p>
          <a:endParaRPr lang="en-IN"/>
        </a:p>
      </dgm:t>
    </dgm:pt>
    <dgm:pt modelId="{463B56FE-8733-4302-90F2-A17823609234}">
      <dgm:prSet phldrT="[Text]"/>
      <dgm:spPr/>
      <dgm:t>
        <a:bodyPr/>
        <a:lstStyle/>
        <a:p>
          <a:r>
            <a:rPr lang="en-IN" dirty="0"/>
            <a:t>extreme distress </a:t>
          </a:r>
        </a:p>
      </dgm:t>
    </dgm:pt>
    <dgm:pt modelId="{67CB2EDF-E55E-4273-BF50-4A5507076CF5}" type="parTrans" cxnId="{91626111-8E1F-4F69-BEF9-A64ADE27FE03}">
      <dgm:prSet/>
      <dgm:spPr/>
      <dgm:t>
        <a:bodyPr/>
        <a:lstStyle/>
        <a:p>
          <a:endParaRPr lang="en-IN"/>
        </a:p>
      </dgm:t>
    </dgm:pt>
    <dgm:pt modelId="{D4E5D834-8F19-4439-A9AC-A67D1DFEF231}" type="sibTrans" cxnId="{91626111-8E1F-4F69-BEF9-A64ADE27FE03}">
      <dgm:prSet/>
      <dgm:spPr/>
      <dgm:t>
        <a:bodyPr/>
        <a:lstStyle/>
        <a:p>
          <a:endParaRPr lang="en-IN"/>
        </a:p>
      </dgm:t>
    </dgm:pt>
    <dgm:pt modelId="{C6E5DF82-8B60-4453-81D1-C39B879EAAF2}">
      <dgm:prSet phldrT="[Text]"/>
      <dgm:spPr/>
      <dgm:t>
        <a:bodyPr/>
        <a:lstStyle/>
        <a:p>
          <a:r>
            <a:rPr lang="en-IN" dirty="0"/>
            <a:t>possible abuse </a:t>
          </a:r>
        </a:p>
      </dgm:t>
    </dgm:pt>
    <dgm:pt modelId="{42E5EAF2-EAA6-4D87-8FDF-8A3FD00C1B91}" type="parTrans" cxnId="{AD896892-4D31-4FD3-B0E5-1F966CC0F83E}">
      <dgm:prSet/>
      <dgm:spPr/>
      <dgm:t>
        <a:bodyPr/>
        <a:lstStyle/>
        <a:p>
          <a:endParaRPr lang="en-IN"/>
        </a:p>
      </dgm:t>
    </dgm:pt>
    <dgm:pt modelId="{0BB9F069-78A3-47CC-87E6-84F23C88D788}" type="sibTrans" cxnId="{AD896892-4D31-4FD3-B0E5-1F966CC0F83E}">
      <dgm:prSet/>
      <dgm:spPr/>
      <dgm:t>
        <a:bodyPr/>
        <a:lstStyle/>
        <a:p>
          <a:endParaRPr lang="en-IN"/>
        </a:p>
      </dgm:t>
    </dgm:pt>
    <dgm:pt modelId="{2AB5A335-32AE-4FD5-ACDE-3BB8C9C6CD77}">
      <dgm:prSet phldrT="[Text]"/>
      <dgm:spPr/>
      <dgm:t>
        <a:bodyPr/>
        <a:lstStyle/>
        <a:p>
          <a:r>
            <a:rPr lang="en-IN" dirty="0"/>
            <a:t>a significant change </a:t>
          </a:r>
        </a:p>
      </dgm:t>
    </dgm:pt>
    <dgm:pt modelId="{83C5B370-9BDC-402A-A1C5-89D75FA4DCE6}" type="parTrans" cxnId="{95D6AA14-4C14-460E-AE09-9A44AA864166}">
      <dgm:prSet/>
      <dgm:spPr/>
      <dgm:t>
        <a:bodyPr/>
        <a:lstStyle/>
        <a:p>
          <a:endParaRPr lang="en-IN"/>
        </a:p>
      </dgm:t>
    </dgm:pt>
    <dgm:pt modelId="{C81B11EB-4979-44D7-97E2-D7BAE3521CDE}" type="sibTrans" cxnId="{95D6AA14-4C14-460E-AE09-9A44AA864166}">
      <dgm:prSet/>
      <dgm:spPr/>
      <dgm:t>
        <a:bodyPr/>
        <a:lstStyle/>
        <a:p>
          <a:endParaRPr lang="en-IN"/>
        </a:p>
      </dgm:t>
    </dgm:pt>
    <dgm:pt modelId="{35F9403F-0290-4C43-AC57-5774CA5456CD}" type="pres">
      <dgm:prSet presAssocID="{DF4EA717-591B-4F6C-BD29-CD57688D32C3}" presName="Name0" presStyleCnt="0">
        <dgm:presLayoutVars>
          <dgm:chMax val="7"/>
          <dgm:chPref val="7"/>
          <dgm:dir/>
          <dgm:animLvl val="lvl"/>
        </dgm:presLayoutVars>
      </dgm:prSet>
      <dgm:spPr/>
    </dgm:pt>
    <dgm:pt modelId="{8E86FCBC-7820-4511-ABBC-4E640B6065AD}" type="pres">
      <dgm:prSet presAssocID="{463B56FE-8733-4302-90F2-A17823609234}" presName="Accent1" presStyleCnt="0"/>
      <dgm:spPr/>
    </dgm:pt>
    <dgm:pt modelId="{1D80EEC5-A181-4052-8D03-E9133C510A1C}" type="pres">
      <dgm:prSet presAssocID="{463B56FE-8733-4302-90F2-A17823609234}" presName="Accent" presStyleLbl="node1" presStyleIdx="0" presStyleCnt="3"/>
      <dgm:spPr/>
    </dgm:pt>
    <dgm:pt modelId="{65A9BF6B-9E7D-4909-8BFC-5DFFD3C8A9C3}" type="pres">
      <dgm:prSet presAssocID="{463B56FE-8733-4302-90F2-A17823609234}" presName="Parent1" presStyleLbl="revTx" presStyleIdx="0" presStyleCnt="3">
        <dgm:presLayoutVars>
          <dgm:chMax val="1"/>
          <dgm:chPref val="1"/>
          <dgm:bulletEnabled val="1"/>
        </dgm:presLayoutVars>
      </dgm:prSet>
      <dgm:spPr/>
    </dgm:pt>
    <dgm:pt modelId="{D3E8BCF6-2353-462C-90BB-4DE5634371F0}" type="pres">
      <dgm:prSet presAssocID="{C6E5DF82-8B60-4453-81D1-C39B879EAAF2}" presName="Accent2" presStyleCnt="0"/>
      <dgm:spPr/>
    </dgm:pt>
    <dgm:pt modelId="{E72939FF-5A1F-463C-AF4B-68B9A20C3859}" type="pres">
      <dgm:prSet presAssocID="{C6E5DF82-8B60-4453-81D1-C39B879EAAF2}" presName="Accent" presStyleLbl="node1" presStyleIdx="1" presStyleCnt="3"/>
      <dgm:spPr/>
    </dgm:pt>
    <dgm:pt modelId="{0BFBE8A3-69B3-402D-9F08-9D0AD9BC08BB}" type="pres">
      <dgm:prSet presAssocID="{C6E5DF82-8B60-4453-81D1-C39B879EAAF2}" presName="Parent2" presStyleLbl="revTx" presStyleIdx="1" presStyleCnt="3">
        <dgm:presLayoutVars>
          <dgm:chMax val="1"/>
          <dgm:chPref val="1"/>
          <dgm:bulletEnabled val="1"/>
        </dgm:presLayoutVars>
      </dgm:prSet>
      <dgm:spPr/>
    </dgm:pt>
    <dgm:pt modelId="{F4E4A62F-DBE3-4910-B60A-798EA83E778F}" type="pres">
      <dgm:prSet presAssocID="{2AB5A335-32AE-4FD5-ACDE-3BB8C9C6CD77}" presName="Accent3" presStyleCnt="0"/>
      <dgm:spPr/>
    </dgm:pt>
    <dgm:pt modelId="{40C67DDB-3425-4998-8ADF-57FF698E04CE}" type="pres">
      <dgm:prSet presAssocID="{2AB5A335-32AE-4FD5-ACDE-3BB8C9C6CD77}" presName="Accent" presStyleLbl="node1" presStyleIdx="2" presStyleCnt="3"/>
      <dgm:spPr/>
    </dgm:pt>
    <dgm:pt modelId="{FC208069-08C1-4A55-B100-7AD7E095B81F}" type="pres">
      <dgm:prSet presAssocID="{2AB5A335-32AE-4FD5-ACDE-3BB8C9C6CD77}" presName="Parent3" presStyleLbl="revTx" presStyleIdx="2" presStyleCnt="3">
        <dgm:presLayoutVars>
          <dgm:chMax val="1"/>
          <dgm:chPref val="1"/>
          <dgm:bulletEnabled val="1"/>
        </dgm:presLayoutVars>
      </dgm:prSet>
      <dgm:spPr/>
    </dgm:pt>
  </dgm:ptLst>
  <dgm:cxnLst>
    <dgm:cxn modelId="{91626111-8E1F-4F69-BEF9-A64ADE27FE03}" srcId="{DF4EA717-591B-4F6C-BD29-CD57688D32C3}" destId="{463B56FE-8733-4302-90F2-A17823609234}" srcOrd="0" destOrd="0" parTransId="{67CB2EDF-E55E-4273-BF50-4A5507076CF5}" sibTransId="{D4E5D834-8F19-4439-A9AC-A67D1DFEF231}"/>
    <dgm:cxn modelId="{95D6AA14-4C14-460E-AE09-9A44AA864166}" srcId="{DF4EA717-591B-4F6C-BD29-CD57688D32C3}" destId="{2AB5A335-32AE-4FD5-ACDE-3BB8C9C6CD77}" srcOrd="2" destOrd="0" parTransId="{83C5B370-9BDC-402A-A1C5-89D75FA4DCE6}" sibTransId="{C81B11EB-4979-44D7-97E2-D7BAE3521CDE}"/>
    <dgm:cxn modelId="{FF1BBC16-10BF-4625-B6CE-05A70008FA9C}" type="presOf" srcId="{463B56FE-8733-4302-90F2-A17823609234}" destId="{65A9BF6B-9E7D-4909-8BFC-5DFFD3C8A9C3}" srcOrd="0" destOrd="0" presId="urn:microsoft.com/office/officeart/2009/layout/CircleArrowProcess"/>
    <dgm:cxn modelId="{CA4BA635-1E20-4249-BACA-42C6C8F25908}" type="presOf" srcId="{DF4EA717-591B-4F6C-BD29-CD57688D32C3}" destId="{35F9403F-0290-4C43-AC57-5774CA5456CD}" srcOrd="0" destOrd="0" presId="urn:microsoft.com/office/officeart/2009/layout/CircleArrowProcess"/>
    <dgm:cxn modelId="{F814D965-3DE7-40C4-8007-C49093BC3B45}" type="presOf" srcId="{C6E5DF82-8B60-4453-81D1-C39B879EAAF2}" destId="{0BFBE8A3-69B3-402D-9F08-9D0AD9BC08BB}" srcOrd="0" destOrd="0" presId="urn:microsoft.com/office/officeart/2009/layout/CircleArrowProcess"/>
    <dgm:cxn modelId="{AD896892-4D31-4FD3-B0E5-1F966CC0F83E}" srcId="{DF4EA717-591B-4F6C-BD29-CD57688D32C3}" destId="{C6E5DF82-8B60-4453-81D1-C39B879EAAF2}" srcOrd="1" destOrd="0" parTransId="{42E5EAF2-EAA6-4D87-8FDF-8A3FD00C1B91}" sibTransId="{0BB9F069-78A3-47CC-87E6-84F23C88D788}"/>
    <dgm:cxn modelId="{A00EFEB7-1154-4445-AE2F-83175907BDE8}" type="presOf" srcId="{2AB5A335-32AE-4FD5-ACDE-3BB8C9C6CD77}" destId="{FC208069-08C1-4A55-B100-7AD7E095B81F}" srcOrd="0" destOrd="0" presId="urn:microsoft.com/office/officeart/2009/layout/CircleArrowProcess"/>
    <dgm:cxn modelId="{2D79E1F3-60C9-4817-A1F6-EBB1E37A7EF1}" type="presParOf" srcId="{35F9403F-0290-4C43-AC57-5774CA5456CD}" destId="{8E86FCBC-7820-4511-ABBC-4E640B6065AD}" srcOrd="0" destOrd="0" presId="urn:microsoft.com/office/officeart/2009/layout/CircleArrowProcess"/>
    <dgm:cxn modelId="{7CE8EA42-D987-4233-BE01-FCE028B4100B}" type="presParOf" srcId="{8E86FCBC-7820-4511-ABBC-4E640B6065AD}" destId="{1D80EEC5-A181-4052-8D03-E9133C510A1C}" srcOrd="0" destOrd="0" presId="urn:microsoft.com/office/officeart/2009/layout/CircleArrowProcess"/>
    <dgm:cxn modelId="{EA21B4FB-F26C-44D5-BB3F-6D007C1FF5C5}" type="presParOf" srcId="{35F9403F-0290-4C43-AC57-5774CA5456CD}" destId="{65A9BF6B-9E7D-4909-8BFC-5DFFD3C8A9C3}" srcOrd="1" destOrd="0" presId="urn:microsoft.com/office/officeart/2009/layout/CircleArrowProcess"/>
    <dgm:cxn modelId="{AA35B9F1-0DA6-4EC8-ACE5-4F6D6DDD3102}" type="presParOf" srcId="{35F9403F-0290-4C43-AC57-5774CA5456CD}" destId="{D3E8BCF6-2353-462C-90BB-4DE5634371F0}" srcOrd="2" destOrd="0" presId="urn:microsoft.com/office/officeart/2009/layout/CircleArrowProcess"/>
    <dgm:cxn modelId="{4F6FE762-FDE2-4132-BF4C-47B22BCAFB50}" type="presParOf" srcId="{D3E8BCF6-2353-462C-90BB-4DE5634371F0}" destId="{E72939FF-5A1F-463C-AF4B-68B9A20C3859}" srcOrd="0" destOrd="0" presId="urn:microsoft.com/office/officeart/2009/layout/CircleArrowProcess"/>
    <dgm:cxn modelId="{350A5151-BF0A-4E0D-BA7F-C36E6587E311}" type="presParOf" srcId="{35F9403F-0290-4C43-AC57-5774CA5456CD}" destId="{0BFBE8A3-69B3-402D-9F08-9D0AD9BC08BB}" srcOrd="3" destOrd="0" presId="urn:microsoft.com/office/officeart/2009/layout/CircleArrowProcess"/>
    <dgm:cxn modelId="{B1C8459E-0DE3-4F14-B271-B2FD820DC0E1}" type="presParOf" srcId="{35F9403F-0290-4C43-AC57-5774CA5456CD}" destId="{F4E4A62F-DBE3-4910-B60A-798EA83E778F}" srcOrd="4" destOrd="0" presId="urn:microsoft.com/office/officeart/2009/layout/CircleArrowProcess"/>
    <dgm:cxn modelId="{02AAE47D-D1E9-42E1-B857-571349D0B701}" type="presParOf" srcId="{F4E4A62F-DBE3-4910-B60A-798EA83E778F}" destId="{40C67DDB-3425-4998-8ADF-57FF698E04CE}" srcOrd="0" destOrd="0" presId="urn:microsoft.com/office/officeart/2009/layout/CircleArrowProcess"/>
    <dgm:cxn modelId="{DB0F0128-BB18-44D1-A4FD-1782E678FD29}" type="presParOf" srcId="{35F9403F-0290-4C43-AC57-5774CA5456CD}" destId="{FC208069-08C1-4A55-B100-7AD7E095B81F}" srcOrd="5" destOrd="0" presId="urn:microsoft.com/office/officeart/2009/layout/Circle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460CD337-8BF6-41E5-A0A7-91DA98B0FAA6}" type="doc">
      <dgm:prSet loTypeId="urn:microsoft.com/office/officeart/2005/8/layout/vProcess5" loCatId="process" qsTypeId="urn:microsoft.com/office/officeart/2005/8/quickstyle/simple2" qsCatId="simple" csTypeId="urn:microsoft.com/office/officeart/2005/8/colors/colorful1" csCatId="colorful" phldr="1"/>
      <dgm:spPr/>
      <dgm:t>
        <a:bodyPr/>
        <a:lstStyle/>
        <a:p>
          <a:endParaRPr lang="en-US"/>
        </a:p>
      </dgm:t>
    </dgm:pt>
    <dgm:pt modelId="{9A54EED9-6BA4-452D-815A-8543503094B5}">
      <dgm:prSet custT="1"/>
      <dgm:spPr/>
      <dgm:t>
        <a:bodyPr/>
        <a:lstStyle/>
        <a:p>
          <a:r>
            <a:rPr lang="en-IN" sz="2200" dirty="0"/>
            <a:t>The goal of </a:t>
          </a:r>
          <a:r>
            <a:rPr lang="en-IN" sz="2200" dirty="0" err="1"/>
            <a:t>ReConnect</a:t>
          </a:r>
          <a:r>
            <a:rPr lang="en-IN" sz="2200" dirty="0"/>
            <a:t> is to minimize social isolation of adults ages 55+ and the risks to their health and it is made up of five functions. </a:t>
          </a:r>
          <a:endParaRPr lang="en-US" sz="2200" dirty="0"/>
        </a:p>
      </dgm:t>
    </dgm:pt>
    <dgm:pt modelId="{71785616-1B76-4E3D-BC19-E1A59D24ECFF}" type="parTrans" cxnId="{49C888E1-C67E-41BC-B931-9A770851274E}">
      <dgm:prSet/>
      <dgm:spPr/>
      <dgm:t>
        <a:bodyPr/>
        <a:lstStyle/>
        <a:p>
          <a:endParaRPr lang="en-US"/>
        </a:p>
      </dgm:t>
    </dgm:pt>
    <dgm:pt modelId="{0A0A4A53-F6BC-4913-9E95-61D0F8EAB39D}" type="sibTrans" cxnId="{49C888E1-C67E-41BC-B931-9A770851274E}">
      <dgm:prSet/>
      <dgm:spPr/>
      <dgm:t>
        <a:bodyPr/>
        <a:lstStyle/>
        <a:p>
          <a:endParaRPr lang="en-US"/>
        </a:p>
      </dgm:t>
    </dgm:pt>
    <dgm:pt modelId="{E0430848-6928-4F7B-B8E8-2617428DDD7B}">
      <dgm:prSet custT="1"/>
      <dgm:spPr/>
      <dgm:t>
        <a:bodyPr/>
        <a:lstStyle/>
        <a:p>
          <a:r>
            <a:rPr lang="en-IN" sz="2200" dirty="0"/>
            <a:t>Peer circles with video or voice function are available with Connect and  provide Tailored Physical Activity Reminders. </a:t>
          </a:r>
          <a:endParaRPr lang="en-US" sz="2200" dirty="0"/>
        </a:p>
      </dgm:t>
    </dgm:pt>
    <dgm:pt modelId="{EFFEB74D-32D6-4596-9EE0-173D9E6247C8}" type="parTrans" cxnId="{CB3526F8-6A12-4EBD-940E-74C7D98B666F}">
      <dgm:prSet/>
      <dgm:spPr/>
      <dgm:t>
        <a:bodyPr/>
        <a:lstStyle/>
        <a:p>
          <a:endParaRPr lang="en-US"/>
        </a:p>
      </dgm:t>
    </dgm:pt>
    <dgm:pt modelId="{3D03DDA1-FABE-4785-9915-5A3753121C60}" type="sibTrans" cxnId="{CB3526F8-6A12-4EBD-940E-74C7D98B666F}">
      <dgm:prSet/>
      <dgm:spPr/>
      <dgm:t>
        <a:bodyPr/>
        <a:lstStyle/>
        <a:p>
          <a:endParaRPr lang="en-US"/>
        </a:p>
      </dgm:t>
    </dgm:pt>
    <dgm:pt modelId="{7777A9DF-3C7F-4E3C-8EAF-6818B00B315D}">
      <dgm:prSet custT="1"/>
      <dgm:spPr/>
      <dgm:t>
        <a:bodyPr/>
        <a:lstStyle/>
        <a:p>
          <a:r>
            <a:rPr lang="en-IN" sz="2200" dirty="0"/>
            <a:t>Check-In gives quick wellbeing and connection check with Signposting to appropriate services in the fields of health, social-care and community (Cantrell, Booth and Chambers, 2024). </a:t>
          </a:r>
          <a:endParaRPr lang="en-US" sz="2200" dirty="0"/>
        </a:p>
      </dgm:t>
    </dgm:pt>
    <dgm:pt modelId="{4EE7AB9F-DDA9-43EB-A7A0-336AA5F641C2}" type="parTrans" cxnId="{1E2FF443-C062-4204-9228-B4D0D3914336}">
      <dgm:prSet/>
      <dgm:spPr/>
      <dgm:t>
        <a:bodyPr/>
        <a:lstStyle/>
        <a:p>
          <a:endParaRPr lang="en-US"/>
        </a:p>
      </dgm:t>
    </dgm:pt>
    <dgm:pt modelId="{F735AC02-48C9-4D88-A0E8-02633F03A33F}" type="sibTrans" cxnId="{1E2FF443-C062-4204-9228-B4D0D3914336}">
      <dgm:prSet/>
      <dgm:spPr/>
      <dgm:t>
        <a:bodyPr/>
        <a:lstStyle/>
        <a:p>
          <a:endParaRPr lang="en-US"/>
        </a:p>
      </dgm:t>
    </dgm:pt>
    <dgm:pt modelId="{3E1E42FC-2A59-4828-84F2-63163AEEF300}" type="pres">
      <dgm:prSet presAssocID="{460CD337-8BF6-41E5-A0A7-91DA98B0FAA6}" presName="outerComposite" presStyleCnt="0">
        <dgm:presLayoutVars>
          <dgm:chMax val="5"/>
          <dgm:dir/>
          <dgm:resizeHandles val="exact"/>
        </dgm:presLayoutVars>
      </dgm:prSet>
      <dgm:spPr/>
    </dgm:pt>
    <dgm:pt modelId="{C133F4A8-F504-4B3D-B250-D08B21920ABC}" type="pres">
      <dgm:prSet presAssocID="{460CD337-8BF6-41E5-A0A7-91DA98B0FAA6}" presName="dummyMaxCanvas" presStyleCnt="0">
        <dgm:presLayoutVars/>
      </dgm:prSet>
      <dgm:spPr/>
    </dgm:pt>
    <dgm:pt modelId="{AF50567A-917F-496F-B29F-459ED9248479}" type="pres">
      <dgm:prSet presAssocID="{460CD337-8BF6-41E5-A0A7-91DA98B0FAA6}" presName="ThreeNodes_1" presStyleLbl="node1" presStyleIdx="0" presStyleCnt="3">
        <dgm:presLayoutVars>
          <dgm:bulletEnabled val="1"/>
        </dgm:presLayoutVars>
      </dgm:prSet>
      <dgm:spPr/>
    </dgm:pt>
    <dgm:pt modelId="{83874D2A-89EA-42A9-9174-0CFF2017F7A2}" type="pres">
      <dgm:prSet presAssocID="{460CD337-8BF6-41E5-A0A7-91DA98B0FAA6}" presName="ThreeNodes_2" presStyleLbl="node1" presStyleIdx="1" presStyleCnt="3">
        <dgm:presLayoutVars>
          <dgm:bulletEnabled val="1"/>
        </dgm:presLayoutVars>
      </dgm:prSet>
      <dgm:spPr/>
    </dgm:pt>
    <dgm:pt modelId="{36D0FDCF-09AE-43AC-826D-B1F354CD441D}" type="pres">
      <dgm:prSet presAssocID="{460CD337-8BF6-41E5-A0A7-91DA98B0FAA6}" presName="ThreeNodes_3" presStyleLbl="node1" presStyleIdx="2" presStyleCnt="3">
        <dgm:presLayoutVars>
          <dgm:bulletEnabled val="1"/>
        </dgm:presLayoutVars>
      </dgm:prSet>
      <dgm:spPr/>
    </dgm:pt>
    <dgm:pt modelId="{142E2997-EFC8-4C88-AA0A-D1ECDB408ABF}" type="pres">
      <dgm:prSet presAssocID="{460CD337-8BF6-41E5-A0A7-91DA98B0FAA6}" presName="ThreeConn_1-2" presStyleLbl="fgAccFollowNode1" presStyleIdx="0" presStyleCnt="2">
        <dgm:presLayoutVars>
          <dgm:bulletEnabled val="1"/>
        </dgm:presLayoutVars>
      </dgm:prSet>
      <dgm:spPr/>
    </dgm:pt>
    <dgm:pt modelId="{060B53FC-D832-40CD-B393-E72F6E8EC465}" type="pres">
      <dgm:prSet presAssocID="{460CD337-8BF6-41E5-A0A7-91DA98B0FAA6}" presName="ThreeConn_2-3" presStyleLbl="fgAccFollowNode1" presStyleIdx="1" presStyleCnt="2">
        <dgm:presLayoutVars>
          <dgm:bulletEnabled val="1"/>
        </dgm:presLayoutVars>
      </dgm:prSet>
      <dgm:spPr/>
    </dgm:pt>
    <dgm:pt modelId="{B46E57EB-F50A-4642-AEAA-AE7B98FCE528}" type="pres">
      <dgm:prSet presAssocID="{460CD337-8BF6-41E5-A0A7-91DA98B0FAA6}" presName="ThreeNodes_1_text" presStyleLbl="node1" presStyleIdx="2" presStyleCnt="3">
        <dgm:presLayoutVars>
          <dgm:bulletEnabled val="1"/>
        </dgm:presLayoutVars>
      </dgm:prSet>
      <dgm:spPr/>
    </dgm:pt>
    <dgm:pt modelId="{A920B5C6-E31E-47F0-85DD-7F506711E4CC}" type="pres">
      <dgm:prSet presAssocID="{460CD337-8BF6-41E5-A0A7-91DA98B0FAA6}" presName="ThreeNodes_2_text" presStyleLbl="node1" presStyleIdx="2" presStyleCnt="3">
        <dgm:presLayoutVars>
          <dgm:bulletEnabled val="1"/>
        </dgm:presLayoutVars>
      </dgm:prSet>
      <dgm:spPr/>
    </dgm:pt>
    <dgm:pt modelId="{1F6D1CAB-2FFC-4697-A0F9-9DAC05893070}" type="pres">
      <dgm:prSet presAssocID="{460CD337-8BF6-41E5-A0A7-91DA98B0FAA6}" presName="ThreeNodes_3_text" presStyleLbl="node1" presStyleIdx="2" presStyleCnt="3">
        <dgm:presLayoutVars>
          <dgm:bulletEnabled val="1"/>
        </dgm:presLayoutVars>
      </dgm:prSet>
      <dgm:spPr/>
    </dgm:pt>
  </dgm:ptLst>
  <dgm:cxnLst>
    <dgm:cxn modelId="{994C8D19-07D5-4A1B-AADC-DE51CF210F74}" type="presOf" srcId="{3D03DDA1-FABE-4785-9915-5A3753121C60}" destId="{060B53FC-D832-40CD-B393-E72F6E8EC465}" srcOrd="0" destOrd="0" presId="urn:microsoft.com/office/officeart/2005/8/layout/vProcess5"/>
    <dgm:cxn modelId="{B0FAC51E-2613-47BB-A297-303526636939}" type="presOf" srcId="{7777A9DF-3C7F-4E3C-8EAF-6818B00B315D}" destId="{1F6D1CAB-2FFC-4697-A0F9-9DAC05893070}" srcOrd="1" destOrd="0" presId="urn:microsoft.com/office/officeart/2005/8/layout/vProcess5"/>
    <dgm:cxn modelId="{ED65DA22-9C26-4979-898C-491774BB4478}" type="presOf" srcId="{9A54EED9-6BA4-452D-815A-8543503094B5}" destId="{AF50567A-917F-496F-B29F-459ED9248479}" srcOrd="0" destOrd="0" presId="urn:microsoft.com/office/officeart/2005/8/layout/vProcess5"/>
    <dgm:cxn modelId="{1E2FF443-C062-4204-9228-B4D0D3914336}" srcId="{460CD337-8BF6-41E5-A0A7-91DA98B0FAA6}" destId="{7777A9DF-3C7F-4E3C-8EAF-6818B00B315D}" srcOrd="2" destOrd="0" parTransId="{4EE7AB9F-DDA9-43EB-A7A0-336AA5F641C2}" sibTransId="{F735AC02-48C9-4D88-A0E8-02633F03A33F}"/>
    <dgm:cxn modelId="{86284973-1A17-4F8A-9C4D-F528904CE9C1}" type="presOf" srcId="{7777A9DF-3C7F-4E3C-8EAF-6818B00B315D}" destId="{36D0FDCF-09AE-43AC-826D-B1F354CD441D}" srcOrd="0" destOrd="0" presId="urn:microsoft.com/office/officeart/2005/8/layout/vProcess5"/>
    <dgm:cxn modelId="{C4C6FD95-C55C-41CA-A654-817371FC567D}" type="presOf" srcId="{0A0A4A53-F6BC-4913-9E95-61D0F8EAB39D}" destId="{142E2997-EFC8-4C88-AA0A-D1ECDB408ABF}" srcOrd="0" destOrd="0" presId="urn:microsoft.com/office/officeart/2005/8/layout/vProcess5"/>
    <dgm:cxn modelId="{A44864B2-2C30-414E-A297-1D8AE4425D97}" type="presOf" srcId="{E0430848-6928-4F7B-B8E8-2617428DDD7B}" destId="{A920B5C6-E31E-47F0-85DD-7F506711E4CC}" srcOrd="1" destOrd="0" presId="urn:microsoft.com/office/officeart/2005/8/layout/vProcess5"/>
    <dgm:cxn modelId="{0DD931D0-95DE-4381-BCF3-44FA01EA2A80}" type="presOf" srcId="{E0430848-6928-4F7B-B8E8-2617428DDD7B}" destId="{83874D2A-89EA-42A9-9174-0CFF2017F7A2}" srcOrd="0" destOrd="0" presId="urn:microsoft.com/office/officeart/2005/8/layout/vProcess5"/>
    <dgm:cxn modelId="{611C89D7-A65F-42B2-83C8-86498946904F}" type="presOf" srcId="{9A54EED9-6BA4-452D-815A-8543503094B5}" destId="{B46E57EB-F50A-4642-AEAA-AE7B98FCE528}" srcOrd="1" destOrd="0" presId="urn:microsoft.com/office/officeart/2005/8/layout/vProcess5"/>
    <dgm:cxn modelId="{49C888E1-C67E-41BC-B931-9A770851274E}" srcId="{460CD337-8BF6-41E5-A0A7-91DA98B0FAA6}" destId="{9A54EED9-6BA4-452D-815A-8543503094B5}" srcOrd="0" destOrd="0" parTransId="{71785616-1B76-4E3D-BC19-E1A59D24ECFF}" sibTransId="{0A0A4A53-F6BC-4913-9E95-61D0F8EAB39D}"/>
    <dgm:cxn modelId="{46810FE7-83CD-4A90-97A5-00E6130C368F}" type="presOf" srcId="{460CD337-8BF6-41E5-A0A7-91DA98B0FAA6}" destId="{3E1E42FC-2A59-4828-84F2-63163AEEF300}" srcOrd="0" destOrd="0" presId="urn:microsoft.com/office/officeart/2005/8/layout/vProcess5"/>
    <dgm:cxn modelId="{CB3526F8-6A12-4EBD-940E-74C7D98B666F}" srcId="{460CD337-8BF6-41E5-A0A7-91DA98B0FAA6}" destId="{E0430848-6928-4F7B-B8E8-2617428DDD7B}" srcOrd="1" destOrd="0" parTransId="{EFFEB74D-32D6-4596-9EE0-173D9E6247C8}" sibTransId="{3D03DDA1-FABE-4785-9915-5A3753121C60}"/>
    <dgm:cxn modelId="{23B3E962-EFB8-4575-9C90-CF956E287593}" type="presParOf" srcId="{3E1E42FC-2A59-4828-84F2-63163AEEF300}" destId="{C133F4A8-F504-4B3D-B250-D08B21920ABC}" srcOrd="0" destOrd="0" presId="urn:microsoft.com/office/officeart/2005/8/layout/vProcess5"/>
    <dgm:cxn modelId="{1F578693-7FC9-4000-B10A-E74ADBB5EB00}" type="presParOf" srcId="{3E1E42FC-2A59-4828-84F2-63163AEEF300}" destId="{AF50567A-917F-496F-B29F-459ED9248479}" srcOrd="1" destOrd="0" presId="urn:microsoft.com/office/officeart/2005/8/layout/vProcess5"/>
    <dgm:cxn modelId="{4AEF4F38-5754-49FF-A742-20B5C7E837A4}" type="presParOf" srcId="{3E1E42FC-2A59-4828-84F2-63163AEEF300}" destId="{83874D2A-89EA-42A9-9174-0CFF2017F7A2}" srcOrd="2" destOrd="0" presId="urn:microsoft.com/office/officeart/2005/8/layout/vProcess5"/>
    <dgm:cxn modelId="{B8003DFD-56AB-441A-9A32-66611749E040}" type="presParOf" srcId="{3E1E42FC-2A59-4828-84F2-63163AEEF300}" destId="{36D0FDCF-09AE-43AC-826D-B1F354CD441D}" srcOrd="3" destOrd="0" presId="urn:microsoft.com/office/officeart/2005/8/layout/vProcess5"/>
    <dgm:cxn modelId="{EAC7D65B-262A-40B0-B038-A84410CEB2BD}" type="presParOf" srcId="{3E1E42FC-2A59-4828-84F2-63163AEEF300}" destId="{142E2997-EFC8-4C88-AA0A-D1ECDB408ABF}" srcOrd="4" destOrd="0" presId="urn:microsoft.com/office/officeart/2005/8/layout/vProcess5"/>
    <dgm:cxn modelId="{EEEF1910-2B38-487E-9095-E3AB93320BC7}" type="presParOf" srcId="{3E1E42FC-2A59-4828-84F2-63163AEEF300}" destId="{060B53FC-D832-40CD-B393-E72F6E8EC465}" srcOrd="5" destOrd="0" presId="urn:microsoft.com/office/officeart/2005/8/layout/vProcess5"/>
    <dgm:cxn modelId="{B20B5C38-CDE3-4670-8D9B-A829E7BCB89A}" type="presParOf" srcId="{3E1E42FC-2A59-4828-84F2-63163AEEF300}" destId="{B46E57EB-F50A-4642-AEAA-AE7B98FCE528}" srcOrd="6" destOrd="0" presId="urn:microsoft.com/office/officeart/2005/8/layout/vProcess5"/>
    <dgm:cxn modelId="{E350718F-D4EA-4BAD-ADFB-7E9D919B1CA8}" type="presParOf" srcId="{3E1E42FC-2A59-4828-84F2-63163AEEF300}" destId="{A920B5C6-E31E-47F0-85DD-7F506711E4CC}" srcOrd="7" destOrd="0" presId="urn:microsoft.com/office/officeart/2005/8/layout/vProcess5"/>
    <dgm:cxn modelId="{27CAA0A6-81A1-4390-9347-430F62337B22}" type="presParOf" srcId="{3E1E42FC-2A59-4828-84F2-63163AEEF300}" destId="{1F6D1CAB-2FFC-4697-A0F9-9DAC05893070}"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02C7D179-8B06-4377-B310-08B31FF77009}"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C95E61C7-2D7F-4E14-BEEA-16660251D49B}">
      <dgm:prSet custT="1"/>
      <dgm:spPr/>
      <dgm:t>
        <a:bodyPr/>
        <a:lstStyle/>
        <a:p>
          <a:r>
            <a:rPr lang="en-IN" sz="1500" b="1" dirty="0" err="1"/>
            <a:t>ReConnect</a:t>
          </a:r>
          <a:r>
            <a:rPr lang="en-IN" sz="1500" b="1" dirty="0"/>
            <a:t> would utilize a straightforward, digitally-driven, health environment that could be reached via a smartphone, tablet or community-assisted device. </a:t>
          </a:r>
          <a:endParaRPr lang="en-US" sz="1500" b="1" dirty="0"/>
        </a:p>
      </dgm:t>
    </dgm:pt>
    <dgm:pt modelId="{2A8CD2AC-9AE8-4970-B7A5-B629F03B14AD}" type="parTrans" cxnId="{9C3EAEEF-9159-4E3D-A688-541B381C0D8B}">
      <dgm:prSet/>
      <dgm:spPr/>
      <dgm:t>
        <a:bodyPr/>
        <a:lstStyle/>
        <a:p>
          <a:endParaRPr lang="en-US"/>
        </a:p>
      </dgm:t>
    </dgm:pt>
    <dgm:pt modelId="{31B09EAE-F3B1-4CF4-98BD-FB70494B5987}" type="sibTrans" cxnId="{9C3EAEEF-9159-4E3D-A688-541B381C0D8B}">
      <dgm:prSet/>
      <dgm:spPr/>
      <dgm:t>
        <a:bodyPr/>
        <a:lstStyle/>
        <a:p>
          <a:endParaRPr lang="en-US"/>
        </a:p>
      </dgm:t>
    </dgm:pt>
    <dgm:pt modelId="{0E621501-629F-4208-A638-00A144799D4A}">
      <dgm:prSet custT="1"/>
      <dgm:spPr/>
      <dgm:t>
        <a:bodyPr/>
        <a:lstStyle/>
        <a:p>
          <a:r>
            <a:rPr lang="en-IN" sz="1500" b="1" dirty="0"/>
            <a:t>The dashboard would prioritise the elements of social connection, physical activity, wellbeing and community participation.</a:t>
          </a:r>
          <a:endParaRPr lang="en-US" sz="1500" b="1" dirty="0"/>
        </a:p>
      </dgm:t>
    </dgm:pt>
    <dgm:pt modelId="{D31F4428-2187-403B-B792-A799E731E02C}" type="parTrans" cxnId="{6C730218-9298-4DCF-A298-1164BE878C3A}">
      <dgm:prSet/>
      <dgm:spPr/>
      <dgm:t>
        <a:bodyPr/>
        <a:lstStyle/>
        <a:p>
          <a:endParaRPr lang="en-US"/>
        </a:p>
      </dgm:t>
    </dgm:pt>
    <dgm:pt modelId="{9121BA22-3147-4588-A35B-34872CF3ECA5}" type="sibTrans" cxnId="{6C730218-9298-4DCF-A298-1164BE878C3A}">
      <dgm:prSet/>
      <dgm:spPr/>
      <dgm:t>
        <a:bodyPr/>
        <a:lstStyle/>
        <a:p>
          <a:endParaRPr lang="en-US"/>
        </a:p>
      </dgm:t>
    </dgm:pt>
    <dgm:pt modelId="{3E8FEA2C-2E9C-4531-B5AD-05A79B0EA39F}">
      <dgm:prSet custT="1"/>
      <dgm:spPr/>
      <dgm:t>
        <a:bodyPr/>
        <a:lstStyle/>
        <a:p>
          <a:r>
            <a:rPr lang="en-IN" sz="1500" b="1" dirty="0"/>
            <a:t>According to Age UK 2.4m older people have restricted internet access and some 30% of people in that group living alone have limited internet access (Age UK, 2025).  </a:t>
          </a:r>
          <a:endParaRPr lang="en-US" sz="1500" b="1" dirty="0"/>
        </a:p>
      </dgm:t>
    </dgm:pt>
    <dgm:pt modelId="{8CB8657A-8511-4EAF-BAE7-A2C78E53166B}" type="parTrans" cxnId="{67DDC1F2-2E83-46C3-9D8F-83DAE02B6593}">
      <dgm:prSet/>
      <dgm:spPr/>
      <dgm:t>
        <a:bodyPr/>
        <a:lstStyle/>
        <a:p>
          <a:endParaRPr lang="en-US"/>
        </a:p>
      </dgm:t>
    </dgm:pt>
    <dgm:pt modelId="{9A9A454B-3410-4BCE-913F-928A894657A8}" type="sibTrans" cxnId="{67DDC1F2-2E83-46C3-9D8F-83DAE02B6593}">
      <dgm:prSet/>
      <dgm:spPr/>
      <dgm:t>
        <a:bodyPr/>
        <a:lstStyle/>
        <a:p>
          <a:endParaRPr lang="en-US"/>
        </a:p>
      </dgm:t>
    </dgm:pt>
    <dgm:pt modelId="{906B9052-6D4C-40DC-93E4-5C7C39039287}" type="pres">
      <dgm:prSet presAssocID="{02C7D179-8B06-4377-B310-08B31FF77009}" presName="diagram" presStyleCnt="0">
        <dgm:presLayoutVars>
          <dgm:dir/>
          <dgm:resizeHandles val="exact"/>
        </dgm:presLayoutVars>
      </dgm:prSet>
      <dgm:spPr/>
    </dgm:pt>
    <dgm:pt modelId="{5A05108E-6605-400A-B757-F10BDB1C1167}" type="pres">
      <dgm:prSet presAssocID="{C95E61C7-2D7F-4E14-BEEA-16660251D49B}" presName="arrow" presStyleLbl="node1" presStyleIdx="0" presStyleCnt="3" custScaleX="188446" custScaleY="117605">
        <dgm:presLayoutVars>
          <dgm:bulletEnabled val="1"/>
        </dgm:presLayoutVars>
      </dgm:prSet>
      <dgm:spPr/>
    </dgm:pt>
    <dgm:pt modelId="{26DAA294-A420-43D5-BD58-3A02DF26978A}" type="pres">
      <dgm:prSet presAssocID="{0E621501-629F-4208-A638-00A144799D4A}" presName="arrow" presStyleLbl="node1" presStyleIdx="1" presStyleCnt="3" custScaleY="183947" custRadScaleRad="144215" custRadScaleInc="-9875">
        <dgm:presLayoutVars>
          <dgm:bulletEnabled val="1"/>
        </dgm:presLayoutVars>
      </dgm:prSet>
      <dgm:spPr/>
    </dgm:pt>
    <dgm:pt modelId="{2E892A21-9D40-4172-86E2-671C9DF98BEF}" type="pres">
      <dgm:prSet presAssocID="{3E8FEA2C-2E9C-4531-B5AD-05A79B0EA39F}" presName="arrow" presStyleLbl="node1" presStyleIdx="2" presStyleCnt="3" custScaleX="126934" custScaleY="179023" custRadScaleRad="149421" custRadScaleInc="12781">
        <dgm:presLayoutVars>
          <dgm:bulletEnabled val="1"/>
        </dgm:presLayoutVars>
      </dgm:prSet>
      <dgm:spPr/>
    </dgm:pt>
  </dgm:ptLst>
  <dgm:cxnLst>
    <dgm:cxn modelId="{6C730218-9298-4DCF-A298-1164BE878C3A}" srcId="{02C7D179-8B06-4377-B310-08B31FF77009}" destId="{0E621501-629F-4208-A638-00A144799D4A}" srcOrd="1" destOrd="0" parTransId="{D31F4428-2187-403B-B792-A799E731E02C}" sibTransId="{9121BA22-3147-4588-A35B-34872CF3ECA5}"/>
    <dgm:cxn modelId="{219F2C6C-5FCF-49E2-8C15-506821389F99}" type="presOf" srcId="{C95E61C7-2D7F-4E14-BEEA-16660251D49B}" destId="{5A05108E-6605-400A-B757-F10BDB1C1167}" srcOrd="0" destOrd="0" presId="urn:microsoft.com/office/officeart/2005/8/layout/arrow5"/>
    <dgm:cxn modelId="{414E8C73-CE47-4520-9C1E-F145286E2D3E}" type="presOf" srcId="{0E621501-629F-4208-A638-00A144799D4A}" destId="{26DAA294-A420-43D5-BD58-3A02DF26978A}" srcOrd="0" destOrd="0" presId="urn:microsoft.com/office/officeart/2005/8/layout/arrow5"/>
    <dgm:cxn modelId="{5187EC82-CCF4-4E1D-BFB2-3325A793B48E}" type="presOf" srcId="{3E8FEA2C-2E9C-4531-B5AD-05A79B0EA39F}" destId="{2E892A21-9D40-4172-86E2-671C9DF98BEF}" srcOrd="0" destOrd="0" presId="urn:microsoft.com/office/officeart/2005/8/layout/arrow5"/>
    <dgm:cxn modelId="{183C85BC-1B7D-4E84-96CF-5A9B60619CEB}" type="presOf" srcId="{02C7D179-8B06-4377-B310-08B31FF77009}" destId="{906B9052-6D4C-40DC-93E4-5C7C39039287}" srcOrd="0" destOrd="0" presId="urn:microsoft.com/office/officeart/2005/8/layout/arrow5"/>
    <dgm:cxn modelId="{9C3EAEEF-9159-4E3D-A688-541B381C0D8B}" srcId="{02C7D179-8B06-4377-B310-08B31FF77009}" destId="{C95E61C7-2D7F-4E14-BEEA-16660251D49B}" srcOrd="0" destOrd="0" parTransId="{2A8CD2AC-9AE8-4970-B7A5-B629F03B14AD}" sibTransId="{31B09EAE-F3B1-4CF4-98BD-FB70494B5987}"/>
    <dgm:cxn modelId="{67DDC1F2-2E83-46C3-9D8F-83DAE02B6593}" srcId="{02C7D179-8B06-4377-B310-08B31FF77009}" destId="{3E8FEA2C-2E9C-4531-B5AD-05A79B0EA39F}" srcOrd="2" destOrd="0" parTransId="{8CB8657A-8511-4EAF-BAE7-A2C78E53166B}" sibTransId="{9A9A454B-3410-4BCE-913F-928A894657A8}"/>
    <dgm:cxn modelId="{59D6DC7F-51D6-4A17-BE36-58B3089F15CF}" type="presParOf" srcId="{906B9052-6D4C-40DC-93E4-5C7C39039287}" destId="{5A05108E-6605-400A-B757-F10BDB1C1167}" srcOrd="0" destOrd="0" presId="urn:microsoft.com/office/officeart/2005/8/layout/arrow5"/>
    <dgm:cxn modelId="{6D3A09FD-11A2-4C60-B8D6-60518BC03FBF}" type="presParOf" srcId="{906B9052-6D4C-40DC-93E4-5C7C39039287}" destId="{26DAA294-A420-43D5-BD58-3A02DF26978A}" srcOrd="1" destOrd="0" presId="urn:microsoft.com/office/officeart/2005/8/layout/arrow5"/>
    <dgm:cxn modelId="{6790558F-6E9A-4588-8A14-5FDC197D89B8}" type="presParOf" srcId="{906B9052-6D4C-40DC-93E4-5C7C39039287}" destId="{2E892A21-9D40-4172-86E2-671C9DF98BEF}" srcOrd="2"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25FE1D24-E461-43C6-94C6-2E4B0AC47B46}" type="doc">
      <dgm:prSet loTypeId="urn:microsoft.com/office/officeart/2016/7/layout/LinearBlockProcessNumbered" loCatId="process" qsTypeId="urn:microsoft.com/office/officeart/2005/8/quickstyle/simple2" qsCatId="simple" csTypeId="urn:microsoft.com/office/officeart/2005/8/colors/colorful1" csCatId="colorful" phldr="1"/>
      <dgm:spPr/>
      <dgm:t>
        <a:bodyPr/>
        <a:lstStyle/>
        <a:p>
          <a:endParaRPr lang="en-US"/>
        </a:p>
      </dgm:t>
    </dgm:pt>
    <dgm:pt modelId="{62526C27-CFD2-4410-9871-190FFEA7B9EF}">
      <dgm:prSet custT="1"/>
      <dgm:spPr/>
      <dgm:t>
        <a:bodyPr/>
        <a:lstStyle/>
        <a:p>
          <a:pPr algn="just"/>
          <a:r>
            <a:rPr lang="en-IN" sz="2200" dirty="0" err="1"/>
            <a:t>ReConnect</a:t>
          </a:r>
          <a:r>
            <a:rPr lang="en-IN" sz="2200" dirty="0"/>
            <a:t> generates a number of research questions and digital affordances offer opportunities for real engagement, not just more screen time. </a:t>
          </a:r>
          <a:endParaRPr lang="en-US" sz="2200" dirty="0"/>
        </a:p>
      </dgm:t>
    </dgm:pt>
    <dgm:pt modelId="{BA88BD63-2671-49F9-AC37-CE2AD144401D}" type="parTrans" cxnId="{5B09ED7D-EB1E-4FCF-9B69-835BD72859EA}">
      <dgm:prSet/>
      <dgm:spPr/>
      <dgm:t>
        <a:bodyPr/>
        <a:lstStyle/>
        <a:p>
          <a:endParaRPr lang="en-US"/>
        </a:p>
      </dgm:t>
    </dgm:pt>
    <dgm:pt modelId="{7FD42437-36A1-4675-9856-27121DFF8384}" type="sibTrans" cxnId="{5B09ED7D-EB1E-4FCF-9B69-835BD72859EA}">
      <dgm:prSet phldrT="01" phldr="0"/>
      <dgm:spPr/>
      <dgm:t>
        <a:bodyPr/>
        <a:lstStyle/>
        <a:p>
          <a:r>
            <a:rPr lang="en-US"/>
            <a:t>01</a:t>
          </a:r>
        </a:p>
      </dgm:t>
    </dgm:pt>
    <dgm:pt modelId="{F1FFC60C-9977-4628-8267-B1B27B6732DB}">
      <dgm:prSet custT="1"/>
      <dgm:spPr/>
      <dgm:t>
        <a:bodyPr/>
        <a:lstStyle/>
        <a:p>
          <a:pPr algn="just"/>
          <a:r>
            <a:rPr lang="en-IN" sz="2200" dirty="0"/>
            <a:t>There are signs of lasting changes in </a:t>
          </a:r>
          <a:r>
            <a:rPr lang="en-IN" sz="2200" dirty="0" err="1"/>
            <a:t>behavior</a:t>
          </a:r>
          <a:r>
            <a:rPr lang="en-IN" sz="2200" dirty="0"/>
            <a:t> as a result of the digital social connections (Amirthalingam and Khera, 2024). </a:t>
          </a:r>
          <a:endParaRPr lang="en-US" sz="2200" dirty="0"/>
        </a:p>
      </dgm:t>
    </dgm:pt>
    <dgm:pt modelId="{E4A8CC41-7434-4175-989B-8357A62C7B1C}" type="parTrans" cxnId="{7E6B3456-269F-4D5C-BB1D-2089A3FF5620}">
      <dgm:prSet/>
      <dgm:spPr/>
      <dgm:t>
        <a:bodyPr/>
        <a:lstStyle/>
        <a:p>
          <a:endParaRPr lang="en-US"/>
        </a:p>
      </dgm:t>
    </dgm:pt>
    <dgm:pt modelId="{6CB59A1C-38C3-4096-B74B-25FA711EB533}" type="sibTrans" cxnId="{7E6B3456-269F-4D5C-BB1D-2089A3FF5620}">
      <dgm:prSet phldrT="02" phldr="0"/>
      <dgm:spPr/>
      <dgm:t>
        <a:bodyPr/>
        <a:lstStyle/>
        <a:p>
          <a:r>
            <a:rPr lang="en-US"/>
            <a:t>02</a:t>
          </a:r>
        </a:p>
      </dgm:t>
    </dgm:pt>
    <dgm:pt modelId="{8669C1C9-0077-4041-B43F-A245D3B5F3C7}">
      <dgm:prSet custT="1"/>
      <dgm:spPr/>
      <dgm:t>
        <a:bodyPr/>
        <a:lstStyle/>
        <a:p>
          <a:r>
            <a:rPr lang="en-IN" sz="2200" dirty="0"/>
            <a:t>Among older adults they would most benefit and who need more help. </a:t>
          </a:r>
          <a:endParaRPr lang="en-US" sz="2200" dirty="0"/>
        </a:p>
      </dgm:t>
    </dgm:pt>
    <dgm:pt modelId="{5F5A284E-13E8-424D-B7DB-A78B68E9C242}" type="parTrans" cxnId="{3EB84488-DB08-46A5-A021-BBD12DD14077}">
      <dgm:prSet/>
      <dgm:spPr/>
      <dgm:t>
        <a:bodyPr/>
        <a:lstStyle/>
        <a:p>
          <a:endParaRPr lang="en-US"/>
        </a:p>
      </dgm:t>
    </dgm:pt>
    <dgm:pt modelId="{906F5C61-5D4C-4ED6-9D87-AB28A8355816}" type="sibTrans" cxnId="{3EB84488-DB08-46A5-A021-BBD12DD14077}">
      <dgm:prSet phldrT="03" phldr="0"/>
      <dgm:spPr/>
      <dgm:t>
        <a:bodyPr/>
        <a:lstStyle/>
        <a:p>
          <a:r>
            <a:rPr lang="en-US"/>
            <a:t>03</a:t>
          </a:r>
        </a:p>
      </dgm:t>
    </dgm:pt>
    <dgm:pt modelId="{3A3F4398-4A37-41D5-892B-2895667C9062}" type="pres">
      <dgm:prSet presAssocID="{25FE1D24-E461-43C6-94C6-2E4B0AC47B46}" presName="Name0" presStyleCnt="0">
        <dgm:presLayoutVars>
          <dgm:animLvl val="lvl"/>
          <dgm:resizeHandles val="exact"/>
        </dgm:presLayoutVars>
      </dgm:prSet>
      <dgm:spPr/>
    </dgm:pt>
    <dgm:pt modelId="{B7A9F8CB-8C06-45EF-A58E-A4EC68229949}" type="pres">
      <dgm:prSet presAssocID="{62526C27-CFD2-4410-9871-190FFEA7B9EF}" presName="compositeNode" presStyleCnt="0">
        <dgm:presLayoutVars>
          <dgm:bulletEnabled val="1"/>
        </dgm:presLayoutVars>
      </dgm:prSet>
      <dgm:spPr/>
    </dgm:pt>
    <dgm:pt modelId="{7B3DF0A0-FBE9-4E1F-9A7C-760AD0F92347}" type="pres">
      <dgm:prSet presAssocID="{62526C27-CFD2-4410-9871-190FFEA7B9EF}" presName="bgRect" presStyleLbl="alignNode1" presStyleIdx="0" presStyleCnt="3" custScaleX="129646"/>
      <dgm:spPr/>
    </dgm:pt>
    <dgm:pt modelId="{735906A2-E608-4DD6-A38A-83F9E5727CC3}" type="pres">
      <dgm:prSet presAssocID="{7FD42437-36A1-4675-9856-27121DFF8384}" presName="sibTransNodeRect" presStyleLbl="alignNode1" presStyleIdx="0" presStyleCnt="3">
        <dgm:presLayoutVars>
          <dgm:chMax val="0"/>
          <dgm:bulletEnabled val="1"/>
        </dgm:presLayoutVars>
      </dgm:prSet>
      <dgm:spPr/>
    </dgm:pt>
    <dgm:pt modelId="{18DE0BE2-F711-436C-9354-0644F9A0D4E8}" type="pres">
      <dgm:prSet presAssocID="{62526C27-CFD2-4410-9871-190FFEA7B9EF}" presName="nodeRect" presStyleLbl="alignNode1" presStyleIdx="0" presStyleCnt="3">
        <dgm:presLayoutVars>
          <dgm:bulletEnabled val="1"/>
        </dgm:presLayoutVars>
      </dgm:prSet>
      <dgm:spPr/>
    </dgm:pt>
    <dgm:pt modelId="{9FCB1F71-9896-40A0-914C-11C6617A093F}" type="pres">
      <dgm:prSet presAssocID="{7FD42437-36A1-4675-9856-27121DFF8384}" presName="sibTrans" presStyleCnt="0"/>
      <dgm:spPr/>
    </dgm:pt>
    <dgm:pt modelId="{1B39A205-E496-4182-ABF8-264B8D08CD21}" type="pres">
      <dgm:prSet presAssocID="{F1FFC60C-9977-4628-8267-B1B27B6732DB}" presName="compositeNode" presStyleCnt="0">
        <dgm:presLayoutVars>
          <dgm:bulletEnabled val="1"/>
        </dgm:presLayoutVars>
      </dgm:prSet>
      <dgm:spPr/>
    </dgm:pt>
    <dgm:pt modelId="{AAD565EE-562C-4AD0-87DE-A03451E59D27}" type="pres">
      <dgm:prSet presAssocID="{F1FFC60C-9977-4628-8267-B1B27B6732DB}" presName="bgRect" presStyleLbl="alignNode1" presStyleIdx="1" presStyleCnt="3"/>
      <dgm:spPr/>
    </dgm:pt>
    <dgm:pt modelId="{A9E4EDAE-9E42-4A1E-9B3A-AEAA04976A76}" type="pres">
      <dgm:prSet presAssocID="{6CB59A1C-38C3-4096-B74B-25FA711EB533}" presName="sibTransNodeRect" presStyleLbl="alignNode1" presStyleIdx="1" presStyleCnt="3">
        <dgm:presLayoutVars>
          <dgm:chMax val="0"/>
          <dgm:bulletEnabled val="1"/>
        </dgm:presLayoutVars>
      </dgm:prSet>
      <dgm:spPr/>
    </dgm:pt>
    <dgm:pt modelId="{DA792CAB-4732-495F-BC54-559184972A27}" type="pres">
      <dgm:prSet presAssocID="{F1FFC60C-9977-4628-8267-B1B27B6732DB}" presName="nodeRect" presStyleLbl="alignNode1" presStyleIdx="1" presStyleCnt="3">
        <dgm:presLayoutVars>
          <dgm:bulletEnabled val="1"/>
        </dgm:presLayoutVars>
      </dgm:prSet>
      <dgm:spPr/>
    </dgm:pt>
    <dgm:pt modelId="{84B80BDA-CAE1-43A9-A223-136F9D17D72A}" type="pres">
      <dgm:prSet presAssocID="{6CB59A1C-38C3-4096-B74B-25FA711EB533}" presName="sibTrans" presStyleCnt="0"/>
      <dgm:spPr/>
    </dgm:pt>
    <dgm:pt modelId="{2785CC7E-9C43-4361-9297-54C001165E05}" type="pres">
      <dgm:prSet presAssocID="{8669C1C9-0077-4041-B43F-A245D3B5F3C7}" presName="compositeNode" presStyleCnt="0">
        <dgm:presLayoutVars>
          <dgm:bulletEnabled val="1"/>
        </dgm:presLayoutVars>
      </dgm:prSet>
      <dgm:spPr/>
    </dgm:pt>
    <dgm:pt modelId="{33B3AF34-B354-4351-8DB1-743D6E44E0F0}" type="pres">
      <dgm:prSet presAssocID="{8669C1C9-0077-4041-B43F-A245D3B5F3C7}" presName="bgRect" presStyleLbl="alignNode1" presStyleIdx="2" presStyleCnt="3"/>
      <dgm:spPr/>
    </dgm:pt>
    <dgm:pt modelId="{24F20AFF-7315-45F0-A84E-D199F3BB78B0}" type="pres">
      <dgm:prSet presAssocID="{906F5C61-5D4C-4ED6-9D87-AB28A8355816}" presName="sibTransNodeRect" presStyleLbl="alignNode1" presStyleIdx="2" presStyleCnt="3">
        <dgm:presLayoutVars>
          <dgm:chMax val="0"/>
          <dgm:bulletEnabled val="1"/>
        </dgm:presLayoutVars>
      </dgm:prSet>
      <dgm:spPr/>
    </dgm:pt>
    <dgm:pt modelId="{241A448C-899B-4B04-B3E3-7930C25471AA}" type="pres">
      <dgm:prSet presAssocID="{8669C1C9-0077-4041-B43F-A245D3B5F3C7}" presName="nodeRect" presStyleLbl="alignNode1" presStyleIdx="2" presStyleCnt="3">
        <dgm:presLayoutVars>
          <dgm:bulletEnabled val="1"/>
        </dgm:presLayoutVars>
      </dgm:prSet>
      <dgm:spPr/>
    </dgm:pt>
  </dgm:ptLst>
  <dgm:cxnLst>
    <dgm:cxn modelId="{90AF6A03-9C9B-4D2A-A5C4-DF3CA2613365}" type="presOf" srcId="{906F5C61-5D4C-4ED6-9D87-AB28A8355816}" destId="{24F20AFF-7315-45F0-A84E-D199F3BB78B0}" srcOrd="0" destOrd="0" presId="urn:microsoft.com/office/officeart/2016/7/layout/LinearBlockProcessNumbered"/>
    <dgm:cxn modelId="{AA908643-2329-4075-879F-B030E25A5EDB}" type="presOf" srcId="{8669C1C9-0077-4041-B43F-A245D3B5F3C7}" destId="{241A448C-899B-4B04-B3E3-7930C25471AA}" srcOrd="1" destOrd="0" presId="urn:microsoft.com/office/officeart/2016/7/layout/LinearBlockProcessNumbered"/>
    <dgm:cxn modelId="{63A2376F-E874-42E9-9DE3-C879CA16E83A}" type="presOf" srcId="{7FD42437-36A1-4675-9856-27121DFF8384}" destId="{735906A2-E608-4DD6-A38A-83F9E5727CC3}" srcOrd="0" destOrd="0" presId="urn:microsoft.com/office/officeart/2016/7/layout/LinearBlockProcessNumbered"/>
    <dgm:cxn modelId="{61A35954-8F78-4E06-AB8E-DBD14DD9F43F}" type="presOf" srcId="{25FE1D24-E461-43C6-94C6-2E4B0AC47B46}" destId="{3A3F4398-4A37-41D5-892B-2895667C9062}" srcOrd="0" destOrd="0" presId="urn:microsoft.com/office/officeart/2016/7/layout/LinearBlockProcessNumbered"/>
    <dgm:cxn modelId="{7E6B3456-269F-4D5C-BB1D-2089A3FF5620}" srcId="{25FE1D24-E461-43C6-94C6-2E4B0AC47B46}" destId="{F1FFC60C-9977-4628-8267-B1B27B6732DB}" srcOrd="1" destOrd="0" parTransId="{E4A8CC41-7434-4175-989B-8357A62C7B1C}" sibTransId="{6CB59A1C-38C3-4096-B74B-25FA711EB533}"/>
    <dgm:cxn modelId="{5B09ED7D-EB1E-4FCF-9B69-835BD72859EA}" srcId="{25FE1D24-E461-43C6-94C6-2E4B0AC47B46}" destId="{62526C27-CFD2-4410-9871-190FFEA7B9EF}" srcOrd="0" destOrd="0" parTransId="{BA88BD63-2671-49F9-AC37-CE2AD144401D}" sibTransId="{7FD42437-36A1-4675-9856-27121DFF8384}"/>
    <dgm:cxn modelId="{3EB84488-DB08-46A5-A021-BBD12DD14077}" srcId="{25FE1D24-E461-43C6-94C6-2E4B0AC47B46}" destId="{8669C1C9-0077-4041-B43F-A245D3B5F3C7}" srcOrd="2" destOrd="0" parTransId="{5F5A284E-13E8-424D-B7DB-A78B68E9C242}" sibTransId="{906F5C61-5D4C-4ED6-9D87-AB28A8355816}"/>
    <dgm:cxn modelId="{3EDAF9A8-D17B-43D9-98A1-FDEDDAE9BABE}" type="presOf" srcId="{62526C27-CFD2-4410-9871-190FFEA7B9EF}" destId="{7B3DF0A0-FBE9-4E1F-9A7C-760AD0F92347}" srcOrd="0" destOrd="0" presId="urn:microsoft.com/office/officeart/2016/7/layout/LinearBlockProcessNumbered"/>
    <dgm:cxn modelId="{CA6BE2B2-8413-4F9A-931B-FCAEF4F459EB}" type="presOf" srcId="{6CB59A1C-38C3-4096-B74B-25FA711EB533}" destId="{A9E4EDAE-9E42-4A1E-9B3A-AEAA04976A76}" srcOrd="0" destOrd="0" presId="urn:microsoft.com/office/officeart/2016/7/layout/LinearBlockProcessNumbered"/>
    <dgm:cxn modelId="{25BFDFB8-CE41-4E13-9E40-5282AD4D6426}" type="presOf" srcId="{F1FFC60C-9977-4628-8267-B1B27B6732DB}" destId="{DA792CAB-4732-495F-BC54-559184972A27}" srcOrd="1" destOrd="0" presId="urn:microsoft.com/office/officeart/2016/7/layout/LinearBlockProcessNumbered"/>
    <dgm:cxn modelId="{46E94AD7-B140-489E-B3C8-A003812F7899}" type="presOf" srcId="{62526C27-CFD2-4410-9871-190FFEA7B9EF}" destId="{18DE0BE2-F711-436C-9354-0644F9A0D4E8}" srcOrd="1" destOrd="0" presId="urn:microsoft.com/office/officeart/2016/7/layout/LinearBlockProcessNumbered"/>
    <dgm:cxn modelId="{85260BE6-B377-436F-BF77-FB99A2F0F776}" type="presOf" srcId="{F1FFC60C-9977-4628-8267-B1B27B6732DB}" destId="{AAD565EE-562C-4AD0-87DE-A03451E59D27}" srcOrd="0" destOrd="0" presId="urn:microsoft.com/office/officeart/2016/7/layout/LinearBlockProcessNumbered"/>
    <dgm:cxn modelId="{744945EF-157B-4262-B15E-8DF57C6D654B}" type="presOf" srcId="{8669C1C9-0077-4041-B43F-A245D3B5F3C7}" destId="{33B3AF34-B354-4351-8DB1-743D6E44E0F0}" srcOrd="0" destOrd="0" presId="urn:microsoft.com/office/officeart/2016/7/layout/LinearBlockProcessNumbered"/>
    <dgm:cxn modelId="{E380F838-B254-4846-9877-A101DCF4CB81}" type="presParOf" srcId="{3A3F4398-4A37-41D5-892B-2895667C9062}" destId="{B7A9F8CB-8C06-45EF-A58E-A4EC68229949}" srcOrd="0" destOrd="0" presId="urn:microsoft.com/office/officeart/2016/7/layout/LinearBlockProcessNumbered"/>
    <dgm:cxn modelId="{AA8D80F4-452E-48F3-BD4C-F5F93AD27999}" type="presParOf" srcId="{B7A9F8CB-8C06-45EF-A58E-A4EC68229949}" destId="{7B3DF0A0-FBE9-4E1F-9A7C-760AD0F92347}" srcOrd="0" destOrd="0" presId="urn:microsoft.com/office/officeart/2016/7/layout/LinearBlockProcessNumbered"/>
    <dgm:cxn modelId="{697FC4B6-990D-4852-9BF5-7C06D190F8A6}" type="presParOf" srcId="{B7A9F8CB-8C06-45EF-A58E-A4EC68229949}" destId="{735906A2-E608-4DD6-A38A-83F9E5727CC3}" srcOrd="1" destOrd="0" presId="urn:microsoft.com/office/officeart/2016/7/layout/LinearBlockProcessNumbered"/>
    <dgm:cxn modelId="{5504AB0E-56BC-4E4A-A52D-4E75CD1E5B38}" type="presParOf" srcId="{B7A9F8CB-8C06-45EF-A58E-A4EC68229949}" destId="{18DE0BE2-F711-436C-9354-0644F9A0D4E8}" srcOrd="2" destOrd="0" presId="urn:microsoft.com/office/officeart/2016/7/layout/LinearBlockProcessNumbered"/>
    <dgm:cxn modelId="{87F92D51-0F8E-49E2-B426-8B06383F8CE5}" type="presParOf" srcId="{3A3F4398-4A37-41D5-892B-2895667C9062}" destId="{9FCB1F71-9896-40A0-914C-11C6617A093F}" srcOrd="1" destOrd="0" presId="urn:microsoft.com/office/officeart/2016/7/layout/LinearBlockProcessNumbered"/>
    <dgm:cxn modelId="{D4965806-B574-4ABF-846B-49D6DD763F7B}" type="presParOf" srcId="{3A3F4398-4A37-41D5-892B-2895667C9062}" destId="{1B39A205-E496-4182-ABF8-264B8D08CD21}" srcOrd="2" destOrd="0" presId="urn:microsoft.com/office/officeart/2016/7/layout/LinearBlockProcessNumbered"/>
    <dgm:cxn modelId="{669063E4-1A0C-455B-B01B-B31C49995FEC}" type="presParOf" srcId="{1B39A205-E496-4182-ABF8-264B8D08CD21}" destId="{AAD565EE-562C-4AD0-87DE-A03451E59D27}" srcOrd="0" destOrd="0" presId="urn:microsoft.com/office/officeart/2016/7/layout/LinearBlockProcessNumbered"/>
    <dgm:cxn modelId="{A1ADF3A4-93FC-4280-9117-84F9C2D243B1}" type="presParOf" srcId="{1B39A205-E496-4182-ABF8-264B8D08CD21}" destId="{A9E4EDAE-9E42-4A1E-9B3A-AEAA04976A76}" srcOrd="1" destOrd="0" presId="urn:microsoft.com/office/officeart/2016/7/layout/LinearBlockProcessNumbered"/>
    <dgm:cxn modelId="{9C9591B7-67E4-41BB-B896-78D93AAF26A1}" type="presParOf" srcId="{1B39A205-E496-4182-ABF8-264B8D08CD21}" destId="{DA792CAB-4732-495F-BC54-559184972A27}" srcOrd="2" destOrd="0" presId="urn:microsoft.com/office/officeart/2016/7/layout/LinearBlockProcessNumbered"/>
    <dgm:cxn modelId="{D8200172-1E23-452F-9DD7-816F66DD6028}" type="presParOf" srcId="{3A3F4398-4A37-41D5-892B-2895667C9062}" destId="{84B80BDA-CAE1-43A9-A223-136F9D17D72A}" srcOrd="3" destOrd="0" presId="urn:microsoft.com/office/officeart/2016/7/layout/LinearBlockProcessNumbered"/>
    <dgm:cxn modelId="{33A94943-B819-4F43-A907-A1BABA7DDC16}" type="presParOf" srcId="{3A3F4398-4A37-41D5-892B-2895667C9062}" destId="{2785CC7E-9C43-4361-9297-54C001165E05}" srcOrd="4" destOrd="0" presId="urn:microsoft.com/office/officeart/2016/7/layout/LinearBlockProcessNumbered"/>
    <dgm:cxn modelId="{4FD69B5F-785E-443F-9710-E9648C05B197}" type="presParOf" srcId="{2785CC7E-9C43-4361-9297-54C001165E05}" destId="{33B3AF34-B354-4351-8DB1-743D6E44E0F0}" srcOrd="0" destOrd="0" presId="urn:microsoft.com/office/officeart/2016/7/layout/LinearBlockProcessNumbered"/>
    <dgm:cxn modelId="{04E26308-9740-43EE-A589-8C0B3268490A}" type="presParOf" srcId="{2785CC7E-9C43-4361-9297-54C001165E05}" destId="{24F20AFF-7315-45F0-A84E-D199F3BB78B0}" srcOrd="1" destOrd="0" presId="urn:microsoft.com/office/officeart/2016/7/layout/LinearBlockProcessNumbered"/>
    <dgm:cxn modelId="{FAC8E3B1-A99D-4575-905B-85FA1D4FC50D}" type="presParOf" srcId="{2785CC7E-9C43-4361-9297-54C001165E05}" destId="{241A448C-899B-4B04-B3E3-7930C25471AA}"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E462FA7D-D396-4B48-93BF-608FAF696A6D}"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86239026-2C8A-46D1-A40C-F299D9438540}">
      <dgm:prSet custT="1"/>
      <dgm:spPr/>
      <dgm:t>
        <a:bodyPr/>
        <a:lstStyle/>
        <a:p>
          <a:pPr algn="just"/>
          <a:r>
            <a:rPr lang="en-IN" sz="2200" dirty="0" err="1"/>
            <a:t>ReConnect</a:t>
          </a:r>
          <a:r>
            <a:rPr lang="en-IN" sz="2200" dirty="0"/>
            <a:t> may also provide education and professional development opportunities. </a:t>
          </a:r>
          <a:endParaRPr lang="en-US" sz="2200" dirty="0"/>
        </a:p>
      </dgm:t>
    </dgm:pt>
    <dgm:pt modelId="{B92704C5-737C-4454-8AE7-C2DC33F3CC92}" type="parTrans" cxnId="{951F5DF9-7313-4D15-8C7F-77CFFA4F00F0}">
      <dgm:prSet/>
      <dgm:spPr/>
      <dgm:t>
        <a:bodyPr/>
        <a:lstStyle/>
        <a:p>
          <a:endParaRPr lang="en-US"/>
        </a:p>
      </dgm:t>
    </dgm:pt>
    <dgm:pt modelId="{BA88E133-8BF9-489D-A5C7-D402EA6E5EB1}" type="sibTrans" cxnId="{951F5DF9-7313-4D15-8C7F-77CFFA4F00F0}">
      <dgm:prSet/>
      <dgm:spPr/>
      <dgm:t>
        <a:bodyPr/>
        <a:lstStyle/>
        <a:p>
          <a:endParaRPr lang="en-US"/>
        </a:p>
      </dgm:t>
    </dgm:pt>
    <dgm:pt modelId="{AF93D9B2-B07B-4BC7-B662-56567DD02F11}">
      <dgm:prSet custT="1"/>
      <dgm:spPr/>
      <dgm:t>
        <a:bodyPr/>
        <a:lstStyle/>
        <a:p>
          <a:pPr algn="just"/>
          <a:r>
            <a:rPr lang="en-IN" sz="2200" dirty="0"/>
            <a:t>To senior citizens, it may foster digital-health literacy and the trust in getting hold of reliable information and services (Yang, Xu and Chen, 2025). </a:t>
          </a:r>
          <a:endParaRPr lang="en-US" sz="2200" dirty="0"/>
        </a:p>
      </dgm:t>
    </dgm:pt>
    <dgm:pt modelId="{C03E411A-54A4-48A6-BFCA-08A4813CE996}" type="parTrans" cxnId="{5B6618DD-9D1D-46AC-A87D-42E61D5F3438}">
      <dgm:prSet/>
      <dgm:spPr/>
      <dgm:t>
        <a:bodyPr/>
        <a:lstStyle/>
        <a:p>
          <a:endParaRPr lang="en-US"/>
        </a:p>
      </dgm:t>
    </dgm:pt>
    <dgm:pt modelId="{F590A128-0232-41E8-BB2A-639C8595B5C3}" type="sibTrans" cxnId="{5B6618DD-9D1D-46AC-A87D-42E61D5F3438}">
      <dgm:prSet/>
      <dgm:spPr/>
      <dgm:t>
        <a:bodyPr/>
        <a:lstStyle/>
        <a:p>
          <a:endParaRPr lang="en-US"/>
        </a:p>
      </dgm:t>
    </dgm:pt>
    <dgm:pt modelId="{6464A6E0-C66F-4D5E-B14F-E52EA9B1FEC6}">
      <dgm:prSet custT="1"/>
      <dgm:spPr/>
      <dgm:t>
        <a:bodyPr/>
        <a:lstStyle/>
        <a:p>
          <a:pPr algn="just"/>
          <a:r>
            <a:rPr lang="en-IN" sz="2200" dirty="0"/>
            <a:t>For health care practitioners, it might mean a signposting system that has been organized digitally when there is a dimension of social disconnection which is relevant to the patient's wellbeing. </a:t>
          </a:r>
          <a:endParaRPr lang="en-US" sz="2200" dirty="0"/>
        </a:p>
      </dgm:t>
    </dgm:pt>
    <dgm:pt modelId="{40649EDB-26E2-4256-A50F-3A5961671542}" type="parTrans" cxnId="{C3C9E955-D398-43C7-A035-90426484A36C}">
      <dgm:prSet/>
      <dgm:spPr/>
      <dgm:t>
        <a:bodyPr/>
        <a:lstStyle/>
        <a:p>
          <a:endParaRPr lang="en-US"/>
        </a:p>
      </dgm:t>
    </dgm:pt>
    <dgm:pt modelId="{14D4F136-53A8-4D62-8B71-282FFABA1FE9}" type="sibTrans" cxnId="{C3C9E955-D398-43C7-A035-90426484A36C}">
      <dgm:prSet/>
      <dgm:spPr/>
      <dgm:t>
        <a:bodyPr/>
        <a:lstStyle/>
        <a:p>
          <a:endParaRPr lang="en-US"/>
        </a:p>
      </dgm:t>
    </dgm:pt>
    <dgm:pt modelId="{C7622DF6-D04C-45F7-900B-54D24EDA8315}" type="pres">
      <dgm:prSet presAssocID="{E462FA7D-D396-4B48-93BF-608FAF696A6D}" presName="outerComposite" presStyleCnt="0">
        <dgm:presLayoutVars>
          <dgm:chMax val="5"/>
          <dgm:dir/>
          <dgm:resizeHandles val="exact"/>
        </dgm:presLayoutVars>
      </dgm:prSet>
      <dgm:spPr/>
    </dgm:pt>
    <dgm:pt modelId="{9EA6DD0C-EA3D-4A09-AAB8-D1AB09E20330}" type="pres">
      <dgm:prSet presAssocID="{E462FA7D-D396-4B48-93BF-608FAF696A6D}" presName="dummyMaxCanvas" presStyleCnt="0">
        <dgm:presLayoutVars/>
      </dgm:prSet>
      <dgm:spPr/>
    </dgm:pt>
    <dgm:pt modelId="{9503C2DD-5886-4A60-9D7C-4CBC9B15D6F9}" type="pres">
      <dgm:prSet presAssocID="{E462FA7D-D396-4B48-93BF-608FAF696A6D}" presName="ThreeNodes_1" presStyleLbl="node1" presStyleIdx="0" presStyleCnt="3">
        <dgm:presLayoutVars>
          <dgm:bulletEnabled val="1"/>
        </dgm:presLayoutVars>
      </dgm:prSet>
      <dgm:spPr/>
    </dgm:pt>
    <dgm:pt modelId="{762CB193-D9AC-41BC-82D4-3B0961ACD306}" type="pres">
      <dgm:prSet presAssocID="{E462FA7D-D396-4B48-93BF-608FAF696A6D}" presName="ThreeNodes_2" presStyleLbl="node1" presStyleIdx="1" presStyleCnt="3">
        <dgm:presLayoutVars>
          <dgm:bulletEnabled val="1"/>
        </dgm:presLayoutVars>
      </dgm:prSet>
      <dgm:spPr/>
    </dgm:pt>
    <dgm:pt modelId="{FB59BBB6-82B6-4881-A13C-1337F63C4BF7}" type="pres">
      <dgm:prSet presAssocID="{E462FA7D-D396-4B48-93BF-608FAF696A6D}" presName="ThreeNodes_3" presStyleLbl="node1" presStyleIdx="2" presStyleCnt="3">
        <dgm:presLayoutVars>
          <dgm:bulletEnabled val="1"/>
        </dgm:presLayoutVars>
      </dgm:prSet>
      <dgm:spPr/>
    </dgm:pt>
    <dgm:pt modelId="{F3F0B1B2-AA77-40C8-B57F-73B11498F699}" type="pres">
      <dgm:prSet presAssocID="{E462FA7D-D396-4B48-93BF-608FAF696A6D}" presName="ThreeConn_1-2" presStyleLbl="fgAccFollowNode1" presStyleIdx="0" presStyleCnt="2">
        <dgm:presLayoutVars>
          <dgm:bulletEnabled val="1"/>
        </dgm:presLayoutVars>
      </dgm:prSet>
      <dgm:spPr/>
    </dgm:pt>
    <dgm:pt modelId="{D293DDF8-8A5F-42BF-B723-32C127070CFC}" type="pres">
      <dgm:prSet presAssocID="{E462FA7D-D396-4B48-93BF-608FAF696A6D}" presName="ThreeConn_2-3" presStyleLbl="fgAccFollowNode1" presStyleIdx="1" presStyleCnt="2">
        <dgm:presLayoutVars>
          <dgm:bulletEnabled val="1"/>
        </dgm:presLayoutVars>
      </dgm:prSet>
      <dgm:spPr/>
    </dgm:pt>
    <dgm:pt modelId="{00FACCF3-EE12-42D2-BD49-29E928BBC2F7}" type="pres">
      <dgm:prSet presAssocID="{E462FA7D-D396-4B48-93BF-608FAF696A6D}" presName="ThreeNodes_1_text" presStyleLbl="node1" presStyleIdx="2" presStyleCnt="3">
        <dgm:presLayoutVars>
          <dgm:bulletEnabled val="1"/>
        </dgm:presLayoutVars>
      </dgm:prSet>
      <dgm:spPr/>
    </dgm:pt>
    <dgm:pt modelId="{FF099883-1B82-4B73-89C0-A6E92BAC11E1}" type="pres">
      <dgm:prSet presAssocID="{E462FA7D-D396-4B48-93BF-608FAF696A6D}" presName="ThreeNodes_2_text" presStyleLbl="node1" presStyleIdx="2" presStyleCnt="3">
        <dgm:presLayoutVars>
          <dgm:bulletEnabled val="1"/>
        </dgm:presLayoutVars>
      </dgm:prSet>
      <dgm:spPr/>
    </dgm:pt>
    <dgm:pt modelId="{9AAE0949-BE96-43A2-B242-47DD37F031DE}" type="pres">
      <dgm:prSet presAssocID="{E462FA7D-D396-4B48-93BF-608FAF696A6D}" presName="ThreeNodes_3_text" presStyleLbl="node1" presStyleIdx="2" presStyleCnt="3">
        <dgm:presLayoutVars>
          <dgm:bulletEnabled val="1"/>
        </dgm:presLayoutVars>
      </dgm:prSet>
      <dgm:spPr/>
    </dgm:pt>
  </dgm:ptLst>
  <dgm:cxnLst>
    <dgm:cxn modelId="{C232840B-F7F5-4569-A74B-D25E7F130868}" type="presOf" srcId="{E462FA7D-D396-4B48-93BF-608FAF696A6D}" destId="{C7622DF6-D04C-45F7-900B-54D24EDA8315}" srcOrd="0" destOrd="0" presId="urn:microsoft.com/office/officeart/2005/8/layout/vProcess5"/>
    <dgm:cxn modelId="{FE511522-F470-4CBF-81FD-9A7BD96A8105}" type="presOf" srcId="{6464A6E0-C66F-4D5E-B14F-E52EA9B1FEC6}" destId="{9AAE0949-BE96-43A2-B242-47DD37F031DE}" srcOrd="1" destOrd="0" presId="urn:microsoft.com/office/officeart/2005/8/layout/vProcess5"/>
    <dgm:cxn modelId="{15ADCF29-CCD3-495B-9B14-8BD2B19D8554}" type="presOf" srcId="{AF93D9B2-B07B-4BC7-B662-56567DD02F11}" destId="{762CB193-D9AC-41BC-82D4-3B0961ACD306}" srcOrd="0" destOrd="0" presId="urn:microsoft.com/office/officeart/2005/8/layout/vProcess5"/>
    <dgm:cxn modelId="{73498A38-3AD3-427C-A40D-4F13008EA24F}" type="presOf" srcId="{F590A128-0232-41E8-BB2A-639C8595B5C3}" destId="{D293DDF8-8A5F-42BF-B723-32C127070CFC}" srcOrd="0" destOrd="0" presId="urn:microsoft.com/office/officeart/2005/8/layout/vProcess5"/>
    <dgm:cxn modelId="{F98EFC6B-9690-4E64-9223-D23FCE5744E5}" type="presOf" srcId="{86239026-2C8A-46D1-A40C-F299D9438540}" destId="{00FACCF3-EE12-42D2-BD49-29E928BBC2F7}" srcOrd="1" destOrd="0" presId="urn:microsoft.com/office/officeart/2005/8/layout/vProcess5"/>
    <dgm:cxn modelId="{C3C9E955-D398-43C7-A035-90426484A36C}" srcId="{E462FA7D-D396-4B48-93BF-608FAF696A6D}" destId="{6464A6E0-C66F-4D5E-B14F-E52EA9B1FEC6}" srcOrd="2" destOrd="0" parTransId="{40649EDB-26E2-4256-A50F-3A5961671542}" sibTransId="{14D4F136-53A8-4D62-8B71-282FFABA1FE9}"/>
    <dgm:cxn modelId="{05869D81-CD7B-4CE0-8EBE-1909B2A53309}" type="presOf" srcId="{6464A6E0-C66F-4D5E-B14F-E52EA9B1FEC6}" destId="{FB59BBB6-82B6-4881-A13C-1337F63C4BF7}" srcOrd="0" destOrd="0" presId="urn:microsoft.com/office/officeart/2005/8/layout/vProcess5"/>
    <dgm:cxn modelId="{5B6618DD-9D1D-46AC-A87D-42E61D5F3438}" srcId="{E462FA7D-D396-4B48-93BF-608FAF696A6D}" destId="{AF93D9B2-B07B-4BC7-B662-56567DD02F11}" srcOrd="1" destOrd="0" parTransId="{C03E411A-54A4-48A6-BFCA-08A4813CE996}" sibTransId="{F590A128-0232-41E8-BB2A-639C8595B5C3}"/>
    <dgm:cxn modelId="{3E42EEE1-ACA0-46A3-8C86-B7971866BBFA}" type="presOf" srcId="{86239026-2C8A-46D1-A40C-F299D9438540}" destId="{9503C2DD-5886-4A60-9D7C-4CBC9B15D6F9}" srcOrd="0" destOrd="0" presId="urn:microsoft.com/office/officeart/2005/8/layout/vProcess5"/>
    <dgm:cxn modelId="{F40ADFEA-A70C-4E33-B038-F55D3D624F87}" type="presOf" srcId="{AF93D9B2-B07B-4BC7-B662-56567DD02F11}" destId="{FF099883-1B82-4B73-89C0-A6E92BAC11E1}" srcOrd="1" destOrd="0" presId="urn:microsoft.com/office/officeart/2005/8/layout/vProcess5"/>
    <dgm:cxn modelId="{57F3E3F3-FC34-44BD-BC79-68D3E477A9B6}" type="presOf" srcId="{BA88E133-8BF9-489D-A5C7-D402EA6E5EB1}" destId="{F3F0B1B2-AA77-40C8-B57F-73B11498F699}" srcOrd="0" destOrd="0" presId="urn:microsoft.com/office/officeart/2005/8/layout/vProcess5"/>
    <dgm:cxn modelId="{951F5DF9-7313-4D15-8C7F-77CFFA4F00F0}" srcId="{E462FA7D-D396-4B48-93BF-608FAF696A6D}" destId="{86239026-2C8A-46D1-A40C-F299D9438540}" srcOrd="0" destOrd="0" parTransId="{B92704C5-737C-4454-8AE7-C2DC33F3CC92}" sibTransId="{BA88E133-8BF9-489D-A5C7-D402EA6E5EB1}"/>
    <dgm:cxn modelId="{D981E672-597C-477F-9E94-28281F2719BE}" type="presParOf" srcId="{C7622DF6-D04C-45F7-900B-54D24EDA8315}" destId="{9EA6DD0C-EA3D-4A09-AAB8-D1AB09E20330}" srcOrd="0" destOrd="0" presId="urn:microsoft.com/office/officeart/2005/8/layout/vProcess5"/>
    <dgm:cxn modelId="{7E52E269-185F-4C95-8577-E6395AEDBF5F}" type="presParOf" srcId="{C7622DF6-D04C-45F7-900B-54D24EDA8315}" destId="{9503C2DD-5886-4A60-9D7C-4CBC9B15D6F9}" srcOrd="1" destOrd="0" presId="urn:microsoft.com/office/officeart/2005/8/layout/vProcess5"/>
    <dgm:cxn modelId="{0ADC07D5-7C2F-4F45-AB52-5A71AEA2EA55}" type="presParOf" srcId="{C7622DF6-D04C-45F7-900B-54D24EDA8315}" destId="{762CB193-D9AC-41BC-82D4-3B0961ACD306}" srcOrd="2" destOrd="0" presId="urn:microsoft.com/office/officeart/2005/8/layout/vProcess5"/>
    <dgm:cxn modelId="{3F3B32E9-BF6E-47C7-95B3-CDB797FAB91B}" type="presParOf" srcId="{C7622DF6-D04C-45F7-900B-54D24EDA8315}" destId="{FB59BBB6-82B6-4881-A13C-1337F63C4BF7}" srcOrd="3" destOrd="0" presId="urn:microsoft.com/office/officeart/2005/8/layout/vProcess5"/>
    <dgm:cxn modelId="{1A6292AF-8170-47E7-AB9F-33FD14B044A5}" type="presParOf" srcId="{C7622DF6-D04C-45F7-900B-54D24EDA8315}" destId="{F3F0B1B2-AA77-40C8-B57F-73B11498F699}" srcOrd="4" destOrd="0" presId="urn:microsoft.com/office/officeart/2005/8/layout/vProcess5"/>
    <dgm:cxn modelId="{DF4992F5-66E8-40BE-9E19-992E1F03FA3F}" type="presParOf" srcId="{C7622DF6-D04C-45F7-900B-54D24EDA8315}" destId="{D293DDF8-8A5F-42BF-B723-32C127070CFC}" srcOrd="5" destOrd="0" presId="urn:microsoft.com/office/officeart/2005/8/layout/vProcess5"/>
    <dgm:cxn modelId="{20D16C85-1BDE-4516-95EA-754105B00103}" type="presParOf" srcId="{C7622DF6-D04C-45F7-900B-54D24EDA8315}" destId="{00FACCF3-EE12-42D2-BD49-29E928BBC2F7}" srcOrd="6" destOrd="0" presId="urn:microsoft.com/office/officeart/2005/8/layout/vProcess5"/>
    <dgm:cxn modelId="{EAFF4B5E-7C9F-43DA-A75B-93CA95DBBDAF}" type="presParOf" srcId="{C7622DF6-D04C-45F7-900B-54D24EDA8315}" destId="{FF099883-1B82-4B73-89C0-A6E92BAC11E1}" srcOrd="7" destOrd="0" presId="urn:microsoft.com/office/officeart/2005/8/layout/vProcess5"/>
    <dgm:cxn modelId="{A8ADB03C-23EB-4B0F-9D18-5ACD087D8350}" type="presParOf" srcId="{C7622DF6-D04C-45F7-900B-54D24EDA8315}" destId="{9AAE0949-BE96-43A2-B242-47DD37F031DE}"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83BE22-0580-4278-B024-13B8C2395A80}">
      <dsp:nvSpPr>
        <dsp:cNvPr id="0" name=""/>
        <dsp:cNvSpPr/>
      </dsp:nvSpPr>
      <dsp:spPr>
        <a:xfrm>
          <a:off x="0" y="65097"/>
          <a:ext cx="7012370" cy="1484071"/>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dirty="0" err="1"/>
            <a:t>ReConnect</a:t>
          </a:r>
          <a:r>
            <a:rPr lang="en-IN" sz="2200" kern="1200" dirty="0"/>
            <a:t> is focusing on the elderly population aged over 55 living in isolation in urban communities in the UK. </a:t>
          </a:r>
          <a:endParaRPr lang="en-US" sz="2200" kern="1200" dirty="0"/>
        </a:p>
      </dsp:txBody>
      <dsp:txXfrm>
        <a:off x="72446" y="137543"/>
        <a:ext cx="6867478" cy="1339179"/>
      </dsp:txXfrm>
    </dsp:sp>
    <dsp:sp modelId="{CD669E05-5571-478A-AB81-46C1781C059B}">
      <dsp:nvSpPr>
        <dsp:cNvPr id="0" name=""/>
        <dsp:cNvSpPr/>
      </dsp:nvSpPr>
      <dsp:spPr>
        <a:xfrm>
          <a:off x="0" y="1612529"/>
          <a:ext cx="7012370" cy="1484071"/>
        </a:xfrm>
        <a:prstGeom prst="roundRect">
          <a:avLst/>
        </a:prstGeom>
        <a:gradFill rotWithShape="0">
          <a:gsLst>
            <a:gs pos="0">
              <a:schemeClr val="accent2">
                <a:hueOff val="595867"/>
                <a:satOff val="3457"/>
                <a:lumOff val="3432"/>
                <a:alphaOff val="0"/>
                <a:tint val="98000"/>
                <a:lumMod val="110000"/>
              </a:schemeClr>
            </a:gs>
            <a:gs pos="84000">
              <a:schemeClr val="accent2">
                <a:hueOff val="595867"/>
                <a:satOff val="3457"/>
                <a:lumOff val="3432"/>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dirty="0"/>
            <a:t>This population's significance is the connectivity of their being alone can limit opportunities for frequent contacts and informal support and participation in everyday life. </a:t>
          </a:r>
          <a:endParaRPr lang="en-US" sz="2200" kern="1200" dirty="0"/>
        </a:p>
      </dsp:txBody>
      <dsp:txXfrm>
        <a:off x="72446" y="1684975"/>
        <a:ext cx="6867478" cy="1339179"/>
      </dsp:txXfrm>
    </dsp:sp>
    <dsp:sp modelId="{E72E5445-0906-4074-83D5-1FDD5A5D87A3}">
      <dsp:nvSpPr>
        <dsp:cNvPr id="0" name=""/>
        <dsp:cNvSpPr/>
      </dsp:nvSpPr>
      <dsp:spPr>
        <a:xfrm>
          <a:off x="0" y="3159961"/>
          <a:ext cx="7012370" cy="1484071"/>
        </a:xfrm>
        <a:prstGeom prst="roundRect">
          <a:avLst/>
        </a:prstGeom>
        <a:gradFill rotWithShape="0">
          <a:gsLst>
            <a:gs pos="0">
              <a:schemeClr val="accent2">
                <a:hueOff val="1191735"/>
                <a:satOff val="6913"/>
                <a:lumOff val="6864"/>
                <a:alphaOff val="0"/>
                <a:tint val="98000"/>
                <a:lumMod val="110000"/>
              </a:schemeClr>
            </a:gs>
            <a:gs pos="84000">
              <a:schemeClr val="accent2">
                <a:hueOff val="1191735"/>
                <a:satOff val="6913"/>
                <a:lumOff val="6864"/>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dirty="0"/>
            <a:t>4.3 million people aged 55+ (51.1% of all people living alone) lived alone in the UK in 2024, according to ONS (team, 2025). </a:t>
          </a:r>
          <a:endParaRPr lang="en-US" sz="2200" kern="1200" dirty="0"/>
        </a:p>
      </dsp:txBody>
      <dsp:txXfrm>
        <a:off x="72446" y="3232407"/>
        <a:ext cx="6867478" cy="13391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CBEEFF-BD2E-475C-B4E7-8419E57D0859}">
      <dsp:nvSpPr>
        <dsp:cNvPr id="0" name=""/>
        <dsp:cNvSpPr/>
      </dsp:nvSpPr>
      <dsp:spPr>
        <a:xfrm>
          <a:off x="0" y="117434"/>
          <a:ext cx="3102173" cy="2467215"/>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22B44D-CEDE-451D-A6BC-605E300AE719}">
      <dsp:nvSpPr>
        <dsp:cNvPr id="0" name=""/>
        <dsp:cNvSpPr/>
      </dsp:nvSpPr>
      <dsp:spPr>
        <a:xfrm>
          <a:off x="344685" y="444886"/>
          <a:ext cx="3102173" cy="2467215"/>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t>The goal of </a:t>
          </a:r>
          <a:r>
            <a:rPr lang="en-IN" sz="2200" kern="1200" dirty="0" err="1"/>
            <a:t>ReConnect</a:t>
          </a:r>
          <a:r>
            <a:rPr lang="en-IN" sz="2200" kern="1200" dirty="0"/>
            <a:t> is to minimize social isolation of adults ages 55+ and the risks to their health and it is made up of five functions. </a:t>
          </a:r>
          <a:endParaRPr lang="en-US" sz="2200" kern="1200" dirty="0"/>
        </a:p>
      </dsp:txBody>
      <dsp:txXfrm>
        <a:off x="416947" y="517148"/>
        <a:ext cx="2957649" cy="2322691"/>
      </dsp:txXfrm>
    </dsp:sp>
    <dsp:sp modelId="{1F036E62-0B43-4305-9193-CA21D5E36C59}">
      <dsp:nvSpPr>
        <dsp:cNvPr id="0" name=""/>
        <dsp:cNvSpPr/>
      </dsp:nvSpPr>
      <dsp:spPr>
        <a:xfrm>
          <a:off x="3791545" y="117434"/>
          <a:ext cx="3102173" cy="196988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76A357-6BE2-45D2-A5EF-A3FC66EB9EE6}">
      <dsp:nvSpPr>
        <dsp:cNvPr id="0" name=""/>
        <dsp:cNvSpPr/>
      </dsp:nvSpPr>
      <dsp:spPr>
        <a:xfrm>
          <a:off x="4136231" y="444886"/>
          <a:ext cx="3102173" cy="1969880"/>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t>Peer circles with video or voice function are available with Connect and  provide Tailored Physical Activity Reminders. </a:t>
          </a:r>
          <a:endParaRPr lang="en-US" sz="2200" kern="1200" dirty="0"/>
        </a:p>
      </dsp:txBody>
      <dsp:txXfrm>
        <a:off x="4193927" y="502582"/>
        <a:ext cx="2986781" cy="1854488"/>
      </dsp:txXfrm>
    </dsp:sp>
    <dsp:sp modelId="{245106E1-CC29-40F7-94DC-17A15FDB76F8}">
      <dsp:nvSpPr>
        <dsp:cNvPr id="0" name=""/>
        <dsp:cNvSpPr/>
      </dsp:nvSpPr>
      <dsp:spPr>
        <a:xfrm>
          <a:off x="7583090" y="117434"/>
          <a:ext cx="3102173" cy="3115916"/>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992F03-C5E7-410B-9C93-79F8A9DA0517}">
      <dsp:nvSpPr>
        <dsp:cNvPr id="0" name=""/>
        <dsp:cNvSpPr/>
      </dsp:nvSpPr>
      <dsp:spPr>
        <a:xfrm>
          <a:off x="7927776" y="444886"/>
          <a:ext cx="3102173" cy="3115916"/>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t>Check-In gives quick wellbeing and connection check with Signposting to appropriate services in the fields of health, social-care and community (Cantrell, Booth and Chambers, 2024). </a:t>
          </a:r>
          <a:endParaRPr lang="en-US" sz="2200" kern="1200" dirty="0"/>
        </a:p>
      </dsp:txBody>
      <dsp:txXfrm>
        <a:off x="8018636" y="535746"/>
        <a:ext cx="2920453" cy="29341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88AD19-868E-4CED-B46D-A71F9EF4D0A9}">
      <dsp:nvSpPr>
        <dsp:cNvPr id="0" name=""/>
        <dsp:cNvSpPr/>
      </dsp:nvSpPr>
      <dsp:spPr>
        <a:xfrm>
          <a:off x="0" y="0"/>
          <a:ext cx="6149223" cy="1736760"/>
        </a:xfrm>
        <a:prstGeom prst="roundRect">
          <a:avLst>
            <a:gd name="adj" fmla="val 10000"/>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dirty="0" err="1"/>
            <a:t>ReConnect</a:t>
          </a:r>
          <a:r>
            <a:rPr lang="en-IN" sz="2200" kern="1200" dirty="0"/>
            <a:t> would utilize a straightforward, digitally-driven, health environment that could be reached via a smartphone, tablet or community-assisted device. </a:t>
          </a:r>
          <a:endParaRPr lang="en-US" sz="2200" kern="1200" dirty="0"/>
        </a:p>
      </dsp:txBody>
      <dsp:txXfrm>
        <a:off x="50868" y="50868"/>
        <a:ext cx="4275123" cy="1635024"/>
      </dsp:txXfrm>
    </dsp:sp>
    <dsp:sp modelId="{EB6D68C2-36EF-4CED-B4BA-B5DFE56379EB}">
      <dsp:nvSpPr>
        <dsp:cNvPr id="0" name=""/>
        <dsp:cNvSpPr/>
      </dsp:nvSpPr>
      <dsp:spPr>
        <a:xfrm>
          <a:off x="542578" y="2026220"/>
          <a:ext cx="6149223" cy="1736760"/>
        </a:xfrm>
        <a:prstGeom prst="roundRect">
          <a:avLst>
            <a:gd name="adj" fmla="val 10000"/>
          </a:avLst>
        </a:prstGeom>
        <a:solidFill>
          <a:schemeClr val="accent5">
            <a:hueOff val="659355"/>
            <a:satOff val="-4702"/>
            <a:lumOff val="-8529"/>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dirty="0"/>
            <a:t>The dashboard would prioritise the elements of social connection, physical activity, wellbeing and community participation.</a:t>
          </a:r>
          <a:endParaRPr lang="en-US" sz="2200" kern="1200" dirty="0"/>
        </a:p>
      </dsp:txBody>
      <dsp:txXfrm>
        <a:off x="593446" y="2077088"/>
        <a:ext cx="4376014" cy="1635024"/>
      </dsp:txXfrm>
    </dsp:sp>
    <dsp:sp modelId="{FC0B9290-8B75-4B6A-8BCE-0F88E1F1DF5F}">
      <dsp:nvSpPr>
        <dsp:cNvPr id="0" name=""/>
        <dsp:cNvSpPr/>
      </dsp:nvSpPr>
      <dsp:spPr>
        <a:xfrm>
          <a:off x="1085157" y="4052441"/>
          <a:ext cx="6149223" cy="1736760"/>
        </a:xfrm>
        <a:prstGeom prst="roundRect">
          <a:avLst>
            <a:gd name="adj" fmla="val 10000"/>
          </a:avLst>
        </a:prstGeom>
        <a:solidFill>
          <a:schemeClr val="accent5">
            <a:hueOff val="1318709"/>
            <a:satOff val="-9404"/>
            <a:lumOff val="-17059"/>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dirty="0"/>
            <a:t>According to Age UK 2.4m older people have restricted internet access and some 30% of people in that group living alone have limited internet access (Age UK, 2025).  </a:t>
          </a:r>
          <a:endParaRPr lang="en-US" sz="2200" kern="1200" dirty="0"/>
        </a:p>
      </dsp:txBody>
      <dsp:txXfrm>
        <a:off x="1136025" y="4103309"/>
        <a:ext cx="4376014" cy="1635024"/>
      </dsp:txXfrm>
    </dsp:sp>
    <dsp:sp modelId="{DBAA4067-5096-4505-A013-59A2C2C7D9D7}">
      <dsp:nvSpPr>
        <dsp:cNvPr id="0" name=""/>
        <dsp:cNvSpPr/>
      </dsp:nvSpPr>
      <dsp:spPr>
        <a:xfrm>
          <a:off x="5020329" y="1317043"/>
          <a:ext cx="1128894" cy="1128894"/>
        </a:xfrm>
        <a:prstGeom prst="downArrow">
          <a:avLst>
            <a:gd name="adj1" fmla="val 55000"/>
            <a:gd name="adj2" fmla="val 45000"/>
          </a:avLst>
        </a:prstGeom>
        <a:solidFill>
          <a:schemeClr val="accent5">
            <a:tint val="40000"/>
            <a:alpha val="90000"/>
            <a:hueOff val="0"/>
            <a:satOff val="0"/>
            <a:lumOff val="0"/>
            <a:alphaOff val="0"/>
          </a:schemeClr>
        </a:solidFill>
        <a:ln w="2222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274330" y="1317043"/>
        <a:ext cx="620892" cy="849493"/>
      </dsp:txXfrm>
    </dsp:sp>
    <dsp:sp modelId="{80C08438-E81D-4C13-BA37-7CFFBE5A27E6}">
      <dsp:nvSpPr>
        <dsp:cNvPr id="0" name=""/>
        <dsp:cNvSpPr/>
      </dsp:nvSpPr>
      <dsp:spPr>
        <a:xfrm>
          <a:off x="5562908" y="3331685"/>
          <a:ext cx="1128894" cy="1128894"/>
        </a:xfrm>
        <a:prstGeom prst="downArrow">
          <a:avLst>
            <a:gd name="adj1" fmla="val 55000"/>
            <a:gd name="adj2" fmla="val 45000"/>
          </a:avLst>
        </a:prstGeom>
        <a:solidFill>
          <a:schemeClr val="accent5">
            <a:tint val="40000"/>
            <a:alpha val="90000"/>
            <a:hueOff val="1449508"/>
            <a:satOff val="-21804"/>
            <a:lumOff val="-3758"/>
            <a:alphaOff val="0"/>
          </a:schemeClr>
        </a:solidFill>
        <a:ln w="2222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816909" y="3331685"/>
        <a:ext cx="620892" cy="8494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376642-0CBA-4530-A484-865535F57887}">
      <dsp:nvSpPr>
        <dsp:cNvPr id="0" name=""/>
        <dsp:cNvSpPr/>
      </dsp:nvSpPr>
      <dsp:spPr>
        <a:xfrm>
          <a:off x="609599" y="0"/>
          <a:ext cx="6908800" cy="1429819"/>
        </a:xfrm>
        <a:prstGeom prst="rightArrow">
          <a:avLst/>
        </a:prstGeom>
        <a:gradFill rotWithShape="0">
          <a:gsLst>
            <a:gs pos="0">
              <a:schemeClr val="accent5">
                <a:tint val="40000"/>
                <a:hueOff val="0"/>
                <a:satOff val="0"/>
                <a:lumOff val="0"/>
                <a:alphaOff val="0"/>
                <a:tint val="98000"/>
                <a:lumMod val="110000"/>
              </a:schemeClr>
            </a:gs>
            <a:gs pos="84000">
              <a:schemeClr val="accent5">
                <a:tint val="40000"/>
                <a:hueOff val="0"/>
                <a:satOff val="0"/>
                <a:lumOff val="0"/>
                <a:alphaOff val="0"/>
                <a:shade val="90000"/>
                <a:lumMod val="88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9A1D4D8E-0637-4A7C-A8D9-2A64B9CF0066}">
      <dsp:nvSpPr>
        <dsp:cNvPr id="0" name=""/>
        <dsp:cNvSpPr/>
      </dsp:nvSpPr>
      <dsp:spPr>
        <a:xfrm>
          <a:off x="2573" y="428945"/>
          <a:ext cx="2614352" cy="571928"/>
        </a:xfrm>
        <a:prstGeom prst="round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t>potential to change</a:t>
          </a:r>
        </a:p>
      </dsp:txBody>
      <dsp:txXfrm>
        <a:off x="30492" y="456864"/>
        <a:ext cx="2558514" cy="516090"/>
      </dsp:txXfrm>
    </dsp:sp>
    <dsp:sp modelId="{15FF0BCB-9995-453A-B826-FDF05BA21CC2}">
      <dsp:nvSpPr>
        <dsp:cNvPr id="0" name=""/>
        <dsp:cNvSpPr/>
      </dsp:nvSpPr>
      <dsp:spPr>
        <a:xfrm>
          <a:off x="2756823" y="428945"/>
          <a:ext cx="2614352" cy="571928"/>
        </a:xfrm>
        <a:prstGeom prst="roundRect">
          <a:avLst/>
        </a:prstGeom>
        <a:gradFill rotWithShape="0">
          <a:gsLst>
            <a:gs pos="0">
              <a:schemeClr val="accent5">
                <a:hueOff val="659355"/>
                <a:satOff val="-4702"/>
                <a:lumOff val="-8529"/>
                <a:alphaOff val="0"/>
                <a:tint val="98000"/>
                <a:lumMod val="110000"/>
              </a:schemeClr>
            </a:gs>
            <a:gs pos="84000">
              <a:schemeClr val="accent5">
                <a:hueOff val="659355"/>
                <a:satOff val="-4702"/>
                <a:lumOff val="-8529"/>
                <a:alphaOff val="0"/>
                <a:shade val="90000"/>
                <a:lumMod val="88000"/>
              </a:schemeClr>
            </a:gs>
          </a:gsLst>
          <a:lin ang="5400000" scaled="0"/>
        </a:gradFill>
        <a:ln>
          <a:noFill/>
        </a:ln>
        <a:effectLst>
          <a:outerShdw blurRad="38100" dist="25400" dir="5400000" rotWithShape="0">
            <a:srgbClr val="000000">
              <a:alpha val="5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t>physical inactivity</a:t>
          </a:r>
        </a:p>
      </dsp:txBody>
      <dsp:txXfrm>
        <a:off x="2784742" y="456864"/>
        <a:ext cx="2558514" cy="516090"/>
      </dsp:txXfrm>
    </dsp:sp>
    <dsp:sp modelId="{BB682666-1BD2-4A2A-BEB7-D1A4020FCBDB}">
      <dsp:nvSpPr>
        <dsp:cNvPr id="0" name=""/>
        <dsp:cNvSpPr/>
      </dsp:nvSpPr>
      <dsp:spPr>
        <a:xfrm>
          <a:off x="5511074" y="428945"/>
          <a:ext cx="2614352" cy="571928"/>
        </a:xfrm>
        <a:prstGeom prst="roundRect">
          <a:avLst/>
        </a:prstGeom>
        <a:gradFill rotWithShape="0">
          <a:gsLst>
            <a:gs pos="0">
              <a:schemeClr val="accent5">
                <a:hueOff val="1318709"/>
                <a:satOff val="-9404"/>
                <a:lumOff val="-17059"/>
                <a:alphaOff val="0"/>
                <a:tint val="98000"/>
                <a:lumMod val="110000"/>
              </a:schemeClr>
            </a:gs>
            <a:gs pos="84000">
              <a:schemeClr val="accent5">
                <a:hueOff val="1318709"/>
                <a:satOff val="-9404"/>
                <a:lumOff val="-17059"/>
                <a:alphaOff val="0"/>
                <a:shade val="90000"/>
                <a:lumMod val="88000"/>
              </a:schemeClr>
            </a:gs>
          </a:gsLst>
          <a:lin ang="5400000" scaled="0"/>
        </a:gradFill>
        <a:ln>
          <a:noFill/>
        </a:ln>
        <a:effectLst>
          <a:outerShdw blurRad="38100" dist="25400" dir="5400000" rotWithShape="0">
            <a:srgbClr val="000000">
              <a:alpha val="5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t>physical inactivity</a:t>
          </a:r>
        </a:p>
      </dsp:txBody>
      <dsp:txXfrm>
        <a:off x="5538993" y="456864"/>
        <a:ext cx="2558514" cy="5160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DEDC03-4E0B-4D9F-8F8B-BEFFC781FFAB}">
      <dsp:nvSpPr>
        <dsp:cNvPr id="0" name=""/>
        <dsp:cNvSpPr/>
      </dsp:nvSpPr>
      <dsp:spPr>
        <a:xfrm>
          <a:off x="0" y="527130"/>
          <a:ext cx="3102173" cy="196988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C29A2D-9904-46FC-A7E0-C9CBEB77AB8A}">
      <dsp:nvSpPr>
        <dsp:cNvPr id="0" name=""/>
        <dsp:cNvSpPr/>
      </dsp:nvSpPr>
      <dsp:spPr>
        <a:xfrm>
          <a:off x="344685" y="854581"/>
          <a:ext cx="3102173" cy="1969880"/>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t>Although there are some great advantages of the existing approaches, they are also accompanied by some limitations. </a:t>
          </a:r>
          <a:endParaRPr lang="en-US" sz="2200" kern="1200" dirty="0"/>
        </a:p>
      </dsp:txBody>
      <dsp:txXfrm>
        <a:off x="402381" y="912277"/>
        <a:ext cx="2986781" cy="1854488"/>
      </dsp:txXfrm>
    </dsp:sp>
    <dsp:sp modelId="{B83328FC-228B-4D93-8D72-A924E3DA00B5}">
      <dsp:nvSpPr>
        <dsp:cNvPr id="0" name=""/>
        <dsp:cNvSpPr/>
      </dsp:nvSpPr>
      <dsp:spPr>
        <a:xfrm>
          <a:off x="3791545" y="527130"/>
          <a:ext cx="3102173" cy="2296525"/>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E92671-C0E8-4547-80DA-FC4D622386ED}">
      <dsp:nvSpPr>
        <dsp:cNvPr id="0" name=""/>
        <dsp:cNvSpPr/>
      </dsp:nvSpPr>
      <dsp:spPr>
        <a:xfrm>
          <a:off x="4136231" y="854581"/>
          <a:ext cx="3102173" cy="2296525"/>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t>Community groups offer authentic human interaction, which can be limited by transportation, mobility and confidence (Xi et al., 2025). </a:t>
          </a:r>
          <a:endParaRPr lang="en-US" sz="2200" kern="1200" dirty="0"/>
        </a:p>
      </dsp:txBody>
      <dsp:txXfrm>
        <a:off x="4203494" y="921844"/>
        <a:ext cx="2967647" cy="2161999"/>
      </dsp:txXfrm>
    </dsp:sp>
    <dsp:sp modelId="{64F8ADB2-218F-4EB1-AB5F-CBC983BE540B}">
      <dsp:nvSpPr>
        <dsp:cNvPr id="0" name=""/>
        <dsp:cNvSpPr/>
      </dsp:nvSpPr>
      <dsp:spPr>
        <a:xfrm>
          <a:off x="7583090" y="527130"/>
          <a:ext cx="3102173" cy="224259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9A0ECB-9D0D-4E0B-8474-E1CB9074DAEA}">
      <dsp:nvSpPr>
        <dsp:cNvPr id="0" name=""/>
        <dsp:cNvSpPr/>
      </dsp:nvSpPr>
      <dsp:spPr>
        <a:xfrm>
          <a:off x="7927776" y="854581"/>
          <a:ext cx="3102173" cy="2242590"/>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t>Social prescribing offers individualised referrals to activity and referral does not always lead to ongoing engagement with activity (</a:t>
          </a:r>
          <a:r>
            <a:rPr lang="en-IN" sz="2200" b="0" i="0" kern="1200" dirty="0">
              <a:solidFill>
                <a:schemeClr val="tx1"/>
              </a:solidFill>
              <a:effectLst/>
              <a:latin typeface="+mn-lt"/>
              <a:ea typeface="+mn-ea"/>
              <a:cs typeface="+mn-cs"/>
            </a:rPr>
            <a:t>Moore et al., 2022)</a:t>
          </a:r>
          <a:r>
            <a:rPr lang="en-IN" sz="2200" kern="1200" dirty="0"/>
            <a:t>. </a:t>
          </a:r>
          <a:endParaRPr lang="en-US" sz="2200" kern="1200" dirty="0"/>
        </a:p>
      </dsp:txBody>
      <dsp:txXfrm>
        <a:off x="7993459" y="920264"/>
        <a:ext cx="2970807" cy="21112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BDB16F-A213-438C-9759-8F5D4872842E}">
      <dsp:nvSpPr>
        <dsp:cNvPr id="0" name=""/>
        <dsp:cNvSpPr/>
      </dsp:nvSpPr>
      <dsp:spPr>
        <a:xfrm>
          <a:off x="0" y="3544812"/>
          <a:ext cx="7012370" cy="1163486"/>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IN" sz="2200" b="1" kern="1200" dirty="0">
              <a:solidFill>
                <a:schemeClr val="tx1"/>
              </a:solidFill>
            </a:rPr>
            <a:t>But there are digital inequalities if there is a lack of devices, connectivity or confidence. </a:t>
          </a:r>
          <a:endParaRPr lang="en-US" sz="2200" b="1" kern="1200" dirty="0">
            <a:solidFill>
              <a:schemeClr val="tx1"/>
            </a:solidFill>
          </a:endParaRPr>
        </a:p>
      </dsp:txBody>
      <dsp:txXfrm>
        <a:off x="0" y="3544812"/>
        <a:ext cx="7012370" cy="1163486"/>
      </dsp:txXfrm>
    </dsp:sp>
    <dsp:sp modelId="{F199E429-F428-49E0-BA3C-CAF30F63A84C}">
      <dsp:nvSpPr>
        <dsp:cNvPr id="0" name=""/>
        <dsp:cNvSpPr/>
      </dsp:nvSpPr>
      <dsp:spPr>
        <a:xfrm rot="10800000">
          <a:off x="0" y="1772822"/>
          <a:ext cx="7012370" cy="1789442"/>
        </a:xfrm>
        <a:prstGeom prst="upArrowCallou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IN" sz="2200" b="1" kern="1200" dirty="0">
              <a:solidFill>
                <a:schemeClr val="tx1"/>
              </a:solidFill>
            </a:rPr>
            <a:t>Home-based peer interaction for older people and personalised prompting and exploring the opportunities in the community without having to travel all the time (Elkan et al., 2001). </a:t>
          </a:r>
          <a:endParaRPr lang="en-US" sz="2200" b="1" kern="1200" dirty="0">
            <a:solidFill>
              <a:schemeClr val="tx1"/>
            </a:solidFill>
          </a:endParaRPr>
        </a:p>
      </dsp:txBody>
      <dsp:txXfrm rot="10800000">
        <a:off x="0" y="1772822"/>
        <a:ext cx="7012370" cy="1162726"/>
      </dsp:txXfrm>
    </dsp:sp>
    <dsp:sp modelId="{0256D894-9FE2-4A36-A7CF-545741232902}">
      <dsp:nvSpPr>
        <dsp:cNvPr id="0" name=""/>
        <dsp:cNvSpPr/>
      </dsp:nvSpPr>
      <dsp:spPr>
        <a:xfrm rot="10800000">
          <a:off x="0" y="832"/>
          <a:ext cx="7012370" cy="1789442"/>
        </a:xfrm>
        <a:prstGeom prst="upArrowCallout">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IN" sz="2200" b="1" kern="1200" dirty="0">
              <a:solidFill>
                <a:schemeClr val="tx1"/>
              </a:solidFill>
            </a:rPr>
            <a:t>Digital delivery has the following advantages: reach, convenience, personalisation and continuity. </a:t>
          </a:r>
          <a:endParaRPr lang="en-US" sz="2200" b="1" kern="1200" dirty="0">
            <a:solidFill>
              <a:schemeClr val="tx1"/>
            </a:solidFill>
          </a:endParaRPr>
        </a:p>
      </dsp:txBody>
      <dsp:txXfrm rot="10800000">
        <a:off x="0" y="832"/>
        <a:ext cx="7012370" cy="116272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82D657-1ABE-4251-B245-C915B654B369}">
      <dsp:nvSpPr>
        <dsp:cNvPr id="0" name=""/>
        <dsp:cNvSpPr/>
      </dsp:nvSpPr>
      <dsp:spPr>
        <a:xfrm>
          <a:off x="0" y="449"/>
          <a:ext cx="11029950" cy="105066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9816C2-F5F1-463B-A2B5-5063F6D88C7C}">
      <dsp:nvSpPr>
        <dsp:cNvPr id="0" name=""/>
        <dsp:cNvSpPr/>
      </dsp:nvSpPr>
      <dsp:spPr>
        <a:xfrm>
          <a:off x="317827" y="236849"/>
          <a:ext cx="577867" cy="577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4CF5CB-0269-4274-B0BE-D182D26F1B8D}">
      <dsp:nvSpPr>
        <dsp:cNvPr id="0" name=""/>
        <dsp:cNvSpPr/>
      </dsp:nvSpPr>
      <dsp:spPr>
        <a:xfrm>
          <a:off x="1213522" y="449"/>
          <a:ext cx="9816427" cy="105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196" tIns="111196" rIns="111196" bIns="111196" numCol="1" spcCol="1270" anchor="ctr" anchorCtr="0">
          <a:noAutofit/>
        </a:bodyPr>
        <a:lstStyle/>
        <a:p>
          <a:pPr marL="0" lvl="0" indent="0" algn="just" defTabSz="977900">
            <a:lnSpc>
              <a:spcPct val="90000"/>
            </a:lnSpc>
            <a:spcBef>
              <a:spcPct val="0"/>
            </a:spcBef>
            <a:spcAft>
              <a:spcPct val="35000"/>
            </a:spcAft>
            <a:buNone/>
          </a:pPr>
          <a:r>
            <a:rPr lang="en-IN" sz="2200" kern="1200" dirty="0"/>
            <a:t>There is potential to connect between </a:t>
          </a:r>
          <a:r>
            <a:rPr lang="en-IN" sz="2200" kern="1200" dirty="0" err="1"/>
            <a:t>ReConnect</a:t>
          </a:r>
          <a:r>
            <a:rPr lang="en-IN" sz="2200" kern="1200" dirty="0"/>
            <a:t> and participation, empowerment, social connection, self-efficacy and healthier behaviours. </a:t>
          </a:r>
          <a:endParaRPr lang="en-US" sz="2200" kern="1200" dirty="0"/>
        </a:p>
      </dsp:txBody>
      <dsp:txXfrm>
        <a:off x="1213522" y="449"/>
        <a:ext cx="9816427" cy="1050668"/>
      </dsp:txXfrm>
    </dsp:sp>
    <dsp:sp modelId="{551FC451-0ABA-4CFF-A4DC-4B0D99D3F72E}">
      <dsp:nvSpPr>
        <dsp:cNvPr id="0" name=""/>
        <dsp:cNvSpPr/>
      </dsp:nvSpPr>
      <dsp:spPr>
        <a:xfrm>
          <a:off x="0" y="1313784"/>
          <a:ext cx="11029950" cy="105066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E086BA-2380-4A51-9581-767C4A48BC98}">
      <dsp:nvSpPr>
        <dsp:cNvPr id="0" name=""/>
        <dsp:cNvSpPr/>
      </dsp:nvSpPr>
      <dsp:spPr>
        <a:xfrm>
          <a:off x="317827" y="1550185"/>
          <a:ext cx="577867" cy="577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D4EF3DA-AABC-4A4D-B2B3-D8D3DEE11063}">
      <dsp:nvSpPr>
        <dsp:cNvPr id="0" name=""/>
        <dsp:cNvSpPr/>
      </dsp:nvSpPr>
      <dsp:spPr>
        <a:xfrm>
          <a:off x="1213522" y="1313784"/>
          <a:ext cx="9816427" cy="105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196" tIns="111196" rIns="111196" bIns="111196" numCol="1" spcCol="1270" anchor="ctr" anchorCtr="0">
          <a:noAutofit/>
        </a:bodyPr>
        <a:lstStyle/>
        <a:p>
          <a:pPr marL="0" lvl="0" indent="0" algn="just" defTabSz="977900">
            <a:lnSpc>
              <a:spcPct val="90000"/>
            </a:lnSpc>
            <a:spcBef>
              <a:spcPct val="0"/>
            </a:spcBef>
            <a:spcAft>
              <a:spcPct val="35000"/>
            </a:spcAft>
            <a:buNone/>
          </a:pPr>
          <a:r>
            <a:rPr lang="en-IN" sz="2200" kern="1200" dirty="0" err="1"/>
            <a:t>Salutogenesis</a:t>
          </a:r>
          <a:r>
            <a:rPr lang="en-IN" sz="2200" kern="1200" dirty="0"/>
            <a:t> is applicable as the targeted resource is a resource for wellbeing and not just focusing on illness (Langeland and Vinje, 2022). </a:t>
          </a:r>
          <a:endParaRPr lang="en-US" sz="2200" kern="1200" dirty="0"/>
        </a:p>
      </dsp:txBody>
      <dsp:txXfrm>
        <a:off x="1213522" y="1313784"/>
        <a:ext cx="9816427" cy="1050668"/>
      </dsp:txXfrm>
    </dsp:sp>
    <dsp:sp modelId="{A504C30C-6504-44A0-ADA2-DD4D2C76D015}">
      <dsp:nvSpPr>
        <dsp:cNvPr id="0" name=""/>
        <dsp:cNvSpPr/>
      </dsp:nvSpPr>
      <dsp:spPr>
        <a:xfrm>
          <a:off x="0" y="2627120"/>
          <a:ext cx="11029950" cy="105066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9D5068-3BB4-4FDA-9871-D242B54B2AE8}">
      <dsp:nvSpPr>
        <dsp:cNvPr id="0" name=""/>
        <dsp:cNvSpPr/>
      </dsp:nvSpPr>
      <dsp:spPr>
        <a:xfrm>
          <a:off x="317827" y="2863520"/>
          <a:ext cx="577867" cy="577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8BC7B82-2130-4A67-AA22-A62C2AC873D1}">
      <dsp:nvSpPr>
        <dsp:cNvPr id="0" name=""/>
        <dsp:cNvSpPr/>
      </dsp:nvSpPr>
      <dsp:spPr>
        <a:xfrm>
          <a:off x="1213522" y="2627120"/>
          <a:ext cx="9816427" cy="105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196" tIns="111196" rIns="111196" bIns="111196" numCol="1" spcCol="1270" anchor="ctr" anchorCtr="0">
          <a:noAutofit/>
        </a:bodyPr>
        <a:lstStyle/>
        <a:p>
          <a:pPr marL="0" lvl="0" indent="0" algn="l" defTabSz="977900">
            <a:lnSpc>
              <a:spcPct val="90000"/>
            </a:lnSpc>
            <a:spcBef>
              <a:spcPct val="0"/>
            </a:spcBef>
            <a:spcAft>
              <a:spcPct val="35000"/>
            </a:spcAft>
            <a:buNone/>
          </a:pPr>
          <a:r>
            <a:rPr lang="en-IN" sz="2200" kern="1200" dirty="0"/>
            <a:t>Having confidence is significant since self-efficacy could determine an individual's attempts to adopt and sustain healthy actions. </a:t>
          </a:r>
          <a:endParaRPr lang="en-US" sz="2200" kern="1200" dirty="0"/>
        </a:p>
      </dsp:txBody>
      <dsp:txXfrm>
        <a:off x="1213522" y="2627120"/>
        <a:ext cx="9816427" cy="105066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6EF83D-AA5C-46C8-9882-918336E60551}">
      <dsp:nvSpPr>
        <dsp:cNvPr id="0" name=""/>
        <dsp:cNvSpPr/>
      </dsp:nvSpPr>
      <dsp:spPr>
        <a:xfrm>
          <a:off x="0" y="116394"/>
          <a:ext cx="3102079" cy="196982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932FCF-3DF3-4A9C-8083-8F17233F384A}">
      <dsp:nvSpPr>
        <dsp:cNvPr id="0" name=""/>
        <dsp:cNvSpPr/>
      </dsp:nvSpPr>
      <dsp:spPr>
        <a:xfrm>
          <a:off x="344675" y="443836"/>
          <a:ext cx="3102079" cy="1969820"/>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t>This older population is accommodated in communities for older people across the UK, where people live on their own. </a:t>
          </a:r>
          <a:endParaRPr lang="en-US" sz="2200" kern="1200" dirty="0"/>
        </a:p>
      </dsp:txBody>
      <dsp:txXfrm>
        <a:off x="402369" y="501530"/>
        <a:ext cx="2986691" cy="1854432"/>
      </dsp:txXfrm>
    </dsp:sp>
    <dsp:sp modelId="{DE4FBDDF-1420-4C40-AD2E-0F3C66E9AC7A}">
      <dsp:nvSpPr>
        <dsp:cNvPr id="0" name=""/>
        <dsp:cNvSpPr/>
      </dsp:nvSpPr>
      <dsp:spPr>
        <a:xfrm>
          <a:off x="3791430" y="116394"/>
          <a:ext cx="3102079" cy="2451421"/>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37080C-9C2F-499B-A109-F6CAE4A56193}">
      <dsp:nvSpPr>
        <dsp:cNvPr id="0" name=""/>
        <dsp:cNvSpPr/>
      </dsp:nvSpPr>
      <dsp:spPr>
        <a:xfrm>
          <a:off x="4136105" y="443836"/>
          <a:ext cx="3102079" cy="2451421"/>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t>Social disconnection is the issue, and its possible link to less engagement and less confident and healthy engagement (Na, </a:t>
          </a:r>
          <a:r>
            <a:rPr lang="en-IN" sz="2200" kern="1200" dirty="0" err="1"/>
            <a:t>Jeste</a:t>
          </a:r>
          <a:r>
            <a:rPr lang="en-IN" sz="2200" kern="1200" dirty="0"/>
            <a:t> and Pietrzak, 2023). </a:t>
          </a:r>
          <a:endParaRPr lang="en-US" sz="2200" kern="1200" dirty="0"/>
        </a:p>
      </dsp:txBody>
      <dsp:txXfrm>
        <a:off x="4207905" y="515636"/>
        <a:ext cx="2958479" cy="2307821"/>
      </dsp:txXfrm>
    </dsp:sp>
    <dsp:sp modelId="{35DB33F4-A6CE-4E8E-A16B-638620B1AF7B}">
      <dsp:nvSpPr>
        <dsp:cNvPr id="0" name=""/>
        <dsp:cNvSpPr/>
      </dsp:nvSpPr>
      <dsp:spPr>
        <a:xfrm>
          <a:off x="7582860" y="116394"/>
          <a:ext cx="3102079" cy="196982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BCD6D6-BEA6-4B4C-A482-CBA52D43A21B}">
      <dsp:nvSpPr>
        <dsp:cNvPr id="0" name=""/>
        <dsp:cNvSpPr/>
      </dsp:nvSpPr>
      <dsp:spPr>
        <a:xfrm>
          <a:off x="7927535" y="443836"/>
          <a:ext cx="3102079" cy="1969820"/>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t>Levels are significant as millions of adults aged 55 years old and over live alone and nearly thousands feel lonely often. </a:t>
          </a:r>
          <a:endParaRPr lang="en-US" sz="2200" kern="1200" dirty="0"/>
        </a:p>
      </dsp:txBody>
      <dsp:txXfrm>
        <a:off x="7985229" y="501530"/>
        <a:ext cx="2986691" cy="185443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02ED65-AF41-4358-A38F-DF731EBC4340}">
      <dsp:nvSpPr>
        <dsp:cNvPr id="0" name=""/>
        <dsp:cNvSpPr/>
      </dsp:nvSpPr>
      <dsp:spPr>
        <a:xfrm>
          <a:off x="2402613" y="0"/>
          <a:ext cx="1914143" cy="1914143"/>
        </a:xfrm>
        <a:prstGeom prst="triangle">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FEEEED-13A0-46EC-ABF6-91CEE43F24DB}">
      <dsp:nvSpPr>
        <dsp:cNvPr id="0" name=""/>
        <dsp:cNvSpPr/>
      </dsp:nvSpPr>
      <dsp:spPr>
        <a:xfrm>
          <a:off x="3359685" y="191601"/>
          <a:ext cx="1244192" cy="680418"/>
        </a:xfrm>
        <a:prstGeom prst="roundRect">
          <a:avLst/>
        </a:prstGeom>
        <a:solidFill>
          <a:schemeClr val="lt1">
            <a:alpha val="90000"/>
            <a:hueOff val="0"/>
            <a:satOff val="0"/>
            <a:lumOff val="0"/>
            <a:alphaOff val="0"/>
          </a:schemeClr>
        </a:solidFill>
        <a:ln w="2222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dirty="0"/>
            <a:t>less engagement </a:t>
          </a:r>
        </a:p>
      </dsp:txBody>
      <dsp:txXfrm>
        <a:off x="3392900" y="224816"/>
        <a:ext cx="1177762" cy="613988"/>
      </dsp:txXfrm>
    </dsp:sp>
    <dsp:sp modelId="{EE4A8D7E-A583-4D9B-A938-B1E51803648F}">
      <dsp:nvSpPr>
        <dsp:cNvPr id="0" name=""/>
        <dsp:cNvSpPr/>
      </dsp:nvSpPr>
      <dsp:spPr>
        <a:xfrm>
          <a:off x="3359685" y="957071"/>
          <a:ext cx="1244192" cy="680418"/>
        </a:xfrm>
        <a:prstGeom prst="roundRect">
          <a:avLst/>
        </a:prstGeom>
        <a:solidFill>
          <a:schemeClr val="lt1">
            <a:alpha val="90000"/>
            <a:hueOff val="0"/>
            <a:satOff val="0"/>
            <a:lumOff val="0"/>
            <a:alphaOff val="0"/>
          </a:schemeClr>
        </a:solidFill>
        <a:ln w="22225" cap="rnd" cmpd="sng" algn="ctr">
          <a:solidFill>
            <a:schemeClr val="accent5">
              <a:hueOff val="1318709"/>
              <a:satOff val="-9404"/>
              <a:lumOff val="-1705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dirty="0"/>
            <a:t>less confident </a:t>
          </a:r>
        </a:p>
      </dsp:txBody>
      <dsp:txXfrm>
        <a:off x="3392900" y="990286"/>
        <a:ext cx="1177762" cy="61398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4AF2F4-1C8E-4305-A487-5E60DDD0C10F}">
      <dsp:nvSpPr>
        <dsp:cNvPr id="0" name=""/>
        <dsp:cNvSpPr/>
      </dsp:nvSpPr>
      <dsp:spPr>
        <a:xfrm>
          <a:off x="0" y="12479"/>
          <a:ext cx="11029950" cy="110448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dirty="0"/>
            <a:t>In the first place, for some seniors, social disconnection is a large public health issue. </a:t>
          </a:r>
          <a:endParaRPr lang="en-US" sz="2200" kern="1200" dirty="0"/>
        </a:p>
      </dsp:txBody>
      <dsp:txXfrm>
        <a:off x="53916" y="66395"/>
        <a:ext cx="10922118" cy="996648"/>
      </dsp:txXfrm>
    </dsp:sp>
    <dsp:sp modelId="{C08B0241-DE4A-4193-B419-7FB7AB3A7BA1}">
      <dsp:nvSpPr>
        <dsp:cNvPr id="0" name=""/>
        <dsp:cNvSpPr/>
      </dsp:nvSpPr>
      <dsp:spPr>
        <a:xfrm>
          <a:off x="0" y="1286879"/>
          <a:ext cx="11029950" cy="1104480"/>
        </a:xfrm>
        <a:prstGeom prst="roundRect">
          <a:avLst/>
        </a:prstGeom>
        <a:solidFill>
          <a:schemeClr val="accent2">
            <a:hueOff val="595867"/>
            <a:satOff val="3457"/>
            <a:lumOff val="343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dirty="0"/>
            <a:t>Some older persons are often lonely and there are older people in England who do not speak to friends or relatives in a week. </a:t>
          </a:r>
          <a:endParaRPr lang="en-US" sz="2200" kern="1200" dirty="0"/>
        </a:p>
      </dsp:txBody>
      <dsp:txXfrm>
        <a:off x="53916" y="1340795"/>
        <a:ext cx="10922118" cy="996648"/>
      </dsp:txXfrm>
    </dsp:sp>
    <dsp:sp modelId="{DF902505-CEB9-4AD5-B6BC-B963A235B6A6}">
      <dsp:nvSpPr>
        <dsp:cNvPr id="0" name=""/>
        <dsp:cNvSpPr/>
      </dsp:nvSpPr>
      <dsp:spPr>
        <a:xfrm>
          <a:off x="0" y="2561279"/>
          <a:ext cx="11029950" cy="1104480"/>
        </a:xfrm>
        <a:prstGeom prst="roundRect">
          <a:avLst/>
        </a:prstGeom>
        <a:solidFill>
          <a:schemeClr val="accent2">
            <a:hueOff val="1191735"/>
            <a:satOff val="6913"/>
            <a:lumOff val="686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dirty="0"/>
            <a:t>Second, there are barriers of accessibility, continuity, engagement and digital-exclusion that can be encountered with existing approaches. </a:t>
          </a:r>
          <a:endParaRPr lang="en-US" sz="2200" kern="1200" dirty="0"/>
        </a:p>
      </dsp:txBody>
      <dsp:txXfrm>
        <a:off x="53916" y="2615195"/>
        <a:ext cx="10922118" cy="99664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ADD818-BC2F-4054-B796-3DA70D4B0B00}">
      <dsp:nvSpPr>
        <dsp:cNvPr id="0" name=""/>
        <dsp:cNvSpPr/>
      </dsp:nvSpPr>
      <dsp:spPr>
        <a:xfrm>
          <a:off x="0" y="561"/>
          <a:ext cx="10142730" cy="13143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E036B9-7519-4FF2-8276-925BEB113C59}">
      <dsp:nvSpPr>
        <dsp:cNvPr id="0" name=""/>
        <dsp:cNvSpPr/>
      </dsp:nvSpPr>
      <dsp:spPr>
        <a:xfrm>
          <a:off x="397576" y="296279"/>
          <a:ext cx="722866" cy="7228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ACE2126-BD6E-4556-8644-AA95EC95CF05}">
      <dsp:nvSpPr>
        <dsp:cNvPr id="0" name=""/>
        <dsp:cNvSpPr/>
      </dsp:nvSpPr>
      <dsp:spPr>
        <a:xfrm>
          <a:off x="1518019" y="561"/>
          <a:ext cx="8624710" cy="13143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097" tIns="139097" rIns="139097" bIns="139097" numCol="1" spcCol="1270" anchor="ctr" anchorCtr="0">
          <a:noAutofit/>
        </a:bodyPr>
        <a:lstStyle/>
        <a:p>
          <a:pPr marL="0" lvl="0" indent="0" algn="just" defTabSz="977900">
            <a:lnSpc>
              <a:spcPct val="90000"/>
            </a:lnSpc>
            <a:spcBef>
              <a:spcPct val="0"/>
            </a:spcBef>
            <a:spcAft>
              <a:spcPct val="35000"/>
            </a:spcAft>
            <a:buNone/>
          </a:pPr>
          <a:r>
            <a:rPr lang="en-IN" sz="2200" kern="1200" dirty="0"/>
            <a:t>This behavioural and environmental assessment takes into consideration the fact that behaviour is shaped by the environment. </a:t>
          </a:r>
          <a:endParaRPr lang="en-US" sz="2200" kern="1200" dirty="0"/>
        </a:p>
      </dsp:txBody>
      <dsp:txXfrm>
        <a:off x="1518019" y="561"/>
        <a:ext cx="8624710" cy="1314302"/>
      </dsp:txXfrm>
    </dsp:sp>
    <dsp:sp modelId="{338B3526-1685-45DA-91F7-1E3CFA52F7C5}">
      <dsp:nvSpPr>
        <dsp:cNvPr id="0" name=""/>
        <dsp:cNvSpPr/>
      </dsp:nvSpPr>
      <dsp:spPr>
        <a:xfrm>
          <a:off x="0" y="1643440"/>
          <a:ext cx="10142730" cy="13143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C7DBCD-BA43-4B0E-B76D-DC34B88E0ACF}">
      <dsp:nvSpPr>
        <dsp:cNvPr id="0" name=""/>
        <dsp:cNvSpPr/>
      </dsp:nvSpPr>
      <dsp:spPr>
        <a:xfrm>
          <a:off x="397576" y="1939158"/>
          <a:ext cx="722866" cy="7228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A97070B-AAA3-4829-857F-18EA48E83DFA}">
      <dsp:nvSpPr>
        <dsp:cNvPr id="0" name=""/>
        <dsp:cNvSpPr/>
      </dsp:nvSpPr>
      <dsp:spPr>
        <a:xfrm>
          <a:off x="1518019" y="1643440"/>
          <a:ext cx="8624710" cy="13143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097" tIns="139097" rIns="139097" bIns="139097" numCol="1" spcCol="1270" anchor="ctr" anchorCtr="0">
          <a:noAutofit/>
        </a:bodyPr>
        <a:lstStyle/>
        <a:p>
          <a:pPr marL="0" lvl="0" indent="0" algn="l" defTabSz="977900">
            <a:lnSpc>
              <a:spcPct val="90000"/>
            </a:lnSpc>
            <a:spcBef>
              <a:spcPct val="0"/>
            </a:spcBef>
            <a:spcAft>
              <a:spcPct val="35000"/>
            </a:spcAft>
            <a:buNone/>
          </a:pPr>
          <a:r>
            <a:rPr lang="en-IN" sz="2200" kern="1200" dirty="0"/>
            <a:t>Behavioural factors for </a:t>
          </a:r>
          <a:r>
            <a:rPr lang="en-IN" sz="2200" kern="1200" dirty="0" err="1"/>
            <a:t>ReConnect</a:t>
          </a:r>
          <a:r>
            <a:rPr lang="en-IN" sz="2200" kern="1200" dirty="0"/>
            <a:t> are social avoidance, low levels of physical activity, lesser community engagement and little interaction with digital services. </a:t>
          </a:r>
          <a:endParaRPr lang="en-US" sz="2200" kern="1200" dirty="0"/>
        </a:p>
      </dsp:txBody>
      <dsp:txXfrm>
        <a:off x="1518019" y="1643440"/>
        <a:ext cx="8624710" cy="1314302"/>
      </dsp:txXfrm>
    </dsp:sp>
    <dsp:sp modelId="{F953F62B-8D18-42A1-9030-1F880FD3C9DE}">
      <dsp:nvSpPr>
        <dsp:cNvPr id="0" name=""/>
        <dsp:cNvSpPr/>
      </dsp:nvSpPr>
      <dsp:spPr>
        <a:xfrm>
          <a:off x="0" y="3286318"/>
          <a:ext cx="10142730" cy="13143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75DEC4-5C1E-4B72-BCA1-F3EC308570BB}">
      <dsp:nvSpPr>
        <dsp:cNvPr id="0" name=""/>
        <dsp:cNvSpPr/>
      </dsp:nvSpPr>
      <dsp:spPr>
        <a:xfrm>
          <a:off x="397576" y="3582036"/>
          <a:ext cx="722866" cy="7228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9BFFED9-650C-4294-A04C-9482FEAB398D}">
      <dsp:nvSpPr>
        <dsp:cNvPr id="0" name=""/>
        <dsp:cNvSpPr/>
      </dsp:nvSpPr>
      <dsp:spPr>
        <a:xfrm>
          <a:off x="1518019" y="3286318"/>
          <a:ext cx="8624710" cy="13143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097" tIns="139097" rIns="139097" bIns="139097" numCol="1" spcCol="1270" anchor="ctr" anchorCtr="0">
          <a:noAutofit/>
        </a:bodyPr>
        <a:lstStyle/>
        <a:p>
          <a:pPr marL="0" lvl="0" indent="0" algn="l" defTabSz="977900">
            <a:lnSpc>
              <a:spcPct val="90000"/>
            </a:lnSpc>
            <a:spcBef>
              <a:spcPct val="0"/>
            </a:spcBef>
            <a:spcAft>
              <a:spcPct val="35000"/>
            </a:spcAft>
            <a:buNone/>
          </a:pPr>
          <a:r>
            <a:rPr lang="en-IN" sz="2200" kern="1200" dirty="0"/>
            <a:t>Environmental factors include transport problems, accessibility of community activities, local services, ownership of the device, Internet and digital supports (Paulhus et al., 2025).</a:t>
          </a:r>
          <a:endParaRPr lang="en-US" sz="2200" kern="1200" dirty="0"/>
        </a:p>
      </dsp:txBody>
      <dsp:txXfrm>
        <a:off x="1518019" y="3286318"/>
        <a:ext cx="8624710" cy="131430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8AF08B-7854-452F-BD51-EC7EDA5F50B1}">
      <dsp:nvSpPr>
        <dsp:cNvPr id="0" name=""/>
        <dsp:cNvSpPr/>
      </dsp:nvSpPr>
      <dsp:spPr>
        <a:xfrm>
          <a:off x="0" y="2712049"/>
          <a:ext cx="10041448" cy="890155"/>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IN" sz="2200" kern="1200" dirty="0"/>
            <a:t>Factors that enable this include having a device, having Wi-Fi, and having digital skills and an accessible interface.</a:t>
          </a:r>
          <a:endParaRPr lang="en-US" sz="2200" kern="1200" dirty="0"/>
        </a:p>
      </dsp:txBody>
      <dsp:txXfrm>
        <a:off x="0" y="2712049"/>
        <a:ext cx="10041448" cy="890155"/>
      </dsp:txXfrm>
    </dsp:sp>
    <dsp:sp modelId="{FAB3FBAA-D195-4A2A-92C4-29B56D28EC46}">
      <dsp:nvSpPr>
        <dsp:cNvPr id="0" name=""/>
        <dsp:cNvSpPr/>
      </dsp:nvSpPr>
      <dsp:spPr>
        <a:xfrm rot="10800000">
          <a:off x="0" y="1356343"/>
          <a:ext cx="10041448" cy="1369058"/>
        </a:xfrm>
        <a:prstGeom prst="upArrowCallout">
          <a:avLst/>
        </a:prstGeom>
        <a:solidFill>
          <a:schemeClr val="accent2">
            <a:hueOff val="595867"/>
            <a:satOff val="3457"/>
            <a:lumOff val="343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IN" sz="2200" kern="1200" dirty="0"/>
            <a:t>Predisposing factors consist of knowledge, attitudes and confidence and an older adult may know the advantages of exercise, yet not feel confident to exercise alone, or to join a new exercise group (Meredith et al., 2023). </a:t>
          </a:r>
          <a:endParaRPr lang="en-US" sz="2200" kern="1200" dirty="0"/>
        </a:p>
      </dsp:txBody>
      <dsp:txXfrm rot="10800000">
        <a:off x="0" y="1356343"/>
        <a:ext cx="10041448" cy="889573"/>
      </dsp:txXfrm>
    </dsp:sp>
    <dsp:sp modelId="{FC77F45E-C654-44B6-B121-35B1FAAE659D}">
      <dsp:nvSpPr>
        <dsp:cNvPr id="0" name=""/>
        <dsp:cNvSpPr/>
      </dsp:nvSpPr>
      <dsp:spPr>
        <a:xfrm rot="10800000">
          <a:off x="0" y="636"/>
          <a:ext cx="10041448" cy="1369058"/>
        </a:xfrm>
        <a:prstGeom prst="upArrowCallout">
          <a:avLst/>
        </a:prstGeom>
        <a:solidFill>
          <a:schemeClr val="accent2">
            <a:hueOff val="1191735"/>
            <a:satOff val="6913"/>
            <a:lumOff val="686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IN" sz="2200" kern="1200" dirty="0"/>
            <a:t>This stage focuses on the factors that may affect the adoption of the behaviours and maintaining them. </a:t>
          </a:r>
          <a:endParaRPr lang="en-US" sz="2200" kern="1200" dirty="0"/>
        </a:p>
      </dsp:txBody>
      <dsp:txXfrm rot="10800000">
        <a:off x="0" y="636"/>
        <a:ext cx="10041448" cy="88957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A0E6E4-2CF9-4663-9428-20BAC2ECDD8E}">
      <dsp:nvSpPr>
        <dsp:cNvPr id="0" name=""/>
        <dsp:cNvSpPr/>
      </dsp:nvSpPr>
      <dsp:spPr>
        <a:xfrm>
          <a:off x="0" y="3076"/>
          <a:ext cx="10660632" cy="139516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99D37C-9337-46EF-9C28-DD45A063FAB5}">
      <dsp:nvSpPr>
        <dsp:cNvPr id="0" name=""/>
        <dsp:cNvSpPr/>
      </dsp:nvSpPr>
      <dsp:spPr>
        <a:xfrm>
          <a:off x="422037" y="316988"/>
          <a:ext cx="768091" cy="7673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B334B80-49A9-45FD-88F3-89CA5A7D854F}">
      <dsp:nvSpPr>
        <dsp:cNvPr id="0" name=""/>
        <dsp:cNvSpPr/>
      </dsp:nvSpPr>
      <dsp:spPr>
        <a:xfrm>
          <a:off x="1612166" y="3076"/>
          <a:ext cx="9023638" cy="1438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269" tIns="152269" rIns="152269" bIns="152269" numCol="1" spcCol="1270" anchor="ctr" anchorCtr="0">
          <a:noAutofit/>
        </a:bodyPr>
        <a:lstStyle/>
        <a:p>
          <a:pPr marL="0" lvl="0" indent="0" algn="just" defTabSz="977900">
            <a:lnSpc>
              <a:spcPct val="90000"/>
            </a:lnSpc>
            <a:spcBef>
              <a:spcPct val="0"/>
            </a:spcBef>
            <a:spcAft>
              <a:spcPct val="35000"/>
            </a:spcAft>
            <a:buNone/>
          </a:pPr>
          <a:r>
            <a:rPr lang="en-IN" sz="2200" kern="1200" dirty="0"/>
            <a:t>Organisation infrastructure is needed for implementation. </a:t>
          </a:r>
          <a:r>
            <a:rPr lang="en-IN" sz="2200" kern="1200" dirty="0" err="1"/>
            <a:t>ReConnect</a:t>
          </a:r>
          <a:r>
            <a:rPr lang="en-IN" sz="2200" kern="1200" dirty="0"/>
            <a:t> would require collaboration between NHS services, local authorities, voluntary groups, community groups and social prescribing networks (Tierney et al., 2020). </a:t>
          </a:r>
          <a:endParaRPr lang="en-US" sz="2200" kern="1200" dirty="0"/>
        </a:p>
      </dsp:txBody>
      <dsp:txXfrm>
        <a:off x="1612166" y="3076"/>
        <a:ext cx="9023638" cy="1438764"/>
      </dsp:txXfrm>
    </dsp:sp>
    <dsp:sp modelId="{E226D7D6-A01E-4F9C-B5DF-E3EBD97E36A6}">
      <dsp:nvSpPr>
        <dsp:cNvPr id="0" name=""/>
        <dsp:cNvSpPr/>
      </dsp:nvSpPr>
      <dsp:spPr>
        <a:xfrm>
          <a:off x="0" y="1801532"/>
          <a:ext cx="10660632" cy="139516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384244-F298-45AD-94FD-BC095059F1F4}">
      <dsp:nvSpPr>
        <dsp:cNvPr id="0" name=""/>
        <dsp:cNvSpPr/>
      </dsp:nvSpPr>
      <dsp:spPr>
        <a:xfrm>
          <a:off x="422037" y="2115444"/>
          <a:ext cx="768091" cy="7673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7158236-120A-4BCF-A71B-263AC9EA4FB3}">
      <dsp:nvSpPr>
        <dsp:cNvPr id="0" name=""/>
        <dsp:cNvSpPr/>
      </dsp:nvSpPr>
      <dsp:spPr>
        <a:xfrm>
          <a:off x="1612166" y="1801532"/>
          <a:ext cx="9023638" cy="1438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269" tIns="152269" rIns="152269" bIns="152269" numCol="1" spcCol="1270" anchor="ctr" anchorCtr="0">
          <a:noAutofit/>
        </a:bodyPr>
        <a:lstStyle/>
        <a:p>
          <a:pPr marL="0" lvl="0" indent="0" algn="just" defTabSz="977900">
            <a:lnSpc>
              <a:spcPct val="90000"/>
            </a:lnSpc>
            <a:spcBef>
              <a:spcPct val="0"/>
            </a:spcBef>
            <a:spcAft>
              <a:spcPct val="35000"/>
            </a:spcAft>
            <a:buNone/>
          </a:pPr>
          <a:r>
            <a:rPr lang="en-IN" sz="2200" kern="1200" dirty="0"/>
            <a:t>This aligns the approach with NHS England's social prescribing which introduces social-prescribing link workers and community-based support in primary care networks. </a:t>
          </a:r>
          <a:endParaRPr lang="en-US" sz="2200" kern="1200" dirty="0"/>
        </a:p>
      </dsp:txBody>
      <dsp:txXfrm>
        <a:off x="1612166" y="1801532"/>
        <a:ext cx="9023638" cy="1438764"/>
      </dsp:txXfrm>
    </dsp:sp>
    <dsp:sp modelId="{8BE76FFC-8BDC-4339-BF7F-233F0597CF67}">
      <dsp:nvSpPr>
        <dsp:cNvPr id="0" name=""/>
        <dsp:cNvSpPr/>
      </dsp:nvSpPr>
      <dsp:spPr>
        <a:xfrm>
          <a:off x="0" y="3599987"/>
          <a:ext cx="10660632" cy="139516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C6A1E9-66FE-4A75-875A-606EF1638F14}">
      <dsp:nvSpPr>
        <dsp:cNvPr id="0" name=""/>
        <dsp:cNvSpPr/>
      </dsp:nvSpPr>
      <dsp:spPr>
        <a:xfrm>
          <a:off x="422037" y="3913900"/>
          <a:ext cx="768091" cy="7673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E2B992A-ED64-491E-A999-B4BEF924F186}">
      <dsp:nvSpPr>
        <dsp:cNvPr id="0" name=""/>
        <dsp:cNvSpPr/>
      </dsp:nvSpPr>
      <dsp:spPr>
        <a:xfrm>
          <a:off x="1612166" y="3599987"/>
          <a:ext cx="9023638" cy="1438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269" tIns="152269" rIns="152269" bIns="152269" numCol="1" spcCol="1270" anchor="ctr" anchorCtr="0">
          <a:noAutofit/>
        </a:bodyPr>
        <a:lstStyle/>
        <a:p>
          <a:pPr marL="0" lvl="0" indent="0" algn="just" defTabSz="977900">
            <a:lnSpc>
              <a:spcPct val="90000"/>
            </a:lnSpc>
            <a:spcBef>
              <a:spcPct val="0"/>
            </a:spcBef>
            <a:spcAft>
              <a:spcPct val="35000"/>
            </a:spcAft>
            <a:buNone/>
          </a:pPr>
          <a:r>
            <a:rPr lang="en-IN" sz="2200" kern="1200" dirty="0"/>
            <a:t>This established pathway is witnessed in a national programme set by NHS England for at least 900,000 people to visit social prescribing by 2023/24 (NHS England, 2017).</a:t>
          </a:r>
          <a:endParaRPr lang="en-US" sz="2200" kern="1200" dirty="0"/>
        </a:p>
      </dsp:txBody>
      <dsp:txXfrm>
        <a:off x="1612166" y="3599987"/>
        <a:ext cx="9023638" cy="143876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E16FAC-A464-4E0B-A40E-A18BA2DD4045}">
      <dsp:nvSpPr>
        <dsp:cNvPr id="0" name=""/>
        <dsp:cNvSpPr/>
      </dsp:nvSpPr>
      <dsp:spPr>
        <a:xfrm>
          <a:off x="0" y="485"/>
          <a:ext cx="10607039" cy="113532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15AD87-0FF2-484D-B3B3-1DEC505C73CE}">
      <dsp:nvSpPr>
        <dsp:cNvPr id="0" name=""/>
        <dsp:cNvSpPr/>
      </dsp:nvSpPr>
      <dsp:spPr>
        <a:xfrm>
          <a:off x="343434" y="255932"/>
          <a:ext cx="624426" cy="6244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D0B1A85-339A-4611-A942-CA46D9A84C76}">
      <dsp:nvSpPr>
        <dsp:cNvPr id="0" name=""/>
        <dsp:cNvSpPr/>
      </dsp:nvSpPr>
      <dsp:spPr>
        <a:xfrm>
          <a:off x="1311295" y="485"/>
          <a:ext cx="9295743" cy="1135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155" tIns="120155" rIns="120155" bIns="120155" numCol="1" spcCol="1270" anchor="ctr" anchorCtr="0">
          <a:noAutofit/>
        </a:bodyPr>
        <a:lstStyle/>
        <a:p>
          <a:pPr marL="0" lvl="0" indent="0" algn="just" defTabSz="977900">
            <a:lnSpc>
              <a:spcPct val="90000"/>
            </a:lnSpc>
            <a:spcBef>
              <a:spcPct val="0"/>
            </a:spcBef>
            <a:spcAft>
              <a:spcPct val="35000"/>
            </a:spcAft>
            <a:buNone/>
          </a:pPr>
          <a:r>
            <a:rPr lang="en-IN" sz="2200" kern="1200" dirty="0"/>
            <a:t>The PROCEED stage is the translation of the findings into implementation. </a:t>
          </a:r>
          <a:endParaRPr lang="en-US" sz="2200" kern="1200" dirty="0"/>
        </a:p>
      </dsp:txBody>
      <dsp:txXfrm>
        <a:off x="1311295" y="485"/>
        <a:ext cx="9295743" cy="1135320"/>
      </dsp:txXfrm>
    </dsp:sp>
    <dsp:sp modelId="{8981FE0D-C630-4355-8C8B-B93EFA0F93EB}">
      <dsp:nvSpPr>
        <dsp:cNvPr id="0" name=""/>
        <dsp:cNvSpPr/>
      </dsp:nvSpPr>
      <dsp:spPr>
        <a:xfrm>
          <a:off x="0" y="1419635"/>
          <a:ext cx="10607039" cy="113532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E3F7B8-E3DD-413F-9EF0-72D09C97E107}">
      <dsp:nvSpPr>
        <dsp:cNvPr id="0" name=""/>
        <dsp:cNvSpPr/>
      </dsp:nvSpPr>
      <dsp:spPr>
        <a:xfrm>
          <a:off x="343434" y="1675082"/>
          <a:ext cx="624426" cy="6244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B46C573-EEE6-4D70-BBEC-62A315EA74DF}">
      <dsp:nvSpPr>
        <dsp:cNvPr id="0" name=""/>
        <dsp:cNvSpPr/>
      </dsp:nvSpPr>
      <dsp:spPr>
        <a:xfrm>
          <a:off x="1311295" y="1419635"/>
          <a:ext cx="9295743" cy="1135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155" tIns="120155" rIns="120155" bIns="120155" numCol="1" spcCol="1270" anchor="ctr" anchorCtr="0">
          <a:noAutofit/>
        </a:bodyPr>
        <a:lstStyle/>
        <a:p>
          <a:pPr marL="0" lvl="0" indent="0" algn="just" defTabSz="977900">
            <a:lnSpc>
              <a:spcPct val="90000"/>
            </a:lnSpc>
            <a:spcBef>
              <a:spcPct val="0"/>
            </a:spcBef>
            <a:spcAft>
              <a:spcPct val="35000"/>
            </a:spcAft>
            <a:buNone/>
          </a:pPr>
          <a:r>
            <a:rPr lang="en-IN" sz="2200" kern="1200" dirty="0"/>
            <a:t>One, there is a need to “co-design” </a:t>
          </a:r>
          <a:r>
            <a:rPr lang="en-IN" sz="2200" kern="1200" dirty="0" err="1"/>
            <a:t>ReConnect</a:t>
          </a:r>
          <a:r>
            <a:rPr lang="en-IN" sz="2200" kern="1200" dirty="0"/>
            <a:t> with older adults and appropriate professionals. </a:t>
          </a:r>
          <a:endParaRPr lang="en-US" sz="2200" kern="1200" dirty="0"/>
        </a:p>
      </dsp:txBody>
      <dsp:txXfrm>
        <a:off x="1311295" y="1419635"/>
        <a:ext cx="9295743" cy="1135320"/>
      </dsp:txXfrm>
    </dsp:sp>
    <dsp:sp modelId="{FFDD7C70-5908-4A30-B498-EAD88A136A23}">
      <dsp:nvSpPr>
        <dsp:cNvPr id="0" name=""/>
        <dsp:cNvSpPr/>
      </dsp:nvSpPr>
      <dsp:spPr>
        <a:xfrm>
          <a:off x="0" y="2838786"/>
          <a:ext cx="10607039" cy="113532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72C78B-5C4A-4341-8768-AD6F477A27D5}">
      <dsp:nvSpPr>
        <dsp:cNvPr id="0" name=""/>
        <dsp:cNvSpPr/>
      </dsp:nvSpPr>
      <dsp:spPr>
        <a:xfrm>
          <a:off x="343434" y="3094233"/>
          <a:ext cx="624426" cy="6244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4C9BDB-F7AF-4F0B-A6A5-6656A55B1580}">
      <dsp:nvSpPr>
        <dsp:cNvPr id="0" name=""/>
        <dsp:cNvSpPr/>
      </dsp:nvSpPr>
      <dsp:spPr>
        <a:xfrm>
          <a:off x="1311295" y="2838786"/>
          <a:ext cx="9295743" cy="1135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155" tIns="120155" rIns="120155" bIns="120155" numCol="1" spcCol="1270" anchor="ctr" anchorCtr="0">
          <a:noAutofit/>
        </a:bodyPr>
        <a:lstStyle/>
        <a:p>
          <a:pPr marL="0" lvl="0" indent="0" algn="just" defTabSz="977900">
            <a:lnSpc>
              <a:spcPct val="90000"/>
            </a:lnSpc>
            <a:spcBef>
              <a:spcPct val="0"/>
            </a:spcBef>
            <a:spcAft>
              <a:spcPct val="35000"/>
            </a:spcAft>
            <a:buNone/>
          </a:pPr>
          <a:r>
            <a:rPr lang="en-IN" sz="2200" kern="1200" dirty="0"/>
            <a:t>The testing of accessibility and usability of the prototype should be done and  digital-inclusion training should provide users with help on devices, basic functions and more (ability net, 2026). </a:t>
          </a:r>
          <a:endParaRPr lang="en-US" sz="2200" kern="1200" dirty="0"/>
        </a:p>
      </dsp:txBody>
      <dsp:txXfrm>
        <a:off x="1311295" y="2838786"/>
        <a:ext cx="9295743" cy="113532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75E8FD-E949-43C4-8416-BDB3537E3427}">
      <dsp:nvSpPr>
        <dsp:cNvPr id="0" name=""/>
        <dsp:cNvSpPr/>
      </dsp:nvSpPr>
      <dsp:spPr>
        <a:xfrm>
          <a:off x="516893" y="288096"/>
          <a:ext cx="6231220" cy="4400019"/>
        </a:xfrm>
        <a:prstGeom prst="pie">
          <a:avLst>
            <a:gd name="adj1" fmla="val 16200000"/>
            <a:gd name="adj2" fmla="val 1800000"/>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IN" sz="1900" kern="1200" dirty="0"/>
            <a:t>The behaviour-change pathway offers an explanation as to why </a:t>
          </a:r>
          <a:r>
            <a:rPr lang="en-IN" sz="1900" kern="1200" dirty="0" err="1"/>
            <a:t>ReConnect</a:t>
          </a:r>
          <a:r>
            <a:rPr lang="en-IN" sz="1900" kern="1200" dirty="0"/>
            <a:t> is expected to have an impact (Parkinson, 2025). </a:t>
          </a:r>
          <a:endParaRPr lang="en-US" sz="1900" kern="1200" dirty="0"/>
        </a:p>
      </dsp:txBody>
      <dsp:txXfrm>
        <a:off x="3904748" y="1100004"/>
        <a:ext cx="2114164" cy="1466673"/>
      </dsp:txXfrm>
    </dsp:sp>
    <dsp:sp modelId="{F0426CD5-3A63-404C-9513-69D9C72577DD}">
      <dsp:nvSpPr>
        <dsp:cNvPr id="0" name=""/>
        <dsp:cNvSpPr/>
      </dsp:nvSpPr>
      <dsp:spPr>
        <a:xfrm>
          <a:off x="1419612" y="-107170"/>
          <a:ext cx="4400019" cy="5461436"/>
        </a:xfrm>
        <a:prstGeom prst="pie">
          <a:avLst>
            <a:gd name="adj1" fmla="val 1800000"/>
            <a:gd name="adj2" fmla="val 9000000"/>
          </a:avLst>
        </a:prstGeom>
        <a:solidFill>
          <a:schemeClr val="accent5">
            <a:hueOff val="659355"/>
            <a:satOff val="-4702"/>
            <a:lumOff val="-852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IN" sz="1900" kern="1200" dirty="0"/>
            <a:t>Peer interaction can enhance support and, in turn, encourage as it establishes shared experiences. </a:t>
          </a:r>
          <a:endParaRPr lang="en-US" sz="1900" kern="1200" dirty="0"/>
        </a:p>
      </dsp:txBody>
      <dsp:txXfrm>
        <a:off x="2624379" y="3338735"/>
        <a:ext cx="1990485" cy="1690444"/>
      </dsp:txXfrm>
    </dsp:sp>
    <dsp:sp modelId="{B4B65330-1A45-449C-9985-4BD44D41962C}">
      <dsp:nvSpPr>
        <dsp:cNvPr id="0" name=""/>
        <dsp:cNvSpPr/>
      </dsp:nvSpPr>
      <dsp:spPr>
        <a:xfrm>
          <a:off x="356435" y="419049"/>
          <a:ext cx="6098515" cy="4400019"/>
        </a:xfrm>
        <a:prstGeom prst="pie">
          <a:avLst>
            <a:gd name="adj1" fmla="val 9000000"/>
            <a:gd name="adj2" fmla="val 16200000"/>
          </a:avLst>
        </a:prstGeom>
        <a:solidFill>
          <a:schemeClr val="accent5">
            <a:hueOff val="1318709"/>
            <a:satOff val="-9404"/>
            <a:lumOff val="-1705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IN" sz="1900" kern="1200" dirty="0"/>
            <a:t>Small goals that are achievable can build self-efficacy by giving users a sense of success and not being overwhelmed.</a:t>
          </a:r>
          <a:endParaRPr lang="en-US" sz="1900" kern="1200" dirty="0"/>
        </a:p>
      </dsp:txBody>
      <dsp:txXfrm>
        <a:off x="1009847" y="1283339"/>
        <a:ext cx="2069139" cy="146667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A3801D-6B8E-4103-980F-5B3AEC9405B4}">
      <dsp:nvSpPr>
        <dsp:cNvPr id="0" name=""/>
        <dsp:cNvSpPr/>
      </dsp:nvSpPr>
      <dsp:spPr>
        <a:xfrm>
          <a:off x="0" y="0"/>
          <a:ext cx="9171432" cy="1214322"/>
        </a:xfrm>
        <a:prstGeom prst="roundRect">
          <a:avLst>
            <a:gd name="adj" fmla="val 10000"/>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IN" sz="2200" kern="1200" dirty="0"/>
            <a:t>Process indicators might encompass registrations, frequency of platform usage, extent of participation in peer circles, extent to which the digital support is completed and “take-up” and “retention.” </a:t>
          </a:r>
          <a:endParaRPr lang="en-US" sz="2200" kern="1200" dirty="0"/>
        </a:p>
      </dsp:txBody>
      <dsp:txXfrm>
        <a:off x="35566" y="35566"/>
        <a:ext cx="7861083" cy="1143190"/>
      </dsp:txXfrm>
    </dsp:sp>
    <dsp:sp modelId="{A10662AB-B62A-4A18-8C97-CD20D7CDBA26}">
      <dsp:nvSpPr>
        <dsp:cNvPr id="0" name=""/>
        <dsp:cNvSpPr/>
      </dsp:nvSpPr>
      <dsp:spPr>
        <a:xfrm>
          <a:off x="809243" y="1416710"/>
          <a:ext cx="9171432" cy="1214322"/>
        </a:xfrm>
        <a:prstGeom prst="roundRect">
          <a:avLst>
            <a:gd name="adj" fmla="val 10000"/>
          </a:avLst>
        </a:prstGeom>
        <a:solidFill>
          <a:schemeClr val="accent5">
            <a:hueOff val="659355"/>
            <a:satOff val="-4702"/>
            <a:lumOff val="-852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IN" sz="2200" kern="1200" dirty="0"/>
            <a:t>These are measures to help determine if </a:t>
          </a:r>
          <a:r>
            <a:rPr lang="en-IN" sz="2200" kern="1200" dirty="0" err="1"/>
            <a:t>ReConnect</a:t>
          </a:r>
          <a:r>
            <a:rPr lang="en-IN" sz="2200" kern="1200" dirty="0"/>
            <a:t> was actually delivered as intended.</a:t>
          </a:r>
          <a:endParaRPr lang="en-US" sz="2200" kern="1200" dirty="0"/>
        </a:p>
      </dsp:txBody>
      <dsp:txXfrm>
        <a:off x="844809" y="1452276"/>
        <a:ext cx="7501746" cy="1143190"/>
      </dsp:txXfrm>
    </dsp:sp>
    <dsp:sp modelId="{B3A56A3A-1FB8-4B4E-AA51-ACAE816E7779}">
      <dsp:nvSpPr>
        <dsp:cNvPr id="0" name=""/>
        <dsp:cNvSpPr/>
      </dsp:nvSpPr>
      <dsp:spPr>
        <a:xfrm>
          <a:off x="1618487" y="2833420"/>
          <a:ext cx="9171432" cy="1214322"/>
        </a:xfrm>
        <a:prstGeom prst="roundRect">
          <a:avLst>
            <a:gd name="adj" fmla="val 10000"/>
          </a:avLst>
        </a:prstGeom>
        <a:solidFill>
          <a:schemeClr val="accent5">
            <a:hueOff val="1318709"/>
            <a:satOff val="-9404"/>
            <a:lumOff val="-1705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IN" sz="2200" kern="1200" dirty="0"/>
            <a:t>Social connectedness, self-efficacy, physical activity and community engagement are short-term outcomes to strive for (Shan, Xie and Li, 2026). </a:t>
          </a:r>
          <a:endParaRPr lang="en-US" sz="2200" kern="1200" dirty="0"/>
        </a:p>
      </dsp:txBody>
      <dsp:txXfrm>
        <a:off x="1654053" y="2868986"/>
        <a:ext cx="7501746" cy="1143190"/>
      </dsp:txXfrm>
    </dsp:sp>
    <dsp:sp modelId="{2C2C039B-90B5-4F99-8BF2-46C20DB888E6}">
      <dsp:nvSpPr>
        <dsp:cNvPr id="0" name=""/>
        <dsp:cNvSpPr/>
      </dsp:nvSpPr>
      <dsp:spPr>
        <a:xfrm>
          <a:off x="8382122" y="920861"/>
          <a:ext cx="789309" cy="789309"/>
        </a:xfrm>
        <a:prstGeom prst="downArrow">
          <a:avLst>
            <a:gd name="adj1" fmla="val 55000"/>
            <a:gd name="adj2" fmla="val 45000"/>
          </a:avLst>
        </a:prstGeom>
        <a:solidFill>
          <a:schemeClr val="accent5">
            <a:tint val="40000"/>
            <a:alpha val="90000"/>
            <a:hueOff val="0"/>
            <a:satOff val="0"/>
            <a:lumOff val="0"/>
            <a:alphaOff val="0"/>
          </a:schemeClr>
        </a:solidFill>
        <a:ln w="2222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559717" y="920861"/>
        <a:ext cx="434119" cy="593955"/>
      </dsp:txXfrm>
    </dsp:sp>
    <dsp:sp modelId="{839D5DEA-FE94-46F1-9C91-8CDB626550B1}">
      <dsp:nvSpPr>
        <dsp:cNvPr id="0" name=""/>
        <dsp:cNvSpPr/>
      </dsp:nvSpPr>
      <dsp:spPr>
        <a:xfrm>
          <a:off x="9191366" y="2329476"/>
          <a:ext cx="789309" cy="789309"/>
        </a:xfrm>
        <a:prstGeom prst="downArrow">
          <a:avLst>
            <a:gd name="adj1" fmla="val 55000"/>
            <a:gd name="adj2" fmla="val 45000"/>
          </a:avLst>
        </a:prstGeom>
        <a:solidFill>
          <a:schemeClr val="accent5">
            <a:tint val="40000"/>
            <a:alpha val="90000"/>
            <a:hueOff val="1449508"/>
            <a:satOff val="-21804"/>
            <a:lumOff val="-3758"/>
            <a:alphaOff val="0"/>
          </a:schemeClr>
        </a:solidFill>
        <a:ln w="2222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368961" y="2329476"/>
        <a:ext cx="434119" cy="59395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5A21F2-9F4C-4338-826B-A8C23338FA00}">
      <dsp:nvSpPr>
        <dsp:cNvPr id="0" name=""/>
        <dsp:cNvSpPr/>
      </dsp:nvSpPr>
      <dsp:spPr>
        <a:xfrm>
          <a:off x="0" y="2516"/>
          <a:ext cx="8322732" cy="12877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61EE8E-2D94-4564-923E-C1A67936F957}">
      <dsp:nvSpPr>
        <dsp:cNvPr id="0" name=""/>
        <dsp:cNvSpPr/>
      </dsp:nvSpPr>
      <dsp:spPr>
        <a:xfrm>
          <a:off x="389538" y="292256"/>
          <a:ext cx="708943" cy="7082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096260-212F-44D6-9B8C-9B5532CE940B}">
      <dsp:nvSpPr>
        <dsp:cNvPr id="0" name=""/>
        <dsp:cNvSpPr/>
      </dsp:nvSpPr>
      <dsp:spPr>
        <a:xfrm>
          <a:off x="1488020" y="2516"/>
          <a:ext cx="6637189" cy="1288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418" tIns="136418" rIns="136418" bIns="136418" numCol="1" spcCol="1270" anchor="ctr" anchorCtr="0">
          <a:noAutofit/>
        </a:bodyPr>
        <a:lstStyle/>
        <a:p>
          <a:pPr marL="0" lvl="0" indent="0" algn="l" defTabSz="977900">
            <a:lnSpc>
              <a:spcPct val="100000"/>
            </a:lnSpc>
            <a:spcBef>
              <a:spcPct val="0"/>
            </a:spcBef>
            <a:spcAft>
              <a:spcPct val="35000"/>
            </a:spcAft>
            <a:buNone/>
          </a:pPr>
          <a:r>
            <a:rPr lang="en-IN" sz="2200" kern="1200" dirty="0"/>
            <a:t>PRECEDE–PROCEED offers, overall, a logical pathway to deliver </a:t>
          </a:r>
          <a:r>
            <a:rPr lang="en-IN" sz="2200" kern="1200" dirty="0" err="1"/>
            <a:t>ReConnect</a:t>
          </a:r>
          <a:r>
            <a:rPr lang="en-IN" sz="2200" kern="1200" dirty="0"/>
            <a:t>. </a:t>
          </a:r>
          <a:endParaRPr lang="en-US" sz="2200" kern="1200" dirty="0"/>
        </a:p>
      </dsp:txBody>
      <dsp:txXfrm>
        <a:off x="1488020" y="2516"/>
        <a:ext cx="6637189" cy="1288988"/>
      </dsp:txXfrm>
    </dsp:sp>
    <dsp:sp modelId="{62002348-3CA8-4D95-8D14-D7E978CCB4FF}">
      <dsp:nvSpPr>
        <dsp:cNvPr id="0" name=""/>
        <dsp:cNvSpPr/>
      </dsp:nvSpPr>
      <dsp:spPr>
        <a:xfrm>
          <a:off x="0" y="1549303"/>
          <a:ext cx="8322732" cy="12877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ED1A52-F75A-4D8D-B855-7D3DCD8E97BA}">
      <dsp:nvSpPr>
        <dsp:cNvPr id="0" name=""/>
        <dsp:cNvSpPr/>
      </dsp:nvSpPr>
      <dsp:spPr>
        <a:xfrm>
          <a:off x="389538" y="1839042"/>
          <a:ext cx="708943" cy="7082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57E9BD-FFDD-47C8-B65C-B76FFC546F07}">
      <dsp:nvSpPr>
        <dsp:cNvPr id="0" name=""/>
        <dsp:cNvSpPr/>
      </dsp:nvSpPr>
      <dsp:spPr>
        <a:xfrm>
          <a:off x="1488020" y="1549303"/>
          <a:ext cx="6637189" cy="1288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418" tIns="136418" rIns="136418" bIns="136418" numCol="1" spcCol="1270" anchor="ctr" anchorCtr="0">
          <a:noAutofit/>
        </a:bodyPr>
        <a:lstStyle/>
        <a:p>
          <a:pPr marL="0" lvl="0" indent="0" algn="l" defTabSz="977900">
            <a:lnSpc>
              <a:spcPct val="100000"/>
            </a:lnSpc>
            <a:spcBef>
              <a:spcPct val="0"/>
            </a:spcBef>
            <a:spcAft>
              <a:spcPct val="35000"/>
            </a:spcAft>
            <a:buNone/>
          </a:pPr>
          <a:r>
            <a:rPr lang="en-IN" sz="2200" kern="1200" dirty="0"/>
            <a:t>The PRECEDE approach starts by assessing population, social priorities, epidemiological issues, behavioural determinants and environmental factors and organizational needs. </a:t>
          </a:r>
          <a:endParaRPr lang="en-US" sz="2200" kern="1200" dirty="0"/>
        </a:p>
      </dsp:txBody>
      <dsp:txXfrm>
        <a:off x="1488020" y="1549303"/>
        <a:ext cx="6637189" cy="1288988"/>
      </dsp:txXfrm>
    </dsp:sp>
    <dsp:sp modelId="{DBC2EF35-1595-46CE-97B1-13DCF43383C0}">
      <dsp:nvSpPr>
        <dsp:cNvPr id="0" name=""/>
        <dsp:cNvSpPr/>
      </dsp:nvSpPr>
      <dsp:spPr>
        <a:xfrm>
          <a:off x="0" y="3096090"/>
          <a:ext cx="8322732" cy="12877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2794F3-9DAD-4438-98C1-3DB79BEF0556}">
      <dsp:nvSpPr>
        <dsp:cNvPr id="0" name=""/>
        <dsp:cNvSpPr/>
      </dsp:nvSpPr>
      <dsp:spPr>
        <a:xfrm>
          <a:off x="389538" y="3385829"/>
          <a:ext cx="708943" cy="7082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D152E2-ED41-42E8-8CF5-D141E3AA071D}">
      <dsp:nvSpPr>
        <dsp:cNvPr id="0" name=""/>
        <dsp:cNvSpPr/>
      </dsp:nvSpPr>
      <dsp:spPr>
        <a:xfrm>
          <a:off x="1488020" y="3096090"/>
          <a:ext cx="6637189" cy="1288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418" tIns="136418" rIns="136418" bIns="136418" numCol="1" spcCol="1270" anchor="ctr" anchorCtr="0">
          <a:noAutofit/>
        </a:bodyPr>
        <a:lstStyle/>
        <a:p>
          <a:pPr marL="0" lvl="0" indent="0" algn="l" defTabSz="977900">
            <a:lnSpc>
              <a:spcPct val="100000"/>
            </a:lnSpc>
            <a:spcBef>
              <a:spcPct val="0"/>
            </a:spcBef>
            <a:spcAft>
              <a:spcPct val="35000"/>
            </a:spcAft>
            <a:buNone/>
          </a:pPr>
          <a:r>
            <a:rPr lang="en-IN" sz="2200" kern="1200" dirty="0"/>
            <a:t>The results are then used to inform the design of a co-produced </a:t>
          </a:r>
          <a:r>
            <a:rPr lang="en-IN" sz="2200" kern="1200" dirty="0" err="1"/>
            <a:t>ReConnect</a:t>
          </a:r>
          <a:r>
            <a:rPr lang="en-IN" sz="2200" kern="1200" dirty="0"/>
            <a:t> intervention. PROCEED transitions from implementation to monitoring, evaluation and refinement.</a:t>
          </a:r>
          <a:endParaRPr lang="en-US" sz="2200" kern="1200" dirty="0"/>
        </a:p>
      </dsp:txBody>
      <dsp:txXfrm>
        <a:off x="1488020" y="3096090"/>
        <a:ext cx="6637189" cy="128898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E40CCF-D52D-4AD7-B4ED-B6BE6C34D216}">
      <dsp:nvSpPr>
        <dsp:cNvPr id="0" name=""/>
        <dsp:cNvSpPr/>
      </dsp:nvSpPr>
      <dsp:spPr>
        <a:xfrm>
          <a:off x="9579" y="252588"/>
          <a:ext cx="2863286" cy="2695222"/>
        </a:xfrm>
        <a:prstGeom prst="roundRect">
          <a:avLst>
            <a:gd name="adj" fmla="val 10000"/>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t>The social dis-connections cannot be solved by technology alone, so a multi-stakeholder ecosystem is required for </a:t>
          </a:r>
          <a:r>
            <a:rPr lang="en-IN" sz="2200" kern="1200" dirty="0" err="1"/>
            <a:t>ReConnect</a:t>
          </a:r>
          <a:r>
            <a:rPr lang="en-IN" sz="2200" kern="1200" dirty="0"/>
            <a:t>. </a:t>
          </a:r>
          <a:endParaRPr lang="en-US" sz="2200" kern="1200" dirty="0"/>
        </a:p>
      </dsp:txBody>
      <dsp:txXfrm>
        <a:off x="88519" y="331528"/>
        <a:ext cx="2705406" cy="2537342"/>
      </dsp:txXfrm>
    </dsp:sp>
    <dsp:sp modelId="{200CB9C6-3C52-4E38-9281-DB2D898E0C53}">
      <dsp:nvSpPr>
        <dsp:cNvPr id="0" name=""/>
        <dsp:cNvSpPr/>
      </dsp:nvSpPr>
      <dsp:spPr>
        <a:xfrm>
          <a:off x="3124835" y="1245152"/>
          <a:ext cx="607016" cy="710095"/>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3124835" y="1387171"/>
        <a:ext cx="424911" cy="426057"/>
      </dsp:txXfrm>
    </dsp:sp>
    <dsp:sp modelId="{FF9B75AA-27B2-4649-97ED-898815FB788C}">
      <dsp:nvSpPr>
        <dsp:cNvPr id="0" name=""/>
        <dsp:cNvSpPr/>
      </dsp:nvSpPr>
      <dsp:spPr>
        <a:xfrm>
          <a:off x="4018180" y="340651"/>
          <a:ext cx="2863286" cy="2519096"/>
        </a:xfrm>
        <a:prstGeom prst="roundRect">
          <a:avLst>
            <a:gd name="adj" fmla="val 10000"/>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t>Older people are the primary users and should be involved in co-production &amp; use. </a:t>
          </a:r>
          <a:endParaRPr lang="en-US" sz="2200" kern="1200" dirty="0"/>
        </a:p>
      </dsp:txBody>
      <dsp:txXfrm>
        <a:off x="4091962" y="414433"/>
        <a:ext cx="2715722" cy="2371532"/>
      </dsp:txXfrm>
    </dsp:sp>
    <dsp:sp modelId="{A2D8D922-C701-4B6C-8C92-AAB769659E03}">
      <dsp:nvSpPr>
        <dsp:cNvPr id="0" name=""/>
        <dsp:cNvSpPr/>
      </dsp:nvSpPr>
      <dsp:spPr>
        <a:xfrm>
          <a:off x="7133436" y="1245152"/>
          <a:ext cx="607016" cy="710095"/>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133436" y="1387171"/>
        <a:ext cx="424911" cy="426057"/>
      </dsp:txXfrm>
    </dsp:sp>
    <dsp:sp modelId="{E102CCA1-F525-4BB4-AF6C-532EDD50E472}">
      <dsp:nvSpPr>
        <dsp:cNvPr id="0" name=""/>
        <dsp:cNvSpPr/>
      </dsp:nvSpPr>
      <dsp:spPr>
        <a:xfrm>
          <a:off x="8026781" y="94483"/>
          <a:ext cx="2863286" cy="3011432"/>
        </a:xfrm>
        <a:prstGeom prst="roundRect">
          <a:avLst>
            <a:gd name="adj" fmla="val 10000"/>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N" sz="2200" kern="1200" dirty="0"/>
            <a:t>Families and carers can offer encouragement and support by practising and providing feedback on an occurrence where it is appropriate (Lee et al., 2025). </a:t>
          </a:r>
          <a:endParaRPr lang="en-US" sz="2200" kern="1200" dirty="0"/>
        </a:p>
      </dsp:txBody>
      <dsp:txXfrm>
        <a:off x="8110644" y="178346"/>
        <a:ext cx="2695560" cy="284370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FDE7B2-FBC8-48BC-A6C1-F96BDDA4128C}">
      <dsp:nvSpPr>
        <dsp:cNvPr id="0" name=""/>
        <dsp:cNvSpPr/>
      </dsp:nvSpPr>
      <dsp:spPr>
        <a:xfrm>
          <a:off x="0" y="601"/>
          <a:ext cx="10780776" cy="140679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03CEB6-B8AA-426A-A810-9FF1FE632F86}">
      <dsp:nvSpPr>
        <dsp:cNvPr id="0" name=""/>
        <dsp:cNvSpPr/>
      </dsp:nvSpPr>
      <dsp:spPr>
        <a:xfrm>
          <a:off x="425556" y="317131"/>
          <a:ext cx="773739" cy="7737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8CBE312-924A-458B-8F95-A040CD6DF779}">
      <dsp:nvSpPr>
        <dsp:cNvPr id="0" name=""/>
        <dsp:cNvSpPr/>
      </dsp:nvSpPr>
      <dsp:spPr>
        <a:xfrm>
          <a:off x="1624853" y="601"/>
          <a:ext cx="9155922" cy="1406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886" tIns="148886" rIns="148886" bIns="148886" numCol="1" spcCol="1270" anchor="ctr" anchorCtr="0">
          <a:noAutofit/>
        </a:bodyPr>
        <a:lstStyle/>
        <a:p>
          <a:pPr marL="0" lvl="0" indent="0" algn="just" defTabSz="977900">
            <a:lnSpc>
              <a:spcPct val="90000"/>
            </a:lnSpc>
            <a:spcBef>
              <a:spcPct val="0"/>
            </a:spcBef>
            <a:spcAft>
              <a:spcPct val="35000"/>
            </a:spcAft>
            <a:buNone/>
          </a:pPr>
          <a:r>
            <a:rPr lang="en-IN" sz="2200" kern="1200" dirty="0"/>
            <a:t>Some may be concerned about tricksters, privacy, lack of confidence with online services or just want to communicate through person-to-person contact. </a:t>
          </a:r>
          <a:endParaRPr lang="en-US" sz="2200" kern="1200" dirty="0"/>
        </a:p>
      </dsp:txBody>
      <dsp:txXfrm>
        <a:off x="1624853" y="601"/>
        <a:ext cx="9155922" cy="1406799"/>
      </dsp:txXfrm>
    </dsp:sp>
    <dsp:sp modelId="{D2BBD854-22A0-4806-85FD-7FC0A6A14156}">
      <dsp:nvSpPr>
        <dsp:cNvPr id="0" name=""/>
        <dsp:cNvSpPr/>
      </dsp:nvSpPr>
      <dsp:spPr>
        <a:xfrm>
          <a:off x="0" y="1759100"/>
          <a:ext cx="10780776" cy="140679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326A65-C960-474D-8064-659835C69D8C}">
      <dsp:nvSpPr>
        <dsp:cNvPr id="0" name=""/>
        <dsp:cNvSpPr/>
      </dsp:nvSpPr>
      <dsp:spPr>
        <a:xfrm>
          <a:off x="425556" y="2075630"/>
          <a:ext cx="773739" cy="7737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08A7B18-3F61-422C-A782-F8A4A99C9C63}">
      <dsp:nvSpPr>
        <dsp:cNvPr id="0" name=""/>
        <dsp:cNvSpPr/>
      </dsp:nvSpPr>
      <dsp:spPr>
        <a:xfrm>
          <a:off x="1624853" y="1759100"/>
          <a:ext cx="9155922" cy="1406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886" tIns="148886" rIns="148886" bIns="148886" numCol="1" spcCol="1270" anchor="ctr" anchorCtr="0">
          <a:noAutofit/>
        </a:bodyPr>
        <a:lstStyle/>
        <a:p>
          <a:pPr marL="0" lvl="0" indent="0" algn="l" defTabSz="977900">
            <a:lnSpc>
              <a:spcPct val="90000"/>
            </a:lnSpc>
            <a:spcBef>
              <a:spcPct val="0"/>
            </a:spcBef>
            <a:spcAft>
              <a:spcPct val="35000"/>
            </a:spcAft>
            <a:buNone/>
          </a:pPr>
          <a:r>
            <a:rPr lang="en-IN" sz="2200" kern="1200" dirty="0"/>
            <a:t>Technology fear and lack of motivation are other factors that can further limit adoption (Roberts et al., 2021). </a:t>
          </a:r>
          <a:endParaRPr lang="en-US" sz="2200" kern="1200" dirty="0"/>
        </a:p>
      </dsp:txBody>
      <dsp:txXfrm>
        <a:off x="1624853" y="1759100"/>
        <a:ext cx="9155922" cy="1406799"/>
      </dsp:txXfrm>
    </dsp:sp>
    <dsp:sp modelId="{0F86479B-2834-4D02-B15C-DA479950C466}">
      <dsp:nvSpPr>
        <dsp:cNvPr id="0" name=""/>
        <dsp:cNvSpPr/>
      </dsp:nvSpPr>
      <dsp:spPr>
        <a:xfrm>
          <a:off x="0" y="3517599"/>
          <a:ext cx="10780776" cy="140679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B5BD0E-7909-4728-A947-5AA3DAF3AAF4}">
      <dsp:nvSpPr>
        <dsp:cNvPr id="0" name=""/>
        <dsp:cNvSpPr/>
      </dsp:nvSpPr>
      <dsp:spPr>
        <a:xfrm>
          <a:off x="425556" y="3834129"/>
          <a:ext cx="773739" cy="7737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6EE0FA2-135E-40F8-B0E4-95692B7F31C6}">
      <dsp:nvSpPr>
        <dsp:cNvPr id="0" name=""/>
        <dsp:cNvSpPr/>
      </dsp:nvSpPr>
      <dsp:spPr>
        <a:xfrm>
          <a:off x="1624853" y="3517599"/>
          <a:ext cx="9155922" cy="1406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886" tIns="148886" rIns="148886" bIns="148886" numCol="1" spcCol="1270" anchor="ctr" anchorCtr="0">
          <a:noAutofit/>
        </a:bodyPr>
        <a:lstStyle/>
        <a:p>
          <a:pPr marL="0" lvl="0" indent="0" algn="l" defTabSz="977900">
            <a:lnSpc>
              <a:spcPct val="90000"/>
            </a:lnSpc>
            <a:spcBef>
              <a:spcPct val="0"/>
            </a:spcBef>
            <a:spcAft>
              <a:spcPct val="35000"/>
            </a:spcAft>
            <a:buNone/>
          </a:pPr>
          <a:r>
            <a:rPr lang="en-IN" sz="2200" kern="1200" dirty="0"/>
            <a:t>These barriers illustrate the need for </a:t>
          </a:r>
          <a:r>
            <a:rPr lang="en-IN" sz="2200" kern="1200" dirty="0" err="1"/>
            <a:t>ReConnect</a:t>
          </a:r>
          <a:r>
            <a:rPr lang="en-IN" sz="2200" kern="1200" dirty="0"/>
            <a:t> to have a user centred approach.</a:t>
          </a:r>
          <a:endParaRPr lang="en-US" sz="2200" kern="1200" dirty="0"/>
        </a:p>
      </dsp:txBody>
      <dsp:txXfrm>
        <a:off x="1624853" y="3517599"/>
        <a:ext cx="9155922" cy="140679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79EFCD-B80A-4857-96A0-5EBB25B05B65}">
      <dsp:nvSpPr>
        <dsp:cNvPr id="0" name=""/>
        <dsp:cNvSpPr/>
      </dsp:nvSpPr>
      <dsp:spPr>
        <a:xfrm>
          <a:off x="-4919423" y="-753829"/>
          <a:ext cx="5858996" cy="5858996"/>
        </a:xfrm>
        <a:prstGeom prst="blockArc">
          <a:avLst>
            <a:gd name="adj1" fmla="val 18900000"/>
            <a:gd name="adj2" fmla="val 2700000"/>
            <a:gd name="adj3" fmla="val 369"/>
          </a:avLst>
        </a:prstGeom>
        <a:noFill/>
        <a:ln w="12700" cap="rnd"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CEDAF23-F81A-4844-A24C-D9D366A2A102}">
      <dsp:nvSpPr>
        <dsp:cNvPr id="0" name=""/>
        <dsp:cNvSpPr/>
      </dsp:nvSpPr>
      <dsp:spPr>
        <a:xfrm>
          <a:off x="604289" y="435133"/>
          <a:ext cx="4517585" cy="870267"/>
        </a:xfrm>
        <a:prstGeom prst="rect">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90775" tIns="55880" rIns="55880" bIns="55880" numCol="1" spcCol="1270" anchor="ctr" anchorCtr="0">
          <a:noAutofit/>
        </a:bodyPr>
        <a:lstStyle/>
        <a:p>
          <a:pPr marL="0" lvl="0" indent="0" algn="l" defTabSz="977900">
            <a:lnSpc>
              <a:spcPct val="90000"/>
            </a:lnSpc>
            <a:spcBef>
              <a:spcPct val="0"/>
            </a:spcBef>
            <a:spcAft>
              <a:spcPct val="35000"/>
            </a:spcAft>
            <a:buNone/>
          </a:pPr>
          <a:r>
            <a:rPr lang="en-IN" sz="2200" kern="1200" dirty="0"/>
            <a:t>easy-to-read </a:t>
          </a:r>
        </a:p>
      </dsp:txBody>
      <dsp:txXfrm>
        <a:off x="604289" y="435133"/>
        <a:ext cx="4517585" cy="870267"/>
      </dsp:txXfrm>
    </dsp:sp>
    <dsp:sp modelId="{71768599-09EF-42C9-9719-9FE2F7C41240}">
      <dsp:nvSpPr>
        <dsp:cNvPr id="0" name=""/>
        <dsp:cNvSpPr/>
      </dsp:nvSpPr>
      <dsp:spPr>
        <a:xfrm>
          <a:off x="60372" y="326350"/>
          <a:ext cx="1087834" cy="1087834"/>
        </a:xfrm>
        <a:prstGeom prst="ellipse">
          <a:avLst/>
        </a:prstGeom>
        <a:solidFill>
          <a:schemeClr val="lt1">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85903827-3B17-4E5B-A324-F675E847DA6B}">
      <dsp:nvSpPr>
        <dsp:cNvPr id="0" name=""/>
        <dsp:cNvSpPr/>
      </dsp:nvSpPr>
      <dsp:spPr>
        <a:xfrm>
          <a:off x="920631" y="1740534"/>
          <a:ext cx="4201243" cy="870267"/>
        </a:xfrm>
        <a:prstGeom prst="rect">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90775" tIns="55880" rIns="55880" bIns="55880" numCol="1" spcCol="1270" anchor="ctr" anchorCtr="0">
          <a:noAutofit/>
        </a:bodyPr>
        <a:lstStyle/>
        <a:p>
          <a:pPr marL="0" lvl="0" indent="0" algn="l" defTabSz="977900">
            <a:lnSpc>
              <a:spcPct val="90000"/>
            </a:lnSpc>
            <a:spcBef>
              <a:spcPct val="0"/>
            </a:spcBef>
            <a:spcAft>
              <a:spcPct val="35000"/>
            </a:spcAft>
            <a:buNone/>
          </a:pPr>
          <a:r>
            <a:rPr lang="en-IN" sz="2200" kern="1200" dirty="0"/>
            <a:t>simplified navigation system</a:t>
          </a:r>
        </a:p>
      </dsp:txBody>
      <dsp:txXfrm>
        <a:off x="920631" y="1740534"/>
        <a:ext cx="4201243" cy="870267"/>
      </dsp:txXfrm>
    </dsp:sp>
    <dsp:sp modelId="{AB4F7555-2C25-4AB1-A092-C6F2AB350A0E}">
      <dsp:nvSpPr>
        <dsp:cNvPr id="0" name=""/>
        <dsp:cNvSpPr/>
      </dsp:nvSpPr>
      <dsp:spPr>
        <a:xfrm>
          <a:off x="376714" y="1631751"/>
          <a:ext cx="1087834" cy="1087834"/>
        </a:xfrm>
        <a:prstGeom prst="ellipse">
          <a:avLst/>
        </a:prstGeom>
        <a:solidFill>
          <a:schemeClr val="lt1">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3A69E30A-80C4-4F71-804E-4EDFEEB80D63}">
      <dsp:nvSpPr>
        <dsp:cNvPr id="0" name=""/>
        <dsp:cNvSpPr/>
      </dsp:nvSpPr>
      <dsp:spPr>
        <a:xfrm>
          <a:off x="604289" y="3045935"/>
          <a:ext cx="4517585" cy="870267"/>
        </a:xfrm>
        <a:prstGeom prst="rect">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90775" tIns="55880" rIns="55880" bIns="55880" numCol="1" spcCol="1270" anchor="ctr" anchorCtr="0">
          <a:noAutofit/>
        </a:bodyPr>
        <a:lstStyle/>
        <a:p>
          <a:pPr marL="0" lvl="0" indent="0" algn="l" defTabSz="977900">
            <a:lnSpc>
              <a:spcPct val="90000"/>
            </a:lnSpc>
            <a:spcBef>
              <a:spcPct val="0"/>
            </a:spcBef>
            <a:spcAft>
              <a:spcPct val="35000"/>
            </a:spcAft>
            <a:buNone/>
          </a:pPr>
          <a:r>
            <a:rPr lang="en-IN" sz="2200" kern="1200" dirty="0"/>
            <a:t>clear language and few steps </a:t>
          </a:r>
        </a:p>
      </dsp:txBody>
      <dsp:txXfrm>
        <a:off x="604289" y="3045935"/>
        <a:ext cx="4517585" cy="870267"/>
      </dsp:txXfrm>
    </dsp:sp>
    <dsp:sp modelId="{393BA347-D0D7-42BD-8853-9538807C8194}">
      <dsp:nvSpPr>
        <dsp:cNvPr id="0" name=""/>
        <dsp:cNvSpPr/>
      </dsp:nvSpPr>
      <dsp:spPr>
        <a:xfrm>
          <a:off x="60372" y="2937152"/>
          <a:ext cx="1087834" cy="1087834"/>
        </a:xfrm>
        <a:prstGeom prst="ellipse">
          <a:avLst/>
        </a:prstGeom>
        <a:solidFill>
          <a:schemeClr val="lt1">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1ABECA-6954-4C8C-B678-BB90BA037C12}">
      <dsp:nvSpPr>
        <dsp:cNvPr id="0" name=""/>
        <dsp:cNvSpPr/>
      </dsp:nvSpPr>
      <dsp:spPr>
        <a:xfrm>
          <a:off x="914552" y="271430"/>
          <a:ext cx="3342132" cy="1160678"/>
        </a:xfrm>
        <a:prstGeom prst="ellipse">
          <a:avLst/>
        </a:prstGeom>
        <a:solidFill>
          <a:schemeClr val="accent3">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800401-0C73-4BE6-B775-AC3F195930FB}">
      <dsp:nvSpPr>
        <dsp:cNvPr id="0" name=""/>
        <dsp:cNvSpPr/>
      </dsp:nvSpPr>
      <dsp:spPr>
        <a:xfrm>
          <a:off x="2266950" y="3113538"/>
          <a:ext cx="647700" cy="414528"/>
        </a:xfrm>
        <a:prstGeom prst="downArrow">
          <a:avLst/>
        </a:prstGeom>
        <a:solidFill>
          <a:schemeClr val="accent3">
            <a:tint val="6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8E6A263-B8F7-49AC-A058-A205334008C0}">
      <dsp:nvSpPr>
        <dsp:cNvPr id="0" name=""/>
        <dsp:cNvSpPr/>
      </dsp:nvSpPr>
      <dsp:spPr>
        <a:xfrm>
          <a:off x="1036320" y="3445160"/>
          <a:ext cx="3108960" cy="777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IN" sz="1900" b="1" kern="1200" dirty="0"/>
            <a:t>Privacy &amp; Data Protection</a:t>
          </a:r>
          <a:endParaRPr lang="en-IN" sz="1900" kern="1200" dirty="0"/>
        </a:p>
      </dsp:txBody>
      <dsp:txXfrm>
        <a:off x="1036320" y="3445160"/>
        <a:ext cx="3108960" cy="777240"/>
      </dsp:txXfrm>
    </dsp:sp>
    <dsp:sp modelId="{50CA3B6C-635A-4261-A1C8-51B4F91161A4}">
      <dsp:nvSpPr>
        <dsp:cNvPr id="0" name=""/>
        <dsp:cNvSpPr/>
      </dsp:nvSpPr>
      <dsp:spPr>
        <a:xfrm>
          <a:off x="2129637" y="1521750"/>
          <a:ext cx="1165860" cy="1165860"/>
        </a:xfrm>
        <a:prstGeom prst="ellipse">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IN" sz="1200" kern="1200" dirty="0"/>
            <a:t>activity </a:t>
          </a:r>
        </a:p>
      </dsp:txBody>
      <dsp:txXfrm>
        <a:off x="2300373" y="1692486"/>
        <a:ext cx="824388" cy="824388"/>
      </dsp:txXfrm>
    </dsp:sp>
    <dsp:sp modelId="{25901FE6-40C7-444F-B71E-CE94F58D65F0}">
      <dsp:nvSpPr>
        <dsp:cNvPr id="0" name=""/>
        <dsp:cNvSpPr/>
      </dsp:nvSpPr>
      <dsp:spPr>
        <a:xfrm>
          <a:off x="1295400" y="647096"/>
          <a:ext cx="1165860" cy="1165860"/>
        </a:xfrm>
        <a:prstGeom prst="ellipse">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IN" sz="1200" kern="1200" dirty="0"/>
            <a:t>involve collection of information </a:t>
          </a:r>
        </a:p>
      </dsp:txBody>
      <dsp:txXfrm>
        <a:off x="1466136" y="817832"/>
        <a:ext cx="824388" cy="824388"/>
      </dsp:txXfrm>
    </dsp:sp>
    <dsp:sp modelId="{BF2451FC-3B59-454D-A9CF-09595ED6034A}">
      <dsp:nvSpPr>
        <dsp:cNvPr id="0" name=""/>
        <dsp:cNvSpPr/>
      </dsp:nvSpPr>
      <dsp:spPr>
        <a:xfrm>
          <a:off x="2487168" y="365217"/>
          <a:ext cx="1165860" cy="1165860"/>
        </a:xfrm>
        <a:prstGeom prst="ellipse">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IN" sz="1200" kern="1200" dirty="0"/>
            <a:t>social connection</a:t>
          </a:r>
        </a:p>
      </dsp:txBody>
      <dsp:txXfrm>
        <a:off x="2657904" y="535953"/>
        <a:ext cx="824388" cy="824388"/>
      </dsp:txXfrm>
    </dsp:sp>
    <dsp:sp modelId="{F31C0A86-A630-4729-BEED-2E11DA3B631D}">
      <dsp:nvSpPr>
        <dsp:cNvPr id="0" name=""/>
        <dsp:cNvSpPr/>
      </dsp:nvSpPr>
      <dsp:spPr>
        <a:xfrm>
          <a:off x="777239" y="128936"/>
          <a:ext cx="3627120" cy="2901696"/>
        </a:xfrm>
        <a:prstGeom prst="funnel">
          <a:avLst/>
        </a:prstGeom>
        <a:solidFill>
          <a:schemeClr val="lt1">
            <a:alpha val="40000"/>
            <a:hueOff val="0"/>
            <a:satOff val="0"/>
            <a:lumOff val="0"/>
            <a:alphaOff val="0"/>
          </a:schemeClr>
        </a:solidFill>
        <a:ln w="12700" cap="rnd"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80EEC5-A181-4052-8D03-E9133C510A1C}">
      <dsp:nvSpPr>
        <dsp:cNvPr id="0" name=""/>
        <dsp:cNvSpPr/>
      </dsp:nvSpPr>
      <dsp:spPr>
        <a:xfrm>
          <a:off x="1834450" y="0"/>
          <a:ext cx="2094414" cy="2094733"/>
        </a:xfrm>
        <a:prstGeom prst="circularArrow">
          <a:avLst>
            <a:gd name="adj1" fmla="val 10980"/>
            <a:gd name="adj2" fmla="val 1142322"/>
            <a:gd name="adj3" fmla="val 4500000"/>
            <a:gd name="adj4" fmla="val 10800000"/>
            <a:gd name="adj5" fmla="val 12500"/>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sp>
    <dsp:sp modelId="{65A9BF6B-9E7D-4909-8BFC-5DFFD3C8A9C3}">
      <dsp:nvSpPr>
        <dsp:cNvPr id="0" name=""/>
        <dsp:cNvSpPr/>
      </dsp:nvSpPr>
      <dsp:spPr>
        <a:xfrm>
          <a:off x="2297385" y="756262"/>
          <a:ext cx="1163826" cy="5817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IN" sz="1700" kern="1200" dirty="0"/>
            <a:t>extreme distress </a:t>
          </a:r>
        </a:p>
      </dsp:txBody>
      <dsp:txXfrm>
        <a:off x="2297385" y="756262"/>
        <a:ext cx="1163826" cy="581773"/>
      </dsp:txXfrm>
    </dsp:sp>
    <dsp:sp modelId="{E72939FF-5A1F-463C-AF4B-68B9A20C3859}">
      <dsp:nvSpPr>
        <dsp:cNvPr id="0" name=""/>
        <dsp:cNvSpPr/>
      </dsp:nvSpPr>
      <dsp:spPr>
        <a:xfrm>
          <a:off x="1252734" y="1203579"/>
          <a:ext cx="2094414" cy="2094733"/>
        </a:xfrm>
        <a:prstGeom prst="leftCircularArrow">
          <a:avLst>
            <a:gd name="adj1" fmla="val 10980"/>
            <a:gd name="adj2" fmla="val 1142322"/>
            <a:gd name="adj3" fmla="val 6300000"/>
            <a:gd name="adj4" fmla="val 18900000"/>
            <a:gd name="adj5" fmla="val 12500"/>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sp>
    <dsp:sp modelId="{0BFBE8A3-69B3-402D-9F08-9D0AD9BC08BB}">
      <dsp:nvSpPr>
        <dsp:cNvPr id="0" name=""/>
        <dsp:cNvSpPr/>
      </dsp:nvSpPr>
      <dsp:spPr>
        <a:xfrm>
          <a:off x="1718028" y="1966804"/>
          <a:ext cx="1163826" cy="5817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IN" sz="1700" kern="1200" dirty="0"/>
            <a:t>possible abuse </a:t>
          </a:r>
        </a:p>
      </dsp:txBody>
      <dsp:txXfrm>
        <a:off x="1718028" y="1966804"/>
        <a:ext cx="1163826" cy="581773"/>
      </dsp:txXfrm>
    </dsp:sp>
    <dsp:sp modelId="{40C67DDB-3425-4998-8ADF-57FF698E04CE}">
      <dsp:nvSpPr>
        <dsp:cNvPr id="0" name=""/>
        <dsp:cNvSpPr/>
      </dsp:nvSpPr>
      <dsp:spPr>
        <a:xfrm>
          <a:off x="1983518" y="2551188"/>
          <a:ext cx="1799426" cy="1800148"/>
        </a:xfrm>
        <a:prstGeom prst="blockArc">
          <a:avLst>
            <a:gd name="adj1" fmla="val 13500000"/>
            <a:gd name="adj2" fmla="val 10800000"/>
            <a:gd name="adj3" fmla="val 12740"/>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sp>
    <dsp:sp modelId="{FC208069-08C1-4A55-B100-7AD7E095B81F}">
      <dsp:nvSpPr>
        <dsp:cNvPr id="0" name=""/>
        <dsp:cNvSpPr/>
      </dsp:nvSpPr>
      <dsp:spPr>
        <a:xfrm>
          <a:off x="2300138" y="3179086"/>
          <a:ext cx="1163826" cy="5817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IN" sz="1700" kern="1200" dirty="0"/>
            <a:t>a significant change </a:t>
          </a:r>
        </a:p>
      </dsp:txBody>
      <dsp:txXfrm>
        <a:off x="2300138" y="3179086"/>
        <a:ext cx="1163826" cy="58177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50567A-917F-496F-B29F-459ED9248479}">
      <dsp:nvSpPr>
        <dsp:cNvPr id="0" name=""/>
        <dsp:cNvSpPr/>
      </dsp:nvSpPr>
      <dsp:spPr>
        <a:xfrm>
          <a:off x="0" y="0"/>
          <a:ext cx="9169488" cy="1099470"/>
        </a:xfrm>
        <a:prstGeom prst="roundRect">
          <a:avLst>
            <a:gd name="adj" fmla="val 10000"/>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dirty="0"/>
            <a:t>The goal of </a:t>
          </a:r>
          <a:r>
            <a:rPr lang="en-IN" sz="2200" kern="1200" dirty="0" err="1"/>
            <a:t>ReConnect</a:t>
          </a:r>
          <a:r>
            <a:rPr lang="en-IN" sz="2200" kern="1200" dirty="0"/>
            <a:t> is to minimize social isolation of adults ages 55+ and the risks to their health and it is made up of five functions. </a:t>
          </a:r>
          <a:endParaRPr lang="en-US" sz="2200" kern="1200" dirty="0"/>
        </a:p>
      </dsp:txBody>
      <dsp:txXfrm>
        <a:off x="32202" y="32202"/>
        <a:ext cx="7983074" cy="1035066"/>
      </dsp:txXfrm>
    </dsp:sp>
    <dsp:sp modelId="{83874D2A-89EA-42A9-9174-0CFF2017F7A2}">
      <dsp:nvSpPr>
        <dsp:cNvPr id="0" name=""/>
        <dsp:cNvSpPr/>
      </dsp:nvSpPr>
      <dsp:spPr>
        <a:xfrm>
          <a:off x="809072" y="1282716"/>
          <a:ext cx="9169488" cy="1099470"/>
        </a:xfrm>
        <a:prstGeom prst="roundRect">
          <a:avLst>
            <a:gd name="adj" fmla="val 10000"/>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dirty="0"/>
            <a:t>Peer circles with video or voice function are available with Connect and  provide Tailored Physical Activity Reminders. </a:t>
          </a:r>
          <a:endParaRPr lang="en-US" sz="2200" kern="1200" dirty="0"/>
        </a:p>
      </dsp:txBody>
      <dsp:txXfrm>
        <a:off x="841274" y="1314918"/>
        <a:ext cx="7581356" cy="1035066"/>
      </dsp:txXfrm>
    </dsp:sp>
    <dsp:sp modelId="{36D0FDCF-09AE-43AC-826D-B1F354CD441D}">
      <dsp:nvSpPr>
        <dsp:cNvPr id="0" name=""/>
        <dsp:cNvSpPr/>
      </dsp:nvSpPr>
      <dsp:spPr>
        <a:xfrm>
          <a:off x="1618145" y="2565432"/>
          <a:ext cx="9169488" cy="1099470"/>
        </a:xfrm>
        <a:prstGeom prst="roundRect">
          <a:avLst>
            <a:gd name="adj" fmla="val 10000"/>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dirty="0"/>
            <a:t>Check-In gives quick wellbeing and connection check with Signposting to appropriate services in the fields of health, social-care and community (Cantrell, Booth and Chambers, 2024). </a:t>
          </a:r>
          <a:endParaRPr lang="en-US" sz="2200" kern="1200" dirty="0"/>
        </a:p>
      </dsp:txBody>
      <dsp:txXfrm>
        <a:off x="1650347" y="2597634"/>
        <a:ext cx="7581356" cy="1035066"/>
      </dsp:txXfrm>
    </dsp:sp>
    <dsp:sp modelId="{142E2997-EFC8-4C88-AA0A-D1ECDB408ABF}">
      <dsp:nvSpPr>
        <dsp:cNvPr id="0" name=""/>
        <dsp:cNvSpPr/>
      </dsp:nvSpPr>
      <dsp:spPr>
        <a:xfrm>
          <a:off x="8454832" y="833765"/>
          <a:ext cx="714656" cy="714656"/>
        </a:xfrm>
        <a:prstGeom prst="downArrow">
          <a:avLst>
            <a:gd name="adj1" fmla="val 55000"/>
            <a:gd name="adj2" fmla="val 45000"/>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615630" y="833765"/>
        <a:ext cx="393060" cy="537779"/>
      </dsp:txXfrm>
    </dsp:sp>
    <dsp:sp modelId="{060B53FC-D832-40CD-B393-E72F6E8EC465}">
      <dsp:nvSpPr>
        <dsp:cNvPr id="0" name=""/>
        <dsp:cNvSpPr/>
      </dsp:nvSpPr>
      <dsp:spPr>
        <a:xfrm>
          <a:off x="9263905" y="2109151"/>
          <a:ext cx="714656" cy="714656"/>
        </a:xfrm>
        <a:prstGeom prst="downArrow">
          <a:avLst>
            <a:gd name="adj1" fmla="val 55000"/>
            <a:gd name="adj2" fmla="val 45000"/>
          </a:avLst>
        </a:prstGeom>
        <a:solidFill>
          <a:schemeClr val="accent3">
            <a:tint val="40000"/>
            <a:alpha val="90000"/>
            <a:hueOff val="0"/>
            <a:satOff val="0"/>
            <a:lumOff val="0"/>
            <a:alphaOff val="0"/>
          </a:schemeClr>
        </a:solidFill>
        <a:ln w="2222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9424703" y="2109151"/>
        <a:ext cx="393060" cy="537779"/>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05108E-6605-400A-B757-F10BDB1C1167}">
      <dsp:nvSpPr>
        <dsp:cNvPr id="0" name=""/>
        <dsp:cNvSpPr/>
      </dsp:nvSpPr>
      <dsp:spPr>
        <a:xfrm>
          <a:off x="3516774" y="-551126"/>
          <a:ext cx="4091827" cy="2553619"/>
        </a:xfrm>
        <a:prstGeom prst="downArrow">
          <a:avLst>
            <a:gd name="adj1" fmla="val 50000"/>
            <a:gd name="adj2" fmla="val 35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IN" sz="1500" b="1" kern="1200" dirty="0" err="1"/>
            <a:t>ReConnect</a:t>
          </a:r>
          <a:r>
            <a:rPr lang="en-IN" sz="1500" b="1" kern="1200" dirty="0"/>
            <a:t> would utilize a straightforward, digitally-driven, health environment that could be reached via a smartphone, tablet or community-assisted device. </a:t>
          </a:r>
          <a:endParaRPr lang="en-US" sz="1500" b="1" kern="1200" dirty="0"/>
        </a:p>
      </dsp:txBody>
      <dsp:txXfrm>
        <a:off x="4539731" y="-551126"/>
        <a:ext cx="2045913" cy="2106736"/>
      </dsp:txXfrm>
    </dsp:sp>
    <dsp:sp modelId="{26DAA294-A420-43D5-BD58-3A02DF26978A}">
      <dsp:nvSpPr>
        <dsp:cNvPr id="0" name=""/>
        <dsp:cNvSpPr/>
      </dsp:nvSpPr>
      <dsp:spPr>
        <a:xfrm rot="7200000">
          <a:off x="6463956" y="829873"/>
          <a:ext cx="2171352" cy="3994138"/>
        </a:xfrm>
        <a:prstGeom prst="downArrow">
          <a:avLst>
            <a:gd name="adj1" fmla="val 50000"/>
            <a:gd name="adj2" fmla="val 35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IN" sz="1500" b="1" kern="1200" dirty="0"/>
            <a:t>The dashboard would prioritise the elements of social connection, physical activity, wellbeing and community participation.</a:t>
          </a:r>
          <a:endParaRPr lang="en-US" sz="1500" b="1" kern="1200" dirty="0"/>
        </a:p>
      </dsp:txBody>
      <dsp:txXfrm rot="-5400000">
        <a:off x="5907096" y="2379100"/>
        <a:ext cx="3614151" cy="1085676"/>
      </dsp:txXfrm>
    </dsp:sp>
    <dsp:sp modelId="{2E892A21-9D40-4172-86E2-671C9DF98BEF}">
      <dsp:nvSpPr>
        <dsp:cNvPr id="0" name=""/>
        <dsp:cNvSpPr/>
      </dsp:nvSpPr>
      <dsp:spPr>
        <a:xfrm rot="14400000">
          <a:off x="2088687" y="780375"/>
          <a:ext cx="2756184" cy="3887220"/>
        </a:xfrm>
        <a:prstGeom prst="downArrow">
          <a:avLst>
            <a:gd name="adj1" fmla="val 50000"/>
            <a:gd name="adj2" fmla="val 35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IN" sz="1500" b="1" kern="1200" dirty="0"/>
            <a:t>According to Age UK 2.4m older people have restricted internet access and some 30% of people in that group living alone have limited internet access (Age UK, 2025).  </a:t>
          </a:r>
          <a:endParaRPr lang="en-US" sz="1500" b="1" kern="1200" dirty="0"/>
        </a:p>
      </dsp:txBody>
      <dsp:txXfrm rot="5400000">
        <a:off x="1555479" y="2155522"/>
        <a:ext cx="3404888" cy="1378092"/>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3DF0A0-FBE9-4E1F-9A7C-760AD0F92347}">
      <dsp:nvSpPr>
        <dsp:cNvPr id="0" name=""/>
        <dsp:cNvSpPr/>
      </dsp:nvSpPr>
      <dsp:spPr>
        <a:xfrm>
          <a:off x="4575" y="0"/>
          <a:ext cx="3955083" cy="3310816"/>
        </a:xfrm>
        <a:prstGeom prst="rect">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301339" tIns="0" rIns="301339" bIns="330200" numCol="1" spcCol="1270" anchor="t" anchorCtr="0">
          <a:noAutofit/>
        </a:bodyPr>
        <a:lstStyle/>
        <a:p>
          <a:pPr marL="0" lvl="0" indent="0" algn="just" defTabSz="977900">
            <a:lnSpc>
              <a:spcPct val="90000"/>
            </a:lnSpc>
            <a:spcBef>
              <a:spcPct val="0"/>
            </a:spcBef>
            <a:spcAft>
              <a:spcPct val="35000"/>
            </a:spcAft>
            <a:buNone/>
          </a:pPr>
          <a:r>
            <a:rPr lang="en-IN" sz="2200" kern="1200" dirty="0" err="1"/>
            <a:t>ReConnect</a:t>
          </a:r>
          <a:r>
            <a:rPr lang="en-IN" sz="2200" kern="1200" dirty="0"/>
            <a:t> generates a number of research questions and digital affordances offer opportunities for real engagement, not just more screen time. </a:t>
          </a:r>
          <a:endParaRPr lang="en-US" sz="2200" kern="1200" dirty="0"/>
        </a:p>
      </dsp:txBody>
      <dsp:txXfrm>
        <a:off x="4575" y="1324326"/>
        <a:ext cx="3955083" cy="1986489"/>
      </dsp:txXfrm>
    </dsp:sp>
    <dsp:sp modelId="{735906A2-E608-4DD6-A38A-83F9E5727CC3}">
      <dsp:nvSpPr>
        <dsp:cNvPr id="0" name=""/>
        <dsp:cNvSpPr/>
      </dsp:nvSpPr>
      <dsp:spPr>
        <a:xfrm>
          <a:off x="456777" y="0"/>
          <a:ext cx="3050678" cy="1324326"/>
        </a:xfrm>
        <a:prstGeom prst="rect">
          <a:avLst/>
        </a:prstGeom>
        <a:noFill/>
        <a:ln w="22225" cap="rnd"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01339" tIns="165100" rIns="301339"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456777" y="0"/>
        <a:ext cx="3050678" cy="1324326"/>
      </dsp:txXfrm>
    </dsp:sp>
    <dsp:sp modelId="{AAD565EE-562C-4AD0-87DE-A03451E59D27}">
      <dsp:nvSpPr>
        <dsp:cNvPr id="0" name=""/>
        <dsp:cNvSpPr/>
      </dsp:nvSpPr>
      <dsp:spPr>
        <a:xfrm>
          <a:off x="4203712" y="0"/>
          <a:ext cx="3050678" cy="3310816"/>
        </a:xfrm>
        <a:prstGeom prst="rect">
          <a:avLst/>
        </a:prstGeom>
        <a:solidFill>
          <a:schemeClr val="accent3">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301339" tIns="0" rIns="301339" bIns="330200" numCol="1" spcCol="1270" anchor="t" anchorCtr="0">
          <a:noAutofit/>
        </a:bodyPr>
        <a:lstStyle/>
        <a:p>
          <a:pPr marL="0" lvl="0" indent="0" algn="just" defTabSz="977900">
            <a:lnSpc>
              <a:spcPct val="90000"/>
            </a:lnSpc>
            <a:spcBef>
              <a:spcPct val="0"/>
            </a:spcBef>
            <a:spcAft>
              <a:spcPct val="35000"/>
            </a:spcAft>
            <a:buNone/>
          </a:pPr>
          <a:r>
            <a:rPr lang="en-IN" sz="2200" kern="1200" dirty="0"/>
            <a:t>There are signs of lasting changes in </a:t>
          </a:r>
          <a:r>
            <a:rPr lang="en-IN" sz="2200" kern="1200" dirty="0" err="1"/>
            <a:t>behavior</a:t>
          </a:r>
          <a:r>
            <a:rPr lang="en-IN" sz="2200" kern="1200" dirty="0"/>
            <a:t> as a result of the digital social connections (Amirthalingam and Khera, 2024). </a:t>
          </a:r>
          <a:endParaRPr lang="en-US" sz="2200" kern="1200" dirty="0"/>
        </a:p>
      </dsp:txBody>
      <dsp:txXfrm>
        <a:off x="4203712" y="1324326"/>
        <a:ext cx="3050678" cy="1986489"/>
      </dsp:txXfrm>
    </dsp:sp>
    <dsp:sp modelId="{A9E4EDAE-9E42-4A1E-9B3A-AEAA04976A76}">
      <dsp:nvSpPr>
        <dsp:cNvPr id="0" name=""/>
        <dsp:cNvSpPr/>
      </dsp:nvSpPr>
      <dsp:spPr>
        <a:xfrm>
          <a:off x="4203712" y="0"/>
          <a:ext cx="3050678" cy="1324326"/>
        </a:xfrm>
        <a:prstGeom prst="rect">
          <a:avLst/>
        </a:prstGeom>
        <a:noFill/>
        <a:ln w="22225" cap="rnd"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01339" tIns="165100" rIns="301339"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4203712" y="0"/>
        <a:ext cx="3050678" cy="1324326"/>
      </dsp:txXfrm>
    </dsp:sp>
    <dsp:sp modelId="{33B3AF34-B354-4351-8DB1-743D6E44E0F0}">
      <dsp:nvSpPr>
        <dsp:cNvPr id="0" name=""/>
        <dsp:cNvSpPr/>
      </dsp:nvSpPr>
      <dsp:spPr>
        <a:xfrm>
          <a:off x="7498445" y="0"/>
          <a:ext cx="3050678" cy="3310816"/>
        </a:xfrm>
        <a:prstGeom prst="rect">
          <a:avLst/>
        </a:prstGeom>
        <a:solidFill>
          <a:schemeClr val="accent4">
            <a:hueOff val="0"/>
            <a:satOff val="0"/>
            <a:lumOff val="0"/>
            <a:alphaOff val="0"/>
          </a:schemeClr>
        </a:solidFill>
        <a:ln w="22225" cap="rnd"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301339" tIns="0" rIns="301339" bIns="330200" numCol="1" spcCol="1270" anchor="t" anchorCtr="0">
          <a:noAutofit/>
        </a:bodyPr>
        <a:lstStyle/>
        <a:p>
          <a:pPr marL="0" lvl="0" indent="0" algn="l" defTabSz="977900">
            <a:lnSpc>
              <a:spcPct val="90000"/>
            </a:lnSpc>
            <a:spcBef>
              <a:spcPct val="0"/>
            </a:spcBef>
            <a:spcAft>
              <a:spcPct val="35000"/>
            </a:spcAft>
            <a:buNone/>
          </a:pPr>
          <a:r>
            <a:rPr lang="en-IN" sz="2200" kern="1200" dirty="0"/>
            <a:t>Among older adults they would most benefit and who need more help. </a:t>
          </a:r>
          <a:endParaRPr lang="en-US" sz="2200" kern="1200" dirty="0"/>
        </a:p>
      </dsp:txBody>
      <dsp:txXfrm>
        <a:off x="7498445" y="1324326"/>
        <a:ext cx="3050678" cy="1986489"/>
      </dsp:txXfrm>
    </dsp:sp>
    <dsp:sp modelId="{24F20AFF-7315-45F0-A84E-D199F3BB78B0}">
      <dsp:nvSpPr>
        <dsp:cNvPr id="0" name=""/>
        <dsp:cNvSpPr/>
      </dsp:nvSpPr>
      <dsp:spPr>
        <a:xfrm>
          <a:off x="7498445" y="0"/>
          <a:ext cx="3050678" cy="1324326"/>
        </a:xfrm>
        <a:prstGeom prst="rect">
          <a:avLst/>
        </a:prstGeom>
        <a:noFill/>
        <a:ln w="22225" cap="rnd"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01339" tIns="165100" rIns="301339"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498445" y="0"/>
        <a:ext cx="3050678" cy="1324326"/>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3C2DD-5886-4A60-9D7C-4CBC9B15D6F9}">
      <dsp:nvSpPr>
        <dsp:cNvPr id="0" name=""/>
        <dsp:cNvSpPr/>
      </dsp:nvSpPr>
      <dsp:spPr>
        <a:xfrm>
          <a:off x="0" y="0"/>
          <a:ext cx="9407842" cy="1135247"/>
        </a:xfrm>
        <a:prstGeom prst="roundRect">
          <a:avLst>
            <a:gd name="adj" fmla="val 10000"/>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IN" sz="2200" kern="1200" dirty="0" err="1"/>
            <a:t>ReConnect</a:t>
          </a:r>
          <a:r>
            <a:rPr lang="en-IN" sz="2200" kern="1200" dirty="0"/>
            <a:t> may also provide education and professional development opportunities. </a:t>
          </a:r>
          <a:endParaRPr lang="en-US" sz="2200" kern="1200" dirty="0"/>
        </a:p>
      </dsp:txBody>
      <dsp:txXfrm>
        <a:off x="33250" y="33250"/>
        <a:ext cx="8182822" cy="1068747"/>
      </dsp:txXfrm>
    </dsp:sp>
    <dsp:sp modelId="{762CB193-D9AC-41BC-82D4-3B0961ACD306}">
      <dsp:nvSpPr>
        <dsp:cNvPr id="0" name=""/>
        <dsp:cNvSpPr/>
      </dsp:nvSpPr>
      <dsp:spPr>
        <a:xfrm>
          <a:off x="830103" y="1324455"/>
          <a:ext cx="9407842" cy="1135247"/>
        </a:xfrm>
        <a:prstGeom prst="roundRect">
          <a:avLst>
            <a:gd name="adj" fmla="val 10000"/>
          </a:avLst>
        </a:prstGeom>
        <a:gradFill rotWithShape="0">
          <a:gsLst>
            <a:gs pos="0">
              <a:schemeClr val="accent2">
                <a:hueOff val="595867"/>
                <a:satOff val="3457"/>
                <a:lumOff val="3432"/>
                <a:alphaOff val="0"/>
                <a:tint val="98000"/>
                <a:lumMod val="110000"/>
              </a:schemeClr>
            </a:gs>
            <a:gs pos="84000">
              <a:schemeClr val="accent2">
                <a:hueOff val="595867"/>
                <a:satOff val="3457"/>
                <a:lumOff val="3432"/>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IN" sz="2200" kern="1200" dirty="0"/>
            <a:t>To senior citizens, it may foster digital-health literacy and the trust in getting hold of reliable information and services (Yang, Xu and Chen, 2025). </a:t>
          </a:r>
          <a:endParaRPr lang="en-US" sz="2200" kern="1200" dirty="0"/>
        </a:p>
      </dsp:txBody>
      <dsp:txXfrm>
        <a:off x="863353" y="1357705"/>
        <a:ext cx="7773327" cy="1068747"/>
      </dsp:txXfrm>
    </dsp:sp>
    <dsp:sp modelId="{FB59BBB6-82B6-4881-A13C-1337F63C4BF7}">
      <dsp:nvSpPr>
        <dsp:cNvPr id="0" name=""/>
        <dsp:cNvSpPr/>
      </dsp:nvSpPr>
      <dsp:spPr>
        <a:xfrm>
          <a:off x="1660207" y="2648910"/>
          <a:ext cx="9407842" cy="1135247"/>
        </a:xfrm>
        <a:prstGeom prst="roundRect">
          <a:avLst>
            <a:gd name="adj" fmla="val 10000"/>
          </a:avLst>
        </a:prstGeom>
        <a:gradFill rotWithShape="0">
          <a:gsLst>
            <a:gs pos="0">
              <a:schemeClr val="accent2">
                <a:hueOff val="1191735"/>
                <a:satOff val="6913"/>
                <a:lumOff val="6864"/>
                <a:alphaOff val="0"/>
                <a:tint val="98000"/>
                <a:lumMod val="110000"/>
              </a:schemeClr>
            </a:gs>
            <a:gs pos="84000">
              <a:schemeClr val="accent2">
                <a:hueOff val="1191735"/>
                <a:satOff val="6913"/>
                <a:lumOff val="6864"/>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IN" sz="2200" kern="1200" dirty="0"/>
            <a:t>For health care practitioners, it might mean a signposting system that has been organized digitally when there is a dimension of social disconnection which is relevant to the patient's wellbeing. </a:t>
          </a:r>
          <a:endParaRPr lang="en-US" sz="2200" kern="1200" dirty="0"/>
        </a:p>
      </dsp:txBody>
      <dsp:txXfrm>
        <a:off x="1693457" y="2682160"/>
        <a:ext cx="7773327" cy="1068747"/>
      </dsp:txXfrm>
    </dsp:sp>
    <dsp:sp modelId="{F3F0B1B2-AA77-40C8-B57F-73B11498F699}">
      <dsp:nvSpPr>
        <dsp:cNvPr id="0" name=""/>
        <dsp:cNvSpPr/>
      </dsp:nvSpPr>
      <dsp:spPr>
        <a:xfrm>
          <a:off x="8669931" y="860895"/>
          <a:ext cx="737910" cy="737910"/>
        </a:xfrm>
        <a:prstGeom prst="downArrow">
          <a:avLst>
            <a:gd name="adj1" fmla="val 55000"/>
            <a:gd name="adj2" fmla="val 45000"/>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8835961" y="860895"/>
        <a:ext cx="405850" cy="555277"/>
      </dsp:txXfrm>
    </dsp:sp>
    <dsp:sp modelId="{D293DDF8-8A5F-42BF-B723-32C127070CFC}">
      <dsp:nvSpPr>
        <dsp:cNvPr id="0" name=""/>
        <dsp:cNvSpPr/>
      </dsp:nvSpPr>
      <dsp:spPr>
        <a:xfrm>
          <a:off x="9500035" y="2177782"/>
          <a:ext cx="737910" cy="737910"/>
        </a:xfrm>
        <a:prstGeom prst="downArrow">
          <a:avLst>
            <a:gd name="adj1" fmla="val 55000"/>
            <a:gd name="adj2" fmla="val 45000"/>
          </a:avLst>
        </a:prstGeom>
        <a:solidFill>
          <a:schemeClr val="accent2">
            <a:tint val="40000"/>
            <a:alpha val="90000"/>
            <a:hueOff val="1044789"/>
            <a:satOff val="13446"/>
            <a:lumOff val="1751"/>
            <a:alphaOff val="0"/>
          </a:schemeClr>
        </a:solidFill>
        <a:ln w="12700" cap="rnd" cmpd="sng" algn="ctr">
          <a:solidFill>
            <a:schemeClr val="accent2">
              <a:tint val="40000"/>
              <a:alpha val="90000"/>
              <a:hueOff val="1044789"/>
              <a:satOff val="13446"/>
              <a:lumOff val="1751"/>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9666065" y="2177782"/>
        <a:ext cx="405850" cy="55527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1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layout22.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2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5.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AA3114B-0CDD-4419-A4DE-E0C29A2AE1A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FC25048-78D1-4821-8E2B-7A77CCA12F8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6252186-C111-43A8-A0F7-F77FFDE4DF82}" type="datetimeFigureOut">
              <a:rPr lang="en-US" smtClean="0"/>
              <a:t>8/13/2026</a:t>
            </a:fld>
            <a:endParaRPr lang="en-US" dirty="0"/>
          </a:p>
        </p:txBody>
      </p:sp>
      <p:sp>
        <p:nvSpPr>
          <p:cNvPr id="4" name="Footer Placeholder 3">
            <a:extLst>
              <a:ext uri="{FF2B5EF4-FFF2-40B4-BE49-F238E27FC236}">
                <a16:creationId xmlns:a16="http://schemas.microsoft.com/office/drawing/2014/main" id="{01924695-047D-4CC8-8801-1AA37457E73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F0F00293-63F6-438D-A9A8-024975FD55F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56CFAD-C154-4C9C-AD01-665A5055065E}" type="slidenum">
              <a:rPr lang="en-US" smtClean="0"/>
              <a:t>‹#›</a:t>
            </a:fld>
            <a:endParaRPr lang="en-US" dirty="0"/>
          </a:p>
        </p:txBody>
      </p:sp>
    </p:spTree>
    <p:extLst>
      <p:ext uri="{BB962C8B-B14F-4D97-AF65-F5344CB8AC3E}">
        <p14:creationId xmlns:p14="http://schemas.microsoft.com/office/powerpoint/2010/main" val="39978791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2BBB5B-F3DE-41D7-B279-483D20E8E363}" type="datetimeFigureOut">
              <a:rPr lang="en-US" smtClean="0"/>
              <a:t>8/13/2026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B62BC0-7DC4-4569-951D-2BB9475345C6}" type="slidenum">
              <a:rPr lang="en-US" smtClean="0"/>
              <a:t>‹#›</a:t>
            </a:fld>
            <a:endParaRPr lang="en-US" dirty="0"/>
          </a:p>
        </p:txBody>
      </p:sp>
    </p:spTree>
    <p:extLst>
      <p:ext uri="{BB962C8B-B14F-4D97-AF65-F5344CB8AC3E}">
        <p14:creationId xmlns:p14="http://schemas.microsoft.com/office/powerpoint/2010/main" val="33446415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is focusing on the elderly population aged over 55 living in isolation in urban communities in the UK. This population's significance is the connectivity of their being alone can limit opportunities for frequent contacts and informal support and participation in everyday life. 4.3 million people aged 55+ (51.1% of all people living alone) lived alone in the UK in 2024, according to ONS. Age UK estimates that around 940,000 (1 in 14) older people are often found to be lonely. It is therefore not just lack of company that's the issue.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is designed to break this pathway as part of the accessible digital support offered, building connection, confidence and developing healthier behaviours.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5B62BC0-7DC4-4569-951D-2BB9475345C6}" type="slidenum">
              <a:rPr lang="en-US" smtClean="0"/>
              <a:t>2</a:t>
            </a:fld>
            <a:endParaRPr lang="en-US" dirty="0"/>
          </a:p>
        </p:txBody>
      </p:sp>
    </p:spTree>
    <p:extLst>
      <p:ext uri="{BB962C8B-B14F-4D97-AF65-F5344CB8AC3E}">
        <p14:creationId xmlns:p14="http://schemas.microsoft.com/office/powerpoint/2010/main" val="1806046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goal of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is to minimize social isolation of adults ages 55++ and the risks to their health and it is made up of five functions. Peer circles with video or voice function are available with Connect and provide Tailored Physical Activity Reminders. Check-In gives quick wellbeing and connection check with Signposting to appropriate services in the fields of health, social-care and community. Some residents of England, according to Age UK, talk to friends or family members for the last time a week prior to another call, a stark reminder of how vital the opportunity to stay in contact with other people can be. The major guideline is technology is not the treatment.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5B62BC0-7DC4-4569-951D-2BB9475345C6}" type="slidenum">
              <a:rPr lang="en-US" smtClean="0"/>
              <a:t>3</a:t>
            </a:fld>
            <a:endParaRPr lang="en-US" dirty="0"/>
          </a:p>
        </p:txBody>
      </p:sp>
    </p:spTree>
    <p:extLst>
      <p:ext uri="{BB962C8B-B14F-4D97-AF65-F5344CB8AC3E}">
        <p14:creationId xmlns:p14="http://schemas.microsoft.com/office/powerpoint/2010/main" val="28676198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would utilize a straightforward, digitally-driven, health environment that could be reached via a smartphone, tablet or community-assisted device.  The dashboard would prioritise the elements of social connection, physical activity, wellbeing and community participation. According to Age UK 2.4m older people have restricted internet access and some 30% of people in that group living alone have limited internet access.  Users would be able to access relevant support, discover local opportunities and be prompted to activities, through joining up with peers in specific groups. Therefore,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needs to introduce such simple interfaces, accessibility functions, support for Digital skills, privacy safeguards and human assistance.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5B62BC0-7DC4-4569-951D-2BB9475345C6}" type="slidenum">
              <a:rPr lang="en-US" smtClean="0"/>
              <a:t>4</a:t>
            </a:fld>
            <a:endParaRPr lang="en-US" dirty="0"/>
          </a:p>
        </p:txBody>
      </p:sp>
    </p:spTree>
    <p:extLst>
      <p:ext uri="{BB962C8B-B14F-4D97-AF65-F5344CB8AC3E}">
        <p14:creationId xmlns:p14="http://schemas.microsoft.com/office/powerpoint/2010/main" val="67191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Later life (defined as '55+ adults') is chosen for selection because of the possible changes in retirement, bereavement, mobility and changes of family or friendship networks. Being the only one in the household can increase the need for off-the-home community opportunities and relationships for social interaction. ONS data show that 4.3 million people aged 55+ lived alone in 2024</a:t>
            </a:r>
            <a:r>
              <a:rPr lang="en-US" sz="1200" kern="1200" dirty="0">
                <a:solidFill>
                  <a:schemeClr val="tx1"/>
                </a:solidFill>
                <a:effectLst/>
                <a:latin typeface="+mn-lt"/>
                <a:ea typeface="+mn-ea"/>
                <a:cs typeface="+mn-cs"/>
              </a:rPr>
              <a:t>It is therefore clear that social isolation in people living alone is a serious public health issue mainly due to the fact that lack of social connection can affect psychological well-being, physical activity and utilization of health and social care services. Transition to later life may also entail less interaction at the workplace, change in economic status and increased dependency on the community. Such changes might slowly reduce the chances of having meaningful social interactions and hence the possibility of becoming lonely. Living alone, however, does not mean loneliness in all cases since there are many people who live alone yet have strong social connections and lead independent lives. It is therefore appropriate for the intervention to target people who are socially disconnected or those at risk of becoming so.</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5B62BC0-7DC4-4569-951D-2BB9475345C6}" type="slidenum">
              <a:rPr lang="en-US" smtClean="0"/>
              <a:t>6</a:t>
            </a:fld>
            <a:endParaRPr lang="en-US" dirty="0"/>
          </a:p>
        </p:txBody>
      </p:sp>
    </p:spTree>
    <p:extLst>
      <p:ext uri="{BB962C8B-B14F-4D97-AF65-F5344CB8AC3E}">
        <p14:creationId xmlns:p14="http://schemas.microsoft.com/office/powerpoint/2010/main" val="25081361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But there's no connection between living alone and loneliness. However, older people living alone with lots of social contacts and a good level of wellbeing are not uncommon. Hence the theme of the social disconnection for the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Loneliness is self-experienced, this is what one feels it's not about how much interaction others have, but how much sense it makes to that individual. The latter one is more objective social isolation: limited social contact or relationships. </a:t>
            </a:r>
            <a:endParaRPr lang="en-IN" dirty="0"/>
          </a:p>
        </p:txBody>
      </p:sp>
      <p:sp>
        <p:nvSpPr>
          <p:cNvPr id="4" name="Slide Number Placeholder 3"/>
          <p:cNvSpPr>
            <a:spLocks noGrp="1"/>
          </p:cNvSpPr>
          <p:nvPr>
            <p:ph type="sldNum" sz="quarter" idx="5"/>
          </p:nvPr>
        </p:nvSpPr>
        <p:spPr/>
        <p:txBody>
          <a:bodyPr/>
          <a:lstStyle/>
          <a:p>
            <a:fld id="{F5B62BC0-7DC4-4569-951D-2BB9475345C6}" type="slidenum">
              <a:rPr lang="en-US" smtClean="0"/>
              <a:t>7</a:t>
            </a:fld>
            <a:endParaRPr lang="en-US" dirty="0"/>
          </a:p>
        </p:txBody>
      </p:sp>
    </p:spTree>
    <p:extLst>
      <p:ext uri="{BB962C8B-B14F-4D97-AF65-F5344CB8AC3E}">
        <p14:creationId xmlns:p14="http://schemas.microsoft.com/office/powerpoint/2010/main" val="26868211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total, Age UK estimates that around 940,000 people (around 7% of all older people) aged 55+ in the UK are often lonely. Approximately 270,000 older people in England do not talk to a friend or family member for a week. If things continue, Age UK has further illustrated that by 2034, 1.2 million older people (over 55+) in England may very well be feeling lonely. These statistics are not to be viewed as individuals who live alone require an intervention. Rather, they demonstrate the presence of a significant population that are socially deprived of significant harm.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5B62BC0-7DC4-4569-951D-2BB9475345C6}" type="slidenum">
              <a:rPr lang="en-US" smtClean="0"/>
              <a:t>8</a:t>
            </a:fld>
            <a:endParaRPr lang="en-US" dirty="0"/>
          </a:p>
        </p:txBody>
      </p:sp>
    </p:spTree>
    <p:extLst>
      <p:ext uri="{BB962C8B-B14F-4D97-AF65-F5344CB8AC3E}">
        <p14:creationId xmlns:p14="http://schemas.microsoft.com/office/powerpoint/2010/main" val="4439790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Being socially disconnected can impact health in a number of interconnected ways. When living alone, there may be less opportunity for contact which can lead to loneliness or isolation. These experiences can impact motivation, confidence and participation, which can lead to decreased physical activity and/or access to physical activity health education opportunities. There are some significant links with health which are indicated. According to Age UK loneliness has been linked to a 29% increased risk of coronary heart disease, 32% increased risk of stroke and 25% increased risk of dementia. Numbers are associations, not that loneliness is a direct cause of these health problems. This difference is important from the academic point of view.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5B62BC0-7DC4-4569-951D-2BB9475345C6}" type="slidenum">
              <a:rPr lang="en-US" smtClean="0"/>
              <a:t>9</a:t>
            </a:fld>
            <a:endParaRPr lang="en-US" dirty="0"/>
          </a:p>
        </p:txBody>
      </p:sp>
    </p:spTree>
    <p:extLst>
      <p:ext uri="{BB962C8B-B14F-4D97-AF65-F5344CB8AC3E}">
        <p14:creationId xmlns:p14="http://schemas.microsoft.com/office/powerpoint/2010/main" val="33960951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targets behaviours which have the potential to change, such as physical inactivity, decreased community involvement, less maintenance of healthy behaviours and decreased attendance to the preventative opportunities. New Sport England data revealed that 44.3% of 75+ year-old adults were physically active (met the recommended activity target). But social disconnection is not a direct cause of inactivity; it can be said that the social environment is simply a risk factor. In turn, diminished social support can have an impact on motivation, self-confidence, opportunity or encouragement.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thus relies on peer interaction, individualized cues, and community activities to work on these mechanisms.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5B62BC0-7DC4-4569-951D-2BB9475345C6}" type="slidenum">
              <a:rPr lang="en-US" smtClean="0"/>
              <a:t>10</a:t>
            </a:fld>
            <a:endParaRPr lang="en-US" dirty="0"/>
          </a:p>
        </p:txBody>
      </p:sp>
    </p:spTree>
    <p:extLst>
      <p:ext uri="{BB962C8B-B14F-4D97-AF65-F5344CB8AC3E}">
        <p14:creationId xmlns:p14="http://schemas.microsoft.com/office/powerpoint/2010/main" val="7246838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 an individual level, chronic social disconnection can relate to decreased wellbeing, decreased confidence and decreased participation. According to </a:t>
            </a:r>
            <a:r>
              <a:rPr lang="en-GB" sz="1200" kern="1200" dirty="0" err="1">
                <a:solidFill>
                  <a:schemeClr val="tx1"/>
                </a:solidFill>
                <a:effectLst/>
                <a:latin typeface="+mn-lt"/>
                <a:ea typeface="+mn-ea"/>
                <a:cs typeface="+mn-cs"/>
              </a:rPr>
              <a:t>AgeUK</a:t>
            </a:r>
            <a:r>
              <a:rPr lang="en-GB" sz="1200" kern="1200" dirty="0">
                <a:solidFill>
                  <a:schemeClr val="tx1"/>
                </a:solidFill>
                <a:effectLst/>
                <a:latin typeface="+mn-lt"/>
                <a:ea typeface="+mn-ea"/>
                <a:cs typeface="+mn-cs"/>
              </a:rPr>
              <a:t>, nine out of 10 older people who say they feel lonely often feel unhappy or depressed while about four out 10 older people who say they feel lonely only rarely report unhappiness or depression. A lower level of participation may mean that, at a health and social-care level, opportunities to prevent and provide early support and connect with resources in the community may be missed. This does not necessarily equate to a greater use of NHS services, although it may be one factor that affects the level of vulnerability. At the societal level, less participation can lead to a decrease in the communities' involvement, and to its strengthening inequalities.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5B62BC0-7DC4-4569-951D-2BB9475345C6}" type="slidenum">
              <a:rPr lang="en-US" smtClean="0"/>
              <a:t>11</a:t>
            </a:fld>
            <a:endParaRPr lang="en-US" dirty="0"/>
          </a:p>
        </p:txBody>
      </p:sp>
    </p:spTree>
    <p:extLst>
      <p:ext uri="{BB962C8B-B14F-4D97-AF65-F5344CB8AC3E}">
        <p14:creationId xmlns:p14="http://schemas.microsoft.com/office/powerpoint/2010/main" val="9395796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Although there are some great advantages of the existing approaches, they are also accompanied by some limitations. Community groups offer authentic human interaction, which can be limited by transportation, mobility and confidence. Social prescribing offers individualised referrals to activity and referral does not always lead to ongoing engagement with activity. Telephone Befriending is available, but limited in the functions it can provide, compared to an integrated digital platform. Apps can be scalable and have the potential to exclude people who do not have access to digital technologies. As Age UK reports that 2.1 million older people do not use the internet, this is worth bearing in mind.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5B62BC0-7DC4-4569-951D-2BB9475345C6}" type="slidenum">
              <a:rPr lang="en-US" smtClean="0"/>
              <a:t>12</a:t>
            </a:fld>
            <a:endParaRPr lang="en-US" dirty="0"/>
          </a:p>
        </p:txBody>
      </p:sp>
    </p:spTree>
    <p:extLst>
      <p:ext uri="{BB962C8B-B14F-4D97-AF65-F5344CB8AC3E}">
        <p14:creationId xmlns:p14="http://schemas.microsoft.com/office/powerpoint/2010/main" val="3987152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Telephone Befriending is available, but limited in the functions it can provide, compared to an integrated digital platform. Apps can be scalable and have the potential to exclude people who do not have access to digital technologies. As Age UK reports that 2.1 million older people do not use the internet, this is worth bearing in mind. </a:t>
            </a:r>
            <a:r>
              <a:rPr lang="en-US" sz="1200" kern="1200" dirty="0">
                <a:solidFill>
                  <a:schemeClr val="tx1"/>
                </a:solidFill>
                <a:effectLst/>
                <a:latin typeface="+mn-lt"/>
                <a:ea typeface="+mn-ea"/>
                <a:cs typeface="+mn-cs"/>
              </a:rPr>
              <a:t>Digital exclusion might come as a result of limited digital literacy skills, low self-confidence, costs associated with devices or access to internet, sensory impairment, and issues related to privacy and security concerns online. Hence, even though the proposed digital intervention, such as </a:t>
            </a:r>
            <a:r>
              <a:rPr lang="en-US" sz="1200" kern="1200" dirty="0" err="1">
                <a:solidFill>
                  <a:schemeClr val="tx1"/>
                </a:solidFill>
                <a:effectLst/>
                <a:latin typeface="+mn-lt"/>
                <a:ea typeface="+mn-ea"/>
                <a:cs typeface="+mn-cs"/>
              </a:rPr>
              <a:t>ReConnect</a:t>
            </a:r>
            <a:r>
              <a:rPr lang="en-US" sz="1200" kern="1200" dirty="0">
                <a:solidFill>
                  <a:schemeClr val="tx1"/>
                </a:solidFill>
                <a:effectLst/>
                <a:latin typeface="+mn-lt"/>
                <a:ea typeface="+mn-ea"/>
                <a:cs typeface="+mn-cs"/>
              </a:rPr>
              <a:t>, will offer various opportunities to connect socially, access health-related information, and receive reminders as well as receive signposting to community resources, it should not be seen as an alternative to non-digital modes of support currently in existence. Rather, a hybrid model could offer increased levels of accessibility through incorporating communication via application as well as traditional communication through telephone befriending. Various stakeholders such as digital champions, families, community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and volunteer could assist elderly people in using the application confidently and effectively. In this way, inclusivity will be promoted while retaining the benefits that have been made possible through digital technologies.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5B62BC0-7DC4-4569-951D-2BB9475345C6}" type="slidenum">
              <a:rPr lang="en-US" smtClean="0"/>
              <a:t>13</a:t>
            </a:fld>
            <a:endParaRPr lang="en-US" dirty="0"/>
          </a:p>
        </p:txBody>
      </p:sp>
    </p:spTree>
    <p:extLst>
      <p:ext uri="{BB962C8B-B14F-4D97-AF65-F5344CB8AC3E}">
        <p14:creationId xmlns:p14="http://schemas.microsoft.com/office/powerpoint/2010/main" val="36150139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Digital delivery has the following advantages: reach, convenience, personalisation and continuity. Home-based peer interaction for older people and personalised prompting and exploring the opportunities in the community without having to travel all the time. But there are digital inequalities if there is a lack of devices, connectivity or confidence. Age UK identified that 31% of the over 60s informed the company that life was more difficult as more services were going online. Given this, there is an important consideration in implementing this, specifically. Digital-skills training, simple interfaces, device support and telephone assistance/community-based onboarding should, therefore, be offered in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5B62BC0-7DC4-4569-951D-2BB9475345C6}" type="slidenum">
              <a:rPr lang="en-US" smtClean="0"/>
              <a:t>14</a:t>
            </a:fld>
            <a:endParaRPr lang="en-US" dirty="0"/>
          </a:p>
        </p:txBody>
      </p:sp>
    </p:spTree>
    <p:extLst>
      <p:ext uri="{BB962C8B-B14F-4D97-AF65-F5344CB8AC3E}">
        <p14:creationId xmlns:p14="http://schemas.microsoft.com/office/powerpoint/2010/main" val="35150106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is potential to connect between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and participation, empowerment, social connection, self-efficacy and healthier behaviours. </a:t>
            </a:r>
            <a:r>
              <a:rPr lang="en-GB" sz="1200" kern="1200" dirty="0" err="1">
                <a:solidFill>
                  <a:schemeClr val="tx1"/>
                </a:solidFill>
                <a:effectLst/>
                <a:latin typeface="+mn-lt"/>
                <a:ea typeface="+mn-ea"/>
                <a:cs typeface="+mn-cs"/>
              </a:rPr>
              <a:t>Salutogenesis</a:t>
            </a:r>
            <a:r>
              <a:rPr lang="en-GB" sz="1200" kern="1200" dirty="0">
                <a:solidFill>
                  <a:schemeClr val="tx1"/>
                </a:solidFill>
                <a:effectLst/>
                <a:latin typeface="+mn-lt"/>
                <a:ea typeface="+mn-ea"/>
                <a:cs typeface="+mn-cs"/>
              </a:rPr>
              <a:t> is applicable as the targeted resource is a resource for wellbeing and not just focusing on illness. Having confidence is significant since self-efficacy could determine an individual's attempts to adopt and sustain healthy actions. People can receive encouragement and shared experiences from social support, and can find meaningful involvement through community activities. The physical-activity element also reflects the NHS guidance for adults over the age of 55+, which suggests being active on a daily basis as much as possible, strength and balance exercises should be performed on two or more days every week and 150 minutes of moderate activity should be undertaken per week.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5B62BC0-7DC4-4569-951D-2BB9475345C6}" type="slidenum">
              <a:rPr lang="en-US" smtClean="0"/>
              <a:t>15</a:t>
            </a:fld>
            <a:endParaRPr lang="en-US" dirty="0"/>
          </a:p>
        </p:txBody>
      </p:sp>
    </p:spTree>
    <p:extLst>
      <p:ext uri="{BB962C8B-B14F-4D97-AF65-F5344CB8AC3E}">
        <p14:creationId xmlns:p14="http://schemas.microsoft.com/office/powerpoint/2010/main" val="38734651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older population is accommodated in communities for older people across the UK, where people live on their own. Social disconnection is the issue, and its possible link to less engagement and less confident and healthy engagement. Levels are significant as millions of adults aged 55 years old and over live alone and nearly thousands feel lonely often. Physical inactivity is also applicable as, in the latest Sport England data, only 44.3% of adults (aged 75+) achieve the active threshold.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starts by working on 5 functions, all interwoven: Connect, Move, Engage, Check-In and Support. The hoped-for pathway is ‘connection’, then ‘confidence', then ‘participation’, then ‘healthier behaviours', and finally, ‘social-health resilience'.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5B62BC0-7DC4-4569-951D-2BB9475345C6}" type="slidenum">
              <a:rPr lang="en-US" smtClean="0"/>
              <a:t>16</a:t>
            </a:fld>
            <a:endParaRPr lang="en-US" dirty="0"/>
          </a:p>
        </p:txBody>
      </p:sp>
    </p:spTree>
    <p:extLst>
      <p:ext uri="{BB962C8B-B14F-4D97-AF65-F5344CB8AC3E}">
        <p14:creationId xmlns:p14="http://schemas.microsoft.com/office/powerpoint/2010/main" val="37217634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first place, for some seniors, social disconnection is a large public health issue. Some older persons are often lonely and there are older people in England who do not speak to friends or relatives in a week. Second, there are barriers of accessibility, continuity, engagement and digital-exclusion that can be encountered with existing </a:t>
            </a:r>
            <a:r>
              <a:rPr lang="en-GB" sz="1200" kern="1200" dirty="0" err="1">
                <a:solidFill>
                  <a:schemeClr val="tx1"/>
                </a:solidFill>
                <a:effectLst/>
                <a:latin typeface="+mn-lt"/>
                <a:ea typeface="+mn-ea"/>
                <a:cs typeface="+mn-cs"/>
              </a:rPr>
              <a:t>approachesThis</a:t>
            </a:r>
            <a:r>
              <a:rPr lang="en-GB" sz="1200" kern="1200" dirty="0">
                <a:solidFill>
                  <a:schemeClr val="tx1"/>
                </a:solidFill>
                <a:effectLst/>
                <a:latin typeface="+mn-lt"/>
                <a:ea typeface="+mn-ea"/>
                <a:cs typeface="+mn-cs"/>
              </a:rPr>
              <a:t> is especially so at a time when millions of older people are not using internet technology a lot. Third,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proffers an integrated digital-health approach to connect social with health promoting behaviour.</a:t>
            </a:r>
            <a:endParaRPr lang="en-IN" sz="1200" kern="1200" dirty="0">
              <a:solidFill>
                <a:schemeClr val="tx1"/>
              </a:solidFill>
              <a:effectLst/>
              <a:latin typeface="+mn-lt"/>
              <a:ea typeface="+mn-ea"/>
              <a:cs typeface="+mn-cs"/>
            </a:endParaRPr>
          </a:p>
          <a:p>
            <a:br>
              <a:rPr lang="en-GB" sz="1200" kern="1200" dirty="0">
                <a:solidFill>
                  <a:schemeClr val="tx1"/>
                </a:solidFill>
                <a:effectLst/>
                <a:latin typeface="+mn-lt"/>
                <a:ea typeface="+mn-ea"/>
                <a:cs typeface="+mn-cs"/>
              </a:rPr>
            </a:br>
            <a:endParaRPr lang="en-IN" dirty="0">
              <a:effectLst/>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5B62BC0-7DC4-4569-951D-2BB9475345C6}" type="slidenum">
              <a:rPr lang="en-US" smtClean="0"/>
              <a:t>17</a:t>
            </a:fld>
            <a:endParaRPr lang="en-US" dirty="0"/>
          </a:p>
        </p:txBody>
      </p:sp>
    </p:spTree>
    <p:extLst>
      <p:ext uri="{BB962C8B-B14F-4D97-AF65-F5344CB8AC3E}">
        <p14:creationId xmlns:p14="http://schemas.microsoft.com/office/powerpoint/2010/main" val="20649356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is not an app-development project, the PRECEDE–PROCEED Model is appropriate since it offers a structured public-health planning approach. The emphasis of PRECEDE is on the diagnosis of social, epidemiological, behavioural, environmental and organisational factors that influence the problem, while PROCEED emphasizes implementation and evaluation. The relevance of this lies in that there were 4,300,000 people aged 55 years and over living alone in the UK in 2024, 51.1% of those living alone. </a:t>
            </a:r>
            <a:r>
              <a:rPr lang="en-US" dirty="0"/>
              <a:t>PROCEED, in its turn, can be used to plan and evaluate the </a:t>
            </a:r>
            <a:r>
              <a:rPr lang="en-US" dirty="0" err="1"/>
              <a:t>ReConnect</a:t>
            </a:r>
            <a:r>
              <a:rPr lang="en-US" dirty="0"/>
              <a:t> application implementation by examining whether the intervention is implemented properly and whether it results in certain outcomes</a:t>
            </a:r>
            <a:endParaRPr lang="en-IN" dirty="0"/>
          </a:p>
        </p:txBody>
      </p:sp>
      <p:sp>
        <p:nvSpPr>
          <p:cNvPr id="4" name="Slide Number Placeholder 3"/>
          <p:cNvSpPr>
            <a:spLocks noGrp="1"/>
          </p:cNvSpPr>
          <p:nvPr>
            <p:ph type="sldNum" sz="quarter" idx="5"/>
          </p:nvPr>
        </p:nvSpPr>
        <p:spPr/>
        <p:txBody>
          <a:bodyPr/>
          <a:lstStyle/>
          <a:p>
            <a:fld id="{E941E7F6-7F74-4733-93E0-804BA80D1A2A}" type="slidenum">
              <a:rPr lang="en-IN" smtClean="0"/>
              <a:t>19</a:t>
            </a:fld>
            <a:endParaRPr lang="en-IN"/>
          </a:p>
        </p:txBody>
      </p:sp>
    </p:spTree>
    <p:extLst>
      <p:ext uri="{BB962C8B-B14F-4D97-AF65-F5344CB8AC3E}">
        <p14:creationId xmlns:p14="http://schemas.microsoft.com/office/powerpoint/2010/main" val="7999587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PRECEDE-PROCEED model is participatory, outcome-oriented and is population-focused. It also can assist in linking determinants to intervention activities and outcomes. Quite simply for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this is a model that makes sure the older adult's real needs and barriers are the starting point of the intervention – and not that technology is simply the answer.</a:t>
            </a:r>
            <a:endParaRPr lang="en-IN" sz="1200" kern="1200" dirty="0">
              <a:solidFill>
                <a:schemeClr val="tx1"/>
              </a:solidFill>
              <a:effectLst/>
              <a:latin typeface="+mn-lt"/>
              <a:ea typeface="+mn-ea"/>
              <a:cs typeface="+mn-cs"/>
            </a:endParaRPr>
          </a:p>
          <a:p>
            <a:r>
              <a:rPr lang="en-US" dirty="0"/>
              <a:t>The model promotes a systematic evaluation of social, behavioral, environmental, and educational determinants that can cause social disconnection. It is particularly relevant as older adults who live alone face various obstacles, such as lack of digital literacy, mobility challenges, financial hardships, grief, and limited access to community activities. With the help of PRECEDE, it is possible to identify these issues prior to choosing the most appropriate intervention strategy. </a:t>
            </a:r>
            <a:endParaRPr lang="en-IN" dirty="0"/>
          </a:p>
        </p:txBody>
      </p:sp>
      <p:sp>
        <p:nvSpPr>
          <p:cNvPr id="4" name="Slide Number Placeholder 3"/>
          <p:cNvSpPr>
            <a:spLocks noGrp="1"/>
          </p:cNvSpPr>
          <p:nvPr>
            <p:ph type="sldNum" sz="quarter" idx="5"/>
          </p:nvPr>
        </p:nvSpPr>
        <p:spPr/>
        <p:txBody>
          <a:bodyPr/>
          <a:lstStyle/>
          <a:p>
            <a:fld id="{E941E7F6-7F74-4733-93E0-804BA80D1A2A}" type="slidenum">
              <a:rPr lang="en-IN" smtClean="0"/>
              <a:t>20</a:t>
            </a:fld>
            <a:endParaRPr lang="en-IN"/>
          </a:p>
        </p:txBody>
      </p:sp>
    </p:spTree>
    <p:extLst>
      <p:ext uri="{BB962C8B-B14F-4D97-AF65-F5344CB8AC3E}">
        <p14:creationId xmlns:p14="http://schemas.microsoft.com/office/powerpoint/2010/main" val="910810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initial step is to be aware of what is of concern to older people who live alone. Quality of life, independence, sense of belonging, confidence, social participation and community involvement should be evaluated in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Older adults should be directly engaged in this assessment, either through interviews or focus groups/co-design workshops. It is important due to the fact that living alone does not necessarily imply loneliness nor low wellbeing. ONS data reveals that, in 2024, 40.9% of the female population aged 65+, and 27.0% of the male population aged 65+, of all those living in households were living alone, reflecting to some extent how socially disconnected the situation is. That way, co-design can be used to determine what is of value to users and, for example, for them it might be about remaining independent, making friends, experiencing confidence online or having access to activities locally. This participatory approach ensures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is more person-centred and that the platform more accurately mirrors the priorities in everyday life.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941E7F6-7F74-4733-93E0-804BA80D1A2A}" type="slidenum">
              <a:rPr lang="en-IN" smtClean="0"/>
              <a:t>21</a:t>
            </a:fld>
            <a:endParaRPr lang="en-IN"/>
          </a:p>
        </p:txBody>
      </p:sp>
    </p:spTree>
    <p:extLst>
      <p:ext uri="{BB962C8B-B14F-4D97-AF65-F5344CB8AC3E}">
        <p14:creationId xmlns:p14="http://schemas.microsoft.com/office/powerpoint/2010/main" val="22682031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That way, co-design can be used to determine what is of value to users and, for example, for them it might be about remaining independent, making friends, experiencing confidence online or having access to activities locally. This participatory approach ensures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is more person-centred and that the platform more accurately mirrors the priorities in everyday life. </a:t>
            </a:r>
            <a:r>
              <a:rPr lang="en-US" sz="1200" kern="1200" dirty="0">
                <a:solidFill>
                  <a:schemeClr val="tx1"/>
                </a:solidFill>
                <a:effectLst/>
                <a:latin typeface="+mn-lt"/>
                <a:ea typeface="+mn-ea"/>
                <a:cs typeface="+mn-cs"/>
              </a:rPr>
              <a:t>this way, co-design will help in finding out what is valuable to the users and, for instance, for them it can be related to staying independent, making friends, feeling confident online or being able to participate in activities near their home. This method will make sure that </a:t>
            </a:r>
            <a:r>
              <a:rPr lang="en-US" sz="1200" kern="1200" dirty="0" err="1">
                <a:solidFill>
                  <a:schemeClr val="tx1"/>
                </a:solidFill>
                <a:effectLst/>
                <a:latin typeface="+mn-lt"/>
                <a:ea typeface="+mn-ea"/>
                <a:cs typeface="+mn-cs"/>
              </a:rPr>
              <a:t>ReConnect</a:t>
            </a:r>
            <a:r>
              <a:rPr lang="en-US" sz="1200" kern="1200" dirty="0">
                <a:solidFill>
                  <a:schemeClr val="tx1"/>
                </a:solidFill>
                <a:effectLst/>
                <a:latin typeface="+mn-lt"/>
                <a:ea typeface="+mn-ea"/>
                <a:cs typeface="+mn-cs"/>
              </a:rPr>
              <a:t> will be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and that the platform will better reflect the values of the people’s lives. Also, involving older people in all stages of the design process will reveal practical obstacles that might not be seen by professionals or technology developers. </a:t>
            </a:r>
            <a:endParaRPr lang="en-IN" dirty="0"/>
          </a:p>
        </p:txBody>
      </p:sp>
      <p:sp>
        <p:nvSpPr>
          <p:cNvPr id="4" name="Slide Number Placeholder 3"/>
          <p:cNvSpPr>
            <a:spLocks noGrp="1"/>
          </p:cNvSpPr>
          <p:nvPr>
            <p:ph type="sldNum" sz="quarter" idx="5"/>
          </p:nvPr>
        </p:nvSpPr>
        <p:spPr/>
        <p:txBody>
          <a:bodyPr/>
          <a:lstStyle/>
          <a:p>
            <a:fld id="{E941E7F6-7F74-4733-93E0-804BA80D1A2A}" type="slidenum">
              <a:rPr lang="en-IN" smtClean="0"/>
              <a:t>22</a:t>
            </a:fld>
            <a:endParaRPr lang="en-IN"/>
          </a:p>
        </p:txBody>
      </p:sp>
    </p:spTree>
    <p:extLst>
      <p:ext uri="{BB962C8B-B14F-4D97-AF65-F5344CB8AC3E}">
        <p14:creationId xmlns:p14="http://schemas.microsoft.com/office/powerpoint/2010/main" val="42279637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epidemiological assessment serves as a basis for determining the health and behavioural concerns that should be made priorities. These are such as social isolation, loneliness, being physically inactive, reduced involvement in community and less engagement with preventive health opportunities. Additionally, only 44.3% of adults (aged 75+) were deemed as active against 64.6% for all adults, according to Sport England's recent Active Lives data. Digital access should also be taken into account as Age UK noted that 2.4 million older people (19%) are not using the internet much – or at all – particularly those older people living alone (30%). These results highlight that social connectedness, physical activity, community participation, and digital confidence should be given a particular focus. The epidemiological stage thus helps define the outcomes – the parameters - that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can affect</a:t>
            </a:r>
            <a:endParaRPr lang="en-IN" dirty="0"/>
          </a:p>
        </p:txBody>
      </p:sp>
      <p:sp>
        <p:nvSpPr>
          <p:cNvPr id="4" name="Slide Number Placeholder 3"/>
          <p:cNvSpPr>
            <a:spLocks noGrp="1"/>
          </p:cNvSpPr>
          <p:nvPr>
            <p:ph type="sldNum" sz="quarter" idx="5"/>
          </p:nvPr>
        </p:nvSpPr>
        <p:spPr/>
        <p:txBody>
          <a:bodyPr/>
          <a:lstStyle/>
          <a:p>
            <a:fld id="{E941E7F6-7F74-4733-93E0-804BA80D1A2A}" type="slidenum">
              <a:rPr lang="en-IN" smtClean="0"/>
              <a:t>23</a:t>
            </a:fld>
            <a:endParaRPr lang="en-IN"/>
          </a:p>
        </p:txBody>
      </p:sp>
    </p:spTree>
    <p:extLst>
      <p:ext uri="{BB962C8B-B14F-4D97-AF65-F5344CB8AC3E}">
        <p14:creationId xmlns:p14="http://schemas.microsoft.com/office/powerpoint/2010/main" val="35183713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behavioural and environmental assessment takes into consideration the fact that behaviour is shaped by the environment. Behavioural factors for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are social avoidance, low levels of physical activity, lesser community engagement and little interaction with digital services. Environmental factors include transport problems, accessibility of community activities, local services, ownership of the device, Internet and digital supports. Thus, just offering an App is not enough to effect behaviour change. An older adult's lack of Wi-Fi, or a device capable of internet access or confidence in technology use can cause the intervention to fail.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thus seeks to tackle behaviour and environment, one-on-one prompting and digital training, access and connections with local opportunities.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941E7F6-7F74-4733-93E0-804BA80D1A2A}" type="slidenum">
              <a:rPr lang="en-IN" smtClean="0"/>
              <a:t>24</a:t>
            </a:fld>
            <a:endParaRPr lang="en-IN"/>
          </a:p>
        </p:txBody>
      </p:sp>
    </p:spTree>
    <p:extLst>
      <p:ext uri="{BB962C8B-B14F-4D97-AF65-F5344CB8AC3E}">
        <p14:creationId xmlns:p14="http://schemas.microsoft.com/office/powerpoint/2010/main" val="41377485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stage focuses on the factors that may affect the adoption of the behaviours and maintaining them. Predisposing factors consist of knowledge, attitudes and confidence and an older adult may know the advantages of exercise, yet not feel confident to exercise alone, or to join a new exercise group. Factors that enable this include having a device, having Wi-Fi, and having digital skills and an accessible interface.  Those are especially key as 30% of older persons living alone have a limited use of the </a:t>
            </a:r>
            <a:r>
              <a:rPr lang="en-GB" sz="1200" kern="1200" dirty="0" err="1">
                <a:solidFill>
                  <a:schemeClr val="tx1"/>
                </a:solidFill>
                <a:effectLst/>
                <a:latin typeface="+mn-lt"/>
                <a:ea typeface="+mn-ea"/>
                <a:cs typeface="+mn-cs"/>
              </a:rPr>
              <a:t>internet.Positive</a:t>
            </a:r>
            <a:r>
              <a:rPr lang="en-GB" sz="1200" kern="1200" dirty="0">
                <a:solidFill>
                  <a:schemeClr val="tx1"/>
                </a:solidFill>
                <a:effectLst/>
                <a:latin typeface="+mn-lt"/>
                <a:ea typeface="+mn-ea"/>
                <a:cs typeface="+mn-cs"/>
              </a:rPr>
              <a:t> influences include peers, family support and role of community work. Peer circles can in turn be used by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to help cement participation, personalised feedback can increase confidence in the participant and community workers to help continue engagement. The intervention should not be based on the assumption that information translates to behavioural change. Knowledge must be accompanied by the ability to do; opportunity and motivation.</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941E7F6-7F74-4733-93E0-804BA80D1A2A}" type="slidenum">
              <a:rPr lang="en-IN" smtClean="0"/>
              <a:t>25</a:t>
            </a:fld>
            <a:endParaRPr lang="en-IN"/>
          </a:p>
        </p:txBody>
      </p:sp>
    </p:spTree>
    <p:extLst>
      <p:ext uri="{BB962C8B-B14F-4D97-AF65-F5344CB8AC3E}">
        <p14:creationId xmlns:p14="http://schemas.microsoft.com/office/powerpoint/2010/main" val="39106104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Organisation infrastructure is needed for implementation.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would require collaboration between NHS services, local authorities, voluntary groups, community groups and social prescribing networks. This aligns the approach with NHS England's social prescribing which introduces social-prescribing link workers and community-based support in primary care networks. This established pathway is witnessed in a national programme set by NHS England for at least 900,000 people to visit social prescribing by 2023/24.Staff training, safeguarding protocols, data governance, consent protocols, cyber security and clear referral procedures are other requirements that need to be in place. There also would be importance placed on local programmes to promote “digital-inclusion”. The point is not to just launch an app, it is about implementation. To run safely, sustainably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needs organisational capacity, trained staff, community partnerships and governance.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941E7F6-7F74-4733-93E0-804BA80D1A2A}" type="slidenum">
              <a:rPr lang="en-IN" smtClean="0"/>
              <a:t>26</a:t>
            </a:fld>
            <a:endParaRPr lang="en-IN"/>
          </a:p>
        </p:txBody>
      </p:sp>
    </p:spTree>
    <p:extLst>
      <p:ext uri="{BB962C8B-B14F-4D97-AF65-F5344CB8AC3E}">
        <p14:creationId xmlns:p14="http://schemas.microsoft.com/office/powerpoint/2010/main" val="16114333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PROCEED stage is the translation of the findings into implementation. One, there is a need to “co-design”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with older adults and appropriate professionals. The testing of accessibility and usability of the prototype should be done and digital-inclusion training should provide users with help on devices, basic functions and more. Fourth, there should be a small pilot to test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with a small number of users. Fifth, feedback on usability, engagement, barriers and confidence should be gathered. Sixth, there is a need to revise the platform for the purposes of wider </a:t>
            </a:r>
            <a:r>
              <a:rPr lang="en-GB" sz="1200" kern="1200" dirty="0" err="1">
                <a:solidFill>
                  <a:schemeClr val="tx1"/>
                </a:solidFill>
                <a:effectLst/>
                <a:latin typeface="+mn-lt"/>
                <a:ea typeface="+mn-ea"/>
                <a:cs typeface="+mn-cs"/>
              </a:rPr>
              <a:t>rollout.With</a:t>
            </a:r>
            <a:r>
              <a:rPr lang="en-GB" sz="1200" kern="1200" dirty="0">
                <a:solidFill>
                  <a:schemeClr val="tx1"/>
                </a:solidFill>
                <a:effectLst/>
                <a:latin typeface="+mn-lt"/>
                <a:ea typeface="+mn-ea"/>
                <a:cs typeface="+mn-cs"/>
              </a:rPr>
              <a:t> a staged approach the risk of implementation is minimised. It also acknowledges that there is not one single cohort of older people.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941E7F6-7F74-4733-93E0-804BA80D1A2A}" type="slidenum">
              <a:rPr lang="en-IN" smtClean="0"/>
              <a:t>27</a:t>
            </a:fld>
            <a:endParaRPr lang="en-IN"/>
          </a:p>
        </p:txBody>
      </p:sp>
    </p:spTree>
    <p:extLst>
      <p:ext uri="{BB962C8B-B14F-4D97-AF65-F5344CB8AC3E}">
        <p14:creationId xmlns:p14="http://schemas.microsoft.com/office/powerpoint/2010/main" val="23030861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behaviour-change pathway offers an explanation as to why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is expected to have an impact. Peer interaction can enhance support and, in turn, encourage as it establishes shared experiences. Small goals that are achievable can build self-efficacy by giving users a sense of success and not being overwhelmed. Personalised prompts can be useful to remind individuals about activities or opportunities available to take action Progress can be reinforced through feedback – informing users that they are making progress. Lastly, community opportunities can foster ongoing engagement by taking it offline on the digital </a:t>
            </a:r>
            <a:r>
              <a:rPr lang="en-GB" sz="1200" kern="1200" dirty="0" err="1">
                <a:solidFill>
                  <a:schemeClr val="tx1"/>
                </a:solidFill>
                <a:effectLst/>
                <a:latin typeface="+mn-lt"/>
                <a:ea typeface="+mn-ea"/>
                <a:cs typeface="+mn-cs"/>
              </a:rPr>
              <a:t>platform.The</a:t>
            </a:r>
            <a:r>
              <a:rPr lang="en-GB" sz="1200" kern="1200" dirty="0">
                <a:solidFill>
                  <a:schemeClr val="tx1"/>
                </a:solidFill>
                <a:effectLst/>
                <a:latin typeface="+mn-lt"/>
                <a:ea typeface="+mn-ea"/>
                <a:cs typeface="+mn-cs"/>
              </a:rPr>
              <a:t> proportion of adults in older age groups who are active is low and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could be a realistic source of activity prompts for these age groups, and help link these people with suitable opportunities in their local area.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941E7F6-7F74-4733-93E0-804BA80D1A2A}" type="slidenum">
              <a:rPr lang="en-IN" smtClean="0"/>
              <a:t>28</a:t>
            </a:fld>
            <a:endParaRPr lang="en-IN"/>
          </a:p>
        </p:txBody>
      </p:sp>
    </p:spTree>
    <p:extLst>
      <p:ext uri="{BB962C8B-B14F-4D97-AF65-F5344CB8AC3E}">
        <p14:creationId xmlns:p14="http://schemas.microsoft.com/office/powerpoint/2010/main" val="24673992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Process indicators might encompass registrations, frequency of platform usage, extent of participation in peer circles, extent to which the digital support is completed and “take-up” and “retention.” These are measures to help determine if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was actually delivered as </a:t>
            </a:r>
            <a:r>
              <a:rPr lang="en-GB" sz="1200" kern="1200" dirty="0" err="1">
                <a:solidFill>
                  <a:schemeClr val="tx1"/>
                </a:solidFill>
                <a:effectLst/>
                <a:latin typeface="+mn-lt"/>
                <a:ea typeface="+mn-ea"/>
                <a:cs typeface="+mn-cs"/>
              </a:rPr>
              <a:t>intended.Social</a:t>
            </a:r>
            <a:r>
              <a:rPr lang="en-GB" sz="1200" kern="1200" dirty="0">
                <a:solidFill>
                  <a:schemeClr val="tx1"/>
                </a:solidFill>
                <a:effectLst/>
                <a:latin typeface="+mn-lt"/>
                <a:ea typeface="+mn-ea"/>
                <a:cs typeface="+mn-cs"/>
              </a:rPr>
              <a:t> connectedness, self-efficacy, physical activity and community engagement are short-term outcomes to strive for. Very long-term outcomes may involve health-related wellbeing, ongoing healthier </a:t>
            </a:r>
            <a:r>
              <a:rPr lang="en-GB" sz="1200" kern="1200" dirty="0" err="1">
                <a:solidFill>
                  <a:schemeClr val="tx1"/>
                </a:solidFill>
                <a:effectLst/>
                <a:latin typeface="+mn-lt"/>
                <a:ea typeface="+mn-ea"/>
                <a:cs typeface="+mn-cs"/>
              </a:rPr>
              <a:t>behaviors</a:t>
            </a:r>
            <a:r>
              <a:rPr lang="en-GB" sz="1200" kern="1200" dirty="0">
                <a:solidFill>
                  <a:schemeClr val="tx1"/>
                </a:solidFill>
                <a:effectLst/>
                <a:latin typeface="+mn-lt"/>
                <a:ea typeface="+mn-ea"/>
                <a:cs typeface="+mn-cs"/>
              </a:rPr>
              <a:t> and interactions with appropriate services. Assessment items should include a comparison group, that is, if feasible, comparison with an appropriate comparison group; baseline measures should be used; follow-up measures should be used.</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941E7F6-7F74-4733-93E0-804BA80D1A2A}" type="slidenum">
              <a:rPr lang="en-IN" smtClean="0"/>
              <a:t>29</a:t>
            </a:fld>
            <a:endParaRPr lang="en-IN"/>
          </a:p>
        </p:txBody>
      </p:sp>
    </p:spTree>
    <p:extLst>
      <p:ext uri="{BB962C8B-B14F-4D97-AF65-F5344CB8AC3E}">
        <p14:creationId xmlns:p14="http://schemas.microsoft.com/office/powerpoint/2010/main" val="18214906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PRECEDE–PROCEED offers, overall, a logical pathway to deliver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The PRECEDE approach starts by assessing population, social priorities, epidemiological issues, behavioural determinants and environmental factors and organizational needs. The results are then used to inform the design of a co-produced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intervention. PROCEED transitions from implementation to monitoring, evaluation and refinement. Hence, there is a need to go beyond download and usage and consider significant shifts in behaviours and wellbeing. This is facilitated via the PRECEDE–PROCEED framework which includes evaluation in the planning process instead of only after the process has been implemented.</a:t>
            </a:r>
            <a:endParaRPr lang="en-IN" dirty="0"/>
          </a:p>
        </p:txBody>
      </p:sp>
      <p:sp>
        <p:nvSpPr>
          <p:cNvPr id="4" name="Slide Number Placeholder 3"/>
          <p:cNvSpPr>
            <a:spLocks noGrp="1"/>
          </p:cNvSpPr>
          <p:nvPr>
            <p:ph type="sldNum" sz="quarter" idx="5"/>
          </p:nvPr>
        </p:nvSpPr>
        <p:spPr/>
        <p:txBody>
          <a:bodyPr/>
          <a:lstStyle/>
          <a:p>
            <a:fld id="{E941E7F6-7F74-4733-93E0-804BA80D1A2A}" type="slidenum">
              <a:rPr lang="en-IN" smtClean="0"/>
              <a:t>30</a:t>
            </a:fld>
            <a:endParaRPr lang="en-IN"/>
          </a:p>
        </p:txBody>
      </p:sp>
    </p:spTree>
    <p:extLst>
      <p:ext uri="{BB962C8B-B14F-4D97-AF65-F5344CB8AC3E}">
        <p14:creationId xmlns:p14="http://schemas.microsoft.com/office/powerpoint/2010/main" val="35139118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social dis-connections cannot be solved by technology alone, so a multi-stakeholder ecosystem is required for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Older people are the primary users and should be involved in co-production &amp; use. Families and carers can offer encouragement and support by practising and providing feedback on an occurrence where it is appropriate. Activities and peer-support opportunities from community organisations are available. Social prescribers might be able to facilitate access to relevant community services and primary care can signpost where health concerns are detected. There are opportunities for local authorities to contribute to infrastructure planning and digital-inclusion plans in the community. Lastly, digital technology providers are responsible for developing the platforms, for accessibility, technical maintenance and for cybersecurity.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4A714CC-4488-42B1-9A89-BE98654F6063}" type="slidenum">
              <a:rPr lang="en-IN" smtClean="0"/>
              <a:t>32</a:t>
            </a:fld>
            <a:endParaRPr lang="en-IN"/>
          </a:p>
        </p:txBody>
      </p:sp>
    </p:spTree>
    <p:extLst>
      <p:ext uri="{BB962C8B-B14F-4D97-AF65-F5344CB8AC3E}">
        <p14:creationId xmlns:p14="http://schemas.microsoft.com/office/powerpoint/2010/main" val="21124936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certain roles played by each stakeholder in the implementation. Older adults need to be co-designed, tested and used for the intervention; this will make sure the intervention is reflective of real needs. Community organisations such as activities, peer groups and social opportunities available and social prescribers are able to identify appropriate services and make referrals. Primary care professionals should signpost suitable users to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where there is social disconnection negatively impacting on wellbeing or health engagement. Local authorities have the potential to yield community facilities, connections and access to digital-inclusion initiatives. Families/carers can support participation but must remember that this should be done with respect to the person's autonomy and consent. Support for the platform will be provided by the technology provider who will also ensure that issues of security, accessibility and reliability are treated.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4A714CC-4488-42B1-9A89-BE98654F6063}" type="slidenum">
              <a:rPr lang="en-IN" smtClean="0"/>
              <a:t>33</a:t>
            </a:fld>
            <a:endParaRPr lang="en-IN"/>
          </a:p>
        </p:txBody>
      </p:sp>
    </p:spTree>
    <p:extLst>
      <p:ext uri="{BB962C8B-B14F-4D97-AF65-F5344CB8AC3E}">
        <p14:creationId xmlns:p14="http://schemas.microsoft.com/office/powerpoint/2010/main" val="276273513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Collaboration among the stakeholders in question is vital due to the fact that it is impossible for one organisation alone to resolve the underlying factors behind social isolation. Communication and joint decision-making will allow all stakeholders to collaborate on making referrals, organising activities and responding to any safeguarding concerns. Community organisations must be able to give information regarding participation rates and barriers to participation; at the same time, primary care and social prescribing groups can assess whether there is an increase in participation and wellbeing through the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intervention. Local government bodies can also contribute to the sustainability of the process by integrating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with other community and digital inclusion initiatives.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64A714CC-4488-42B1-9A89-BE98654F6063}" type="slidenum">
              <a:rPr lang="en-IN" smtClean="0"/>
              <a:t>34</a:t>
            </a:fld>
            <a:endParaRPr lang="en-IN"/>
          </a:p>
        </p:txBody>
      </p:sp>
    </p:spTree>
    <p:extLst>
      <p:ext uri="{BB962C8B-B14F-4D97-AF65-F5344CB8AC3E}">
        <p14:creationId xmlns:p14="http://schemas.microsoft.com/office/powerpoint/2010/main" val="17875813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Digital exclusion may be the greatest challenge as the intervention targets individuals who may already be struggling with access to digital tools. This may be because of the cost of the equipment, low Internet availability, lack of computer skills, sensory impairment, cognitive impairment, apprehension towards technology, or not feeling comfortable using it. Age UK reveals that 2.4 million older people only use the internet, and of these, 30% are older people who live alone.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should therefore establish a Digital Inclusion Package with loans to devices, basic training in digital skills as well as by phone support and an accessible interface.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4A714CC-4488-42B1-9A89-BE98654F6063}" type="slidenum">
              <a:rPr lang="en-IN" smtClean="0"/>
              <a:t>35</a:t>
            </a:fld>
            <a:endParaRPr lang="en-IN"/>
          </a:p>
        </p:txBody>
      </p:sp>
    </p:spTree>
    <p:extLst>
      <p:ext uri="{BB962C8B-B14F-4D97-AF65-F5344CB8AC3E}">
        <p14:creationId xmlns:p14="http://schemas.microsoft.com/office/powerpoint/2010/main" val="331092487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Some may be concerned about tricksters, privacy, lack of confidence with online services or just want to communicate through person-to-person contact. Technology fear and lack of motivation are other factors that can further limit adoption. These barriers illustrate the need for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to have a user centred approach. For instance, one persona is a 75-year-old living alone and who has a typical smartphone but is less comfortable in using unfamiliar apps. One might be a 82-year old person limited in his internet capability and even more hesitant in wanting to communicate via the internet. How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reacts should vary with each individual.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4A714CC-4488-42B1-9A89-BE98654F6063}" type="slidenum">
              <a:rPr lang="en-IN" smtClean="0"/>
              <a:t>36</a:t>
            </a:fld>
            <a:endParaRPr lang="en-IN"/>
          </a:p>
        </p:txBody>
      </p:sp>
    </p:spTree>
    <p:extLst>
      <p:ext uri="{BB962C8B-B14F-4D97-AF65-F5344CB8AC3E}">
        <p14:creationId xmlns:p14="http://schemas.microsoft.com/office/powerpoint/2010/main" val="4321686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case of this particular user, encouraging him to use all of the functions right away would only increase anxiety and discourage further engagement. Rather, the intervention may start with a phone call or in-person introduction facilitated by an intermediary organisation from the community, and then go on to digital skills development gradually. A volunteer, a social prescriber, or a digital champion can introduce the platform to the user through practical examples of how it works, for instance, by checking a community event or joining a peer support group. Moreover, this user should be allowed to pick the platform functions he wishes to use and is not obliged to use the whole thing. This could include phone check-ins, simplified notifications or the possibility of getting help from a family member, if needed and upon consent. This process should be assessed based on the person's confidence levels and preferences and not on any pre-set expectations about what kind of engagement he is supposed to have. In essence, this strategy recognises the fact that older adults represent a diverse demographic group and any digital intervention has to be successful by accommodating this diversity.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64A714CC-4488-42B1-9A89-BE98654F6063}" type="slidenum">
              <a:rPr lang="en-IN" smtClean="0"/>
              <a:t>37</a:t>
            </a:fld>
            <a:endParaRPr lang="en-IN"/>
          </a:p>
        </p:txBody>
      </p:sp>
    </p:spTree>
    <p:extLst>
      <p:ext uri="{BB962C8B-B14F-4D97-AF65-F5344CB8AC3E}">
        <p14:creationId xmlns:p14="http://schemas.microsoft.com/office/powerpoint/2010/main" val="278434752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Accessibility should be a part of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from the outset and not attached on the back. The interface should be designed with easy-to-read and large text, simplified navigation system, clear language and few steps. Functionality in text to voice to assist guiding for the visually or physically impaired, and hearing support/caption for video communication. Additionally, the platform should accommodate screen reading software and settings as well as common accessibility </a:t>
            </a:r>
            <a:r>
              <a:rPr lang="en-GB" sz="1200" kern="1200" dirty="0" err="1">
                <a:solidFill>
                  <a:schemeClr val="tx1"/>
                </a:solidFill>
                <a:effectLst/>
                <a:latin typeface="+mn-lt"/>
                <a:ea typeface="+mn-ea"/>
                <a:cs typeface="+mn-cs"/>
              </a:rPr>
              <a:t>settings.Usability</a:t>
            </a:r>
            <a:r>
              <a:rPr lang="en-GB" sz="1200" kern="1200" dirty="0">
                <a:solidFill>
                  <a:schemeClr val="tx1"/>
                </a:solidFill>
                <a:effectLst/>
                <a:latin typeface="+mn-lt"/>
                <a:ea typeface="+mn-ea"/>
                <a:cs typeface="+mn-cs"/>
              </a:rPr>
              <a:t> is crucial as people who are not that tech-savvy may be dissuaded by needless intricacy.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should comprise of all essential functions that can be accessed easily, join a peer group, check in, ask for help. Rather, testing must be conducted with a range of digital competencies amongst older adults and with varying sensory needs.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4A714CC-4488-42B1-9A89-BE98654F6063}" type="slidenum">
              <a:rPr lang="en-IN" smtClean="0"/>
              <a:t>38</a:t>
            </a:fld>
            <a:endParaRPr lang="en-IN"/>
          </a:p>
        </p:txBody>
      </p:sp>
    </p:spTree>
    <p:extLst>
      <p:ext uri="{BB962C8B-B14F-4D97-AF65-F5344CB8AC3E}">
        <p14:creationId xmlns:p14="http://schemas.microsoft.com/office/powerpoint/2010/main" val="406832182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is a need for privacy as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may involve collection of information relating to wellbeing, social connection, activity and potentially referrals. It needs to meet the criteria of UK GDPR and the Data Protection Act 2018. There should be a focus on data minimisation: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should only gather the information needed to provide and research the intervention. Users should be aware of the types of data that are collected, why they are collected, who have access to them and for how long they are </a:t>
            </a:r>
            <a:r>
              <a:rPr lang="en-GB" sz="1200" kern="1200" dirty="0" err="1">
                <a:solidFill>
                  <a:schemeClr val="tx1"/>
                </a:solidFill>
                <a:effectLst/>
                <a:latin typeface="+mn-lt"/>
                <a:ea typeface="+mn-ea"/>
                <a:cs typeface="+mn-cs"/>
              </a:rPr>
              <a:t>stored.Consent</a:t>
            </a:r>
            <a:r>
              <a:rPr lang="en-GB" sz="1200" kern="1200" dirty="0">
                <a:solidFill>
                  <a:schemeClr val="tx1"/>
                </a:solidFill>
                <a:effectLst/>
                <a:latin typeface="+mn-lt"/>
                <a:ea typeface="+mn-ea"/>
                <a:cs typeface="+mn-cs"/>
              </a:rPr>
              <a:t> needs to be clear and meaningful, not obscure in complex terms and conditions. Information should be protected with secure/storage and encryption, strong authentication, and access controls. It is also important that users understand their rights, and choose to withdraw from a process if they so wish.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4A714CC-4488-42B1-9A89-BE98654F6063}" type="slidenum">
              <a:rPr lang="en-IN" smtClean="0"/>
              <a:t>39</a:t>
            </a:fld>
            <a:endParaRPr lang="en-IN"/>
          </a:p>
        </p:txBody>
      </p:sp>
    </p:spTree>
    <p:extLst>
      <p:ext uri="{BB962C8B-B14F-4D97-AF65-F5344CB8AC3E}">
        <p14:creationId xmlns:p14="http://schemas.microsoft.com/office/powerpoint/2010/main" val="161170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should be led by 5 basic ethical principles. Autonomy: older people should decide for themselves if they want to take part and they should be free to withdraw without suffering from it. Beneficence is the deliberation that is required for the action to create a reasonable potential for increasing connection, participation and wellbeing. Non-maleficence involves the abstention from all foreseeable events of harm, such as giving the wrong advice, pushing too far into levels of privacy or over-reliance on </a:t>
            </a:r>
            <a:r>
              <a:rPr lang="en-GB" sz="1200" kern="1200" dirty="0" err="1">
                <a:solidFill>
                  <a:schemeClr val="tx1"/>
                </a:solidFill>
                <a:effectLst/>
                <a:latin typeface="+mn-lt"/>
                <a:ea typeface="+mn-ea"/>
                <a:cs typeface="+mn-cs"/>
              </a:rPr>
              <a:t>technology.Access</a:t>
            </a:r>
            <a:r>
              <a:rPr lang="en-GB" sz="1200" kern="1200" dirty="0">
                <a:solidFill>
                  <a:schemeClr val="tx1"/>
                </a:solidFill>
                <a:effectLst/>
                <a:latin typeface="+mn-lt"/>
                <a:ea typeface="+mn-ea"/>
                <a:cs typeface="+mn-cs"/>
              </a:rPr>
              <a:t> to justice must be just and fair. This is especially relevant as there could in some cases be a greater risk of digital exclusion for some older people. Devices, training and alternative support if needed, should therefore be provided as part of the </a:t>
            </a:r>
            <a:r>
              <a:rPr lang="en-GB" sz="1200" kern="1200" dirty="0" err="1">
                <a:solidFill>
                  <a:schemeClr val="tx1"/>
                </a:solidFill>
                <a:effectLst/>
                <a:latin typeface="+mn-lt"/>
                <a:ea typeface="+mn-ea"/>
                <a:cs typeface="+mn-cs"/>
              </a:rPr>
              <a:t>intervention.ReConnect</a:t>
            </a:r>
            <a:r>
              <a:rPr lang="en-GB" sz="1200" kern="1200" dirty="0">
                <a:solidFill>
                  <a:schemeClr val="tx1"/>
                </a:solidFill>
                <a:effectLst/>
                <a:latin typeface="+mn-lt"/>
                <a:ea typeface="+mn-ea"/>
                <a:cs typeface="+mn-cs"/>
              </a:rPr>
              <a:t> should be used to provide assistance to individuals, but at no point should the user be left with a false sense of being substituted for the professional healthcare/social care assessment process.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4A714CC-4488-42B1-9A89-BE98654F6063}" type="slidenum">
              <a:rPr lang="en-IN" smtClean="0"/>
              <a:t>40</a:t>
            </a:fld>
            <a:endParaRPr lang="en-IN"/>
          </a:p>
        </p:txBody>
      </p:sp>
    </p:spTree>
    <p:extLst>
      <p:ext uri="{BB962C8B-B14F-4D97-AF65-F5344CB8AC3E}">
        <p14:creationId xmlns:p14="http://schemas.microsoft.com/office/powerpoint/2010/main" val="89027267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Safeguarding is a very important aspect at implementation.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must have a clear path for escalation if an older adult expresses extreme distress through a check-in, either possible abuse or there has been a significant change in their wellbeing. This could be Check-in, Risk flag, Human review and appropriate safeguarding and/or health pathway. Automated systems should not diagnose a mental-health condition, or decide to keep a person safe, on their own. Significant risk indicators should be reviewed by a trained professional or by an individual appropriately checked off by staff. This may include a social prescriber, primary care professional, safeguarding team or emergency pathway as appropriate. Users should be notified as to situations where information on the computer may need to be shared for safety reasons.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4A714CC-4488-42B1-9A89-BE98654F6063}" type="slidenum">
              <a:rPr lang="en-IN" smtClean="0"/>
              <a:t>41</a:t>
            </a:fld>
            <a:endParaRPr lang="en-IN"/>
          </a:p>
        </p:txBody>
      </p:sp>
    </p:spTree>
    <p:extLst>
      <p:ext uri="{BB962C8B-B14F-4D97-AF65-F5344CB8AC3E}">
        <p14:creationId xmlns:p14="http://schemas.microsoft.com/office/powerpoint/2010/main" val="198840484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Addressing digital exclusion via device loan, digital-skills training and phone </a:t>
            </a:r>
            <a:r>
              <a:rPr lang="en-GB" sz="1200" kern="1200" dirty="0" err="1">
                <a:solidFill>
                  <a:schemeClr val="tx1"/>
                </a:solidFill>
                <a:effectLst/>
                <a:latin typeface="+mn-lt"/>
                <a:ea typeface="+mn-ea"/>
                <a:cs typeface="+mn-cs"/>
              </a:rPr>
              <a:t>support.Transparency</a:t>
            </a:r>
            <a:r>
              <a:rPr lang="en-GB" sz="1200" kern="1200" dirty="0">
                <a:solidFill>
                  <a:schemeClr val="tx1"/>
                </a:solidFill>
                <a:effectLst/>
                <a:latin typeface="+mn-lt"/>
                <a:ea typeface="+mn-ea"/>
                <a:cs typeface="+mn-cs"/>
              </a:rPr>
              <a:t> in consent and clear explanations and security are essential with privacy concerns. These can be resolved by resorting to personalised goals, relevant content and peer interaction. Inclusive design, voice functions, captions and easy navigation are issues with accessibility. There is a need for Human Review and defined escalation routes when dealing with risks for safeguarding. Trust-based support, the community structure, and training have the potential to relieve digital anxiety. Finally, it's a need for targeted outreach to groups who might otherwise not be reached.</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4A714CC-4488-42B1-9A89-BE98654F6063}" type="slidenum">
              <a:rPr lang="en-IN" smtClean="0"/>
              <a:t>42</a:t>
            </a:fld>
            <a:endParaRPr lang="en-IN"/>
          </a:p>
        </p:txBody>
      </p:sp>
    </p:spTree>
    <p:extLst>
      <p:ext uri="{BB962C8B-B14F-4D97-AF65-F5344CB8AC3E}">
        <p14:creationId xmlns:p14="http://schemas.microsoft.com/office/powerpoint/2010/main" val="329589861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Digital exclusion, privacy and data issues and safeguarding are the highest risk barriers. Digital exclusion is an important issue as about one in three older people living independently had limited Internet access. This is also linked to the high risk of privacy concerns, as the ability to trust is crucial in giving information on wellbeing and sociality. Safeguarding is high risk due to the potential for serious harm, if there is an inappropriate response, to a person who is experiencing serious concern and/or who is at risk of serious harm.</a:t>
            </a:r>
            <a:endParaRPr lang="en-IN" dirty="0"/>
          </a:p>
        </p:txBody>
      </p:sp>
      <p:sp>
        <p:nvSpPr>
          <p:cNvPr id="4" name="Slide Number Placeholder 3"/>
          <p:cNvSpPr>
            <a:spLocks noGrp="1"/>
          </p:cNvSpPr>
          <p:nvPr>
            <p:ph type="sldNum" sz="quarter" idx="5"/>
          </p:nvPr>
        </p:nvSpPr>
        <p:spPr/>
        <p:txBody>
          <a:bodyPr/>
          <a:lstStyle/>
          <a:p>
            <a:fld id="{64A714CC-4488-42B1-9A89-BE98654F6063}" type="slidenum">
              <a:rPr lang="en-IN" smtClean="0"/>
              <a:t>43</a:t>
            </a:fld>
            <a:endParaRPr lang="en-IN"/>
          </a:p>
        </p:txBody>
      </p:sp>
    </p:spTree>
    <p:extLst>
      <p:ext uri="{BB962C8B-B14F-4D97-AF65-F5344CB8AC3E}">
        <p14:creationId xmlns:p14="http://schemas.microsoft.com/office/powerpoint/2010/main" val="149169694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err="1">
                <a:solidFill>
                  <a:schemeClr val="tx1"/>
                </a:solidFill>
                <a:effectLst/>
                <a:latin typeface="+mn-lt"/>
                <a:ea typeface="+mn-ea"/>
                <a:cs typeface="+mn-cs"/>
              </a:rPr>
              <a:t>ReConnect</a:t>
            </a:r>
            <a:r>
              <a:rPr lang="en-GB" sz="1200" b="0" kern="1200" dirty="0">
                <a:solidFill>
                  <a:schemeClr val="tx1"/>
                </a:solidFill>
                <a:effectLst/>
                <a:latin typeface="+mn-lt"/>
                <a:ea typeface="+mn-ea"/>
                <a:cs typeface="+mn-cs"/>
              </a:rPr>
              <a:t> is focusing on the elderly population aged over 55 living in isolation in urban communities in the UK. This population's significance is the connectivity of their being alone can limit opportunities for frequent contacts and informal support and participation in everyday life. 4.3 million people aged 55+ (51.1% of all people living alone) lived alone in the UK in 2024, according to ONS. Age UK estimates that around 940,000 (1 in 14) older people are often found to be lonely. It is therefore not just lack of company that's the issue. </a:t>
            </a:r>
            <a:r>
              <a:rPr lang="en-GB" sz="1200" b="0" kern="1200" dirty="0" err="1">
                <a:solidFill>
                  <a:schemeClr val="tx1"/>
                </a:solidFill>
                <a:effectLst/>
                <a:latin typeface="+mn-lt"/>
                <a:ea typeface="+mn-ea"/>
                <a:cs typeface="+mn-cs"/>
              </a:rPr>
              <a:t>ReConnect</a:t>
            </a:r>
            <a:r>
              <a:rPr lang="en-GB" sz="1200" b="0" kern="1200" dirty="0">
                <a:solidFill>
                  <a:schemeClr val="tx1"/>
                </a:solidFill>
                <a:effectLst/>
                <a:latin typeface="+mn-lt"/>
                <a:ea typeface="+mn-ea"/>
                <a:cs typeface="+mn-cs"/>
              </a:rPr>
              <a:t> is designed to break this pathway as part of the accessible digital support offered, building connection, confidence and developing healthier behaviours.</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928DFD0-35B5-4A5E-BD52-3618FB39FF47}" type="slidenum">
              <a:rPr lang="en-IN" smtClean="0"/>
              <a:t>44</a:t>
            </a:fld>
            <a:endParaRPr lang="en-IN"/>
          </a:p>
        </p:txBody>
      </p:sp>
    </p:spTree>
    <p:extLst>
      <p:ext uri="{BB962C8B-B14F-4D97-AF65-F5344CB8AC3E}">
        <p14:creationId xmlns:p14="http://schemas.microsoft.com/office/powerpoint/2010/main" val="206468643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The goal of </a:t>
            </a:r>
            <a:r>
              <a:rPr lang="en-GB" sz="1200" b="0" kern="1200" dirty="0" err="1">
                <a:solidFill>
                  <a:schemeClr val="tx1"/>
                </a:solidFill>
                <a:effectLst/>
                <a:latin typeface="+mn-lt"/>
                <a:ea typeface="+mn-ea"/>
                <a:cs typeface="+mn-cs"/>
              </a:rPr>
              <a:t>ReConnect</a:t>
            </a:r>
            <a:r>
              <a:rPr lang="en-GB" sz="1200" b="0" kern="1200" dirty="0">
                <a:solidFill>
                  <a:schemeClr val="tx1"/>
                </a:solidFill>
                <a:effectLst/>
                <a:latin typeface="+mn-lt"/>
                <a:ea typeface="+mn-ea"/>
                <a:cs typeface="+mn-cs"/>
              </a:rPr>
              <a:t> is to minimize social isolation of adults ages 55++ and the risks to their health and it is made up of five functions. Peer circles with video or voice function are available with Connect and provide Tailored Physical Activity Reminders. Check-In gives quick wellbeing and connection check with Signposting to appropriate services in the fields of health, social-care and community. Some residents of England, according to Age UK, talk to friends or family members for the last time a week prior to another call, a stark reminder of how vital the opportunity to stay in contact with other people can be. The major guideline is technology is not the treatment. </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928DFD0-35B5-4A5E-BD52-3618FB39FF47}" type="slidenum">
              <a:rPr lang="en-IN" smtClean="0"/>
              <a:t>45</a:t>
            </a:fld>
            <a:endParaRPr lang="en-IN"/>
          </a:p>
        </p:txBody>
      </p:sp>
    </p:spTree>
    <p:extLst>
      <p:ext uri="{BB962C8B-B14F-4D97-AF65-F5344CB8AC3E}">
        <p14:creationId xmlns:p14="http://schemas.microsoft.com/office/powerpoint/2010/main" val="188125610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err="1">
                <a:solidFill>
                  <a:schemeClr val="tx1"/>
                </a:solidFill>
                <a:effectLst/>
                <a:latin typeface="+mn-lt"/>
                <a:ea typeface="+mn-ea"/>
                <a:cs typeface="+mn-cs"/>
              </a:rPr>
              <a:t>ReConnect</a:t>
            </a:r>
            <a:r>
              <a:rPr lang="en-GB" sz="1200" b="0" kern="1200" dirty="0">
                <a:solidFill>
                  <a:schemeClr val="tx1"/>
                </a:solidFill>
                <a:effectLst/>
                <a:latin typeface="+mn-lt"/>
                <a:ea typeface="+mn-ea"/>
                <a:cs typeface="+mn-cs"/>
              </a:rPr>
              <a:t> would utilize a straightforward, digitally-driven, health environment that could be reached via a smartphone, tablet or community-assisted device.  The dashboard would prioritise the elements of social connection, physical activity, wellbeing and community participation. According to Age UK 2.4m older people have restricted internet access and some 30% of people in that group living alone have limited internet access.  Users would be able to access relevant support, discover local opportunities and be prompted to activities, through joining up with peers in specific groups. Therefore, </a:t>
            </a:r>
            <a:r>
              <a:rPr lang="en-GB" sz="1200" b="0" kern="1200" dirty="0" err="1">
                <a:solidFill>
                  <a:schemeClr val="tx1"/>
                </a:solidFill>
                <a:effectLst/>
                <a:latin typeface="+mn-lt"/>
                <a:ea typeface="+mn-ea"/>
                <a:cs typeface="+mn-cs"/>
              </a:rPr>
              <a:t>ReConnect</a:t>
            </a:r>
            <a:r>
              <a:rPr lang="en-GB" sz="1200" b="0" kern="1200" dirty="0">
                <a:solidFill>
                  <a:schemeClr val="tx1"/>
                </a:solidFill>
                <a:effectLst/>
                <a:latin typeface="+mn-lt"/>
                <a:ea typeface="+mn-ea"/>
                <a:cs typeface="+mn-cs"/>
              </a:rPr>
              <a:t> needs to introduce such simple interfaces, accessibility functions, support for Digital skills, privacy safeguards and human assistance.</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928DFD0-35B5-4A5E-BD52-3618FB39FF47}" type="slidenum">
              <a:rPr lang="en-IN" smtClean="0"/>
              <a:t>46</a:t>
            </a:fld>
            <a:endParaRPr lang="en-IN"/>
          </a:p>
        </p:txBody>
      </p:sp>
    </p:spTree>
    <p:extLst>
      <p:ext uri="{BB962C8B-B14F-4D97-AF65-F5344CB8AC3E}">
        <p14:creationId xmlns:p14="http://schemas.microsoft.com/office/powerpoint/2010/main" val="420391934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has the potential of creating benefits on a social, psychological/behavioural level. Socially, there are opportunities to have regular peer groups and/or have access to community activities that would provide for greater connection and less perceived isolation. This is important, as an estimated thousands of people 55 years of age or older are often lonely in the UK, and older people in England do not talk to a friend or family member for a whole week. The psychological dimensions of participation may result in an increase in confidence, self-efficacy, and sense of belonging. Behavioural, personalised activity prompts and community opportunities could foster physical activity and healthier habits.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consequently may have potential to respond to social and behavioural dimensions together.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928DFD0-35B5-4A5E-BD52-3618FB39FF47}" type="slidenum">
              <a:rPr lang="en-IN" smtClean="0"/>
              <a:t>48</a:t>
            </a:fld>
            <a:endParaRPr lang="en-IN"/>
          </a:p>
        </p:txBody>
      </p:sp>
    </p:spTree>
    <p:extLst>
      <p:ext uri="{BB962C8B-B14F-4D97-AF65-F5344CB8AC3E}">
        <p14:creationId xmlns:p14="http://schemas.microsoft.com/office/powerpoint/2010/main" val="200702590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Moreover, the above-listed advantages might mutually reinforce each other. The more socially connected the user feels, the more likely he or she is going to engage in activities that boost his or her mood and confidence. Increased confidence, in turn, will help the user establish new contacts and keep up with the community activity. Additionally, personalized reminders might assist users in making small steps instead of setting impossible goals for themselves. Above all else, it is crucial to measure the success of an application not by the frequency of its use, but by such indicators as perceived social connectedness and wellbeing.</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28DFD0-35B5-4A5E-BD52-3618FB39FF47}" type="slidenum">
              <a:rPr lang="en-IN" smtClean="0"/>
              <a:t>49</a:t>
            </a:fld>
            <a:endParaRPr lang="en-IN"/>
          </a:p>
        </p:txBody>
      </p:sp>
    </p:spTree>
    <p:extLst>
      <p:ext uri="{BB962C8B-B14F-4D97-AF65-F5344CB8AC3E}">
        <p14:creationId xmlns:p14="http://schemas.microsoft.com/office/powerpoint/2010/main" val="211353484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proposed key outcome is ‘social-health resilience’ which refers to the ability to receive and maintain social connections, adapt to social difficulties, and practice health-enhancing behaviours as an individual (individual socially and health). The concept is an integration of four components: connection, confidence, support and health behaviours. These occur through connection and friendships; confidence and capability to act; support and practical and social provision; and behaviours to support </a:t>
            </a:r>
            <a:r>
              <a:rPr lang="en-GB" sz="1200" kern="1200" dirty="0" err="1">
                <a:solidFill>
                  <a:schemeClr val="tx1"/>
                </a:solidFill>
                <a:effectLst/>
                <a:latin typeface="+mn-lt"/>
                <a:ea typeface="+mn-ea"/>
                <a:cs typeface="+mn-cs"/>
              </a:rPr>
              <a:t>wellbeing.This</a:t>
            </a:r>
            <a:r>
              <a:rPr lang="en-GB" sz="1200" kern="1200" dirty="0">
                <a:solidFill>
                  <a:schemeClr val="tx1"/>
                </a:solidFill>
                <a:effectLst/>
                <a:latin typeface="+mn-lt"/>
                <a:ea typeface="+mn-ea"/>
                <a:cs typeface="+mn-cs"/>
              </a:rPr>
              <a:t> is crucial—social connection cannot be envisioned outside of health. According to Age UK, there are increased risks of 29% for incident coronary heart disease and 32% for stroke linked to loneliness.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thus strives to increase resilience along a pathway that allows, and does not just seek to reduce, loneliness scores.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928DFD0-35B5-4A5E-BD52-3618FB39FF47}" type="slidenum">
              <a:rPr lang="en-IN" smtClean="0"/>
              <a:t>50</a:t>
            </a:fld>
            <a:endParaRPr lang="en-IN"/>
          </a:p>
        </p:txBody>
      </p:sp>
    </p:spTree>
    <p:extLst>
      <p:ext uri="{BB962C8B-B14F-4D97-AF65-F5344CB8AC3E}">
        <p14:creationId xmlns:p14="http://schemas.microsoft.com/office/powerpoint/2010/main" val="415805411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therefore tries to enhance resilience via a path that will allow, rather than simply attempt to lower, loneliness scores. The importance of this distinction is that loneliness is not an individual feeling, but persistent social isolation can potentially affect one's health habits, mental well-being and use of health-related services. Thus,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must try to build up those factors that would contribute to older people's ability to form relationships and take part in activities that promote their overall health. Developing resilience may include assisting people in gaining confidence in social support, keeping healthy routines, engaging in physical and communal activities, and using the right health services when needed. Personalized reminders could be used to participate in walking groups, peer-support and community events, whereas check-in features might be used to spot any changes in their level of socialization. Crucially,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must not give the impression that individuals have sole responsibility for resolving their problem of loneliness. As various social, economic, environmental and accessibility factors may affect the opportunity for socializing, partnerships between communities and health services are still required.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28DFD0-35B5-4A5E-BD52-3618FB39FF47}" type="slidenum">
              <a:rPr lang="en-IN" smtClean="0"/>
              <a:t>51</a:t>
            </a:fld>
            <a:endParaRPr lang="en-IN"/>
          </a:p>
        </p:txBody>
      </p:sp>
    </p:spTree>
    <p:extLst>
      <p:ext uri="{BB962C8B-B14F-4D97-AF65-F5344CB8AC3E}">
        <p14:creationId xmlns:p14="http://schemas.microsoft.com/office/powerpoint/2010/main" val="124597166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may be used to better identify social-health needs, enhance signposting and promote and engage in health promotion and prevention, which would benefit health and social care. Check-ins might indicate a social connection or wellbeing change that might need human follow-up. The platform could also foster connections between older people, social prescribers and community organisations. This is a good fit with the fact that the NHS social-prescribing framework already seeks to link people to a range of support available in the local community, using primary care. The target for NHS England, previously aimed at, was to see 900,000 people go on to be referred to social prescribing by 2023/24. The savings to the NHS should not be claimed as guaranteed through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928DFD0-35B5-4A5E-BD52-3618FB39FF47}" type="slidenum">
              <a:rPr lang="en-IN" smtClean="0"/>
              <a:t>52</a:t>
            </a:fld>
            <a:endParaRPr lang="en-IN"/>
          </a:p>
        </p:txBody>
      </p:sp>
    </p:spTree>
    <p:extLst>
      <p:ext uri="{BB962C8B-B14F-4D97-AF65-F5344CB8AC3E}">
        <p14:creationId xmlns:p14="http://schemas.microsoft.com/office/powerpoint/2010/main" val="347463900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trajectory is the individual, peer network, community involvement and increased community linkages. If users were to transition from digital interaction to community activities,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had a potential for mutual support, community participation and social capital. This can also help to increase awareness of the older adults on the availability of the local resources. Rather, digital engagement should serve as a stepping stone to greater engagement by the community as a whole. Because of this distinction,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is seen as a community-health intervention and not just a digital communications service.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928DFD0-35B5-4A5E-BD52-3618FB39FF47}" type="slidenum">
              <a:rPr lang="en-IN" smtClean="0"/>
              <a:t>53</a:t>
            </a:fld>
            <a:endParaRPr lang="en-IN"/>
          </a:p>
        </p:txBody>
      </p:sp>
    </p:spTree>
    <p:extLst>
      <p:ext uri="{BB962C8B-B14F-4D97-AF65-F5344CB8AC3E}">
        <p14:creationId xmlns:p14="http://schemas.microsoft.com/office/powerpoint/2010/main" val="193654312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could exacerbate inequalities but may also help to reduce them. Digital health benefits could be most prominent for those with existing devices, reliable internet access and good digital skills. According to Age UK,2.4 million people aged 65 and older have limited internet access and approximately 30% of people aged 65+, who are currently living alone, have limited access to the internet. Thus, some of the population an e-only intervention is made for, may be left out. The answer is an equity-based solution; an equity-oriented approach: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 Digital Inclusion = equitable digital health promotion.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928DFD0-35B5-4A5E-BD52-3618FB39FF47}" type="slidenum">
              <a:rPr lang="en-IN" smtClean="0"/>
              <a:t>54</a:t>
            </a:fld>
            <a:endParaRPr lang="en-IN"/>
          </a:p>
        </p:txBody>
      </p:sp>
    </p:spTree>
    <p:extLst>
      <p:ext uri="{BB962C8B-B14F-4D97-AF65-F5344CB8AC3E}">
        <p14:creationId xmlns:p14="http://schemas.microsoft.com/office/powerpoint/2010/main" val="273504309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advantages of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should not be taken for granted, but must be tangible. An evaluation dashboard should have five areas, and it is important that all are balanced. Social indicators might be social connectedness and participation. Physical activity and community engagement may be indicators of </a:t>
            </a:r>
            <a:r>
              <a:rPr lang="en-GB" sz="1200" kern="1200" dirty="0" err="1">
                <a:solidFill>
                  <a:schemeClr val="tx1"/>
                </a:solidFill>
                <a:effectLst/>
                <a:latin typeface="+mn-lt"/>
                <a:ea typeface="+mn-ea"/>
                <a:cs typeface="+mn-cs"/>
              </a:rPr>
              <a:t>behaviourConfidence</a:t>
            </a:r>
            <a:r>
              <a:rPr lang="en-GB" sz="1200" kern="1200" dirty="0">
                <a:solidFill>
                  <a:schemeClr val="tx1"/>
                </a:solidFill>
                <a:effectLst/>
                <a:latin typeface="+mn-lt"/>
                <a:ea typeface="+mn-ea"/>
                <a:cs typeface="+mn-cs"/>
              </a:rPr>
              <a:t>, self-efficacy and wellbeing may be measured by psychological indicators. Digital indicators might include registration data, engagement with digital support services, retention, and use of digital support services. Signposting and referral uptake may be measured by service indicators. Importantly, downloads/registration cannot be used as evidence of the impact of health.</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928DFD0-35B5-4A5E-BD52-3618FB39FF47}" type="slidenum">
              <a:rPr lang="en-IN" smtClean="0"/>
              <a:t>55</a:t>
            </a:fld>
            <a:endParaRPr lang="en-IN"/>
          </a:p>
        </p:txBody>
      </p:sp>
    </p:spTree>
    <p:extLst>
      <p:ext uri="{BB962C8B-B14F-4D97-AF65-F5344CB8AC3E}">
        <p14:creationId xmlns:p14="http://schemas.microsoft.com/office/powerpoint/2010/main" val="24143321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evidence that could be created using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may be used for a number of policy priorities, including healthy ageing, digital health and digital inclusion, prevention, social prescribing and integrated health and social care. The intervention can give insight into whether digital platforms can complement existing community and social prescribing pathways. This is pertinent as NHS England has already made steps to incorporate social prescribing into the work of the primary care network.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would thus be able to provide hands-on evidence of digital tools to facilitate referral, engagement and continuity. In addition, digital inclusion should be targeted in policy learning.</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928DFD0-35B5-4A5E-BD52-3618FB39FF47}" type="slidenum">
              <a:rPr lang="en-IN" smtClean="0"/>
              <a:t>56</a:t>
            </a:fld>
            <a:endParaRPr lang="en-IN"/>
          </a:p>
        </p:txBody>
      </p:sp>
    </p:spTree>
    <p:extLst>
      <p:ext uri="{BB962C8B-B14F-4D97-AF65-F5344CB8AC3E}">
        <p14:creationId xmlns:p14="http://schemas.microsoft.com/office/powerpoint/2010/main" val="127804060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generates a number of research questions and digital affordances offer opportunities for real engagement, not just more screen time. There are signs of lasting changes in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as a result of the digital social connections Among older adults they would most benefit and who need more help. Fourth,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is decreasing inequalities, and it possibly has the unintended consequences of exacerbating inequalities through digital </a:t>
            </a:r>
            <a:r>
              <a:rPr lang="en-GB" sz="1200" kern="1200" dirty="0" err="1">
                <a:solidFill>
                  <a:schemeClr val="tx1"/>
                </a:solidFill>
                <a:effectLst/>
                <a:latin typeface="+mn-lt"/>
                <a:ea typeface="+mn-ea"/>
                <a:cs typeface="+mn-cs"/>
              </a:rPr>
              <a:t>exclusions.The</a:t>
            </a:r>
            <a:r>
              <a:rPr lang="en-GB" sz="1200" kern="1200" dirty="0">
                <a:solidFill>
                  <a:schemeClr val="tx1"/>
                </a:solidFill>
                <a:effectLst/>
                <a:latin typeface="+mn-lt"/>
                <a:ea typeface="+mn-ea"/>
                <a:cs typeface="+mn-cs"/>
              </a:rPr>
              <a:t> ongoing sustainability of engagement with the intervention once the "novelty" of what was introduced fades </a:t>
            </a:r>
            <a:r>
              <a:rPr lang="en-GB" sz="1200" kern="1200" dirty="0" err="1">
                <a:solidFill>
                  <a:schemeClr val="tx1"/>
                </a:solidFill>
                <a:effectLst/>
                <a:latin typeface="+mn-lt"/>
                <a:ea typeface="+mn-ea"/>
                <a:cs typeface="+mn-cs"/>
              </a:rPr>
              <a:t>awayEffectiveness</a:t>
            </a:r>
            <a:r>
              <a:rPr lang="en-GB" sz="1200" kern="1200" dirty="0">
                <a:solidFill>
                  <a:schemeClr val="tx1"/>
                </a:solidFill>
                <a:effectLst/>
                <a:latin typeface="+mn-lt"/>
                <a:ea typeface="+mn-ea"/>
                <a:cs typeface="+mn-cs"/>
              </a:rPr>
              <a:t> and implementation should thus be a focus of research. A mixed-methods evaluation may be used to assess connectedness, activity and wellbeing quantitatively, and through qualitative interviews to understand the users' experiences.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928DFD0-35B5-4A5E-BD52-3618FB39FF47}" type="slidenum">
              <a:rPr lang="en-IN" smtClean="0"/>
              <a:t>57</a:t>
            </a:fld>
            <a:endParaRPr lang="en-IN"/>
          </a:p>
        </p:txBody>
      </p:sp>
    </p:spTree>
    <p:extLst>
      <p:ext uri="{BB962C8B-B14F-4D97-AF65-F5344CB8AC3E}">
        <p14:creationId xmlns:p14="http://schemas.microsoft.com/office/powerpoint/2010/main" val="144894895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may also provide education and professional development opportunities. To senior citizens, it may foster digital-health literacy and the trust in getting hold of reliable information and services. For health care practitioners, it might mean a signposting system that has been organized digitally when there is a dimension of social disconnection which is relevant to the patient's wellbeing. It could be integrated into the social prescribing system where they could link individuals to available activities in their local area and track uptake. Digital-inclusion training and hands-on support could be made available by community workers.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could be a model for development and assessment of digital population-level approaches by public-health practitioners.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928DFD0-35B5-4A5E-BD52-3618FB39FF47}" type="slidenum">
              <a:rPr lang="en-IN" smtClean="0"/>
              <a:t>58</a:t>
            </a:fld>
            <a:endParaRPr lang="en-IN"/>
          </a:p>
        </p:txBody>
      </p:sp>
    </p:spTree>
    <p:extLst>
      <p:ext uri="{BB962C8B-B14F-4D97-AF65-F5344CB8AC3E}">
        <p14:creationId xmlns:p14="http://schemas.microsoft.com/office/powerpoint/2010/main" val="308123041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overall impact pathway is the following: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meaningful social connection, increased confidence and participation, health promoting behaviours, increased social-health resilience and potential population-health benefit. But </a:t>
            </a:r>
            <a:r>
              <a:rPr lang="en-GB" sz="1200" kern="1200" dirty="0" err="1">
                <a:solidFill>
                  <a:schemeClr val="tx1"/>
                </a:solidFill>
                <a:effectLst/>
                <a:latin typeface="+mn-lt"/>
                <a:ea typeface="+mn-ea"/>
                <a:cs typeface="+mn-cs"/>
              </a:rPr>
              <a:t>ReConnect</a:t>
            </a:r>
            <a:r>
              <a:rPr lang="en-GB" sz="1200" kern="1200" dirty="0">
                <a:solidFill>
                  <a:schemeClr val="tx1"/>
                </a:solidFill>
                <a:effectLst/>
                <a:latin typeface="+mn-lt"/>
                <a:ea typeface="+mn-ea"/>
                <a:cs typeface="+mn-cs"/>
              </a:rPr>
              <a:t> is not so much an app that replaces people, as one that extends the reach of people. Its strength is that it is about making, sustaining and enriching human connection and health promoting opportunities for older adults living alone, through digital technology. Therefore, the potential benefit is the greater social-health resilience, participation, and ability to live a healthier life, and not necessarily the technology engagement. </a:t>
            </a:r>
            <a:endParaRPr lang="en-IN" dirty="0"/>
          </a:p>
        </p:txBody>
      </p:sp>
      <p:sp>
        <p:nvSpPr>
          <p:cNvPr id="4" name="Slide Number Placeholder 3"/>
          <p:cNvSpPr>
            <a:spLocks noGrp="1"/>
          </p:cNvSpPr>
          <p:nvPr>
            <p:ph type="sldNum" sz="quarter" idx="5"/>
          </p:nvPr>
        </p:nvSpPr>
        <p:spPr/>
        <p:txBody>
          <a:bodyPr/>
          <a:lstStyle/>
          <a:p>
            <a:fld id="{5928DFD0-35B5-4A5E-BD52-3618FB39FF47}" type="slidenum">
              <a:rPr lang="en-IN" smtClean="0"/>
              <a:t>59</a:t>
            </a:fld>
            <a:endParaRPr lang="en-IN"/>
          </a:p>
        </p:txBody>
      </p:sp>
    </p:spTree>
    <p:extLst>
      <p:ext uri="{BB962C8B-B14F-4D97-AF65-F5344CB8AC3E}">
        <p14:creationId xmlns:p14="http://schemas.microsoft.com/office/powerpoint/2010/main" val="36785227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r>
              <a:rPr lang="en-US"/>
              <a:t>20XX</a:t>
            </a:r>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r>
              <a:rPr lang="en-US"/>
              <a:t>Pitch deck</a:t>
            </a:r>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726664617"/>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514134862"/>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r>
              <a:rPr lang="en-US"/>
              <a:t>20XX</a:t>
            </a:r>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r>
              <a:rPr lang="en-US"/>
              <a:t>Pitch deck</a:t>
            </a:r>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310434843"/>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20XX</a:t>
            </a:r>
            <a:endParaRPr lang="en-US" dirty="0"/>
          </a:p>
        </p:txBody>
      </p:sp>
      <p:sp>
        <p:nvSpPr>
          <p:cNvPr id="6" name="Footer Placeholder 5"/>
          <p:cNvSpPr>
            <a:spLocks noGrp="1"/>
          </p:cNvSpPr>
          <p:nvPr>
            <p:ph type="ftr" sz="quarter" idx="11"/>
          </p:nvPr>
        </p:nvSpPr>
        <p:spPr/>
        <p:txBody>
          <a:bodyPr/>
          <a:lstStyle/>
          <a:p>
            <a:r>
              <a:rPr lang="en-US"/>
              <a:t>Pitch deck</a:t>
            </a:r>
            <a:endParaRPr lang="en-US" dirty="0"/>
          </a:p>
        </p:txBody>
      </p:sp>
      <p:sp>
        <p:nvSpPr>
          <p:cNvPr id="7" name="Slide Number Placeholder 6"/>
          <p:cNvSpPr>
            <a:spLocks noGrp="1"/>
          </p:cNvSpPr>
          <p:nvPr>
            <p:ph type="sldNum" sz="quarter" idx="12"/>
          </p:nvPr>
        </p:nvSpPr>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393266491"/>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20XX</a:t>
            </a:r>
            <a:endParaRPr lang="en-US" dirty="0"/>
          </a:p>
        </p:txBody>
      </p:sp>
      <p:sp>
        <p:nvSpPr>
          <p:cNvPr id="8" name="Footer Placeholder 7"/>
          <p:cNvSpPr>
            <a:spLocks noGrp="1"/>
          </p:cNvSpPr>
          <p:nvPr>
            <p:ph type="ftr" sz="quarter" idx="11"/>
          </p:nvPr>
        </p:nvSpPr>
        <p:spPr/>
        <p:txBody>
          <a:bodyPr/>
          <a:lstStyle/>
          <a:p>
            <a:r>
              <a:rPr lang="en-US"/>
              <a:t>Pitch deck</a:t>
            </a:r>
            <a:endParaRPr lang="en-US" dirty="0"/>
          </a:p>
        </p:txBody>
      </p:sp>
      <p:sp>
        <p:nvSpPr>
          <p:cNvPr id="9" name="Slide Number Placeholder 8"/>
          <p:cNvSpPr>
            <a:spLocks noGrp="1"/>
          </p:cNvSpPr>
          <p:nvPr>
            <p:ph type="sldNum" sz="quarter" idx="12"/>
          </p:nvPr>
        </p:nvSpPr>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644105754"/>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20XX</a:t>
            </a:r>
            <a:endParaRPr lang="en-US" dirty="0"/>
          </a:p>
        </p:txBody>
      </p:sp>
      <p:sp>
        <p:nvSpPr>
          <p:cNvPr id="4" name="Footer Placeholder 3"/>
          <p:cNvSpPr>
            <a:spLocks noGrp="1"/>
          </p:cNvSpPr>
          <p:nvPr>
            <p:ph type="ftr" sz="quarter" idx="11"/>
          </p:nvPr>
        </p:nvSpPr>
        <p:spPr/>
        <p:txBody>
          <a:bodyPr/>
          <a:lstStyle/>
          <a:p>
            <a:r>
              <a:rPr lang="en-US"/>
              <a:t>Pitch deck</a:t>
            </a:r>
            <a:endParaRPr lang="en-US" dirty="0"/>
          </a:p>
        </p:txBody>
      </p:sp>
      <p:sp>
        <p:nvSpPr>
          <p:cNvPr id="5" name="Slide Number Placeholder 4"/>
          <p:cNvSpPr>
            <a:spLocks noGrp="1"/>
          </p:cNvSpPr>
          <p:nvPr>
            <p:ph type="sldNum" sz="quarter" idx="12"/>
          </p:nvPr>
        </p:nvSpPr>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009333398"/>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20XX</a:t>
            </a:r>
            <a:endParaRPr lang="en-US" dirty="0"/>
          </a:p>
        </p:txBody>
      </p:sp>
      <p:sp>
        <p:nvSpPr>
          <p:cNvPr id="3" name="Footer Placeholder 2"/>
          <p:cNvSpPr>
            <a:spLocks noGrp="1"/>
          </p:cNvSpPr>
          <p:nvPr>
            <p:ph type="ftr" sz="quarter" idx="11"/>
          </p:nvPr>
        </p:nvSpPr>
        <p:spPr/>
        <p:txBody>
          <a:bodyPr/>
          <a:lstStyle/>
          <a:p>
            <a:r>
              <a:rPr lang="en-US"/>
              <a:t>Pitch deck</a:t>
            </a:r>
            <a:endParaRPr lang="en-US" dirty="0"/>
          </a:p>
        </p:txBody>
      </p:sp>
      <p:sp>
        <p:nvSpPr>
          <p:cNvPr id="4" name="Slide Number Placeholder 3"/>
          <p:cNvSpPr>
            <a:spLocks noGrp="1"/>
          </p:cNvSpPr>
          <p:nvPr>
            <p:ph type="sldNum" sz="quarter" idx="12"/>
          </p:nvPr>
        </p:nvSpPr>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4229638269"/>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r>
              <a:rPr lang="en-US"/>
              <a:t>20XX</a:t>
            </a:r>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r>
              <a:rPr lang="en-US"/>
              <a:t>Pitch deck</a:t>
            </a:r>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0380137"/>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20XX</a:t>
            </a:r>
            <a:endParaRPr lang="en-US" dirty="0"/>
          </a:p>
        </p:txBody>
      </p:sp>
      <p:sp>
        <p:nvSpPr>
          <p:cNvPr id="6" name="Footer Placeholder 5"/>
          <p:cNvSpPr>
            <a:spLocks noGrp="1"/>
          </p:cNvSpPr>
          <p:nvPr>
            <p:ph type="ftr" sz="quarter" idx="11"/>
          </p:nvPr>
        </p:nvSpPr>
        <p:spPr/>
        <p:txBody>
          <a:bodyPr/>
          <a:lstStyle/>
          <a:p>
            <a:r>
              <a:rPr lang="en-US"/>
              <a:t>Pitch deck</a:t>
            </a:r>
            <a:endParaRPr lang="en-US" dirty="0"/>
          </a:p>
        </p:txBody>
      </p:sp>
      <p:sp>
        <p:nvSpPr>
          <p:cNvPr id="7" name="Slide Number Placeholder 6"/>
          <p:cNvSpPr>
            <a:spLocks noGrp="1"/>
          </p:cNvSpPr>
          <p:nvPr>
            <p:ph type="sldNum" sz="quarter" idx="12"/>
          </p:nvPr>
        </p:nvSpPr>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421474454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6" name="Slide Number Placeholder 5"/>
          <p:cNvSpPr>
            <a:spLocks noGrp="1"/>
          </p:cNvSpPr>
          <p:nvPr>
            <p:ph type="sldNum" sz="quarter" idx="12"/>
          </p:nvPr>
        </p:nvSpPr>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42880208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r>
              <a:rPr lang="en-US"/>
              <a:t>20XX</a:t>
            </a:r>
            <a:endParaRPr lang="en-US" dirty="0"/>
          </a:p>
        </p:txBody>
      </p:sp>
      <p:sp>
        <p:nvSpPr>
          <p:cNvPr id="5" name="Footer Placeholder 4"/>
          <p:cNvSpPr>
            <a:spLocks noGrp="1"/>
          </p:cNvSpPr>
          <p:nvPr>
            <p:ph type="ftr" sz="quarter" idx="11"/>
          </p:nvPr>
        </p:nvSpPr>
        <p:spPr>
          <a:xfrm>
            <a:off x="774923" y="5951811"/>
            <a:ext cx="7896279" cy="365125"/>
          </a:xfrm>
        </p:spPr>
        <p:txBody>
          <a:bodyPr/>
          <a:lstStyle/>
          <a:p>
            <a:r>
              <a:rPr lang="en-US"/>
              <a:t>Pitch deck</a:t>
            </a:r>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951829030"/>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bg>
      <p:bgPr>
        <a:solidFill>
          <a:schemeClr val="accent4">
            <a:lumMod val="50000"/>
          </a:schemeClr>
        </a:solidFill>
        <a:effectLst/>
      </p:bgPr>
    </p:bg>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02728A58-8DE2-4B1C-B6CA-F2AED56F4504}"/>
              </a:ext>
            </a:extLst>
          </p:cNvPr>
          <p:cNvSpPr>
            <a:spLocks noGrp="1"/>
          </p:cNvSpPr>
          <p:nvPr>
            <p:ph type="pic" sz="quarter" idx="10" hasCustomPrompt="1"/>
          </p:nvPr>
        </p:nvSpPr>
        <p:spPr>
          <a:xfrm>
            <a:off x="0" y="-2"/>
            <a:ext cx="12192000" cy="6858000"/>
          </a:xfrm>
          <a:prstGeom prst="rect">
            <a:avLst/>
          </a:prstGeom>
        </p:spPr>
        <p:txBody>
          <a:bodyPr/>
          <a:lstStyle>
            <a:lvl1pPr marL="0" indent="0" algn="ctr">
              <a:buNone/>
              <a:defRPr>
                <a:solidFill>
                  <a:schemeClr val="bg1"/>
                </a:solidFill>
              </a:defRPr>
            </a:lvl1pPr>
          </a:lstStyle>
          <a:p>
            <a:r>
              <a:rPr lang="en-US" dirty="0"/>
              <a:t>Click to add photo</a:t>
            </a:r>
          </a:p>
        </p:txBody>
      </p:sp>
      <p:sp>
        <p:nvSpPr>
          <p:cNvPr id="2" name="Title 1">
            <a:extLst>
              <a:ext uri="{FF2B5EF4-FFF2-40B4-BE49-F238E27FC236}">
                <a16:creationId xmlns:a16="http://schemas.microsoft.com/office/drawing/2014/main" id="{B69D7CAC-EE78-4BAE-94EA-EBE4BB118115}"/>
              </a:ext>
            </a:extLst>
          </p:cNvPr>
          <p:cNvSpPr>
            <a:spLocks noGrp="1"/>
          </p:cNvSpPr>
          <p:nvPr>
            <p:ph type="title" hasCustomPrompt="1"/>
          </p:nvPr>
        </p:nvSpPr>
        <p:spPr>
          <a:xfrm>
            <a:off x="1199909" y="2335192"/>
            <a:ext cx="9792182" cy="2187616"/>
          </a:xfrm>
          <a:prstGeom prst="rect">
            <a:avLst/>
          </a:prstGeom>
          <a:noFill/>
          <a:ln w="38100">
            <a:solidFill>
              <a:schemeClr val="accent1"/>
            </a:solidFill>
          </a:ln>
        </p:spPr>
        <p:txBody>
          <a:bodyPr lIns="914400" tIns="91440" rIns="914400" anchor="ctr"/>
          <a:lstStyle>
            <a:lvl1pPr algn="ctr">
              <a:defRPr sz="5400" b="1" cap="all" spc="100" baseline="0">
                <a:solidFill>
                  <a:schemeClr val="accent1"/>
                </a:solidFill>
              </a:defRPr>
            </a:lvl1pPr>
          </a:lstStyle>
          <a:p>
            <a:r>
              <a:rPr lang="en-US" dirty="0"/>
              <a:t>Click to add title</a:t>
            </a:r>
          </a:p>
        </p:txBody>
      </p:sp>
    </p:spTree>
    <p:extLst>
      <p:ext uri="{BB962C8B-B14F-4D97-AF65-F5344CB8AC3E}">
        <p14:creationId xmlns:p14="http://schemas.microsoft.com/office/powerpoint/2010/main" val="15988368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Problem">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C3FAF69-7EBE-817B-DCEA-4A1595820E3E}"/>
              </a:ext>
              <a:ext uri="{C183D7F6-B498-43B3-948B-1728B52AA6E4}">
                <adec:decorative xmlns:adec="http://schemas.microsoft.com/office/drawing/2017/decorative" val="1"/>
              </a:ext>
            </a:extLst>
          </p:cNvPr>
          <p:cNvSpPr/>
          <p:nvPr userDrawn="1"/>
        </p:nvSpPr>
        <p:spPr>
          <a:xfrm>
            <a:off x="-1" y="-7515"/>
            <a:ext cx="4661648" cy="6871651"/>
          </a:xfrm>
          <a:prstGeom prst="rect">
            <a:avLst/>
          </a:prstGeom>
          <a:solidFill>
            <a:srgbClr val="4769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20FC4D-FDE2-42C3-B907-27B071B649CC}"/>
              </a:ext>
            </a:extLst>
          </p:cNvPr>
          <p:cNvSpPr>
            <a:spLocks noGrp="1"/>
          </p:cNvSpPr>
          <p:nvPr>
            <p:ph type="title" hasCustomPrompt="1"/>
          </p:nvPr>
        </p:nvSpPr>
        <p:spPr>
          <a:xfrm>
            <a:off x="636608" y="804862"/>
            <a:ext cx="3401992" cy="5121375"/>
          </a:xfrm>
          <a:prstGeom prst="rect">
            <a:avLst/>
          </a:prstGeom>
          <a:ln w="28575">
            <a:noFill/>
          </a:ln>
        </p:spPr>
        <p:txBody>
          <a:bodyPr anchor="ctr"/>
          <a:lstStyle>
            <a:lvl1pPr algn="ctr">
              <a:defRPr sz="2400" cap="all" spc="100" baseline="0">
                <a:solidFill>
                  <a:schemeClr val="bg1"/>
                </a:solidFill>
              </a:defRPr>
            </a:lvl1pPr>
          </a:lstStyle>
          <a:p>
            <a:r>
              <a:rPr lang="en-US" dirty="0"/>
              <a:t>Title</a:t>
            </a:r>
          </a:p>
        </p:txBody>
      </p:sp>
      <p:sp>
        <p:nvSpPr>
          <p:cNvPr id="6" name="Content Placeholder 5">
            <a:extLst>
              <a:ext uri="{FF2B5EF4-FFF2-40B4-BE49-F238E27FC236}">
                <a16:creationId xmlns:a16="http://schemas.microsoft.com/office/drawing/2014/main" id="{6F4F9403-8AE5-DF79-EFCF-E99EABB83417}"/>
              </a:ext>
            </a:extLst>
          </p:cNvPr>
          <p:cNvSpPr>
            <a:spLocks noGrp="1"/>
          </p:cNvSpPr>
          <p:nvPr>
            <p:ph sz="quarter" idx="10" hasCustomPrompt="1"/>
          </p:nvPr>
        </p:nvSpPr>
        <p:spPr>
          <a:xfrm>
            <a:off x="5579338" y="804863"/>
            <a:ext cx="5716587" cy="5248276"/>
          </a:xfrm>
          <a:prstGeom prst="rect">
            <a:avLst/>
          </a:prstGeom>
        </p:spPr>
        <p:txBody>
          <a:bodyPr anchor="ctr"/>
          <a:lstStyle>
            <a:lvl1pPr marL="283464" indent="-283464">
              <a:lnSpc>
                <a:spcPct val="125000"/>
              </a:lnSpc>
              <a:spcBef>
                <a:spcPts val="0"/>
              </a:spcBef>
              <a:spcAft>
                <a:spcPts val="600"/>
              </a:spcAft>
              <a:defRPr sz="1800"/>
            </a:lvl1pPr>
            <a:lvl2pPr marL="731520" indent="-283464">
              <a:lnSpc>
                <a:spcPct val="125000"/>
              </a:lnSpc>
              <a:spcBef>
                <a:spcPts val="0"/>
              </a:spcBef>
              <a:spcAft>
                <a:spcPts val="600"/>
              </a:spcAft>
              <a:defRPr sz="1800"/>
            </a:lvl2pPr>
            <a:lvl3pPr marL="1097280" indent="-283464">
              <a:lnSpc>
                <a:spcPct val="125000"/>
              </a:lnSpc>
              <a:spcBef>
                <a:spcPts val="0"/>
              </a:spcBef>
              <a:spcAft>
                <a:spcPts val="600"/>
              </a:spcAft>
              <a:defRPr sz="1800"/>
            </a:lvl3pPr>
            <a:lvl4pPr marL="1463040" indent="-283464">
              <a:lnSpc>
                <a:spcPct val="125000"/>
              </a:lnSpc>
              <a:spcBef>
                <a:spcPts val="0"/>
              </a:spcBef>
              <a:spcAft>
                <a:spcPts val="600"/>
              </a:spcAft>
              <a:defRPr sz="1800"/>
            </a:lvl4pPr>
            <a:lvl5pPr marL="1828800" indent="-283464">
              <a:lnSpc>
                <a:spcPct val="125000"/>
              </a:lnSpc>
              <a:spcBef>
                <a:spcPts val="0"/>
              </a:spcBef>
              <a:spcAft>
                <a:spcPts val="600"/>
              </a:spcAft>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Date Placeholder 3">
            <a:extLst>
              <a:ext uri="{FF2B5EF4-FFF2-40B4-BE49-F238E27FC236}">
                <a16:creationId xmlns:a16="http://schemas.microsoft.com/office/drawing/2014/main" id="{D38E30C9-543F-4532-B571-2F2EF52E7A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17" name="Footer Placeholder 4">
            <a:extLst>
              <a:ext uri="{FF2B5EF4-FFF2-40B4-BE49-F238E27FC236}">
                <a16:creationId xmlns:a16="http://schemas.microsoft.com/office/drawing/2014/main" id="{9E2F8B6B-A63E-448F-86E5-CF3F12A297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18" name="Slide Number Placeholder 5">
            <a:extLst>
              <a:ext uri="{FF2B5EF4-FFF2-40B4-BE49-F238E27FC236}">
                <a16:creationId xmlns:a16="http://schemas.microsoft.com/office/drawing/2014/main" id="{5EC1D779-DE8A-45DF-9A79-70F63DD68B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7450664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Picture">
    <p:bg>
      <p:bgPr>
        <a:solidFill>
          <a:schemeClr val="accent5">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AED10-F37C-48B3-A407-EDC6878C712E}"/>
              </a:ext>
            </a:extLst>
          </p:cNvPr>
          <p:cNvSpPr>
            <a:spLocks noGrp="1"/>
          </p:cNvSpPr>
          <p:nvPr>
            <p:ph type="title" hasCustomPrompt="1"/>
          </p:nvPr>
        </p:nvSpPr>
        <p:spPr>
          <a:xfrm>
            <a:off x="6647727" y="2060294"/>
            <a:ext cx="4359795" cy="2141316"/>
          </a:xfrm>
          <a:prstGeom prst="rect">
            <a:avLst/>
          </a:prstGeom>
          <a:ln w="28575">
            <a:solidFill>
              <a:schemeClr val="accent4">
                <a:lumMod val="50000"/>
              </a:schemeClr>
            </a:solidFill>
          </a:ln>
        </p:spPr>
        <p:txBody>
          <a:bodyPr anchor="ctr"/>
          <a:lstStyle>
            <a:lvl1pPr algn="ctr">
              <a:defRPr sz="2400" cap="all" spc="100" baseline="0">
                <a:solidFill>
                  <a:schemeClr val="accent4">
                    <a:lumMod val="50000"/>
                  </a:schemeClr>
                </a:solidFill>
              </a:defRPr>
            </a:lvl1pPr>
          </a:lstStyle>
          <a:p>
            <a:r>
              <a:rPr lang="en-US" dirty="0"/>
              <a:t>Add title</a:t>
            </a:r>
          </a:p>
        </p:txBody>
      </p:sp>
      <p:sp>
        <p:nvSpPr>
          <p:cNvPr id="9" name="Picture Placeholder 8">
            <a:extLst>
              <a:ext uri="{FF2B5EF4-FFF2-40B4-BE49-F238E27FC236}">
                <a16:creationId xmlns:a16="http://schemas.microsoft.com/office/drawing/2014/main" id="{0ED8B338-CD86-47FF-A4B9-9EE6A11AFBFD}"/>
              </a:ext>
            </a:extLst>
          </p:cNvPr>
          <p:cNvSpPr>
            <a:spLocks noGrp="1"/>
          </p:cNvSpPr>
          <p:nvPr>
            <p:ph type="pic" sz="quarter" idx="15" hasCustomPrompt="1"/>
          </p:nvPr>
        </p:nvSpPr>
        <p:spPr>
          <a:xfrm>
            <a:off x="0" y="-9009"/>
            <a:ext cx="5521124" cy="6878584"/>
          </a:xfrm>
          <a:prstGeom prst="rect">
            <a:avLst/>
          </a:prstGeom>
        </p:spPr>
        <p:txBody>
          <a:bodyPr/>
          <a:lstStyle>
            <a:lvl1pPr marL="0" indent="0" algn="ctr">
              <a:buNone/>
              <a:defRPr/>
            </a:lvl1pPr>
          </a:lstStyle>
          <a:p>
            <a:r>
              <a:rPr lang="en-US" dirty="0"/>
              <a:t>Click to add photo</a:t>
            </a:r>
          </a:p>
        </p:txBody>
      </p:sp>
      <p:sp>
        <p:nvSpPr>
          <p:cNvPr id="7" name="Text Placeholder 10">
            <a:extLst>
              <a:ext uri="{FF2B5EF4-FFF2-40B4-BE49-F238E27FC236}">
                <a16:creationId xmlns:a16="http://schemas.microsoft.com/office/drawing/2014/main" id="{F20D097E-45D7-422E-A8D1-635C7DE9A997}"/>
              </a:ext>
            </a:extLst>
          </p:cNvPr>
          <p:cNvSpPr>
            <a:spLocks noGrp="1"/>
          </p:cNvSpPr>
          <p:nvPr>
            <p:ph type="body" sz="quarter" idx="14" hasCustomPrompt="1"/>
          </p:nvPr>
        </p:nvSpPr>
        <p:spPr>
          <a:xfrm>
            <a:off x="6670878" y="4550199"/>
            <a:ext cx="4359795" cy="1790164"/>
          </a:xfrm>
          <a:prstGeom prst="rect">
            <a:avLst/>
          </a:prstGeom>
        </p:spPr>
        <p:txBody>
          <a:bodyPr anchor="t"/>
          <a:lstStyle>
            <a:lvl1pPr marL="0" indent="0" algn="ctr">
              <a:lnSpc>
                <a:spcPct val="80000"/>
              </a:lnSpc>
              <a:spcBef>
                <a:spcPts val="0"/>
              </a:spcBef>
              <a:buNone/>
              <a:defRPr sz="1800" b="1" cap="all" spc="100" baseline="0">
                <a:solidFill>
                  <a:schemeClr val="accent4">
                    <a:lumMod val="50000"/>
                  </a:schemeClr>
                </a:solidFill>
                <a:latin typeface="+mn-lt"/>
              </a:defRPr>
            </a:lvl1pPr>
          </a:lstStyle>
          <a:p>
            <a:pPr lvl="0"/>
            <a:r>
              <a:rPr lang="en-US" dirty="0"/>
              <a:t>Click to add text</a:t>
            </a:r>
          </a:p>
        </p:txBody>
      </p:sp>
      <p:sp>
        <p:nvSpPr>
          <p:cNvPr id="15" name="Date Placeholder 2">
            <a:extLst>
              <a:ext uri="{FF2B5EF4-FFF2-40B4-BE49-F238E27FC236}">
                <a16:creationId xmlns:a16="http://schemas.microsoft.com/office/drawing/2014/main" id="{19507D12-915D-42C7-9250-F3912C1CAEBE}"/>
              </a:ext>
            </a:extLst>
          </p:cNvPr>
          <p:cNvSpPr>
            <a:spLocks noGrp="1"/>
          </p:cNvSpPr>
          <p:nvPr>
            <p:ph type="dt" sz="half" idx="10"/>
          </p:nvPr>
        </p:nvSpPr>
        <p:spPr>
          <a:xfrm>
            <a:off x="838200" y="6356350"/>
            <a:ext cx="2743200" cy="365125"/>
          </a:xfrm>
          <a:prstGeom prst="rect">
            <a:avLst/>
          </a:prstGeom>
        </p:spPr>
        <p:txBody>
          <a:bodyPr/>
          <a:lstStyle>
            <a:lvl1pPr>
              <a:defRPr/>
            </a:lvl1pPr>
          </a:lstStyle>
          <a:p>
            <a:r>
              <a:rPr lang="en-US" dirty="0"/>
              <a:t>20XX</a:t>
            </a:r>
          </a:p>
        </p:txBody>
      </p:sp>
      <p:sp>
        <p:nvSpPr>
          <p:cNvPr id="12" name="Footer Placeholder 4">
            <a:extLst>
              <a:ext uri="{FF2B5EF4-FFF2-40B4-BE49-F238E27FC236}">
                <a16:creationId xmlns:a16="http://schemas.microsoft.com/office/drawing/2014/main" id="{14520C17-104B-4F9D-B1D8-2FA4676B3C15}"/>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13" name="Slide Number Placeholder 5">
            <a:extLst>
              <a:ext uri="{FF2B5EF4-FFF2-40B4-BE49-F238E27FC236}">
                <a16:creationId xmlns:a16="http://schemas.microsoft.com/office/drawing/2014/main" id="{219F9CF7-C4CD-4EEB-A49F-1820A981A249}"/>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7071700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Agenda ">
    <p:bg>
      <p:bgPr>
        <a:solidFill>
          <a:schemeClr val="accent5">
            <a:alpha val="10000"/>
          </a:schemeClr>
        </a:solidFill>
        <a:effectLst/>
      </p:bgPr>
    </p:bg>
    <p:spTree>
      <p:nvGrpSpPr>
        <p:cNvPr id="1" name=""/>
        <p:cNvGrpSpPr/>
        <p:nvPr/>
      </p:nvGrpSpPr>
      <p:grpSpPr>
        <a:xfrm>
          <a:off x="0" y="0"/>
          <a:ext cx="0" cy="0"/>
          <a:chOff x="0" y="0"/>
          <a:chExt cx="0" cy="0"/>
        </a:xfrm>
      </p:grpSpPr>
      <p:sp>
        <p:nvSpPr>
          <p:cNvPr id="11" name="Picture Placeholder 8">
            <a:extLst>
              <a:ext uri="{FF2B5EF4-FFF2-40B4-BE49-F238E27FC236}">
                <a16:creationId xmlns:a16="http://schemas.microsoft.com/office/drawing/2014/main" id="{50298920-F98C-4AFF-A39F-BB5644F96EBA}"/>
              </a:ext>
            </a:extLst>
          </p:cNvPr>
          <p:cNvSpPr>
            <a:spLocks noGrp="1"/>
          </p:cNvSpPr>
          <p:nvPr>
            <p:ph type="pic" sz="quarter" idx="10" hasCustomPrompt="1"/>
          </p:nvPr>
        </p:nvSpPr>
        <p:spPr>
          <a:xfrm>
            <a:off x="0" y="0"/>
            <a:ext cx="6772276" cy="6858000"/>
          </a:xfrm>
          <a:prstGeom prst="rect">
            <a:avLst/>
          </a:prstGeom>
          <a:solidFill>
            <a:schemeClr val="accent4">
              <a:lumMod val="60000"/>
              <a:lumOff val="40000"/>
            </a:schemeClr>
          </a:solidFill>
        </p:spPr>
        <p:txBody>
          <a:bodyPr/>
          <a:lstStyle>
            <a:lvl1pPr marL="0" indent="0" algn="ctr">
              <a:buNone/>
              <a:defRPr>
                <a:solidFill>
                  <a:schemeClr val="tx1"/>
                </a:solidFill>
              </a:defRPr>
            </a:lvl1pPr>
          </a:lstStyle>
          <a:p>
            <a:r>
              <a:rPr lang="en-US" dirty="0"/>
              <a:t>Click to add photo</a:t>
            </a:r>
          </a:p>
        </p:txBody>
      </p:sp>
      <p:sp>
        <p:nvSpPr>
          <p:cNvPr id="2" name="Title 1">
            <a:extLst>
              <a:ext uri="{FF2B5EF4-FFF2-40B4-BE49-F238E27FC236}">
                <a16:creationId xmlns:a16="http://schemas.microsoft.com/office/drawing/2014/main" id="{7D906EC1-D867-4113-B1E4-72ADCC4B1586}"/>
              </a:ext>
            </a:extLst>
          </p:cNvPr>
          <p:cNvSpPr>
            <a:spLocks noGrp="1"/>
          </p:cNvSpPr>
          <p:nvPr>
            <p:ph type="title" hasCustomPrompt="1"/>
          </p:nvPr>
        </p:nvSpPr>
        <p:spPr>
          <a:xfrm>
            <a:off x="1224747" y="2365057"/>
            <a:ext cx="4377400" cy="2160644"/>
          </a:xfrm>
          <a:prstGeom prst="rect">
            <a:avLst/>
          </a:prstGeom>
          <a:gradFill>
            <a:gsLst>
              <a:gs pos="50000">
                <a:schemeClr val="accent1">
                  <a:lumMod val="5000"/>
                  <a:lumOff val="95000"/>
                  <a:alpha val="0"/>
                </a:schemeClr>
              </a:gs>
              <a:gs pos="50000">
                <a:schemeClr val="accent5">
                  <a:alpha val="10000"/>
                </a:schemeClr>
              </a:gs>
            </a:gsLst>
            <a:lin ang="0" scaled="0"/>
          </a:gradFill>
          <a:ln w="28575">
            <a:solidFill>
              <a:schemeClr val="bg1"/>
            </a:solidFill>
          </a:ln>
        </p:spPr>
        <p:txBody>
          <a:bodyPr anchor="ctr"/>
          <a:lstStyle>
            <a:lvl1pPr algn="ctr">
              <a:defRPr sz="2400" cap="all" spc="100" baseline="0">
                <a:solidFill>
                  <a:schemeClr val="bg1"/>
                </a:solidFill>
              </a:defRPr>
            </a:lvl1pPr>
          </a:lstStyle>
          <a:p>
            <a:r>
              <a:rPr lang="en-US" dirty="0"/>
              <a:t>Add title</a:t>
            </a:r>
          </a:p>
        </p:txBody>
      </p:sp>
      <p:sp>
        <p:nvSpPr>
          <p:cNvPr id="12" name="Text Placeholder 11">
            <a:extLst>
              <a:ext uri="{FF2B5EF4-FFF2-40B4-BE49-F238E27FC236}">
                <a16:creationId xmlns:a16="http://schemas.microsoft.com/office/drawing/2014/main" id="{FB3EFFF7-FFC6-16DF-B4AB-DD5A1A1DA92A}"/>
              </a:ext>
            </a:extLst>
          </p:cNvPr>
          <p:cNvSpPr>
            <a:spLocks noGrp="1"/>
          </p:cNvSpPr>
          <p:nvPr>
            <p:ph type="body" sz="quarter" idx="12" hasCustomPrompt="1"/>
          </p:nvPr>
        </p:nvSpPr>
        <p:spPr>
          <a:xfrm>
            <a:off x="3427896" y="0"/>
            <a:ext cx="3344379" cy="6858000"/>
          </a:xfrm>
          <a:custGeom>
            <a:avLst/>
            <a:gdLst>
              <a:gd name="connsiteX0" fmla="*/ 0 w 3344379"/>
              <a:gd name="connsiteY0" fmla="*/ 0 h 6858000"/>
              <a:gd name="connsiteX1" fmla="*/ 3344379 w 3344379"/>
              <a:gd name="connsiteY1" fmla="*/ 0 h 6858000"/>
              <a:gd name="connsiteX2" fmla="*/ 3344379 w 3344379"/>
              <a:gd name="connsiteY2" fmla="*/ 6858000 h 6858000"/>
              <a:gd name="connsiteX3" fmla="*/ 0 w 334437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344379" h="6858000">
                <a:moveTo>
                  <a:pt x="0" y="0"/>
                </a:moveTo>
                <a:lnTo>
                  <a:pt x="3344379" y="0"/>
                </a:lnTo>
                <a:lnTo>
                  <a:pt x="3344379" y="6858000"/>
                </a:lnTo>
                <a:lnTo>
                  <a:pt x="0" y="6858000"/>
                </a:lnTo>
                <a:close/>
              </a:path>
            </a:pathLst>
          </a:custGeom>
          <a:solidFill>
            <a:schemeClr val="accent5">
              <a:alpha val="10000"/>
            </a:schemeClr>
          </a:solidFill>
        </p:spPr>
        <p:txBody>
          <a:bodyPr wrap="square">
            <a:noAutofit/>
          </a:bodyPr>
          <a:lstStyle>
            <a:lvl1pPr marL="0" indent="0">
              <a:buNone/>
              <a:defRPr>
                <a:noFill/>
              </a:defRPr>
            </a:lvl1pPr>
          </a:lstStyle>
          <a:p>
            <a:pPr lvl="0"/>
            <a:r>
              <a:rPr lang="en-US" dirty="0"/>
              <a:t>Blank</a:t>
            </a:r>
          </a:p>
        </p:txBody>
      </p:sp>
      <p:sp>
        <p:nvSpPr>
          <p:cNvPr id="6" name="Text Placeholder 5">
            <a:extLst>
              <a:ext uri="{FF2B5EF4-FFF2-40B4-BE49-F238E27FC236}">
                <a16:creationId xmlns:a16="http://schemas.microsoft.com/office/drawing/2014/main" id="{DE6E802E-B214-0AE3-69C8-CBCA885C703A}"/>
              </a:ext>
            </a:extLst>
          </p:cNvPr>
          <p:cNvSpPr>
            <a:spLocks noGrp="1"/>
          </p:cNvSpPr>
          <p:nvPr>
            <p:ph type="body" sz="quarter" idx="11" hasCustomPrompt="1"/>
          </p:nvPr>
        </p:nvSpPr>
        <p:spPr>
          <a:xfrm>
            <a:off x="7835900" y="2071688"/>
            <a:ext cx="3773488" cy="2732087"/>
          </a:xfrm>
          <a:prstGeom prst="rect">
            <a:avLst/>
          </a:prstGeom>
        </p:spPr>
        <p:txBody>
          <a:bodyPr anchor="ctr"/>
          <a:lstStyle>
            <a:lvl1pPr marL="0" indent="0">
              <a:lnSpc>
                <a:spcPct val="125000"/>
              </a:lnSpc>
              <a:spcBef>
                <a:spcPts val="0"/>
              </a:spcBef>
              <a:spcAft>
                <a:spcPts val="600"/>
              </a:spcAft>
              <a:buNone/>
              <a:defRPr sz="1800" spc="100" baseline="0"/>
            </a:lvl1pPr>
            <a:lvl2pPr marL="457200" indent="0">
              <a:lnSpc>
                <a:spcPct val="125000"/>
              </a:lnSpc>
              <a:spcBef>
                <a:spcPts val="0"/>
              </a:spcBef>
              <a:spcAft>
                <a:spcPts val="600"/>
              </a:spcAft>
              <a:buNone/>
              <a:defRPr sz="1800" spc="100" baseline="0"/>
            </a:lvl2pPr>
            <a:lvl3pPr marL="914400" indent="0">
              <a:lnSpc>
                <a:spcPct val="125000"/>
              </a:lnSpc>
              <a:spcBef>
                <a:spcPts val="0"/>
              </a:spcBef>
              <a:spcAft>
                <a:spcPts val="600"/>
              </a:spcAft>
              <a:buNone/>
              <a:defRPr sz="1800" spc="100" baseline="0"/>
            </a:lvl3pPr>
            <a:lvl4pPr marL="1371600" indent="0">
              <a:lnSpc>
                <a:spcPct val="125000"/>
              </a:lnSpc>
              <a:spcBef>
                <a:spcPts val="0"/>
              </a:spcBef>
              <a:spcAft>
                <a:spcPts val="600"/>
              </a:spcAft>
              <a:buNone/>
              <a:defRPr sz="1800" spc="100" baseline="0"/>
            </a:lvl4pPr>
            <a:lvl5pPr marL="1828800" indent="0">
              <a:lnSpc>
                <a:spcPct val="125000"/>
              </a:lnSpc>
              <a:spcBef>
                <a:spcPts val="0"/>
              </a:spcBef>
              <a:spcAft>
                <a:spcPts val="600"/>
              </a:spcAft>
              <a:buNone/>
              <a:defRPr sz="1800" spc="100" baseline="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3">
            <a:extLst>
              <a:ext uri="{FF2B5EF4-FFF2-40B4-BE49-F238E27FC236}">
                <a16:creationId xmlns:a16="http://schemas.microsoft.com/office/drawing/2014/main" id="{E0398655-42A6-4DBC-9542-9A8D10B44A63}"/>
              </a:ext>
            </a:extLst>
          </p:cNvPr>
          <p:cNvSpPr>
            <a:spLocks noGrp="1"/>
          </p:cNvSpPr>
          <p:nvPr>
            <p:ph type="dt" sz="half" idx="2"/>
          </p:nvPr>
        </p:nvSpPr>
        <p:spPr>
          <a:xfrm>
            <a:off x="838200" y="6356350"/>
            <a:ext cx="1590675"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9" name="Footer Placeholder 4">
            <a:extLst>
              <a:ext uri="{FF2B5EF4-FFF2-40B4-BE49-F238E27FC236}">
                <a16:creationId xmlns:a16="http://schemas.microsoft.com/office/drawing/2014/main" id="{1FF7C44B-1689-4CA8-B0BC-0671EA12750F}"/>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effectLst/>
                <a:latin typeface="+mj-lt"/>
              </a:defRPr>
            </a:lvl1pPr>
          </a:lstStyle>
          <a:p>
            <a:r>
              <a:rPr lang="en-US" dirty="0"/>
              <a:t>Pitch deck</a:t>
            </a:r>
          </a:p>
        </p:txBody>
      </p:sp>
      <p:sp>
        <p:nvSpPr>
          <p:cNvPr id="10" name="Slide Number Placeholder 5">
            <a:extLst>
              <a:ext uri="{FF2B5EF4-FFF2-40B4-BE49-F238E27FC236}">
                <a16:creationId xmlns:a16="http://schemas.microsoft.com/office/drawing/2014/main" id="{7D6105C8-7607-448C-9CD2-9CA33B49B4DB}"/>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0042380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Divider Slide 2">
    <p:bg>
      <p:bgPr>
        <a:solidFill>
          <a:schemeClr val="accent4">
            <a:lumMod val="50000"/>
          </a:schemeClr>
        </a:solidFill>
        <a:effectLst/>
      </p:bgPr>
    </p:bg>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02728A58-8DE2-4B1C-B6CA-F2AED56F4504}"/>
              </a:ext>
            </a:extLst>
          </p:cNvPr>
          <p:cNvSpPr>
            <a:spLocks noGrp="1"/>
          </p:cNvSpPr>
          <p:nvPr>
            <p:ph type="pic" sz="quarter" idx="10" hasCustomPrompt="1"/>
          </p:nvPr>
        </p:nvSpPr>
        <p:spPr>
          <a:xfrm>
            <a:off x="0" y="-2"/>
            <a:ext cx="12192000" cy="6858000"/>
          </a:xfrm>
          <a:prstGeom prst="rect">
            <a:avLst/>
          </a:prstGeom>
        </p:spPr>
        <p:txBody>
          <a:bodyPr/>
          <a:lstStyle>
            <a:lvl1pPr marL="0" indent="0" algn="ctr">
              <a:buNone/>
              <a:defRPr>
                <a:solidFill>
                  <a:schemeClr val="bg1"/>
                </a:solidFill>
              </a:defRPr>
            </a:lvl1pPr>
          </a:lstStyle>
          <a:p>
            <a:r>
              <a:rPr lang="en-US" dirty="0"/>
              <a:t>Click to add photo</a:t>
            </a:r>
          </a:p>
        </p:txBody>
      </p:sp>
      <p:sp>
        <p:nvSpPr>
          <p:cNvPr id="2" name="Title 1">
            <a:extLst>
              <a:ext uri="{FF2B5EF4-FFF2-40B4-BE49-F238E27FC236}">
                <a16:creationId xmlns:a16="http://schemas.microsoft.com/office/drawing/2014/main" id="{B69D7CAC-EE78-4BAE-94EA-EBE4BB118115}"/>
              </a:ext>
            </a:extLst>
          </p:cNvPr>
          <p:cNvSpPr>
            <a:spLocks noGrp="1"/>
          </p:cNvSpPr>
          <p:nvPr>
            <p:ph type="title" hasCustomPrompt="1"/>
          </p:nvPr>
        </p:nvSpPr>
        <p:spPr>
          <a:xfrm>
            <a:off x="1199909" y="2335192"/>
            <a:ext cx="9792182" cy="2187616"/>
          </a:xfrm>
          <a:prstGeom prst="rect">
            <a:avLst/>
          </a:prstGeom>
          <a:noFill/>
          <a:ln w="38100">
            <a:solidFill>
              <a:schemeClr val="accent5"/>
            </a:solidFill>
          </a:ln>
        </p:spPr>
        <p:txBody>
          <a:bodyPr lIns="914400" tIns="182880" rIns="914400" anchor="ctr"/>
          <a:lstStyle>
            <a:lvl1pPr algn="ctr">
              <a:defRPr sz="5400" b="1" cap="all" spc="100" baseline="0">
                <a:solidFill>
                  <a:schemeClr val="accent5"/>
                </a:solidFill>
              </a:defRPr>
            </a:lvl1pPr>
          </a:lstStyle>
          <a:p>
            <a:r>
              <a:rPr lang="en-US" dirty="0"/>
              <a:t>Click to add title</a:t>
            </a:r>
          </a:p>
        </p:txBody>
      </p:sp>
    </p:spTree>
    <p:extLst>
      <p:ext uri="{BB962C8B-B14F-4D97-AF65-F5344CB8AC3E}">
        <p14:creationId xmlns:p14="http://schemas.microsoft.com/office/powerpoint/2010/main" val="17371290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E55CDB34-496F-4485-A6BB-9D446295D635}" type="datetimeFigureOut">
              <a:rPr lang="en-IN" smtClean="0"/>
              <a:t>13-08-2026</a:t>
            </a:fld>
            <a:endParaRPr lang="en-IN"/>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endParaRPr lang="en-IN"/>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D742E5FC-D5EF-4E71-B4D3-6722E6D1A0AD}" type="slidenum">
              <a:rPr lang="en-IN" smtClean="0"/>
              <a:t>‹#›</a:t>
            </a:fld>
            <a:endParaRPr lang="en-IN"/>
          </a:p>
        </p:txBody>
      </p:sp>
    </p:spTree>
    <p:extLst>
      <p:ext uri="{BB962C8B-B14F-4D97-AF65-F5344CB8AC3E}">
        <p14:creationId xmlns:p14="http://schemas.microsoft.com/office/powerpoint/2010/main" val="41923675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E55CDB34-496F-4485-A6BB-9D446295D635}" type="datetimeFigureOut">
              <a:rPr lang="en-IN" smtClean="0"/>
              <a:t>13-08-2026</a:t>
            </a:fld>
            <a:endParaRPr lang="en-IN"/>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endParaRPr lang="en-IN"/>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D742E5FC-D5EF-4E71-B4D3-6722E6D1A0AD}" type="slidenum">
              <a:rPr lang="en-IN" smtClean="0"/>
              <a:t>‹#›</a:t>
            </a:fld>
            <a:endParaRPr lang="en-IN"/>
          </a:p>
        </p:txBody>
      </p:sp>
    </p:spTree>
    <p:extLst>
      <p:ext uri="{BB962C8B-B14F-4D97-AF65-F5344CB8AC3E}">
        <p14:creationId xmlns:p14="http://schemas.microsoft.com/office/powerpoint/2010/main" val="17010666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endParaRPr lang="en-IN"/>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E55CDB34-496F-4485-A6BB-9D446295D635}" type="datetimeFigureOut">
              <a:rPr lang="en-IN" smtClean="0"/>
              <a:t>13-08-2026</a:t>
            </a:fld>
            <a:endParaRPr lang="en-IN"/>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D742E5FC-D5EF-4E71-B4D3-6722E6D1A0AD}" type="slidenum">
              <a:rPr lang="en-IN" smtClean="0"/>
              <a:t>‹#›</a:t>
            </a:fld>
            <a:endParaRPr lang="en-IN"/>
          </a:p>
        </p:txBody>
      </p:sp>
    </p:spTree>
    <p:extLst>
      <p:ext uri="{BB962C8B-B14F-4D97-AF65-F5344CB8AC3E}">
        <p14:creationId xmlns:p14="http://schemas.microsoft.com/office/powerpoint/2010/main" val="4997566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E55CDB34-496F-4485-A6BB-9D446295D635}" type="datetimeFigureOut">
              <a:rPr lang="en-IN" smtClean="0"/>
              <a:t>13-08-2026</a:t>
            </a:fld>
            <a:endParaRPr lang="en-IN"/>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endParaRPr lang="en-IN"/>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D742E5FC-D5EF-4E71-B4D3-6722E6D1A0AD}" type="slidenum">
              <a:rPr lang="en-IN" smtClean="0"/>
              <a:t>‹#›</a:t>
            </a:fld>
            <a:endParaRPr lang="en-IN"/>
          </a:p>
        </p:txBody>
      </p:sp>
    </p:spTree>
    <p:extLst>
      <p:ext uri="{BB962C8B-B14F-4D97-AF65-F5344CB8AC3E}">
        <p14:creationId xmlns:p14="http://schemas.microsoft.com/office/powerpoint/2010/main" val="25235997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IN"/>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55CDB34-496F-4485-A6BB-9D446295D635}" type="datetimeFigureOut">
              <a:rPr lang="en-IN" smtClean="0"/>
              <a:t>13-08-2026</a:t>
            </a:fld>
            <a:endParaRPr lang="en-IN"/>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D742E5FC-D5EF-4E71-B4D3-6722E6D1A0AD}" type="slidenum">
              <a:rPr lang="en-IN" smtClean="0"/>
              <a:t>‹#›</a:t>
            </a:fld>
            <a:endParaRPr lang="en-IN"/>
          </a:p>
        </p:txBody>
      </p:sp>
    </p:spTree>
    <p:extLst>
      <p:ext uri="{BB962C8B-B14F-4D97-AF65-F5344CB8AC3E}">
        <p14:creationId xmlns:p14="http://schemas.microsoft.com/office/powerpoint/2010/main" val="12252322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IN"/>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E55CDB34-496F-4485-A6BB-9D446295D635}" type="datetimeFigureOut">
              <a:rPr lang="en-IN" smtClean="0"/>
              <a:t>13-08-2026</a:t>
            </a:fld>
            <a:endParaRPr lang="en-IN"/>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D742E5FC-D5EF-4E71-B4D3-6722E6D1A0AD}" type="slidenum">
              <a:rPr lang="en-IN" smtClean="0"/>
              <a:t>‹#›</a:t>
            </a:fld>
            <a:endParaRPr lang="en-IN"/>
          </a:p>
        </p:txBody>
      </p:sp>
    </p:spTree>
    <p:extLst>
      <p:ext uri="{BB962C8B-B14F-4D97-AF65-F5344CB8AC3E}">
        <p14:creationId xmlns:p14="http://schemas.microsoft.com/office/powerpoint/2010/main" val="15340180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r>
              <a:rPr lang="en-US"/>
              <a:t>20XX</a:t>
            </a:r>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r>
              <a:rPr lang="en-US"/>
              <a:t>Pitch deck</a:t>
            </a:r>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EA87306C-81BA-4795-A5CA-9392456A8C1E}" type="slidenum">
              <a:rPr lang="en-US" smtClean="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62955823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8" r:id="rId13"/>
    <p:sldLayoutId id="2147483689" r:id="rId14"/>
    <p:sldLayoutId id="2147483656" r:id="rId15"/>
    <p:sldLayoutId id="2147483673" r:id="rId16"/>
    <p:sldLayoutId id="2147483690" r:id="rId17"/>
    <p:sldLayoutId id="2147483691" r:id="rId18"/>
    <p:sldLayoutId id="2147483693" r:id="rId19"/>
    <p:sldLayoutId id="2147483694" r:id="rId20"/>
    <p:sldLayoutId id="2147483695" r:id="rId21"/>
    <p:sldLayoutId id="2147483696" r:id="rId22"/>
  </p:sldLayoutIdLst>
  <p:hf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9.xml"/><Relationship Id="rId3" Type="http://schemas.openxmlformats.org/officeDocument/2006/relationships/diagramData" Target="../diagrams/data8.xml"/><Relationship Id="rId7" Type="http://schemas.microsoft.com/office/2007/relationships/diagramDrawing" Target="../diagrams/drawing8.xml"/><Relationship Id="rId12"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8.xml"/><Relationship Id="rId11" Type="http://schemas.openxmlformats.org/officeDocument/2006/relationships/diagramColors" Target="../diagrams/colors9.xml"/><Relationship Id="rId5" Type="http://schemas.openxmlformats.org/officeDocument/2006/relationships/diagramQuickStyle" Target="../diagrams/quickStyle8.xml"/><Relationship Id="rId10" Type="http://schemas.openxmlformats.org/officeDocument/2006/relationships/diagramQuickStyle" Target="../diagrams/quickStyle9.xml"/><Relationship Id="rId4" Type="http://schemas.openxmlformats.org/officeDocument/2006/relationships/diagramLayout" Target="../diagrams/layout8.xml"/><Relationship Id="rId9"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8.xml"/><Relationship Id="rId1" Type="http://schemas.openxmlformats.org/officeDocument/2006/relationships/slideLayout" Target="../slideLayouts/slideLayout19.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9.xml"/><Relationship Id="rId1" Type="http://schemas.openxmlformats.org/officeDocument/2006/relationships/slideLayout" Target="../slideLayouts/slideLayout20.xml"/></Relationships>
</file>

<file path=ppt/slides/_rels/slide3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0.xml"/><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32.xml"/><Relationship Id="rId1" Type="http://schemas.openxmlformats.org/officeDocument/2006/relationships/slideLayout" Target="../slideLayouts/slideLayout21.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3.xml"/><Relationship Id="rId1" Type="http://schemas.openxmlformats.org/officeDocument/2006/relationships/slideLayout" Target="../slideLayouts/slideLayout21.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34.xml"/><Relationship Id="rId1" Type="http://schemas.openxmlformats.org/officeDocument/2006/relationships/slideLayout" Target="../slideLayouts/slideLayout2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35.xml"/><Relationship Id="rId1" Type="http://schemas.openxmlformats.org/officeDocument/2006/relationships/slideLayout" Target="../slideLayouts/slideLayout2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40.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7.xml"/><Relationship Id="rId1" Type="http://schemas.openxmlformats.org/officeDocument/2006/relationships/slideLayout" Target="../slideLayouts/slideLayout22.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4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8.xml"/><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9.xml"/><Relationship Id="rId1" Type="http://schemas.openxmlformats.org/officeDocument/2006/relationships/slideLayout" Target="../slideLayouts/slideLayout17.xml"/></Relationships>
</file>

<file path=ppt/slides/_rels/slide4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52.xml"/><Relationship Id="rId1" Type="http://schemas.openxmlformats.org/officeDocument/2006/relationships/slideLayout" Target="../slideLayouts/slideLayout2.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58.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53.xml"/><Relationship Id="rId1" Type="http://schemas.openxmlformats.org/officeDocument/2006/relationships/slideLayout" Target="../slideLayouts/slideLayout2.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5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8" Type="http://schemas.openxmlformats.org/officeDocument/2006/relationships/hyperlink" Target="https://www.sportengland.org/news-and-inspiration/england-getting-more-active-not-everyone-benefiting" TargetMode="External"/><Relationship Id="rId3" Type="http://schemas.openxmlformats.org/officeDocument/2006/relationships/hyperlink" Target="https://www.understandingsociety.ac.uk/impact/age-uk-loneliness/" TargetMode="External"/><Relationship Id="rId7" Type="http://schemas.openxmlformats.org/officeDocument/2006/relationships/hyperlink" Target="https://www.nia.nih.gov/health/loneliness-and-social-isolation/loneliness-and-social-isolation-tips-staying-connected" TargetMode="External"/><Relationship Id="rId2" Type="http://schemas.openxmlformats.org/officeDocument/2006/relationships/hyperlink" Target="https://www.ageuk.org.uk/latest-press/articles/age-uks-new-report-shows-you-are-not-alone-in-feeling-lonely/" TargetMode="External"/><Relationship Id="rId1" Type="http://schemas.openxmlformats.org/officeDocument/2006/relationships/slideLayout" Target="../slideLayouts/slideLayout2.xml"/><Relationship Id="rId6" Type="http://schemas.openxmlformats.org/officeDocument/2006/relationships/hyperlink" Target="https://www.ncbi.nlm.nih.gov/books/NBK584120/" TargetMode="External"/><Relationship Id="rId5" Type="http://schemas.openxmlformats.org/officeDocument/2006/relationships/hyperlink" Target="https://ageing-better.org.uk/our-ageing-population-state-ageing-2023-4" TargetMode="External"/><Relationship Id="rId4" Type="http://schemas.openxmlformats.org/officeDocument/2006/relationships/hyperlink" Target="https://www.ageuk.org.uk/latest-press/articles/age-uk-warns-22.4-million-digitally-excluded-older-people-are-at-risk-of-being-left-behind-in-an-increasingly-digital-world/" TargetMode="External"/><Relationship Id="rId9" Type="http://schemas.openxmlformats.org/officeDocument/2006/relationships/hyperlink" Target="https://www.ons.gov.uk/peoplepopulationandcommunity/birthsdeathsandmarriages/families/bulletins/familiesandhouseholds/2024" TargetMode="External"/></Relationships>
</file>

<file path=ppt/slides/_rels/slide62.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EE997D3B-4ECD-4397-A989-D5882BB32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BAE429C-3A94-4C39-B88C-596F1E4C0A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8" y="457201"/>
            <a:ext cx="3703320" cy="91440"/>
          </a:xfrm>
          <a:prstGeom prst="rect">
            <a:avLst/>
          </a:prstGeom>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useBgFill="1">
        <p:nvSpPr>
          <p:cNvPr id="20" name="Rectangle 19">
            <a:extLst>
              <a:ext uri="{FF2B5EF4-FFF2-40B4-BE49-F238E27FC236}">
                <a16:creationId xmlns:a16="http://schemas.microsoft.com/office/drawing/2014/main" id="{FBEA2C8A-CA20-494E-8DAA-985E842E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8" y="641102"/>
            <a:ext cx="3702134" cy="5751230"/>
          </a:xfrm>
          <a:prstGeom prst="rect">
            <a:avLst/>
          </a:prstGeom>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7" name="Title 6">
            <a:extLst>
              <a:ext uri="{FF2B5EF4-FFF2-40B4-BE49-F238E27FC236}">
                <a16:creationId xmlns:a16="http://schemas.microsoft.com/office/drawing/2014/main" id="{C0147929-8D39-DAA9-C3C5-4829D9C31C27}"/>
              </a:ext>
            </a:extLst>
          </p:cNvPr>
          <p:cNvSpPr>
            <a:spLocks noGrp="1"/>
          </p:cNvSpPr>
          <p:nvPr>
            <p:ph type="ctrTitle"/>
          </p:nvPr>
        </p:nvSpPr>
        <p:spPr>
          <a:xfrm>
            <a:off x="584200" y="716437"/>
            <a:ext cx="3412067" cy="5500461"/>
          </a:xfrm>
        </p:spPr>
        <p:txBody>
          <a:bodyPr vert="horz" lIns="91440" tIns="45720" rIns="91440" bIns="45720" rtlCol="0" anchor="ctr">
            <a:noAutofit/>
          </a:bodyPr>
          <a:lstStyle/>
          <a:p>
            <a:pPr algn="ctr"/>
            <a:r>
              <a:rPr lang="en-US" sz="1200" b="1" dirty="0" err="1">
                <a:solidFill>
                  <a:schemeClr val="tx2"/>
                </a:solidFill>
              </a:rPr>
              <a:t>Programme</a:t>
            </a:r>
            <a:r>
              <a:rPr lang="en-US" sz="1200" b="1" dirty="0">
                <a:solidFill>
                  <a:schemeClr val="tx2"/>
                </a:solidFill>
              </a:rPr>
              <a:t>: MSc Public Health and Social Care in Practice  </a:t>
            </a:r>
            <a:br>
              <a:rPr lang="en-US" sz="1200" b="1" dirty="0">
                <a:solidFill>
                  <a:schemeClr val="tx2"/>
                </a:solidFill>
              </a:rPr>
            </a:br>
            <a:br>
              <a:rPr lang="en-US" sz="1200" b="1" dirty="0">
                <a:solidFill>
                  <a:schemeClr val="tx2"/>
                </a:solidFill>
              </a:rPr>
            </a:br>
            <a:r>
              <a:rPr lang="en-US" sz="1200" b="1" dirty="0">
                <a:solidFill>
                  <a:schemeClr val="tx2"/>
                </a:solidFill>
              </a:rPr>
              <a:t>Module: Population Health and Digital Health Promotion  </a:t>
            </a:r>
            <a:br>
              <a:rPr lang="en-US" sz="1200" b="1" dirty="0">
                <a:solidFill>
                  <a:schemeClr val="tx2"/>
                </a:solidFill>
              </a:rPr>
            </a:br>
            <a:br>
              <a:rPr lang="en-US" sz="1200" b="1" dirty="0">
                <a:solidFill>
                  <a:schemeClr val="tx2"/>
                </a:solidFill>
              </a:rPr>
            </a:br>
            <a:r>
              <a:rPr lang="en-US" sz="1200" b="1" dirty="0">
                <a:solidFill>
                  <a:schemeClr val="tx2"/>
                </a:solidFill>
              </a:rPr>
              <a:t>Module code: LCHS7009  </a:t>
            </a:r>
            <a:br>
              <a:rPr lang="en-US" sz="1200" b="1" dirty="0">
                <a:solidFill>
                  <a:schemeClr val="tx2"/>
                </a:solidFill>
              </a:rPr>
            </a:br>
            <a:br>
              <a:rPr lang="en-US" sz="1200" b="1" dirty="0">
                <a:solidFill>
                  <a:schemeClr val="tx2"/>
                </a:solidFill>
              </a:rPr>
            </a:br>
            <a:r>
              <a:rPr lang="en-US" sz="1200" b="1" dirty="0">
                <a:solidFill>
                  <a:schemeClr val="tx2"/>
                </a:solidFill>
              </a:rPr>
              <a:t>Lecturer: Diola </a:t>
            </a:r>
            <a:r>
              <a:rPr lang="en-US" sz="1200" b="1" dirty="0" err="1">
                <a:solidFill>
                  <a:schemeClr val="tx2"/>
                </a:solidFill>
              </a:rPr>
              <a:t>Bijlhout</a:t>
            </a:r>
            <a:r>
              <a:rPr lang="en-US" sz="1200" b="1" dirty="0">
                <a:solidFill>
                  <a:schemeClr val="tx2"/>
                </a:solidFill>
              </a:rPr>
              <a:t>, Dr Ping Wu </a:t>
            </a:r>
            <a:br>
              <a:rPr lang="en-US" sz="1200" b="1" dirty="0">
                <a:solidFill>
                  <a:schemeClr val="tx2"/>
                </a:solidFill>
              </a:rPr>
            </a:br>
            <a:br>
              <a:rPr lang="en-US" sz="1200" b="1" dirty="0">
                <a:solidFill>
                  <a:schemeClr val="tx2"/>
                </a:solidFill>
              </a:rPr>
            </a:br>
            <a:r>
              <a:rPr lang="en-US" sz="1200" b="1" dirty="0">
                <a:solidFill>
                  <a:schemeClr val="tx2"/>
                </a:solidFill>
              </a:rPr>
              <a:t>Assignment Title: Component 3 - Group Project Presentation </a:t>
            </a:r>
            <a:br>
              <a:rPr lang="en-US" sz="1200" b="1" dirty="0">
                <a:solidFill>
                  <a:schemeClr val="tx2"/>
                </a:solidFill>
              </a:rPr>
            </a:br>
            <a:br>
              <a:rPr lang="en-US" sz="1200" b="1" dirty="0">
                <a:solidFill>
                  <a:schemeClr val="tx2"/>
                </a:solidFill>
              </a:rPr>
            </a:br>
            <a:br>
              <a:rPr lang="en-US" sz="1200" b="1" dirty="0">
                <a:solidFill>
                  <a:schemeClr val="tx2"/>
                </a:solidFill>
              </a:rPr>
            </a:br>
            <a:br>
              <a:rPr lang="en-US" sz="1200" b="1" dirty="0">
                <a:solidFill>
                  <a:schemeClr val="tx2"/>
                </a:solidFill>
              </a:rPr>
            </a:br>
            <a:r>
              <a:rPr lang="en-US" sz="1200" b="1" dirty="0">
                <a:solidFill>
                  <a:schemeClr val="tx2"/>
                </a:solidFill>
              </a:rPr>
              <a:t>Topic: Reconnect: A Digital Health Promotion Intervention to Strengthen Social-Health Resilience and Prevent Health-Risk Behaviors Associated with Social Disconnection Among Older Adults Living Alone</a:t>
            </a:r>
            <a:br>
              <a:rPr lang="en-US" sz="1200" b="1" dirty="0">
                <a:solidFill>
                  <a:schemeClr val="tx2"/>
                </a:solidFill>
              </a:rPr>
            </a:br>
            <a:br>
              <a:rPr lang="en-US" sz="1200" b="1" dirty="0">
                <a:solidFill>
                  <a:schemeClr val="tx2"/>
                </a:solidFill>
              </a:rPr>
            </a:br>
            <a:r>
              <a:rPr lang="en-US" sz="1200" b="1" dirty="0">
                <a:solidFill>
                  <a:schemeClr val="tx2"/>
                </a:solidFill>
              </a:rPr>
              <a:t>Target group: Adults aged 55+ living alone in urban UK communities</a:t>
            </a:r>
            <a:br>
              <a:rPr lang="en-US" sz="1200" b="1" dirty="0">
                <a:solidFill>
                  <a:schemeClr val="tx2"/>
                </a:solidFill>
              </a:rPr>
            </a:br>
            <a:r>
              <a:rPr lang="fr-FR" sz="1200" b="1" dirty="0">
                <a:solidFill>
                  <a:schemeClr val="tx2"/>
                </a:solidFill>
              </a:rPr>
              <a:t>Student ID – 2518476</a:t>
            </a:r>
            <a:r>
              <a:rPr lang="en-US" sz="1200" b="1" dirty="0">
                <a:solidFill>
                  <a:schemeClr val="tx2"/>
                </a:solidFill>
              </a:rPr>
              <a:t>,2529441,</a:t>
            </a:r>
            <a:br>
              <a:rPr lang="en-US" sz="1200" b="1" dirty="0">
                <a:solidFill>
                  <a:schemeClr val="tx2"/>
                </a:solidFill>
              </a:rPr>
            </a:br>
            <a:r>
              <a:rPr lang="en-US" sz="1200" b="1" dirty="0">
                <a:solidFill>
                  <a:schemeClr val="tx2"/>
                </a:solidFill>
              </a:rPr>
              <a:t>                        2522919,2523936</a:t>
            </a:r>
            <a:br>
              <a:rPr lang="en-US" sz="1200" b="1" dirty="0">
                <a:solidFill>
                  <a:schemeClr val="tx2"/>
                </a:solidFill>
              </a:rPr>
            </a:br>
            <a:endParaRPr lang="en-US" sz="1200" b="1" dirty="0">
              <a:solidFill>
                <a:schemeClr val="tx2"/>
              </a:solidFill>
            </a:endParaRPr>
          </a:p>
        </p:txBody>
      </p:sp>
      <p:sp>
        <p:nvSpPr>
          <p:cNvPr id="2" name="Subtitle 1">
            <a:extLst>
              <a:ext uri="{FF2B5EF4-FFF2-40B4-BE49-F238E27FC236}">
                <a16:creationId xmlns:a16="http://schemas.microsoft.com/office/drawing/2014/main" id="{FAE2C861-D24C-9E57-5330-E8A78271959E}"/>
              </a:ext>
            </a:extLst>
          </p:cNvPr>
          <p:cNvSpPr>
            <a:spLocks noGrp="1"/>
          </p:cNvSpPr>
          <p:nvPr>
            <p:ph type="subTitle" idx="1"/>
          </p:nvPr>
        </p:nvSpPr>
        <p:spPr>
          <a:xfrm>
            <a:off x="6345766" y="5462938"/>
            <a:ext cx="3412067" cy="1099406"/>
          </a:xfrm>
        </p:spPr>
        <p:txBody>
          <a:bodyPr>
            <a:normAutofit fontScale="70000" lnSpcReduction="20000"/>
          </a:bodyPr>
          <a:lstStyle/>
          <a:p>
            <a:pPr algn="ctr"/>
            <a:r>
              <a:rPr lang="en-GB" b="1" dirty="0"/>
              <a:t>Member 1: Justification- </a:t>
            </a:r>
            <a:r>
              <a:rPr lang="en-GB" b="1" dirty="0" err="1"/>
              <a:t>joly</a:t>
            </a:r>
            <a:r>
              <a:rPr lang="en-GB" b="1" dirty="0"/>
              <a:t> Parmar</a:t>
            </a:r>
            <a:endParaRPr lang="en-IN" dirty="0"/>
          </a:p>
          <a:p>
            <a:pPr algn="ctr"/>
            <a:r>
              <a:rPr lang="en-GB" b="1" dirty="0"/>
              <a:t>Member 2: Application-</a:t>
            </a:r>
            <a:r>
              <a:rPr lang="en-GB" b="1" dirty="0" err="1"/>
              <a:t>twinkal</a:t>
            </a:r>
            <a:r>
              <a:rPr lang="en-GB" b="1" dirty="0"/>
              <a:t> ben </a:t>
            </a:r>
            <a:r>
              <a:rPr lang="en-GB" b="1" dirty="0" err="1"/>
              <a:t>patel</a:t>
            </a:r>
            <a:endParaRPr lang="en-GB" b="1" dirty="0"/>
          </a:p>
          <a:p>
            <a:pPr algn="ctr"/>
            <a:r>
              <a:rPr lang="en-GB" b="1" dirty="0"/>
              <a:t>Member 3: Barriers- </a:t>
            </a:r>
            <a:r>
              <a:rPr lang="en-GB" b="1" dirty="0" err="1"/>
              <a:t>bharatji</a:t>
            </a:r>
            <a:r>
              <a:rPr lang="en-GB" b="1" dirty="0"/>
              <a:t> </a:t>
            </a:r>
            <a:r>
              <a:rPr lang="en-GB" b="1" dirty="0" err="1"/>
              <a:t>odedra</a:t>
            </a:r>
            <a:endParaRPr lang="en-IN" dirty="0"/>
          </a:p>
          <a:p>
            <a:pPr algn="ctr"/>
            <a:r>
              <a:rPr lang="en-GB" b="1" dirty="0"/>
              <a:t>Member 4: Benefits- sonali solanki</a:t>
            </a:r>
            <a:endParaRPr lang="en-IN" dirty="0"/>
          </a:p>
        </p:txBody>
      </p:sp>
      <p:pic>
        <p:nvPicPr>
          <p:cNvPr id="4" name="Picture 3">
            <a:extLst>
              <a:ext uri="{FF2B5EF4-FFF2-40B4-BE49-F238E27FC236}">
                <a16:creationId xmlns:a16="http://schemas.microsoft.com/office/drawing/2014/main" id="{A1AA7BAD-2097-EEF0-3154-2376BDD96B2E}"/>
              </a:ext>
            </a:extLst>
          </p:cNvPr>
          <p:cNvPicPr>
            <a:picLocks noChangeAspect="1"/>
          </p:cNvPicPr>
          <p:nvPr/>
        </p:nvPicPr>
        <p:blipFill>
          <a:blip r:embed="rId2"/>
          <a:srcRect/>
          <a:stretch/>
        </p:blipFill>
        <p:spPr>
          <a:xfrm>
            <a:off x="6920624" y="191333"/>
            <a:ext cx="2259980" cy="1255545"/>
          </a:xfrm>
          <a:prstGeom prst="rect">
            <a:avLst/>
          </a:prstGeom>
        </p:spPr>
      </p:pic>
      <p:pic>
        <p:nvPicPr>
          <p:cNvPr id="6" name="Picture 5">
            <a:extLst>
              <a:ext uri="{FF2B5EF4-FFF2-40B4-BE49-F238E27FC236}">
                <a16:creationId xmlns:a16="http://schemas.microsoft.com/office/drawing/2014/main" id="{24AF43B1-381D-E494-8387-C1726B4075C6}"/>
              </a:ext>
            </a:extLst>
          </p:cNvPr>
          <p:cNvPicPr>
            <a:picLocks noChangeAspect="1"/>
          </p:cNvPicPr>
          <p:nvPr/>
        </p:nvPicPr>
        <p:blipFill>
          <a:blip r:embed="rId3"/>
          <a:stretch>
            <a:fillRect/>
          </a:stretch>
        </p:blipFill>
        <p:spPr>
          <a:xfrm>
            <a:off x="5239851" y="1770889"/>
            <a:ext cx="5537878" cy="3166871"/>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76026844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71B62618-0D02-4C29-88C5-1EDF7F323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58" name="Rectangle 57">
            <a:extLst>
              <a:ext uri="{FF2B5EF4-FFF2-40B4-BE49-F238E27FC236}">
                <a16:creationId xmlns:a16="http://schemas.microsoft.com/office/drawing/2014/main" id="{1E2747F4-A0AE-425C-B527-E3E32461F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0" name="Rectangle 59">
            <a:extLst>
              <a:ext uri="{FF2B5EF4-FFF2-40B4-BE49-F238E27FC236}">
                <a16:creationId xmlns:a16="http://schemas.microsoft.com/office/drawing/2014/main" id="{9707F29A-1576-479E-B227-0D6498601B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2" name="Rectangle 61">
            <a:extLst>
              <a:ext uri="{FF2B5EF4-FFF2-40B4-BE49-F238E27FC236}">
                <a16:creationId xmlns:a16="http://schemas.microsoft.com/office/drawing/2014/main" id="{F17B26C7-6F2F-453C-9C08-71E199E52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4" name="Rectangle 63">
            <a:extLst>
              <a:ext uri="{FF2B5EF4-FFF2-40B4-BE49-F238E27FC236}">
                <a16:creationId xmlns:a16="http://schemas.microsoft.com/office/drawing/2014/main" id="{75F28DDD-9641-43BA-944D-79B068705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itle 25">
            <a:extLst>
              <a:ext uri="{FF2B5EF4-FFF2-40B4-BE49-F238E27FC236}">
                <a16:creationId xmlns:a16="http://schemas.microsoft.com/office/drawing/2014/main" id="{CDA2767E-38F3-49F7-BE02-EA3E6C7C8096}"/>
              </a:ext>
            </a:extLst>
          </p:cNvPr>
          <p:cNvSpPr>
            <a:spLocks noGrp="1"/>
          </p:cNvSpPr>
          <p:nvPr>
            <p:ph type="title"/>
          </p:nvPr>
        </p:nvSpPr>
        <p:spPr>
          <a:xfrm>
            <a:off x="746228" y="1037967"/>
            <a:ext cx="3054091" cy="4709131"/>
          </a:xfrm>
        </p:spPr>
        <p:txBody>
          <a:bodyPr vert="horz" lIns="91440" tIns="45720" rIns="91440" bIns="45720" rtlCol="0" anchor="ctr">
            <a:normAutofit/>
          </a:bodyPr>
          <a:lstStyle/>
          <a:p>
            <a:pPr algn="l"/>
            <a:r>
              <a:rPr lang="en-US" sz="2800" dirty="0" err="1">
                <a:solidFill>
                  <a:schemeClr val="accent1"/>
                </a:solidFill>
              </a:rPr>
              <a:t>ReConnect</a:t>
            </a:r>
            <a:r>
              <a:rPr lang="en-US" sz="2800" dirty="0">
                <a:solidFill>
                  <a:schemeClr val="accent1"/>
                </a:solidFill>
              </a:rPr>
              <a:t>: The Problem, Population &amp; Intervention</a:t>
            </a:r>
          </a:p>
        </p:txBody>
      </p:sp>
      <p:sp>
        <p:nvSpPr>
          <p:cNvPr id="66" name="Rectangle 65">
            <a:extLst>
              <a:ext uri="{FF2B5EF4-FFF2-40B4-BE49-F238E27FC236}">
                <a16:creationId xmlns:a16="http://schemas.microsoft.com/office/drawing/2014/main" id="{32AA2954-062E-4B72-A97B-0B066FB15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8" name="Rectangle 67">
            <a:extLst>
              <a:ext uri="{FF2B5EF4-FFF2-40B4-BE49-F238E27FC236}">
                <a16:creationId xmlns:a16="http://schemas.microsoft.com/office/drawing/2014/main" id="{10CA29A6-E0B1-40CD-ADF7-7B8E932A3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70" name="Rectangle 69">
            <a:extLst>
              <a:ext uri="{FF2B5EF4-FFF2-40B4-BE49-F238E27FC236}">
                <a16:creationId xmlns:a16="http://schemas.microsoft.com/office/drawing/2014/main" id="{8DD5F866-AD72-475A-B6C6-54E4577D4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72" name="Rectangle 71">
            <a:extLst>
              <a:ext uri="{FF2B5EF4-FFF2-40B4-BE49-F238E27FC236}">
                <a16:creationId xmlns:a16="http://schemas.microsoft.com/office/drawing/2014/main" id="{C02BAD4C-6EA9-4F10-92D4-A1C8C53DA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Slide Number Placeholder 1">
            <a:extLst>
              <a:ext uri="{FF2B5EF4-FFF2-40B4-BE49-F238E27FC236}">
                <a16:creationId xmlns:a16="http://schemas.microsoft.com/office/drawing/2014/main" id="{00490171-2859-5322-0F76-C05597544FBD}"/>
              </a:ext>
            </a:extLst>
          </p:cNvPr>
          <p:cNvSpPr>
            <a:spLocks noGrp="1"/>
          </p:cNvSpPr>
          <p:nvPr>
            <p:ph type="sldNum" sz="quarter" idx="4"/>
          </p:nvPr>
        </p:nvSpPr>
        <p:spPr>
          <a:xfrm>
            <a:off x="746426" y="5956137"/>
            <a:ext cx="673300" cy="365125"/>
          </a:xfrm>
        </p:spPr>
        <p:txBody>
          <a:bodyPr vert="horz" lIns="91440" tIns="45720" rIns="91440" bIns="45720" rtlCol="0" anchor="ctr">
            <a:normAutofit/>
          </a:bodyPr>
          <a:lstStyle/>
          <a:p>
            <a:pPr algn="l">
              <a:spcAft>
                <a:spcPts val="600"/>
              </a:spcAft>
            </a:pPr>
            <a:fld id="{EA87306C-81BA-4795-A5CA-9392456A8C1E}" type="slidenum">
              <a:rPr lang="en-US" sz="900" kern="1200">
                <a:solidFill>
                  <a:schemeClr val="accent1">
                    <a:lumMod val="75000"/>
                    <a:lumOff val="25000"/>
                  </a:schemeClr>
                </a:solidFill>
                <a:latin typeface="+mn-lt"/>
                <a:ea typeface="+mn-ea"/>
                <a:cs typeface="+mn-cs"/>
              </a:rPr>
              <a:pPr algn="l">
                <a:spcAft>
                  <a:spcPts val="600"/>
                </a:spcAft>
              </a:pPr>
              <a:t>2</a:t>
            </a:fld>
            <a:endParaRPr lang="en-US" sz="900" kern="1200">
              <a:solidFill>
                <a:schemeClr val="accent1">
                  <a:lumMod val="75000"/>
                  <a:lumOff val="25000"/>
                </a:schemeClr>
              </a:solidFill>
              <a:latin typeface="+mn-lt"/>
              <a:ea typeface="+mn-ea"/>
              <a:cs typeface="+mn-cs"/>
            </a:endParaRPr>
          </a:p>
        </p:txBody>
      </p:sp>
      <p:graphicFrame>
        <p:nvGraphicFramePr>
          <p:cNvPr id="52" name="Text Placeholder 17">
            <a:extLst>
              <a:ext uri="{FF2B5EF4-FFF2-40B4-BE49-F238E27FC236}">
                <a16:creationId xmlns:a16="http://schemas.microsoft.com/office/drawing/2014/main" id="{268339E8-27D0-77C0-2B13-45281FAFBC1F}"/>
              </a:ext>
            </a:extLst>
          </p:cNvPr>
          <p:cNvGraphicFramePr>
            <a:graphicFrameLocks noGrp="1"/>
          </p:cNvGraphicFramePr>
          <p:nvPr>
            <p:ph sz="quarter" idx="10"/>
            <p:extLst>
              <p:ext uri="{D42A27DB-BD31-4B8C-83A1-F6EECF244321}">
                <p14:modId xmlns:p14="http://schemas.microsoft.com/office/powerpoint/2010/main" val="996849608"/>
              </p:ext>
            </p:extLst>
          </p:nvPr>
        </p:nvGraphicFramePr>
        <p:xfrm>
          <a:off x="4598438" y="1037967"/>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465276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EAB21749-21E0-B555-8423-AF94BE383D1C}"/>
              </a:ext>
            </a:extLst>
          </p:cNvPr>
          <p:cNvSpPr>
            <a:spLocks noGrp="1"/>
          </p:cNvSpPr>
          <p:nvPr>
            <p:ph type="title"/>
          </p:nvPr>
        </p:nvSpPr>
        <p:spPr>
          <a:xfrm>
            <a:off x="581192" y="702156"/>
            <a:ext cx="11029616" cy="1013800"/>
          </a:xfrm>
        </p:spPr>
        <p:txBody>
          <a:bodyPr>
            <a:normAutofit/>
          </a:bodyPr>
          <a:lstStyle/>
          <a:p>
            <a:r>
              <a:rPr lang="en-IN" b="1" dirty="0">
                <a:solidFill>
                  <a:srgbClr val="FFFEFF"/>
                </a:solidFill>
              </a:rPr>
              <a:t>What Is </a:t>
            </a:r>
            <a:r>
              <a:rPr lang="en-IN" b="1" dirty="0" err="1">
                <a:solidFill>
                  <a:srgbClr val="FFFEFF"/>
                </a:solidFill>
              </a:rPr>
              <a:t>ReConnect</a:t>
            </a:r>
            <a:r>
              <a:rPr lang="en-IN" b="1" dirty="0">
                <a:solidFill>
                  <a:srgbClr val="FFFEFF"/>
                </a:solidFill>
              </a:rPr>
              <a:t>? Aim &amp; Content</a:t>
            </a:r>
            <a:endParaRPr lang="en-US" dirty="0">
              <a:solidFill>
                <a:srgbClr val="FFFEFF"/>
              </a:solidFill>
            </a:endParaRPr>
          </a:p>
        </p:txBody>
      </p:sp>
      <p:sp>
        <p:nvSpPr>
          <p:cNvPr id="2" name="Slide Number Placeholder 1">
            <a:extLst>
              <a:ext uri="{FF2B5EF4-FFF2-40B4-BE49-F238E27FC236}">
                <a16:creationId xmlns:a16="http://schemas.microsoft.com/office/drawing/2014/main" id="{C0D15DC2-8425-2530-3D59-ABE5D5C4AD2E}"/>
              </a:ext>
            </a:extLst>
          </p:cNvPr>
          <p:cNvSpPr>
            <a:spLocks noGrp="1"/>
          </p:cNvSpPr>
          <p:nvPr>
            <p:ph type="sldNum" sz="quarter" idx="12"/>
          </p:nvPr>
        </p:nvSpPr>
        <p:spPr>
          <a:xfrm>
            <a:off x="10558300" y="5956137"/>
            <a:ext cx="1052508" cy="365125"/>
          </a:xfrm>
        </p:spPr>
        <p:txBody>
          <a:bodyPr>
            <a:noAutofit/>
          </a:bodyPr>
          <a:lstStyle/>
          <a:p>
            <a:pPr>
              <a:spcAft>
                <a:spcPts val="600"/>
              </a:spcAft>
            </a:pPr>
            <a:fld id="{EA87306C-81BA-4795-A5CA-9392456A8C1E}" type="slidenum">
              <a:rPr lang="en-US" sz="2200" smtClean="0"/>
              <a:pPr>
                <a:spcAft>
                  <a:spcPts val="600"/>
                </a:spcAft>
              </a:pPr>
              <a:t>3</a:t>
            </a:fld>
            <a:endParaRPr lang="en-US" sz="2200"/>
          </a:p>
        </p:txBody>
      </p:sp>
      <p:graphicFrame>
        <p:nvGraphicFramePr>
          <p:cNvPr id="29" name="Text Placeholder 26">
            <a:extLst>
              <a:ext uri="{FF2B5EF4-FFF2-40B4-BE49-F238E27FC236}">
                <a16:creationId xmlns:a16="http://schemas.microsoft.com/office/drawing/2014/main" id="{BDB50A89-492F-2065-96E4-63404D13689C}"/>
              </a:ext>
            </a:extLst>
          </p:cNvPr>
          <p:cNvGraphicFramePr>
            <a:graphicFrameLocks noGrp="1"/>
          </p:cNvGraphicFramePr>
          <p:nvPr>
            <p:ph idx="1"/>
            <p:extLst>
              <p:ext uri="{D42A27DB-BD31-4B8C-83A1-F6EECF244321}">
                <p14:modId xmlns:p14="http://schemas.microsoft.com/office/powerpoint/2010/main" val="2874479562"/>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2878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798E696-4BBA-46BE-AD86-F7E300B89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1363"/>
            <a:ext cx="12191999" cy="62566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90B0CA3-C333-4560-9975-E31D1B7B92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7F40DC77-CC74-0D5A-F732-69448D32D408}"/>
              </a:ext>
            </a:extLst>
          </p:cNvPr>
          <p:cNvSpPr>
            <a:spLocks noGrp="1"/>
          </p:cNvSpPr>
          <p:nvPr>
            <p:ph type="title"/>
          </p:nvPr>
        </p:nvSpPr>
        <p:spPr>
          <a:xfrm>
            <a:off x="8369643" y="1037967"/>
            <a:ext cx="3054091" cy="4709131"/>
          </a:xfrm>
        </p:spPr>
        <p:txBody>
          <a:bodyPr anchor="ctr">
            <a:normAutofit/>
          </a:bodyPr>
          <a:lstStyle/>
          <a:p>
            <a:r>
              <a:rPr lang="en-IN" b="1" dirty="0">
                <a:solidFill>
                  <a:srgbClr val="FFFEFF"/>
                </a:solidFill>
              </a:rPr>
              <a:t>How Does </a:t>
            </a:r>
            <a:r>
              <a:rPr lang="en-IN" b="1" dirty="0" err="1">
                <a:solidFill>
                  <a:srgbClr val="FFFEFF"/>
                </a:solidFill>
              </a:rPr>
              <a:t>ReConnect</a:t>
            </a:r>
            <a:r>
              <a:rPr lang="en-IN" b="1" dirty="0">
                <a:solidFill>
                  <a:srgbClr val="FFFEFF"/>
                </a:solidFill>
              </a:rPr>
              <a:t> Work?</a:t>
            </a:r>
            <a:endParaRPr lang="en-IN" dirty="0">
              <a:solidFill>
                <a:srgbClr val="FFFEFF"/>
              </a:solidFill>
            </a:endParaRPr>
          </a:p>
        </p:txBody>
      </p:sp>
      <p:sp>
        <p:nvSpPr>
          <p:cNvPr id="4" name="Slide Number Placeholder 3">
            <a:extLst>
              <a:ext uri="{FF2B5EF4-FFF2-40B4-BE49-F238E27FC236}">
                <a16:creationId xmlns:a16="http://schemas.microsoft.com/office/drawing/2014/main" id="{AAD28C0B-FB74-D3C8-47AD-93358E768AEE}"/>
              </a:ext>
            </a:extLst>
          </p:cNvPr>
          <p:cNvSpPr>
            <a:spLocks noGrp="1"/>
          </p:cNvSpPr>
          <p:nvPr>
            <p:ph type="sldNum" sz="quarter" idx="12"/>
          </p:nvPr>
        </p:nvSpPr>
        <p:spPr>
          <a:xfrm>
            <a:off x="10558300" y="5956137"/>
            <a:ext cx="1052508" cy="365125"/>
          </a:xfrm>
        </p:spPr>
        <p:txBody>
          <a:bodyPr>
            <a:normAutofit/>
          </a:bodyPr>
          <a:lstStyle/>
          <a:p>
            <a:pPr>
              <a:spcAft>
                <a:spcPts val="600"/>
              </a:spcAft>
            </a:pPr>
            <a:fld id="{EA87306C-81BA-4795-A5CA-9392456A8C1E}" type="slidenum">
              <a:rPr lang="en-US">
                <a:solidFill>
                  <a:schemeClr val="accent1">
                    <a:lumMod val="75000"/>
                    <a:lumOff val="25000"/>
                  </a:schemeClr>
                </a:solidFill>
              </a:rPr>
              <a:pPr>
                <a:spcAft>
                  <a:spcPts val="600"/>
                </a:spcAft>
              </a:pPr>
              <a:t>4</a:t>
            </a:fld>
            <a:endParaRPr lang="en-US">
              <a:solidFill>
                <a:schemeClr val="accent1">
                  <a:lumMod val="75000"/>
                  <a:lumOff val="25000"/>
                </a:schemeClr>
              </a:solidFill>
            </a:endParaRPr>
          </a:p>
        </p:txBody>
      </p:sp>
      <p:graphicFrame>
        <p:nvGraphicFramePr>
          <p:cNvPr id="6" name="Content Placeholder 2">
            <a:extLst>
              <a:ext uri="{FF2B5EF4-FFF2-40B4-BE49-F238E27FC236}">
                <a16:creationId xmlns:a16="http://schemas.microsoft.com/office/drawing/2014/main" id="{50EBED91-91BD-C72B-87EE-2B3D00F26D5B}"/>
              </a:ext>
            </a:extLst>
          </p:cNvPr>
          <p:cNvGraphicFramePr>
            <a:graphicFrameLocks noGrp="1"/>
          </p:cNvGraphicFramePr>
          <p:nvPr>
            <p:ph idx="1"/>
            <p:extLst>
              <p:ext uri="{D42A27DB-BD31-4B8C-83A1-F6EECF244321}">
                <p14:modId xmlns:p14="http://schemas.microsoft.com/office/powerpoint/2010/main" val="2551186848"/>
              </p:ext>
            </p:extLst>
          </p:nvPr>
        </p:nvGraphicFramePr>
        <p:xfrm>
          <a:off x="486032" y="601363"/>
          <a:ext cx="7234381" cy="57892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16097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0BE0-5D00-706C-17D0-4DC85491E28D}"/>
              </a:ext>
            </a:extLst>
          </p:cNvPr>
          <p:cNvSpPr>
            <a:spLocks noGrp="1"/>
          </p:cNvSpPr>
          <p:nvPr>
            <p:ph type="title"/>
          </p:nvPr>
        </p:nvSpPr>
        <p:spPr/>
        <p:txBody>
          <a:bodyPr/>
          <a:lstStyle/>
          <a:p>
            <a:pPr algn="ctr"/>
            <a:r>
              <a:rPr lang="en-US" dirty="0"/>
              <a:t>MEMBER 1</a:t>
            </a:r>
            <a:br>
              <a:rPr lang="en-US" dirty="0"/>
            </a:br>
            <a:r>
              <a:rPr lang="en-US" dirty="0"/>
              <a:t>(JUSTIFICATION)</a:t>
            </a:r>
            <a:endParaRPr lang="en-IN" dirty="0"/>
          </a:p>
        </p:txBody>
      </p:sp>
      <p:sp>
        <p:nvSpPr>
          <p:cNvPr id="3" name="Content Placeholder 2">
            <a:extLst>
              <a:ext uri="{FF2B5EF4-FFF2-40B4-BE49-F238E27FC236}">
                <a16:creationId xmlns:a16="http://schemas.microsoft.com/office/drawing/2014/main" id="{C279ACC6-A0EC-04AE-BADD-256C77532BB2}"/>
              </a:ext>
            </a:extLst>
          </p:cNvPr>
          <p:cNvSpPr>
            <a:spLocks noGrp="1"/>
          </p:cNvSpPr>
          <p:nvPr>
            <p:ph idx="1"/>
          </p:nvPr>
        </p:nvSpPr>
        <p:spPr/>
        <p:txBody>
          <a:bodyPr/>
          <a:lstStyle/>
          <a:p>
            <a:r>
              <a:rPr lang="en-US" dirty="0"/>
              <a:t>Student Name:</a:t>
            </a:r>
            <a:r>
              <a:rPr lang="en-IN" dirty="0"/>
              <a:t> </a:t>
            </a:r>
          </a:p>
          <a:p>
            <a:r>
              <a:rPr lang="en-IN" dirty="0"/>
              <a:t>Student ID:         2518476</a:t>
            </a:r>
          </a:p>
          <a:p>
            <a:endParaRPr lang="en-US" dirty="0"/>
          </a:p>
        </p:txBody>
      </p:sp>
      <p:sp>
        <p:nvSpPr>
          <p:cNvPr id="4" name="Slide Number Placeholder 3">
            <a:extLst>
              <a:ext uri="{FF2B5EF4-FFF2-40B4-BE49-F238E27FC236}">
                <a16:creationId xmlns:a16="http://schemas.microsoft.com/office/drawing/2014/main" id="{6E3B7E15-DE1F-C41F-AB5D-A17BDE71EC51}"/>
              </a:ext>
            </a:extLst>
          </p:cNvPr>
          <p:cNvSpPr>
            <a:spLocks noGrp="1"/>
          </p:cNvSpPr>
          <p:nvPr>
            <p:ph type="sldNum" sz="quarter" idx="12"/>
          </p:nvPr>
        </p:nvSpPr>
        <p:spPr/>
        <p:txBody>
          <a:bodyPr/>
          <a:lstStyle/>
          <a:p>
            <a:fld id="{EA87306C-81BA-4795-A5CA-9392456A8C1E}" type="slidenum">
              <a:rPr lang="en-US" smtClean="0"/>
              <a:pPr/>
              <a:t>5</a:t>
            </a:fld>
            <a:endParaRPr lang="en-US" dirty="0"/>
          </a:p>
        </p:txBody>
      </p:sp>
      <p:sp>
        <p:nvSpPr>
          <p:cNvPr id="5" name="TextBox 4">
            <a:extLst>
              <a:ext uri="{FF2B5EF4-FFF2-40B4-BE49-F238E27FC236}">
                <a16:creationId xmlns:a16="http://schemas.microsoft.com/office/drawing/2014/main" id="{75DEE29D-41DD-FCDA-873F-1B49DD65FB3A}"/>
              </a:ext>
            </a:extLst>
          </p:cNvPr>
          <p:cNvSpPr txBox="1"/>
          <p:nvPr/>
        </p:nvSpPr>
        <p:spPr>
          <a:xfrm>
            <a:off x="2617940" y="3429000"/>
            <a:ext cx="3087064" cy="369332"/>
          </a:xfrm>
          <a:prstGeom prst="rect">
            <a:avLst/>
          </a:prstGeom>
          <a:noFill/>
        </p:spPr>
        <p:txBody>
          <a:bodyPr wrap="none" rtlCol="0">
            <a:spAutoFit/>
          </a:bodyPr>
          <a:lstStyle/>
          <a:p>
            <a:r>
              <a:rPr lang="en-IN" dirty="0"/>
              <a:t>JOLI JAYANTILAL PARMAR</a:t>
            </a:r>
          </a:p>
        </p:txBody>
      </p:sp>
    </p:spTree>
    <p:extLst>
      <p:ext uri="{BB962C8B-B14F-4D97-AF65-F5344CB8AC3E}">
        <p14:creationId xmlns:p14="http://schemas.microsoft.com/office/powerpoint/2010/main" val="3754590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5" name="Picture 4" descr="Young, old and everyone in between... From children to seniors, here's the  age profile of the world's 8 billion+ people.">
            <a:extLst>
              <a:ext uri="{FF2B5EF4-FFF2-40B4-BE49-F238E27FC236}">
                <a16:creationId xmlns:a16="http://schemas.microsoft.com/office/drawing/2014/main" id="{55FA44C8-3F9D-8B73-5CAF-CDDF4F11FC50}"/>
              </a:ext>
            </a:extLst>
          </p:cNvPr>
          <p:cNvPicPr>
            <a:picLocks noChangeAspect="1"/>
          </p:cNvPicPr>
          <p:nvPr/>
        </p:nvPicPr>
        <p:blipFill>
          <a:blip r:embed="rId3"/>
          <a:stretch>
            <a:fillRect/>
          </a:stretch>
        </p:blipFill>
        <p:spPr>
          <a:xfrm>
            <a:off x="720636" y="791045"/>
            <a:ext cx="5476375" cy="5476375"/>
          </a:xfrm>
          <a:prstGeom prst="rect">
            <a:avLst/>
          </a:prstGeom>
        </p:spPr>
      </p:pic>
      <p:sp>
        <p:nvSpPr>
          <p:cNvPr id="14" name="Rectangle 13">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C8125987-5C67-8EF0-000E-BC63308C3329}"/>
              </a:ext>
            </a:extLst>
          </p:cNvPr>
          <p:cNvSpPr>
            <a:spLocks noGrp="1"/>
          </p:cNvSpPr>
          <p:nvPr>
            <p:ph type="title"/>
          </p:nvPr>
        </p:nvSpPr>
        <p:spPr>
          <a:xfrm>
            <a:off x="6917647" y="601200"/>
            <a:ext cx="4597758" cy="1188720"/>
          </a:xfrm>
        </p:spPr>
        <p:txBody>
          <a:bodyPr>
            <a:normAutofit/>
          </a:bodyPr>
          <a:lstStyle/>
          <a:p>
            <a:r>
              <a:rPr lang="en-IN" b="1" dirty="0">
                <a:solidFill>
                  <a:schemeClr val="tx1"/>
                </a:solidFill>
              </a:rPr>
              <a:t>Why Older Adults Living Alone?</a:t>
            </a:r>
            <a:endParaRPr lang="en-IN" dirty="0">
              <a:solidFill>
                <a:schemeClr val="tx1"/>
              </a:solidFill>
            </a:endParaRPr>
          </a:p>
        </p:txBody>
      </p:sp>
      <p:sp>
        <p:nvSpPr>
          <p:cNvPr id="3" name="Content Placeholder 2">
            <a:extLst>
              <a:ext uri="{FF2B5EF4-FFF2-40B4-BE49-F238E27FC236}">
                <a16:creationId xmlns:a16="http://schemas.microsoft.com/office/drawing/2014/main" id="{207B01AF-9116-41B0-EC72-4B4E5CB73C0B}"/>
              </a:ext>
            </a:extLst>
          </p:cNvPr>
          <p:cNvSpPr>
            <a:spLocks noGrp="1"/>
          </p:cNvSpPr>
          <p:nvPr>
            <p:ph idx="1"/>
          </p:nvPr>
        </p:nvSpPr>
        <p:spPr>
          <a:xfrm>
            <a:off x="6661540" y="1991349"/>
            <a:ext cx="4960288" cy="4466359"/>
          </a:xfrm>
        </p:spPr>
        <p:txBody>
          <a:bodyPr>
            <a:normAutofit fontScale="70000" lnSpcReduction="20000"/>
          </a:bodyPr>
          <a:lstStyle/>
          <a:p>
            <a:pPr lvl="0" algn="just" fontAlgn="base">
              <a:lnSpc>
                <a:spcPct val="120000"/>
              </a:lnSpc>
            </a:pPr>
            <a:r>
              <a:rPr lang="en-IN" sz="2400" dirty="0">
                <a:solidFill>
                  <a:schemeClr val="tx1"/>
                </a:solidFill>
              </a:rPr>
              <a:t>Later life (defined as '55+ adults') is chosen for selection because of the possible changes in retirement, bereavement, mobility and changes of family or friendship networks (Fang and Carr, 2021). </a:t>
            </a:r>
          </a:p>
          <a:p>
            <a:pPr lvl="0" algn="just" fontAlgn="base">
              <a:lnSpc>
                <a:spcPct val="120000"/>
              </a:lnSpc>
            </a:pPr>
            <a:r>
              <a:rPr lang="en-IN" sz="2400" dirty="0">
                <a:solidFill>
                  <a:schemeClr val="tx1"/>
                </a:solidFill>
              </a:rPr>
              <a:t>Being the only one in the household can increase the need for off-the-home community opportunities and relationships for social interaction. </a:t>
            </a:r>
          </a:p>
          <a:p>
            <a:pPr lvl="0" algn="just" fontAlgn="base">
              <a:lnSpc>
                <a:spcPct val="120000"/>
              </a:lnSpc>
            </a:pPr>
            <a:r>
              <a:rPr lang="en-IN" sz="2400" dirty="0">
                <a:solidFill>
                  <a:schemeClr val="tx1"/>
                </a:solidFill>
              </a:rPr>
              <a:t>ONS data show that 4.3 million people aged 65+ lived alone in 2024. But there's no connection between living alone and loneliness (Centre for Ageing Better, 2024).</a:t>
            </a:r>
            <a:endParaRPr lang="en-IN" sz="1500" dirty="0">
              <a:solidFill>
                <a:schemeClr val="tx1"/>
              </a:solidFill>
            </a:endParaRPr>
          </a:p>
        </p:txBody>
      </p:sp>
      <p:sp>
        <p:nvSpPr>
          <p:cNvPr id="4" name="Slide Number Placeholder 3">
            <a:extLst>
              <a:ext uri="{FF2B5EF4-FFF2-40B4-BE49-F238E27FC236}">
                <a16:creationId xmlns:a16="http://schemas.microsoft.com/office/drawing/2014/main" id="{2D36BC3B-40EE-26D2-9D15-8528E1396540}"/>
              </a:ext>
            </a:extLst>
          </p:cNvPr>
          <p:cNvSpPr>
            <a:spLocks noGrp="1"/>
          </p:cNvSpPr>
          <p:nvPr>
            <p:ph type="sldNum" sz="quarter" idx="12"/>
          </p:nvPr>
        </p:nvSpPr>
        <p:spPr>
          <a:xfrm>
            <a:off x="10558300" y="6448019"/>
            <a:ext cx="1052508" cy="365125"/>
          </a:xfrm>
        </p:spPr>
        <p:txBody>
          <a:bodyPr>
            <a:normAutofit/>
          </a:bodyPr>
          <a:lstStyle/>
          <a:p>
            <a:pPr>
              <a:spcAft>
                <a:spcPts val="600"/>
              </a:spcAft>
            </a:pPr>
            <a:fld id="{EA87306C-81BA-4795-A5CA-9392456A8C1E}" type="slidenum">
              <a:rPr lang="en-US">
                <a:solidFill>
                  <a:schemeClr val="bg1">
                    <a:lumMod val="85000"/>
                    <a:lumOff val="15000"/>
                  </a:schemeClr>
                </a:solidFill>
              </a:rPr>
              <a:pPr>
                <a:spcAft>
                  <a:spcPts val="600"/>
                </a:spcAft>
              </a:pPr>
              <a:t>6</a:t>
            </a:fld>
            <a:endParaRPr lang="en-US">
              <a:solidFill>
                <a:schemeClr val="bg1">
                  <a:lumMod val="85000"/>
                  <a:lumOff val="15000"/>
                </a:schemeClr>
              </a:solidFill>
            </a:endParaRPr>
          </a:p>
        </p:txBody>
      </p:sp>
      <p:sp>
        <p:nvSpPr>
          <p:cNvPr id="6" name="Rectangle 5">
            <a:extLst>
              <a:ext uri="{FF2B5EF4-FFF2-40B4-BE49-F238E27FC236}">
                <a16:creationId xmlns:a16="http://schemas.microsoft.com/office/drawing/2014/main" id="{A6AC5608-DF1F-4C62-4442-CF672F37720D}"/>
              </a:ext>
            </a:extLst>
          </p:cNvPr>
          <p:cNvSpPr/>
          <p:nvPr/>
        </p:nvSpPr>
        <p:spPr>
          <a:xfrm>
            <a:off x="178861" y="6425161"/>
            <a:ext cx="6303818" cy="25758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t>Source: </a:t>
            </a:r>
            <a:r>
              <a:rPr lang="en-IN" dirty="0">
                <a:solidFill>
                  <a:schemeClr val="tx1"/>
                </a:solidFill>
              </a:rPr>
              <a:t>Centre for Ageing Better, 2024</a:t>
            </a:r>
            <a:endParaRPr lang="en-IN" dirty="0"/>
          </a:p>
        </p:txBody>
      </p:sp>
    </p:spTree>
    <p:extLst>
      <p:ext uri="{BB962C8B-B14F-4D97-AF65-F5344CB8AC3E}">
        <p14:creationId xmlns:p14="http://schemas.microsoft.com/office/powerpoint/2010/main" val="172996951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3BE4B-BBE7-83F4-F0CF-3256D12AF06F}"/>
              </a:ext>
            </a:extLst>
          </p:cNvPr>
          <p:cNvSpPr>
            <a:spLocks noGrp="1"/>
          </p:cNvSpPr>
          <p:nvPr>
            <p:ph type="title"/>
          </p:nvPr>
        </p:nvSpPr>
        <p:spPr/>
        <p:txBody>
          <a:bodyPr/>
          <a:lstStyle/>
          <a:p>
            <a:r>
              <a:rPr lang="en-GB" b="1" dirty="0"/>
              <a:t>Why Older Adults Living Alone?</a:t>
            </a:r>
            <a:br>
              <a:rPr lang="en-IN" b="1" dirty="0"/>
            </a:br>
            <a:endParaRPr lang="en-IN" dirty="0"/>
          </a:p>
        </p:txBody>
      </p:sp>
      <p:sp>
        <p:nvSpPr>
          <p:cNvPr id="3" name="Content Placeholder 2">
            <a:extLst>
              <a:ext uri="{FF2B5EF4-FFF2-40B4-BE49-F238E27FC236}">
                <a16:creationId xmlns:a16="http://schemas.microsoft.com/office/drawing/2014/main" id="{DEACA714-40E8-851E-8A76-EA9BE83CBB1C}"/>
              </a:ext>
            </a:extLst>
          </p:cNvPr>
          <p:cNvSpPr>
            <a:spLocks noGrp="1"/>
          </p:cNvSpPr>
          <p:nvPr>
            <p:ph idx="1"/>
          </p:nvPr>
        </p:nvSpPr>
        <p:spPr>
          <a:xfrm>
            <a:off x="158496" y="2097025"/>
            <a:ext cx="11862816" cy="2084832"/>
          </a:xfrm>
        </p:spPr>
        <p:txBody>
          <a:bodyPr/>
          <a:lstStyle/>
          <a:p>
            <a:pPr lvl="0"/>
            <a:r>
              <a:rPr lang="en-GB" dirty="0"/>
              <a:t>There's no connection between living alone and loneliness</a:t>
            </a:r>
            <a:endParaRPr lang="en-IN" dirty="0"/>
          </a:p>
          <a:p>
            <a:pPr lvl="0"/>
            <a:r>
              <a:rPr lang="en-GB" dirty="0"/>
              <a:t>older people living alone with lots of social contacts </a:t>
            </a:r>
            <a:endParaRPr lang="en-IN" dirty="0"/>
          </a:p>
          <a:p>
            <a:r>
              <a:rPr lang="en-GB" dirty="0"/>
              <a:t>Loneliness is self-experienced (</a:t>
            </a:r>
            <a:r>
              <a:rPr lang="en-IN" dirty="0"/>
              <a:t>Xi et al., 2025)</a:t>
            </a:r>
          </a:p>
          <a:p>
            <a:endParaRPr lang="en-IN" dirty="0"/>
          </a:p>
        </p:txBody>
      </p:sp>
      <p:sp>
        <p:nvSpPr>
          <p:cNvPr id="4" name="Slide Number Placeholder 3">
            <a:extLst>
              <a:ext uri="{FF2B5EF4-FFF2-40B4-BE49-F238E27FC236}">
                <a16:creationId xmlns:a16="http://schemas.microsoft.com/office/drawing/2014/main" id="{59A18982-6FE9-F7F2-F0D5-65BB6C89C2C6}"/>
              </a:ext>
            </a:extLst>
          </p:cNvPr>
          <p:cNvSpPr>
            <a:spLocks noGrp="1"/>
          </p:cNvSpPr>
          <p:nvPr>
            <p:ph type="sldNum" sz="quarter" idx="12"/>
          </p:nvPr>
        </p:nvSpPr>
        <p:spPr/>
        <p:txBody>
          <a:bodyPr/>
          <a:lstStyle/>
          <a:p>
            <a:fld id="{EA87306C-81BA-4795-A5CA-9392456A8C1E}" type="slidenum">
              <a:rPr lang="en-US" smtClean="0"/>
              <a:pPr/>
              <a:t>7</a:t>
            </a:fld>
            <a:endParaRPr lang="en-US" dirty="0"/>
          </a:p>
        </p:txBody>
      </p:sp>
      <p:pic>
        <p:nvPicPr>
          <p:cNvPr id="5" name="Picture 4" descr="How older adults can recover from loneliness | PBS News">
            <a:extLst>
              <a:ext uri="{FF2B5EF4-FFF2-40B4-BE49-F238E27FC236}">
                <a16:creationId xmlns:a16="http://schemas.microsoft.com/office/drawing/2014/main" id="{826167DA-3A66-4719-CF11-65FA00B3E3F8}"/>
              </a:ext>
            </a:extLst>
          </p:cNvPr>
          <p:cNvPicPr>
            <a:picLocks noChangeAspect="1"/>
          </p:cNvPicPr>
          <p:nvPr/>
        </p:nvPicPr>
        <p:blipFill>
          <a:blip r:embed="rId3"/>
          <a:stretch>
            <a:fillRect/>
          </a:stretch>
        </p:blipFill>
        <p:spPr>
          <a:xfrm>
            <a:off x="6214749" y="2913888"/>
            <a:ext cx="5209155" cy="3211451"/>
          </a:xfrm>
          <a:prstGeom prst="rect">
            <a:avLst/>
          </a:prstGeom>
        </p:spPr>
      </p:pic>
    </p:spTree>
    <p:extLst>
      <p:ext uri="{BB962C8B-B14F-4D97-AF65-F5344CB8AC3E}">
        <p14:creationId xmlns:p14="http://schemas.microsoft.com/office/powerpoint/2010/main" val="1310201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1A19E-4F36-8B6A-C5D5-1A349D4FD28A}"/>
              </a:ext>
            </a:extLst>
          </p:cNvPr>
          <p:cNvSpPr>
            <a:spLocks noGrp="1"/>
          </p:cNvSpPr>
          <p:nvPr>
            <p:ph type="title"/>
          </p:nvPr>
        </p:nvSpPr>
        <p:spPr>
          <a:xfrm>
            <a:off x="581192" y="702156"/>
            <a:ext cx="11029616" cy="1013800"/>
          </a:xfrm>
        </p:spPr>
        <p:txBody>
          <a:bodyPr>
            <a:normAutofit/>
          </a:bodyPr>
          <a:lstStyle/>
          <a:p>
            <a:r>
              <a:rPr lang="en-IN" b="1" dirty="0">
                <a:solidFill>
                  <a:srgbClr val="FFFFFF"/>
                </a:solidFill>
              </a:rPr>
              <a:t> Scale of the Public Health Problem</a:t>
            </a:r>
            <a:endParaRPr lang="en-IN" dirty="0">
              <a:solidFill>
                <a:srgbClr val="FFFFFF"/>
              </a:solidFill>
            </a:endParaRPr>
          </a:p>
        </p:txBody>
      </p:sp>
      <p:sp useBgFill="1">
        <p:nvSpPr>
          <p:cNvPr id="11" name="Rectangle 10">
            <a:extLst>
              <a:ext uri="{FF2B5EF4-FFF2-40B4-BE49-F238E27FC236}">
                <a16:creationId xmlns:a16="http://schemas.microsoft.com/office/drawing/2014/main" id="{9E661D03-4DD4-45E7-A047-ED722E826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2CA844D-28E0-F4ED-8AF6-A80C684870E8}"/>
              </a:ext>
            </a:extLst>
          </p:cNvPr>
          <p:cNvPicPr>
            <a:picLocks noChangeAspect="1"/>
          </p:cNvPicPr>
          <p:nvPr/>
        </p:nvPicPr>
        <p:blipFill>
          <a:blip r:embed="rId3"/>
          <a:stretch>
            <a:fillRect/>
          </a:stretch>
        </p:blipFill>
        <p:spPr>
          <a:xfrm>
            <a:off x="657225" y="2647282"/>
            <a:ext cx="4743831" cy="3076766"/>
          </a:xfrm>
          <a:prstGeom prst="rect">
            <a:avLst/>
          </a:prstGeom>
        </p:spPr>
      </p:pic>
      <p:sp>
        <p:nvSpPr>
          <p:cNvPr id="3" name="Content Placeholder 2">
            <a:extLst>
              <a:ext uri="{FF2B5EF4-FFF2-40B4-BE49-F238E27FC236}">
                <a16:creationId xmlns:a16="http://schemas.microsoft.com/office/drawing/2014/main" id="{D6699010-478A-9D44-B497-FF4F4F3ACF59}"/>
              </a:ext>
            </a:extLst>
          </p:cNvPr>
          <p:cNvSpPr>
            <a:spLocks noGrp="1"/>
          </p:cNvSpPr>
          <p:nvPr>
            <p:ph idx="1"/>
          </p:nvPr>
        </p:nvSpPr>
        <p:spPr>
          <a:xfrm>
            <a:off x="6335805" y="2180496"/>
            <a:ext cx="5731504" cy="4585429"/>
          </a:xfrm>
        </p:spPr>
        <p:txBody>
          <a:bodyPr>
            <a:noAutofit/>
          </a:bodyPr>
          <a:lstStyle/>
          <a:p>
            <a:pPr lvl="0" algn="just" fontAlgn="base"/>
            <a:r>
              <a:rPr lang="en-IN" sz="2200" dirty="0"/>
              <a:t>In total, Age UK estimates that around 940,000 people (around 7% of all older people) aged 55+ in the UK are often lonely (Age UK, 2024). </a:t>
            </a:r>
          </a:p>
          <a:p>
            <a:pPr lvl="0" algn="just" fontAlgn="base"/>
            <a:r>
              <a:rPr lang="en-IN" sz="2200" dirty="0"/>
              <a:t>Approximately 270,000 older people in England do not talk to a friend or family member for a week (Age UK, 2024). </a:t>
            </a:r>
          </a:p>
          <a:p>
            <a:pPr lvl="0" algn="just" fontAlgn="base"/>
            <a:r>
              <a:rPr lang="en-IN" sz="2200" dirty="0"/>
              <a:t>If things continue, Age UK has further illustrated that by 2034, 1.2 million older people (over 55) in England may very well be feeling lonely (Age UK, 2024) . </a:t>
            </a:r>
          </a:p>
          <a:p>
            <a:pPr algn="just"/>
            <a:endParaRPr lang="en-IN" sz="2200" dirty="0"/>
          </a:p>
        </p:txBody>
      </p:sp>
      <p:sp>
        <p:nvSpPr>
          <p:cNvPr id="4" name="Slide Number Placeholder 3">
            <a:extLst>
              <a:ext uri="{FF2B5EF4-FFF2-40B4-BE49-F238E27FC236}">
                <a16:creationId xmlns:a16="http://schemas.microsoft.com/office/drawing/2014/main" id="{6BD7AB34-46E9-0A7E-9949-213E59CAAB17}"/>
              </a:ext>
            </a:extLst>
          </p:cNvPr>
          <p:cNvSpPr>
            <a:spLocks noGrp="1"/>
          </p:cNvSpPr>
          <p:nvPr>
            <p:ph type="sldNum" sz="quarter" idx="12"/>
          </p:nvPr>
        </p:nvSpPr>
        <p:spPr>
          <a:xfrm>
            <a:off x="10558300" y="6400800"/>
            <a:ext cx="1052508" cy="365125"/>
          </a:xfrm>
        </p:spPr>
        <p:txBody>
          <a:bodyPr>
            <a:normAutofit/>
          </a:bodyPr>
          <a:lstStyle/>
          <a:p>
            <a:pPr>
              <a:spcAft>
                <a:spcPts val="600"/>
              </a:spcAft>
            </a:pPr>
            <a:fld id="{EA87306C-81BA-4795-A5CA-9392456A8C1E}" type="slidenum">
              <a:rPr lang="en-US" smtClean="0"/>
              <a:pPr>
                <a:spcAft>
                  <a:spcPts val="600"/>
                </a:spcAft>
              </a:pPr>
              <a:t>8</a:t>
            </a:fld>
            <a:endParaRPr lang="en-US"/>
          </a:p>
        </p:txBody>
      </p:sp>
      <p:sp>
        <p:nvSpPr>
          <p:cNvPr id="7" name="Rectangle 6">
            <a:extLst>
              <a:ext uri="{FF2B5EF4-FFF2-40B4-BE49-F238E27FC236}">
                <a16:creationId xmlns:a16="http://schemas.microsoft.com/office/drawing/2014/main" id="{53B5830D-549E-0BFE-0779-03FC7C3B7FB5}"/>
              </a:ext>
            </a:extLst>
          </p:cNvPr>
          <p:cNvSpPr/>
          <p:nvPr/>
        </p:nvSpPr>
        <p:spPr>
          <a:xfrm>
            <a:off x="124691" y="6400800"/>
            <a:ext cx="5971309" cy="2899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t>Source: Age UK, 2024 </a:t>
            </a:r>
          </a:p>
        </p:txBody>
      </p:sp>
    </p:spTree>
    <p:extLst>
      <p:ext uri="{BB962C8B-B14F-4D97-AF65-F5344CB8AC3E}">
        <p14:creationId xmlns:p14="http://schemas.microsoft.com/office/powerpoint/2010/main" val="8741970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FC318-AE8A-9940-B56D-31DAB4D0F1F6}"/>
              </a:ext>
            </a:extLst>
          </p:cNvPr>
          <p:cNvSpPr>
            <a:spLocks noGrp="1"/>
          </p:cNvSpPr>
          <p:nvPr>
            <p:ph type="title"/>
          </p:nvPr>
        </p:nvSpPr>
        <p:spPr>
          <a:xfrm>
            <a:off x="581192" y="702156"/>
            <a:ext cx="11029616" cy="1013800"/>
          </a:xfrm>
        </p:spPr>
        <p:txBody>
          <a:bodyPr>
            <a:normAutofit/>
          </a:bodyPr>
          <a:lstStyle/>
          <a:p>
            <a:r>
              <a:rPr lang="en-IN" b="1" dirty="0">
                <a:solidFill>
                  <a:srgbClr val="FFFFFF"/>
                </a:solidFill>
              </a:rPr>
              <a:t>Why Social Disconnection Is a Public Health Issue</a:t>
            </a:r>
            <a:endParaRPr lang="en-IN" dirty="0">
              <a:solidFill>
                <a:srgbClr val="FFFFFF"/>
              </a:solidFill>
            </a:endParaRPr>
          </a:p>
        </p:txBody>
      </p:sp>
      <p:sp useBgFill="1">
        <p:nvSpPr>
          <p:cNvPr id="11" name="Rectangle 10">
            <a:extLst>
              <a:ext uri="{FF2B5EF4-FFF2-40B4-BE49-F238E27FC236}">
                <a16:creationId xmlns:a16="http://schemas.microsoft.com/office/drawing/2014/main" id="{9E661D03-4DD4-45E7-A047-ED722E826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9243D5-DBE8-469A-6B85-5BC2625E1E90}"/>
              </a:ext>
            </a:extLst>
          </p:cNvPr>
          <p:cNvSpPr>
            <a:spLocks noGrp="1"/>
          </p:cNvSpPr>
          <p:nvPr>
            <p:ph idx="1"/>
          </p:nvPr>
        </p:nvSpPr>
        <p:spPr>
          <a:xfrm>
            <a:off x="6096001" y="1828800"/>
            <a:ext cx="5889272" cy="4937125"/>
          </a:xfrm>
        </p:spPr>
        <p:txBody>
          <a:bodyPr>
            <a:normAutofit fontScale="55000" lnSpcReduction="20000"/>
          </a:bodyPr>
          <a:lstStyle/>
          <a:p>
            <a:pPr lvl="0" algn="just" fontAlgn="base">
              <a:lnSpc>
                <a:spcPct val="120000"/>
              </a:lnSpc>
            </a:pPr>
            <a:r>
              <a:rPr lang="en-IN" sz="3500" dirty="0"/>
              <a:t>Being socially disconnected can impact health in a number of interconnected ways. When living alone, there may be less opportunity for contact which can lead to loneliness or isolation. </a:t>
            </a:r>
          </a:p>
          <a:p>
            <a:pPr lvl="0" algn="just" fontAlgn="base">
              <a:lnSpc>
                <a:spcPct val="120000"/>
              </a:lnSpc>
            </a:pPr>
            <a:r>
              <a:rPr lang="en-IN" sz="3500" dirty="0"/>
              <a:t>These experiences can impact motivation, confidence and participation, which can lead to decreased physical activity and/or access to physical activity health education opportunities. There are some significant links with health which are indicated. </a:t>
            </a:r>
          </a:p>
          <a:p>
            <a:pPr lvl="0" algn="just" fontAlgn="base">
              <a:lnSpc>
                <a:spcPct val="120000"/>
              </a:lnSpc>
            </a:pPr>
            <a:r>
              <a:rPr lang="en-IN" sz="3500" dirty="0"/>
              <a:t>According to Age UK loneliness has been linked to a 29% increased risk of coronary heart disease, 32% increased risk of stroke and 25% increased risk of dementia (National Institute on Aging, 2024). </a:t>
            </a:r>
          </a:p>
          <a:p>
            <a:pPr>
              <a:lnSpc>
                <a:spcPct val="120000"/>
              </a:lnSpc>
            </a:pPr>
            <a:endParaRPr lang="en-IN" sz="1700" dirty="0"/>
          </a:p>
        </p:txBody>
      </p:sp>
      <p:sp>
        <p:nvSpPr>
          <p:cNvPr id="4" name="Slide Number Placeholder 3">
            <a:extLst>
              <a:ext uri="{FF2B5EF4-FFF2-40B4-BE49-F238E27FC236}">
                <a16:creationId xmlns:a16="http://schemas.microsoft.com/office/drawing/2014/main" id="{2A59BA3C-4303-6181-C738-4020003C1C5B}"/>
              </a:ext>
            </a:extLst>
          </p:cNvPr>
          <p:cNvSpPr>
            <a:spLocks noGrp="1"/>
          </p:cNvSpPr>
          <p:nvPr>
            <p:ph type="sldNum" sz="quarter" idx="12"/>
          </p:nvPr>
        </p:nvSpPr>
        <p:spPr>
          <a:xfrm>
            <a:off x="10558300" y="6400800"/>
            <a:ext cx="1052508" cy="365125"/>
          </a:xfrm>
        </p:spPr>
        <p:txBody>
          <a:bodyPr>
            <a:normAutofit/>
          </a:bodyPr>
          <a:lstStyle/>
          <a:p>
            <a:pPr>
              <a:spcAft>
                <a:spcPts val="600"/>
              </a:spcAft>
            </a:pPr>
            <a:fld id="{EA87306C-81BA-4795-A5CA-9392456A8C1E}" type="slidenum">
              <a:rPr lang="en-US" smtClean="0"/>
              <a:pPr>
                <a:spcAft>
                  <a:spcPts val="600"/>
                </a:spcAft>
              </a:pPr>
              <a:t>9</a:t>
            </a:fld>
            <a:endParaRPr lang="en-US"/>
          </a:p>
        </p:txBody>
      </p:sp>
      <p:sp>
        <p:nvSpPr>
          <p:cNvPr id="7" name="Rectangle 6">
            <a:extLst>
              <a:ext uri="{FF2B5EF4-FFF2-40B4-BE49-F238E27FC236}">
                <a16:creationId xmlns:a16="http://schemas.microsoft.com/office/drawing/2014/main" id="{C6B7759D-5788-C052-21B6-DA2A1EB3F493}"/>
              </a:ext>
            </a:extLst>
          </p:cNvPr>
          <p:cNvSpPr/>
          <p:nvPr/>
        </p:nvSpPr>
        <p:spPr>
          <a:xfrm>
            <a:off x="446533" y="6400800"/>
            <a:ext cx="5649467" cy="2899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t>Source: National Institute on Aging, 2024 </a:t>
            </a:r>
          </a:p>
        </p:txBody>
      </p:sp>
      <p:pic>
        <p:nvPicPr>
          <p:cNvPr id="9" name="Picture 8">
            <a:extLst>
              <a:ext uri="{FF2B5EF4-FFF2-40B4-BE49-F238E27FC236}">
                <a16:creationId xmlns:a16="http://schemas.microsoft.com/office/drawing/2014/main" id="{70518D29-56FD-F4E4-6B8F-2C5072E84C61}"/>
              </a:ext>
            </a:extLst>
          </p:cNvPr>
          <p:cNvPicPr>
            <a:picLocks noChangeAspect="1"/>
          </p:cNvPicPr>
          <p:nvPr/>
        </p:nvPicPr>
        <p:blipFill>
          <a:blip r:embed="rId3"/>
          <a:stretch>
            <a:fillRect/>
          </a:stretch>
        </p:blipFill>
        <p:spPr>
          <a:xfrm>
            <a:off x="987553" y="2548129"/>
            <a:ext cx="4267200" cy="3035808"/>
          </a:xfrm>
          <a:prstGeom prst="rect">
            <a:avLst/>
          </a:prstGeom>
        </p:spPr>
      </p:pic>
    </p:spTree>
    <p:extLst>
      <p:ext uri="{BB962C8B-B14F-4D97-AF65-F5344CB8AC3E}">
        <p14:creationId xmlns:p14="http://schemas.microsoft.com/office/powerpoint/2010/main" val="34862555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5D931-0F4B-8AD9-0853-5DDBF7D92474}"/>
              </a:ext>
            </a:extLst>
          </p:cNvPr>
          <p:cNvSpPr>
            <a:spLocks noGrp="1"/>
          </p:cNvSpPr>
          <p:nvPr>
            <p:ph type="title"/>
          </p:nvPr>
        </p:nvSpPr>
        <p:spPr/>
        <p:txBody>
          <a:bodyPr/>
          <a:lstStyle/>
          <a:p>
            <a:r>
              <a:rPr lang="en-IN" b="1" dirty="0"/>
              <a:t>Health-Risk Behaviours</a:t>
            </a:r>
            <a:endParaRPr lang="en-IN" dirty="0"/>
          </a:p>
        </p:txBody>
      </p:sp>
      <p:sp>
        <p:nvSpPr>
          <p:cNvPr id="3" name="Content Placeholder 2">
            <a:extLst>
              <a:ext uri="{FF2B5EF4-FFF2-40B4-BE49-F238E27FC236}">
                <a16:creationId xmlns:a16="http://schemas.microsoft.com/office/drawing/2014/main" id="{D9D9D7DC-5EF4-C488-206A-5A2837CDE890}"/>
              </a:ext>
            </a:extLst>
          </p:cNvPr>
          <p:cNvSpPr>
            <a:spLocks noGrp="1"/>
          </p:cNvSpPr>
          <p:nvPr>
            <p:ph idx="1"/>
          </p:nvPr>
        </p:nvSpPr>
        <p:spPr/>
        <p:txBody>
          <a:bodyPr/>
          <a:lstStyle/>
          <a:p>
            <a:pPr lvl="0" algn="just" fontAlgn="base"/>
            <a:r>
              <a:rPr lang="en-IN" sz="2200" dirty="0" err="1"/>
              <a:t>ReConnect</a:t>
            </a:r>
            <a:r>
              <a:rPr lang="en-IN" sz="2200" dirty="0"/>
              <a:t> targets behaviours which have the potential to change, such as physical inactivity, decreased community involvement, less maintenance of healthy behaviours and decreased attendance to the preventative opportunities. </a:t>
            </a:r>
          </a:p>
          <a:p>
            <a:pPr lvl="0" algn="just" fontAlgn="base"/>
            <a:r>
              <a:rPr lang="en-IN" sz="2200" dirty="0"/>
              <a:t>New Sport England data revealed that 44.3% of 75+ year-old adults were physically active (met the recommended activity target) (sport England , 2026). </a:t>
            </a:r>
          </a:p>
          <a:p>
            <a:pPr lvl="0" algn="just" fontAlgn="base"/>
            <a:r>
              <a:rPr lang="en-IN" sz="2200" dirty="0"/>
              <a:t>But social disconnection is not a direct cause of inactivity; it can be said that the social environment is simply a risk factor. </a:t>
            </a:r>
          </a:p>
          <a:p>
            <a:endParaRPr lang="en-IN" dirty="0"/>
          </a:p>
        </p:txBody>
      </p:sp>
      <p:sp>
        <p:nvSpPr>
          <p:cNvPr id="4" name="Slide Number Placeholder 3">
            <a:extLst>
              <a:ext uri="{FF2B5EF4-FFF2-40B4-BE49-F238E27FC236}">
                <a16:creationId xmlns:a16="http://schemas.microsoft.com/office/drawing/2014/main" id="{DDF07D88-99B8-3E6E-29BB-E6B6B6E70890}"/>
              </a:ext>
            </a:extLst>
          </p:cNvPr>
          <p:cNvSpPr>
            <a:spLocks noGrp="1"/>
          </p:cNvSpPr>
          <p:nvPr>
            <p:ph type="sldNum" sz="quarter" idx="12"/>
          </p:nvPr>
        </p:nvSpPr>
        <p:spPr/>
        <p:txBody>
          <a:bodyPr/>
          <a:lstStyle/>
          <a:p>
            <a:fld id="{EA87306C-81BA-4795-A5CA-9392456A8C1E}" type="slidenum">
              <a:rPr lang="en-US" smtClean="0"/>
              <a:pPr/>
              <a:t>10</a:t>
            </a:fld>
            <a:endParaRPr lang="en-US" dirty="0"/>
          </a:p>
        </p:txBody>
      </p:sp>
      <p:graphicFrame>
        <p:nvGraphicFramePr>
          <p:cNvPr id="5" name="Diagram 4">
            <a:extLst>
              <a:ext uri="{FF2B5EF4-FFF2-40B4-BE49-F238E27FC236}">
                <a16:creationId xmlns:a16="http://schemas.microsoft.com/office/drawing/2014/main" id="{D7F65AE4-354F-C4AD-0F3E-926019123CB1}"/>
              </a:ext>
            </a:extLst>
          </p:cNvPr>
          <p:cNvGraphicFramePr/>
          <p:nvPr>
            <p:extLst>
              <p:ext uri="{D42A27DB-BD31-4B8C-83A1-F6EECF244321}">
                <p14:modId xmlns:p14="http://schemas.microsoft.com/office/powerpoint/2010/main" val="1873621840"/>
              </p:ext>
            </p:extLst>
          </p:nvPr>
        </p:nvGraphicFramePr>
        <p:xfrm>
          <a:off x="581192" y="5143889"/>
          <a:ext cx="8128000" cy="1429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CE9C26A3-1609-EBE5-0552-17E6F4D8FEF0}"/>
              </a:ext>
            </a:extLst>
          </p:cNvPr>
          <p:cNvSpPr txBox="1"/>
          <p:nvPr/>
        </p:nvSpPr>
        <p:spPr>
          <a:xfrm>
            <a:off x="3938016" y="6321262"/>
            <a:ext cx="2657856" cy="369332"/>
          </a:xfrm>
          <a:prstGeom prst="rect">
            <a:avLst/>
          </a:prstGeom>
          <a:noFill/>
        </p:spPr>
        <p:txBody>
          <a:bodyPr wrap="square" rtlCol="0">
            <a:spAutoFit/>
          </a:bodyPr>
          <a:lstStyle/>
          <a:p>
            <a:r>
              <a:rPr lang="en-IN" dirty="0"/>
              <a:t>Source: Self-developed</a:t>
            </a:r>
          </a:p>
        </p:txBody>
      </p:sp>
    </p:spTree>
    <p:extLst>
      <p:ext uri="{BB962C8B-B14F-4D97-AF65-F5344CB8AC3E}">
        <p14:creationId xmlns:p14="http://schemas.microsoft.com/office/powerpoint/2010/main" val="1921491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6DA08F-DD2E-DE07-EC5A-109117A30B19}"/>
              </a:ext>
            </a:extLst>
          </p:cNvPr>
          <p:cNvSpPr>
            <a:spLocks noGrp="1"/>
          </p:cNvSpPr>
          <p:nvPr>
            <p:ph type="title"/>
          </p:nvPr>
        </p:nvSpPr>
        <p:spPr>
          <a:xfrm>
            <a:off x="4449934" y="702156"/>
            <a:ext cx="7157865" cy="1013800"/>
          </a:xfrm>
        </p:spPr>
        <p:txBody>
          <a:bodyPr>
            <a:normAutofit/>
          </a:bodyPr>
          <a:lstStyle/>
          <a:p>
            <a:r>
              <a:rPr lang="en-IN" b="1" dirty="0">
                <a:solidFill>
                  <a:schemeClr val="accent1"/>
                </a:solidFill>
              </a:rPr>
              <a:t>Consequences of Not Addressing the Problem</a:t>
            </a:r>
            <a:endParaRPr lang="en-IN" dirty="0">
              <a:solidFill>
                <a:schemeClr val="accent1"/>
              </a:solidFill>
            </a:endParaRPr>
          </a:p>
        </p:txBody>
      </p:sp>
      <p:pic>
        <p:nvPicPr>
          <p:cNvPr id="21" name="Picture 20" descr="Two people holding hands">
            <a:extLst>
              <a:ext uri="{FF2B5EF4-FFF2-40B4-BE49-F238E27FC236}">
                <a16:creationId xmlns:a16="http://schemas.microsoft.com/office/drawing/2014/main" id="{479A1B04-F07E-D35F-6C7F-174AEB5C521C}"/>
              </a:ext>
            </a:extLst>
          </p:cNvPr>
          <p:cNvPicPr>
            <a:picLocks noChangeAspect="1"/>
          </p:cNvPicPr>
          <p:nvPr/>
        </p:nvPicPr>
        <p:blipFill>
          <a:blip r:embed="rId3"/>
          <a:srcRect l="28334" r="31602"/>
          <a:stretch>
            <a:fillRect/>
          </a:stretch>
        </p:blipFill>
        <p:spPr>
          <a:xfrm>
            <a:off x="20" y="10"/>
            <a:ext cx="4131713" cy="6857989"/>
          </a:xfrm>
          <a:prstGeom prst="rect">
            <a:avLst/>
          </a:prstGeom>
        </p:spPr>
      </p:pic>
      <p:sp>
        <p:nvSpPr>
          <p:cNvPr id="22" name="Rectangle 21">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9934" y="457200"/>
            <a:ext cx="7223760" cy="91440"/>
          </a:xfrm>
          <a:prstGeom prst="rect">
            <a:avLst/>
          </a:prstGeom>
          <a:solidFill>
            <a:srgbClr val="FFCC8B"/>
          </a:solidFill>
          <a:ln>
            <a:solidFill>
              <a:srgbClr val="FFCC8B"/>
            </a:solid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 name="Content Placeholder 2">
            <a:extLst>
              <a:ext uri="{FF2B5EF4-FFF2-40B4-BE49-F238E27FC236}">
                <a16:creationId xmlns:a16="http://schemas.microsoft.com/office/drawing/2014/main" id="{360FBD03-EF32-ABBC-15E1-706EE85B22CD}"/>
              </a:ext>
            </a:extLst>
          </p:cNvPr>
          <p:cNvSpPr>
            <a:spLocks noGrp="1"/>
          </p:cNvSpPr>
          <p:nvPr>
            <p:ph idx="1"/>
          </p:nvPr>
        </p:nvSpPr>
        <p:spPr>
          <a:xfrm>
            <a:off x="4449934" y="1896532"/>
            <a:ext cx="7388498" cy="4424729"/>
          </a:xfrm>
        </p:spPr>
        <p:txBody>
          <a:bodyPr>
            <a:normAutofit lnSpcReduction="10000"/>
          </a:bodyPr>
          <a:lstStyle/>
          <a:p>
            <a:pPr lvl="0" algn="just" fontAlgn="base">
              <a:buClr>
                <a:srgbClr val="FFCC8B"/>
              </a:buClr>
            </a:pPr>
            <a:r>
              <a:rPr lang="en-IN" sz="2200" dirty="0"/>
              <a:t>On an individual level, chronic social disconnection can relate to decreased wellbeing, decreased confidence and decreased participation. </a:t>
            </a:r>
          </a:p>
          <a:p>
            <a:pPr lvl="0" algn="just" fontAlgn="base">
              <a:buClr>
                <a:srgbClr val="FFCC8B"/>
              </a:buClr>
            </a:pPr>
            <a:r>
              <a:rPr lang="en-IN" sz="2200" dirty="0"/>
              <a:t>According to </a:t>
            </a:r>
            <a:r>
              <a:rPr lang="en-IN" sz="2200" dirty="0" err="1"/>
              <a:t>AgeUK</a:t>
            </a:r>
            <a:r>
              <a:rPr lang="en-IN" sz="2200" dirty="0"/>
              <a:t>, nine out of 10 older people who say they feel lonely often feel unhappy or depressed while about four out 10 older people who say they feel lonely only rarely report unhappiness or depression (Age UK, 2024b). </a:t>
            </a:r>
          </a:p>
          <a:p>
            <a:pPr lvl="0" algn="just" fontAlgn="base">
              <a:buClr>
                <a:srgbClr val="FFCC8B"/>
              </a:buClr>
            </a:pPr>
            <a:r>
              <a:rPr lang="en-IN" sz="2200" dirty="0"/>
              <a:t>A lower level of participation may mean that, at a health and social-care level, opportunities to prevent and provide early support and connect with resources in the community may be missed. </a:t>
            </a:r>
          </a:p>
          <a:p>
            <a:pPr>
              <a:buClr>
                <a:srgbClr val="FFCC8B"/>
              </a:buClr>
            </a:pPr>
            <a:endParaRPr lang="en-IN" dirty="0"/>
          </a:p>
        </p:txBody>
      </p:sp>
      <p:sp>
        <p:nvSpPr>
          <p:cNvPr id="4" name="Slide Number Placeholder 3">
            <a:extLst>
              <a:ext uri="{FF2B5EF4-FFF2-40B4-BE49-F238E27FC236}">
                <a16:creationId xmlns:a16="http://schemas.microsoft.com/office/drawing/2014/main" id="{4DF7C75F-4ADA-2582-5DB7-6B27EA414B31}"/>
              </a:ext>
            </a:extLst>
          </p:cNvPr>
          <p:cNvSpPr>
            <a:spLocks noGrp="1"/>
          </p:cNvSpPr>
          <p:nvPr>
            <p:ph type="sldNum" sz="quarter" idx="12"/>
          </p:nvPr>
        </p:nvSpPr>
        <p:spPr>
          <a:xfrm>
            <a:off x="11065932" y="5956137"/>
            <a:ext cx="544874" cy="365125"/>
          </a:xfrm>
        </p:spPr>
        <p:txBody>
          <a:bodyPr>
            <a:normAutofit/>
          </a:bodyPr>
          <a:lstStyle/>
          <a:p>
            <a:pPr>
              <a:spcAft>
                <a:spcPts val="600"/>
              </a:spcAft>
            </a:pPr>
            <a:fld id="{EA87306C-81BA-4795-A5CA-9392456A8C1E}" type="slidenum">
              <a:rPr lang="en-US" smtClean="0">
                <a:solidFill>
                  <a:srgbClr val="FFCC8B"/>
                </a:solidFill>
              </a:rPr>
              <a:pPr>
                <a:spcAft>
                  <a:spcPts val="600"/>
                </a:spcAft>
              </a:pPr>
              <a:t>11</a:t>
            </a:fld>
            <a:endParaRPr lang="en-US">
              <a:solidFill>
                <a:srgbClr val="FFCC8B"/>
              </a:solidFill>
            </a:endParaRPr>
          </a:p>
        </p:txBody>
      </p:sp>
    </p:spTree>
    <p:extLst>
      <p:ext uri="{BB962C8B-B14F-4D97-AF65-F5344CB8AC3E}">
        <p14:creationId xmlns:p14="http://schemas.microsoft.com/office/powerpoint/2010/main" val="2942863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64E71-AEEC-A763-7B60-7713D9C6F415}"/>
              </a:ext>
            </a:extLst>
          </p:cNvPr>
          <p:cNvSpPr>
            <a:spLocks noGrp="1"/>
          </p:cNvSpPr>
          <p:nvPr>
            <p:ph type="title"/>
          </p:nvPr>
        </p:nvSpPr>
        <p:spPr>
          <a:xfrm>
            <a:off x="581192" y="702156"/>
            <a:ext cx="11029616" cy="1013800"/>
          </a:xfrm>
        </p:spPr>
        <p:txBody>
          <a:bodyPr>
            <a:normAutofit/>
          </a:bodyPr>
          <a:lstStyle/>
          <a:p>
            <a:r>
              <a:rPr lang="en-IN" b="1" dirty="0">
                <a:solidFill>
                  <a:srgbClr val="FFFEFF"/>
                </a:solidFill>
              </a:rPr>
              <a:t>Existing Approaches: What Is Missing?</a:t>
            </a:r>
            <a:endParaRPr lang="en-IN" dirty="0">
              <a:solidFill>
                <a:srgbClr val="FFFEFF"/>
              </a:solidFill>
            </a:endParaRPr>
          </a:p>
        </p:txBody>
      </p:sp>
      <p:sp>
        <p:nvSpPr>
          <p:cNvPr id="4" name="Slide Number Placeholder 3">
            <a:extLst>
              <a:ext uri="{FF2B5EF4-FFF2-40B4-BE49-F238E27FC236}">
                <a16:creationId xmlns:a16="http://schemas.microsoft.com/office/drawing/2014/main" id="{E03A9B8B-FDB5-984E-16FB-3B4356C4EE03}"/>
              </a:ext>
            </a:extLst>
          </p:cNvPr>
          <p:cNvSpPr>
            <a:spLocks noGrp="1"/>
          </p:cNvSpPr>
          <p:nvPr>
            <p:ph type="sldNum" sz="quarter" idx="12"/>
          </p:nvPr>
        </p:nvSpPr>
        <p:spPr>
          <a:xfrm>
            <a:off x="10558300" y="5956137"/>
            <a:ext cx="1052508" cy="365125"/>
          </a:xfrm>
        </p:spPr>
        <p:txBody>
          <a:bodyPr>
            <a:normAutofit/>
          </a:bodyPr>
          <a:lstStyle/>
          <a:p>
            <a:pPr>
              <a:spcAft>
                <a:spcPts val="600"/>
              </a:spcAft>
            </a:pPr>
            <a:fld id="{EA87306C-81BA-4795-A5CA-9392456A8C1E}" type="slidenum">
              <a:rPr lang="en-US" smtClean="0"/>
              <a:pPr>
                <a:spcAft>
                  <a:spcPts val="600"/>
                </a:spcAft>
              </a:pPr>
              <a:t>12</a:t>
            </a:fld>
            <a:endParaRPr lang="en-US"/>
          </a:p>
        </p:txBody>
      </p:sp>
      <p:graphicFrame>
        <p:nvGraphicFramePr>
          <p:cNvPr id="6" name="Content Placeholder 2">
            <a:extLst>
              <a:ext uri="{FF2B5EF4-FFF2-40B4-BE49-F238E27FC236}">
                <a16:creationId xmlns:a16="http://schemas.microsoft.com/office/drawing/2014/main" id="{46F9A016-05CD-C49F-4315-B5A976A05A39}"/>
              </a:ext>
            </a:extLst>
          </p:cNvPr>
          <p:cNvGraphicFramePr>
            <a:graphicFrameLocks noGrp="1"/>
          </p:cNvGraphicFramePr>
          <p:nvPr>
            <p:ph idx="1"/>
            <p:extLst>
              <p:ext uri="{D42A27DB-BD31-4B8C-83A1-F6EECF244321}">
                <p14:modId xmlns:p14="http://schemas.microsoft.com/office/powerpoint/2010/main" val="267110667"/>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76036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70E7C-F5DB-4F86-C142-651971093867}"/>
              </a:ext>
            </a:extLst>
          </p:cNvPr>
          <p:cNvSpPr>
            <a:spLocks noGrp="1"/>
          </p:cNvSpPr>
          <p:nvPr>
            <p:ph type="title"/>
          </p:nvPr>
        </p:nvSpPr>
        <p:spPr/>
        <p:txBody>
          <a:bodyPr/>
          <a:lstStyle/>
          <a:p>
            <a:r>
              <a:rPr lang="en-IN" b="1" dirty="0">
                <a:solidFill>
                  <a:srgbClr val="FFFEFF"/>
                </a:solidFill>
              </a:rPr>
              <a:t>Existing Approaches: What Is Missing?</a:t>
            </a:r>
            <a:endParaRPr lang="en-IN" dirty="0"/>
          </a:p>
        </p:txBody>
      </p:sp>
      <p:sp>
        <p:nvSpPr>
          <p:cNvPr id="3" name="Content Placeholder 2">
            <a:extLst>
              <a:ext uri="{FF2B5EF4-FFF2-40B4-BE49-F238E27FC236}">
                <a16:creationId xmlns:a16="http://schemas.microsoft.com/office/drawing/2014/main" id="{4BDFD3BC-953D-FCB7-D5A0-789EFA672887}"/>
              </a:ext>
            </a:extLst>
          </p:cNvPr>
          <p:cNvSpPr>
            <a:spLocks noGrp="1"/>
          </p:cNvSpPr>
          <p:nvPr>
            <p:ph idx="1"/>
          </p:nvPr>
        </p:nvSpPr>
        <p:spPr>
          <a:xfrm>
            <a:off x="256032" y="2180497"/>
            <a:ext cx="11631168" cy="2001360"/>
          </a:xfrm>
        </p:spPr>
        <p:txBody>
          <a:bodyPr/>
          <a:lstStyle/>
          <a:p>
            <a:pPr lvl="0"/>
            <a:r>
              <a:rPr lang="en-GB" dirty="0"/>
              <a:t>Telephone Befriending is available</a:t>
            </a:r>
            <a:endParaRPr lang="en-IN" dirty="0"/>
          </a:p>
          <a:p>
            <a:pPr lvl="0"/>
            <a:r>
              <a:rPr lang="en-GB" dirty="0"/>
              <a:t>Apps can be scalable </a:t>
            </a:r>
            <a:endParaRPr lang="en-IN" dirty="0"/>
          </a:p>
          <a:p>
            <a:pPr lvl="0"/>
            <a:r>
              <a:rPr lang="en-GB" dirty="0"/>
              <a:t>Age UK reports that 2.4 million older people do not use the internet (</a:t>
            </a:r>
            <a:r>
              <a:rPr lang="en-IN" dirty="0"/>
              <a:t>Age UK, 2025)</a:t>
            </a:r>
          </a:p>
          <a:p>
            <a:pPr marL="0" indent="0">
              <a:buNone/>
            </a:pPr>
            <a:endParaRPr lang="en-IN" dirty="0"/>
          </a:p>
        </p:txBody>
      </p:sp>
      <p:sp>
        <p:nvSpPr>
          <p:cNvPr id="4" name="Slide Number Placeholder 3">
            <a:extLst>
              <a:ext uri="{FF2B5EF4-FFF2-40B4-BE49-F238E27FC236}">
                <a16:creationId xmlns:a16="http://schemas.microsoft.com/office/drawing/2014/main" id="{90541BF8-B58E-0DC1-EE6F-089FB724BB08}"/>
              </a:ext>
            </a:extLst>
          </p:cNvPr>
          <p:cNvSpPr>
            <a:spLocks noGrp="1"/>
          </p:cNvSpPr>
          <p:nvPr>
            <p:ph type="sldNum" sz="quarter" idx="12"/>
          </p:nvPr>
        </p:nvSpPr>
        <p:spPr/>
        <p:txBody>
          <a:bodyPr/>
          <a:lstStyle/>
          <a:p>
            <a:fld id="{EA87306C-81BA-4795-A5CA-9392456A8C1E}" type="slidenum">
              <a:rPr lang="en-US" smtClean="0"/>
              <a:pPr/>
              <a:t>13</a:t>
            </a:fld>
            <a:endParaRPr lang="en-US" dirty="0"/>
          </a:p>
        </p:txBody>
      </p:sp>
      <p:pic>
        <p:nvPicPr>
          <p:cNvPr id="5" name="Picture 4" descr="Telephone befriending - Macular Society">
            <a:extLst>
              <a:ext uri="{FF2B5EF4-FFF2-40B4-BE49-F238E27FC236}">
                <a16:creationId xmlns:a16="http://schemas.microsoft.com/office/drawing/2014/main" id="{5BEBA5DF-CDE6-5B83-0989-BD9BB0578853}"/>
              </a:ext>
            </a:extLst>
          </p:cNvPr>
          <p:cNvPicPr>
            <a:picLocks noChangeAspect="1"/>
          </p:cNvPicPr>
          <p:nvPr/>
        </p:nvPicPr>
        <p:blipFill>
          <a:blip r:embed="rId3"/>
          <a:stretch>
            <a:fillRect/>
          </a:stretch>
        </p:blipFill>
        <p:spPr>
          <a:xfrm>
            <a:off x="3011424" y="3794177"/>
            <a:ext cx="8400288" cy="2797296"/>
          </a:xfrm>
          <a:prstGeom prst="rect">
            <a:avLst/>
          </a:prstGeom>
        </p:spPr>
      </p:pic>
    </p:spTree>
    <p:extLst>
      <p:ext uri="{BB962C8B-B14F-4D97-AF65-F5344CB8AC3E}">
        <p14:creationId xmlns:p14="http://schemas.microsoft.com/office/powerpoint/2010/main" val="24643229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F28DDD-9641-43BA-944D-79B068705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9925AF-4425-695A-A6C1-231E73580BC1}"/>
              </a:ext>
            </a:extLst>
          </p:cNvPr>
          <p:cNvSpPr>
            <a:spLocks noGrp="1"/>
          </p:cNvSpPr>
          <p:nvPr>
            <p:ph type="title"/>
          </p:nvPr>
        </p:nvSpPr>
        <p:spPr>
          <a:xfrm>
            <a:off x="746228" y="1037967"/>
            <a:ext cx="3054091" cy="4709131"/>
          </a:xfrm>
        </p:spPr>
        <p:txBody>
          <a:bodyPr anchor="ctr">
            <a:normAutofit/>
          </a:bodyPr>
          <a:lstStyle/>
          <a:p>
            <a:r>
              <a:rPr lang="en-IN" b="1">
                <a:solidFill>
                  <a:schemeClr val="accent1"/>
                </a:solidFill>
              </a:rPr>
              <a:t>Why a Digital Intervention?</a:t>
            </a:r>
            <a:endParaRPr lang="en-IN">
              <a:solidFill>
                <a:schemeClr val="accent1"/>
              </a:solidFill>
            </a:endParaRPr>
          </a:p>
        </p:txBody>
      </p:sp>
      <p:sp>
        <p:nvSpPr>
          <p:cNvPr id="12" name="Rectangle 11">
            <a:extLst>
              <a:ext uri="{FF2B5EF4-FFF2-40B4-BE49-F238E27FC236}">
                <a16:creationId xmlns:a16="http://schemas.microsoft.com/office/drawing/2014/main" id="{32AA2954-062E-4B72-A97B-0B066FB15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4" name="Rectangle 13">
            <a:extLst>
              <a:ext uri="{FF2B5EF4-FFF2-40B4-BE49-F238E27FC236}">
                <a16:creationId xmlns:a16="http://schemas.microsoft.com/office/drawing/2014/main" id="{10CA29A6-E0B1-40CD-ADF7-7B8E932A3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6" name="Rectangle 15">
            <a:extLst>
              <a:ext uri="{FF2B5EF4-FFF2-40B4-BE49-F238E27FC236}">
                <a16:creationId xmlns:a16="http://schemas.microsoft.com/office/drawing/2014/main" id="{8DD5F866-AD72-475A-B6C6-54E4577D4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8" name="Rectangle 17">
            <a:extLst>
              <a:ext uri="{FF2B5EF4-FFF2-40B4-BE49-F238E27FC236}">
                <a16:creationId xmlns:a16="http://schemas.microsoft.com/office/drawing/2014/main" id="{C02BAD4C-6EA9-4F10-92D4-A1C8C53DA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4" name="Slide Number Placeholder 3">
            <a:extLst>
              <a:ext uri="{FF2B5EF4-FFF2-40B4-BE49-F238E27FC236}">
                <a16:creationId xmlns:a16="http://schemas.microsoft.com/office/drawing/2014/main" id="{E0F0AB24-D45B-C9E8-C76F-DD34309940F7}"/>
              </a:ext>
            </a:extLst>
          </p:cNvPr>
          <p:cNvSpPr>
            <a:spLocks noGrp="1"/>
          </p:cNvSpPr>
          <p:nvPr>
            <p:ph type="sldNum" sz="quarter" idx="12"/>
          </p:nvPr>
        </p:nvSpPr>
        <p:spPr>
          <a:xfrm>
            <a:off x="746426" y="5956137"/>
            <a:ext cx="673300" cy="365125"/>
          </a:xfrm>
        </p:spPr>
        <p:txBody>
          <a:bodyPr>
            <a:normAutofit/>
          </a:bodyPr>
          <a:lstStyle/>
          <a:p>
            <a:pPr algn="l">
              <a:spcAft>
                <a:spcPts val="600"/>
              </a:spcAft>
            </a:pPr>
            <a:fld id="{EA87306C-81BA-4795-A5CA-9392456A8C1E}" type="slidenum">
              <a:rPr lang="en-US">
                <a:solidFill>
                  <a:schemeClr val="accent1">
                    <a:lumMod val="75000"/>
                    <a:lumOff val="25000"/>
                  </a:schemeClr>
                </a:solidFill>
              </a:rPr>
              <a:pPr algn="l">
                <a:spcAft>
                  <a:spcPts val="600"/>
                </a:spcAft>
              </a:pPr>
              <a:t>14</a:t>
            </a:fld>
            <a:endParaRPr lang="en-US">
              <a:solidFill>
                <a:schemeClr val="accent1">
                  <a:lumMod val="75000"/>
                  <a:lumOff val="25000"/>
                </a:schemeClr>
              </a:solidFill>
            </a:endParaRPr>
          </a:p>
        </p:txBody>
      </p:sp>
      <p:graphicFrame>
        <p:nvGraphicFramePr>
          <p:cNvPr id="6" name="Content Placeholder 2">
            <a:extLst>
              <a:ext uri="{FF2B5EF4-FFF2-40B4-BE49-F238E27FC236}">
                <a16:creationId xmlns:a16="http://schemas.microsoft.com/office/drawing/2014/main" id="{C2365F17-6582-8492-8B63-2ED4C9F721F5}"/>
              </a:ext>
            </a:extLst>
          </p:cNvPr>
          <p:cNvGraphicFramePr>
            <a:graphicFrameLocks noGrp="1"/>
          </p:cNvGraphicFramePr>
          <p:nvPr>
            <p:ph idx="1"/>
            <p:extLst>
              <p:ext uri="{D42A27DB-BD31-4B8C-83A1-F6EECF244321}">
                <p14:modId xmlns:p14="http://schemas.microsoft.com/office/powerpoint/2010/main" val="1600011134"/>
              </p:ext>
            </p:extLst>
          </p:nvPr>
        </p:nvGraphicFramePr>
        <p:xfrm>
          <a:off x="4598438" y="1037967"/>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3019100"/>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8A1BA-7C78-0045-0307-ABC78AE2F720}"/>
              </a:ext>
            </a:extLst>
          </p:cNvPr>
          <p:cNvSpPr>
            <a:spLocks noGrp="1"/>
          </p:cNvSpPr>
          <p:nvPr>
            <p:ph type="title"/>
          </p:nvPr>
        </p:nvSpPr>
        <p:spPr>
          <a:xfrm>
            <a:off x="581192" y="702156"/>
            <a:ext cx="11029616" cy="1013800"/>
          </a:xfrm>
        </p:spPr>
        <p:txBody>
          <a:bodyPr>
            <a:normAutofit/>
          </a:bodyPr>
          <a:lstStyle/>
          <a:p>
            <a:r>
              <a:rPr lang="en-IN" b="1" dirty="0">
                <a:solidFill>
                  <a:srgbClr val="FFFEFF"/>
                </a:solidFill>
              </a:rPr>
              <a:t>The Health Promotion Rationale</a:t>
            </a:r>
            <a:endParaRPr lang="en-IN" dirty="0">
              <a:solidFill>
                <a:srgbClr val="FFFEFF"/>
              </a:solidFill>
            </a:endParaRPr>
          </a:p>
        </p:txBody>
      </p:sp>
      <p:sp>
        <p:nvSpPr>
          <p:cNvPr id="4" name="Slide Number Placeholder 3">
            <a:extLst>
              <a:ext uri="{FF2B5EF4-FFF2-40B4-BE49-F238E27FC236}">
                <a16:creationId xmlns:a16="http://schemas.microsoft.com/office/drawing/2014/main" id="{E35328B6-3F2B-20D9-8C94-B20B4C24DFCC}"/>
              </a:ext>
            </a:extLst>
          </p:cNvPr>
          <p:cNvSpPr>
            <a:spLocks noGrp="1"/>
          </p:cNvSpPr>
          <p:nvPr>
            <p:ph type="sldNum" sz="quarter" idx="12"/>
          </p:nvPr>
        </p:nvSpPr>
        <p:spPr>
          <a:xfrm>
            <a:off x="10558300" y="5956137"/>
            <a:ext cx="1052508" cy="365125"/>
          </a:xfrm>
        </p:spPr>
        <p:txBody>
          <a:bodyPr>
            <a:normAutofit/>
          </a:bodyPr>
          <a:lstStyle/>
          <a:p>
            <a:pPr>
              <a:spcAft>
                <a:spcPts val="600"/>
              </a:spcAft>
            </a:pPr>
            <a:fld id="{EA87306C-81BA-4795-A5CA-9392456A8C1E}" type="slidenum">
              <a:rPr lang="en-US" smtClean="0"/>
              <a:pPr>
                <a:spcAft>
                  <a:spcPts val="600"/>
                </a:spcAft>
              </a:pPr>
              <a:t>15</a:t>
            </a:fld>
            <a:endParaRPr lang="en-US"/>
          </a:p>
        </p:txBody>
      </p:sp>
      <p:graphicFrame>
        <p:nvGraphicFramePr>
          <p:cNvPr id="20" name="Content Placeholder 2">
            <a:extLst>
              <a:ext uri="{FF2B5EF4-FFF2-40B4-BE49-F238E27FC236}">
                <a16:creationId xmlns:a16="http://schemas.microsoft.com/office/drawing/2014/main" id="{73137E2F-5146-2925-9372-86A7AC57348E}"/>
              </a:ext>
            </a:extLst>
          </p:cNvPr>
          <p:cNvGraphicFramePr>
            <a:graphicFrameLocks noGrp="1"/>
          </p:cNvGraphicFramePr>
          <p:nvPr>
            <p:ph idx="1"/>
            <p:extLst>
              <p:ext uri="{D42A27DB-BD31-4B8C-83A1-F6EECF244321}">
                <p14:modId xmlns:p14="http://schemas.microsoft.com/office/powerpoint/2010/main" val="4008906531"/>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98151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3D7EA-658F-2B2C-1AC6-DF2C922302D4}"/>
              </a:ext>
            </a:extLst>
          </p:cNvPr>
          <p:cNvSpPr>
            <a:spLocks noGrp="1"/>
          </p:cNvSpPr>
          <p:nvPr>
            <p:ph type="title"/>
          </p:nvPr>
        </p:nvSpPr>
        <p:spPr/>
        <p:txBody>
          <a:bodyPr/>
          <a:lstStyle/>
          <a:p>
            <a:r>
              <a:rPr lang="en-IN" b="1" dirty="0"/>
              <a:t>Why </a:t>
            </a:r>
            <a:r>
              <a:rPr lang="en-IN" b="1" dirty="0" err="1"/>
              <a:t>ReConnect</a:t>
            </a:r>
            <a:r>
              <a:rPr lang="en-IN" b="1" dirty="0"/>
              <a:t> Is the Appropriate Intervention</a:t>
            </a:r>
            <a:endParaRPr lang="en-IN" dirty="0"/>
          </a:p>
        </p:txBody>
      </p:sp>
      <p:graphicFrame>
        <p:nvGraphicFramePr>
          <p:cNvPr id="9" name="Content Placeholder 2">
            <a:extLst>
              <a:ext uri="{FF2B5EF4-FFF2-40B4-BE49-F238E27FC236}">
                <a16:creationId xmlns:a16="http://schemas.microsoft.com/office/drawing/2014/main" id="{C70A8C1E-A3DD-B233-E65C-45CFD23AD13F}"/>
              </a:ext>
            </a:extLst>
          </p:cNvPr>
          <p:cNvGraphicFramePr>
            <a:graphicFrameLocks noGrp="1"/>
          </p:cNvGraphicFramePr>
          <p:nvPr>
            <p:ph idx="1"/>
            <p:extLst>
              <p:ext uri="{D42A27DB-BD31-4B8C-83A1-F6EECF244321}">
                <p14:modId xmlns:p14="http://schemas.microsoft.com/office/powerpoint/2010/main" val="38572128"/>
              </p:ext>
            </p:extLst>
          </p:nvPr>
        </p:nvGraphicFramePr>
        <p:xfrm>
          <a:off x="581192" y="1956274"/>
          <a:ext cx="11029615" cy="30116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6572EC3D-F0BC-1C83-9226-593F9D44949A}"/>
              </a:ext>
            </a:extLst>
          </p:cNvPr>
          <p:cNvSpPr>
            <a:spLocks noGrp="1"/>
          </p:cNvSpPr>
          <p:nvPr>
            <p:ph type="sldNum" sz="quarter" idx="12"/>
          </p:nvPr>
        </p:nvSpPr>
        <p:spPr/>
        <p:txBody>
          <a:bodyPr/>
          <a:lstStyle/>
          <a:p>
            <a:fld id="{EA87306C-81BA-4795-A5CA-9392456A8C1E}" type="slidenum">
              <a:rPr lang="en-US" smtClean="0"/>
              <a:pPr/>
              <a:t>16</a:t>
            </a:fld>
            <a:endParaRPr lang="en-US" dirty="0"/>
          </a:p>
        </p:txBody>
      </p:sp>
      <p:graphicFrame>
        <p:nvGraphicFramePr>
          <p:cNvPr id="5" name="Diagram 4">
            <a:extLst>
              <a:ext uri="{FF2B5EF4-FFF2-40B4-BE49-F238E27FC236}">
                <a16:creationId xmlns:a16="http://schemas.microsoft.com/office/drawing/2014/main" id="{89E779A2-A56E-2E41-DECD-37559253C271}"/>
              </a:ext>
            </a:extLst>
          </p:cNvPr>
          <p:cNvGraphicFramePr/>
          <p:nvPr>
            <p:extLst>
              <p:ext uri="{D42A27DB-BD31-4B8C-83A1-F6EECF244321}">
                <p14:modId xmlns:p14="http://schemas.microsoft.com/office/powerpoint/2010/main" val="255332443"/>
              </p:ext>
            </p:extLst>
          </p:nvPr>
        </p:nvGraphicFramePr>
        <p:xfrm>
          <a:off x="2149701" y="4901727"/>
          <a:ext cx="7006492" cy="19141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3" name="TextBox 2">
            <a:extLst>
              <a:ext uri="{FF2B5EF4-FFF2-40B4-BE49-F238E27FC236}">
                <a16:creationId xmlns:a16="http://schemas.microsoft.com/office/drawing/2014/main" id="{D46C8E8B-55C9-4A6F-3CE9-099477A5205A}"/>
              </a:ext>
            </a:extLst>
          </p:cNvPr>
          <p:cNvSpPr txBox="1"/>
          <p:nvPr/>
        </p:nvSpPr>
        <p:spPr>
          <a:xfrm>
            <a:off x="7116219" y="6404211"/>
            <a:ext cx="2926080" cy="369332"/>
          </a:xfrm>
          <a:prstGeom prst="rect">
            <a:avLst/>
          </a:prstGeom>
          <a:noFill/>
        </p:spPr>
        <p:txBody>
          <a:bodyPr wrap="square" rtlCol="0">
            <a:spAutoFit/>
          </a:bodyPr>
          <a:lstStyle/>
          <a:p>
            <a:r>
              <a:rPr lang="en-IN" dirty="0"/>
              <a:t>Source: Self-developed</a:t>
            </a:r>
          </a:p>
        </p:txBody>
      </p:sp>
    </p:spTree>
    <p:extLst>
      <p:ext uri="{BB962C8B-B14F-4D97-AF65-F5344CB8AC3E}">
        <p14:creationId xmlns:p14="http://schemas.microsoft.com/office/powerpoint/2010/main" val="2857844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AC342-1DD0-A951-FF8F-C5299DCD2A29}"/>
              </a:ext>
            </a:extLst>
          </p:cNvPr>
          <p:cNvSpPr>
            <a:spLocks noGrp="1"/>
          </p:cNvSpPr>
          <p:nvPr>
            <p:ph type="title"/>
          </p:nvPr>
        </p:nvSpPr>
        <p:spPr>
          <a:xfrm>
            <a:off x="581192" y="702156"/>
            <a:ext cx="11029616" cy="1013800"/>
          </a:xfrm>
        </p:spPr>
        <p:txBody>
          <a:bodyPr>
            <a:normAutofit/>
          </a:bodyPr>
          <a:lstStyle/>
          <a:p>
            <a:r>
              <a:rPr lang="en-IN" b="1" dirty="0">
                <a:solidFill>
                  <a:srgbClr val="FFFEFF"/>
                </a:solidFill>
              </a:rPr>
              <a:t>Justification Conclusion</a:t>
            </a:r>
            <a:endParaRPr lang="en-IN" dirty="0">
              <a:solidFill>
                <a:srgbClr val="FFFEFF"/>
              </a:solidFill>
            </a:endParaRPr>
          </a:p>
        </p:txBody>
      </p:sp>
      <p:sp>
        <p:nvSpPr>
          <p:cNvPr id="4" name="Slide Number Placeholder 3">
            <a:extLst>
              <a:ext uri="{FF2B5EF4-FFF2-40B4-BE49-F238E27FC236}">
                <a16:creationId xmlns:a16="http://schemas.microsoft.com/office/drawing/2014/main" id="{5C70798A-8FF8-9587-C6ED-91F85EFA8B82}"/>
              </a:ext>
            </a:extLst>
          </p:cNvPr>
          <p:cNvSpPr>
            <a:spLocks noGrp="1"/>
          </p:cNvSpPr>
          <p:nvPr>
            <p:ph type="sldNum" sz="quarter" idx="12"/>
          </p:nvPr>
        </p:nvSpPr>
        <p:spPr>
          <a:xfrm>
            <a:off x="10558300" y="5956137"/>
            <a:ext cx="1052508" cy="365125"/>
          </a:xfrm>
        </p:spPr>
        <p:txBody>
          <a:bodyPr>
            <a:normAutofit/>
          </a:bodyPr>
          <a:lstStyle/>
          <a:p>
            <a:pPr>
              <a:spcAft>
                <a:spcPts val="600"/>
              </a:spcAft>
            </a:pPr>
            <a:fld id="{EA87306C-81BA-4795-A5CA-9392456A8C1E}" type="slidenum">
              <a:rPr lang="en-US" smtClean="0"/>
              <a:pPr>
                <a:spcAft>
                  <a:spcPts val="600"/>
                </a:spcAft>
              </a:pPr>
              <a:t>17</a:t>
            </a:fld>
            <a:endParaRPr lang="en-US"/>
          </a:p>
        </p:txBody>
      </p:sp>
      <p:graphicFrame>
        <p:nvGraphicFramePr>
          <p:cNvPr id="6" name="Content Placeholder 2">
            <a:extLst>
              <a:ext uri="{FF2B5EF4-FFF2-40B4-BE49-F238E27FC236}">
                <a16:creationId xmlns:a16="http://schemas.microsoft.com/office/drawing/2014/main" id="{F6B76997-7C74-BE3E-ACC7-FC4B7C9B303C}"/>
              </a:ext>
            </a:extLst>
          </p:cNvPr>
          <p:cNvGraphicFramePr>
            <a:graphicFrameLocks noGrp="1"/>
          </p:cNvGraphicFramePr>
          <p:nvPr>
            <p:ph idx="1"/>
            <p:extLst>
              <p:ext uri="{D42A27DB-BD31-4B8C-83A1-F6EECF244321}">
                <p14:modId xmlns:p14="http://schemas.microsoft.com/office/powerpoint/2010/main" val="2248042307"/>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18717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34B1CD-0813-1A64-344E-D9E86AAEC3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59A790-70CF-33B5-93CE-68B47F475215}"/>
              </a:ext>
            </a:extLst>
          </p:cNvPr>
          <p:cNvSpPr>
            <a:spLocks noGrp="1"/>
          </p:cNvSpPr>
          <p:nvPr>
            <p:ph type="title"/>
          </p:nvPr>
        </p:nvSpPr>
        <p:spPr/>
        <p:txBody>
          <a:bodyPr/>
          <a:lstStyle/>
          <a:p>
            <a:pPr algn="ctr"/>
            <a:r>
              <a:rPr lang="en-US" dirty="0"/>
              <a:t>MEMBER 2</a:t>
            </a:r>
            <a:br>
              <a:rPr lang="en-US" dirty="0"/>
            </a:br>
            <a:r>
              <a:rPr lang="en-US" dirty="0"/>
              <a:t>(APPLICATION)</a:t>
            </a:r>
            <a:endParaRPr lang="en-IN" dirty="0"/>
          </a:p>
        </p:txBody>
      </p:sp>
      <p:sp>
        <p:nvSpPr>
          <p:cNvPr id="3" name="Content Placeholder 2">
            <a:extLst>
              <a:ext uri="{FF2B5EF4-FFF2-40B4-BE49-F238E27FC236}">
                <a16:creationId xmlns:a16="http://schemas.microsoft.com/office/drawing/2014/main" id="{CD257CCD-738D-5F0A-D372-3EAE7542416E}"/>
              </a:ext>
            </a:extLst>
          </p:cNvPr>
          <p:cNvSpPr>
            <a:spLocks noGrp="1"/>
          </p:cNvSpPr>
          <p:nvPr>
            <p:ph idx="1"/>
          </p:nvPr>
        </p:nvSpPr>
        <p:spPr/>
        <p:txBody>
          <a:bodyPr/>
          <a:lstStyle/>
          <a:p>
            <a:r>
              <a:rPr lang="en-US" dirty="0"/>
              <a:t>Student Name:</a:t>
            </a:r>
            <a:r>
              <a:rPr lang="en-IN" dirty="0"/>
              <a:t> </a:t>
            </a:r>
          </a:p>
          <a:p>
            <a:r>
              <a:rPr lang="en-IN" dirty="0"/>
              <a:t>Student ID:2529441</a:t>
            </a:r>
          </a:p>
        </p:txBody>
      </p:sp>
      <p:sp>
        <p:nvSpPr>
          <p:cNvPr id="4" name="Slide Number Placeholder 3">
            <a:extLst>
              <a:ext uri="{FF2B5EF4-FFF2-40B4-BE49-F238E27FC236}">
                <a16:creationId xmlns:a16="http://schemas.microsoft.com/office/drawing/2014/main" id="{14E26910-44D6-6DD9-3A8B-12959390B61A}"/>
              </a:ext>
            </a:extLst>
          </p:cNvPr>
          <p:cNvSpPr>
            <a:spLocks noGrp="1"/>
          </p:cNvSpPr>
          <p:nvPr>
            <p:ph type="sldNum" sz="quarter" idx="12"/>
          </p:nvPr>
        </p:nvSpPr>
        <p:spPr/>
        <p:txBody>
          <a:bodyPr/>
          <a:lstStyle/>
          <a:p>
            <a:fld id="{EA87306C-81BA-4795-A5CA-9392456A8C1E}" type="slidenum">
              <a:rPr lang="en-US" smtClean="0"/>
              <a:pPr/>
              <a:t>18</a:t>
            </a:fld>
            <a:endParaRPr lang="en-US" dirty="0"/>
          </a:p>
        </p:txBody>
      </p:sp>
      <p:sp>
        <p:nvSpPr>
          <p:cNvPr id="6" name="TextBox 5">
            <a:extLst>
              <a:ext uri="{FF2B5EF4-FFF2-40B4-BE49-F238E27FC236}">
                <a16:creationId xmlns:a16="http://schemas.microsoft.com/office/drawing/2014/main" id="{127D126C-C53C-6A88-E559-F1DE74349221}"/>
              </a:ext>
            </a:extLst>
          </p:cNvPr>
          <p:cNvSpPr txBox="1"/>
          <p:nvPr/>
        </p:nvSpPr>
        <p:spPr>
          <a:xfrm>
            <a:off x="2420655" y="3651380"/>
            <a:ext cx="6093912" cy="369332"/>
          </a:xfrm>
          <a:prstGeom prst="rect">
            <a:avLst/>
          </a:prstGeom>
          <a:noFill/>
        </p:spPr>
        <p:txBody>
          <a:bodyPr wrap="square">
            <a:spAutoFit/>
          </a:bodyPr>
          <a:lstStyle/>
          <a:p>
            <a:r>
              <a:rPr lang="en-IN" dirty="0" err="1"/>
              <a:t>Twinkal</a:t>
            </a:r>
            <a:r>
              <a:rPr lang="en-IN" dirty="0"/>
              <a:t> ben Patel </a:t>
            </a:r>
          </a:p>
        </p:txBody>
      </p:sp>
    </p:spTree>
    <p:extLst>
      <p:ext uri="{BB962C8B-B14F-4D97-AF65-F5344CB8AC3E}">
        <p14:creationId xmlns:p14="http://schemas.microsoft.com/office/powerpoint/2010/main" val="3385705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3D12D-7DF6-8B9D-70A9-B1FA0047DC09}"/>
              </a:ext>
            </a:extLst>
          </p:cNvPr>
          <p:cNvSpPr>
            <a:spLocks noGrp="1"/>
          </p:cNvSpPr>
          <p:nvPr>
            <p:ph type="title"/>
          </p:nvPr>
        </p:nvSpPr>
        <p:spPr>
          <a:xfrm>
            <a:off x="2873051" y="714686"/>
            <a:ext cx="6445898" cy="713458"/>
          </a:xfrm>
        </p:spPr>
        <p:txBody>
          <a:bodyPr anchor="b">
            <a:noAutofit/>
          </a:bodyPr>
          <a:lstStyle/>
          <a:p>
            <a:pPr algn="ctr"/>
            <a:r>
              <a:rPr lang="en-IN" b="1" dirty="0"/>
              <a:t>Why PRECEDE–PROCEED?</a:t>
            </a:r>
            <a:endParaRPr lang="en-IN" dirty="0"/>
          </a:p>
        </p:txBody>
      </p:sp>
      <p:sp>
        <p:nvSpPr>
          <p:cNvPr id="3" name="Content Placeholder 2">
            <a:extLst>
              <a:ext uri="{FF2B5EF4-FFF2-40B4-BE49-F238E27FC236}">
                <a16:creationId xmlns:a16="http://schemas.microsoft.com/office/drawing/2014/main" id="{7B9D67E1-44EF-42DB-10AD-1349D61223F6}"/>
              </a:ext>
            </a:extLst>
          </p:cNvPr>
          <p:cNvSpPr>
            <a:spLocks noGrp="1"/>
          </p:cNvSpPr>
          <p:nvPr>
            <p:ph idx="1"/>
          </p:nvPr>
        </p:nvSpPr>
        <p:spPr>
          <a:xfrm>
            <a:off x="399583" y="2345564"/>
            <a:ext cx="11392833" cy="4512436"/>
          </a:xfrm>
        </p:spPr>
        <p:txBody>
          <a:bodyPr anchor="t">
            <a:noAutofit/>
          </a:bodyPr>
          <a:lstStyle/>
          <a:p>
            <a:pPr lvl="0" algn="just" fontAlgn="base"/>
            <a:r>
              <a:rPr lang="en-IN" sz="2200" dirty="0" err="1">
                <a:solidFill>
                  <a:schemeClr val="tx1"/>
                </a:solidFill>
              </a:rPr>
              <a:t>ReConnect</a:t>
            </a:r>
            <a:r>
              <a:rPr lang="en-IN" sz="2200" dirty="0">
                <a:solidFill>
                  <a:schemeClr val="tx1"/>
                </a:solidFill>
              </a:rPr>
              <a:t> is not an app-development project, the PRECEDE–PROCEED Model is appropriate since it offers a structured public-health planning approach (Yang et al., 2025). </a:t>
            </a:r>
          </a:p>
          <a:p>
            <a:pPr lvl="0" algn="just" fontAlgn="base"/>
            <a:r>
              <a:rPr lang="en-IN" sz="2200" dirty="0">
                <a:solidFill>
                  <a:schemeClr val="tx1"/>
                </a:solidFill>
              </a:rPr>
              <a:t>The emphasis of PRECEDE is on the diagnosis of social, epidemiological, behavioural, environmental and organisational factors that influence the problem, while PROCEED emphasizes implementation and evaluation. </a:t>
            </a:r>
          </a:p>
          <a:p>
            <a:pPr lvl="0" algn="just" fontAlgn="base"/>
            <a:r>
              <a:rPr lang="en-IN" sz="2200" dirty="0">
                <a:solidFill>
                  <a:schemeClr val="tx1"/>
                </a:solidFill>
              </a:rPr>
              <a:t>The relevance of this lies in that there were 4,300,000 people aged 55 years and over living alone in the UK in 2024, 51.1% of those living alone (Fox, 2025). </a:t>
            </a:r>
          </a:p>
          <a:p>
            <a:pPr algn="just"/>
            <a:endParaRPr lang="en-IN" sz="2200" dirty="0">
              <a:solidFill>
                <a:schemeClr val="tx1"/>
              </a:solidFill>
            </a:endParaRPr>
          </a:p>
        </p:txBody>
      </p:sp>
    </p:spTree>
    <p:extLst>
      <p:ext uri="{BB962C8B-B14F-4D97-AF65-F5344CB8AC3E}">
        <p14:creationId xmlns:p14="http://schemas.microsoft.com/office/powerpoint/2010/main" val="28164628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CC033-B8C3-69B6-7973-CE49EF008F91}"/>
              </a:ext>
            </a:extLst>
          </p:cNvPr>
          <p:cNvSpPr>
            <a:spLocks noGrp="1"/>
          </p:cNvSpPr>
          <p:nvPr>
            <p:ph type="title"/>
          </p:nvPr>
        </p:nvSpPr>
        <p:spPr>
          <a:xfrm>
            <a:off x="1642806" y="794653"/>
            <a:ext cx="8537513" cy="851267"/>
          </a:xfrm>
        </p:spPr>
        <p:txBody>
          <a:bodyPr>
            <a:normAutofit/>
          </a:bodyPr>
          <a:lstStyle/>
          <a:p>
            <a:pPr algn="ctr"/>
            <a:r>
              <a:rPr lang="en-IN" b="1" dirty="0"/>
              <a:t>Why PRECEDE–PROCEED?</a:t>
            </a:r>
            <a:endParaRPr lang="en-IN" dirty="0"/>
          </a:p>
        </p:txBody>
      </p:sp>
      <p:sp>
        <p:nvSpPr>
          <p:cNvPr id="3" name="Content Placeholder 2">
            <a:extLst>
              <a:ext uri="{FF2B5EF4-FFF2-40B4-BE49-F238E27FC236}">
                <a16:creationId xmlns:a16="http://schemas.microsoft.com/office/drawing/2014/main" id="{75281F18-CEF0-BDBB-2505-8E0E1113871B}"/>
              </a:ext>
            </a:extLst>
          </p:cNvPr>
          <p:cNvSpPr>
            <a:spLocks noGrp="1"/>
          </p:cNvSpPr>
          <p:nvPr>
            <p:ph idx="1"/>
          </p:nvPr>
        </p:nvSpPr>
        <p:spPr>
          <a:xfrm>
            <a:off x="243840" y="1936656"/>
            <a:ext cx="5637168" cy="4578443"/>
          </a:xfrm>
        </p:spPr>
        <p:txBody>
          <a:bodyPr>
            <a:normAutofit/>
          </a:bodyPr>
          <a:lstStyle/>
          <a:p>
            <a:pPr algn="just"/>
            <a:r>
              <a:rPr lang="en-GB" sz="2000" dirty="0">
                <a:solidFill>
                  <a:schemeClr val="tx1"/>
                </a:solidFill>
              </a:rPr>
              <a:t>The PRECEDE-PROCEED model is participatory, outcome-oriented and is population-focused.</a:t>
            </a:r>
          </a:p>
          <a:p>
            <a:pPr algn="just"/>
            <a:r>
              <a:rPr lang="en-US" sz="2000" dirty="0">
                <a:solidFill>
                  <a:schemeClr val="tx1"/>
                </a:solidFill>
              </a:rPr>
              <a:t>With the help of PRECEDE, it is possible to identify these issues prior to choosing the most appropriate intervention strategy (</a:t>
            </a:r>
            <a:r>
              <a:rPr lang="en-IN" sz="2000" dirty="0">
                <a:solidFill>
                  <a:schemeClr val="tx1"/>
                </a:solidFill>
              </a:rPr>
              <a:t>Yang et al., 2025).</a:t>
            </a:r>
            <a:endParaRPr lang="en-US" sz="2000" dirty="0">
              <a:solidFill>
                <a:schemeClr val="tx1"/>
              </a:solidFill>
            </a:endParaRPr>
          </a:p>
          <a:p>
            <a:pPr algn="just"/>
            <a:r>
              <a:rPr lang="en-US" sz="2000" dirty="0">
                <a:solidFill>
                  <a:schemeClr val="tx1"/>
                </a:solidFill>
              </a:rPr>
              <a:t>the use of the model allows for developing an evidence-based and need-driven intervention.</a:t>
            </a:r>
            <a:endParaRPr lang="en-IN" sz="2000" dirty="0">
              <a:solidFill>
                <a:schemeClr val="tx1"/>
              </a:solidFill>
            </a:endParaRPr>
          </a:p>
        </p:txBody>
      </p:sp>
      <p:sp>
        <p:nvSpPr>
          <p:cNvPr id="7" name="Rectangle 6">
            <a:extLst>
              <a:ext uri="{FF2B5EF4-FFF2-40B4-BE49-F238E27FC236}">
                <a16:creationId xmlns:a16="http://schemas.microsoft.com/office/drawing/2014/main" id="{10E6D963-B069-9E38-87C6-E13A4E09F6B8}"/>
              </a:ext>
            </a:extLst>
          </p:cNvPr>
          <p:cNvSpPr/>
          <p:nvPr/>
        </p:nvSpPr>
        <p:spPr>
          <a:xfrm>
            <a:off x="6310993" y="6063347"/>
            <a:ext cx="5366296" cy="37910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t>Source:</a:t>
            </a:r>
            <a:r>
              <a:rPr lang="en-IN" dirty="0">
                <a:solidFill>
                  <a:srgbClr val="FFFFFF"/>
                </a:solidFill>
              </a:rPr>
              <a:t> Yang et al., 2025</a:t>
            </a:r>
            <a:r>
              <a:rPr lang="en-IN" dirty="0"/>
              <a:t> </a:t>
            </a:r>
          </a:p>
        </p:txBody>
      </p:sp>
      <p:pic>
        <p:nvPicPr>
          <p:cNvPr id="4" name="Picture 3" descr="A PRECEDE‐PROCEED model‐based educational intervention to promote healthy  eating habits in middle school girls - Arshad - 2023 - Food Science &amp;  Nutrition - Wiley Online Library">
            <a:extLst>
              <a:ext uri="{FF2B5EF4-FFF2-40B4-BE49-F238E27FC236}">
                <a16:creationId xmlns:a16="http://schemas.microsoft.com/office/drawing/2014/main" id="{1B9E1A10-0D63-93C5-4284-9B62D43CE486}"/>
              </a:ext>
            </a:extLst>
          </p:cNvPr>
          <p:cNvPicPr>
            <a:picLocks noChangeAspect="1"/>
          </p:cNvPicPr>
          <p:nvPr/>
        </p:nvPicPr>
        <p:blipFill>
          <a:blip r:embed="rId3"/>
          <a:stretch>
            <a:fillRect/>
          </a:stretch>
        </p:blipFill>
        <p:spPr>
          <a:xfrm>
            <a:off x="6310993" y="2435351"/>
            <a:ext cx="5219700" cy="3292349"/>
          </a:xfrm>
          <a:prstGeom prst="rect">
            <a:avLst/>
          </a:prstGeom>
        </p:spPr>
      </p:pic>
    </p:spTree>
    <p:extLst>
      <p:ext uri="{BB962C8B-B14F-4D97-AF65-F5344CB8AC3E}">
        <p14:creationId xmlns:p14="http://schemas.microsoft.com/office/powerpoint/2010/main" val="1170565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7B76E-566A-C07F-F324-915150A05B32}"/>
              </a:ext>
            </a:extLst>
          </p:cNvPr>
          <p:cNvSpPr>
            <a:spLocks noGrp="1"/>
          </p:cNvSpPr>
          <p:nvPr>
            <p:ph type="title"/>
          </p:nvPr>
        </p:nvSpPr>
        <p:spPr>
          <a:xfrm>
            <a:off x="396240" y="489170"/>
            <a:ext cx="10654066" cy="989628"/>
          </a:xfrm>
        </p:spPr>
        <p:txBody>
          <a:bodyPr>
            <a:normAutofit/>
          </a:bodyPr>
          <a:lstStyle/>
          <a:p>
            <a:pPr algn="ctr"/>
            <a:r>
              <a:rPr lang="en-IN" b="1" dirty="0"/>
              <a:t>PRECEDE Phase 1: Social Assessment</a:t>
            </a:r>
            <a:endParaRPr lang="en-IN" dirty="0"/>
          </a:p>
        </p:txBody>
      </p:sp>
      <p:pic>
        <p:nvPicPr>
          <p:cNvPr id="4" name="Picture 3" descr="Task 1 Bar Graph Band 9 - Population percentage aged 65 and above..">
            <a:extLst>
              <a:ext uri="{FF2B5EF4-FFF2-40B4-BE49-F238E27FC236}">
                <a16:creationId xmlns:a16="http://schemas.microsoft.com/office/drawing/2014/main" id="{9E9F589A-9F32-7F32-9CC7-5CAE6B3AB831}"/>
              </a:ext>
            </a:extLst>
          </p:cNvPr>
          <p:cNvPicPr>
            <a:picLocks noChangeAspect="1"/>
          </p:cNvPicPr>
          <p:nvPr/>
        </p:nvPicPr>
        <p:blipFill>
          <a:blip r:embed="rId3"/>
          <a:stretch>
            <a:fillRect/>
          </a:stretch>
        </p:blipFill>
        <p:spPr>
          <a:xfrm>
            <a:off x="49586" y="2426208"/>
            <a:ext cx="4475581" cy="3059838"/>
          </a:xfrm>
          <a:prstGeom prst="rect">
            <a:avLst/>
          </a:prstGeom>
        </p:spPr>
      </p:pic>
      <p:sp>
        <p:nvSpPr>
          <p:cNvPr id="3" name="Content Placeholder 2">
            <a:extLst>
              <a:ext uri="{FF2B5EF4-FFF2-40B4-BE49-F238E27FC236}">
                <a16:creationId xmlns:a16="http://schemas.microsoft.com/office/drawing/2014/main" id="{43696682-7A50-399D-3A2E-B0379A8F55E9}"/>
              </a:ext>
            </a:extLst>
          </p:cNvPr>
          <p:cNvSpPr>
            <a:spLocks noGrp="1"/>
          </p:cNvSpPr>
          <p:nvPr>
            <p:ph idx="1"/>
          </p:nvPr>
        </p:nvSpPr>
        <p:spPr>
          <a:xfrm>
            <a:off x="4303776" y="1759568"/>
            <a:ext cx="7884060" cy="4883174"/>
          </a:xfrm>
        </p:spPr>
        <p:txBody>
          <a:bodyPr anchor="t">
            <a:noAutofit/>
          </a:bodyPr>
          <a:lstStyle/>
          <a:p>
            <a:pPr lvl="0" algn="just" fontAlgn="base"/>
            <a:r>
              <a:rPr lang="en-IN" sz="2200" dirty="0">
                <a:solidFill>
                  <a:schemeClr val="tx1"/>
                </a:solidFill>
              </a:rPr>
              <a:t>The initial step is to be aware of what is of concern to older people who live alone. Quality of life, independence, sense of belonging, confidence, social participation and community involvement should be evaluated in </a:t>
            </a:r>
            <a:r>
              <a:rPr lang="en-IN" sz="2200" dirty="0" err="1">
                <a:solidFill>
                  <a:schemeClr val="tx1"/>
                </a:solidFill>
              </a:rPr>
              <a:t>ReConnect</a:t>
            </a:r>
            <a:r>
              <a:rPr lang="en-IN" sz="2200" dirty="0">
                <a:solidFill>
                  <a:schemeClr val="tx1"/>
                </a:solidFill>
              </a:rPr>
              <a:t>. </a:t>
            </a:r>
          </a:p>
          <a:p>
            <a:pPr lvl="0" algn="just" fontAlgn="base"/>
            <a:r>
              <a:rPr lang="en-IN" sz="2200" dirty="0">
                <a:solidFill>
                  <a:schemeClr val="tx1"/>
                </a:solidFill>
              </a:rPr>
              <a:t>Older adults should be directly engaged in this assessment, either through interviews or focus groups/co-design workshops. It is important due to the fact that living alone does not necessarily imply loneliness nor low wellbeing. </a:t>
            </a:r>
          </a:p>
          <a:p>
            <a:pPr lvl="0" algn="just" fontAlgn="base"/>
            <a:r>
              <a:rPr lang="en-IN" sz="2200" dirty="0">
                <a:solidFill>
                  <a:schemeClr val="tx1"/>
                </a:solidFill>
              </a:rPr>
              <a:t>ONS data reveals that, in 2024, 40.9% of the female population aged 65+, and 27.0% of the male population aged 65+, of all those living in households were living alone, reflecting to some extent how socially disconnected the situation is (Alive, 2026). </a:t>
            </a:r>
          </a:p>
          <a:p>
            <a:pPr algn="just"/>
            <a:endParaRPr lang="en-IN" sz="2200" dirty="0">
              <a:solidFill>
                <a:schemeClr val="tx1"/>
              </a:solidFill>
            </a:endParaRPr>
          </a:p>
        </p:txBody>
      </p:sp>
      <p:sp>
        <p:nvSpPr>
          <p:cNvPr id="5" name="Rectangle 4">
            <a:extLst>
              <a:ext uri="{FF2B5EF4-FFF2-40B4-BE49-F238E27FC236}">
                <a16:creationId xmlns:a16="http://schemas.microsoft.com/office/drawing/2014/main" id="{1E210217-7CCA-0E16-ED5E-E44810543C7A}"/>
              </a:ext>
            </a:extLst>
          </p:cNvPr>
          <p:cNvSpPr/>
          <p:nvPr/>
        </p:nvSpPr>
        <p:spPr>
          <a:xfrm>
            <a:off x="49586" y="5766816"/>
            <a:ext cx="4040540" cy="30764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t>Source:</a:t>
            </a:r>
            <a:r>
              <a:rPr lang="en-IN" dirty="0">
                <a:solidFill>
                  <a:srgbClr val="FFFFFF"/>
                </a:solidFill>
              </a:rPr>
              <a:t> Alive, 2026</a:t>
            </a:r>
            <a:r>
              <a:rPr lang="en-IN" dirty="0"/>
              <a:t> </a:t>
            </a:r>
          </a:p>
        </p:txBody>
      </p:sp>
    </p:spTree>
    <p:extLst>
      <p:ext uri="{BB962C8B-B14F-4D97-AF65-F5344CB8AC3E}">
        <p14:creationId xmlns:p14="http://schemas.microsoft.com/office/powerpoint/2010/main" val="40448723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50303-1B62-320D-77AB-9AFDD407DFBC}"/>
              </a:ext>
            </a:extLst>
          </p:cNvPr>
          <p:cNvSpPr>
            <a:spLocks noGrp="1"/>
          </p:cNvSpPr>
          <p:nvPr>
            <p:ph type="title"/>
          </p:nvPr>
        </p:nvSpPr>
        <p:spPr/>
        <p:txBody>
          <a:bodyPr/>
          <a:lstStyle/>
          <a:p>
            <a:pPr algn="ctr"/>
            <a:r>
              <a:rPr lang="en-IN" b="1" dirty="0"/>
              <a:t>PRECEDE Phase 1: Social Assessment</a:t>
            </a:r>
            <a:endParaRPr lang="en-IN" dirty="0"/>
          </a:p>
        </p:txBody>
      </p:sp>
      <p:sp>
        <p:nvSpPr>
          <p:cNvPr id="3" name="Content Placeholder 2">
            <a:extLst>
              <a:ext uri="{FF2B5EF4-FFF2-40B4-BE49-F238E27FC236}">
                <a16:creationId xmlns:a16="http://schemas.microsoft.com/office/drawing/2014/main" id="{F1A62943-80C6-BF88-3F2B-814B014B2D5C}"/>
              </a:ext>
            </a:extLst>
          </p:cNvPr>
          <p:cNvSpPr>
            <a:spLocks noGrp="1"/>
          </p:cNvSpPr>
          <p:nvPr>
            <p:ph idx="1"/>
          </p:nvPr>
        </p:nvSpPr>
        <p:spPr/>
        <p:txBody>
          <a:bodyPr>
            <a:normAutofit/>
          </a:bodyPr>
          <a:lstStyle/>
          <a:p>
            <a:pPr algn="just"/>
            <a:r>
              <a:rPr lang="en-GB" sz="1900" dirty="0">
                <a:solidFill>
                  <a:schemeClr val="tx1"/>
                </a:solidFill>
              </a:rPr>
              <a:t>Co-design can be used to determine what is of value to users. </a:t>
            </a:r>
          </a:p>
          <a:p>
            <a:pPr algn="just"/>
            <a:r>
              <a:rPr lang="en-GB" sz="1900" dirty="0" err="1">
                <a:solidFill>
                  <a:schemeClr val="tx1"/>
                </a:solidFill>
              </a:rPr>
              <a:t>ReConnect</a:t>
            </a:r>
            <a:r>
              <a:rPr lang="en-GB" sz="1900" dirty="0">
                <a:solidFill>
                  <a:schemeClr val="tx1"/>
                </a:solidFill>
              </a:rPr>
              <a:t> is more person-centred and that the platform more accurately mirrors the priorities in everyday life.</a:t>
            </a:r>
          </a:p>
          <a:p>
            <a:pPr algn="just"/>
            <a:r>
              <a:rPr lang="en-US" sz="1900" dirty="0">
                <a:solidFill>
                  <a:schemeClr val="tx1"/>
                </a:solidFill>
              </a:rPr>
              <a:t>Workshops, interviews and user testing can become a way to receive suggestions (</a:t>
            </a:r>
            <a:r>
              <a:rPr lang="en-IN" sz="2000" dirty="0">
                <a:solidFill>
                  <a:schemeClr val="tx1"/>
                </a:solidFill>
              </a:rPr>
              <a:t>Alive, 2026).</a:t>
            </a:r>
            <a:endParaRPr lang="en-IN" sz="1900" dirty="0"/>
          </a:p>
        </p:txBody>
      </p:sp>
    </p:spTree>
    <p:extLst>
      <p:ext uri="{BB962C8B-B14F-4D97-AF65-F5344CB8AC3E}">
        <p14:creationId xmlns:p14="http://schemas.microsoft.com/office/powerpoint/2010/main" val="25003600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00A45-B56C-E0C1-4785-67801B1E5911}"/>
              </a:ext>
            </a:extLst>
          </p:cNvPr>
          <p:cNvSpPr>
            <a:spLocks noGrp="1"/>
          </p:cNvSpPr>
          <p:nvPr>
            <p:ph type="title"/>
          </p:nvPr>
        </p:nvSpPr>
        <p:spPr>
          <a:xfrm>
            <a:off x="1167943" y="726400"/>
            <a:ext cx="9301065" cy="845449"/>
          </a:xfrm>
        </p:spPr>
        <p:txBody>
          <a:bodyPr>
            <a:normAutofit/>
          </a:bodyPr>
          <a:lstStyle/>
          <a:p>
            <a:pPr algn="ctr"/>
            <a:r>
              <a:rPr lang="en-IN" b="1" dirty="0"/>
              <a:t>Epidemiological Assessment</a:t>
            </a:r>
            <a:endParaRPr lang="en-IN" dirty="0"/>
          </a:p>
        </p:txBody>
      </p:sp>
      <p:sp>
        <p:nvSpPr>
          <p:cNvPr id="3" name="Content Placeholder 2">
            <a:extLst>
              <a:ext uri="{FF2B5EF4-FFF2-40B4-BE49-F238E27FC236}">
                <a16:creationId xmlns:a16="http://schemas.microsoft.com/office/drawing/2014/main" id="{984B02EC-3CEF-09E5-7F68-FC672DA0C382}"/>
              </a:ext>
            </a:extLst>
          </p:cNvPr>
          <p:cNvSpPr>
            <a:spLocks noGrp="1"/>
          </p:cNvSpPr>
          <p:nvPr>
            <p:ph idx="1"/>
          </p:nvPr>
        </p:nvSpPr>
        <p:spPr>
          <a:xfrm>
            <a:off x="0" y="1819943"/>
            <a:ext cx="5954486" cy="4946781"/>
          </a:xfrm>
        </p:spPr>
        <p:txBody>
          <a:bodyPr anchor="t">
            <a:noAutofit/>
          </a:bodyPr>
          <a:lstStyle/>
          <a:p>
            <a:pPr lvl="0" algn="just" fontAlgn="base"/>
            <a:r>
              <a:rPr lang="en-IN" sz="2200" dirty="0">
                <a:solidFill>
                  <a:schemeClr val="tx1"/>
                </a:solidFill>
              </a:rPr>
              <a:t>The epidemiological assessment serves as a basis for determining the health and behavioural concerns that should be made priorities. </a:t>
            </a:r>
          </a:p>
          <a:p>
            <a:pPr lvl="0" algn="just" fontAlgn="base"/>
            <a:r>
              <a:rPr lang="en-IN" sz="2200" dirty="0">
                <a:solidFill>
                  <a:schemeClr val="tx1"/>
                </a:solidFill>
              </a:rPr>
              <a:t>These are such as social isolation, loneliness, being physically inactive, reduced involvement in community and less engagement with preventive health opportunities. </a:t>
            </a:r>
          </a:p>
          <a:p>
            <a:pPr lvl="0" algn="just" fontAlgn="base"/>
            <a:r>
              <a:rPr lang="en-IN" sz="2200" dirty="0">
                <a:solidFill>
                  <a:schemeClr val="tx1"/>
                </a:solidFill>
              </a:rPr>
              <a:t>Additionally, only 44.3% of adults (aged 75+) were deemed as active against 64.6% for all adults, according to Sport England's recent Active Lives data (Bunce, 2026). </a:t>
            </a:r>
          </a:p>
          <a:p>
            <a:pPr algn="just"/>
            <a:endParaRPr lang="en-IN" sz="2200" dirty="0">
              <a:solidFill>
                <a:schemeClr val="tx1"/>
              </a:solidFill>
            </a:endParaRPr>
          </a:p>
        </p:txBody>
      </p:sp>
      <p:pic>
        <p:nvPicPr>
          <p:cNvPr id="4" name="Picture 3" descr="Prevalence of Sedentary Behavior in Older Adults: A Systematic Review - PMC">
            <a:extLst>
              <a:ext uri="{FF2B5EF4-FFF2-40B4-BE49-F238E27FC236}">
                <a16:creationId xmlns:a16="http://schemas.microsoft.com/office/drawing/2014/main" id="{BA723077-D81F-E33F-477F-C78650F5B949}"/>
              </a:ext>
            </a:extLst>
          </p:cNvPr>
          <p:cNvPicPr>
            <a:picLocks noChangeAspect="1"/>
          </p:cNvPicPr>
          <p:nvPr/>
        </p:nvPicPr>
        <p:blipFill>
          <a:blip r:embed="rId3"/>
          <a:stretch>
            <a:fillRect/>
          </a:stretch>
        </p:blipFill>
        <p:spPr>
          <a:xfrm>
            <a:off x="6412992" y="1999488"/>
            <a:ext cx="4918238" cy="3709387"/>
          </a:xfrm>
          <a:prstGeom prst="rect">
            <a:avLst/>
          </a:prstGeom>
        </p:spPr>
      </p:pic>
      <p:sp>
        <p:nvSpPr>
          <p:cNvPr id="5" name="Rectangle 4">
            <a:extLst>
              <a:ext uri="{FF2B5EF4-FFF2-40B4-BE49-F238E27FC236}">
                <a16:creationId xmlns:a16="http://schemas.microsoft.com/office/drawing/2014/main" id="{4FEC43FA-E308-19B8-19E8-3476CAD0F9C2}"/>
              </a:ext>
            </a:extLst>
          </p:cNvPr>
          <p:cNvSpPr/>
          <p:nvPr/>
        </p:nvSpPr>
        <p:spPr>
          <a:xfrm>
            <a:off x="6525617" y="6096000"/>
            <a:ext cx="4918238" cy="31865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solidFill>
                  <a:schemeClr val="bg1"/>
                </a:solidFill>
              </a:rPr>
              <a:t>Source: Bunce, 2026</a:t>
            </a:r>
          </a:p>
        </p:txBody>
      </p:sp>
    </p:spTree>
    <p:extLst>
      <p:ext uri="{BB962C8B-B14F-4D97-AF65-F5344CB8AC3E}">
        <p14:creationId xmlns:p14="http://schemas.microsoft.com/office/powerpoint/2010/main" val="29865938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51F93-C248-6D77-0BFE-8B053154E492}"/>
              </a:ext>
            </a:extLst>
          </p:cNvPr>
          <p:cNvSpPr>
            <a:spLocks noGrp="1"/>
          </p:cNvSpPr>
          <p:nvPr>
            <p:ph type="title"/>
          </p:nvPr>
        </p:nvSpPr>
        <p:spPr>
          <a:xfrm>
            <a:off x="1658112" y="680125"/>
            <a:ext cx="8258809" cy="1156067"/>
          </a:xfrm>
        </p:spPr>
        <p:txBody>
          <a:bodyPr>
            <a:normAutofit/>
          </a:bodyPr>
          <a:lstStyle/>
          <a:p>
            <a:pPr algn="ctr"/>
            <a:r>
              <a:rPr lang="en-IN" sz="3100" b="1" dirty="0"/>
              <a:t>Behavioural &amp; Environmental Assessment</a:t>
            </a:r>
            <a:endParaRPr lang="en-IN" sz="3100" dirty="0"/>
          </a:p>
        </p:txBody>
      </p:sp>
      <p:graphicFrame>
        <p:nvGraphicFramePr>
          <p:cNvPr id="5" name="Content Placeholder 2">
            <a:extLst>
              <a:ext uri="{FF2B5EF4-FFF2-40B4-BE49-F238E27FC236}">
                <a16:creationId xmlns:a16="http://schemas.microsoft.com/office/drawing/2014/main" id="{52FB5D7D-2C97-B447-F4A8-9BAE01687BE7}"/>
              </a:ext>
            </a:extLst>
          </p:cNvPr>
          <p:cNvGraphicFramePr>
            <a:graphicFrameLocks noGrp="1"/>
          </p:cNvGraphicFramePr>
          <p:nvPr>
            <p:ph idx="1"/>
            <p:extLst>
              <p:ext uri="{D42A27DB-BD31-4B8C-83A1-F6EECF244321}">
                <p14:modId xmlns:p14="http://schemas.microsoft.com/office/powerpoint/2010/main" val="125750804"/>
              </p:ext>
            </p:extLst>
          </p:nvPr>
        </p:nvGraphicFramePr>
        <p:xfrm>
          <a:off x="903222" y="2055648"/>
          <a:ext cx="10142730" cy="4601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01053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F87D4-7AC8-19F9-1F60-BFDEE9084092}"/>
              </a:ext>
            </a:extLst>
          </p:cNvPr>
          <p:cNvSpPr>
            <a:spLocks noGrp="1"/>
          </p:cNvSpPr>
          <p:nvPr>
            <p:ph type="title"/>
          </p:nvPr>
        </p:nvSpPr>
        <p:spPr>
          <a:xfrm>
            <a:off x="1280160" y="392317"/>
            <a:ext cx="8936736" cy="1253603"/>
          </a:xfrm>
        </p:spPr>
        <p:txBody>
          <a:bodyPr>
            <a:normAutofit/>
          </a:bodyPr>
          <a:lstStyle/>
          <a:p>
            <a:pPr algn="ctr"/>
            <a:r>
              <a:rPr lang="en-IN" b="1" dirty="0"/>
              <a:t>Educational &amp; Ecological Assessment</a:t>
            </a:r>
            <a:endParaRPr lang="en-IN" dirty="0"/>
          </a:p>
        </p:txBody>
      </p:sp>
      <p:graphicFrame>
        <p:nvGraphicFramePr>
          <p:cNvPr id="5" name="Content Placeholder 2">
            <a:extLst>
              <a:ext uri="{FF2B5EF4-FFF2-40B4-BE49-F238E27FC236}">
                <a16:creationId xmlns:a16="http://schemas.microsoft.com/office/drawing/2014/main" id="{73C1561C-AED5-0A1F-DCF6-E0677296F2AB}"/>
              </a:ext>
            </a:extLst>
          </p:cNvPr>
          <p:cNvGraphicFramePr>
            <a:graphicFrameLocks noGrp="1"/>
          </p:cNvGraphicFramePr>
          <p:nvPr>
            <p:ph idx="1"/>
            <p:extLst>
              <p:ext uri="{D42A27DB-BD31-4B8C-83A1-F6EECF244321}">
                <p14:modId xmlns:p14="http://schemas.microsoft.com/office/powerpoint/2010/main" val="2246737456"/>
              </p:ext>
            </p:extLst>
          </p:nvPr>
        </p:nvGraphicFramePr>
        <p:xfrm>
          <a:off x="1138616" y="2365248"/>
          <a:ext cx="10041448" cy="36028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96999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8A15E-6432-3B63-A40D-4F4AD76BB49E}"/>
              </a:ext>
            </a:extLst>
          </p:cNvPr>
          <p:cNvSpPr>
            <a:spLocks noGrp="1"/>
          </p:cNvSpPr>
          <p:nvPr>
            <p:ph type="title"/>
          </p:nvPr>
        </p:nvSpPr>
        <p:spPr>
          <a:xfrm>
            <a:off x="1182624" y="707137"/>
            <a:ext cx="10660633" cy="841247"/>
          </a:xfrm>
        </p:spPr>
        <p:txBody>
          <a:bodyPr>
            <a:normAutofit/>
          </a:bodyPr>
          <a:lstStyle/>
          <a:p>
            <a:pPr algn="ctr"/>
            <a:r>
              <a:rPr lang="en-IN" b="1" dirty="0"/>
              <a:t>Administrative &amp; Policy Assessment</a:t>
            </a:r>
            <a:endParaRPr lang="en-IN" dirty="0"/>
          </a:p>
        </p:txBody>
      </p:sp>
      <p:graphicFrame>
        <p:nvGraphicFramePr>
          <p:cNvPr id="5" name="Content Placeholder 2">
            <a:extLst>
              <a:ext uri="{FF2B5EF4-FFF2-40B4-BE49-F238E27FC236}">
                <a16:creationId xmlns:a16="http://schemas.microsoft.com/office/drawing/2014/main" id="{054D43CB-873A-7B22-3009-BD1F5D55D66F}"/>
              </a:ext>
            </a:extLst>
          </p:cNvPr>
          <p:cNvGraphicFramePr>
            <a:graphicFrameLocks noGrp="1"/>
          </p:cNvGraphicFramePr>
          <p:nvPr>
            <p:ph idx="1"/>
            <p:extLst>
              <p:ext uri="{D42A27DB-BD31-4B8C-83A1-F6EECF244321}">
                <p14:modId xmlns:p14="http://schemas.microsoft.com/office/powerpoint/2010/main" val="30103331"/>
              </p:ext>
            </p:extLst>
          </p:nvPr>
        </p:nvGraphicFramePr>
        <p:xfrm>
          <a:off x="975867" y="1816171"/>
          <a:ext cx="10660633" cy="50418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55394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22E8A-2F11-942C-D7D3-376270459F11}"/>
              </a:ext>
            </a:extLst>
          </p:cNvPr>
          <p:cNvSpPr>
            <a:spLocks noGrp="1"/>
          </p:cNvSpPr>
          <p:nvPr>
            <p:ph type="title"/>
          </p:nvPr>
        </p:nvSpPr>
        <p:spPr>
          <a:xfrm>
            <a:off x="252918" y="1123837"/>
            <a:ext cx="7805994" cy="607427"/>
          </a:xfrm>
        </p:spPr>
        <p:txBody>
          <a:bodyPr>
            <a:normAutofit/>
          </a:bodyPr>
          <a:lstStyle/>
          <a:p>
            <a:pPr algn="ctr"/>
            <a:r>
              <a:rPr lang="en-IN" b="1" dirty="0"/>
              <a:t> PROCEED: Implementation</a:t>
            </a:r>
            <a:endParaRPr lang="en-IN" dirty="0"/>
          </a:p>
        </p:txBody>
      </p:sp>
      <p:graphicFrame>
        <p:nvGraphicFramePr>
          <p:cNvPr id="12" name="Content Placeholder 2">
            <a:extLst>
              <a:ext uri="{FF2B5EF4-FFF2-40B4-BE49-F238E27FC236}">
                <a16:creationId xmlns:a16="http://schemas.microsoft.com/office/drawing/2014/main" id="{A6E6B631-C91B-0080-A905-49061D203593}"/>
              </a:ext>
            </a:extLst>
          </p:cNvPr>
          <p:cNvGraphicFramePr>
            <a:graphicFrameLocks noGrp="1"/>
          </p:cNvGraphicFramePr>
          <p:nvPr>
            <p:ph idx="1"/>
            <p:extLst>
              <p:ext uri="{D42A27DB-BD31-4B8C-83A1-F6EECF244321}">
                <p14:modId xmlns:p14="http://schemas.microsoft.com/office/powerpoint/2010/main" val="3348251610"/>
              </p:ext>
            </p:extLst>
          </p:nvPr>
        </p:nvGraphicFramePr>
        <p:xfrm>
          <a:off x="853441" y="2145792"/>
          <a:ext cx="10607039" cy="39745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64455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D3DB5-27CC-DFD5-B619-12CA601736C4}"/>
              </a:ext>
            </a:extLst>
          </p:cNvPr>
          <p:cNvSpPr>
            <a:spLocks noGrp="1"/>
          </p:cNvSpPr>
          <p:nvPr>
            <p:ph type="title"/>
          </p:nvPr>
        </p:nvSpPr>
        <p:spPr>
          <a:xfrm>
            <a:off x="1484310" y="459373"/>
            <a:ext cx="8122985" cy="985379"/>
          </a:xfrm>
        </p:spPr>
        <p:txBody>
          <a:bodyPr>
            <a:normAutofit/>
          </a:bodyPr>
          <a:lstStyle/>
          <a:p>
            <a:pPr algn="ctr"/>
            <a:r>
              <a:rPr lang="en-IN" sz="3100" b="1" dirty="0"/>
              <a:t>Behaviour Change Mechanism</a:t>
            </a:r>
            <a:endParaRPr lang="en-IN" sz="3100" dirty="0"/>
          </a:p>
        </p:txBody>
      </p:sp>
      <p:graphicFrame>
        <p:nvGraphicFramePr>
          <p:cNvPr id="5" name="Content Placeholder 2">
            <a:extLst>
              <a:ext uri="{FF2B5EF4-FFF2-40B4-BE49-F238E27FC236}">
                <a16:creationId xmlns:a16="http://schemas.microsoft.com/office/drawing/2014/main" id="{9226F951-2744-CAE6-BD93-7587D81E8B58}"/>
              </a:ext>
            </a:extLst>
          </p:cNvPr>
          <p:cNvGraphicFramePr>
            <a:graphicFrameLocks noGrp="1"/>
          </p:cNvGraphicFramePr>
          <p:nvPr>
            <p:ph idx="1"/>
            <p:extLst>
              <p:ext uri="{D42A27DB-BD31-4B8C-83A1-F6EECF244321}">
                <p14:modId xmlns:p14="http://schemas.microsoft.com/office/powerpoint/2010/main" val="2841699230"/>
              </p:ext>
            </p:extLst>
          </p:nvPr>
        </p:nvGraphicFramePr>
        <p:xfrm>
          <a:off x="3316223" y="1429512"/>
          <a:ext cx="7104549" cy="52381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42704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78285-3A8F-254E-C086-1BD08CD61517}"/>
              </a:ext>
            </a:extLst>
          </p:cNvPr>
          <p:cNvSpPr>
            <a:spLocks noGrp="1"/>
          </p:cNvSpPr>
          <p:nvPr>
            <p:ph type="title"/>
          </p:nvPr>
        </p:nvSpPr>
        <p:spPr>
          <a:xfrm>
            <a:off x="792480" y="1123837"/>
            <a:ext cx="10436351" cy="717155"/>
          </a:xfrm>
        </p:spPr>
        <p:txBody>
          <a:bodyPr>
            <a:normAutofit/>
          </a:bodyPr>
          <a:lstStyle/>
          <a:p>
            <a:pPr algn="ctr"/>
            <a:r>
              <a:rPr lang="en-IN" b="1" dirty="0"/>
              <a:t>Evaluation Framework</a:t>
            </a:r>
            <a:endParaRPr lang="en-IN" dirty="0"/>
          </a:p>
        </p:txBody>
      </p:sp>
      <p:graphicFrame>
        <p:nvGraphicFramePr>
          <p:cNvPr id="5" name="Content Placeholder 2">
            <a:extLst>
              <a:ext uri="{FF2B5EF4-FFF2-40B4-BE49-F238E27FC236}">
                <a16:creationId xmlns:a16="http://schemas.microsoft.com/office/drawing/2014/main" id="{0BB6E38D-0B85-F2F9-3228-EFCF1F32E418}"/>
              </a:ext>
            </a:extLst>
          </p:cNvPr>
          <p:cNvGraphicFramePr>
            <a:graphicFrameLocks noGrp="1"/>
          </p:cNvGraphicFramePr>
          <p:nvPr>
            <p:ph idx="1"/>
            <p:extLst>
              <p:ext uri="{D42A27DB-BD31-4B8C-83A1-F6EECF244321}">
                <p14:modId xmlns:p14="http://schemas.microsoft.com/office/powerpoint/2010/main" val="3917680321"/>
              </p:ext>
            </p:extLst>
          </p:nvPr>
        </p:nvGraphicFramePr>
        <p:xfrm>
          <a:off x="1243584" y="1987296"/>
          <a:ext cx="10789920" cy="4047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22234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A41FB-0746-CEA8-2FDC-44B02946F53F}"/>
              </a:ext>
            </a:extLst>
          </p:cNvPr>
          <p:cNvSpPr>
            <a:spLocks noGrp="1"/>
          </p:cNvSpPr>
          <p:nvPr>
            <p:ph type="title"/>
          </p:nvPr>
        </p:nvSpPr>
        <p:spPr/>
        <p:txBody>
          <a:bodyPr>
            <a:normAutofit/>
          </a:bodyPr>
          <a:lstStyle/>
          <a:p>
            <a:pPr algn="ctr"/>
            <a:r>
              <a:rPr lang="en-IN" b="1" dirty="0"/>
              <a:t>Application Summary</a:t>
            </a:r>
            <a:endParaRPr lang="en-IN" dirty="0"/>
          </a:p>
        </p:txBody>
      </p:sp>
      <p:graphicFrame>
        <p:nvGraphicFramePr>
          <p:cNvPr id="5" name="Content Placeholder 2">
            <a:extLst>
              <a:ext uri="{FF2B5EF4-FFF2-40B4-BE49-F238E27FC236}">
                <a16:creationId xmlns:a16="http://schemas.microsoft.com/office/drawing/2014/main" id="{9F0EFDB1-FC08-CA3F-ED18-69C1A6CDF71A}"/>
              </a:ext>
            </a:extLst>
          </p:cNvPr>
          <p:cNvGraphicFramePr>
            <a:graphicFrameLocks noGrp="1"/>
          </p:cNvGraphicFramePr>
          <p:nvPr>
            <p:ph idx="1"/>
            <p:extLst>
              <p:ext uri="{D42A27DB-BD31-4B8C-83A1-F6EECF244321}">
                <p14:modId xmlns:p14="http://schemas.microsoft.com/office/powerpoint/2010/main" val="329458201"/>
              </p:ext>
            </p:extLst>
          </p:nvPr>
        </p:nvGraphicFramePr>
        <p:xfrm>
          <a:off x="2467188" y="2218944"/>
          <a:ext cx="8322732" cy="43875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164119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7A88AD-009B-5C80-2F6E-43A85E2497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D4A806-D737-C3C8-7FF8-92A352C0B901}"/>
              </a:ext>
            </a:extLst>
          </p:cNvPr>
          <p:cNvSpPr>
            <a:spLocks noGrp="1"/>
          </p:cNvSpPr>
          <p:nvPr>
            <p:ph type="title"/>
          </p:nvPr>
        </p:nvSpPr>
        <p:spPr/>
        <p:txBody>
          <a:bodyPr/>
          <a:lstStyle/>
          <a:p>
            <a:pPr algn="ctr"/>
            <a:r>
              <a:rPr lang="en-US" dirty="0"/>
              <a:t>MEMBER 3</a:t>
            </a:r>
            <a:br>
              <a:rPr lang="en-US" dirty="0"/>
            </a:br>
            <a:r>
              <a:rPr lang="en-US" dirty="0"/>
              <a:t>(BARRIERS)</a:t>
            </a:r>
            <a:endParaRPr lang="en-IN" dirty="0"/>
          </a:p>
        </p:txBody>
      </p:sp>
      <p:sp>
        <p:nvSpPr>
          <p:cNvPr id="3" name="Content Placeholder 2">
            <a:extLst>
              <a:ext uri="{FF2B5EF4-FFF2-40B4-BE49-F238E27FC236}">
                <a16:creationId xmlns:a16="http://schemas.microsoft.com/office/drawing/2014/main" id="{643E550F-9535-63BC-24D8-96C05014F105}"/>
              </a:ext>
            </a:extLst>
          </p:cNvPr>
          <p:cNvSpPr>
            <a:spLocks noGrp="1"/>
          </p:cNvSpPr>
          <p:nvPr>
            <p:ph idx="1"/>
          </p:nvPr>
        </p:nvSpPr>
        <p:spPr/>
        <p:txBody>
          <a:bodyPr/>
          <a:lstStyle/>
          <a:p>
            <a:r>
              <a:rPr lang="en-US" dirty="0"/>
              <a:t>Student Name:</a:t>
            </a:r>
            <a:r>
              <a:rPr lang="en-IN" dirty="0"/>
              <a:t> </a:t>
            </a:r>
            <a:r>
              <a:rPr lang="en-IN" dirty="0" err="1"/>
              <a:t>Bharatji</a:t>
            </a:r>
            <a:r>
              <a:rPr lang="en-IN" dirty="0"/>
              <a:t> Odedra</a:t>
            </a:r>
          </a:p>
          <a:p>
            <a:r>
              <a:rPr lang="en-IN" dirty="0"/>
              <a:t>Student ID: 2522919</a:t>
            </a:r>
          </a:p>
        </p:txBody>
      </p:sp>
      <p:sp>
        <p:nvSpPr>
          <p:cNvPr id="4" name="Slide Number Placeholder 3">
            <a:extLst>
              <a:ext uri="{FF2B5EF4-FFF2-40B4-BE49-F238E27FC236}">
                <a16:creationId xmlns:a16="http://schemas.microsoft.com/office/drawing/2014/main" id="{E381B5B7-0FB2-CD42-A460-8728A8E8FD6E}"/>
              </a:ext>
            </a:extLst>
          </p:cNvPr>
          <p:cNvSpPr>
            <a:spLocks noGrp="1"/>
          </p:cNvSpPr>
          <p:nvPr>
            <p:ph type="sldNum" sz="quarter" idx="12"/>
          </p:nvPr>
        </p:nvSpPr>
        <p:spPr/>
        <p:txBody>
          <a:bodyPr/>
          <a:lstStyle/>
          <a:p>
            <a:fld id="{EA87306C-81BA-4795-A5CA-9392456A8C1E}" type="slidenum">
              <a:rPr lang="en-US" smtClean="0"/>
              <a:pPr/>
              <a:t>31</a:t>
            </a:fld>
            <a:endParaRPr lang="en-US" dirty="0"/>
          </a:p>
        </p:txBody>
      </p:sp>
    </p:spTree>
    <p:extLst>
      <p:ext uri="{BB962C8B-B14F-4D97-AF65-F5344CB8AC3E}">
        <p14:creationId xmlns:p14="http://schemas.microsoft.com/office/powerpoint/2010/main" val="7677847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228DD-3686-E891-77E5-C1AFCD198647}"/>
              </a:ext>
            </a:extLst>
          </p:cNvPr>
          <p:cNvSpPr>
            <a:spLocks noGrp="1"/>
          </p:cNvSpPr>
          <p:nvPr>
            <p:ph type="title"/>
          </p:nvPr>
        </p:nvSpPr>
        <p:spPr>
          <a:xfrm>
            <a:off x="2619918" y="640080"/>
            <a:ext cx="7342307" cy="1133856"/>
          </a:xfrm>
        </p:spPr>
        <p:txBody>
          <a:bodyPr anchor="b">
            <a:normAutofit/>
          </a:bodyPr>
          <a:lstStyle/>
          <a:p>
            <a:pPr algn="ctr"/>
            <a:r>
              <a:rPr lang="en-IN" sz="2800" b="1" dirty="0"/>
              <a:t>Stakeholder Ecosystem</a:t>
            </a:r>
            <a:endParaRPr lang="en-IN" sz="2800" dirty="0"/>
          </a:p>
        </p:txBody>
      </p:sp>
      <p:graphicFrame>
        <p:nvGraphicFramePr>
          <p:cNvPr id="5" name="Content Placeholder 2">
            <a:extLst>
              <a:ext uri="{FF2B5EF4-FFF2-40B4-BE49-F238E27FC236}">
                <a16:creationId xmlns:a16="http://schemas.microsoft.com/office/drawing/2014/main" id="{D031B4D9-8BA4-8704-E072-51F6B6F1CBC8}"/>
              </a:ext>
            </a:extLst>
          </p:cNvPr>
          <p:cNvGraphicFramePr>
            <a:graphicFrameLocks noGrp="1"/>
          </p:cNvGraphicFramePr>
          <p:nvPr>
            <p:ph sz="quarter" idx="13"/>
            <p:extLst>
              <p:ext uri="{D42A27DB-BD31-4B8C-83A1-F6EECF244321}">
                <p14:modId xmlns:p14="http://schemas.microsoft.com/office/powerpoint/2010/main" val="1623204412"/>
              </p:ext>
            </p:extLst>
          </p:nvPr>
        </p:nvGraphicFramePr>
        <p:xfrm>
          <a:off x="841248" y="2624328"/>
          <a:ext cx="10899648" cy="3200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29840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1FD28-C0A5-A238-EE81-45E8195FB591}"/>
              </a:ext>
            </a:extLst>
          </p:cNvPr>
          <p:cNvSpPr>
            <a:spLocks noGrp="1"/>
          </p:cNvSpPr>
          <p:nvPr>
            <p:ph type="title"/>
          </p:nvPr>
        </p:nvSpPr>
        <p:spPr>
          <a:xfrm>
            <a:off x="5303520" y="548640"/>
            <a:ext cx="6093225" cy="1143000"/>
          </a:xfrm>
        </p:spPr>
        <p:txBody>
          <a:bodyPr anchor="b">
            <a:normAutofit/>
          </a:bodyPr>
          <a:lstStyle/>
          <a:p>
            <a:pPr algn="ctr"/>
            <a:r>
              <a:rPr lang="en-IN" sz="2800" b="1" dirty="0"/>
              <a:t>Stakeholder Roles</a:t>
            </a:r>
            <a:endParaRPr lang="en-IN" sz="2800" dirty="0"/>
          </a:p>
        </p:txBody>
      </p:sp>
      <p:pic>
        <p:nvPicPr>
          <p:cNvPr id="5" name="Picture 4" descr="Colorful carved figures of humans">
            <a:extLst>
              <a:ext uri="{FF2B5EF4-FFF2-40B4-BE49-F238E27FC236}">
                <a16:creationId xmlns:a16="http://schemas.microsoft.com/office/drawing/2014/main" id="{C5631DB1-88BB-A731-B45B-A9F24888DD00}"/>
              </a:ext>
            </a:extLst>
          </p:cNvPr>
          <p:cNvPicPr>
            <a:picLocks noChangeAspect="1"/>
          </p:cNvPicPr>
          <p:nvPr/>
        </p:nvPicPr>
        <p:blipFill>
          <a:blip r:embed="rId3"/>
          <a:srcRect l="25214" r="24981" b="-1"/>
          <a:stretch>
            <a:fillRect/>
          </a:stretch>
        </p:blipFill>
        <p:spPr>
          <a:xfrm>
            <a:off x="20" y="1"/>
            <a:ext cx="4793865" cy="6858000"/>
          </a:xfrm>
          <a:prstGeom prst="rect">
            <a:avLst/>
          </a:prstGeom>
          <a:noFill/>
        </p:spPr>
      </p:pic>
      <p:sp>
        <p:nvSpPr>
          <p:cNvPr id="3" name="Content Placeholder 2">
            <a:extLst>
              <a:ext uri="{FF2B5EF4-FFF2-40B4-BE49-F238E27FC236}">
                <a16:creationId xmlns:a16="http://schemas.microsoft.com/office/drawing/2014/main" id="{6A9677F2-F893-2376-BF9F-9CA434E12F4C}"/>
              </a:ext>
            </a:extLst>
          </p:cNvPr>
          <p:cNvSpPr>
            <a:spLocks noGrp="1"/>
          </p:cNvSpPr>
          <p:nvPr>
            <p:ph sz="quarter" idx="14"/>
          </p:nvPr>
        </p:nvSpPr>
        <p:spPr>
          <a:xfrm>
            <a:off x="5303520" y="1828800"/>
            <a:ext cx="6071616" cy="4489704"/>
          </a:xfrm>
        </p:spPr>
        <p:txBody>
          <a:bodyPr>
            <a:normAutofit/>
          </a:bodyPr>
          <a:lstStyle/>
          <a:p>
            <a:pPr lvl="0" algn="just" fontAlgn="base"/>
            <a:r>
              <a:rPr lang="en-IN" sz="2200" dirty="0"/>
              <a:t>There are certain roles played by each stakeholder in the implementation. </a:t>
            </a:r>
          </a:p>
          <a:p>
            <a:pPr lvl="0" algn="just" fontAlgn="base"/>
            <a:r>
              <a:rPr lang="en-IN" sz="2200" dirty="0"/>
              <a:t>Older adults need to be co-designed, tested and used for the intervention; this will make sure the intervention is reflective of real needs. </a:t>
            </a:r>
          </a:p>
          <a:p>
            <a:pPr lvl="0" algn="just" fontAlgn="base"/>
            <a:r>
              <a:rPr lang="en-IN" sz="2200" dirty="0"/>
              <a:t>Community organisations such as activities, peer groups and social opportunities available and social prescribers are able to identify appropriate services and make referrals (</a:t>
            </a:r>
            <a:r>
              <a:rPr lang="en-IN" sz="2200" dirty="0" err="1"/>
              <a:t>Aughterson</a:t>
            </a:r>
            <a:r>
              <a:rPr lang="en-IN" sz="2200" dirty="0"/>
              <a:t> et al., 2024). </a:t>
            </a:r>
          </a:p>
          <a:p>
            <a:pPr algn="just"/>
            <a:endParaRPr lang="en-IN" sz="2200" dirty="0"/>
          </a:p>
        </p:txBody>
      </p:sp>
    </p:spTree>
    <p:extLst>
      <p:ext uri="{BB962C8B-B14F-4D97-AF65-F5344CB8AC3E}">
        <p14:creationId xmlns:p14="http://schemas.microsoft.com/office/powerpoint/2010/main" val="23828728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A2FFE-BBC7-243A-1BCF-4CE3259229B5}"/>
              </a:ext>
            </a:extLst>
          </p:cNvPr>
          <p:cNvSpPr>
            <a:spLocks noGrp="1"/>
          </p:cNvSpPr>
          <p:nvPr>
            <p:ph type="title"/>
          </p:nvPr>
        </p:nvSpPr>
        <p:spPr/>
        <p:txBody>
          <a:bodyPr/>
          <a:lstStyle/>
          <a:p>
            <a:r>
              <a:rPr lang="en-IN" b="1" dirty="0"/>
              <a:t>Stakeholder Roles</a:t>
            </a:r>
            <a:endParaRPr lang="en-IN" dirty="0"/>
          </a:p>
        </p:txBody>
      </p:sp>
      <p:sp>
        <p:nvSpPr>
          <p:cNvPr id="4" name="Content Placeholder 3">
            <a:extLst>
              <a:ext uri="{FF2B5EF4-FFF2-40B4-BE49-F238E27FC236}">
                <a16:creationId xmlns:a16="http://schemas.microsoft.com/office/drawing/2014/main" id="{3A501163-7D8F-AEA4-79C2-FCFB95EB05DF}"/>
              </a:ext>
            </a:extLst>
          </p:cNvPr>
          <p:cNvSpPr>
            <a:spLocks noGrp="1"/>
          </p:cNvSpPr>
          <p:nvPr>
            <p:ph sz="quarter" idx="14"/>
          </p:nvPr>
        </p:nvSpPr>
        <p:spPr>
          <a:xfrm>
            <a:off x="5496026" y="2418348"/>
            <a:ext cx="6071616" cy="2839453"/>
          </a:xfrm>
        </p:spPr>
        <p:txBody>
          <a:bodyPr/>
          <a:lstStyle/>
          <a:p>
            <a:pPr lvl="0"/>
            <a:r>
              <a:rPr lang="en-GB" dirty="0"/>
              <a:t>Collaboration among the stakeholders in question is vital.</a:t>
            </a:r>
            <a:endParaRPr lang="en-IN" dirty="0"/>
          </a:p>
          <a:p>
            <a:pPr lvl="0"/>
            <a:r>
              <a:rPr lang="en-GB" dirty="0"/>
              <a:t>Communication and joint decision-making will allow all stakeholders to collaborate.</a:t>
            </a:r>
            <a:endParaRPr lang="en-IN" dirty="0"/>
          </a:p>
          <a:p>
            <a:pPr lvl="0"/>
            <a:r>
              <a:rPr lang="en-GB" dirty="0"/>
              <a:t>Community organisations must be able to give information regarding participation rates and barriers to participation (</a:t>
            </a:r>
            <a:r>
              <a:rPr lang="en-IN" dirty="0" err="1"/>
              <a:t>Aughterson</a:t>
            </a:r>
            <a:r>
              <a:rPr lang="en-IN" dirty="0"/>
              <a:t> et al., 2024). </a:t>
            </a:r>
          </a:p>
          <a:p>
            <a:endParaRPr lang="en-IN" dirty="0"/>
          </a:p>
        </p:txBody>
      </p:sp>
      <p:pic>
        <p:nvPicPr>
          <p:cNvPr id="5" name="Picture 4" descr="Who are Project Stakeholders? Definitions, Roles &amp; Examples">
            <a:extLst>
              <a:ext uri="{FF2B5EF4-FFF2-40B4-BE49-F238E27FC236}">
                <a16:creationId xmlns:a16="http://schemas.microsoft.com/office/drawing/2014/main" id="{DF947B39-B0A8-7685-C24C-6B0069287C3E}"/>
              </a:ext>
            </a:extLst>
          </p:cNvPr>
          <p:cNvPicPr>
            <a:picLocks noChangeAspect="1"/>
          </p:cNvPicPr>
          <p:nvPr/>
        </p:nvPicPr>
        <p:blipFill>
          <a:blip r:embed="rId3"/>
          <a:stretch>
            <a:fillRect/>
          </a:stretch>
        </p:blipFill>
        <p:spPr>
          <a:xfrm>
            <a:off x="0" y="1181100"/>
            <a:ext cx="4752474" cy="4495800"/>
          </a:xfrm>
          <a:prstGeom prst="rect">
            <a:avLst/>
          </a:prstGeom>
        </p:spPr>
      </p:pic>
    </p:spTree>
    <p:extLst>
      <p:ext uri="{BB962C8B-B14F-4D97-AF65-F5344CB8AC3E}">
        <p14:creationId xmlns:p14="http://schemas.microsoft.com/office/powerpoint/2010/main" val="31707305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79E60-6C3C-A809-1EDA-D4ACF6BFD8A6}"/>
              </a:ext>
            </a:extLst>
          </p:cNvPr>
          <p:cNvSpPr>
            <a:spLocks noGrp="1"/>
          </p:cNvSpPr>
          <p:nvPr>
            <p:ph type="title"/>
          </p:nvPr>
        </p:nvSpPr>
        <p:spPr>
          <a:xfrm>
            <a:off x="731520" y="548640"/>
            <a:ext cx="6135624" cy="755904"/>
          </a:xfrm>
        </p:spPr>
        <p:txBody>
          <a:bodyPr anchor="b">
            <a:normAutofit/>
          </a:bodyPr>
          <a:lstStyle/>
          <a:p>
            <a:pPr algn="ctr"/>
            <a:r>
              <a:rPr lang="en-IN" sz="2800" b="1" dirty="0"/>
              <a:t>Digital Exclusion</a:t>
            </a:r>
            <a:endParaRPr lang="en-IN" sz="2800" dirty="0"/>
          </a:p>
        </p:txBody>
      </p:sp>
      <p:sp>
        <p:nvSpPr>
          <p:cNvPr id="3" name="Content Placeholder 2">
            <a:extLst>
              <a:ext uri="{FF2B5EF4-FFF2-40B4-BE49-F238E27FC236}">
                <a16:creationId xmlns:a16="http://schemas.microsoft.com/office/drawing/2014/main" id="{B50D271B-F610-C0A9-D866-5AAD478DDECE}"/>
              </a:ext>
            </a:extLst>
          </p:cNvPr>
          <p:cNvSpPr>
            <a:spLocks noGrp="1"/>
          </p:cNvSpPr>
          <p:nvPr>
            <p:ph sz="quarter" idx="14"/>
          </p:nvPr>
        </p:nvSpPr>
        <p:spPr>
          <a:xfrm>
            <a:off x="731520" y="1828800"/>
            <a:ext cx="6135624" cy="4489704"/>
          </a:xfrm>
        </p:spPr>
        <p:txBody>
          <a:bodyPr>
            <a:noAutofit/>
          </a:bodyPr>
          <a:lstStyle/>
          <a:p>
            <a:pPr lvl="0" algn="just" fontAlgn="base"/>
            <a:r>
              <a:rPr lang="en-IN" sz="2200" dirty="0"/>
              <a:t>Digital exclusion may be the greatest challenge as the intervention targets individuals who may already be struggling with access to digital tools (Xue et al., 2026). </a:t>
            </a:r>
          </a:p>
          <a:p>
            <a:pPr lvl="0" algn="just" fontAlgn="base"/>
            <a:r>
              <a:rPr lang="en-IN" sz="2200" dirty="0"/>
              <a:t>This may be because of the cost of the equipment, low Internet availability, lack of computer skills, sensory impairment, cognitive impairment, apprehension towards technology, or not feeling comfortable using it. </a:t>
            </a:r>
          </a:p>
          <a:p>
            <a:pPr lvl="0" algn="just" fontAlgn="base"/>
            <a:r>
              <a:rPr lang="en-IN" sz="2200" dirty="0"/>
              <a:t>Age UK reveals that million older people only use the internet, and of these, 30% are older people who live alone (age UK, 2025). </a:t>
            </a:r>
          </a:p>
          <a:p>
            <a:pPr algn="just"/>
            <a:endParaRPr lang="en-IN" sz="2200" dirty="0"/>
          </a:p>
        </p:txBody>
      </p:sp>
      <p:pic>
        <p:nvPicPr>
          <p:cNvPr id="4" name="Picture 3" descr="Bridging the digital divide: exploring the challenges and solutions for digital  exclusion in rural South Africa | Discover Global Society | Springer Nature  Link">
            <a:extLst>
              <a:ext uri="{FF2B5EF4-FFF2-40B4-BE49-F238E27FC236}">
                <a16:creationId xmlns:a16="http://schemas.microsoft.com/office/drawing/2014/main" id="{9BB4E5E1-D1ED-165C-AE04-585971A44892}"/>
              </a:ext>
            </a:extLst>
          </p:cNvPr>
          <p:cNvPicPr>
            <a:picLocks noChangeAspect="1"/>
          </p:cNvPicPr>
          <p:nvPr/>
        </p:nvPicPr>
        <p:blipFill>
          <a:blip r:embed="rId3"/>
          <a:stretch>
            <a:fillRect/>
          </a:stretch>
        </p:blipFill>
        <p:spPr>
          <a:xfrm>
            <a:off x="7400544" y="1087176"/>
            <a:ext cx="4791456" cy="4683648"/>
          </a:xfrm>
          <a:prstGeom prst="rect">
            <a:avLst/>
          </a:prstGeom>
          <a:noFill/>
        </p:spPr>
      </p:pic>
      <p:sp>
        <p:nvSpPr>
          <p:cNvPr id="5" name="Rectangle 4">
            <a:extLst>
              <a:ext uri="{FF2B5EF4-FFF2-40B4-BE49-F238E27FC236}">
                <a16:creationId xmlns:a16="http://schemas.microsoft.com/office/drawing/2014/main" id="{83BBAB51-870E-A343-7022-B259CBC43CD0}"/>
              </a:ext>
            </a:extLst>
          </p:cNvPr>
          <p:cNvSpPr/>
          <p:nvPr/>
        </p:nvSpPr>
        <p:spPr>
          <a:xfrm>
            <a:off x="7419109" y="6102927"/>
            <a:ext cx="4772891" cy="381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t>Source: Xue et al., 2026 </a:t>
            </a:r>
          </a:p>
        </p:txBody>
      </p:sp>
    </p:spTree>
    <p:extLst>
      <p:ext uri="{BB962C8B-B14F-4D97-AF65-F5344CB8AC3E}">
        <p14:creationId xmlns:p14="http://schemas.microsoft.com/office/powerpoint/2010/main" val="9326624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BFD05-E681-5E40-157F-019C0EBCBF44}"/>
              </a:ext>
            </a:extLst>
          </p:cNvPr>
          <p:cNvSpPr>
            <a:spLocks noGrp="1"/>
          </p:cNvSpPr>
          <p:nvPr>
            <p:ph type="title"/>
          </p:nvPr>
        </p:nvSpPr>
        <p:spPr>
          <a:xfrm>
            <a:off x="731520" y="365760"/>
            <a:ext cx="10741152" cy="877824"/>
          </a:xfrm>
        </p:spPr>
        <p:txBody>
          <a:bodyPr anchor="b">
            <a:normAutofit/>
          </a:bodyPr>
          <a:lstStyle/>
          <a:p>
            <a:pPr algn="ctr"/>
            <a:r>
              <a:rPr lang="en-IN" b="1" dirty="0">
                <a:solidFill>
                  <a:schemeClr val="tx1"/>
                </a:solidFill>
              </a:rPr>
              <a:t>Engagement &amp; Adoption Barriers</a:t>
            </a:r>
            <a:endParaRPr lang="en-IN" dirty="0">
              <a:solidFill>
                <a:schemeClr val="tx1"/>
              </a:solidFill>
            </a:endParaRPr>
          </a:p>
        </p:txBody>
      </p:sp>
      <p:graphicFrame>
        <p:nvGraphicFramePr>
          <p:cNvPr id="5" name="Content Placeholder 2">
            <a:extLst>
              <a:ext uri="{FF2B5EF4-FFF2-40B4-BE49-F238E27FC236}">
                <a16:creationId xmlns:a16="http://schemas.microsoft.com/office/drawing/2014/main" id="{BCC395B8-7AE1-0A75-7BBF-C546FED2BC4F}"/>
              </a:ext>
            </a:extLst>
          </p:cNvPr>
          <p:cNvGraphicFramePr>
            <a:graphicFrameLocks noGrp="1"/>
          </p:cNvGraphicFramePr>
          <p:nvPr>
            <p:ph idx="1"/>
            <p:extLst>
              <p:ext uri="{D42A27DB-BD31-4B8C-83A1-F6EECF244321}">
                <p14:modId xmlns:p14="http://schemas.microsoft.com/office/powerpoint/2010/main" val="1670665441"/>
              </p:ext>
            </p:extLst>
          </p:nvPr>
        </p:nvGraphicFramePr>
        <p:xfrm>
          <a:off x="731520" y="1658679"/>
          <a:ext cx="10780776" cy="4925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51119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2A231-12FF-6226-B080-9410730D16D0}"/>
              </a:ext>
            </a:extLst>
          </p:cNvPr>
          <p:cNvSpPr>
            <a:spLocks noGrp="1"/>
          </p:cNvSpPr>
          <p:nvPr>
            <p:ph type="title"/>
          </p:nvPr>
        </p:nvSpPr>
        <p:spPr>
          <a:xfrm>
            <a:off x="156411" y="125129"/>
            <a:ext cx="11851105" cy="1132258"/>
          </a:xfrm>
        </p:spPr>
        <p:txBody>
          <a:bodyPr>
            <a:normAutofit/>
          </a:bodyPr>
          <a:lstStyle/>
          <a:p>
            <a:pPr algn="ctr"/>
            <a:r>
              <a:rPr lang="en-IN" b="1" dirty="0">
                <a:solidFill>
                  <a:schemeClr val="tx1"/>
                </a:solidFill>
              </a:rPr>
              <a:t>Engagement &amp; Adoption Barriers</a:t>
            </a:r>
            <a:endParaRPr lang="en-IN" dirty="0">
              <a:solidFill>
                <a:schemeClr val="tx1"/>
              </a:solidFill>
            </a:endParaRPr>
          </a:p>
        </p:txBody>
      </p:sp>
      <p:sp>
        <p:nvSpPr>
          <p:cNvPr id="3" name="Content Placeholder 2">
            <a:extLst>
              <a:ext uri="{FF2B5EF4-FFF2-40B4-BE49-F238E27FC236}">
                <a16:creationId xmlns:a16="http://schemas.microsoft.com/office/drawing/2014/main" id="{79133335-1128-57CB-746D-2A4218A93515}"/>
              </a:ext>
            </a:extLst>
          </p:cNvPr>
          <p:cNvSpPr>
            <a:spLocks noGrp="1"/>
          </p:cNvSpPr>
          <p:nvPr>
            <p:ph idx="1"/>
          </p:nvPr>
        </p:nvSpPr>
        <p:spPr>
          <a:xfrm>
            <a:off x="240632" y="1658679"/>
            <a:ext cx="11646568" cy="2275647"/>
          </a:xfrm>
        </p:spPr>
        <p:txBody>
          <a:bodyPr/>
          <a:lstStyle/>
          <a:p>
            <a:pPr lvl="0"/>
            <a:r>
              <a:rPr lang="en-GB" dirty="0"/>
              <a:t>Intervention may start with a phone call or in-person introduction facilitated by an intermediary organisation</a:t>
            </a:r>
            <a:endParaRPr lang="en-IN" dirty="0"/>
          </a:p>
          <a:p>
            <a:pPr lvl="0"/>
            <a:r>
              <a:rPr lang="en-GB" dirty="0"/>
              <a:t>A volunteer, a social prescriber, or a digital champion can introduce the platform to the user </a:t>
            </a:r>
            <a:endParaRPr lang="en-IN" dirty="0"/>
          </a:p>
          <a:p>
            <a:r>
              <a:rPr lang="en-GB" dirty="0"/>
              <a:t>User should be allowed to pick the platform functions he wishes to use (</a:t>
            </a:r>
            <a:r>
              <a:rPr lang="en-IN" dirty="0"/>
              <a:t>Roberts et al., 2021)</a:t>
            </a:r>
          </a:p>
          <a:p>
            <a:endParaRPr lang="en-IN" dirty="0"/>
          </a:p>
        </p:txBody>
      </p:sp>
      <p:pic>
        <p:nvPicPr>
          <p:cNvPr id="4" name="Picture 3" descr="The Five Barriers to Employee Engagement - TalentMap">
            <a:extLst>
              <a:ext uri="{FF2B5EF4-FFF2-40B4-BE49-F238E27FC236}">
                <a16:creationId xmlns:a16="http://schemas.microsoft.com/office/drawing/2014/main" id="{F7D25997-271B-5C9E-FD22-2CDEFECA08E5}"/>
              </a:ext>
            </a:extLst>
          </p:cNvPr>
          <p:cNvPicPr>
            <a:picLocks noChangeAspect="1"/>
          </p:cNvPicPr>
          <p:nvPr/>
        </p:nvPicPr>
        <p:blipFill>
          <a:blip r:embed="rId3"/>
          <a:stretch>
            <a:fillRect/>
          </a:stretch>
        </p:blipFill>
        <p:spPr>
          <a:xfrm>
            <a:off x="2864518" y="3225466"/>
            <a:ext cx="5905500" cy="2933700"/>
          </a:xfrm>
          <a:prstGeom prst="rect">
            <a:avLst/>
          </a:prstGeom>
        </p:spPr>
      </p:pic>
    </p:spTree>
    <p:extLst>
      <p:ext uri="{BB962C8B-B14F-4D97-AF65-F5344CB8AC3E}">
        <p14:creationId xmlns:p14="http://schemas.microsoft.com/office/powerpoint/2010/main" val="33501994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D6D02-42AA-8B99-5124-B9E99457AF6D}"/>
              </a:ext>
            </a:extLst>
          </p:cNvPr>
          <p:cNvSpPr>
            <a:spLocks noGrp="1"/>
          </p:cNvSpPr>
          <p:nvPr>
            <p:ph type="title"/>
          </p:nvPr>
        </p:nvSpPr>
        <p:spPr>
          <a:xfrm>
            <a:off x="731520" y="365760"/>
            <a:ext cx="10741152" cy="1132258"/>
          </a:xfrm>
        </p:spPr>
        <p:txBody>
          <a:bodyPr anchor="b">
            <a:normAutofit/>
          </a:bodyPr>
          <a:lstStyle/>
          <a:p>
            <a:pPr algn="ctr"/>
            <a:r>
              <a:rPr lang="en-IN" b="1" dirty="0"/>
              <a:t>Accessibility &amp; Digital Design</a:t>
            </a:r>
            <a:endParaRPr lang="en-IN" dirty="0"/>
          </a:p>
        </p:txBody>
      </p:sp>
      <p:sp>
        <p:nvSpPr>
          <p:cNvPr id="3" name="Content Placeholder 2">
            <a:extLst>
              <a:ext uri="{FF2B5EF4-FFF2-40B4-BE49-F238E27FC236}">
                <a16:creationId xmlns:a16="http://schemas.microsoft.com/office/drawing/2014/main" id="{5E971F50-351C-EF9E-1B82-84170D55F885}"/>
              </a:ext>
            </a:extLst>
          </p:cNvPr>
          <p:cNvSpPr>
            <a:spLocks noGrp="1"/>
          </p:cNvSpPr>
          <p:nvPr>
            <p:ph sz="quarter" idx="15"/>
          </p:nvPr>
        </p:nvSpPr>
        <p:spPr>
          <a:xfrm>
            <a:off x="463296" y="2103438"/>
            <a:ext cx="5450142" cy="4351337"/>
          </a:xfrm>
        </p:spPr>
        <p:txBody>
          <a:bodyPr>
            <a:noAutofit/>
          </a:bodyPr>
          <a:lstStyle/>
          <a:p>
            <a:pPr lvl="0" algn="just" fontAlgn="base"/>
            <a:r>
              <a:rPr lang="en-IN" sz="2200" dirty="0"/>
              <a:t>Accessibility should be a part of </a:t>
            </a:r>
            <a:r>
              <a:rPr lang="en-IN" sz="2200" dirty="0" err="1"/>
              <a:t>ReConnect</a:t>
            </a:r>
            <a:r>
              <a:rPr lang="en-IN" sz="2200" dirty="0"/>
              <a:t> from the outset and not attached on the back. </a:t>
            </a:r>
          </a:p>
          <a:p>
            <a:pPr lvl="0" algn="just" fontAlgn="base"/>
            <a:r>
              <a:rPr lang="en-IN" sz="2200" dirty="0"/>
              <a:t>The interface should be designed with easy-to-read and large text, simplified navigation system, clear language and few steps (Moreno et al., 2023). </a:t>
            </a:r>
          </a:p>
          <a:p>
            <a:pPr lvl="0" algn="just" fontAlgn="base"/>
            <a:r>
              <a:rPr lang="en-IN" sz="2200" dirty="0"/>
              <a:t>Functionality in text to voice to assist guiding for the visually or physically impaired, and hearing support/caption for video communication. </a:t>
            </a:r>
          </a:p>
          <a:p>
            <a:pPr algn="just"/>
            <a:endParaRPr lang="en-IN" sz="2200" dirty="0"/>
          </a:p>
        </p:txBody>
      </p:sp>
      <p:graphicFrame>
        <p:nvGraphicFramePr>
          <p:cNvPr id="4" name="Diagram 3">
            <a:extLst>
              <a:ext uri="{FF2B5EF4-FFF2-40B4-BE49-F238E27FC236}">
                <a16:creationId xmlns:a16="http://schemas.microsoft.com/office/drawing/2014/main" id="{9CAAF900-669B-E80D-2B7C-4EB8A8FA96DE}"/>
              </a:ext>
            </a:extLst>
          </p:cNvPr>
          <p:cNvGraphicFramePr/>
          <p:nvPr/>
        </p:nvGraphicFramePr>
        <p:xfrm>
          <a:off x="6284947" y="2103121"/>
          <a:ext cx="5181600" cy="4351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23200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B6235-24BE-01D2-F458-32F4EE932B8E}"/>
              </a:ext>
            </a:extLst>
          </p:cNvPr>
          <p:cNvSpPr>
            <a:spLocks noGrp="1"/>
          </p:cNvSpPr>
          <p:nvPr>
            <p:ph type="title"/>
          </p:nvPr>
        </p:nvSpPr>
        <p:spPr>
          <a:xfrm>
            <a:off x="731520" y="365760"/>
            <a:ext cx="10741152" cy="1132258"/>
          </a:xfrm>
        </p:spPr>
        <p:txBody>
          <a:bodyPr anchor="b">
            <a:normAutofit/>
          </a:bodyPr>
          <a:lstStyle/>
          <a:p>
            <a:pPr algn="ctr"/>
            <a:r>
              <a:rPr lang="en-IN" b="1" dirty="0"/>
              <a:t> Privacy &amp; Data Protection</a:t>
            </a:r>
            <a:endParaRPr lang="en-IN" dirty="0"/>
          </a:p>
        </p:txBody>
      </p:sp>
      <p:sp>
        <p:nvSpPr>
          <p:cNvPr id="3" name="Content Placeholder 2">
            <a:extLst>
              <a:ext uri="{FF2B5EF4-FFF2-40B4-BE49-F238E27FC236}">
                <a16:creationId xmlns:a16="http://schemas.microsoft.com/office/drawing/2014/main" id="{D1173E58-2420-425D-391C-91B82E2F2E54}"/>
              </a:ext>
            </a:extLst>
          </p:cNvPr>
          <p:cNvSpPr>
            <a:spLocks noGrp="1"/>
          </p:cNvSpPr>
          <p:nvPr>
            <p:ph sz="quarter" idx="15"/>
          </p:nvPr>
        </p:nvSpPr>
        <p:spPr>
          <a:xfrm>
            <a:off x="731838" y="2103438"/>
            <a:ext cx="5778690" cy="4351337"/>
          </a:xfrm>
        </p:spPr>
        <p:txBody>
          <a:bodyPr>
            <a:noAutofit/>
          </a:bodyPr>
          <a:lstStyle/>
          <a:p>
            <a:pPr lvl="0" algn="just" fontAlgn="base"/>
            <a:r>
              <a:rPr lang="en-IN" sz="2200" dirty="0"/>
              <a:t>There is a need for privacy as </a:t>
            </a:r>
            <a:r>
              <a:rPr lang="en-IN" sz="2200" dirty="0" err="1"/>
              <a:t>ReConnect</a:t>
            </a:r>
            <a:r>
              <a:rPr lang="en-IN" sz="2200" dirty="0"/>
              <a:t> may involve collection of information relating to wellbeing, social connection, activity and potentially referrals. </a:t>
            </a:r>
          </a:p>
          <a:p>
            <a:pPr lvl="0" algn="just" fontAlgn="base"/>
            <a:r>
              <a:rPr lang="en-IN" sz="2200" dirty="0"/>
              <a:t>It needs to meet the criteria of UK GDPR and the Data Protection Act 2018. </a:t>
            </a:r>
          </a:p>
          <a:p>
            <a:pPr lvl="0" algn="just" fontAlgn="base"/>
            <a:r>
              <a:rPr lang="en-IN" sz="2200" dirty="0"/>
              <a:t>There should be a focus on data minimisation: </a:t>
            </a:r>
            <a:r>
              <a:rPr lang="en-IN" sz="2200" dirty="0" err="1"/>
              <a:t>ReConnect</a:t>
            </a:r>
            <a:r>
              <a:rPr lang="en-IN" sz="2200" dirty="0"/>
              <a:t> should only gather the information needed to provide and research the intervention (academic, 2025). </a:t>
            </a:r>
          </a:p>
          <a:p>
            <a:pPr algn="just"/>
            <a:endParaRPr lang="en-IN" sz="2200" dirty="0"/>
          </a:p>
        </p:txBody>
      </p:sp>
      <p:graphicFrame>
        <p:nvGraphicFramePr>
          <p:cNvPr id="5" name="Diagram 4">
            <a:extLst>
              <a:ext uri="{FF2B5EF4-FFF2-40B4-BE49-F238E27FC236}">
                <a16:creationId xmlns:a16="http://schemas.microsoft.com/office/drawing/2014/main" id="{D23E0508-26DD-3D84-AD9F-966F25BD6833}"/>
              </a:ext>
            </a:extLst>
          </p:cNvPr>
          <p:cNvGraphicFramePr/>
          <p:nvPr/>
        </p:nvGraphicFramePr>
        <p:xfrm>
          <a:off x="6284947" y="2103121"/>
          <a:ext cx="5181600" cy="4351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58420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85D87-52DF-3130-9C2E-4C2EE00117CF}"/>
              </a:ext>
            </a:extLst>
          </p:cNvPr>
          <p:cNvSpPr>
            <a:spLocks noGrp="1"/>
          </p:cNvSpPr>
          <p:nvPr>
            <p:ph type="title"/>
          </p:nvPr>
        </p:nvSpPr>
        <p:spPr/>
        <p:txBody>
          <a:bodyPr>
            <a:normAutofit/>
          </a:bodyPr>
          <a:lstStyle/>
          <a:p>
            <a:pPr algn="ctr"/>
            <a:r>
              <a:rPr lang="en-IN" b="1" dirty="0"/>
              <a:t>Ethical Issues</a:t>
            </a:r>
            <a:endParaRPr lang="en-IN" dirty="0"/>
          </a:p>
        </p:txBody>
      </p:sp>
      <p:sp>
        <p:nvSpPr>
          <p:cNvPr id="3" name="Content Placeholder 2">
            <a:extLst>
              <a:ext uri="{FF2B5EF4-FFF2-40B4-BE49-F238E27FC236}">
                <a16:creationId xmlns:a16="http://schemas.microsoft.com/office/drawing/2014/main" id="{A9CF67DF-34F5-5E40-4C85-2DF84C67D67E}"/>
              </a:ext>
            </a:extLst>
          </p:cNvPr>
          <p:cNvSpPr>
            <a:spLocks noGrp="1"/>
          </p:cNvSpPr>
          <p:nvPr>
            <p:ph idx="1"/>
          </p:nvPr>
        </p:nvSpPr>
        <p:spPr>
          <a:xfrm>
            <a:off x="187037" y="2794384"/>
            <a:ext cx="6706298" cy="3678303"/>
          </a:xfrm>
        </p:spPr>
        <p:txBody>
          <a:bodyPr>
            <a:normAutofit lnSpcReduction="10000"/>
          </a:bodyPr>
          <a:lstStyle/>
          <a:p>
            <a:pPr lvl="0" algn="just" fontAlgn="base"/>
            <a:r>
              <a:rPr lang="en-IN" sz="2200" dirty="0" err="1"/>
              <a:t>ReConnect</a:t>
            </a:r>
            <a:r>
              <a:rPr lang="en-IN" sz="2200" dirty="0"/>
              <a:t> should be led by 5 basic ethical principles. </a:t>
            </a:r>
          </a:p>
          <a:p>
            <a:pPr lvl="0" algn="just" fontAlgn="base"/>
            <a:r>
              <a:rPr lang="en-IN" sz="2200" dirty="0"/>
              <a:t>Autonomy: older people should decide for themselves if they want to take part and they should be free to withdraw without suffering from it. </a:t>
            </a:r>
          </a:p>
          <a:p>
            <a:pPr lvl="0" algn="just" fontAlgn="base"/>
            <a:r>
              <a:rPr lang="en-IN" sz="2200" dirty="0"/>
              <a:t>Beneficence is the deliberation that is required for the action to create a reasonable potential for increasing connection, participation and wellbeing (Barrios et al., 2022). </a:t>
            </a:r>
          </a:p>
          <a:p>
            <a:pPr algn="just"/>
            <a:endParaRPr lang="en-IN" sz="2200" dirty="0"/>
          </a:p>
        </p:txBody>
      </p:sp>
      <p:pic>
        <p:nvPicPr>
          <p:cNvPr id="4" name="Picture 3" descr="Ethical Issues in Healthcare: 7 Common Challenges (2026) | Sermo">
            <a:extLst>
              <a:ext uri="{FF2B5EF4-FFF2-40B4-BE49-F238E27FC236}">
                <a16:creationId xmlns:a16="http://schemas.microsoft.com/office/drawing/2014/main" id="{A305FD2C-127A-23F0-AB6B-603C422D3C03}"/>
              </a:ext>
            </a:extLst>
          </p:cNvPr>
          <p:cNvPicPr>
            <a:picLocks noChangeAspect="1"/>
          </p:cNvPicPr>
          <p:nvPr/>
        </p:nvPicPr>
        <p:blipFill>
          <a:blip r:embed="rId3"/>
          <a:stretch>
            <a:fillRect/>
          </a:stretch>
        </p:blipFill>
        <p:spPr>
          <a:xfrm>
            <a:off x="7287490" y="3539628"/>
            <a:ext cx="4717473" cy="2187814"/>
          </a:xfrm>
          <a:prstGeom prst="rect">
            <a:avLst/>
          </a:prstGeom>
        </p:spPr>
      </p:pic>
      <p:sp>
        <p:nvSpPr>
          <p:cNvPr id="5" name="Rectangle 4">
            <a:extLst>
              <a:ext uri="{FF2B5EF4-FFF2-40B4-BE49-F238E27FC236}">
                <a16:creationId xmlns:a16="http://schemas.microsoft.com/office/drawing/2014/main" id="{CA61118C-7E47-9BFA-773A-89A2A7C6210A}"/>
              </a:ext>
            </a:extLst>
          </p:cNvPr>
          <p:cNvSpPr/>
          <p:nvPr/>
        </p:nvSpPr>
        <p:spPr>
          <a:xfrm>
            <a:off x="7182960" y="6166771"/>
            <a:ext cx="5181600" cy="26166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t>Source: Barrios et al., 2022 </a:t>
            </a:r>
          </a:p>
        </p:txBody>
      </p:sp>
    </p:spTree>
    <p:extLst>
      <p:ext uri="{BB962C8B-B14F-4D97-AF65-F5344CB8AC3E}">
        <p14:creationId xmlns:p14="http://schemas.microsoft.com/office/powerpoint/2010/main" val="24558019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1ED38-3B01-25C9-DE7D-B69EACE742A1}"/>
              </a:ext>
            </a:extLst>
          </p:cNvPr>
          <p:cNvSpPr>
            <a:spLocks noGrp="1"/>
          </p:cNvSpPr>
          <p:nvPr>
            <p:ph type="title"/>
          </p:nvPr>
        </p:nvSpPr>
        <p:spPr>
          <a:xfrm>
            <a:off x="731520" y="365760"/>
            <a:ext cx="10741152" cy="1132258"/>
          </a:xfrm>
        </p:spPr>
        <p:txBody>
          <a:bodyPr anchor="b">
            <a:normAutofit/>
          </a:bodyPr>
          <a:lstStyle/>
          <a:p>
            <a:pPr algn="ctr"/>
            <a:r>
              <a:rPr lang="en-IN" b="1" dirty="0"/>
              <a:t>Safeguarding &amp; Risk Escalation</a:t>
            </a:r>
            <a:endParaRPr lang="en-IN" dirty="0"/>
          </a:p>
        </p:txBody>
      </p:sp>
      <p:sp>
        <p:nvSpPr>
          <p:cNvPr id="3" name="Content Placeholder 2">
            <a:extLst>
              <a:ext uri="{FF2B5EF4-FFF2-40B4-BE49-F238E27FC236}">
                <a16:creationId xmlns:a16="http://schemas.microsoft.com/office/drawing/2014/main" id="{EB56DC25-4A50-3E26-10ED-C76536B142AF}"/>
              </a:ext>
            </a:extLst>
          </p:cNvPr>
          <p:cNvSpPr>
            <a:spLocks noGrp="1"/>
          </p:cNvSpPr>
          <p:nvPr>
            <p:ph sz="quarter" idx="15"/>
          </p:nvPr>
        </p:nvSpPr>
        <p:spPr>
          <a:xfrm>
            <a:off x="731838" y="2103438"/>
            <a:ext cx="6424866" cy="4351337"/>
          </a:xfrm>
        </p:spPr>
        <p:txBody>
          <a:bodyPr>
            <a:noAutofit/>
          </a:bodyPr>
          <a:lstStyle/>
          <a:p>
            <a:pPr lvl="0" algn="just" fontAlgn="base"/>
            <a:r>
              <a:rPr lang="en-IN" sz="2200" dirty="0"/>
              <a:t>Safeguarding is a very important aspect at implementation. </a:t>
            </a:r>
          </a:p>
          <a:p>
            <a:pPr lvl="0" algn="just" fontAlgn="base"/>
            <a:r>
              <a:rPr lang="en-IN" sz="2200" dirty="0" err="1"/>
              <a:t>ReConnect</a:t>
            </a:r>
            <a:r>
              <a:rPr lang="en-IN" sz="2200" dirty="0"/>
              <a:t> must have a clear path for escalation if an older adult expresses extreme distress through a check-in, either possible abuse or there has been a significant change in their wellbeing (</a:t>
            </a:r>
            <a:r>
              <a:rPr lang="en-IN" sz="2200" dirty="0" err="1"/>
              <a:t>Evandrou</a:t>
            </a:r>
            <a:r>
              <a:rPr lang="en-IN" sz="2200" dirty="0"/>
              <a:t> et al., 2017). </a:t>
            </a:r>
          </a:p>
          <a:p>
            <a:pPr lvl="0" algn="just" fontAlgn="base"/>
            <a:r>
              <a:rPr lang="en-IN" sz="2200" dirty="0"/>
              <a:t>This could be Check-in, Risk flag, Human review and appropriate safeguarding and/or health pathway.</a:t>
            </a:r>
          </a:p>
          <a:p>
            <a:pPr algn="just"/>
            <a:endParaRPr lang="en-IN" sz="2200" dirty="0"/>
          </a:p>
        </p:txBody>
      </p:sp>
      <p:graphicFrame>
        <p:nvGraphicFramePr>
          <p:cNvPr id="4" name="Diagram 3">
            <a:extLst>
              <a:ext uri="{FF2B5EF4-FFF2-40B4-BE49-F238E27FC236}">
                <a16:creationId xmlns:a16="http://schemas.microsoft.com/office/drawing/2014/main" id="{A17166FC-8BAA-9A6D-B44B-FFAD9FE6A19D}"/>
              </a:ext>
            </a:extLst>
          </p:cNvPr>
          <p:cNvGraphicFramePr/>
          <p:nvPr/>
        </p:nvGraphicFramePr>
        <p:xfrm>
          <a:off x="6284947" y="2103121"/>
          <a:ext cx="5181600" cy="4351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55078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13FEE-7C63-3CBD-9EE4-48466D8EA6F1}"/>
              </a:ext>
            </a:extLst>
          </p:cNvPr>
          <p:cNvSpPr>
            <a:spLocks noGrp="1"/>
          </p:cNvSpPr>
          <p:nvPr>
            <p:ph type="title"/>
          </p:nvPr>
        </p:nvSpPr>
        <p:spPr>
          <a:xfrm>
            <a:off x="731520" y="320040"/>
            <a:ext cx="4572000" cy="932688"/>
          </a:xfrm>
        </p:spPr>
        <p:txBody>
          <a:bodyPr anchor="b">
            <a:noAutofit/>
          </a:bodyPr>
          <a:lstStyle/>
          <a:p>
            <a:pPr algn="ctr"/>
            <a:r>
              <a:rPr lang="en-IN" sz="2800" b="1" dirty="0"/>
              <a:t>Barrier and  Solution Matrix</a:t>
            </a:r>
            <a:endParaRPr lang="en-IN" sz="2800" dirty="0"/>
          </a:p>
        </p:txBody>
      </p:sp>
      <p:sp>
        <p:nvSpPr>
          <p:cNvPr id="3" name="Content Placeholder 2">
            <a:extLst>
              <a:ext uri="{FF2B5EF4-FFF2-40B4-BE49-F238E27FC236}">
                <a16:creationId xmlns:a16="http://schemas.microsoft.com/office/drawing/2014/main" id="{FCDB2370-F10F-8D44-4EF7-759DFF24DFFD}"/>
              </a:ext>
            </a:extLst>
          </p:cNvPr>
          <p:cNvSpPr>
            <a:spLocks noGrp="1"/>
          </p:cNvSpPr>
          <p:nvPr>
            <p:ph sz="quarter" idx="14"/>
          </p:nvPr>
        </p:nvSpPr>
        <p:spPr>
          <a:xfrm>
            <a:off x="170688" y="1380744"/>
            <a:ext cx="5132832" cy="4983480"/>
          </a:xfrm>
        </p:spPr>
        <p:txBody>
          <a:bodyPr>
            <a:normAutofit/>
          </a:bodyPr>
          <a:lstStyle/>
          <a:p>
            <a:pPr lvl="0" algn="just" fontAlgn="base"/>
            <a:r>
              <a:rPr lang="en-IN" sz="2200" dirty="0"/>
              <a:t>Addressing digital exclusion via device loan, digital-skills training and phone support.</a:t>
            </a:r>
          </a:p>
          <a:p>
            <a:pPr lvl="0" algn="just" fontAlgn="base"/>
            <a:r>
              <a:rPr lang="en-IN" sz="2200" dirty="0"/>
              <a:t>Transparency in consent and clear explanations and security are essential with privacy concerns (Xu et al., 2026). </a:t>
            </a:r>
          </a:p>
          <a:p>
            <a:pPr lvl="0" algn="just" fontAlgn="base"/>
            <a:r>
              <a:rPr lang="en-IN" sz="2200" dirty="0"/>
              <a:t>These can be resolved by resorting to personalised goals, relevant content and peer interaction. </a:t>
            </a:r>
          </a:p>
          <a:p>
            <a:pPr algn="just"/>
            <a:endParaRPr lang="en-IN" sz="2200" dirty="0"/>
          </a:p>
        </p:txBody>
      </p:sp>
      <p:pic>
        <p:nvPicPr>
          <p:cNvPr id="4" name="Picture 3" descr="Enhancing Data Protection in Dynamic Consent Management Systems:  Formalizing Privacy and Security Definitions with Differential Privacy,  Decentralization, and Zero-Knowledge Proofs">
            <a:extLst>
              <a:ext uri="{FF2B5EF4-FFF2-40B4-BE49-F238E27FC236}">
                <a16:creationId xmlns:a16="http://schemas.microsoft.com/office/drawing/2014/main" id="{10D9D9D3-F84F-120C-05AE-B2B00E71A03E}"/>
              </a:ext>
            </a:extLst>
          </p:cNvPr>
          <p:cNvPicPr>
            <a:picLocks noChangeAspect="1"/>
          </p:cNvPicPr>
          <p:nvPr/>
        </p:nvPicPr>
        <p:blipFill>
          <a:blip r:embed="rId3"/>
          <a:stretch>
            <a:fillRect/>
          </a:stretch>
        </p:blipFill>
        <p:spPr>
          <a:xfrm>
            <a:off x="5917720" y="982030"/>
            <a:ext cx="6274279" cy="4893939"/>
          </a:xfrm>
          <a:prstGeom prst="rect">
            <a:avLst/>
          </a:prstGeom>
          <a:noFill/>
        </p:spPr>
      </p:pic>
      <p:sp>
        <p:nvSpPr>
          <p:cNvPr id="5" name="Rectangle 4">
            <a:extLst>
              <a:ext uri="{FF2B5EF4-FFF2-40B4-BE49-F238E27FC236}">
                <a16:creationId xmlns:a16="http://schemas.microsoft.com/office/drawing/2014/main" id="{2E20FF8B-3CD7-4902-D24A-53B0767A7C04}"/>
              </a:ext>
            </a:extLst>
          </p:cNvPr>
          <p:cNvSpPr/>
          <p:nvPr/>
        </p:nvSpPr>
        <p:spPr>
          <a:xfrm>
            <a:off x="6227618" y="6179127"/>
            <a:ext cx="5701146" cy="38792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t>Source: Xu et al., 2026 </a:t>
            </a:r>
          </a:p>
        </p:txBody>
      </p:sp>
    </p:spTree>
    <p:extLst>
      <p:ext uri="{BB962C8B-B14F-4D97-AF65-F5344CB8AC3E}">
        <p14:creationId xmlns:p14="http://schemas.microsoft.com/office/powerpoint/2010/main" val="10674385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D8F25-1400-CACA-075A-25F7B85B00A8}"/>
              </a:ext>
            </a:extLst>
          </p:cNvPr>
          <p:cNvSpPr>
            <a:spLocks noGrp="1"/>
          </p:cNvSpPr>
          <p:nvPr>
            <p:ph type="title"/>
          </p:nvPr>
        </p:nvSpPr>
        <p:spPr>
          <a:xfrm>
            <a:off x="731520" y="320040"/>
            <a:ext cx="4572000" cy="932688"/>
          </a:xfrm>
        </p:spPr>
        <p:txBody>
          <a:bodyPr anchor="b">
            <a:noAutofit/>
          </a:bodyPr>
          <a:lstStyle/>
          <a:p>
            <a:pPr algn="ctr"/>
            <a:r>
              <a:rPr lang="en-IN" sz="2800" b="1" dirty="0"/>
              <a:t>Critical Barrier Analysis</a:t>
            </a:r>
            <a:endParaRPr lang="en-IN" sz="2800" dirty="0"/>
          </a:p>
        </p:txBody>
      </p:sp>
      <p:sp>
        <p:nvSpPr>
          <p:cNvPr id="3" name="Content Placeholder 2">
            <a:extLst>
              <a:ext uri="{FF2B5EF4-FFF2-40B4-BE49-F238E27FC236}">
                <a16:creationId xmlns:a16="http://schemas.microsoft.com/office/drawing/2014/main" id="{D538B047-C6AD-F6F8-284B-3E42EA0E60CC}"/>
              </a:ext>
            </a:extLst>
          </p:cNvPr>
          <p:cNvSpPr>
            <a:spLocks noGrp="1"/>
          </p:cNvSpPr>
          <p:nvPr>
            <p:ph sz="quarter" idx="14"/>
          </p:nvPr>
        </p:nvSpPr>
        <p:spPr>
          <a:xfrm>
            <a:off x="219456" y="1380744"/>
            <a:ext cx="5084064" cy="4983480"/>
          </a:xfrm>
        </p:spPr>
        <p:txBody>
          <a:bodyPr>
            <a:normAutofit/>
          </a:bodyPr>
          <a:lstStyle/>
          <a:p>
            <a:pPr lvl="0" algn="just" fontAlgn="base"/>
            <a:r>
              <a:rPr lang="en-IN" sz="2200" dirty="0"/>
              <a:t>Digital exclusion, privacy and data issues and safeguarding are the highest risk barriers. </a:t>
            </a:r>
          </a:p>
          <a:p>
            <a:pPr lvl="0" algn="just" fontAlgn="base"/>
            <a:r>
              <a:rPr lang="en-IN" sz="2200" dirty="0"/>
              <a:t>Digital exclusion is an important issue as about one in three older people living independently had limited Internet access (Xu et al., 2026). </a:t>
            </a:r>
          </a:p>
          <a:p>
            <a:pPr lvl="0" algn="just" fontAlgn="base"/>
            <a:r>
              <a:rPr lang="en-IN" sz="2200" dirty="0"/>
              <a:t>This is also linked to the high risk of privacy concerns, as the ability to trust is crucial in giving information on wellbeing and sociality. </a:t>
            </a:r>
          </a:p>
          <a:p>
            <a:pPr algn="just"/>
            <a:endParaRPr lang="en-IN" sz="2200" dirty="0"/>
          </a:p>
        </p:txBody>
      </p:sp>
      <p:pic>
        <p:nvPicPr>
          <p:cNvPr id="5" name="Picture 4" descr="Programming data on computer monitor">
            <a:extLst>
              <a:ext uri="{FF2B5EF4-FFF2-40B4-BE49-F238E27FC236}">
                <a16:creationId xmlns:a16="http://schemas.microsoft.com/office/drawing/2014/main" id="{7E8B71BB-F431-8E41-6564-ED0EF125EF46}"/>
              </a:ext>
            </a:extLst>
          </p:cNvPr>
          <p:cNvPicPr>
            <a:picLocks noChangeAspect="1"/>
          </p:cNvPicPr>
          <p:nvPr/>
        </p:nvPicPr>
        <p:blipFill>
          <a:blip r:embed="rId3"/>
          <a:srcRect l="21234" r="17696" b="-1"/>
          <a:stretch>
            <a:fillRect/>
          </a:stretch>
        </p:blipFill>
        <p:spPr>
          <a:xfrm>
            <a:off x="5917720" y="10"/>
            <a:ext cx="6274279" cy="6857990"/>
          </a:xfrm>
          <a:prstGeom prst="rect">
            <a:avLst/>
          </a:prstGeom>
          <a:noFill/>
        </p:spPr>
      </p:pic>
    </p:spTree>
    <p:extLst>
      <p:ext uri="{BB962C8B-B14F-4D97-AF65-F5344CB8AC3E}">
        <p14:creationId xmlns:p14="http://schemas.microsoft.com/office/powerpoint/2010/main" val="298354969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Houses in an area">
            <a:extLst>
              <a:ext uri="{FF2B5EF4-FFF2-40B4-BE49-F238E27FC236}">
                <a16:creationId xmlns:a16="http://schemas.microsoft.com/office/drawing/2014/main" id="{75DB2747-40BB-3910-8F9F-3161B772851C}"/>
              </a:ext>
            </a:extLst>
          </p:cNvPr>
          <p:cNvPicPr>
            <a:picLocks noChangeAspect="1"/>
          </p:cNvPicPr>
          <p:nvPr/>
        </p:nvPicPr>
        <p:blipFill>
          <a:blip r:embed="rId3">
            <a:duotone>
              <a:schemeClr val="accent1">
                <a:shade val="45000"/>
                <a:satMod val="135000"/>
              </a:schemeClr>
              <a:prstClr val="white"/>
            </a:duotone>
          </a:blip>
          <a:srcRect l="15586" r="25095" b="-2"/>
          <a:stretch>
            <a:fillRect/>
          </a:stretch>
        </p:blipFill>
        <p:spPr>
          <a:xfrm>
            <a:off x="7526132" y="1901952"/>
            <a:ext cx="4311258" cy="4851400"/>
          </a:xfrm>
          <a:prstGeom prst="rect">
            <a:avLst/>
          </a:prstGeom>
        </p:spPr>
      </p:pic>
      <p:sp>
        <p:nvSpPr>
          <p:cNvPr id="2" name="Title 1">
            <a:extLst>
              <a:ext uri="{FF2B5EF4-FFF2-40B4-BE49-F238E27FC236}">
                <a16:creationId xmlns:a16="http://schemas.microsoft.com/office/drawing/2014/main" id="{B98B6A2F-2B4C-175C-4C33-379528C701FD}"/>
              </a:ext>
            </a:extLst>
          </p:cNvPr>
          <p:cNvSpPr>
            <a:spLocks noGrp="1"/>
          </p:cNvSpPr>
          <p:nvPr>
            <p:ph type="title"/>
          </p:nvPr>
        </p:nvSpPr>
        <p:spPr>
          <a:xfrm>
            <a:off x="234065" y="284205"/>
            <a:ext cx="10324207" cy="1617747"/>
          </a:xfrm>
        </p:spPr>
        <p:txBody>
          <a:bodyPr>
            <a:noAutofit/>
          </a:bodyPr>
          <a:lstStyle/>
          <a:p>
            <a:pPr algn="ctr">
              <a:lnSpc>
                <a:spcPct val="90000"/>
              </a:lnSpc>
            </a:pPr>
            <a:r>
              <a:rPr lang="en-IN" dirty="0" err="1"/>
              <a:t>ReConnect</a:t>
            </a:r>
            <a:r>
              <a:rPr lang="en-IN" dirty="0"/>
              <a:t>: The Problem, Population &amp; Intervention</a:t>
            </a:r>
          </a:p>
        </p:txBody>
      </p:sp>
      <p:sp>
        <p:nvSpPr>
          <p:cNvPr id="3" name="Content Placeholder 2">
            <a:extLst>
              <a:ext uri="{FF2B5EF4-FFF2-40B4-BE49-F238E27FC236}">
                <a16:creationId xmlns:a16="http://schemas.microsoft.com/office/drawing/2014/main" id="{7EDE1799-6E6D-035F-BF30-458F477E672B}"/>
              </a:ext>
            </a:extLst>
          </p:cNvPr>
          <p:cNvSpPr>
            <a:spLocks noGrp="1"/>
          </p:cNvSpPr>
          <p:nvPr>
            <p:ph idx="1"/>
          </p:nvPr>
        </p:nvSpPr>
        <p:spPr>
          <a:xfrm>
            <a:off x="234065" y="2413000"/>
            <a:ext cx="7166479" cy="4256024"/>
          </a:xfrm>
        </p:spPr>
        <p:txBody>
          <a:bodyPr>
            <a:noAutofit/>
          </a:bodyPr>
          <a:lstStyle/>
          <a:p>
            <a:pPr lvl="0" fontAlgn="base"/>
            <a:r>
              <a:rPr lang="en-IN" sz="2200" dirty="0" err="1"/>
              <a:t>ReConnect</a:t>
            </a:r>
            <a:r>
              <a:rPr lang="en-IN" sz="2200" dirty="0"/>
              <a:t> is focusing on the elderly population aged over 55 living in isolation in urban communities in the UK. </a:t>
            </a:r>
          </a:p>
          <a:p>
            <a:pPr lvl="0" fontAlgn="base"/>
            <a:r>
              <a:rPr lang="en-IN" sz="2200" dirty="0"/>
              <a:t>This population's significance is the connectivity of their being alone can limit opportunities for frequent contacts and informal support and participation in everyday life. </a:t>
            </a:r>
          </a:p>
          <a:p>
            <a:pPr lvl="0" fontAlgn="base"/>
            <a:r>
              <a:rPr lang="en-IN" sz="2200" dirty="0"/>
              <a:t>4.3 million people aged 55+ (51.1% of all people living alone) lived alone in the UK in 2024, according to ONS (team, 2025). </a:t>
            </a:r>
          </a:p>
          <a:p>
            <a:endParaRPr lang="en-IN" sz="2200" dirty="0"/>
          </a:p>
        </p:txBody>
      </p:sp>
    </p:spTree>
    <p:extLst>
      <p:ext uri="{BB962C8B-B14F-4D97-AF65-F5344CB8AC3E}">
        <p14:creationId xmlns:p14="http://schemas.microsoft.com/office/powerpoint/2010/main" val="2167662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4635D-560E-E810-9108-2A0CA1599C8E}"/>
              </a:ext>
            </a:extLst>
          </p:cNvPr>
          <p:cNvSpPr>
            <a:spLocks noGrp="1"/>
          </p:cNvSpPr>
          <p:nvPr>
            <p:ph type="title"/>
          </p:nvPr>
        </p:nvSpPr>
        <p:spPr>
          <a:xfrm>
            <a:off x="810000" y="447188"/>
            <a:ext cx="10571998" cy="970450"/>
          </a:xfrm>
        </p:spPr>
        <p:txBody>
          <a:bodyPr>
            <a:normAutofit/>
          </a:bodyPr>
          <a:lstStyle/>
          <a:p>
            <a:pPr algn="ctr"/>
            <a:r>
              <a:rPr lang="en-IN" dirty="0"/>
              <a:t>What Is </a:t>
            </a:r>
            <a:r>
              <a:rPr lang="en-IN" dirty="0" err="1"/>
              <a:t>ReConnect</a:t>
            </a:r>
            <a:r>
              <a:rPr lang="en-IN" dirty="0"/>
              <a:t>? Aim &amp; Content</a:t>
            </a:r>
          </a:p>
        </p:txBody>
      </p:sp>
      <p:graphicFrame>
        <p:nvGraphicFramePr>
          <p:cNvPr id="5" name="Content Placeholder 2">
            <a:extLst>
              <a:ext uri="{FF2B5EF4-FFF2-40B4-BE49-F238E27FC236}">
                <a16:creationId xmlns:a16="http://schemas.microsoft.com/office/drawing/2014/main" id="{5095432B-9671-DA87-247C-95EFCB9E6D37}"/>
              </a:ext>
            </a:extLst>
          </p:cNvPr>
          <p:cNvGraphicFramePr>
            <a:graphicFrameLocks noGrp="1"/>
          </p:cNvGraphicFramePr>
          <p:nvPr>
            <p:ph idx="1"/>
            <p:extLst>
              <p:ext uri="{D42A27DB-BD31-4B8C-83A1-F6EECF244321}">
                <p14:modId xmlns:p14="http://schemas.microsoft.com/office/powerpoint/2010/main" val="979510908"/>
              </p:ext>
            </p:extLst>
          </p:nvPr>
        </p:nvGraphicFramePr>
        <p:xfrm>
          <a:off x="585216" y="2194560"/>
          <a:ext cx="10787634" cy="36649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611801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7D035-776E-81EB-BD6E-6A7DA9D40B87}"/>
              </a:ext>
            </a:extLst>
          </p:cNvPr>
          <p:cNvSpPr>
            <a:spLocks noGrp="1"/>
          </p:cNvSpPr>
          <p:nvPr>
            <p:ph type="title"/>
          </p:nvPr>
        </p:nvSpPr>
        <p:spPr/>
        <p:txBody>
          <a:bodyPr/>
          <a:lstStyle/>
          <a:p>
            <a:pPr algn="ctr"/>
            <a:r>
              <a:rPr lang="en-IN" dirty="0"/>
              <a:t>How Does </a:t>
            </a:r>
            <a:r>
              <a:rPr lang="en-IN" dirty="0" err="1"/>
              <a:t>ReConnect</a:t>
            </a:r>
            <a:r>
              <a:rPr lang="en-IN" dirty="0"/>
              <a:t> Work?</a:t>
            </a:r>
          </a:p>
        </p:txBody>
      </p:sp>
      <p:graphicFrame>
        <p:nvGraphicFramePr>
          <p:cNvPr id="5" name="Content Placeholder 2">
            <a:extLst>
              <a:ext uri="{FF2B5EF4-FFF2-40B4-BE49-F238E27FC236}">
                <a16:creationId xmlns:a16="http://schemas.microsoft.com/office/drawing/2014/main" id="{7EF06DB2-BDE2-4DB8-8F6E-4C168B36AA92}"/>
              </a:ext>
            </a:extLst>
          </p:cNvPr>
          <p:cNvGraphicFramePr>
            <a:graphicFrameLocks noGrp="1"/>
          </p:cNvGraphicFramePr>
          <p:nvPr>
            <p:ph idx="1"/>
            <p:extLst>
              <p:ext uri="{D42A27DB-BD31-4B8C-83A1-F6EECF244321}">
                <p14:modId xmlns:p14="http://schemas.microsoft.com/office/powerpoint/2010/main" val="2407048002"/>
              </p:ext>
            </p:extLst>
          </p:nvPr>
        </p:nvGraphicFramePr>
        <p:xfrm>
          <a:off x="904055" y="2511515"/>
          <a:ext cx="10832961" cy="43464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898215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1748C-DE19-6C44-4FFD-9879B6AB1D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2770C4-F304-C42A-C1B6-9C304FF6C19D}"/>
              </a:ext>
            </a:extLst>
          </p:cNvPr>
          <p:cNvSpPr>
            <a:spLocks noGrp="1"/>
          </p:cNvSpPr>
          <p:nvPr>
            <p:ph type="title"/>
          </p:nvPr>
        </p:nvSpPr>
        <p:spPr/>
        <p:txBody>
          <a:bodyPr/>
          <a:lstStyle/>
          <a:p>
            <a:pPr algn="ctr"/>
            <a:r>
              <a:rPr lang="en-US" dirty="0"/>
              <a:t>MEMBER 4</a:t>
            </a:r>
            <a:br>
              <a:rPr lang="en-US" dirty="0"/>
            </a:br>
            <a:r>
              <a:rPr lang="en-US" dirty="0"/>
              <a:t>(BENEFITS)</a:t>
            </a:r>
            <a:endParaRPr lang="en-IN" dirty="0"/>
          </a:p>
        </p:txBody>
      </p:sp>
      <p:sp>
        <p:nvSpPr>
          <p:cNvPr id="3" name="Content Placeholder 2">
            <a:extLst>
              <a:ext uri="{FF2B5EF4-FFF2-40B4-BE49-F238E27FC236}">
                <a16:creationId xmlns:a16="http://schemas.microsoft.com/office/drawing/2014/main" id="{60A0B9E0-515E-E749-3C36-16BBE0D69BD6}"/>
              </a:ext>
            </a:extLst>
          </p:cNvPr>
          <p:cNvSpPr>
            <a:spLocks noGrp="1"/>
          </p:cNvSpPr>
          <p:nvPr>
            <p:ph idx="1"/>
          </p:nvPr>
        </p:nvSpPr>
        <p:spPr/>
        <p:txBody>
          <a:bodyPr/>
          <a:lstStyle/>
          <a:p>
            <a:r>
              <a:rPr lang="en-US" dirty="0"/>
              <a:t>Student Name:</a:t>
            </a:r>
            <a:r>
              <a:rPr lang="en-IN" dirty="0"/>
              <a:t> Sonali Solanki</a:t>
            </a:r>
          </a:p>
          <a:p>
            <a:r>
              <a:rPr lang="en-IN" dirty="0"/>
              <a:t>Student ID:2523936</a:t>
            </a:r>
          </a:p>
        </p:txBody>
      </p:sp>
      <p:sp>
        <p:nvSpPr>
          <p:cNvPr id="4" name="Slide Number Placeholder 3">
            <a:extLst>
              <a:ext uri="{FF2B5EF4-FFF2-40B4-BE49-F238E27FC236}">
                <a16:creationId xmlns:a16="http://schemas.microsoft.com/office/drawing/2014/main" id="{F4D473DF-3004-D226-8B5B-D215C9BA1BA7}"/>
              </a:ext>
            </a:extLst>
          </p:cNvPr>
          <p:cNvSpPr>
            <a:spLocks noGrp="1"/>
          </p:cNvSpPr>
          <p:nvPr>
            <p:ph type="sldNum" sz="quarter" idx="12"/>
          </p:nvPr>
        </p:nvSpPr>
        <p:spPr/>
        <p:txBody>
          <a:bodyPr/>
          <a:lstStyle/>
          <a:p>
            <a:fld id="{EA87306C-81BA-4795-A5CA-9392456A8C1E}" type="slidenum">
              <a:rPr lang="en-US" smtClean="0"/>
              <a:pPr/>
              <a:t>47</a:t>
            </a:fld>
            <a:endParaRPr lang="en-US" dirty="0"/>
          </a:p>
        </p:txBody>
      </p:sp>
    </p:spTree>
    <p:extLst>
      <p:ext uri="{BB962C8B-B14F-4D97-AF65-F5344CB8AC3E}">
        <p14:creationId xmlns:p14="http://schemas.microsoft.com/office/powerpoint/2010/main" val="144639670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FEF90-E02D-4AAF-7888-C45CC7E5FD98}"/>
              </a:ext>
            </a:extLst>
          </p:cNvPr>
          <p:cNvSpPr>
            <a:spLocks noGrp="1"/>
          </p:cNvSpPr>
          <p:nvPr>
            <p:ph type="title"/>
          </p:nvPr>
        </p:nvSpPr>
        <p:spPr>
          <a:xfrm>
            <a:off x="2325840" y="387267"/>
            <a:ext cx="7540319" cy="1202402"/>
          </a:xfrm>
        </p:spPr>
        <p:txBody>
          <a:bodyPr>
            <a:noAutofit/>
          </a:bodyPr>
          <a:lstStyle/>
          <a:p>
            <a:pPr algn="ctr"/>
            <a:r>
              <a:rPr lang="en-IN" dirty="0">
                <a:solidFill>
                  <a:schemeClr val="bg1"/>
                </a:solidFill>
              </a:rPr>
              <a:t>Individual-Level Benefits</a:t>
            </a:r>
          </a:p>
        </p:txBody>
      </p:sp>
      <p:sp>
        <p:nvSpPr>
          <p:cNvPr id="3" name="Content Placeholder 2">
            <a:extLst>
              <a:ext uri="{FF2B5EF4-FFF2-40B4-BE49-F238E27FC236}">
                <a16:creationId xmlns:a16="http://schemas.microsoft.com/office/drawing/2014/main" id="{F6912D9F-1AE4-34D4-F7F1-D29A97511563}"/>
              </a:ext>
            </a:extLst>
          </p:cNvPr>
          <p:cNvSpPr>
            <a:spLocks noGrp="1"/>
          </p:cNvSpPr>
          <p:nvPr>
            <p:ph idx="1"/>
          </p:nvPr>
        </p:nvSpPr>
        <p:spPr>
          <a:xfrm>
            <a:off x="339436" y="1912756"/>
            <a:ext cx="6959148" cy="4945244"/>
          </a:xfrm>
        </p:spPr>
        <p:txBody>
          <a:bodyPr>
            <a:noAutofit/>
          </a:bodyPr>
          <a:lstStyle/>
          <a:p>
            <a:pPr lvl="0" algn="just" fontAlgn="base">
              <a:lnSpc>
                <a:spcPct val="90000"/>
              </a:lnSpc>
            </a:pPr>
            <a:r>
              <a:rPr lang="en-IN" sz="2200" dirty="0" err="1"/>
              <a:t>ReConnect</a:t>
            </a:r>
            <a:r>
              <a:rPr lang="en-IN" sz="2200" dirty="0"/>
              <a:t> has the potential of creating benefits on a social, psychological/behavioural level. Socially, there are opportunities to have regular peer groups and/or have access to community activities that would provide for greater connection and less perceived isolation. </a:t>
            </a:r>
          </a:p>
          <a:p>
            <a:pPr lvl="0" algn="just" fontAlgn="base">
              <a:lnSpc>
                <a:spcPct val="90000"/>
              </a:lnSpc>
            </a:pPr>
            <a:r>
              <a:rPr lang="en-IN" sz="2200" dirty="0"/>
              <a:t>This is important, as an estimated thousands people 55 years of age or older are often lonely in the UK, and older people in England do not talk to a friend or family member for a whole week. </a:t>
            </a:r>
          </a:p>
          <a:p>
            <a:pPr lvl="0" algn="just" fontAlgn="base">
              <a:lnSpc>
                <a:spcPct val="90000"/>
              </a:lnSpc>
            </a:pPr>
            <a:r>
              <a:rPr lang="en-IN" sz="2200" dirty="0"/>
              <a:t>The psychological dimensions of participation may result in an increase in confidence, self-efficacy, and sense of belonging (Haim-</a:t>
            </a:r>
            <a:r>
              <a:rPr lang="en-IN" sz="2200" dirty="0" err="1"/>
              <a:t>Litevsky</a:t>
            </a:r>
            <a:r>
              <a:rPr lang="en-IN" sz="2200" dirty="0"/>
              <a:t>, </a:t>
            </a:r>
            <a:r>
              <a:rPr lang="en-IN" sz="2200" dirty="0" err="1"/>
              <a:t>Komemi</a:t>
            </a:r>
            <a:r>
              <a:rPr lang="en-IN" sz="2200" dirty="0"/>
              <a:t> and Lipskaya-</a:t>
            </a:r>
            <a:r>
              <a:rPr lang="en-IN" sz="2200" dirty="0" err="1"/>
              <a:t>Velikovsky</a:t>
            </a:r>
            <a:r>
              <a:rPr lang="en-IN" sz="2200" dirty="0"/>
              <a:t>, 2023). </a:t>
            </a:r>
          </a:p>
          <a:p>
            <a:pPr algn="just">
              <a:lnSpc>
                <a:spcPct val="90000"/>
              </a:lnSpc>
            </a:pPr>
            <a:endParaRPr lang="en-IN" sz="2200" dirty="0"/>
          </a:p>
        </p:txBody>
      </p:sp>
      <p:pic>
        <p:nvPicPr>
          <p:cNvPr id="4" name="Picture 3" descr="Self-Efficacy: Bandura's Theory Of Motivation In Psychology">
            <a:extLst>
              <a:ext uri="{FF2B5EF4-FFF2-40B4-BE49-F238E27FC236}">
                <a16:creationId xmlns:a16="http://schemas.microsoft.com/office/drawing/2014/main" id="{4420D123-C03B-FC67-F705-447FFA528CD6}"/>
              </a:ext>
            </a:extLst>
          </p:cNvPr>
          <p:cNvPicPr>
            <a:picLocks noChangeAspect="1"/>
          </p:cNvPicPr>
          <p:nvPr/>
        </p:nvPicPr>
        <p:blipFill>
          <a:blip r:embed="rId3"/>
          <a:srcRect l="381"/>
          <a:stretch>
            <a:fillRect/>
          </a:stretch>
        </p:blipFill>
        <p:spPr>
          <a:xfrm>
            <a:off x="7472161" y="1883559"/>
            <a:ext cx="4719839" cy="4066137"/>
          </a:xfrm>
          <a:prstGeom prst="rect">
            <a:avLst/>
          </a:prstGeom>
        </p:spPr>
      </p:pic>
      <p:sp>
        <p:nvSpPr>
          <p:cNvPr id="5" name="Rectangle 4">
            <a:extLst>
              <a:ext uri="{FF2B5EF4-FFF2-40B4-BE49-F238E27FC236}">
                <a16:creationId xmlns:a16="http://schemas.microsoft.com/office/drawing/2014/main" id="{77FE3746-28D7-C944-8517-E53E72DD5053}"/>
              </a:ext>
            </a:extLst>
          </p:cNvPr>
          <p:cNvSpPr/>
          <p:nvPr/>
        </p:nvSpPr>
        <p:spPr>
          <a:xfrm>
            <a:off x="7298584" y="5949696"/>
            <a:ext cx="4878740" cy="58521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t>Source: Haim-</a:t>
            </a:r>
            <a:r>
              <a:rPr lang="en-IN" dirty="0" err="1"/>
              <a:t>Litevsky</a:t>
            </a:r>
            <a:r>
              <a:rPr lang="en-IN" dirty="0"/>
              <a:t>, </a:t>
            </a:r>
            <a:r>
              <a:rPr lang="en-IN" dirty="0" err="1"/>
              <a:t>Komemi</a:t>
            </a:r>
            <a:r>
              <a:rPr lang="en-IN" dirty="0"/>
              <a:t> and Lipskaya-</a:t>
            </a:r>
            <a:r>
              <a:rPr lang="en-IN" dirty="0" err="1"/>
              <a:t>Velikovsky</a:t>
            </a:r>
            <a:r>
              <a:rPr lang="en-IN" dirty="0"/>
              <a:t>, 2023</a:t>
            </a:r>
          </a:p>
        </p:txBody>
      </p:sp>
    </p:spTree>
    <p:extLst>
      <p:ext uri="{BB962C8B-B14F-4D97-AF65-F5344CB8AC3E}">
        <p14:creationId xmlns:p14="http://schemas.microsoft.com/office/powerpoint/2010/main" val="21867012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43735-B7C3-A031-EB79-6E8E461D1C7A}"/>
              </a:ext>
            </a:extLst>
          </p:cNvPr>
          <p:cNvSpPr>
            <a:spLocks noGrp="1"/>
          </p:cNvSpPr>
          <p:nvPr>
            <p:ph type="title"/>
          </p:nvPr>
        </p:nvSpPr>
        <p:spPr/>
        <p:txBody>
          <a:bodyPr/>
          <a:lstStyle/>
          <a:p>
            <a:pPr algn="ctr"/>
            <a:r>
              <a:rPr lang="en-IN" dirty="0">
                <a:solidFill>
                  <a:schemeClr val="bg1"/>
                </a:solidFill>
              </a:rPr>
              <a:t>Individual-Level Benefits</a:t>
            </a:r>
            <a:endParaRPr lang="en-IN" dirty="0"/>
          </a:p>
        </p:txBody>
      </p:sp>
      <p:sp>
        <p:nvSpPr>
          <p:cNvPr id="3" name="Content Placeholder 2">
            <a:extLst>
              <a:ext uri="{FF2B5EF4-FFF2-40B4-BE49-F238E27FC236}">
                <a16:creationId xmlns:a16="http://schemas.microsoft.com/office/drawing/2014/main" id="{8D130DAB-0D23-A650-4090-29C9202300A4}"/>
              </a:ext>
            </a:extLst>
          </p:cNvPr>
          <p:cNvSpPr>
            <a:spLocks noGrp="1"/>
          </p:cNvSpPr>
          <p:nvPr>
            <p:ph idx="1"/>
          </p:nvPr>
        </p:nvSpPr>
        <p:spPr>
          <a:xfrm>
            <a:off x="259491" y="2075935"/>
            <a:ext cx="11800703" cy="2977979"/>
          </a:xfrm>
        </p:spPr>
        <p:txBody>
          <a:bodyPr>
            <a:normAutofit/>
          </a:bodyPr>
          <a:lstStyle/>
          <a:p>
            <a:pPr lvl="0" algn="just"/>
            <a:r>
              <a:rPr lang="en-GB" sz="1900" dirty="0"/>
              <a:t>The more socially connected the user feels, the more likely he or she is going to engage.</a:t>
            </a:r>
            <a:endParaRPr lang="en-IN" sz="1900" dirty="0"/>
          </a:p>
          <a:p>
            <a:pPr lvl="0" algn="just"/>
            <a:r>
              <a:rPr lang="en-GB" sz="1900" dirty="0"/>
              <a:t>Personalized reminders might assist users in making small steps instead of setting impossible goals for themselves (</a:t>
            </a:r>
            <a:r>
              <a:rPr lang="en-IN" sz="2000" dirty="0"/>
              <a:t>Haim-</a:t>
            </a:r>
            <a:r>
              <a:rPr lang="en-IN" sz="2000" dirty="0" err="1"/>
              <a:t>Litevsky</a:t>
            </a:r>
            <a:r>
              <a:rPr lang="en-IN" sz="2000" dirty="0"/>
              <a:t>, </a:t>
            </a:r>
            <a:r>
              <a:rPr lang="en-IN" sz="2000" dirty="0" err="1"/>
              <a:t>Komemi</a:t>
            </a:r>
            <a:r>
              <a:rPr lang="en-IN" sz="2000" dirty="0"/>
              <a:t> and Lipskaya-</a:t>
            </a:r>
            <a:r>
              <a:rPr lang="en-IN" sz="2000" dirty="0" err="1"/>
              <a:t>Velikovsky</a:t>
            </a:r>
            <a:r>
              <a:rPr lang="en-IN" sz="2000" dirty="0"/>
              <a:t>, 2023). </a:t>
            </a:r>
            <a:endParaRPr lang="en-IN" sz="1900" dirty="0"/>
          </a:p>
          <a:p>
            <a:pPr lvl="0" algn="just"/>
            <a:r>
              <a:rPr lang="en-GB" sz="1900" dirty="0"/>
              <a:t>It is crucial to measure the success of an application. </a:t>
            </a:r>
            <a:endParaRPr lang="en-IN" sz="1900" dirty="0"/>
          </a:p>
          <a:p>
            <a:pPr algn="just"/>
            <a:endParaRPr lang="en-IN" sz="1900" dirty="0"/>
          </a:p>
        </p:txBody>
      </p:sp>
      <p:pic>
        <p:nvPicPr>
          <p:cNvPr id="4" name="Picture 3" descr="11 Ways to Improve Your Self Efficacy - Pocket Prep">
            <a:extLst>
              <a:ext uri="{FF2B5EF4-FFF2-40B4-BE49-F238E27FC236}">
                <a16:creationId xmlns:a16="http://schemas.microsoft.com/office/drawing/2014/main" id="{3A9179AA-9130-668C-8712-CA91935D0869}"/>
              </a:ext>
            </a:extLst>
          </p:cNvPr>
          <p:cNvPicPr>
            <a:picLocks noChangeAspect="1"/>
          </p:cNvPicPr>
          <p:nvPr/>
        </p:nvPicPr>
        <p:blipFill>
          <a:blip r:embed="rId3"/>
          <a:stretch>
            <a:fillRect/>
          </a:stretch>
        </p:blipFill>
        <p:spPr>
          <a:xfrm>
            <a:off x="6722076" y="3685943"/>
            <a:ext cx="4131008" cy="2982071"/>
          </a:xfrm>
          <a:prstGeom prst="rect">
            <a:avLst/>
          </a:prstGeom>
        </p:spPr>
      </p:pic>
    </p:spTree>
    <p:extLst>
      <p:ext uri="{BB962C8B-B14F-4D97-AF65-F5344CB8AC3E}">
        <p14:creationId xmlns:p14="http://schemas.microsoft.com/office/powerpoint/2010/main" val="163847128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7344E-1FAA-C791-1EE2-4E55069FC001}"/>
              </a:ext>
            </a:extLst>
          </p:cNvPr>
          <p:cNvSpPr>
            <a:spLocks noGrp="1"/>
          </p:cNvSpPr>
          <p:nvPr>
            <p:ph type="title"/>
          </p:nvPr>
        </p:nvSpPr>
        <p:spPr>
          <a:xfrm>
            <a:off x="810000" y="447188"/>
            <a:ext cx="10571998" cy="970450"/>
          </a:xfrm>
        </p:spPr>
        <p:txBody>
          <a:bodyPr>
            <a:normAutofit/>
          </a:bodyPr>
          <a:lstStyle/>
          <a:p>
            <a:pPr algn="ctr"/>
            <a:r>
              <a:rPr lang="en-IN" dirty="0"/>
              <a:t>Social-Health Resilience</a:t>
            </a:r>
          </a:p>
        </p:txBody>
      </p:sp>
      <p:pic>
        <p:nvPicPr>
          <p:cNvPr id="4" name="Picture 3" descr="What is 'social resilience'? Perspectives of disaster researchers,  emergency management practitioners, and policymakers in New Zealand -  ScienceDirect">
            <a:extLst>
              <a:ext uri="{FF2B5EF4-FFF2-40B4-BE49-F238E27FC236}">
                <a16:creationId xmlns:a16="http://schemas.microsoft.com/office/drawing/2014/main" id="{038181E4-47E9-392D-4997-14F14EFA5060}"/>
              </a:ext>
            </a:extLst>
          </p:cNvPr>
          <p:cNvPicPr>
            <a:picLocks noChangeAspect="1"/>
          </p:cNvPicPr>
          <p:nvPr/>
        </p:nvPicPr>
        <p:blipFill>
          <a:blip r:embed="rId3"/>
          <a:stretch>
            <a:fillRect/>
          </a:stretch>
        </p:blipFill>
        <p:spPr>
          <a:xfrm>
            <a:off x="565368" y="2298357"/>
            <a:ext cx="3341614" cy="3124753"/>
          </a:xfrm>
          <a:prstGeom prst="roundRect">
            <a:avLst>
              <a:gd name="adj" fmla="val 3876"/>
            </a:avLst>
          </a:prstGeom>
          <a:ln>
            <a:solidFill>
              <a:schemeClr val="accent1"/>
            </a:solidFill>
          </a:ln>
          <a:effectLst/>
        </p:spPr>
      </p:pic>
      <p:sp>
        <p:nvSpPr>
          <p:cNvPr id="3" name="Content Placeholder 2">
            <a:extLst>
              <a:ext uri="{FF2B5EF4-FFF2-40B4-BE49-F238E27FC236}">
                <a16:creationId xmlns:a16="http://schemas.microsoft.com/office/drawing/2014/main" id="{75BEADD6-A2CA-D9AC-8505-409250B2E502}"/>
              </a:ext>
            </a:extLst>
          </p:cNvPr>
          <p:cNvSpPr>
            <a:spLocks noGrp="1"/>
          </p:cNvSpPr>
          <p:nvPr>
            <p:ph idx="1"/>
          </p:nvPr>
        </p:nvSpPr>
        <p:spPr>
          <a:xfrm>
            <a:off x="4330699" y="2413000"/>
            <a:ext cx="7678421" cy="3632200"/>
          </a:xfrm>
        </p:spPr>
        <p:txBody>
          <a:bodyPr>
            <a:noAutofit/>
          </a:bodyPr>
          <a:lstStyle/>
          <a:p>
            <a:pPr lvl="0" algn="just" fontAlgn="base"/>
            <a:r>
              <a:rPr lang="en-IN" sz="2200" dirty="0"/>
              <a:t>The proposed key outcome is ‘social-health resilience’ which refers to the ability to receive and maintain social connections, adapt to social difficulties, and practice health-enhancing behaviours as an individual (individual socially and health) (</a:t>
            </a:r>
            <a:r>
              <a:rPr lang="en-IN" sz="2200" dirty="0" err="1"/>
              <a:t>Labrague</a:t>
            </a:r>
            <a:r>
              <a:rPr lang="en-IN" sz="2200" dirty="0"/>
              <a:t>, 2021). </a:t>
            </a:r>
          </a:p>
          <a:p>
            <a:pPr lvl="0" algn="just" fontAlgn="base"/>
            <a:r>
              <a:rPr lang="en-IN" sz="2200" dirty="0"/>
              <a:t>The concept is an integration of four components: connection, confidence, support and health behaviours. </a:t>
            </a:r>
          </a:p>
          <a:p>
            <a:pPr lvl="0" algn="just" fontAlgn="base"/>
            <a:r>
              <a:rPr lang="en-IN" sz="2200" dirty="0"/>
              <a:t>These occur through connection and friendships; confidence and capability to act; support and practical and social provision; and behaviours to support wellbeing (Mayo Clinic, 2024). </a:t>
            </a:r>
          </a:p>
          <a:p>
            <a:pPr algn="just"/>
            <a:endParaRPr lang="en-IN" sz="2200" dirty="0"/>
          </a:p>
        </p:txBody>
      </p:sp>
      <p:sp>
        <p:nvSpPr>
          <p:cNvPr id="5" name="Rectangle 4">
            <a:extLst>
              <a:ext uri="{FF2B5EF4-FFF2-40B4-BE49-F238E27FC236}">
                <a16:creationId xmlns:a16="http://schemas.microsoft.com/office/drawing/2014/main" id="{4F432510-AD33-BDF0-0FED-82F7A29639CC}"/>
              </a:ext>
            </a:extLst>
          </p:cNvPr>
          <p:cNvSpPr/>
          <p:nvPr/>
        </p:nvSpPr>
        <p:spPr>
          <a:xfrm>
            <a:off x="886691" y="5825836"/>
            <a:ext cx="3020291" cy="33943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t>Source: </a:t>
            </a:r>
            <a:r>
              <a:rPr lang="en-IN" dirty="0" err="1"/>
              <a:t>Labrague</a:t>
            </a:r>
            <a:r>
              <a:rPr lang="en-IN" dirty="0"/>
              <a:t>, 2021 </a:t>
            </a:r>
          </a:p>
        </p:txBody>
      </p:sp>
    </p:spTree>
    <p:extLst>
      <p:ext uri="{BB962C8B-B14F-4D97-AF65-F5344CB8AC3E}">
        <p14:creationId xmlns:p14="http://schemas.microsoft.com/office/powerpoint/2010/main" val="23039608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24EA0-DCFC-FD29-1B1C-8B0FD271F453}"/>
              </a:ext>
            </a:extLst>
          </p:cNvPr>
          <p:cNvSpPr>
            <a:spLocks noGrp="1"/>
          </p:cNvSpPr>
          <p:nvPr>
            <p:ph type="title"/>
          </p:nvPr>
        </p:nvSpPr>
        <p:spPr/>
        <p:txBody>
          <a:bodyPr/>
          <a:lstStyle/>
          <a:p>
            <a:pPr algn="ctr"/>
            <a:r>
              <a:rPr lang="en-IN" dirty="0"/>
              <a:t>Social-Health Resilience</a:t>
            </a:r>
          </a:p>
        </p:txBody>
      </p:sp>
      <p:sp>
        <p:nvSpPr>
          <p:cNvPr id="3" name="Content Placeholder 2">
            <a:extLst>
              <a:ext uri="{FF2B5EF4-FFF2-40B4-BE49-F238E27FC236}">
                <a16:creationId xmlns:a16="http://schemas.microsoft.com/office/drawing/2014/main" id="{03DA7E5C-E00B-F5CE-7454-D2A87F5B7B04}"/>
              </a:ext>
            </a:extLst>
          </p:cNvPr>
          <p:cNvSpPr>
            <a:spLocks noGrp="1"/>
          </p:cNvSpPr>
          <p:nvPr>
            <p:ph idx="1"/>
          </p:nvPr>
        </p:nvSpPr>
        <p:spPr>
          <a:xfrm>
            <a:off x="197708" y="1417638"/>
            <a:ext cx="11994292" cy="3636511"/>
          </a:xfrm>
        </p:spPr>
        <p:txBody>
          <a:bodyPr/>
          <a:lstStyle/>
          <a:p>
            <a:pPr lvl="0"/>
            <a:r>
              <a:rPr lang="en-GB" dirty="0" err="1"/>
              <a:t>ReConnect</a:t>
            </a:r>
            <a:r>
              <a:rPr lang="en-GB" dirty="0"/>
              <a:t> therefore tries to enhance resilience via a path that will allow, rather than simply attempt to lower, loneliness scores.</a:t>
            </a:r>
            <a:endParaRPr lang="en-IN" dirty="0"/>
          </a:p>
          <a:p>
            <a:pPr lvl="0"/>
            <a:r>
              <a:rPr lang="en-GB" dirty="0" err="1"/>
              <a:t>ReConnect</a:t>
            </a:r>
            <a:r>
              <a:rPr lang="en-GB" dirty="0"/>
              <a:t> must try to build up those factors that would contribute to older people's ability to form relationships.</a:t>
            </a:r>
            <a:endParaRPr lang="en-IN" dirty="0"/>
          </a:p>
          <a:p>
            <a:pPr lvl="0"/>
            <a:r>
              <a:rPr lang="en-GB" dirty="0"/>
              <a:t>Personalized reminders could be used to participate in walking groups, peer-support and community events. </a:t>
            </a:r>
            <a:endParaRPr lang="en-IN" dirty="0"/>
          </a:p>
          <a:p>
            <a:endParaRPr lang="en-IN" dirty="0"/>
          </a:p>
        </p:txBody>
      </p:sp>
      <p:pic>
        <p:nvPicPr>
          <p:cNvPr id="4" name="Picture 3" descr="Resilience and Mental Health: A More Advanced and Human‑Centred Perspective">
            <a:extLst>
              <a:ext uri="{FF2B5EF4-FFF2-40B4-BE49-F238E27FC236}">
                <a16:creationId xmlns:a16="http://schemas.microsoft.com/office/drawing/2014/main" id="{B21BAE05-8B70-BD26-0AFA-24E39470FD15}"/>
              </a:ext>
            </a:extLst>
          </p:cNvPr>
          <p:cNvPicPr>
            <a:picLocks noChangeAspect="1"/>
          </p:cNvPicPr>
          <p:nvPr/>
        </p:nvPicPr>
        <p:blipFill>
          <a:blip r:embed="rId3"/>
          <a:stretch>
            <a:fillRect/>
          </a:stretch>
        </p:blipFill>
        <p:spPr>
          <a:xfrm>
            <a:off x="7195034" y="3805764"/>
            <a:ext cx="4186964" cy="2791309"/>
          </a:xfrm>
          <a:prstGeom prst="rect">
            <a:avLst/>
          </a:prstGeom>
        </p:spPr>
      </p:pic>
    </p:spTree>
    <p:extLst>
      <p:ext uri="{BB962C8B-B14F-4D97-AF65-F5344CB8AC3E}">
        <p14:creationId xmlns:p14="http://schemas.microsoft.com/office/powerpoint/2010/main" val="7391119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BCEAB-3E75-947D-6BAD-7CEAEFCA5AA3}"/>
              </a:ext>
            </a:extLst>
          </p:cNvPr>
          <p:cNvSpPr>
            <a:spLocks noGrp="1"/>
          </p:cNvSpPr>
          <p:nvPr>
            <p:ph type="title"/>
          </p:nvPr>
        </p:nvSpPr>
        <p:spPr>
          <a:xfrm>
            <a:off x="2711277" y="889782"/>
            <a:ext cx="7800039" cy="583518"/>
          </a:xfrm>
        </p:spPr>
        <p:txBody>
          <a:bodyPr>
            <a:noAutofit/>
          </a:bodyPr>
          <a:lstStyle/>
          <a:p>
            <a:pPr algn="ctr"/>
            <a:br>
              <a:rPr lang="en-IN" dirty="0">
                <a:solidFill>
                  <a:schemeClr val="bg1"/>
                </a:solidFill>
              </a:rPr>
            </a:br>
            <a:br>
              <a:rPr lang="en-IN" dirty="0">
                <a:solidFill>
                  <a:schemeClr val="bg1"/>
                </a:solidFill>
              </a:rPr>
            </a:br>
            <a:br>
              <a:rPr lang="en-IN" dirty="0">
                <a:solidFill>
                  <a:schemeClr val="bg1"/>
                </a:solidFill>
              </a:rPr>
            </a:br>
            <a:r>
              <a:rPr lang="en-IN" dirty="0">
                <a:solidFill>
                  <a:schemeClr val="bg1"/>
                </a:solidFill>
              </a:rPr>
              <a:t>Benefits to Health &amp; Social Care</a:t>
            </a:r>
          </a:p>
        </p:txBody>
      </p:sp>
      <p:sp>
        <p:nvSpPr>
          <p:cNvPr id="3" name="Content Placeholder 2">
            <a:extLst>
              <a:ext uri="{FF2B5EF4-FFF2-40B4-BE49-F238E27FC236}">
                <a16:creationId xmlns:a16="http://schemas.microsoft.com/office/drawing/2014/main" id="{A3F59D6B-1531-0ABD-01CF-37EFB3320CCC}"/>
              </a:ext>
            </a:extLst>
          </p:cNvPr>
          <p:cNvSpPr>
            <a:spLocks noGrp="1"/>
          </p:cNvSpPr>
          <p:nvPr>
            <p:ph idx="1"/>
          </p:nvPr>
        </p:nvSpPr>
        <p:spPr>
          <a:xfrm>
            <a:off x="126532" y="1668162"/>
            <a:ext cx="5408635" cy="4994876"/>
          </a:xfrm>
        </p:spPr>
        <p:txBody>
          <a:bodyPr>
            <a:noAutofit/>
          </a:bodyPr>
          <a:lstStyle/>
          <a:p>
            <a:pPr lvl="0" algn="just" fontAlgn="base">
              <a:lnSpc>
                <a:spcPct val="90000"/>
              </a:lnSpc>
            </a:pPr>
            <a:r>
              <a:rPr lang="en-IN" sz="2200" dirty="0" err="1"/>
              <a:t>ReConnect</a:t>
            </a:r>
            <a:r>
              <a:rPr lang="en-IN" sz="2200" dirty="0"/>
              <a:t> may be used to better identify social-health needs, enhance signposting and promote and engage in health promotion and prevention, which would benefit health and social care. </a:t>
            </a:r>
          </a:p>
          <a:p>
            <a:pPr lvl="0" algn="just" fontAlgn="base">
              <a:lnSpc>
                <a:spcPct val="90000"/>
              </a:lnSpc>
            </a:pPr>
            <a:r>
              <a:rPr lang="en-IN" sz="2200" dirty="0"/>
              <a:t>Check-ins might indicate a social connection or wellbeing change that might need human follow-up (Bauer, Johnson-Koenke and Fort, 2025). </a:t>
            </a:r>
          </a:p>
          <a:p>
            <a:pPr lvl="0" algn="just" fontAlgn="base">
              <a:lnSpc>
                <a:spcPct val="90000"/>
              </a:lnSpc>
            </a:pPr>
            <a:r>
              <a:rPr lang="en-IN" sz="2200" dirty="0"/>
              <a:t>The platform could also foster connections between older people, social prescribers and community organisations. </a:t>
            </a:r>
          </a:p>
          <a:p>
            <a:pPr algn="just">
              <a:lnSpc>
                <a:spcPct val="90000"/>
              </a:lnSpc>
            </a:pPr>
            <a:endParaRPr lang="en-IN" sz="2200" dirty="0"/>
          </a:p>
        </p:txBody>
      </p:sp>
      <p:pic>
        <p:nvPicPr>
          <p:cNvPr id="4" name="Picture 3" descr="Schematic summary of the advantages of social support. | Download  Scientific Diagram">
            <a:extLst>
              <a:ext uri="{FF2B5EF4-FFF2-40B4-BE49-F238E27FC236}">
                <a16:creationId xmlns:a16="http://schemas.microsoft.com/office/drawing/2014/main" id="{9F0D9951-B557-8D77-E3DA-C3025426320E}"/>
              </a:ext>
            </a:extLst>
          </p:cNvPr>
          <p:cNvPicPr>
            <a:picLocks noChangeAspect="1"/>
          </p:cNvPicPr>
          <p:nvPr/>
        </p:nvPicPr>
        <p:blipFill>
          <a:blip r:embed="rId3"/>
          <a:stretch>
            <a:fillRect/>
          </a:stretch>
        </p:blipFill>
        <p:spPr>
          <a:xfrm>
            <a:off x="6174464" y="2047646"/>
            <a:ext cx="4706744" cy="3920572"/>
          </a:xfrm>
          <a:prstGeom prst="rect">
            <a:avLst/>
          </a:prstGeom>
        </p:spPr>
      </p:pic>
      <p:sp>
        <p:nvSpPr>
          <p:cNvPr id="5" name="Rectangle 4">
            <a:extLst>
              <a:ext uri="{FF2B5EF4-FFF2-40B4-BE49-F238E27FC236}">
                <a16:creationId xmlns:a16="http://schemas.microsoft.com/office/drawing/2014/main" id="{A15A5837-7A12-1733-CAF8-30D103179EF4}"/>
              </a:ext>
            </a:extLst>
          </p:cNvPr>
          <p:cNvSpPr/>
          <p:nvPr/>
        </p:nvSpPr>
        <p:spPr>
          <a:xfrm>
            <a:off x="5278945" y="6347702"/>
            <a:ext cx="6497782" cy="279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t>Source: Bauer, Johnson-Koenke and Fort, 2025 </a:t>
            </a:r>
          </a:p>
        </p:txBody>
      </p:sp>
    </p:spTree>
    <p:extLst>
      <p:ext uri="{BB962C8B-B14F-4D97-AF65-F5344CB8AC3E}">
        <p14:creationId xmlns:p14="http://schemas.microsoft.com/office/powerpoint/2010/main" val="107924287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9E6C4-C8AF-E3AB-EF22-FE17FFC8A536}"/>
              </a:ext>
            </a:extLst>
          </p:cNvPr>
          <p:cNvSpPr>
            <a:spLocks noGrp="1"/>
          </p:cNvSpPr>
          <p:nvPr>
            <p:ph type="title"/>
          </p:nvPr>
        </p:nvSpPr>
        <p:spPr>
          <a:xfrm>
            <a:off x="1623842" y="418197"/>
            <a:ext cx="8471134" cy="1248032"/>
          </a:xfrm>
        </p:spPr>
        <p:txBody>
          <a:bodyPr>
            <a:noAutofit/>
          </a:bodyPr>
          <a:lstStyle/>
          <a:p>
            <a:pPr algn="ctr"/>
            <a:r>
              <a:rPr lang="en-IN" dirty="0"/>
              <a:t>Community-Level Benefits</a:t>
            </a:r>
          </a:p>
        </p:txBody>
      </p:sp>
      <p:sp>
        <p:nvSpPr>
          <p:cNvPr id="3" name="Content Placeholder 2">
            <a:extLst>
              <a:ext uri="{FF2B5EF4-FFF2-40B4-BE49-F238E27FC236}">
                <a16:creationId xmlns:a16="http://schemas.microsoft.com/office/drawing/2014/main" id="{5FA5496A-D0AE-F016-E30D-4B16AFD3F7CA}"/>
              </a:ext>
            </a:extLst>
          </p:cNvPr>
          <p:cNvSpPr>
            <a:spLocks noGrp="1"/>
          </p:cNvSpPr>
          <p:nvPr>
            <p:ph idx="1"/>
          </p:nvPr>
        </p:nvSpPr>
        <p:spPr>
          <a:xfrm>
            <a:off x="271848" y="2413000"/>
            <a:ext cx="6043608" cy="3632200"/>
          </a:xfrm>
        </p:spPr>
        <p:txBody>
          <a:bodyPr>
            <a:noAutofit/>
          </a:bodyPr>
          <a:lstStyle/>
          <a:p>
            <a:pPr lvl="0" algn="just" fontAlgn="base">
              <a:lnSpc>
                <a:spcPct val="90000"/>
              </a:lnSpc>
            </a:pPr>
            <a:r>
              <a:rPr lang="en-IN" sz="2200" dirty="0"/>
              <a:t>The trajectory is the individual, peer network, community involvement and increased community linkages (Foster et al., 2017). </a:t>
            </a:r>
          </a:p>
          <a:p>
            <a:pPr lvl="0" algn="just" fontAlgn="base">
              <a:lnSpc>
                <a:spcPct val="90000"/>
              </a:lnSpc>
            </a:pPr>
            <a:r>
              <a:rPr lang="en-IN" sz="2200" dirty="0"/>
              <a:t>If users were to transition from digital interaction to community activities, </a:t>
            </a:r>
            <a:r>
              <a:rPr lang="en-IN" sz="2200" dirty="0" err="1"/>
              <a:t>ReConnect</a:t>
            </a:r>
            <a:r>
              <a:rPr lang="en-IN" sz="2200" dirty="0"/>
              <a:t> had a potential for mutual support, community participation and social capital. </a:t>
            </a:r>
          </a:p>
          <a:p>
            <a:pPr lvl="0" algn="just" fontAlgn="base">
              <a:lnSpc>
                <a:spcPct val="90000"/>
              </a:lnSpc>
            </a:pPr>
            <a:r>
              <a:rPr lang="en-IN" sz="2200" dirty="0"/>
              <a:t>This can also help to increase awareness of the older adults on the availability of the local resources. </a:t>
            </a:r>
          </a:p>
          <a:p>
            <a:pPr algn="just">
              <a:lnSpc>
                <a:spcPct val="90000"/>
              </a:lnSpc>
            </a:pPr>
            <a:endParaRPr lang="en-IN" sz="2200" dirty="0"/>
          </a:p>
        </p:txBody>
      </p:sp>
      <p:pic>
        <p:nvPicPr>
          <p:cNvPr id="4" name="Picture 3" descr="Community-focused strategy for local ecology conservation – Climate Change  and Climate Action">
            <a:extLst>
              <a:ext uri="{FF2B5EF4-FFF2-40B4-BE49-F238E27FC236}">
                <a16:creationId xmlns:a16="http://schemas.microsoft.com/office/drawing/2014/main" id="{C417568F-D5C3-F9B0-E3A0-86FAB11E05B2}"/>
              </a:ext>
            </a:extLst>
          </p:cNvPr>
          <p:cNvPicPr>
            <a:picLocks noChangeAspect="1"/>
          </p:cNvPicPr>
          <p:nvPr/>
        </p:nvPicPr>
        <p:blipFill>
          <a:blip r:embed="rId3"/>
          <a:stretch>
            <a:fillRect/>
          </a:stretch>
        </p:blipFill>
        <p:spPr>
          <a:xfrm>
            <a:off x="6469038" y="2151606"/>
            <a:ext cx="4542173" cy="3632200"/>
          </a:xfrm>
          <a:prstGeom prst="rect">
            <a:avLst/>
          </a:prstGeom>
        </p:spPr>
      </p:pic>
      <p:sp>
        <p:nvSpPr>
          <p:cNvPr id="5" name="Rectangle 4">
            <a:extLst>
              <a:ext uri="{FF2B5EF4-FFF2-40B4-BE49-F238E27FC236}">
                <a16:creationId xmlns:a16="http://schemas.microsoft.com/office/drawing/2014/main" id="{8D738372-BE7E-49B1-44AF-0CA3E65AEFCF}"/>
              </a:ext>
            </a:extLst>
          </p:cNvPr>
          <p:cNvSpPr/>
          <p:nvPr/>
        </p:nvSpPr>
        <p:spPr>
          <a:xfrm>
            <a:off x="6469037" y="6269183"/>
            <a:ext cx="5272689" cy="22915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t>Source: Foster et al., 2017 </a:t>
            </a:r>
          </a:p>
        </p:txBody>
      </p:sp>
    </p:spTree>
    <p:extLst>
      <p:ext uri="{BB962C8B-B14F-4D97-AF65-F5344CB8AC3E}">
        <p14:creationId xmlns:p14="http://schemas.microsoft.com/office/powerpoint/2010/main" val="257102842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F0C63-3273-F921-F257-18A1151AE21A}"/>
              </a:ext>
            </a:extLst>
          </p:cNvPr>
          <p:cNvSpPr>
            <a:spLocks noGrp="1"/>
          </p:cNvSpPr>
          <p:nvPr>
            <p:ph type="title"/>
          </p:nvPr>
        </p:nvSpPr>
        <p:spPr>
          <a:xfrm>
            <a:off x="135924" y="0"/>
            <a:ext cx="4386649" cy="1507524"/>
          </a:xfrm>
        </p:spPr>
        <p:txBody>
          <a:bodyPr>
            <a:normAutofit/>
          </a:bodyPr>
          <a:lstStyle/>
          <a:p>
            <a:pPr algn="ctr"/>
            <a:r>
              <a:rPr lang="en-IN" dirty="0"/>
              <a:t>Health Inequalities</a:t>
            </a:r>
          </a:p>
        </p:txBody>
      </p:sp>
      <p:sp>
        <p:nvSpPr>
          <p:cNvPr id="3" name="Content Placeholder 2">
            <a:extLst>
              <a:ext uri="{FF2B5EF4-FFF2-40B4-BE49-F238E27FC236}">
                <a16:creationId xmlns:a16="http://schemas.microsoft.com/office/drawing/2014/main" id="{15AFF3B4-3AB2-CB93-4EA2-1384BFFC9442}"/>
              </a:ext>
            </a:extLst>
          </p:cNvPr>
          <p:cNvSpPr>
            <a:spLocks noGrp="1"/>
          </p:cNvSpPr>
          <p:nvPr>
            <p:ph idx="1"/>
          </p:nvPr>
        </p:nvSpPr>
        <p:spPr>
          <a:xfrm>
            <a:off x="135923" y="2412999"/>
            <a:ext cx="5724957" cy="4000157"/>
          </a:xfrm>
        </p:spPr>
        <p:txBody>
          <a:bodyPr>
            <a:noAutofit/>
          </a:bodyPr>
          <a:lstStyle/>
          <a:p>
            <a:pPr lvl="0" algn="just" fontAlgn="base"/>
            <a:r>
              <a:rPr lang="en-IN" sz="2200" dirty="0" err="1"/>
              <a:t>ReConnect</a:t>
            </a:r>
            <a:r>
              <a:rPr lang="en-IN" sz="2200" dirty="0"/>
              <a:t> could exacerbate inequalities but may also help to reduce them. </a:t>
            </a:r>
          </a:p>
          <a:p>
            <a:pPr lvl="0" algn="just" fontAlgn="base"/>
            <a:r>
              <a:rPr lang="en-IN" sz="2200" dirty="0"/>
              <a:t>Digital health benefits could be most prominent for those with existing devices, reliable internet access and good digital skills. </a:t>
            </a:r>
          </a:p>
          <a:p>
            <a:pPr lvl="0" algn="just" fontAlgn="base"/>
            <a:r>
              <a:rPr lang="en-IN" sz="2200" dirty="0"/>
              <a:t>According to Age UK,2.4 million people aged 65 and older have limited internet access and approximately 30% of people aged 65+, who are currently living alone, have limited access to the internet (age UK, 2025). </a:t>
            </a:r>
          </a:p>
          <a:p>
            <a:pPr algn="just"/>
            <a:endParaRPr lang="en-IN" sz="2200" dirty="0"/>
          </a:p>
        </p:txBody>
      </p:sp>
      <p:pic>
        <p:nvPicPr>
          <p:cNvPr id="6" name="Picture 5" descr="ICT Use Among Older Adults Around the World | Springer Nature Link">
            <a:extLst>
              <a:ext uri="{FF2B5EF4-FFF2-40B4-BE49-F238E27FC236}">
                <a16:creationId xmlns:a16="http://schemas.microsoft.com/office/drawing/2014/main" id="{32029FBC-F037-4E00-E6DD-BA5BA227CE69}"/>
              </a:ext>
            </a:extLst>
          </p:cNvPr>
          <p:cNvPicPr>
            <a:picLocks noChangeAspect="1"/>
          </p:cNvPicPr>
          <p:nvPr/>
        </p:nvPicPr>
        <p:blipFill>
          <a:blip r:embed="rId3"/>
          <a:stretch>
            <a:fillRect/>
          </a:stretch>
        </p:blipFill>
        <p:spPr>
          <a:xfrm>
            <a:off x="5860881" y="1975104"/>
            <a:ext cx="5124503" cy="3735550"/>
          </a:xfrm>
          <a:prstGeom prst="rect">
            <a:avLst/>
          </a:prstGeom>
        </p:spPr>
      </p:pic>
      <p:sp>
        <p:nvSpPr>
          <p:cNvPr id="5" name="Rectangle 4">
            <a:extLst>
              <a:ext uri="{FF2B5EF4-FFF2-40B4-BE49-F238E27FC236}">
                <a16:creationId xmlns:a16="http://schemas.microsoft.com/office/drawing/2014/main" id="{C9B7D3E2-CAC1-B368-2449-B1E9683F14A7}"/>
              </a:ext>
            </a:extLst>
          </p:cNvPr>
          <p:cNvSpPr/>
          <p:nvPr/>
        </p:nvSpPr>
        <p:spPr>
          <a:xfrm>
            <a:off x="6096000" y="6045200"/>
            <a:ext cx="5597236" cy="50190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t>Source: age UK, 2025</a:t>
            </a:r>
          </a:p>
        </p:txBody>
      </p:sp>
    </p:spTree>
    <p:extLst>
      <p:ext uri="{BB962C8B-B14F-4D97-AF65-F5344CB8AC3E}">
        <p14:creationId xmlns:p14="http://schemas.microsoft.com/office/powerpoint/2010/main" val="330709757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4329D-3462-9A3E-31A4-7D0C22769BFE}"/>
              </a:ext>
            </a:extLst>
          </p:cNvPr>
          <p:cNvSpPr>
            <a:spLocks noGrp="1"/>
          </p:cNvSpPr>
          <p:nvPr>
            <p:ph type="title"/>
          </p:nvPr>
        </p:nvSpPr>
        <p:spPr>
          <a:xfrm>
            <a:off x="1506782" y="239435"/>
            <a:ext cx="8276226" cy="1371600"/>
          </a:xfrm>
        </p:spPr>
        <p:txBody>
          <a:bodyPr>
            <a:normAutofit/>
          </a:bodyPr>
          <a:lstStyle/>
          <a:p>
            <a:pPr algn="ctr"/>
            <a:r>
              <a:rPr lang="en-IN" dirty="0"/>
              <a:t>Measuring Benefits</a:t>
            </a:r>
          </a:p>
        </p:txBody>
      </p:sp>
      <p:sp>
        <p:nvSpPr>
          <p:cNvPr id="3" name="Content Placeholder 2">
            <a:extLst>
              <a:ext uri="{FF2B5EF4-FFF2-40B4-BE49-F238E27FC236}">
                <a16:creationId xmlns:a16="http://schemas.microsoft.com/office/drawing/2014/main" id="{BCDB69FC-D5E8-62B5-3FC3-9A7F7031F45E}"/>
              </a:ext>
            </a:extLst>
          </p:cNvPr>
          <p:cNvSpPr>
            <a:spLocks noGrp="1"/>
          </p:cNvSpPr>
          <p:nvPr>
            <p:ph idx="1"/>
          </p:nvPr>
        </p:nvSpPr>
        <p:spPr>
          <a:xfrm>
            <a:off x="308918" y="2413000"/>
            <a:ext cx="5335977" cy="3632200"/>
          </a:xfrm>
        </p:spPr>
        <p:txBody>
          <a:bodyPr>
            <a:noAutofit/>
          </a:bodyPr>
          <a:lstStyle/>
          <a:p>
            <a:pPr lvl="0" algn="just" fontAlgn="base"/>
            <a:r>
              <a:rPr lang="en-IN" sz="2200" dirty="0"/>
              <a:t>The advantages of </a:t>
            </a:r>
            <a:r>
              <a:rPr lang="en-IN" sz="2200" dirty="0" err="1"/>
              <a:t>ReConnect</a:t>
            </a:r>
            <a:r>
              <a:rPr lang="en-IN" sz="2200" dirty="0"/>
              <a:t> should not be taken for granted, but must be tangible. </a:t>
            </a:r>
          </a:p>
          <a:p>
            <a:pPr lvl="0" algn="just" fontAlgn="base"/>
            <a:r>
              <a:rPr lang="en-IN" sz="2200" dirty="0"/>
              <a:t>An evaluation dashboard should have five areas, and it is important that all are balanced. Social indicators might be social connectedness and participation (Anderson et al., 2023). </a:t>
            </a:r>
          </a:p>
          <a:p>
            <a:pPr lvl="0" algn="just" fontAlgn="base"/>
            <a:r>
              <a:rPr lang="en-IN" sz="2200" dirty="0"/>
              <a:t>Physical activity and community engagement may be indicators of behaviour. </a:t>
            </a:r>
          </a:p>
        </p:txBody>
      </p:sp>
      <p:pic>
        <p:nvPicPr>
          <p:cNvPr id="5" name="Picture 4">
            <a:extLst>
              <a:ext uri="{FF2B5EF4-FFF2-40B4-BE49-F238E27FC236}">
                <a16:creationId xmlns:a16="http://schemas.microsoft.com/office/drawing/2014/main" id="{BD133344-0614-1328-D5AE-9CD909498F1E}"/>
              </a:ext>
            </a:extLst>
          </p:cNvPr>
          <p:cNvPicPr>
            <a:picLocks noChangeAspect="1"/>
          </p:cNvPicPr>
          <p:nvPr/>
        </p:nvPicPr>
        <p:blipFill>
          <a:blip r:embed="rId3"/>
          <a:stretch>
            <a:fillRect/>
          </a:stretch>
        </p:blipFill>
        <p:spPr>
          <a:xfrm>
            <a:off x="5876543" y="2784400"/>
            <a:ext cx="5638853" cy="2847621"/>
          </a:xfrm>
          <a:prstGeom prst="rect">
            <a:avLst/>
          </a:prstGeom>
        </p:spPr>
      </p:pic>
      <p:sp>
        <p:nvSpPr>
          <p:cNvPr id="6" name="Rectangle 5">
            <a:extLst>
              <a:ext uri="{FF2B5EF4-FFF2-40B4-BE49-F238E27FC236}">
                <a16:creationId xmlns:a16="http://schemas.microsoft.com/office/drawing/2014/main" id="{F1283472-DCE0-6657-900D-963C5FD3A66B}"/>
              </a:ext>
            </a:extLst>
          </p:cNvPr>
          <p:cNvSpPr/>
          <p:nvPr/>
        </p:nvSpPr>
        <p:spPr>
          <a:xfrm>
            <a:off x="5876543" y="5864352"/>
            <a:ext cx="6169983" cy="42561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t>Source: Anderson et al., 2023 </a:t>
            </a:r>
          </a:p>
        </p:txBody>
      </p:sp>
    </p:spTree>
    <p:extLst>
      <p:ext uri="{BB962C8B-B14F-4D97-AF65-F5344CB8AC3E}">
        <p14:creationId xmlns:p14="http://schemas.microsoft.com/office/powerpoint/2010/main" val="274007754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67B01-B631-3058-93DE-8CA263D5B3A0}"/>
              </a:ext>
            </a:extLst>
          </p:cNvPr>
          <p:cNvSpPr>
            <a:spLocks noGrp="1"/>
          </p:cNvSpPr>
          <p:nvPr>
            <p:ph type="title"/>
          </p:nvPr>
        </p:nvSpPr>
        <p:spPr>
          <a:xfrm>
            <a:off x="810000" y="447188"/>
            <a:ext cx="10571998" cy="970450"/>
          </a:xfrm>
        </p:spPr>
        <p:txBody>
          <a:bodyPr>
            <a:normAutofit/>
          </a:bodyPr>
          <a:lstStyle/>
          <a:p>
            <a:pPr algn="ctr"/>
            <a:r>
              <a:rPr lang="en-IN" dirty="0"/>
              <a:t>Policy Implications</a:t>
            </a:r>
          </a:p>
        </p:txBody>
      </p:sp>
      <p:pic>
        <p:nvPicPr>
          <p:cNvPr id="4" name="Picture 3" descr="Policy-Driven Digital Health Interventions for Health Promotion and Disease  Prevention: A Systematic Review of Clinical and Environmental Outcomes">
            <a:extLst>
              <a:ext uri="{FF2B5EF4-FFF2-40B4-BE49-F238E27FC236}">
                <a16:creationId xmlns:a16="http://schemas.microsoft.com/office/drawing/2014/main" id="{A53D0C27-E7F7-B501-77F0-5FAD8789E101}"/>
              </a:ext>
            </a:extLst>
          </p:cNvPr>
          <p:cNvPicPr>
            <a:picLocks noChangeAspect="1"/>
          </p:cNvPicPr>
          <p:nvPr/>
        </p:nvPicPr>
        <p:blipFill>
          <a:blip r:embed="rId3"/>
          <a:stretch>
            <a:fillRect/>
          </a:stretch>
        </p:blipFill>
        <p:spPr>
          <a:xfrm>
            <a:off x="960438" y="2942084"/>
            <a:ext cx="2913062" cy="2658169"/>
          </a:xfrm>
          <a:prstGeom prst="roundRect">
            <a:avLst>
              <a:gd name="adj" fmla="val 3876"/>
            </a:avLst>
          </a:prstGeom>
          <a:ln>
            <a:solidFill>
              <a:schemeClr val="accent1"/>
            </a:solidFill>
          </a:ln>
          <a:effectLst/>
        </p:spPr>
      </p:pic>
      <p:sp>
        <p:nvSpPr>
          <p:cNvPr id="3" name="Content Placeholder 2">
            <a:extLst>
              <a:ext uri="{FF2B5EF4-FFF2-40B4-BE49-F238E27FC236}">
                <a16:creationId xmlns:a16="http://schemas.microsoft.com/office/drawing/2014/main" id="{AEA9BCB8-D02B-E4E6-70BB-119A37743023}"/>
              </a:ext>
            </a:extLst>
          </p:cNvPr>
          <p:cNvSpPr>
            <a:spLocks noGrp="1"/>
          </p:cNvSpPr>
          <p:nvPr>
            <p:ph idx="1"/>
          </p:nvPr>
        </p:nvSpPr>
        <p:spPr>
          <a:xfrm>
            <a:off x="4792135" y="2665561"/>
            <a:ext cx="7052733" cy="3632200"/>
          </a:xfrm>
        </p:spPr>
        <p:txBody>
          <a:bodyPr>
            <a:noAutofit/>
          </a:bodyPr>
          <a:lstStyle/>
          <a:p>
            <a:pPr lvl="0" algn="just" fontAlgn="base"/>
            <a:r>
              <a:rPr lang="en-IN" sz="2200" dirty="0"/>
              <a:t>The evidence that could be created using </a:t>
            </a:r>
            <a:r>
              <a:rPr lang="en-IN" sz="2200" dirty="0" err="1"/>
              <a:t>ReConnect</a:t>
            </a:r>
            <a:r>
              <a:rPr lang="en-IN" sz="2200" dirty="0"/>
              <a:t> may be used for a number of policy priorities, including healthy ageing, digital health and digital inclusion, prevention, social prescribing and integrated health and social care (</a:t>
            </a:r>
            <a:r>
              <a:rPr lang="en-IN" sz="2200" dirty="0" err="1"/>
              <a:t>Rafiei</a:t>
            </a:r>
            <a:r>
              <a:rPr lang="en-IN" sz="2200" dirty="0"/>
              <a:t>, Mahsa </a:t>
            </a:r>
            <a:r>
              <a:rPr lang="en-IN" sz="2200" dirty="0" err="1"/>
              <a:t>Honary</a:t>
            </a:r>
            <a:r>
              <a:rPr lang="en-IN" sz="2200" dirty="0"/>
              <a:t> and Mezes, 2025). </a:t>
            </a:r>
          </a:p>
          <a:p>
            <a:pPr lvl="0" algn="just" fontAlgn="base"/>
            <a:r>
              <a:rPr lang="en-IN" sz="2200" dirty="0"/>
              <a:t>The intervention can give insight into whether digital platforms can complement existing community and social prescribing pathways. </a:t>
            </a:r>
          </a:p>
          <a:p>
            <a:pPr lvl="0" algn="just" fontAlgn="base"/>
            <a:r>
              <a:rPr lang="en-IN" sz="2200" dirty="0"/>
              <a:t>This is pertinent as NHS England has already made steps to incorporate social prescribing into the work of the primary care network (NHS England, 2024). </a:t>
            </a:r>
          </a:p>
          <a:p>
            <a:pPr algn="just"/>
            <a:endParaRPr lang="en-IN" sz="2200" dirty="0"/>
          </a:p>
        </p:txBody>
      </p:sp>
      <p:sp>
        <p:nvSpPr>
          <p:cNvPr id="5" name="Rectangle 4">
            <a:extLst>
              <a:ext uri="{FF2B5EF4-FFF2-40B4-BE49-F238E27FC236}">
                <a16:creationId xmlns:a16="http://schemas.microsoft.com/office/drawing/2014/main" id="{B8EF7785-CA99-8760-5E89-A6C566ED3C81}"/>
              </a:ext>
            </a:extLst>
          </p:cNvPr>
          <p:cNvSpPr/>
          <p:nvPr/>
        </p:nvSpPr>
        <p:spPr>
          <a:xfrm>
            <a:off x="110836" y="6045199"/>
            <a:ext cx="4468091" cy="50512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t>Source: </a:t>
            </a:r>
            <a:r>
              <a:rPr lang="en-IN" dirty="0" err="1"/>
              <a:t>Rafiei</a:t>
            </a:r>
            <a:r>
              <a:rPr lang="en-IN" dirty="0"/>
              <a:t>, Mahsa </a:t>
            </a:r>
            <a:r>
              <a:rPr lang="en-IN" dirty="0" err="1"/>
              <a:t>Honary</a:t>
            </a:r>
            <a:r>
              <a:rPr lang="en-IN" dirty="0"/>
              <a:t> and Mezes, 2025</a:t>
            </a:r>
          </a:p>
        </p:txBody>
      </p:sp>
    </p:spTree>
    <p:extLst>
      <p:ext uri="{BB962C8B-B14F-4D97-AF65-F5344CB8AC3E}">
        <p14:creationId xmlns:p14="http://schemas.microsoft.com/office/powerpoint/2010/main" val="295705746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F2908-0A7A-BE42-8A49-6E2ACF054CE0}"/>
              </a:ext>
            </a:extLst>
          </p:cNvPr>
          <p:cNvSpPr>
            <a:spLocks noGrp="1"/>
          </p:cNvSpPr>
          <p:nvPr>
            <p:ph type="title"/>
          </p:nvPr>
        </p:nvSpPr>
        <p:spPr>
          <a:xfrm>
            <a:off x="810000" y="447188"/>
            <a:ext cx="10571998" cy="970450"/>
          </a:xfrm>
        </p:spPr>
        <p:txBody>
          <a:bodyPr>
            <a:normAutofit/>
          </a:bodyPr>
          <a:lstStyle/>
          <a:p>
            <a:pPr algn="ctr"/>
            <a:r>
              <a:rPr lang="en-IN" dirty="0"/>
              <a:t>Research Implications</a:t>
            </a:r>
          </a:p>
        </p:txBody>
      </p:sp>
      <p:graphicFrame>
        <p:nvGraphicFramePr>
          <p:cNvPr id="5" name="Content Placeholder 2">
            <a:extLst>
              <a:ext uri="{FF2B5EF4-FFF2-40B4-BE49-F238E27FC236}">
                <a16:creationId xmlns:a16="http://schemas.microsoft.com/office/drawing/2014/main" id="{A8A337A0-8082-E1EA-7C72-35025A0578C7}"/>
              </a:ext>
            </a:extLst>
          </p:cNvPr>
          <p:cNvGraphicFramePr>
            <a:graphicFrameLocks noGrp="1"/>
          </p:cNvGraphicFramePr>
          <p:nvPr>
            <p:ph idx="1"/>
            <p:extLst>
              <p:ext uri="{D42A27DB-BD31-4B8C-83A1-F6EECF244321}">
                <p14:modId xmlns:p14="http://schemas.microsoft.com/office/powerpoint/2010/main" val="2495226456"/>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53250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39E78-B066-7C0D-2D28-272C1DAACC7F}"/>
              </a:ext>
            </a:extLst>
          </p:cNvPr>
          <p:cNvSpPr>
            <a:spLocks noGrp="1"/>
          </p:cNvSpPr>
          <p:nvPr>
            <p:ph type="title"/>
          </p:nvPr>
        </p:nvSpPr>
        <p:spPr>
          <a:xfrm>
            <a:off x="810000" y="447188"/>
            <a:ext cx="10571998" cy="970450"/>
          </a:xfrm>
        </p:spPr>
        <p:txBody>
          <a:bodyPr>
            <a:normAutofit/>
          </a:bodyPr>
          <a:lstStyle/>
          <a:p>
            <a:pPr algn="ctr"/>
            <a:r>
              <a:rPr lang="en-IN" dirty="0"/>
              <a:t>Education &amp; Professional Practice</a:t>
            </a:r>
          </a:p>
        </p:txBody>
      </p:sp>
      <p:graphicFrame>
        <p:nvGraphicFramePr>
          <p:cNvPr id="5" name="Content Placeholder 2">
            <a:extLst>
              <a:ext uri="{FF2B5EF4-FFF2-40B4-BE49-F238E27FC236}">
                <a16:creationId xmlns:a16="http://schemas.microsoft.com/office/drawing/2014/main" id="{615DA409-491C-8622-DACB-D96A71D02277}"/>
              </a:ext>
            </a:extLst>
          </p:cNvPr>
          <p:cNvGraphicFramePr>
            <a:graphicFrameLocks noGrp="1"/>
          </p:cNvGraphicFramePr>
          <p:nvPr>
            <p:ph idx="1"/>
            <p:extLst>
              <p:ext uri="{D42A27DB-BD31-4B8C-83A1-F6EECF244321}">
                <p14:modId xmlns:p14="http://schemas.microsoft.com/office/powerpoint/2010/main" val="240767383"/>
              </p:ext>
            </p:extLst>
          </p:nvPr>
        </p:nvGraphicFramePr>
        <p:xfrm>
          <a:off x="819150" y="2494722"/>
          <a:ext cx="11068050" cy="37841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933526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ethoscope">
            <a:extLst>
              <a:ext uri="{FF2B5EF4-FFF2-40B4-BE49-F238E27FC236}">
                <a16:creationId xmlns:a16="http://schemas.microsoft.com/office/drawing/2014/main" id="{CAA05E7B-731E-4BD1-ACA9-107B84CB7EE7}"/>
              </a:ext>
            </a:extLst>
          </p:cNvPr>
          <p:cNvPicPr>
            <a:picLocks noChangeAspect="1"/>
          </p:cNvPicPr>
          <p:nvPr/>
        </p:nvPicPr>
        <p:blipFill>
          <a:blip r:embed="rId3">
            <a:duotone>
              <a:schemeClr val="accent1">
                <a:shade val="45000"/>
                <a:satMod val="135000"/>
              </a:schemeClr>
              <a:prstClr val="white"/>
            </a:duotone>
          </a:blip>
          <a:srcRect l="4605" r="36076" b="-2"/>
          <a:stretch>
            <a:fillRect/>
          </a:stretch>
        </p:blipFill>
        <p:spPr>
          <a:xfrm>
            <a:off x="6108700" y="-1"/>
            <a:ext cx="6094450" cy="6858001"/>
          </a:xfrm>
          <a:prstGeom prst="rect">
            <a:avLst/>
          </a:prstGeom>
        </p:spPr>
      </p:pic>
      <p:sp>
        <p:nvSpPr>
          <p:cNvPr id="2" name="Title 1">
            <a:extLst>
              <a:ext uri="{FF2B5EF4-FFF2-40B4-BE49-F238E27FC236}">
                <a16:creationId xmlns:a16="http://schemas.microsoft.com/office/drawing/2014/main" id="{874E93E8-E691-B6E6-E1D9-6710C420419A}"/>
              </a:ext>
            </a:extLst>
          </p:cNvPr>
          <p:cNvSpPr>
            <a:spLocks noGrp="1"/>
          </p:cNvSpPr>
          <p:nvPr>
            <p:ph type="title"/>
          </p:nvPr>
        </p:nvSpPr>
        <p:spPr>
          <a:xfrm>
            <a:off x="707683" y="73882"/>
            <a:ext cx="5070100" cy="1559412"/>
          </a:xfrm>
        </p:spPr>
        <p:txBody>
          <a:bodyPr>
            <a:normAutofit/>
          </a:bodyPr>
          <a:lstStyle/>
          <a:p>
            <a:pPr algn="ctr"/>
            <a:r>
              <a:rPr lang="en-IN" dirty="0"/>
              <a:t>Overall Impact &amp; Final Conclusion</a:t>
            </a:r>
          </a:p>
        </p:txBody>
      </p:sp>
      <p:sp>
        <p:nvSpPr>
          <p:cNvPr id="3" name="Content Placeholder 2">
            <a:extLst>
              <a:ext uri="{FF2B5EF4-FFF2-40B4-BE49-F238E27FC236}">
                <a16:creationId xmlns:a16="http://schemas.microsoft.com/office/drawing/2014/main" id="{B64DA7A8-74F6-6D36-A5E1-BB7E2570AEAB}"/>
              </a:ext>
            </a:extLst>
          </p:cNvPr>
          <p:cNvSpPr>
            <a:spLocks noGrp="1"/>
          </p:cNvSpPr>
          <p:nvPr>
            <p:ph idx="1"/>
          </p:nvPr>
        </p:nvSpPr>
        <p:spPr>
          <a:xfrm>
            <a:off x="0" y="2139622"/>
            <a:ext cx="5874635" cy="4158488"/>
          </a:xfrm>
        </p:spPr>
        <p:txBody>
          <a:bodyPr>
            <a:noAutofit/>
          </a:bodyPr>
          <a:lstStyle/>
          <a:p>
            <a:pPr lvl="0" algn="just" fontAlgn="base"/>
            <a:r>
              <a:rPr lang="en-IN" sz="2000" dirty="0"/>
              <a:t>The overall impact pathway is the following: </a:t>
            </a:r>
            <a:r>
              <a:rPr lang="en-IN" sz="2000" dirty="0" err="1"/>
              <a:t>ReConnect</a:t>
            </a:r>
            <a:r>
              <a:rPr lang="en-IN" sz="2000" dirty="0"/>
              <a:t>, meaningful social connection, increased confidence and participation, health promoting behaviours, increased social-health resilience and potential population-health benefit (Holt‐</a:t>
            </a:r>
            <a:r>
              <a:rPr lang="en-IN" sz="2000" dirty="0" err="1"/>
              <a:t>Lunstad</a:t>
            </a:r>
            <a:r>
              <a:rPr lang="en-IN" sz="2000" dirty="0"/>
              <a:t>, 2024). </a:t>
            </a:r>
          </a:p>
          <a:p>
            <a:pPr lvl="0" algn="just" fontAlgn="base"/>
            <a:r>
              <a:rPr lang="en-IN" sz="2000" dirty="0"/>
              <a:t>However, </a:t>
            </a:r>
            <a:r>
              <a:rPr lang="en-IN" sz="2000" dirty="0" err="1"/>
              <a:t>ReConnect</a:t>
            </a:r>
            <a:r>
              <a:rPr lang="en-IN" sz="2000" dirty="0"/>
              <a:t> is not so much an app that replaces people, as one that extends the reach of people. </a:t>
            </a:r>
          </a:p>
          <a:p>
            <a:pPr lvl="0" algn="just" fontAlgn="base"/>
            <a:r>
              <a:rPr lang="en-IN" sz="2000" dirty="0"/>
              <a:t>Its strength is that it is about making, sustaining and enriching human connection and health promoting opportunities for older adults living alone, through digital technology. </a:t>
            </a:r>
          </a:p>
        </p:txBody>
      </p:sp>
    </p:spTree>
    <p:extLst>
      <p:ext uri="{BB962C8B-B14F-4D97-AF65-F5344CB8AC3E}">
        <p14:creationId xmlns:p14="http://schemas.microsoft.com/office/powerpoint/2010/main" val="40538600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8E0EA-EA59-A919-86A6-29CB07EEF772}"/>
              </a:ext>
            </a:extLst>
          </p:cNvPr>
          <p:cNvSpPr>
            <a:spLocks noGrp="1"/>
          </p:cNvSpPr>
          <p:nvPr>
            <p:ph type="title"/>
          </p:nvPr>
        </p:nvSpPr>
        <p:spPr>
          <a:xfrm>
            <a:off x="3523487" y="942377"/>
            <a:ext cx="3765483" cy="484087"/>
          </a:xfrm>
        </p:spPr>
        <p:txBody>
          <a:bodyPr anchor="ctr">
            <a:noAutofit/>
          </a:bodyPr>
          <a:lstStyle/>
          <a:p>
            <a:pPr algn="ctr"/>
            <a:r>
              <a:rPr lang="en-IN" dirty="0"/>
              <a:t>References</a:t>
            </a:r>
          </a:p>
        </p:txBody>
      </p:sp>
      <p:sp>
        <p:nvSpPr>
          <p:cNvPr id="3" name="Content Placeholder 2">
            <a:extLst>
              <a:ext uri="{FF2B5EF4-FFF2-40B4-BE49-F238E27FC236}">
                <a16:creationId xmlns:a16="http://schemas.microsoft.com/office/drawing/2014/main" id="{74032A1F-1AC1-33D8-E69A-1B2F77699FF2}"/>
              </a:ext>
            </a:extLst>
          </p:cNvPr>
          <p:cNvSpPr>
            <a:spLocks noGrp="1"/>
          </p:cNvSpPr>
          <p:nvPr>
            <p:ph idx="1"/>
          </p:nvPr>
        </p:nvSpPr>
        <p:spPr>
          <a:xfrm>
            <a:off x="121920" y="1853184"/>
            <a:ext cx="11948160" cy="5004816"/>
          </a:xfrm>
          <a:effectLst/>
        </p:spPr>
        <p:txBody>
          <a:bodyPr>
            <a:noAutofit/>
          </a:bodyPr>
          <a:lstStyle/>
          <a:p>
            <a:pPr>
              <a:lnSpc>
                <a:spcPct val="90000"/>
              </a:lnSpc>
            </a:pPr>
            <a:r>
              <a:rPr lang="en-IN" sz="600" dirty="0"/>
              <a:t>Age UK (2024). </a:t>
            </a:r>
            <a:r>
              <a:rPr lang="en-IN" sz="600" i="1" dirty="0"/>
              <a:t>Age UK’s new report shows ‘you are not alone in feeling lonely’</a:t>
            </a:r>
            <a:r>
              <a:rPr lang="en-IN" sz="600" dirty="0"/>
              <a:t>. [online] </a:t>
            </a:r>
            <a:r>
              <a:rPr lang="en-IN" sz="600" i="1" dirty="0"/>
              <a:t>Age UK</a:t>
            </a:r>
            <a:r>
              <a:rPr lang="en-IN" sz="600" dirty="0"/>
              <a:t>. Available at: https://www.ageuk.org.uk/latest-press/articles/age-uks-new-report-shows-you-are-not-alone-in-feeling-lonely/ [Accessed 12 Aug. 2026].</a:t>
            </a:r>
          </a:p>
          <a:p>
            <a:pPr>
              <a:lnSpc>
                <a:spcPct val="90000"/>
              </a:lnSpc>
            </a:pPr>
            <a:r>
              <a:rPr lang="en-IN" sz="600" dirty="0"/>
              <a:t>age UK (2025). [online] </a:t>
            </a:r>
            <a:r>
              <a:rPr lang="en-IN" sz="600" i="1" dirty="0"/>
              <a:t>Age UK</a:t>
            </a:r>
            <a:r>
              <a:rPr lang="en-IN" sz="600" dirty="0"/>
              <a:t>. Available at: https://www.ageuk.org.uk/latest-press/articles/age-uk-warns-22.4-million-digitally-excluded-older-people-are-at-risk-of-being-left-behind-in-an-increasingly-digital-world/ [Accessed 12 Aug. 2026].</a:t>
            </a:r>
          </a:p>
          <a:p>
            <a:pPr>
              <a:lnSpc>
                <a:spcPct val="90000"/>
              </a:lnSpc>
            </a:pPr>
            <a:r>
              <a:rPr lang="en-IN" sz="600" dirty="0"/>
              <a:t>Amirthalingam, J. and Khera, A. (2024). Understanding social media addiction: A deep dive. </a:t>
            </a:r>
            <a:r>
              <a:rPr lang="en-IN" sz="600" i="1" dirty="0" err="1"/>
              <a:t>Cureus</a:t>
            </a:r>
            <a:r>
              <a:rPr lang="en-IN" sz="600" dirty="0"/>
              <a:t>, [online] 16(10). doi:10.7759/cureus.72499.</a:t>
            </a:r>
          </a:p>
          <a:p>
            <a:pPr>
              <a:lnSpc>
                <a:spcPct val="90000"/>
              </a:lnSpc>
            </a:pPr>
            <a:r>
              <a:rPr lang="en-IN" sz="600" dirty="0"/>
              <a:t>Anderson, N.W., Russ, S.A., Eisenberg, D. and Halfon, N. (2023). Dashboards as mechanisms for community empowerment: Developing a prototype for child and adolescent well-being in California. </a:t>
            </a:r>
            <a:r>
              <a:rPr lang="en-IN" sz="600" i="1" dirty="0"/>
              <a:t>Journal of Public Health Management and Practice</a:t>
            </a:r>
            <a:r>
              <a:rPr lang="en-IN" sz="600" dirty="0"/>
              <a:t>, 29(4), pp.529–538. doi:10.1097/phh.0000000000001746.</a:t>
            </a:r>
          </a:p>
          <a:p>
            <a:pPr>
              <a:lnSpc>
                <a:spcPct val="90000"/>
              </a:lnSpc>
            </a:pPr>
            <a:r>
              <a:rPr lang="en-IN" sz="600" dirty="0"/>
              <a:t>Bauer, K.L., Johnson-Koenke, R. and Fort, M.P. (2025). What is social connection in the context of human need: An interdisciplinary literature review. </a:t>
            </a:r>
            <a:r>
              <a:rPr lang="en-IN" sz="600" i="1" dirty="0"/>
              <a:t>International Journal of Environmental Research and Public Health</a:t>
            </a:r>
            <a:r>
              <a:rPr lang="en-IN" sz="600" dirty="0"/>
              <a:t>, [online] 22(3), p.363. doi:10.3390/ijerph22030363.</a:t>
            </a:r>
          </a:p>
          <a:p>
            <a:pPr>
              <a:lnSpc>
                <a:spcPct val="90000"/>
              </a:lnSpc>
            </a:pPr>
            <a:r>
              <a:rPr lang="en-IN" sz="600" dirty="0"/>
              <a:t>Foster, C.E., Horwitz, A., Thomas, A., Opperman, K., Gipson, P., Burnside, A., Stone, D.M. and King, C.A. (2017). Connectedness to family, school, peers, and community in socially vulnerable adolescents. </a:t>
            </a:r>
            <a:r>
              <a:rPr lang="en-IN" sz="600" i="1" dirty="0"/>
              <a:t>Children and Youth Services Review</a:t>
            </a:r>
            <a:r>
              <a:rPr lang="en-IN" sz="600" dirty="0"/>
              <a:t>, [online] 81(81), pp.321–331. doi:10.1016/j.childyouth.2017.08.011.</a:t>
            </a:r>
          </a:p>
          <a:p>
            <a:pPr>
              <a:lnSpc>
                <a:spcPct val="90000"/>
              </a:lnSpc>
            </a:pPr>
            <a:r>
              <a:rPr lang="en-IN" sz="600" dirty="0"/>
              <a:t>Haim-</a:t>
            </a:r>
            <a:r>
              <a:rPr lang="en-IN" sz="600" dirty="0" err="1"/>
              <a:t>Litevsky</a:t>
            </a:r>
            <a:r>
              <a:rPr lang="en-IN" sz="600" dirty="0"/>
              <a:t>, D., </a:t>
            </a:r>
            <a:r>
              <a:rPr lang="en-IN" sz="600" dirty="0" err="1"/>
              <a:t>Komemi</a:t>
            </a:r>
            <a:r>
              <a:rPr lang="en-IN" sz="600" dirty="0"/>
              <a:t>, R. and Lipskaya-</a:t>
            </a:r>
            <a:r>
              <a:rPr lang="en-IN" sz="600" dirty="0" err="1"/>
              <a:t>Velikovsky</a:t>
            </a:r>
            <a:r>
              <a:rPr lang="en-IN" sz="600" dirty="0"/>
              <a:t>, L. (2023). Sense of belonging, meaningful daily life participation, and well-being: Integrated investigation. </a:t>
            </a:r>
            <a:r>
              <a:rPr lang="en-IN" sz="600" i="1" dirty="0"/>
              <a:t>International Journal of Environmental Research and Public Health</a:t>
            </a:r>
            <a:r>
              <a:rPr lang="en-IN" sz="600" dirty="0"/>
              <a:t>, 20(5), p.4121. doi:10.3390/ijerph20054121.</a:t>
            </a:r>
          </a:p>
          <a:p>
            <a:pPr>
              <a:lnSpc>
                <a:spcPct val="90000"/>
              </a:lnSpc>
            </a:pPr>
            <a:r>
              <a:rPr lang="en-IN" sz="600" dirty="0"/>
              <a:t>Holt‐</a:t>
            </a:r>
            <a:r>
              <a:rPr lang="en-IN" sz="600" dirty="0" err="1"/>
              <a:t>Lunstad</a:t>
            </a:r>
            <a:r>
              <a:rPr lang="en-IN" sz="600" dirty="0"/>
              <a:t>, J. (2024). Social connection as a critical factor for mental and physical health: Evidence, trends, challenges, and future implications. </a:t>
            </a:r>
            <a:r>
              <a:rPr lang="en-IN" sz="600" i="1" dirty="0"/>
              <a:t>World Psychiatry</a:t>
            </a:r>
            <a:r>
              <a:rPr lang="en-IN" sz="600" dirty="0"/>
              <a:t>, [online] 23(3), pp.312–332. doi:10.1002/wps.21224.</a:t>
            </a:r>
          </a:p>
          <a:p>
            <a:pPr>
              <a:lnSpc>
                <a:spcPct val="90000"/>
              </a:lnSpc>
            </a:pPr>
            <a:r>
              <a:rPr lang="en-IN" sz="600" dirty="0" err="1"/>
              <a:t>Labrague</a:t>
            </a:r>
            <a:r>
              <a:rPr lang="en-IN" sz="600" dirty="0"/>
              <a:t>, L.J. (2021). Psychological resilience, coping behaviours, and social support among healthcare workers during the COVID‐19 pandemic: A systematic review of quantitative studies. </a:t>
            </a:r>
            <a:r>
              <a:rPr lang="en-IN" sz="600" i="1" dirty="0"/>
              <a:t>Journal of Nursing Management</a:t>
            </a:r>
            <a:r>
              <a:rPr lang="en-IN" sz="600" dirty="0"/>
              <a:t>, 29(7), pp.1893–1905. doi:10.1111/jonm.13336.</a:t>
            </a:r>
          </a:p>
          <a:p>
            <a:pPr>
              <a:lnSpc>
                <a:spcPct val="90000"/>
              </a:lnSpc>
            </a:pPr>
            <a:r>
              <a:rPr lang="en-IN" sz="600" dirty="0"/>
              <a:t>Mayo Clinic (2024). </a:t>
            </a:r>
            <a:r>
              <a:rPr lang="en-IN" sz="600" i="1" dirty="0"/>
              <a:t>Friendships: Enrich your life and improve your health</a:t>
            </a:r>
            <a:r>
              <a:rPr lang="en-IN" sz="600" dirty="0"/>
              <a:t>. [online] </a:t>
            </a:r>
            <a:r>
              <a:rPr lang="en-IN" sz="600" i="1" dirty="0"/>
              <a:t>Mayo Clinic</a:t>
            </a:r>
            <a:r>
              <a:rPr lang="en-IN" sz="600" dirty="0"/>
              <a:t>. Available at: https://www.mayoclinic.org/healthy-lifestyle/adult-health/in-depth/friendships/art-20044860 [Accessed 12 Aug. 2026].</a:t>
            </a:r>
          </a:p>
          <a:p>
            <a:pPr>
              <a:lnSpc>
                <a:spcPct val="90000"/>
              </a:lnSpc>
            </a:pPr>
            <a:r>
              <a:rPr lang="en-IN" sz="600" dirty="0"/>
              <a:t>NHS England (2024). </a:t>
            </a:r>
            <a:r>
              <a:rPr lang="en-IN" sz="600" i="1" dirty="0"/>
              <a:t>Social prescribing</a:t>
            </a:r>
            <a:r>
              <a:rPr lang="en-IN" sz="600" dirty="0"/>
              <a:t>. [online] </a:t>
            </a:r>
            <a:r>
              <a:rPr lang="en-IN" sz="600" i="1" dirty="0"/>
              <a:t>NHS England</a:t>
            </a:r>
            <a:r>
              <a:rPr lang="en-IN" sz="600" dirty="0"/>
              <a:t>. NHS England. Available at: https://www.england.nhs.uk/personalisedcare/social-prescribing/ [Accessed 12 Aug. 2026].</a:t>
            </a:r>
          </a:p>
          <a:p>
            <a:pPr>
              <a:lnSpc>
                <a:spcPct val="90000"/>
              </a:lnSpc>
            </a:pPr>
            <a:r>
              <a:rPr lang="en-IN" sz="600" dirty="0" err="1"/>
              <a:t>Rafiei</a:t>
            </a:r>
            <a:r>
              <a:rPr lang="en-IN" sz="600" dirty="0"/>
              <a:t>, S., Mahsa </a:t>
            </a:r>
            <a:r>
              <a:rPr lang="en-IN" sz="600" dirty="0" err="1"/>
              <a:t>Honary</a:t>
            </a:r>
            <a:r>
              <a:rPr lang="en-IN" sz="600" dirty="0"/>
              <a:t> and Mezes, B. (2025). The potentials of digital technology in social prescribing: A qualitative study of key stakeholders’ perspectives. </a:t>
            </a:r>
            <a:r>
              <a:rPr lang="en-IN" sz="600" i="1" dirty="0"/>
              <a:t>BMC Public Health</a:t>
            </a:r>
            <a:r>
              <a:rPr lang="en-IN" sz="600" dirty="0"/>
              <a:t>, 25(1). doi:10.1186/s12889-025-23091-7.</a:t>
            </a:r>
          </a:p>
          <a:p>
            <a:pPr algn="just"/>
            <a:r>
              <a:rPr lang="en-IN" sz="600" dirty="0"/>
              <a:t>Yang, S., Xu, W. and Chen, K. (2025). Digital literacy and its effects on older adults’ health: Exploring mechanisms and outcomes. </a:t>
            </a:r>
            <a:r>
              <a:rPr lang="en-IN" sz="600" i="1" dirty="0"/>
              <a:t>Frontiers in Public Health</a:t>
            </a:r>
            <a:r>
              <a:rPr lang="en-IN" sz="600" dirty="0"/>
              <a:t>, 13(18). doi:10.3389/fpubh.2025.1669425. ability net (2026). </a:t>
            </a:r>
            <a:r>
              <a:rPr lang="en-IN" sz="600" i="1" dirty="0"/>
              <a:t>Inclusive user testing and research | </a:t>
            </a:r>
            <a:r>
              <a:rPr lang="en-IN" sz="600" i="1" dirty="0" err="1"/>
              <a:t>AbilityNet</a:t>
            </a:r>
            <a:r>
              <a:rPr lang="en-IN" sz="600" dirty="0"/>
              <a:t>. [online] Abilitynet.org.uk. Available at: https://abilitynet.org.uk/accessibility-services/products-and-services/inclusive-user-testing [Accessed 12 Aug. 2026].</a:t>
            </a:r>
          </a:p>
          <a:p>
            <a:pPr algn="just"/>
            <a:r>
              <a:rPr lang="en-IN" sz="600" dirty="0"/>
              <a:t>Alive, I. (2026). </a:t>
            </a:r>
            <a:r>
              <a:rPr lang="en-IN" sz="600" i="1" dirty="0"/>
              <a:t>Men vs women living alone: Statistics by sex, age &amp; country (2026)</a:t>
            </a:r>
            <a:r>
              <a:rPr lang="en-IN" sz="600" dirty="0"/>
              <a:t>. [online] Imalive.co. Available at: https://imalive.co/data/men-vs-women-living-alone-statistics-2026 [Accessed 12 Aug. 2026].</a:t>
            </a:r>
          </a:p>
          <a:p>
            <a:pPr algn="just"/>
            <a:r>
              <a:rPr lang="en-IN" sz="600" dirty="0"/>
              <a:t>Bunce, A. (2026). </a:t>
            </a:r>
            <a:r>
              <a:rPr lang="en-IN" sz="600" i="1" dirty="0"/>
              <a:t>Active lives survey shows England getting more active - but inequalities persist - active </a:t>
            </a:r>
            <a:r>
              <a:rPr lang="en-IN" sz="600" i="1" dirty="0" err="1"/>
              <a:t>sussex</a:t>
            </a:r>
            <a:r>
              <a:rPr lang="en-IN" sz="600" dirty="0"/>
              <a:t>. [online] </a:t>
            </a:r>
            <a:r>
              <a:rPr lang="en-IN" sz="600" i="1" dirty="0"/>
              <a:t>Active Sussex</a:t>
            </a:r>
            <a:r>
              <a:rPr lang="en-IN" sz="600" dirty="0"/>
              <a:t>. Available at: https://www.activesussex.org/news-and-campaigns/latest-news/active-lives-survey-shows-england-getting-more-active-but-inequalities-persist/ [Accessed 12 Aug. 2026].</a:t>
            </a:r>
          </a:p>
          <a:p>
            <a:pPr algn="just"/>
            <a:r>
              <a:rPr lang="en-IN" sz="600" dirty="0"/>
              <a:t>Checking your browser - reCAPTCHA. (2024). [online] </a:t>
            </a:r>
            <a:r>
              <a:rPr lang="en-IN" sz="600" i="1" dirty="0"/>
              <a:t>Nih.gov</a:t>
            </a:r>
            <a:r>
              <a:rPr lang="en-IN" sz="600" dirty="0"/>
              <a:t>. Available at: https://pmc.ncbi.nlm.nih.gov/articles/PMC12980396/ [Accessed 12 Aug. 2026].</a:t>
            </a:r>
          </a:p>
          <a:p>
            <a:pPr algn="just"/>
            <a:r>
              <a:rPr lang="en-IN" sz="600" dirty="0"/>
              <a:t>Fox, A. (2025). </a:t>
            </a:r>
            <a:r>
              <a:rPr lang="en-IN" sz="600" i="1" dirty="0"/>
              <a:t>Rise in people living alone in UK driven entirely by over-65s</a:t>
            </a:r>
            <a:r>
              <a:rPr lang="en-IN" sz="600" dirty="0"/>
              <a:t>. [online] </a:t>
            </a:r>
            <a:r>
              <a:rPr lang="en-IN" sz="600" i="1" dirty="0"/>
              <a:t>The Independent</a:t>
            </a:r>
            <a:r>
              <a:rPr lang="en-IN" sz="600" dirty="0"/>
              <a:t>. Available at: https://www.independent.co.uk/news/uk/home-news/office-for-national-statistics-people-b2794419.html [Accessed 12 Aug. 2026].</a:t>
            </a:r>
          </a:p>
          <a:p>
            <a:pPr algn="just"/>
            <a:r>
              <a:rPr lang="en-IN" sz="600" dirty="0"/>
              <a:t>Meredith, S.J., Cox, N.J., Ibrahim, K., Higson, J., McNiff, J., Mitchell, S., Rutherford, M., </a:t>
            </a:r>
            <a:r>
              <a:rPr lang="en-IN" sz="600" dirty="0" err="1"/>
              <a:t>Wijayendran</a:t>
            </a:r>
            <a:r>
              <a:rPr lang="en-IN" sz="600" dirty="0"/>
              <a:t>, A., </a:t>
            </a:r>
            <a:r>
              <a:rPr lang="en-IN" sz="600" dirty="0" err="1"/>
              <a:t>Shenkin</a:t>
            </a:r>
            <a:r>
              <a:rPr lang="en-IN" sz="600" dirty="0"/>
              <a:t>, S. D, Kilgour, A.H.M. and Lim, S.E.R. (2023). Factors that influence older adults’ participation in physical activity: A systematic review of qualitative studies. </a:t>
            </a:r>
            <a:r>
              <a:rPr lang="en-IN" sz="600" i="1" dirty="0"/>
              <a:t>Age and Ageing</a:t>
            </a:r>
            <a:r>
              <a:rPr lang="en-IN" sz="600" dirty="0"/>
              <a:t>, [online] 52(8), pp.1–15. doi:10.1093/ageing/afad145.</a:t>
            </a:r>
          </a:p>
          <a:p>
            <a:pPr algn="just"/>
            <a:r>
              <a:rPr lang="en-IN" sz="600" dirty="0"/>
              <a:t>NHS England (2017). </a:t>
            </a:r>
            <a:r>
              <a:rPr lang="en-IN" sz="600" i="1" dirty="0"/>
              <a:t>NHS England » Social prescribing – frequently asked questions</a:t>
            </a:r>
            <a:r>
              <a:rPr lang="en-IN" sz="600" dirty="0"/>
              <a:t>. [online] </a:t>
            </a:r>
            <a:r>
              <a:rPr lang="en-IN" sz="600" i="1" dirty="0"/>
              <a:t>England.nhs.uk</a:t>
            </a:r>
            <a:r>
              <a:rPr lang="en-IN" sz="600" dirty="0"/>
              <a:t>. Available at: https://www.england.nhs.uk/personalisedcare/social-prescribing/faqs/ [Accessed 12 Aug. 2026].</a:t>
            </a:r>
          </a:p>
          <a:p>
            <a:pPr algn="just"/>
            <a:r>
              <a:rPr lang="en-IN" sz="600" dirty="0"/>
              <a:t>Parkinson, J.A. (2025). Promoting </a:t>
            </a:r>
            <a:r>
              <a:rPr lang="en-IN" sz="600" dirty="0" err="1"/>
              <a:t>behavioral</a:t>
            </a:r>
            <a:r>
              <a:rPr lang="en-IN" sz="600" dirty="0"/>
              <a:t> change to improve health outcomes. </a:t>
            </a:r>
            <a:r>
              <a:rPr lang="en-IN" sz="600" i="1" dirty="0" err="1"/>
              <a:t>Behavioral</a:t>
            </a:r>
            <a:r>
              <a:rPr lang="en-IN" sz="600" i="1" dirty="0"/>
              <a:t> Sciences</a:t>
            </a:r>
            <a:r>
              <a:rPr lang="en-IN" sz="600" dirty="0"/>
              <a:t>, [online] 15(4), p.417. doi:10.3390/bs15040417.</a:t>
            </a:r>
          </a:p>
          <a:p>
            <a:pPr algn="just"/>
            <a:r>
              <a:rPr lang="en-IN" sz="600" dirty="0"/>
              <a:t>Paulhus, L., Bernard, K., Bourque, C., Guilmette, S., Laquerre, M.-Ê., </a:t>
            </a:r>
            <a:r>
              <a:rPr lang="en-IN" sz="600" dirty="0" err="1"/>
              <a:t>Laramée</a:t>
            </a:r>
            <a:r>
              <a:rPr lang="en-IN" sz="600" dirty="0"/>
              <a:t>, L.-È. and Levasseur, M. (2025). An updated synthesis of environmental factors influencing mobility and social participation in older adults: Results from a scoping review. </a:t>
            </a:r>
            <a:r>
              <a:rPr lang="en-IN" sz="600" i="1" dirty="0"/>
              <a:t>BMC Public Health</a:t>
            </a:r>
            <a:r>
              <a:rPr lang="en-IN" sz="600" dirty="0"/>
              <a:t>, 26(1). doi:10.1186/s12889-025-25849-5.</a:t>
            </a:r>
          </a:p>
          <a:p>
            <a:pPr algn="just"/>
            <a:r>
              <a:rPr lang="en-IN" sz="600" dirty="0"/>
              <a:t>Shan, T., Xie, Y. and Li, D. (2026). When connection backfires: How social connection, self-efficacy, and indebtedness shape entrepreneurial burnout among Chinese entrepreneurs. </a:t>
            </a:r>
            <a:r>
              <a:rPr lang="en-IN" sz="600" i="1" dirty="0"/>
              <a:t>Acta </a:t>
            </a:r>
            <a:r>
              <a:rPr lang="en-IN" sz="600" i="1" dirty="0" err="1"/>
              <a:t>Psychologica</a:t>
            </a:r>
            <a:r>
              <a:rPr lang="en-IN" sz="600" dirty="0"/>
              <a:t>, [online] 266, p.106921. doi:10.1016/j.actpsy.2026.106921.</a:t>
            </a:r>
          </a:p>
          <a:p>
            <a:pPr algn="just"/>
            <a:r>
              <a:rPr lang="en-IN" sz="600" dirty="0"/>
              <a:t>Tierney, S., Wong, G., Roberts, N., Boylan, A.-M., Park, S., Abrams, R., Reeve, J., Williams, V. and Mahtani, K.R. (2020). Supporting social prescribing in primary care by linking people to local assets: A realist review. </a:t>
            </a:r>
            <a:r>
              <a:rPr lang="en-IN" sz="600" i="1" dirty="0"/>
              <a:t>BMC Medicine</a:t>
            </a:r>
            <a:r>
              <a:rPr lang="en-IN" sz="600" dirty="0"/>
              <a:t>, [online] 18(1). doi:10.1186/s12916-020-1510-7.</a:t>
            </a:r>
          </a:p>
          <a:p>
            <a:pPr algn="just"/>
            <a:r>
              <a:rPr lang="en-IN" sz="600" dirty="0"/>
              <a:t>Yang, M., Hu, Z., Qu, X., Li, M., Du, W. and Fan, L. (2025). Utilization and effectiveness of the PRECEDE-PROCEED model as a tool in public health interventions: A systematic review. </a:t>
            </a:r>
            <a:r>
              <a:rPr lang="en-IN" sz="600" i="1" dirty="0"/>
              <a:t>Iranian Journal of Public Health</a:t>
            </a:r>
            <a:r>
              <a:rPr lang="en-IN" sz="600" dirty="0"/>
              <a:t>, 15(18). doi:10.18502/ijph.v54i10.20121.</a:t>
            </a:r>
          </a:p>
          <a:p>
            <a:pPr>
              <a:lnSpc>
                <a:spcPct val="90000"/>
              </a:lnSpc>
            </a:pPr>
            <a:endParaRPr lang="en-IN" sz="600" dirty="0"/>
          </a:p>
          <a:p>
            <a:pPr marL="0" indent="0">
              <a:lnSpc>
                <a:spcPct val="90000"/>
              </a:lnSpc>
              <a:buNone/>
            </a:pPr>
            <a:endParaRPr lang="en-IN" sz="600" dirty="0"/>
          </a:p>
        </p:txBody>
      </p:sp>
    </p:spTree>
    <p:extLst>
      <p:ext uri="{BB962C8B-B14F-4D97-AF65-F5344CB8AC3E}">
        <p14:creationId xmlns:p14="http://schemas.microsoft.com/office/powerpoint/2010/main" val="51019689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933C6-50DC-AB0C-6DBB-6BA10E91A2B3}"/>
              </a:ext>
            </a:extLst>
          </p:cNvPr>
          <p:cNvSpPr>
            <a:spLocks noGrp="1"/>
          </p:cNvSpPr>
          <p:nvPr>
            <p:ph type="title"/>
          </p:nvPr>
        </p:nvSpPr>
        <p:spPr>
          <a:xfrm>
            <a:off x="581192" y="702156"/>
            <a:ext cx="11029616" cy="1013800"/>
          </a:xfrm>
        </p:spPr>
        <p:txBody>
          <a:bodyPr>
            <a:normAutofit/>
          </a:bodyPr>
          <a:lstStyle/>
          <a:p>
            <a:r>
              <a:rPr lang="en-IN" b="1" dirty="0">
                <a:solidFill>
                  <a:srgbClr val="FFFEFF"/>
                </a:solidFill>
              </a:rPr>
              <a:t>References</a:t>
            </a:r>
            <a:endParaRPr lang="en-IN" dirty="0">
              <a:solidFill>
                <a:srgbClr val="FFFEFF"/>
              </a:solidFill>
            </a:endParaRPr>
          </a:p>
        </p:txBody>
      </p:sp>
      <p:sp>
        <p:nvSpPr>
          <p:cNvPr id="4" name="Slide Number Placeholder 3">
            <a:extLst>
              <a:ext uri="{FF2B5EF4-FFF2-40B4-BE49-F238E27FC236}">
                <a16:creationId xmlns:a16="http://schemas.microsoft.com/office/drawing/2014/main" id="{2AF70995-64E3-AA0C-CE1F-0A65C89A141B}"/>
              </a:ext>
            </a:extLst>
          </p:cNvPr>
          <p:cNvSpPr>
            <a:spLocks noGrp="1"/>
          </p:cNvSpPr>
          <p:nvPr>
            <p:ph type="sldNum" sz="quarter" idx="12"/>
          </p:nvPr>
        </p:nvSpPr>
        <p:spPr>
          <a:xfrm>
            <a:off x="10558300" y="5956137"/>
            <a:ext cx="1052508" cy="365125"/>
          </a:xfrm>
        </p:spPr>
        <p:txBody>
          <a:bodyPr>
            <a:normAutofit/>
          </a:bodyPr>
          <a:lstStyle/>
          <a:p>
            <a:pPr>
              <a:spcAft>
                <a:spcPts val="600"/>
              </a:spcAft>
            </a:pPr>
            <a:fld id="{EA87306C-81BA-4795-A5CA-9392456A8C1E}" type="slidenum">
              <a:rPr lang="en-US" smtClean="0"/>
              <a:pPr>
                <a:spcAft>
                  <a:spcPts val="600"/>
                </a:spcAft>
              </a:pPr>
              <a:t>61</a:t>
            </a:fld>
            <a:endParaRPr lang="en-US"/>
          </a:p>
        </p:txBody>
      </p:sp>
      <p:sp>
        <p:nvSpPr>
          <p:cNvPr id="5" name="Content Placeholder 4">
            <a:extLst>
              <a:ext uri="{FF2B5EF4-FFF2-40B4-BE49-F238E27FC236}">
                <a16:creationId xmlns:a16="http://schemas.microsoft.com/office/drawing/2014/main" id="{7D869769-EB4B-0ED1-8474-AC82C9B6B1A3}"/>
              </a:ext>
            </a:extLst>
          </p:cNvPr>
          <p:cNvSpPr>
            <a:spLocks noGrp="1"/>
          </p:cNvSpPr>
          <p:nvPr>
            <p:ph idx="1"/>
          </p:nvPr>
        </p:nvSpPr>
        <p:spPr>
          <a:xfrm>
            <a:off x="146304" y="1715956"/>
            <a:ext cx="12045696" cy="5142044"/>
          </a:xfrm>
        </p:spPr>
        <p:txBody>
          <a:bodyPr>
            <a:normAutofit fontScale="40000" lnSpcReduction="20000"/>
          </a:bodyPr>
          <a:lstStyle/>
          <a:p>
            <a:r>
              <a:rPr lang="en-GB" dirty="0"/>
              <a:t>Age UK (2024a). </a:t>
            </a:r>
            <a:r>
              <a:rPr lang="en-GB" i="1" dirty="0"/>
              <a:t>Age UK’s new report shows ‘you are not alone in feeling lonely’</a:t>
            </a:r>
            <a:r>
              <a:rPr lang="en-GB" dirty="0"/>
              <a:t>. [online] </a:t>
            </a:r>
            <a:r>
              <a:rPr lang="en-GB" i="1" dirty="0"/>
              <a:t>Age UK</a:t>
            </a:r>
            <a:r>
              <a:rPr lang="en-GB" dirty="0"/>
              <a:t>. Available at: </a:t>
            </a:r>
            <a:r>
              <a:rPr lang="en-GB" u="sng" dirty="0">
                <a:hlinkClick r:id="rId2"/>
              </a:rPr>
              <a:t>https://www.ageuk.org.uk/latest-press/articles/age-uks-new-report-shows-you-are-not-alone-in-feeling-lonely/</a:t>
            </a:r>
            <a:r>
              <a:rPr lang="en-GB" dirty="0"/>
              <a:t>  [Accessed 12 Aug. 2026].</a:t>
            </a:r>
            <a:endParaRPr lang="en-IN" dirty="0"/>
          </a:p>
          <a:p>
            <a:r>
              <a:rPr lang="en-GB" dirty="0"/>
              <a:t>Age UK (2024b). </a:t>
            </a:r>
            <a:r>
              <a:rPr lang="en-GB" i="1" dirty="0"/>
              <a:t>New Age UK loneliness report uses Understanding Society - Understanding Society</a:t>
            </a:r>
            <a:r>
              <a:rPr lang="en-GB" dirty="0"/>
              <a:t>. [online] </a:t>
            </a:r>
            <a:r>
              <a:rPr lang="en-GB" i="1" dirty="0"/>
              <a:t>Understanding Society</a:t>
            </a:r>
            <a:r>
              <a:rPr lang="en-GB" dirty="0"/>
              <a:t>. Available at: </a:t>
            </a:r>
            <a:r>
              <a:rPr lang="en-GB" u="sng" dirty="0">
                <a:hlinkClick r:id="rId3"/>
              </a:rPr>
              <a:t>https://www.understandingsociety.ac.uk/impact/age-uk-loneliness/</a:t>
            </a:r>
            <a:r>
              <a:rPr lang="en-GB" dirty="0"/>
              <a:t>  [Accessed 12 Aug. 2026].</a:t>
            </a:r>
            <a:endParaRPr lang="en-IN" dirty="0"/>
          </a:p>
          <a:p>
            <a:r>
              <a:rPr lang="en-GB" dirty="0"/>
              <a:t>Age UK (2025). [online] </a:t>
            </a:r>
            <a:r>
              <a:rPr lang="en-GB" i="1" dirty="0"/>
              <a:t>Age UK</a:t>
            </a:r>
            <a:r>
              <a:rPr lang="en-GB" dirty="0"/>
              <a:t>. Available at: </a:t>
            </a:r>
            <a:r>
              <a:rPr lang="en-GB" u="sng" dirty="0">
                <a:hlinkClick r:id="rId4"/>
              </a:rPr>
              <a:t>https://www.ageuk.org.uk/latest-press/articles/age-uk-warns-22.4-million-digitally-excluded-older-people-are-at-risk-of-being-left-behind-in-an-increasingly-digital-world/</a:t>
            </a:r>
            <a:r>
              <a:rPr lang="en-GB" dirty="0"/>
              <a:t> [Accessed 12 Aug. 2026].</a:t>
            </a:r>
            <a:endParaRPr lang="en-IN" dirty="0"/>
          </a:p>
          <a:p>
            <a:r>
              <a:rPr lang="en-GB" dirty="0"/>
              <a:t>Cantrell, A., Booth, A. and Chambers, D. (2024). Signposting services for people with health and care needs: A rapid realist review. </a:t>
            </a:r>
            <a:r>
              <a:rPr lang="en-GB" i="1" dirty="0"/>
              <a:t>Health and Social Care Delivery Research</a:t>
            </a:r>
            <a:r>
              <a:rPr lang="en-GB" dirty="0"/>
              <a:t>, [online] 12(26), pp.1–86. doi:10.3310/gart5103.</a:t>
            </a:r>
            <a:endParaRPr lang="en-IN" dirty="0"/>
          </a:p>
          <a:p>
            <a:r>
              <a:rPr lang="en-GB" dirty="0"/>
              <a:t>Centre for Ageing Better (2024). </a:t>
            </a:r>
            <a:r>
              <a:rPr lang="en-GB" i="1" dirty="0"/>
              <a:t>Our ageing population | the state of ageing 2023-24 </a:t>
            </a:r>
            <a:r>
              <a:rPr lang="en-GB" dirty="0"/>
              <a:t>. [online] </a:t>
            </a:r>
            <a:r>
              <a:rPr lang="en-GB" i="1" dirty="0"/>
              <a:t>Centre For Ageing Better</a:t>
            </a:r>
            <a:r>
              <a:rPr lang="en-GB" dirty="0"/>
              <a:t>. Available at: </a:t>
            </a:r>
            <a:r>
              <a:rPr lang="en-GB" u="sng" dirty="0">
                <a:hlinkClick r:id="rId5"/>
              </a:rPr>
              <a:t>https://ageing-better.org.uk/our-ageing-population-state-ageing-2023-4</a:t>
            </a:r>
            <a:r>
              <a:rPr lang="en-GB" dirty="0"/>
              <a:t>  [Accessed 12 Aug. 2026].</a:t>
            </a:r>
            <a:endParaRPr lang="en-IN" dirty="0"/>
          </a:p>
          <a:p>
            <a:r>
              <a:rPr lang="en-GB" dirty="0"/>
              <a:t>Elkan, R., Kendrick, D., Dewey, M., Hewitt, M., Robinson, J., Blair, M., Williams, D., Brummell, K. and Egger, M. (2001). Effectiveness of home based support for older people: Systematic review and meta-analysis commentary: When, where, and why do preventive home visits. </a:t>
            </a:r>
            <a:r>
              <a:rPr lang="en-GB" i="1" dirty="0"/>
              <a:t>BMJ</a:t>
            </a:r>
            <a:r>
              <a:rPr lang="en-GB" dirty="0"/>
              <a:t>, [online] 323(7315), pp.719–719. doi:10.1136/bmj.323.7315.719.</a:t>
            </a:r>
            <a:endParaRPr lang="en-IN" dirty="0"/>
          </a:p>
          <a:p>
            <a:r>
              <a:rPr lang="en-GB" dirty="0"/>
              <a:t>Fang, C. and Carr, S. (2021). ‘They’re going to die at some point, but we’re all going to die’ – a qualitative exploration of bereavement in later life. </a:t>
            </a:r>
            <a:r>
              <a:rPr lang="en-GB" i="1" dirty="0"/>
              <a:t>OMEGA - Journal of Death and Dying</a:t>
            </a:r>
            <a:r>
              <a:rPr lang="en-GB" dirty="0"/>
              <a:t>, 88(3), p.003022282110530. doi:10.1177/00302228211053058.</a:t>
            </a:r>
            <a:endParaRPr lang="en-IN" dirty="0"/>
          </a:p>
          <a:p>
            <a:r>
              <a:rPr lang="en-GB" dirty="0"/>
              <a:t>Langeland, E. and Vinje, H.F. (2022). </a:t>
            </a:r>
            <a:r>
              <a:rPr lang="en-GB" i="1" dirty="0"/>
              <a:t>Applying </a:t>
            </a:r>
            <a:r>
              <a:rPr lang="en-GB" i="1" dirty="0" err="1"/>
              <a:t>salutogenesis</a:t>
            </a:r>
            <a:r>
              <a:rPr lang="en-GB" i="1" dirty="0"/>
              <a:t> in mental healthcare settings</a:t>
            </a:r>
            <a:r>
              <a:rPr lang="en-GB" dirty="0"/>
              <a:t>. 2nd ed. [online] </a:t>
            </a:r>
            <a:r>
              <a:rPr lang="en-GB" i="1" dirty="0"/>
              <a:t>PubMed</a:t>
            </a:r>
            <a:r>
              <a:rPr lang="en-GB" dirty="0"/>
              <a:t>. Cham (CH): Springer. Available at: </a:t>
            </a:r>
            <a:r>
              <a:rPr lang="en-GB" u="sng" dirty="0">
                <a:hlinkClick r:id="rId6"/>
              </a:rPr>
              <a:t>https://www.ncbi.nlm.nih.gov/books/NBK584120/</a:t>
            </a:r>
            <a:r>
              <a:rPr lang="en-GB" dirty="0"/>
              <a:t>  [Accessed 12 Aug. 2026].</a:t>
            </a:r>
            <a:endParaRPr lang="en-IN" dirty="0"/>
          </a:p>
          <a:p>
            <a:r>
              <a:rPr lang="en-GB" dirty="0"/>
              <a:t>Na, P.J., </a:t>
            </a:r>
            <a:r>
              <a:rPr lang="en-GB" dirty="0" err="1"/>
              <a:t>Jeste</a:t>
            </a:r>
            <a:r>
              <a:rPr lang="en-GB" dirty="0"/>
              <a:t>, D.V. and Pietrzak, R.H. (2023). Social disconnection as a global </a:t>
            </a:r>
            <a:r>
              <a:rPr lang="en-GB" dirty="0" err="1"/>
              <a:t>behavioral</a:t>
            </a:r>
            <a:r>
              <a:rPr lang="en-GB" dirty="0"/>
              <a:t> epidemic-a call to action about a major health risk factor. </a:t>
            </a:r>
            <a:r>
              <a:rPr lang="en-GB" i="1" dirty="0"/>
              <a:t>JAMA psychiatry</a:t>
            </a:r>
            <a:r>
              <a:rPr lang="en-GB" dirty="0"/>
              <a:t>, [online] 80(2), pp.101–102. doi:10.1001/jamapsychiatry.2022.4162.</a:t>
            </a:r>
            <a:endParaRPr lang="en-IN" dirty="0"/>
          </a:p>
          <a:p>
            <a:r>
              <a:rPr lang="en-GB" dirty="0"/>
              <a:t>National Institute on Aging (2024). </a:t>
            </a:r>
            <a:r>
              <a:rPr lang="en-GB" i="1" dirty="0"/>
              <a:t>Loneliness and social isolation</a:t>
            </a:r>
            <a:r>
              <a:rPr lang="en-GB" dirty="0"/>
              <a:t>. [online] </a:t>
            </a:r>
            <a:r>
              <a:rPr lang="en-GB" i="1" dirty="0"/>
              <a:t>National Institute on Aging</a:t>
            </a:r>
            <a:r>
              <a:rPr lang="en-GB" dirty="0"/>
              <a:t>. Available at: </a:t>
            </a:r>
            <a:r>
              <a:rPr lang="en-GB" u="sng" dirty="0">
                <a:hlinkClick r:id="rId7"/>
              </a:rPr>
              <a:t>https://www.nia.nih.gov/health/loneliness-and-social-isolation/loneliness-and-social-isolation-tips-staying-connected</a:t>
            </a:r>
            <a:r>
              <a:rPr lang="en-GB" dirty="0"/>
              <a:t>  [Accessed 12 Aug. 2026].</a:t>
            </a:r>
            <a:endParaRPr lang="en-IN" dirty="0"/>
          </a:p>
          <a:p>
            <a:r>
              <a:rPr lang="en-GB" dirty="0"/>
              <a:t>sport England (2026). </a:t>
            </a:r>
            <a:r>
              <a:rPr lang="en-GB" i="1" dirty="0"/>
              <a:t>England is getting more active but not everyone is benefiting | Sport England</a:t>
            </a:r>
            <a:r>
              <a:rPr lang="en-GB" dirty="0"/>
              <a:t>. [online] </a:t>
            </a:r>
            <a:r>
              <a:rPr lang="en-GB" i="1" dirty="0"/>
              <a:t>Sport England</a:t>
            </a:r>
            <a:r>
              <a:rPr lang="en-GB" dirty="0"/>
              <a:t>. Available at: </a:t>
            </a:r>
            <a:r>
              <a:rPr lang="en-GB" u="sng" dirty="0">
                <a:hlinkClick r:id="rId8"/>
              </a:rPr>
              <a:t>https://www.sportengland.org/news-and-inspiration/england-getting-more-active-not-everyone-benefiting</a:t>
            </a:r>
            <a:r>
              <a:rPr lang="en-GB" dirty="0"/>
              <a:t>  [Accessed 12 Aug. 2026].</a:t>
            </a:r>
            <a:endParaRPr lang="en-IN" dirty="0"/>
          </a:p>
          <a:p>
            <a:r>
              <a:rPr lang="en-GB" dirty="0"/>
              <a:t>team, D. (2025). </a:t>
            </a:r>
            <a:r>
              <a:rPr lang="en-GB" i="1" dirty="0"/>
              <a:t>Families and households in the UK</a:t>
            </a:r>
            <a:r>
              <a:rPr lang="en-GB" dirty="0"/>
              <a:t>. [online] </a:t>
            </a:r>
            <a:r>
              <a:rPr lang="en-GB" i="1" dirty="0"/>
              <a:t>Ons.gov.uk</a:t>
            </a:r>
            <a:r>
              <a:rPr lang="en-GB" dirty="0"/>
              <a:t>. Office for National Statistics. Available at: </a:t>
            </a:r>
            <a:r>
              <a:rPr lang="en-GB" u="sng" dirty="0">
                <a:hlinkClick r:id="rId9"/>
              </a:rPr>
              <a:t>https://www.ons.gov.uk/peoplepopulationandcommunity/birthsdeathsandmarriages/families/bulletins/familiesandhouseholds/2024</a:t>
            </a:r>
            <a:r>
              <a:rPr lang="en-GB" dirty="0"/>
              <a:t>  [Accessed 12 Aug. 2026].</a:t>
            </a:r>
            <a:endParaRPr lang="en-IN" dirty="0"/>
          </a:p>
          <a:p>
            <a:r>
              <a:rPr lang="en-GB" dirty="0"/>
              <a:t>Xi, H., Nelson, J. D, Mulley, C., </a:t>
            </a:r>
            <a:r>
              <a:rPr lang="en-GB" dirty="0" err="1"/>
              <a:t>Hensher</a:t>
            </a:r>
            <a:r>
              <a:rPr lang="en-GB" dirty="0"/>
              <a:t>, D.A., Ho, C. and Balbontin, C. (2025). Addressing transport disadvantages in regional and rural areas through integrated mobility services. </a:t>
            </a:r>
            <a:r>
              <a:rPr lang="en-GB" i="1" dirty="0"/>
              <a:t>Research in Transportation Economics</a:t>
            </a:r>
            <a:r>
              <a:rPr lang="en-GB" dirty="0"/>
              <a:t>, 114(15), pp.10155+0–10155+0. doi:10.1016/j.retrec.2025.10155+0.</a:t>
            </a:r>
          </a:p>
          <a:p>
            <a:r>
              <a:rPr lang="en-IN" dirty="0"/>
              <a:t>academic (2025). Adhering to the data minimisation principle in consent-based data processing. </a:t>
            </a:r>
            <a:r>
              <a:rPr lang="en-IN" i="1" dirty="0"/>
              <a:t>GRUR International</a:t>
            </a:r>
            <a:r>
              <a:rPr lang="en-IN" dirty="0"/>
              <a:t>, [online] 75(5), pp.501–508. Available at: https://academic.oup.com/grurint/article/75/5/501/8196510 [Accessed 12 Aug. 2026].</a:t>
            </a:r>
          </a:p>
          <a:p>
            <a:r>
              <a:rPr lang="en-IN" dirty="0"/>
              <a:t>age UK (2025). [online] </a:t>
            </a:r>
            <a:r>
              <a:rPr lang="en-IN" i="1" dirty="0"/>
              <a:t>Age UK</a:t>
            </a:r>
            <a:r>
              <a:rPr lang="en-IN" dirty="0"/>
              <a:t>. Available at: https://www.ageuk.org.uk/latest-press/articles/age-uk-warns-22.4-million-digitally-excluded-older-people-are-at-risk-of-being-left-behind-in-an-increasingly-digital-world/ [Accessed 12 Aug. 2026].</a:t>
            </a:r>
          </a:p>
          <a:p>
            <a:r>
              <a:rPr lang="en-IN" dirty="0" err="1"/>
              <a:t>Aughterson</a:t>
            </a:r>
            <a:r>
              <a:rPr lang="en-IN" dirty="0"/>
              <a:t>, H., Fancourt, D., Chatterjee, H. and Burton, A. (2024). Social prescribing for individuals with mental health problems: An ethnographic study exploring the mechanisms of action through which community groups support psychosocial well-being. </a:t>
            </a:r>
            <a:r>
              <a:rPr lang="en-IN" i="1" dirty="0" err="1"/>
              <a:t>Wellcome</a:t>
            </a:r>
            <a:r>
              <a:rPr lang="en-IN" i="1" dirty="0"/>
              <a:t> Open Research</a:t>
            </a:r>
            <a:r>
              <a:rPr lang="en-IN" dirty="0"/>
              <a:t>, [online] 9(1), pp.149–149. doi:10.12688/wellcomeopenres.20981.1.</a:t>
            </a:r>
          </a:p>
          <a:p>
            <a:r>
              <a:rPr lang="en-IN" dirty="0"/>
              <a:t>Barrios, L.M., Ariadna, G., Díaz-Anzaldúa, A. and Camarena, E.E. (2022). Rethinking benefits in Health Research, reflections of an ethics committee. </a:t>
            </a:r>
            <a:r>
              <a:rPr lang="en-IN" i="1" dirty="0"/>
              <a:t>The Yale Journal of Biology and Medicine</a:t>
            </a:r>
            <a:r>
              <a:rPr lang="en-IN" dirty="0"/>
              <a:t>, [online] 95(3), p.389. Available at: https://pmc.ncbi.nlm.nih.gov/articles/PMC9511940/ [Accessed 12 Aug. 2026].</a:t>
            </a:r>
          </a:p>
          <a:p>
            <a:r>
              <a:rPr lang="en-IN" dirty="0" err="1"/>
              <a:t>Evandrou</a:t>
            </a:r>
            <a:r>
              <a:rPr lang="en-IN" dirty="0"/>
              <a:t>, M., Falkingham, J.C., Qin, M. and </a:t>
            </a:r>
            <a:r>
              <a:rPr lang="en-IN" dirty="0" err="1"/>
              <a:t>Vlachantoni</a:t>
            </a:r>
            <a:r>
              <a:rPr lang="en-IN" dirty="0"/>
              <a:t>, A. (2017). Elder abuse as a risk factor for psychological distress among older adults in India: A cross-sectional study. </a:t>
            </a:r>
            <a:r>
              <a:rPr lang="en-IN" i="1" dirty="0"/>
              <a:t>BMJ Open</a:t>
            </a:r>
            <a:r>
              <a:rPr lang="en-IN" dirty="0"/>
              <a:t>, 7(10), p.e017152. doi:10.1136/bmjopen-2017-017152.</a:t>
            </a:r>
          </a:p>
          <a:p>
            <a:r>
              <a:rPr lang="en-IN" dirty="0"/>
              <a:t>Lee, S.H., Larsson, M., Grov, E.K., Hov, R., Olsson, C., </a:t>
            </a:r>
            <a:r>
              <a:rPr lang="en-IN" dirty="0" err="1"/>
              <a:t>Bjuresäter</a:t>
            </a:r>
            <a:r>
              <a:rPr lang="en-IN" dirty="0"/>
              <a:t>, K., Wilde-Larsson, B. and Kennedy, C. (2025). Family carers’ preferences for support when caring for a family member at the end of life at home: An integrative literature review. </a:t>
            </a:r>
            <a:r>
              <a:rPr lang="en-IN" i="1" dirty="0"/>
              <a:t>Health &amp;amp; Social Care in the Community</a:t>
            </a:r>
            <a:r>
              <a:rPr lang="en-IN" dirty="0"/>
              <a:t>, 2025(1). doi:10.1155/</a:t>
            </a:r>
            <a:r>
              <a:rPr lang="en-IN" dirty="0" err="1"/>
              <a:t>hsc</a:t>
            </a:r>
            <a:r>
              <a:rPr lang="en-IN" dirty="0"/>
              <a:t>/5087712.</a:t>
            </a:r>
          </a:p>
          <a:p>
            <a:r>
              <a:rPr lang="en-IN" dirty="0"/>
              <a:t>Moreno, L., Petrie, H., Martínez, P. and Alarcon, R. (2023). Designing user interfaces for content simplification aimed at people with cognitive impairments. </a:t>
            </a:r>
            <a:r>
              <a:rPr lang="en-IN" i="1" dirty="0"/>
              <a:t>Universal Access in the Information Society</a:t>
            </a:r>
            <a:r>
              <a:rPr lang="en-IN" dirty="0"/>
              <a:t>, 23(12). doi:10.1007/s10209-023-00986-z.</a:t>
            </a:r>
          </a:p>
          <a:p>
            <a:r>
              <a:rPr lang="en-IN" dirty="0"/>
              <a:t>Roberts, R., </a:t>
            </a:r>
            <a:r>
              <a:rPr lang="en-IN" dirty="0" err="1"/>
              <a:t>Flin</a:t>
            </a:r>
            <a:r>
              <a:rPr lang="en-IN" dirty="0"/>
              <a:t>, R., Millar, D. and Corradi, L. (2021). Psychological factors influencing technology adoption: A case study from the oil and gas industry. </a:t>
            </a:r>
            <a:r>
              <a:rPr lang="en-IN" i="1" dirty="0" err="1"/>
              <a:t>Technovation</a:t>
            </a:r>
            <a:r>
              <a:rPr lang="en-IN" dirty="0"/>
              <a:t>, [online] 102(1), p.102219. doi:10.1016/j.technovation.2020.102219.</a:t>
            </a:r>
          </a:p>
          <a:p>
            <a:r>
              <a:rPr lang="en-IN" dirty="0"/>
              <a:t>Xu, M., Guitton, C., </a:t>
            </a:r>
            <a:r>
              <a:rPr lang="en-IN" dirty="0" err="1"/>
              <a:t>Tamò</a:t>
            </a:r>
            <a:r>
              <a:rPr lang="en-IN" dirty="0"/>
              <a:t>-Larrieux, A. and Lutz, C. (2026). Personalized transparency: A scoping review of approaches to personalized privacy disclosures. </a:t>
            </a:r>
            <a:r>
              <a:rPr lang="en-IN" i="1" dirty="0"/>
              <a:t>Computer Law &amp;amp; Security Review</a:t>
            </a:r>
            <a:r>
              <a:rPr lang="en-IN" dirty="0"/>
              <a:t>, 60(15), p.106265. doi:10.1016/j.clsr.2026.106265.</a:t>
            </a:r>
          </a:p>
          <a:p>
            <a:r>
              <a:rPr lang="en-IN" dirty="0"/>
              <a:t>Xue, Z., Zhou, N., Wu, Y. and Qi, H. (2026). Digital Exclusion in healthcare services: A scoping review. </a:t>
            </a:r>
            <a:r>
              <a:rPr lang="en-IN" i="1" dirty="0"/>
              <a:t>International Journal for Equity in Health</a:t>
            </a:r>
            <a:r>
              <a:rPr lang="en-IN" dirty="0"/>
              <a:t>, 12(18). doi:10.1186/s12939-025-02755-1.</a:t>
            </a:r>
          </a:p>
          <a:p>
            <a:r>
              <a:rPr lang="en-IN" dirty="0">
                <a:solidFill>
                  <a:schemeClr val="tx1"/>
                </a:solidFill>
              </a:rPr>
              <a:t>Moore, C., Unwin, P., Evans, N. and Howie, F., 2022. Social prescribing: Exploring general practitioners' and healthcare professionals' perceptions of, and engagement with, the NHS model. </a:t>
            </a:r>
            <a:r>
              <a:rPr lang="en-IN" i="1" dirty="0">
                <a:solidFill>
                  <a:schemeClr val="tx1"/>
                </a:solidFill>
              </a:rPr>
              <a:t>Health &amp; Social Care in the Community</a:t>
            </a:r>
            <a:r>
              <a:rPr lang="en-IN" dirty="0">
                <a:solidFill>
                  <a:schemeClr val="tx1"/>
                </a:solidFill>
              </a:rPr>
              <a:t>, </a:t>
            </a:r>
            <a:r>
              <a:rPr lang="en-IN" i="1" dirty="0">
                <a:solidFill>
                  <a:schemeClr val="tx1"/>
                </a:solidFill>
              </a:rPr>
              <a:t>30</a:t>
            </a:r>
            <a:r>
              <a:rPr lang="en-IN" dirty="0">
                <a:solidFill>
                  <a:schemeClr val="tx1"/>
                </a:solidFill>
              </a:rPr>
              <a:t>(6), pp.e5176-e5185. https://onlinelibrary.wiley.com/doi/pdfdirect/10.1111/hsc.13935 </a:t>
            </a:r>
          </a:p>
          <a:p>
            <a:br>
              <a:rPr lang="en-IN" dirty="0"/>
            </a:br>
            <a:endParaRPr lang="en-IN" dirty="0"/>
          </a:p>
        </p:txBody>
      </p:sp>
    </p:spTree>
    <p:extLst>
      <p:ext uri="{BB962C8B-B14F-4D97-AF65-F5344CB8AC3E}">
        <p14:creationId xmlns:p14="http://schemas.microsoft.com/office/powerpoint/2010/main" val="139667840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Thank you Images - Free Download on Magnific (formerly Freepik)">
            <a:extLst>
              <a:ext uri="{FF2B5EF4-FFF2-40B4-BE49-F238E27FC236}">
                <a16:creationId xmlns:a16="http://schemas.microsoft.com/office/drawing/2014/main" id="{549F0937-1857-2C00-4527-039922E7DA5C}"/>
              </a:ext>
            </a:extLst>
          </p:cNvPr>
          <p:cNvPicPr>
            <a:picLocks noChangeAspect="1"/>
          </p:cNvPicPr>
          <p:nvPr/>
        </p:nvPicPr>
        <p:blipFill>
          <a:blip r:embed="rId2"/>
          <a:stretch>
            <a:fillRect/>
          </a:stretch>
        </p:blipFill>
        <p:spPr>
          <a:xfrm>
            <a:off x="2304288" y="2060448"/>
            <a:ext cx="7632192" cy="4494276"/>
          </a:xfrm>
          <a:prstGeom prst="rect">
            <a:avLst/>
          </a:prstGeom>
        </p:spPr>
      </p:pic>
    </p:spTree>
    <p:extLst>
      <p:ext uri="{BB962C8B-B14F-4D97-AF65-F5344CB8AC3E}">
        <p14:creationId xmlns:p14="http://schemas.microsoft.com/office/powerpoint/2010/main" val="67824383"/>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5AD180A-D253-4F84-BD24-8EE736E655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F19A644-6410-4EC7-894C-877E70305DFF}">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E9424615-5FE5-4F43-AE24-3BC9A0532687}">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otalTime>87</TotalTime>
  <Words>14515</Words>
  <Application>Microsoft Office PowerPoint</Application>
  <PresentationFormat>Widescreen</PresentationFormat>
  <Paragraphs>453</Paragraphs>
  <Slides>62</Slides>
  <Notes>54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62</vt:i4>
      </vt:variant>
    </vt:vector>
  </HeadingPairs>
  <TitlesOfParts>
    <vt:vector size="66" baseType="lpstr">
      <vt:lpstr>Arial</vt:lpstr>
      <vt:lpstr>Calibri</vt:lpstr>
      <vt:lpstr>Wingdings 2</vt:lpstr>
      <vt:lpstr>Dividend</vt:lpstr>
      <vt:lpstr>Programme: MSc Public Health and Social Care in Practice    Module: Population Health and Digital Health Promotion    Module code: LCHS7009    Lecturer: Diola Bijlhout, Dr Ping Wu   Assignment Title: Component 3 - Group Project Presentation     Topic: Reconnect: A Digital Health Promotion Intervention to Strengthen Social-Health Resilience and Prevent Health-Risk Behaviors Associated with Social Disconnection Among Older Adults Living Alone  Target group: Adults aged 55+ living alone in urban UK communities Student ID – 2518476,2529441,                         2522919,2523936 </vt:lpstr>
      <vt:lpstr>ReConnect: The Problem, Population &amp; Intervention</vt:lpstr>
      <vt:lpstr>What Is ReConnect? Aim &amp; Content</vt:lpstr>
      <vt:lpstr>How Does ReConnect Work?</vt:lpstr>
      <vt:lpstr>MEMBER 1 (JUSTIFICATION)</vt:lpstr>
      <vt:lpstr>Why Older Adults Living Alone?</vt:lpstr>
      <vt:lpstr>Why Older Adults Living Alone? </vt:lpstr>
      <vt:lpstr> Scale of the Public Health Problem</vt:lpstr>
      <vt:lpstr>Why Social Disconnection Is a Public Health Issue</vt:lpstr>
      <vt:lpstr>Health-Risk Behaviours</vt:lpstr>
      <vt:lpstr>Consequences of Not Addressing the Problem</vt:lpstr>
      <vt:lpstr>Existing Approaches: What Is Missing?</vt:lpstr>
      <vt:lpstr>Existing Approaches: What Is Missing?</vt:lpstr>
      <vt:lpstr>Why a Digital Intervention?</vt:lpstr>
      <vt:lpstr>The Health Promotion Rationale</vt:lpstr>
      <vt:lpstr>Why ReConnect Is the Appropriate Intervention</vt:lpstr>
      <vt:lpstr>Justification Conclusion</vt:lpstr>
      <vt:lpstr>MEMBER 2 (APPLICATION)</vt:lpstr>
      <vt:lpstr>Why PRECEDE–PROCEED?</vt:lpstr>
      <vt:lpstr>Why PRECEDE–PROCEED?</vt:lpstr>
      <vt:lpstr>PRECEDE Phase 1: Social Assessment</vt:lpstr>
      <vt:lpstr>PRECEDE Phase 1: Social Assessment</vt:lpstr>
      <vt:lpstr>Epidemiological Assessment</vt:lpstr>
      <vt:lpstr>Behavioural &amp; Environmental Assessment</vt:lpstr>
      <vt:lpstr>Educational &amp; Ecological Assessment</vt:lpstr>
      <vt:lpstr>Administrative &amp; Policy Assessment</vt:lpstr>
      <vt:lpstr> PROCEED: Implementation</vt:lpstr>
      <vt:lpstr>Behaviour Change Mechanism</vt:lpstr>
      <vt:lpstr>Evaluation Framework</vt:lpstr>
      <vt:lpstr>Application Summary</vt:lpstr>
      <vt:lpstr>MEMBER 3 (BARRIERS)</vt:lpstr>
      <vt:lpstr>Stakeholder Ecosystem</vt:lpstr>
      <vt:lpstr>Stakeholder Roles</vt:lpstr>
      <vt:lpstr>Stakeholder Roles</vt:lpstr>
      <vt:lpstr>Digital Exclusion</vt:lpstr>
      <vt:lpstr>Engagement &amp; Adoption Barriers</vt:lpstr>
      <vt:lpstr>Engagement &amp; Adoption Barriers</vt:lpstr>
      <vt:lpstr>Accessibility &amp; Digital Design</vt:lpstr>
      <vt:lpstr> Privacy &amp; Data Protection</vt:lpstr>
      <vt:lpstr>Ethical Issues</vt:lpstr>
      <vt:lpstr>Safeguarding &amp; Risk Escalation</vt:lpstr>
      <vt:lpstr>Barrier and  Solution Matrix</vt:lpstr>
      <vt:lpstr>Critical Barrier Analysis</vt:lpstr>
      <vt:lpstr>ReConnect: The Problem, Population &amp; Intervention</vt:lpstr>
      <vt:lpstr>What Is ReConnect? Aim &amp; Content</vt:lpstr>
      <vt:lpstr>How Does ReConnect Work?</vt:lpstr>
      <vt:lpstr>MEMBER 4 (BENEFITS)</vt:lpstr>
      <vt:lpstr>Individual-Level Benefits</vt:lpstr>
      <vt:lpstr>Individual-Level Benefits</vt:lpstr>
      <vt:lpstr>Social-Health Resilience</vt:lpstr>
      <vt:lpstr>Social-Health Resilience</vt:lpstr>
      <vt:lpstr>   Benefits to Health &amp; Social Care</vt:lpstr>
      <vt:lpstr>Community-Level Benefits</vt:lpstr>
      <vt:lpstr>Health Inequalities</vt:lpstr>
      <vt:lpstr>Measuring Benefits</vt:lpstr>
      <vt:lpstr>Policy Implications</vt:lpstr>
      <vt:lpstr>Research Implications</vt:lpstr>
      <vt:lpstr>Education &amp; Professional Practice</vt:lpstr>
      <vt:lpstr>Overall Impact &amp; Final Conclusion</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sonali solanki</cp:lastModifiedBy>
  <cp:revision>17</cp:revision>
  <dcterms:modified xsi:type="dcterms:W3CDTF">2026-08-13T10:14:36Z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