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9" r:id="rId2"/>
    <p:sldId id="322" r:id="rId3"/>
    <p:sldId id="302" r:id="rId4"/>
    <p:sldId id="306" r:id="rId5"/>
    <p:sldId id="303" r:id="rId6"/>
    <p:sldId id="304" r:id="rId7"/>
    <p:sldId id="349" r:id="rId8"/>
    <p:sldId id="350" r:id="rId9"/>
    <p:sldId id="351" r:id="rId10"/>
    <p:sldId id="352" r:id="rId11"/>
    <p:sldId id="35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1T16:34:28.660"/>
    </inkml:context>
    <inkml:brush xml:id="br0">
      <inkml:brushProperty name="width" value="0.1" units="cm"/>
      <inkml:brushProperty name="height" value="0.1" units="cm"/>
      <inkml:brushProperty name="color" value="#E71224"/>
    </inkml:brush>
  </inkml:definitions>
  <inkml:trace contextRef="#ctx0" brushRef="#br0">1 0 24575,'7'5'0,"-1"0"0,1 0 0,-1 0 0,0 0 0,0 1 0,-1 0 0,1 0 0,6 12 0,8 7 0,153 185 0,226 248 0,650 635 0,272 324 0,-578-711 0,30-36 0,-766-664 0,712 654 0,-682-625-682,73 53-1,-87-72-6143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1T16:34:34.668"/>
    </inkml:context>
    <inkml:brush xml:id="br0">
      <inkml:brushProperty name="width" value="0.1" units="cm"/>
      <inkml:brushProperty name="height" value="0.1" units="cm"/>
      <inkml:brushProperty name="color" value="#E71224"/>
    </inkml:brush>
  </inkml:definitions>
  <inkml:trace contextRef="#ctx0" brushRef="#br0">5050 1 24575,'-1'12'0,"0"0"0,-1 0 0,-1 0 0,0 0 0,0 0 0,-1 0 0,-1-1 0,0 0 0,0 0 0,-8 11 0,-17 24 0,-37 42 0,17-23 0,-150 219 0,-217 280 0,-339 268 0,451-522 0,-345 368 0,358-288 0,116-142 0,-19 16 0,-61 78 0,130-158 0,40-80 0,-117 109 0,124-135 0,-95 84 0,130-127 0,-44 36 0,-159 98 0,206-143 0,1 1 0,-36 34 0,35-27 0,-60 38 0,-8 7 88,80-56-572,-1-1-1,-47 27 1,58-40-6342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B0B12-A7E4-3F3A-B4DB-483737D004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4B11F4-E90A-A965-407C-5802571E26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971CB9-8434-D28A-0208-F678803D84A4}"/>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5" name="Footer Placeholder 4">
            <a:extLst>
              <a:ext uri="{FF2B5EF4-FFF2-40B4-BE49-F238E27FC236}">
                <a16:creationId xmlns:a16="http://schemas.microsoft.com/office/drawing/2014/main" id="{58180119-B02C-3548-3E06-514D5F589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DDF6A-E9A5-408A-7AE1-96D58A791C29}"/>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3993662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1EBB-E783-A6ED-F3B8-33E1751026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8677D0-095D-3DB6-4054-B1C93EF9A9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1DBE33-67B9-17CC-B7F2-C93FEC8242C5}"/>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5" name="Footer Placeholder 4">
            <a:extLst>
              <a:ext uri="{FF2B5EF4-FFF2-40B4-BE49-F238E27FC236}">
                <a16:creationId xmlns:a16="http://schemas.microsoft.com/office/drawing/2014/main" id="{727AD5D5-272A-D7C9-47BB-10A9077730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B6FD5B-88D0-3DF1-E26C-79F4FBA7807B}"/>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77826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4A980-6AC3-0B48-33F5-59058DCBD3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4ED594-EC9C-A04E-CCD0-A2E00F5A19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CD2608-8691-DF09-D898-3982C42220F0}"/>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5" name="Footer Placeholder 4">
            <a:extLst>
              <a:ext uri="{FF2B5EF4-FFF2-40B4-BE49-F238E27FC236}">
                <a16:creationId xmlns:a16="http://schemas.microsoft.com/office/drawing/2014/main" id="{E974D13E-CD32-A2C5-FEDD-9AFB8D75B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F9AEB-D121-DC39-6B85-2A2D4F520FB7}"/>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3130504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F91A-A2F9-E4E0-D53F-4943CDF6F8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46F846-13EB-CC47-3732-8B6C4F647C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3E1178-48E5-E756-9418-117B3E5ED9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1B7E63-729D-9932-F22E-17D6F1C0584A}"/>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6" name="Footer Placeholder 5">
            <a:extLst>
              <a:ext uri="{FF2B5EF4-FFF2-40B4-BE49-F238E27FC236}">
                <a16:creationId xmlns:a16="http://schemas.microsoft.com/office/drawing/2014/main" id="{872FF7FD-8E89-D8CB-2CDA-2216DACAE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745B1C-D034-1CE1-2C8D-3CE308A65897}"/>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196786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E5609-69ED-768B-CB25-88E739BAD9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59AE27-6E51-0004-228B-4839D5A722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143A03-59DD-6361-4371-5CB1E81976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5868F0-443E-FBB8-8ED8-4F844A8EC4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B7C589-BCE2-A695-D33E-F2B2E9113F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57542A-42A7-18C5-4E9D-D0DDD8A42D23}"/>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8" name="Footer Placeholder 7">
            <a:extLst>
              <a:ext uri="{FF2B5EF4-FFF2-40B4-BE49-F238E27FC236}">
                <a16:creationId xmlns:a16="http://schemas.microsoft.com/office/drawing/2014/main" id="{A9C54442-4CE8-C41E-E87A-26E4EB1277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6DE779-2A24-D05E-15C9-D02DBC30CC1D}"/>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161017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A43B0-4FE1-C0A4-1AB1-83B4D69B70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6F4318-7CFE-AA00-852D-BBDE7D55385E}"/>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4" name="Footer Placeholder 3">
            <a:extLst>
              <a:ext uri="{FF2B5EF4-FFF2-40B4-BE49-F238E27FC236}">
                <a16:creationId xmlns:a16="http://schemas.microsoft.com/office/drawing/2014/main" id="{3679E6A6-F76B-6547-B8DB-746694FC56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60DBF4-A3D1-B7EF-490F-68B2DDD15BD3}"/>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14130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41620C-7764-9F44-D557-842C973A468E}"/>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3" name="Footer Placeholder 2">
            <a:extLst>
              <a:ext uri="{FF2B5EF4-FFF2-40B4-BE49-F238E27FC236}">
                <a16:creationId xmlns:a16="http://schemas.microsoft.com/office/drawing/2014/main" id="{FE19330E-539C-CA74-6B84-4DF1CC6D7E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FE1B1C-6C20-B33B-E0A1-2E6DF5BC46B8}"/>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44000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CE94C-AC32-B061-5927-A59535A033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C9CACD-E73B-3AB7-B9FE-72D97D4527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D13004-560B-CDCF-755D-79190D340E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A0590D-4E4F-D120-8A33-0363467A57C1}"/>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6" name="Footer Placeholder 5">
            <a:extLst>
              <a:ext uri="{FF2B5EF4-FFF2-40B4-BE49-F238E27FC236}">
                <a16:creationId xmlns:a16="http://schemas.microsoft.com/office/drawing/2014/main" id="{145EE647-691A-89B3-26BC-0BDA71ECA0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042093-2428-6DE6-660F-C197AA8F647C}"/>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777719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10DD3-5CF9-9687-2D72-D9063F1D1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BE4FFB-9FF0-377C-5AE3-D12442B4E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9D443C-B6FA-43C0-5B34-7C4BF0745F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F7BAF9-5D79-B71A-588D-894ED537B75E}"/>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6" name="Footer Placeholder 5">
            <a:extLst>
              <a:ext uri="{FF2B5EF4-FFF2-40B4-BE49-F238E27FC236}">
                <a16:creationId xmlns:a16="http://schemas.microsoft.com/office/drawing/2014/main" id="{CBE0411A-2468-90D6-EFD1-449F10A606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6ED081-B1FD-709B-5071-F82C09C10B2E}"/>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237192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E57A-4133-8A53-A741-023FF30E66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5B1C7-3AD3-E259-E2A0-D40986188E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69D84B-ADB1-98CE-0880-92640D495AA8}"/>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5" name="Footer Placeholder 4">
            <a:extLst>
              <a:ext uri="{FF2B5EF4-FFF2-40B4-BE49-F238E27FC236}">
                <a16:creationId xmlns:a16="http://schemas.microsoft.com/office/drawing/2014/main" id="{47A44F56-348B-09BD-DF72-166724D3B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E0E38-263C-20B8-B512-CC212E197E15}"/>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951398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B95D6-AF8A-8E7B-A70C-5ED2BDF71C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B9FECB-45CE-090E-7F28-010038A9D5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B9BD1-422D-03D7-6603-726C6654BEC6}"/>
              </a:ext>
            </a:extLst>
          </p:cNvPr>
          <p:cNvSpPr>
            <a:spLocks noGrp="1"/>
          </p:cNvSpPr>
          <p:nvPr>
            <p:ph type="dt" sz="half" idx="10"/>
          </p:nvPr>
        </p:nvSpPr>
        <p:spPr/>
        <p:txBody>
          <a:bodyPr/>
          <a:lstStyle/>
          <a:p>
            <a:fld id="{1E48C536-5422-4C08-9DAD-F0C367376957}" type="datetimeFigureOut">
              <a:rPr lang="en-GB" smtClean="0"/>
              <a:t>08/10/2024</a:t>
            </a:fld>
            <a:endParaRPr lang="en-GB"/>
          </a:p>
        </p:txBody>
      </p:sp>
      <p:sp>
        <p:nvSpPr>
          <p:cNvPr id="5" name="Footer Placeholder 4">
            <a:extLst>
              <a:ext uri="{FF2B5EF4-FFF2-40B4-BE49-F238E27FC236}">
                <a16:creationId xmlns:a16="http://schemas.microsoft.com/office/drawing/2014/main" id="{843373AE-D0B3-95D2-60BB-1B168BC22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7434EC-74E3-2723-821F-9CA72C4769AC}"/>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3816352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DE1007-496D-E0C3-67A0-1F6C0ADE93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C3CEFC-80F2-573E-54E7-39D702D76E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BB27B-482C-D9C4-0CD1-0C9DEA1536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48C536-5422-4C08-9DAD-F0C367376957}" type="datetimeFigureOut">
              <a:rPr lang="en-GB" smtClean="0"/>
              <a:t>08/10/2024</a:t>
            </a:fld>
            <a:endParaRPr lang="en-GB"/>
          </a:p>
        </p:txBody>
      </p:sp>
      <p:sp>
        <p:nvSpPr>
          <p:cNvPr id="5" name="Footer Placeholder 4">
            <a:extLst>
              <a:ext uri="{FF2B5EF4-FFF2-40B4-BE49-F238E27FC236}">
                <a16:creationId xmlns:a16="http://schemas.microsoft.com/office/drawing/2014/main" id="{846DB72B-4500-26CA-D88E-ED71BFDE8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3A13B1-75AF-608A-024D-7CD6C66057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7053B6E-B3E5-49B4-9A3C-84844FA6B91C}" type="slidenum">
              <a:rPr lang="en-GB" smtClean="0"/>
              <a:t>‹#›</a:t>
            </a:fld>
            <a:endParaRPr lang="en-GB"/>
          </a:p>
        </p:txBody>
      </p:sp>
    </p:spTree>
    <p:extLst>
      <p:ext uri="{BB962C8B-B14F-4D97-AF65-F5344CB8AC3E}">
        <p14:creationId xmlns:p14="http://schemas.microsoft.com/office/powerpoint/2010/main" val="2033300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image" Target="../media/image660.png"/><Relationship Id="rId5" Type="http://schemas.openxmlformats.org/officeDocument/2006/relationships/customXml" Target="../ink/ink2.xml"/><Relationship Id="rId4" Type="http://schemas.openxmlformats.org/officeDocument/2006/relationships/image" Target="../media/image650.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a:bodyPr>
          <a:lstStyle/>
          <a:p>
            <a:pPr algn="l"/>
            <a:r>
              <a:rPr lang="en-GB" b="1" dirty="0"/>
              <a:t>8.10.24</a:t>
            </a:r>
          </a:p>
          <a:p>
            <a:pPr algn="l"/>
            <a:r>
              <a:rPr lang="en-GB" b="1" dirty="0"/>
              <a:t>7</a:t>
            </a:r>
          </a:p>
          <a:p>
            <a:pPr algn="l"/>
            <a:r>
              <a:rPr lang="en-GB" b="1" dirty="0"/>
              <a:t>Use, Cause and Permit</a:t>
            </a:r>
          </a:p>
        </p:txBody>
      </p:sp>
    </p:spTree>
    <p:extLst>
      <p:ext uri="{BB962C8B-B14F-4D97-AF65-F5344CB8AC3E}">
        <p14:creationId xmlns:p14="http://schemas.microsoft.com/office/powerpoint/2010/main" val="2454045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a:bodyPr>
          <a:lstStyle/>
          <a:p>
            <a:pPr algn="l"/>
            <a:r>
              <a:rPr lang="en-GB" dirty="0"/>
              <a:t>Explain the terms “Use”, “Cause” and “Permit” and,</a:t>
            </a:r>
          </a:p>
          <a:p>
            <a:pPr algn="l"/>
            <a:r>
              <a:rPr lang="en-GB" dirty="0"/>
              <a:t>Provide examples of offences where these further offences may be committed.</a:t>
            </a:r>
          </a:p>
        </p:txBody>
      </p:sp>
    </p:spTree>
    <p:extLst>
      <p:ext uri="{BB962C8B-B14F-4D97-AF65-F5344CB8AC3E}">
        <p14:creationId xmlns:p14="http://schemas.microsoft.com/office/powerpoint/2010/main" val="1653529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0D771-275E-251F-B2A3-25F374A60EA8}"/>
              </a:ext>
            </a:extLst>
          </p:cNvPr>
          <p:cNvSpPr>
            <a:spLocks noGrp="1"/>
          </p:cNvSpPr>
          <p:nvPr>
            <p:ph type="title"/>
          </p:nvPr>
        </p:nvSpPr>
        <p:spPr/>
        <p:txBody>
          <a:bodyPr/>
          <a:lstStyle/>
          <a:p>
            <a:r>
              <a:rPr lang="en-GB" dirty="0"/>
              <a:t>Use, cause or permit?</a:t>
            </a:r>
          </a:p>
        </p:txBody>
      </p:sp>
      <p:sp>
        <p:nvSpPr>
          <p:cNvPr id="4" name="Content Placeholder 3">
            <a:extLst>
              <a:ext uri="{FF2B5EF4-FFF2-40B4-BE49-F238E27FC236}">
                <a16:creationId xmlns:a16="http://schemas.microsoft.com/office/drawing/2014/main" id="{CD5A1CB3-0859-72C9-A108-E8C57F61F874}"/>
              </a:ext>
            </a:extLst>
          </p:cNvPr>
          <p:cNvSpPr>
            <a:spLocks noGrp="1"/>
          </p:cNvSpPr>
          <p:nvPr>
            <p:ph sz="half" idx="2"/>
          </p:nvPr>
        </p:nvSpPr>
        <p:spPr>
          <a:xfrm>
            <a:off x="5319423" y="1455089"/>
            <a:ext cx="6034377" cy="4721874"/>
          </a:xfrm>
        </p:spPr>
        <p:txBody>
          <a:bodyPr>
            <a:normAutofit fontScale="85000" lnSpcReduction="20000"/>
          </a:bodyPr>
          <a:lstStyle/>
          <a:p>
            <a:r>
              <a:rPr lang="en-GB" dirty="0"/>
              <a:t>As the driver of a vehicle that you own, you are using it.</a:t>
            </a:r>
          </a:p>
          <a:p>
            <a:r>
              <a:rPr lang="en-GB" dirty="0"/>
              <a:t>As the driver of a vehicle you have borrowed, you are using it.</a:t>
            </a:r>
          </a:p>
          <a:p>
            <a:r>
              <a:rPr lang="en-GB" dirty="0"/>
              <a:t>When you drive your employer's car, van or other vehicle, even if it is in the course of business, you are using it.</a:t>
            </a:r>
          </a:p>
          <a:p>
            <a:r>
              <a:rPr lang="en-GB" dirty="0"/>
              <a:t>An employer that instructs an employee to use a vehicle is causing them to use it.</a:t>
            </a:r>
          </a:p>
          <a:p>
            <a:r>
              <a:rPr lang="en-GB" dirty="0"/>
              <a:t>A friend who lends their car to a mate, permits them to use the vehicle.</a:t>
            </a:r>
          </a:p>
          <a:p>
            <a:endParaRPr lang="en-GB" dirty="0"/>
          </a:p>
          <a:p>
            <a:r>
              <a:rPr lang="en-GB" dirty="0"/>
              <a:t>So, what does this mean for all of the parties? …..</a:t>
            </a:r>
          </a:p>
          <a:p>
            <a:endParaRPr lang="en-GB" dirty="0"/>
          </a:p>
        </p:txBody>
      </p:sp>
      <p:pic>
        <p:nvPicPr>
          <p:cNvPr id="2050" name="Picture 2" descr="1,242,900+ Driving Stock Photos, Pictures &amp; Royalty-Free ...">
            <a:extLst>
              <a:ext uri="{FF2B5EF4-FFF2-40B4-BE49-F238E27FC236}">
                <a16:creationId xmlns:a16="http://schemas.microsoft.com/office/drawing/2014/main" id="{F3589030-80E1-9CE7-D11B-91D7BC7C019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95312" y="1774825"/>
            <a:ext cx="2009775"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2515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59AE-63E2-5C14-3FEC-42C6FFDF7D99}"/>
              </a:ext>
            </a:extLst>
          </p:cNvPr>
          <p:cNvSpPr>
            <a:spLocks noGrp="1"/>
          </p:cNvSpPr>
          <p:nvPr>
            <p:ph type="title"/>
          </p:nvPr>
        </p:nvSpPr>
        <p:spPr/>
        <p:txBody>
          <a:bodyPr/>
          <a:lstStyle/>
          <a:p>
            <a:r>
              <a:rPr lang="en-GB" dirty="0"/>
              <a:t>No drivers licence, or incorrect category.</a:t>
            </a:r>
          </a:p>
        </p:txBody>
      </p:sp>
      <p:sp>
        <p:nvSpPr>
          <p:cNvPr id="3" name="Content Placeholder 2">
            <a:extLst>
              <a:ext uri="{FF2B5EF4-FFF2-40B4-BE49-F238E27FC236}">
                <a16:creationId xmlns:a16="http://schemas.microsoft.com/office/drawing/2014/main" id="{8819CD12-E039-917C-A8AA-A4E1BEA5892A}"/>
              </a:ext>
            </a:extLst>
          </p:cNvPr>
          <p:cNvSpPr>
            <a:spLocks noGrp="1"/>
          </p:cNvSpPr>
          <p:nvPr>
            <p:ph sz="half" idx="1"/>
          </p:nvPr>
        </p:nvSpPr>
        <p:spPr/>
        <p:txBody>
          <a:bodyPr>
            <a:normAutofit lnSpcReduction="10000"/>
          </a:bodyPr>
          <a:lstStyle/>
          <a:p>
            <a:r>
              <a:rPr lang="en-GB" dirty="0"/>
              <a:t>Driver – uses other than in accordance of a licence.</a:t>
            </a:r>
          </a:p>
          <a:p>
            <a:endParaRPr lang="en-GB" dirty="0"/>
          </a:p>
          <a:p>
            <a:r>
              <a:rPr lang="en-GB" dirty="0"/>
              <a:t>Owner – permits the offence of driving, other than in accordance of a licence.</a:t>
            </a:r>
          </a:p>
          <a:p>
            <a:endParaRPr lang="en-GB" dirty="0"/>
          </a:p>
          <a:p>
            <a:r>
              <a:rPr lang="en-GB" dirty="0"/>
              <a:t> Employer – causes, driver to use a vehicle with no licence or incorrect category.</a:t>
            </a:r>
          </a:p>
        </p:txBody>
      </p:sp>
      <p:pic>
        <p:nvPicPr>
          <p:cNvPr id="5" name="Picture 2" descr="Driving licence in the United Kingdom - Wikipedia">
            <a:extLst>
              <a:ext uri="{FF2B5EF4-FFF2-40B4-BE49-F238E27FC236}">
                <a16:creationId xmlns:a16="http://schemas.microsoft.com/office/drawing/2014/main" id="{F67B7B21-200D-68F1-62F3-05187F8BF87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210425" y="3029744"/>
            <a:ext cx="310515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640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605A-2679-D362-282B-1D6B0E877451}"/>
              </a:ext>
            </a:extLst>
          </p:cNvPr>
          <p:cNvSpPr>
            <a:spLocks noGrp="1"/>
          </p:cNvSpPr>
          <p:nvPr>
            <p:ph type="title"/>
          </p:nvPr>
        </p:nvSpPr>
        <p:spPr/>
        <p:txBody>
          <a:bodyPr/>
          <a:lstStyle/>
          <a:p>
            <a:r>
              <a:rPr lang="en-GB" dirty="0"/>
              <a:t>No valid insurance</a:t>
            </a:r>
          </a:p>
        </p:txBody>
      </p:sp>
      <p:sp>
        <p:nvSpPr>
          <p:cNvPr id="4" name="Content Placeholder 3">
            <a:extLst>
              <a:ext uri="{FF2B5EF4-FFF2-40B4-BE49-F238E27FC236}">
                <a16:creationId xmlns:a16="http://schemas.microsoft.com/office/drawing/2014/main" id="{C1DFCBCC-C7F0-14D9-FC92-A9C4FCD0A153}"/>
              </a:ext>
            </a:extLst>
          </p:cNvPr>
          <p:cNvSpPr>
            <a:spLocks noGrp="1"/>
          </p:cNvSpPr>
          <p:nvPr>
            <p:ph sz="half" idx="2"/>
          </p:nvPr>
        </p:nvSpPr>
        <p:spPr/>
        <p:txBody>
          <a:bodyPr/>
          <a:lstStyle/>
          <a:p>
            <a:r>
              <a:rPr lang="en-GB" dirty="0"/>
              <a:t>No insurance </a:t>
            </a:r>
          </a:p>
          <a:p>
            <a:r>
              <a:rPr lang="en-GB" dirty="0"/>
              <a:t>The driver commits an offence of driving without insurance, the owner an offence of permitting and the boss an offence of causing the vehicle to be used without insurance.</a:t>
            </a:r>
          </a:p>
        </p:txBody>
      </p:sp>
      <p:pic>
        <p:nvPicPr>
          <p:cNvPr id="5" name="Content Placeholder 5">
            <a:extLst>
              <a:ext uri="{FF2B5EF4-FFF2-40B4-BE49-F238E27FC236}">
                <a16:creationId xmlns:a16="http://schemas.microsoft.com/office/drawing/2014/main" id="{C3CD5D63-D316-8393-D49E-A6F0FB396262}"/>
              </a:ext>
            </a:extLst>
          </p:cNvPr>
          <p:cNvPicPr>
            <a:picLocks noGrp="1" noChangeAspect="1"/>
          </p:cNvPicPr>
          <p:nvPr>
            <p:ph sz="half" idx="1"/>
          </p:nvPr>
        </p:nvPicPr>
        <p:blipFill>
          <a:blip r:embed="rId2"/>
          <a:stretch>
            <a:fillRect/>
          </a:stretch>
        </p:blipFill>
        <p:spPr>
          <a:xfrm>
            <a:off x="2757394" y="2524125"/>
            <a:ext cx="1343212" cy="2224986"/>
          </a:xfr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B7DB0B3-D3EC-9CAE-38F6-BFB0399E2EA7}"/>
                  </a:ext>
                </a:extLst>
              </p14:cNvPr>
              <p14:cNvContentPartPr/>
              <p14:nvPr/>
            </p14:nvContentPartPr>
            <p14:xfrm>
              <a:off x="2607574" y="2560148"/>
              <a:ext cx="1956960" cy="1960200"/>
            </p14:xfrm>
          </p:contentPart>
        </mc:Choice>
        <mc:Fallback xmlns="">
          <p:pic>
            <p:nvPicPr>
              <p:cNvPr id="9" name="Ink 8">
                <a:extLst>
                  <a:ext uri="{FF2B5EF4-FFF2-40B4-BE49-F238E27FC236}">
                    <a16:creationId xmlns:a16="http://schemas.microsoft.com/office/drawing/2014/main" id="{5B7DB0B3-D3EC-9CAE-38F6-BFB0399E2EA7}"/>
                  </a:ext>
                </a:extLst>
              </p:cNvPr>
              <p:cNvPicPr/>
              <p:nvPr/>
            </p:nvPicPr>
            <p:blipFill>
              <a:blip r:embed="rId4"/>
              <a:stretch>
                <a:fillRect/>
              </a:stretch>
            </p:blipFill>
            <p:spPr>
              <a:xfrm>
                <a:off x="2589934" y="2542148"/>
                <a:ext cx="1992600" cy="19958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B905211E-5643-A6D1-910F-AF3C93A2F959}"/>
                  </a:ext>
                </a:extLst>
              </p14:cNvPr>
              <p14:cNvContentPartPr/>
              <p14:nvPr/>
            </p14:nvContentPartPr>
            <p14:xfrm>
              <a:off x="2443774" y="2480228"/>
              <a:ext cx="1818000" cy="2040840"/>
            </p14:xfrm>
          </p:contentPart>
        </mc:Choice>
        <mc:Fallback xmlns="">
          <p:pic>
            <p:nvPicPr>
              <p:cNvPr id="10" name="Ink 9">
                <a:extLst>
                  <a:ext uri="{FF2B5EF4-FFF2-40B4-BE49-F238E27FC236}">
                    <a16:creationId xmlns:a16="http://schemas.microsoft.com/office/drawing/2014/main" id="{B905211E-5643-A6D1-910F-AF3C93A2F959}"/>
                  </a:ext>
                </a:extLst>
              </p:cNvPr>
              <p:cNvPicPr/>
              <p:nvPr/>
            </p:nvPicPr>
            <p:blipFill>
              <a:blip r:embed="rId6"/>
              <a:stretch>
                <a:fillRect/>
              </a:stretch>
            </p:blipFill>
            <p:spPr>
              <a:xfrm>
                <a:off x="2426134" y="2462588"/>
                <a:ext cx="1853640" cy="2076480"/>
              </a:xfrm>
              <a:prstGeom prst="rect">
                <a:avLst/>
              </a:prstGeom>
            </p:spPr>
          </p:pic>
        </mc:Fallback>
      </mc:AlternateContent>
    </p:spTree>
    <p:extLst>
      <p:ext uri="{BB962C8B-B14F-4D97-AF65-F5344CB8AC3E}">
        <p14:creationId xmlns:p14="http://schemas.microsoft.com/office/powerpoint/2010/main" val="2774235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EF92-180F-993F-3F70-610C8FCB0DC9}"/>
              </a:ext>
            </a:extLst>
          </p:cNvPr>
          <p:cNvSpPr>
            <a:spLocks noGrp="1"/>
          </p:cNvSpPr>
          <p:nvPr>
            <p:ph type="title"/>
          </p:nvPr>
        </p:nvSpPr>
        <p:spPr/>
        <p:txBody>
          <a:bodyPr/>
          <a:lstStyle/>
          <a:p>
            <a:r>
              <a:rPr lang="en-GB" dirty="0"/>
              <a:t>No valid MOT</a:t>
            </a:r>
          </a:p>
        </p:txBody>
      </p:sp>
      <p:sp>
        <p:nvSpPr>
          <p:cNvPr id="4" name="Content Placeholder 3">
            <a:extLst>
              <a:ext uri="{FF2B5EF4-FFF2-40B4-BE49-F238E27FC236}">
                <a16:creationId xmlns:a16="http://schemas.microsoft.com/office/drawing/2014/main" id="{9A9B32BA-AF71-3310-B508-0D037AB5588F}"/>
              </a:ext>
            </a:extLst>
          </p:cNvPr>
          <p:cNvSpPr>
            <a:spLocks noGrp="1"/>
          </p:cNvSpPr>
          <p:nvPr>
            <p:ph sz="half" idx="2"/>
          </p:nvPr>
        </p:nvSpPr>
        <p:spPr/>
        <p:txBody>
          <a:bodyPr/>
          <a:lstStyle/>
          <a:p>
            <a:r>
              <a:rPr lang="en-GB" dirty="0"/>
              <a:t>Driver = Use.</a:t>
            </a:r>
          </a:p>
          <a:p>
            <a:r>
              <a:rPr lang="en-GB" dirty="0"/>
              <a:t>Friend or rental company = permit.</a:t>
            </a:r>
          </a:p>
          <a:p>
            <a:r>
              <a:rPr lang="en-GB" dirty="0"/>
              <a:t>Employer = Cause.</a:t>
            </a:r>
          </a:p>
        </p:txBody>
      </p:sp>
      <p:pic>
        <p:nvPicPr>
          <p:cNvPr id="5" name="Content Placeholder 7">
            <a:extLst>
              <a:ext uri="{FF2B5EF4-FFF2-40B4-BE49-F238E27FC236}">
                <a16:creationId xmlns:a16="http://schemas.microsoft.com/office/drawing/2014/main" id="{EC1096D5-970C-4BB9-AD1A-8458688DF388}"/>
              </a:ext>
            </a:extLst>
          </p:cNvPr>
          <p:cNvPicPr>
            <a:picLocks noGrp="1" noChangeAspect="1"/>
          </p:cNvPicPr>
          <p:nvPr>
            <p:ph sz="half" idx="1"/>
          </p:nvPr>
        </p:nvPicPr>
        <p:blipFill>
          <a:blip r:embed="rId2"/>
          <a:stretch>
            <a:fillRect/>
          </a:stretch>
        </p:blipFill>
        <p:spPr>
          <a:xfrm>
            <a:off x="1765190" y="2353586"/>
            <a:ext cx="2663687" cy="2309788"/>
          </a:xfrm>
        </p:spPr>
      </p:pic>
    </p:spTree>
    <p:extLst>
      <p:ext uri="{BB962C8B-B14F-4D97-AF65-F5344CB8AC3E}">
        <p14:creationId xmlns:p14="http://schemas.microsoft.com/office/powerpoint/2010/main" val="2133724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C7D21-F061-BCA5-396C-28F9C39D9741}"/>
              </a:ext>
            </a:extLst>
          </p:cNvPr>
          <p:cNvSpPr>
            <a:spLocks noGrp="1"/>
          </p:cNvSpPr>
          <p:nvPr>
            <p:ph type="title"/>
          </p:nvPr>
        </p:nvSpPr>
        <p:spPr/>
        <p:txBody>
          <a:bodyPr/>
          <a:lstStyle/>
          <a:p>
            <a:r>
              <a:rPr lang="en-GB" dirty="0"/>
              <a:t>Dangerous condition</a:t>
            </a:r>
          </a:p>
        </p:txBody>
      </p:sp>
      <p:sp>
        <p:nvSpPr>
          <p:cNvPr id="3" name="Content Placeholder 2">
            <a:extLst>
              <a:ext uri="{FF2B5EF4-FFF2-40B4-BE49-F238E27FC236}">
                <a16:creationId xmlns:a16="http://schemas.microsoft.com/office/drawing/2014/main" id="{6719C416-A21C-6445-7127-4F2C6E7D3CF6}"/>
              </a:ext>
            </a:extLst>
          </p:cNvPr>
          <p:cNvSpPr>
            <a:spLocks noGrp="1"/>
          </p:cNvSpPr>
          <p:nvPr>
            <p:ph sz="half" idx="1"/>
          </p:nvPr>
        </p:nvSpPr>
        <p:spPr/>
        <p:txBody>
          <a:bodyPr/>
          <a:lstStyle/>
          <a:p>
            <a:pPr marL="0" indent="0">
              <a:buNone/>
            </a:pPr>
            <a:r>
              <a:rPr lang="en-GB" dirty="0"/>
              <a:t>For example;</a:t>
            </a:r>
          </a:p>
          <a:p>
            <a:endParaRPr lang="en-GB" dirty="0"/>
          </a:p>
          <a:p>
            <a:endParaRPr lang="en-GB" dirty="0"/>
          </a:p>
          <a:p>
            <a:r>
              <a:rPr lang="en-GB" dirty="0"/>
              <a:t>Driver Uses.</a:t>
            </a:r>
          </a:p>
          <a:p>
            <a:r>
              <a:rPr lang="en-GB" dirty="0"/>
              <a:t>Friend Permits</a:t>
            </a:r>
          </a:p>
          <a:p>
            <a:r>
              <a:rPr lang="en-GB" dirty="0"/>
              <a:t>Employer causes.</a:t>
            </a:r>
          </a:p>
        </p:txBody>
      </p:sp>
      <p:pic>
        <p:nvPicPr>
          <p:cNvPr id="6" name="Content Placeholder 5">
            <a:extLst>
              <a:ext uri="{FF2B5EF4-FFF2-40B4-BE49-F238E27FC236}">
                <a16:creationId xmlns:a16="http://schemas.microsoft.com/office/drawing/2014/main" id="{DEAF8C10-F312-971F-7BA8-D31F1D2935A6}"/>
              </a:ext>
            </a:extLst>
          </p:cNvPr>
          <p:cNvPicPr>
            <a:picLocks noGrp="1" noChangeAspect="1"/>
          </p:cNvPicPr>
          <p:nvPr>
            <p:ph sz="half" idx="2"/>
          </p:nvPr>
        </p:nvPicPr>
        <p:blipFill>
          <a:blip r:embed="rId2"/>
          <a:stretch>
            <a:fillRect/>
          </a:stretch>
        </p:blipFill>
        <p:spPr>
          <a:xfrm>
            <a:off x="7657488" y="880950"/>
            <a:ext cx="2655354" cy="1619476"/>
          </a:xfrm>
        </p:spPr>
      </p:pic>
      <p:pic>
        <p:nvPicPr>
          <p:cNvPr id="8" name="Picture 7">
            <a:extLst>
              <a:ext uri="{FF2B5EF4-FFF2-40B4-BE49-F238E27FC236}">
                <a16:creationId xmlns:a16="http://schemas.microsoft.com/office/drawing/2014/main" id="{0645D4E4-50F9-7AC5-FDCE-921F9BA483A4}"/>
              </a:ext>
            </a:extLst>
          </p:cNvPr>
          <p:cNvPicPr>
            <a:picLocks noChangeAspect="1"/>
          </p:cNvPicPr>
          <p:nvPr/>
        </p:nvPicPr>
        <p:blipFill>
          <a:blip r:embed="rId3"/>
          <a:stretch>
            <a:fillRect/>
          </a:stretch>
        </p:blipFill>
        <p:spPr>
          <a:xfrm>
            <a:off x="7657488" y="3016251"/>
            <a:ext cx="2655354" cy="1619476"/>
          </a:xfrm>
          <a:prstGeom prst="rect">
            <a:avLst/>
          </a:prstGeom>
        </p:spPr>
      </p:pic>
      <p:pic>
        <p:nvPicPr>
          <p:cNvPr id="10" name="Picture 9">
            <a:extLst>
              <a:ext uri="{FF2B5EF4-FFF2-40B4-BE49-F238E27FC236}">
                <a16:creationId xmlns:a16="http://schemas.microsoft.com/office/drawing/2014/main" id="{465CF3BA-DD46-A2FC-C84F-D13BF0923282}"/>
              </a:ext>
            </a:extLst>
          </p:cNvPr>
          <p:cNvPicPr>
            <a:picLocks noChangeAspect="1"/>
          </p:cNvPicPr>
          <p:nvPr/>
        </p:nvPicPr>
        <p:blipFill>
          <a:blip r:embed="rId4"/>
          <a:stretch>
            <a:fillRect/>
          </a:stretch>
        </p:blipFill>
        <p:spPr>
          <a:xfrm>
            <a:off x="7657488" y="4940083"/>
            <a:ext cx="2655354" cy="1552792"/>
          </a:xfrm>
          <a:prstGeom prst="rect">
            <a:avLst/>
          </a:prstGeom>
        </p:spPr>
      </p:pic>
    </p:spTree>
    <p:extLst>
      <p:ext uri="{BB962C8B-B14F-4D97-AF65-F5344CB8AC3E}">
        <p14:creationId xmlns:p14="http://schemas.microsoft.com/office/powerpoint/2010/main" val="3544674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189F-A480-4FBB-295D-15DD70626809}"/>
              </a:ext>
            </a:extLst>
          </p:cNvPr>
          <p:cNvSpPr>
            <a:spLocks noGrp="1"/>
          </p:cNvSpPr>
          <p:nvPr>
            <p:ph type="title"/>
          </p:nvPr>
        </p:nvSpPr>
        <p:spPr/>
        <p:txBody>
          <a:bodyPr/>
          <a:lstStyle/>
          <a:p>
            <a:r>
              <a:rPr lang="en-GB" dirty="0"/>
              <a:t>S. 40A Road Traffic Act 1988</a:t>
            </a:r>
          </a:p>
        </p:txBody>
      </p:sp>
      <p:sp>
        <p:nvSpPr>
          <p:cNvPr id="3" name="Content Placeholder 2">
            <a:extLst>
              <a:ext uri="{FF2B5EF4-FFF2-40B4-BE49-F238E27FC236}">
                <a16:creationId xmlns:a16="http://schemas.microsoft.com/office/drawing/2014/main" id="{7B176339-9B38-7D14-041F-C0E7E3FBA1DD}"/>
              </a:ext>
            </a:extLst>
          </p:cNvPr>
          <p:cNvSpPr>
            <a:spLocks noGrp="1"/>
          </p:cNvSpPr>
          <p:nvPr>
            <p:ph sz="half" idx="1"/>
          </p:nvPr>
        </p:nvSpPr>
        <p:spPr>
          <a:xfrm>
            <a:off x="838199" y="1754037"/>
            <a:ext cx="8921151" cy="4641011"/>
          </a:xfrm>
        </p:spPr>
        <p:txBody>
          <a:bodyPr>
            <a:normAutofit fontScale="92500" lnSpcReduction="20000"/>
          </a:bodyPr>
          <a:lstStyle/>
          <a:p>
            <a:pPr algn="l"/>
            <a:r>
              <a:rPr lang="en-GB" b="1" i="0" dirty="0">
                <a:solidFill>
                  <a:srgbClr val="000000"/>
                </a:solidFill>
                <a:effectLst/>
                <a:highlight>
                  <a:srgbClr val="FFFFFF"/>
                </a:highlight>
                <a:latin typeface="arial" panose="020B0604020202020204" pitchFamily="34" charset="0"/>
              </a:rPr>
              <a:t>40AUsing vehicle in dangerous condition etc.</a:t>
            </a:r>
          </a:p>
          <a:p>
            <a:pPr algn="just"/>
            <a:r>
              <a:rPr lang="en-GB" b="0" i="0" dirty="0">
                <a:solidFill>
                  <a:srgbClr val="1E1E1E"/>
                </a:solidFill>
                <a:effectLst/>
                <a:highlight>
                  <a:srgbClr val="FFFFFF"/>
                </a:highlight>
                <a:latin typeface="arial" panose="020B0604020202020204" pitchFamily="34" charset="0"/>
              </a:rPr>
              <a:t>A person is guilty of an offence if he uses, or causes or permits another to use, a motor vehicle or trailer on a road when—</a:t>
            </a:r>
          </a:p>
          <a:p>
            <a:pPr algn="l"/>
            <a:r>
              <a:rPr lang="en-GB" b="0" i="0" dirty="0">
                <a:solidFill>
                  <a:srgbClr val="1E1E1E"/>
                </a:solidFill>
                <a:effectLst/>
                <a:highlight>
                  <a:srgbClr val="FFFFFF"/>
                </a:highlight>
                <a:latin typeface="arial" panose="020B0604020202020204" pitchFamily="34" charset="0"/>
              </a:rPr>
              <a:t>(a)the condition of the motor vehicle or trailer, or of its accessories or equipment, or</a:t>
            </a:r>
          </a:p>
          <a:p>
            <a:pPr algn="l"/>
            <a:r>
              <a:rPr lang="en-GB" b="0" i="0" dirty="0">
                <a:solidFill>
                  <a:srgbClr val="1E1E1E"/>
                </a:solidFill>
                <a:effectLst/>
                <a:highlight>
                  <a:srgbClr val="FFFFFF"/>
                </a:highlight>
                <a:latin typeface="arial" panose="020B0604020202020204" pitchFamily="34" charset="0"/>
              </a:rPr>
              <a:t>(b)the purpose for which it is used, or</a:t>
            </a:r>
          </a:p>
          <a:p>
            <a:pPr algn="l"/>
            <a:r>
              <a:rPr lang="en-GB" b="0" i="0" dirty="0">
                <a:solidFill>
                  <a:srgbClr val="1E1E1E"/>
                </a:solidFill>
                <a:effectLst/>
                <a:highlight>
                  <a:srgbClr val="FFFFFF"/>
                </a:highlight>
                <a:latin typeface="arial" panose="020B0604020202020204" pitchFamily="34" charset="0"/>
              </a:rPr>
              <a:t>(c)the number of passengers carried by it, or the manner in which they are carried, or</a:t>
            </a:r>
          </a:p>
          <a:p>
            <a:pPr algn="l"/>
            <a:r>
              <a:rPr lang="en-GB" b="0" i="0" dirty="0">
                <a:solidFill>
                  <a:srgbClr val="1E1E1E"/>
                </a:solidFill>
                <a:effectLst/>
                <a:highlight>
                  <a:srgbClr val="FFFFFF"/>
                </a:highlight>
                <a:latin typeface="arial" panose="020B0604020202020204" pitchFamily="34" charset="0"/>
              </a:rPr>
              <a:t>(d)the weight, position or distribution of its load, or the manner in which it is secured,</a:t>
            </a:r>
          </a:p>
          <a:p>
            <a:pPr algn="just"/>
            <a:r>
              <a:rPr lang="en-GB" b="0" i="0" dirty="0">
                <a:solidFill>
                  <a:srgbClr val="1E1E1E"/>
                </a:solidFill>
                <a:effectLst/>
                <a:highlight>
                  <a:srgbClr val="FFFFFF"/>
                </a:highlight>
                <a:latin typeface="arial" panose="020B0604020202020204" pitchFamily="34" charset="0"/>
              </a:rPr>
              <a:t>is such that the use of the motor vehicle or trailer involves a danger of injury to any person</a:t>
            </a:r>
          </a:p>
          <a:p>
            <a:endParaRPr lang="en-GB" dirty="0"/>
          </a:p>
        </p:txBody>
      </p:sp>
    </p:spTree>
    <p:extLst>
      <p:ext uri="{BB962C8B-B14F-4D97-AF65-F5344CB8AC3E}">
        <p14:creationId xmlns:p14="http://schemas.microsoft.com/office/powerpoint/2010/main" val="4169706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D0683-3376-EBE3-A9A7-26264B4A81CF}"/>
              </a:ext>
            </a:extLst>
          </p:cNvPr>
          <p:cNvSpPr>
            <a:spLocks noGrp="1"/>
          </p:cNvSpPr>
          <p:nvPr>
            <p:ph type="title"/>
          </p:nvPr>
        </p:nvSpPr>
        <p:spPr/>
        <p:txBody>
          <a:bodyPr/>
          <a:lstStyle/>
          <a:p>
            <a:r>
              <a:rPr lang="en-GB" dirty="0"/>
              <a:t>Case exercises</a:t>
            </a:r>
          </a:p>
        </p:txBody>
      </p:sp>
      <p:sp>
        <p:nvSpPr>
          <p:cNvPr id="3" name="Content Placeholder 2">
            <a:extLst>
              <a:ext uri="{FF2B5EF4-FFF2-40B4-BE49-F238E27FC236}">
                <a16:creationId xmlns:a16="http://schemas.microsoft.com/office/drawing/2014/main" id="{BD091D93-D47F-EC8D-E075-F4D48A58CCB0}"/>
              </a:ext>
            </a:extLst>
          </p:cNvPr>
          <p:cNvSpPr>
            <a:spLocks noGrp="1"/>
          </p:cNvSpPr>
          <p:nvPr>
            <p:ph sz="half" idx="1"/>
          </p:nvPr>
        </p:nvSpPr>
        <p:spPr/>
        <p:txBody>
          <a:bodyPr/>
          <a:lstStyle/>
          <a:p>
            <a:r>
              <a:rPr lang="en-GB" dirty="0"/>
              <a:t>Helen, is driving her car to work and discovers that the fluid has run out in the wiper washer bottle.  It is the middle of winter and the roads have just been gritted.  Discuss</a:t>
            </a:r>
          </a:p>
        </p:txBody>
      </p:sp>
      <p:pic>
        <p:nvPicPr>
          <p:cNvPr id="10" name="Picture 9">
            <a:extLst>
              <a:ext uri="{FF2B5EF4-FFF2-40B4-BE49-F238E27FC236}">
                <a16:creationId xmlns:a16="http://schemas.microsoft.com/office/drawing/2014/main" id="{9766102B-42F0-556C-A10D-CD14C1B4B4A0}"/>
              </a:ext>
            </a:extLst>
          </p:cNvPr>
          <p:cNvPicPr>
            <a:picLocks noChangeAspect="1"/>
          </p:cNvPicPr>
          <p:nvPr/>
        </p:nvPicPr>
        <p:blipFill>
          <a:blip r:embed="rId2"/>
          <a:stretch>
            <a:fillRect/>
          </a:stretch>
        </p:blipFill>
        <p:spPr>
          <a:xfrm>
            <a:off x="6862118" y="2262919"/>
            <a:ext cx="4110681" cy="2267830"/>
          </a:xfrm>
          <a:prstGeom prst="rect">
            <a:avLst/>
          </a:prstGeom>
        </p:spPr>
      </p:pic>
    </p:spTree>
    <p:extLst>
      <p:ext uri="{BB962C8B-B14F-4D97-AF65-F5344CB8AC3E}">
        <p14:creationId xmlns:p14="http://schemas.microsoft.com/office/powerpoint/2010/main" val="2583079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C6C86-BCB4-D511-7230-3665059D4236}"/>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5F09BC9F-A84C-4F29-D1B6-34A9EDCE8796}"/>
              </a:ext>
            </a:extLst>
          </p:cNvPr>
          <p:cNvSpPr>
            <a:spLocks noGrp="1"/>
          </p:cNvSpPr>
          <p:nvPr>
            <p:ph sz="half" idx="1"/>
          </p:nvPr>
        </p:nvSpPr>
        <p:spPr/>
        <p:txBody>
          <a:bodyPr>
            <a:normAutofit fontScale="92500" lnSpcReduction="20000"/>
          </a:bodyPr>
          <a:lstStyle/>
          <a:p>
            <a:r>
              <a:rPr lang="en-GB" dirty="0"/>
              <a:t>Daniel has just picked up his car from the dealers.  It has been in for a service, and he needed it desperately for a trip that afternoon.  Unfortunately, the garage did not tighten all of the nuts up on the wheels and Daniel whilst on his journey, unfortunately loses control of his vehicle and it hits the central reservation barrier.  He loses consciousness and is currently in hospital receiving intensive treatment for his injuries and remains unconscious.  Discuss</a:t>
            </a:r>
          </a:p>
        </p:txBody>
      </p:sp>
      <p:pic>
        <p:nvPicPr>
          <p:cNvPr id="6" name="Content Placeholder 5">
            <a:extLst>
              <a:ext uri="{FF2B5EF4-FFF2-40B4-BE49-F238E27FC236}">
                <a16:creationId xmlns:a16="http://schemas.microsoft.com/office/drawing/2014/main" id="{893E5F39-103D-C345-18CC-E73F6A2558D4}"/>
              </a:ext>
            </a:extLst>
          </p:cNvPr>
          <p:cNvPicPr>
            <a:picLocks noGrp="1" noChangeAspect="1"/>
          </p:cNvPicPr>
          <p:nvPr>
            <p:ph sz="half" idx="2"/>
          </p:nvPr>
        </p:nvPicPr>
        <p:blipFill>
          <a:blip r:embed="rId2"/>
          <a:stretch>
            <a:fillRect/>
          </a:stretch>
        </p:blipFill>
        <p:spPr>
          <a:xfrm>
            <a:off x="7719867" y="2090057"/>
            <a:ext cx="3417938" cy="2673343"/>
          </a:xfrm>
        </p:spPr>
      </p:pic>
    </p:spTree>
    <p:extLst>
      <p:ext uri="{BB962C8B-B14F-4D97-AF65-F5344CB8AC3E}">
        <p14:creationId xmlns:p14="http://schemas.microsoft.com/office/powerpoint/2010/main" val="291737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19DF7-8910-8DA3-E6C8-6C0F7DB64844}"/>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D83F0358-9BA1-F3A5-0A97-2251AAE9C588}"/>
              </a:ext>
            </a:extLst>
          </p:cNvPr>
          <p:cNvSpPr>
            <a:spLocks noGrp="1"/>
          </p:cNvSpPr>
          <p:nvPr>
            <p:ph sz="half" idx="1"/>
          </p:nvPr>
        </p:nvSpPr>
        <p:spPr/>
        <p:txBody>
          <a:bodyPr>
            <a:normAutofit fontScale="85000" lnSpcReduction="10000"/>
          </a:bodyPr>
          <a:lstStyle/>
          <a:p>
            <a:r>
              <a:rPr lang="en-GB" dirty="0"/>
              <a:t>We sell cars has just sold a blue Cupra motor car to Ned.  It is his pride and joy.  He has taken it out of the showroom, travels home via the A40 on his way to Brecon.  As he does so, a motorcycle coming the other way, overtakes a car and not judging his speed correctly fails to return to his side of the road in time, making contact with Neds car, on which point it kills him instantly.  Ned had tried to brake but failed to do so effectively because the brakes were not working properly.  Discuss.</a:t>
            </a:r>
          </a:p>
        </p:txBody>
      </p:sp>
      <p:pic>
        <p:nvPicPr>
          <p:cNvPr id="6" name="Content Placeholder 5">
            <a:extLst>
              <a:ext uri="{FF2B5EF4-FFF2-40B4-BE49-F238E27FC236}">
                <a16:creationId xmlns:a16="http://schemas.microsoft.com/office/drawing/2014/main" id="{CD77A41D-3B1B-06EA-B5C8-CB2E957D8994}"/>
              </a:ext>
            </a:extLst>
          </p:cNvPr>
          <p:cNvPicPr>
            <a:picLocks noGrp="1" noChangeAspect="1"/>
          </p:cNvPicPr>
          <p:nvPr>
            <p:ph sz="half" idx="2"/>
          </p:nvPr>
        </p:nvPicPr>
        <p:blipFill>
          <a:blip r:embed="rId2"/>
          <a:stretch>
            <a:fillRect/>
          </a:stretch>
        </p:blipFill>
        <p:spPr>
          <a:xfrm>
            <a:off x="6172200" y="2647441"/>
            <a:ext cx="5181600" cy="2707706"/>
          </a:xfrm>
        </p:spPr>
      </p:pic>
    </p:spTree>
    <p:extLst>
      <p:ext uri="{BB962C8B-B14F-4D97-AF65-F5344CB8AC3E}">
        <p14:creationId xmlns:p14="http://schemas.microsoft.com/office/powerpoint/2010/main" val="1295755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653</Words>
  <Application>Microsoft Office PowerPoint</Application>
  <PresentationFormat>Widescreen</PresentationFormat>
  <Paragraphs>49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arial</vt:lpstr>
      <vt:lpstr>Office Theme</vt:lpstr>
      <vt:lpstr>Roads Policing.</vt:lpstr>
      <vt:lpstr>By the end of the session, students will be able to:</vt:lpstr>
      <vt:lpstr>Use, cause or permit?</vt:lpstr>
      <vt:lpstr>No drivers licence, or incorrect category.</vt:lpstr>
      <vt:lpstr>No valid insurance</vt:lpstr>
      <vt:lpstr>No valid MOT</vt:lpstr>
      <vt:lpstr>Dangerous condition</vt:lpstr>
      <vt:lpstr>S. 40A Road Traffic Act 1988</vt:lpstr>
      <vt:lpstr>Case exercises</vt:lpstr>
      <vt:lpstr>Case Exercise</vt:lpstr>
      <vt:lpstr>Case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4</cp:revision>
  <dcterms:created xsi:type="dcterms:W3CDTF">2024-09-16T16:36:20Z</dcterms:created>
  <dcterms:modified xsi:type="dcterms:W3CDTF">2024-10-08T16:17:03Z</dcterms:modified>
</cp:coreProperties>
</file>