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Masters/slideMaster1.xml" ContentType="application/vnd.openxmlformats-officedocument.presentationml.slideMaster+xml"/>
  <Override PartName="/ppt/slideLayouts/slideLayout7.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notesSlides/notesSlide2.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Layouts/slideLayout12.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6" r:id="rId2"/>
    <p:sldId id="259" r:id="rId3"/>
    <p:sldId id="260" r:id="rId4"/>
    <p:sldId id="261" r:id="rId5"/>
    <p:sldId id="257" r:id="rId6"/>
    <p:sldId id="273" r:id="rId7"/>
    <p:sldId id="276" r:id="rId8"/>
    <p:sldId id="258" r:id="rId9"/>
    <p:sldId id="277" r:id="rId10"/>
    <p:sldId id="268" r:id="rId11"/>
    <p:sldId id="267" r:id="rId12"/>
    <p:sldId id="266" r:id="rId13"/>
    <p:sldId id="269" r:id="rId14"/>
    <p:sldId id="262" r:id="rId15"/>
    <p:sldId id="270" r:id="rId16"/>
    <p:sldId id="271" r:id="rId17"/>
    <p:sldId id="272" r:id="rId18"/>
    <p:sldId id="274" r:id="rId19"/>
    <p:sldId id="275" r:id="rId20"/>
    <p:sldId id="264" r:id="rId21"/>
    <p:sldId id="263" r:id="rId22"/>
    <p:sldId id="265"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286" autoAdjust="0"/>
    <p:restoredTop sz="87449" autoAdjust="0"/>
  </p:normalViewPr>
  <p:slideViewPr>
    <p:cSldViewPr snapToGrid="0">
      <p:cViewPr varScale="1">
        <p:scale>
          <a:sx n="100" d="100"/>
          <a:sy n="100" d="100"/>
        </p:scale>
        <p:origin x="80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ustomXml" Target="../customXml/item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ustomXml" Target="../customXml/item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openxmlformats.org/officeDocument/2006/relationships/customXml" Target="../customXml/item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EB0C03-79BA-4D93-A08F-0FF9FAA91E25}" type="datetimeFigureOut">
              <a:rPr lang="en-GB" smtClean="0"/>
              <a:t>16/03/2020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19E80E-819A-4CE7-B451-26CFFD92AEE0}" type="slidenum">
              <a:rPr lang="en-GB" smtClean="0"/>
              <a:t>‹#›</a:t>
            </a:fld>
            <a:endParaRPr lang="en-GB"/>
          </a:p>
        </p:txBody>
      </p:sp>
    </p:spTree>
    <p:extLst>
      <p:ext uri="{BB962C8B-B14F-4D97-AF65-F5344CB8AC3E}">
        <p14:creationId xmlns:p14="http://schemas.microsoft.com/office/powerpoint/2010/main" val="19240258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ctr">
              <a:buNone/>
            </a:pPr>
            <a:r>
              <a:rPr lang="en-GB" sz="1200" dirty="0">
                <a:solidFill>
                  <a:schemeClr val="tx1"/>
                </a:solidFill>
              </a:rPr>
              <a:t>Throughout the globe, each country has its own educational system.</a:t>
            </a:r>
          </a:p>
          <a:p>
            <a:pPr marL="0" indent="0" algn="ctr">
              <a:buNone/>
            </a:pPr>
            <a:r>
              <a:rPr lang="en-GB" sz="1200" dirty="0">
                <a:solidFill>
                  <a:schemeClr val="tx1"/>
                </a:solidFill>
              </a:rPr>
              <a:t>Many countries do not have the same time frames of education for their students. </a:t>
            </a:r>
          </a:p>
          <a:p>
            <a:pPr marL="0" indent="0" algn="ctr">
              <a:buNone/>
            </a:pPr>
            <a:r>
              <a:rPr lang="en-GB" sz="1200" dirty="0">
                <a:solidFill>
                  <a:schemeClr val="tx1"/>
                </a:solidFill>
              </a:rPr>
              <a:t>Many countries also do not have the funding to have pre-schools. </a:t>
            </a:r>
          </a:p>
          <a:p>
            <a:endParaRPr lang="en-GB" dirty="0"/>
          </a:p>
        </p:txBody>
      </p:sp>
      <p:sp>
        <p:nvSpPr>
          <p:cNvPr id="4" name="Slide Number Placeholder 3"/>
          <p:cNvSpPr>
            <a:spLocks noGrp="1"/>
          </p:cNvSpPr>
          <p:nvPr>
            <p:ph type="sldNum" sz="quarter" idx="5"/>
          </p:nvPr>
        </p:nvSpPr>
        <p:spPr/>
        <p:txBody>
          <a:bodyPr/>
          <a:lstStyle/>
          <a:p>
            <a:fld id="{D419E80E-819A-4CE7-B451-26CFFD92AEE0}" type="slidenum">
              <a:rPr lang="en-GB" smtClean="0"/>
              <a:t>3</a:t>
            </a:fld>
            <a:endParaRPr lang="en-GB"/>
          </a:p>
        </p:txBody>
      </p:sp>
    </p:spTree>
    <p:extLst>
      <p:ext uri="{BB962C8B-B14F-4D97-AF65-F5344CB8AC3E}">
        <p14:creationId xmlns:p14="http://schemas.microsoft.com/office/powerpoint/2010/main" val="31620288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solidFill>
                  <a:schemeClr val="tx1"/>
                </a:solidFill>
              </a:rPr>
              <a:t>In the US, the percentage of enrolment rates in children between the ages of 3-4 are much lower that many other countries.</a:t>
            </a:r>
          </a:p>
          <a:p>
            <a:pPr marL="0" indent="0">
              <a:buNone/>
            </a:pPr>
            <a:r>
              <a:rPr lang="en-GB" sz="1200" dirty="0">
                <a:solidFill>
                  <a:schemeClr val="tx1"/>
                </a:solidFill>
              </a:rPr>
              <a:t>Countries such as Japan enrol almost all of their children, between the ages of 3-4 into pre-school.</a:t>
            </a:r>
          </a:p>
          <a:p>
            <a:pPr marL="0" indent="0">
              <a:buNone/>
            </a:pPr>
            <a:r>
              <a:rPr lang="en-GB" sz="1200" dirty="0">
                <a:solidFill>
                  <a:schemeClr val="tx1"/>
                </a:solidFill>
              </a:rPr>
              <a:t>Also, the United Kingdom enrol at least 97% of their children, between the ages of 3-4 into pre-school education.</a:t>
            </a:r>
          </a:p>
          <a:p>
            <a:endParaRPr lang="en-GB" dirty="0"/>
          </a:p>
        </p:txBody>
      </p:sp>
      <p:sp>
        <p:nvSpPr>
          <p:cNvPr id="4" name="Slide Number Placeholder 3"/>
          <p:cNvSpPr>
            <a:spLocks noGrp="1"/>
          </p:cNvSpPr>
          <p:nvPr>
            <p:ph type="sldNum" sz="quarter" idx="5"/>
          </p:nvPr>
        </p:nvSpPr>
        <p:spPr/>
        <p:txBody>
          <a:bodyPr/>
          <a:lstStyle/>
          <a:p>
            <a:fld id="{D419E80E-819A-4CE7-B451-26CFFD92AEE0}" type="slidenum">
              <a:rPr lang="en-GB" smtClean="0"/>
              <a:t>4</a:t>
            </a:fld>
            <a:endParaRPr lang="en-GB"/>
          </a:p>
        </p:txBody>
      </p:sp>
    </p:spTree>
    <p:extLst>
      <p:ext uri="{BB962C8B-B14F-4D97-AF65-F5344CB8AC3E}">
        <p14:creationId xmlns:p14="http://schemas.microsoft.com/office/powerpoint/2010/main" val="32068205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19E80E-819A-4CE7-B451-26CFFD92AEE0}" type="slidenum">
              <a:rPr lang="en-GB" smtClean="0"/>
              <a:t>5</a:t>
            </a:fld>
            <a:endParaRPr lang="en-GB"/>
          </a:p>
        </p:txBody>
      </p:sp>
    </p:spTree>
    <p:extLst>
      <p:ext uri="{BB962C8B-B14F-4D97-AF65-F5344CB8AC3E}">
        <p14:creationId xmlns:p14="http://schemas.microsoft.com/office/powerpoint/2010/main" val="2027090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ctr">
              <a:buNone/>
            </a:pPr>
            <a:r>
              <a:rPr lang="en-GB" dirty="0"/>
              <a:t>So PISA -Programme for International Student Assessment. </a:t>
            </a:r>
          </a:p>
          <a:p>
            <a:pPr marL="0" indent="0" algn="ctr">
              <a:buNone/>
            </a:pPr>
            <a:r>
              <a:rPr lang="en-GB" dirty="0"/>
              <a:t>This site releases new data every 3 years and it’s an assessment site that scores which countries students are scoring the highest in their education. The student’s involved in this assessment will have to undergo specific ‘PISA’ tests in order for their country to be ranked. </a:t>
            </a:r>
          </a:p>
          <a:p>
            <a:pPr marL="0" indent="0" algn="ctr">
              <a:buNone/>
            </a:pPr>
            <a:endParaRPr lang="en-GB" sz="1200" b="0" i="0" kern="1200" dirty="0">
              <a:solidFill>
                <a:schemeClr val="tx1"/>
              </a:solidFill>
              <a:effectLst/>
              <a:latin typeface="+mn-lt"/>
              <a:ea typeface="+mn-ea"/>
              <a:cs typeface="+mn-cs"/>
            </a:endParaRPr>
          </a:p>
          <a:p>
            <a:pPr marL="0" indent="0" algn="ctr">
              <a:buNone/>
            </a:pPr>
            <a:r>
              <a:rPr lang="en-GB" sz="1200" b="0" i="0" kern="1200" dirty="0">
                <a:solidFill>
                  <a:schemeClr val="tx1"/>
                </a:solidFill>
                <a:effectLst/>
                <a:latin typeface="+mn-lt"/>
                <a:ea typeface="+mn-ea"/>
                <a:cs typeface="+mn-cs"/>
              </a:rPr>
              <a:t>There is also another site called NCEE (National Centre on International Education Benchmarking). These provide information about and analysis of the education systems in top-performing countries around the world.</a:t>
            </a:r>
            <a:endParaRPr lang="en-GB" dirty="0"/>
          </a:p>
          <a:p>
            <a:r>
              <a:rPr lang="en-GB" dirty="0"/>
              <a:t> </a:t>
            </a:r>
          </a:p>
        </p:txBody>
      </p:sp>
      <p:sp>
        <p:nvSpPr>
          <p:cNvPr id="4" name="Slide Number Placeholder 3"/>
          <p:cNvSpPr>
            <a:spLocks noGrp="1"/>
          </p:cNvSpPr>
          <p:nvPr>
            <p:ph type="sldNum" sz="quarter" idx="5"/>
          </p:nvPr>
        </p:nvSpPr>
        <p:spPr/>
        <p:txBody>
          <a:bodyPr/>
          <a:lstStyle/>
          <a:p>
            <a:fld id="{D419E80E-819A-4CE7-B451-26CFFD92AEE0}" type="slidenum">
              <a:rPr lang="en-GB" smtClean="0"/>
              <a:t>6</a:t>
            </a:fld>
            <a:endParaRPr lang="en-GB"/>
          </a:p>
        </p:txBody>
      </p:sp>
    </p:spTree>
    <p:extLst>
      <p:ext uri="{BB962C8B-B14F-4D97-AF65-F5344CB8AC3E}">
        <p14:creationId xmlns:p14="http://schemas.microsoft.com/office/powerpoint/2010/main" val="14768639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19E80E-819A-4CE7-B451-26CFFD92AEE0}" type="slidenum">
              <a:rPr lang="en-GB" smtClean="0"/>
              <a:t>8</a:t>
            </a:fld>
            <a:endParaRPr lang="en-GB"/>
          </a:p>
        </p:txBody>
      </p:sp>
    </p:spTree>
    <p:extLst>
      <p:ext uri="{BB962C8B-B14F-4D97-AF65-F5344CB8AC3E}">
        <p14:creationId xmlns:p14="http://schemas.microsoft.com/office/powerpoint/2010/main" val="356023493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E10B78F7-C5DF-4C3F-B8A1-B0BE7A5BBA80}" type="datetimeFigureOut">
              <a:rPr lang="en-GB" smtClean="0"/>
              <a:t>16/03/2020</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4F1FB039-0020-48D7-B7F8-67BBA1CD6068}"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11724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0B78F7-C5DF-4C3F-B8A1-B0BE7A5BBA80}" type="datetimeFigureOut">
              <a:rPr lang="en-GB" smtClean="0"/>
              <a:t>16/03/2020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1FB039-0020-48D7-B7F8-67BBA1CD6068}" type="slidenum">
              <a:rPr lang="en-GB" smtClean="0"/>
              <a:t>‹#›</a:t>
            </a:fld>
            <a:endParaRPr lang="en-GB"/>
          </a:p>
        </p:txBody>
      </p:sp>
    </p:spTree>
    <p:extLst>
      <p:ext uri="{BB962C8B-B14F-4D97-AF65-F5344CB8AC3E}">
        <p14:creationId xmlns:p14="http://schemas.microsoft.com/office/powerpoint/2010/main" val="3696857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0B78F7-C5DF-4C3F-B8A1-B0BE7A5BBA80}" type="datetimeFigureOut">
              <a:rPr lang="en-GB" smtClean="0"/>
              <a:t>16/03/2020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1FB039-0020-48D7-B7F8-67BBA1CD6068}"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40581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10B78F7-C5DF-4C3F-B8A1-B0BE7A5BBA80}" type="datetimeFigureOut">
              <a:rPr lang="en-GB" smtClean="0"/>
              <a:t>16/03/2020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1FB039-0020-48D7-B7F8-67BBA1CD6068}" type="slidenum">
              <a:rPr lang="en-GB" smtClean="0"/>
              <a:t>‹#›</a:t>
            </a:fld>
            <a:endParaRPr lang="en-GB"/>
          </a:p>
        </p:txBody>
      </p:sp>
    </p:spTree>
    <p:extLst>
      <p:ext uri="{BB962C8B-B14F-4D97-AF65-F5344CB8AC3E}">
        <p14:creationId xmlns:p14="http://schemas.microsoft.com/office/powerpoint/2010/main" val="2479575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10B78F7-C5DF-4C3F-B8A1-B0BE7A5BBA80}" type="datetimeFigureOut">
              <a:rPr lang="en-GB" smtClean="0"/>
              <a:t>16/03/2020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1FB039-0020-48D7-B7F8-67BBA1CD6068}"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293419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B78F7-C5DF-4C3F-B8A1-B0BE7A5BBA80}" type="datetimeFigureOut">
              <a:rPr lang="en-GB" smtClean="0"/>
              <a:t>16/03/2020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1FB039-0020-48D7-B7F8-67BBA1CD606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575513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0B78F7-C5DF-4C3F-B8A1-B0BE7A5BBA80}" type="datetimeFigureOut">
              <a:rPr lang="en-GB" smtClean="0"/>
              <a:t>16/03/2020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F1FB039-0020-48D7-B7F8-67BBA1CD6068}" type="slidenum">
              <a:rPr lang="en-GB" smtClean="0"/>
              <a:t>‹#›</a:t>
            </a:fld>
            <a:endParaRPr lang="en-GB"/>
          </a:p>
        </p:txBody>
      </p:sp>
    </p:spTree>
    <p:extLst>
      <p:ext uri="{BB962C8B-B14F-4D97-AF65-F5344CB8AC3E}">
        <p14:creationId xmlns:p14="http://schemas.microsoft.com/office/powerpoint/2010/main" val="15589906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10B78F7-C5DF-4C3F-B8A1-B0BE7A5BBA80}" type="datetimeFigureOut">
              <a:rPr lang="en-GB" smtClean="0"/>
              <a:t>16/03/2020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1FB039-0020-48D7-B7F8-67BBA1CD6068}"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74186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10B78F7-C5DF-4C3F-B8A1-B0BE7A5BBA80}" type="datetimeFigureOut">
              <a:rPr lang="en-GB" smtClean="0"/>
              <a:t>16/03/2020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1FB039-0020-48D7-B7F8-67BBA1CD6068}" type="slidenum">
              <a:rPr lang="en-GB" smtClean="0"/>
              <a:t>‹#›</a:t>
            </a:fld>
            <a:endParaRPr lang="en-GB"/>
          </a:p>
        </p:txBody>
      </p:sp>
    </p:spTree>
    <p:extLst>
      <p:ext uri="{BB962C8B-B14F-4D97-AF65-F5344CB8AC3E}">
        <p14:creationId xmlns:p14="http://schemas.microsoft.com/office/powerpoint/2010/main" val="3952428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10B78F7-C5DF-4C3F-B8A1-B0BE7A5BBA80}" type="datetimeFigureOut">
              <a:rPr lang="en-GB" smtClean="0"/>
              <a:t>16/03/2020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1FB039-0020-48D7-B7F8-67BBA1CD6068}" type="slidenum">
              <a:rPr lang="en-GB" smtClean="0"/>
              <a:t>‹#›</a:t>
            </a:fld>
            <a:endParaRPr lang="en-GB"/>
          </a:p>
        </p:txBody>
      </p:sp>
    </p:spTree>
    <p:extLst>
      <p:ext uri="{BB962C8B-B14F-4D97-AF65-F5344CB8AC3E}">
        <p14:creationId xmlns:p14="http://schemas.microsoft.com/office/powerpoint/2010/main" val="4066641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0B78F7-C5DF-4C3F-B8A1-B0BE7A5BBA80}" type="datetimeFigureOut">
              <a:rPr lang="en-GB" smtClean="0"/>
              <a:t>16/03/2020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1FB039-0020-48D7-B7F8-67BBA1CD6068}"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635588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0B78F7-C5DF-4C3F-B8A1-B0BE7A5BBA80}" type="datetimeFigureOut">
              <a:rPr lang="en-GB" smtClean="0"/>
              <a:t>16/03/2020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1FB039-0020-48D7-B7F8-67BBA1CD6068}"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316454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0B78F7-C5DF-4C3F-B8A1-B0BE7A5BBA80}" type="datetimeFigureOut">
              <a:rPr lang="en-GB" smtClean="0"/>
              <a:t>16/03/2020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1FB039-0020-48D7-B7F8-67BBA1CD6068}" type="slidenum">
              <a:rPr lang="en-GB" smtClean="0"/>
              <a:t>‹#›</a:t>
            </a:fld>
            <a:endParaRPr lang="en-GB"/>
          </a:p>
        </p:txBody>
      </p:sp>
    </p:spTree>
    <p:extLst>
      <p:ext uri="{BB962C8B-B14F-4D97-AF65-F5344CB8AC3E}">
        <p14:creationId xmlns:p14="http://schemas.microsoft.com/office/powerpoint/2010/main" val="9614745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0B78F7-C5DF-4C3F-B8A1-B0BE7A5BBA80}" type="datetimeFigureOut">
              <a:rPr lang="en-GB" smtClean="0"/>
              <a:t>16/03/2020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1FB039-0020-48D7-B7F8-67BBA1CD6068}"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357993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0B78F7-C5DF-4C3F-B8A1-B0BE7A5BBA80}" type="datetimeFigureOut">
              <a:rPr lang="en-GB" smtClean="0"/>
              <a:t>16/03/2020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1FB039-0020-48D7-B7F8-67BBA1CD6068}"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50045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0B78F7-C5DF-4C3F-B8A1-B0BE7A5BBA80}" type="datetimeFigureOut">
              <a:rPr lang="en-GB" smtClean="0"/>
              <a:t>16/03/2020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1FB039-0020-48D7-B7F8-67BBA1CD606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065156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0B78F7-C5DF-4C3F-B8A1-B0BE7A5BBA80}" type="datetimeFigureOut">
              <a:rPr lang="en-GB" smtClean="0"/>
              <a:t>16/03/2020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1FB039-0020-48D7-B7F8-67BBA1CD6068}"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23163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50000"/>
            <a:lumOff val="50000"/>
          </a:schemeClr>
        </a:solidFill>
        <a:effectLst/>
      </p:bgPr>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10B78F7-C5DF-4C3F-B8A1-B0BE7A5BBA80}" type="datetimeFigureOut">
              <a:rPr lang="en-GB" smtClean="0"/>
              <a:t>16/03/2020</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F1FB039-0020-48D7-B7F8-67BBA1CD6068}" type="slidenum">
              <a:rPr lang="en-GB" smtClean="0"/>
              <a:t>‹#›</a:t>
            </a:fld>
            <a:endParaRPr lang="en-GB"/>
          </a:p>
        </p:txBody>
      </p:sp>
    </p:spTree>
    <p:extLst>
      <p:ext uri="{BB962C8B-B14F-4D97-AF65-F5344CB8AC3E}">
        <p14:creationId xmlns:p14="http://schemas.microsoft.com/office/powerpoint/2010/main" val="7151293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oecd.org/pisa/"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TXswlCa7du" TargetMode="Externa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slide" Target="slide2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ncee.org/what-we-do/center-on-international-education-benchmarking/top-performing-countries/" TargetMode="External"/><Relationship Id="rId2" Type="http://schemas.openxmlformats.org/officeDocument/2006/relationships/hyperlink" Target="https://www.youtube.com/watch?v=TXswlCa7du" TargetMode="External"/><Relationship Id="rId1" Type="http://schemas.openxmlformats.org/officeDocument/2006/relationships/slideLayout" Target="../slideLayouts/slideLayout2.xml"/><Relationship Id="rId4" Type="http://schemas.openxmlformats.org/officeDocument/2006/relationships/hyperlink" Target="https://www.oecd.org/pis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ECEFD-3976-47B4-B5BD-95769B3C9536}"/>
              </a:ext>
            </a:extLst>
          </p:cNvPr>
          <p:cNvSpPr>
            <a:spLocks noGrp="1"/>
          </p:cNvSpPr>
          <p:nvPr>
            <p:ph type="ctrTitle"/>
          </p:nvPr>
        </p:nvSpPr>
        <p:spPr>
          <a:xfrm>
            <a:off x="2692398" y="2142064"/>
            <a:ext cx="6815669" cy="1515533"/>
          </a:xfrm>
        </p:spPr>
        <p:txBody>
          <a:bodyPr>
            <a:normAutofit/>
          </a:bodyPr>
          <a:lstStyle/>
          <a:p>
            <a:pPr>
              <a:lnSpc>
                <a:spcPct val="90000"/>
              </a:lnSpc>
            </a:pPr>
            <a:r>
              <a:rPr lang="en-GB" sz="5000" dirty="0"/>
              <a:t>Culture, Identity and Education</a:t>
            </a:r>
          </a:p>
        </p:txBody>
      </p:sp>
      <p:sp>
        <p:nvSpPr>
          <p:cNvPr id="3" name="Subtitle 2">
            <a:extLst>
              <a:ext uri="{FF2B5EF4-FFF2-40B4-BE49-F238E27FC236}">
                <a16:creationId xmlns:a16="http://schemas.microsoft.com/office/drawing/2014/main" id="{F6B5477B-DC8F-4A09-BA4D-DDBBE5ABA4A0}"/>
              </a:ext>
            </a:extLst>
          </p:cNvPr>
          <p:cNvSpPr>
            <a:spLocks noGrp="1"/>
          </p:cNvSpPr>
          <p:nvPr>
            <p:ph type="subTitle" idx="1"/>
          </p:nvPr>
        </p:nvSpPr>
        <p:spPr>
          <a:xfrm>
            <a:off x="2692398" y="3657597"/>
            <a:ext cx="6815669" cy="1320802"/>
          </a:xfrm>
        </p:spPr>
        <p:txBody>
          <a:bodyPr>
            <a:normAutofit/>
          </a:bodyPr>
          <a:lstStyle/>
          <a:p>
            <a:r>
              <a:rPr lang="en-GB" sz="2800" dirty="0"/>
              <a:t>Global Cultures and differences</a:t>
            </a:r>
          </a:p>
        </p:txBody>
      </p:sp>
    </p:spTree>
    <p:extLst>
      <p:ext uri="{BB962C8B-B14F-4D97-AF65-F5344CB8AC3E}">
        <p14:creationId xmlns:p14="http://schemas.microsoft.com/office/powerpoint/2010/main" val="25169979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13F46-3D7F-4027-8163-841FACF93DDC}"/>
              </a:ext>
            </a:extLst>
          </p:cNvPr>
          <p:cNvSpPr>
            <a:spLocks noGrp="1"/>
          </p:cNvSpPr>
          <p:nvPr>
            <p:ph type="title"/>
          </p:nvPr>
        </p:nvSpPr>
        <p:spPr>
          <a:xfrm>
            <a:off x="1381126" y="1571625"/>
            <a:ext cx="2076449" cy="1194857"/>
          </a:xfrm>
        </p:spPr>
        <p:txBody>
          <a:bodyPr>
            <a:normAutofit/>
          </a:bodyPr>
          <a:lstStyle/>
          <a:p>
            <a:pPr algn="l"/>
            <a:r>
              <a:rPr lang="en-GB" dirty="0"/>
              <a:t>Activity</a:t>
            </a:r>
          </a:p>
        </p:txBody>
      </p:sp>
      <p:sp>
        <p:nvSpPr>
          <p:cNvPr id="3" name="Content Placeholder 2">
            <a:extLst>
              <a:ext uri="{FF2B5EF4-FFF2-40B4-BE49-F238E27FC236}">
                <a16:creationId xmlns:a16="http://schemas.microsoft.com/office/drawing/2014/main" id="{CBA93446-3A80-46A2-9386-E4C44F96013E}"/>
              </a:ext>
            </a:extLst>
          </p:cNvPr>
          <p:cNvSpPr>
            <a:spLocks noGrp="1"/>
          </p:cNvSpPr>
          <p:nvPr>
            <p:ph idx="1"/>
          </p:nvPr>
        </p:nvSpPr>
        <p:spPr>
          <a:xfrm>
            <a:off x="1295402" y="2831571"/>
            <a:ext cx="9601196" cy="1194858"/>
          </a:xfrm>
        </p:spPr>
        <p:txBody>
          <a:bodyPr>
            <a:normAutofit/>
          </a:bodyPr>
          <a:lstStyle/>
          <a:p>
            <a:pPr marL="0" indent="0" algn="ctr">
              <a:buNone/>
            </a:pPr>
            <a:r>
              <a:rPr lang="en-GB" sz="3200" dirty="0">
                <a:solidFill>
                  <a:schemeClr val="tx1"/>
                </a:solidFill>
              </a:rPr>
              <a:t>Recap of previous lesson using ‘Poll Everywhere’, an online learning tool</a:t>
            </a:r>
            <a:r>
              <a:rPr lang="en-GB" sz="3200" dirty="0"/>
              <a:t>.</a:t>
            </a:r>
          </a:p>
        </p:txBody>
      </p:sp>
    </p:spTree>
    <p:extLst>
      <p:ext uri="{BB962C8B-B14F-4D97-AF65-F5344CB8AC3E}">
        <p14:creationId xmlns:p14="http://schemas.microsoft.com/office/powerpoint/2010/main" val="1240153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A8CBA-A88E-4FE7-800E-762738A2AD15}"/>
              </a:ext>
            </a:extLst>
          </p:cNvPr>
          <p:cNvSpPr>
            <a:spLocks noGrp="1"/>
          </p:cNvSpPr>
          <p:nvPr>
            <p:ph type="title"/>
          </p:nvPr>
        </p:nvSpPr>
        <p:spPr>
          <a:xfrm>
            <a:off x="1295401" y="1809750"/>
            <a:ext cx="6962773" cy="476249"/>
          </a:xfrm>
        </p:spPr>
        <p:txBody>
          <a:bodyPr>
            <a:normAutofit fontScale="90000"/>
          </a:bodyPr>
          <a:lstStyle/>
          <a:p>
            <a:pPr algn="l"/>
            <a:r>
              <a:rPr lang="en-GB" dirty="0"/>
              <a:t>Global Cultures</a:t>
            </a:r>
          </a:p>
        </p:txBody>
      </p:sp>
      <p:sp>
        <p:nvSpPr>
          <p:cNvPr id="3" name="Content Placeholder 2">
            <a:extLst>
              <a:ext uri="{FF2B5EF4-FFF2-40B4-BE49-F238E27FC236}">
                <a16:creationId xmlns:a16="http://schemas.microsoft.com/office/drawing/2014/main" id="{67A36FFA-6F9D-4CFF-B684-5B33A94553F3}"/>
              </a:ext>
            </a:extLst>
          </p:cNvPr>
          <p:cNvSpPr>
            <a:spLocks noGrp="1"/>
          </p:cNvSpPr>
          <p:nvPr>
            <p:ph idx="1"/>
          </p:nvPr>
        </p:nvSpPr>
        <p:spPr/>
        <p:txBody>
          <a:bodyPr>
            <a:normAutofit/>
          </a:bodyPr>
          <a:lstStyle/>
          <a:p>
            <a:pPr marL="0" indent="0" algn="ctr">
              <a:buNone/>
            </a:pPr>
            <a:r>
              <a:rPr lang="en-GB" sz="2900" dirty="0">
                <a:solidFill>
                  <a:schemeClr val="tx1"/>
                </a:solidFill>
              </a:rPr>
              <a:t>Throughout the globe, each country has its own educational system.</a:t>
            </a:r>
          </a:p>
          <a:p>
            <a:pPr marL="0" indent="0" algn="ctr">
              <a:buNone/>
            </a:pPr>
            <a:r>
              <a:rPr lang="en-GB" sz="2900" dirty="0">
                <a:solidFill>
                  <a:schemeClr val="tx1"/>
                </a:solidFill>
              </a:rPr>
              <a:t>Many countries do not have the same time frames of education for their students. </a:t>
            </a:r>
          </a:p>
          <a:p>
            <a:pPr marL="0" indent="0" algn="ctr">
              <a:buNone/>
            </a:pPr>
            <a:r>
              <a:rPr lang="en-GB" sz="2900" dirty="0">
                <a:solidFill>
                  <a:schemeClr val="tx1"/>
                </a:solidFill>
              </a:rPr>
              <a:t>Many countries also do not have the funding to have pre-schools. </a:t>
            </a:r>
          </a:p>
        </p:txBody>
      </p:sp>
    </p:spTree>
    <p:extLst>
      <p:ext uri="{BB962C8B-B14F-4D97-AF65-F5344CB8AC3E}">
        <p14:creationId xmlns:p14="http://schemas.microsoft.com/office/powerpoint/2010/main" val="898617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3332E4-F694-4309-84D7-9FAA24684A7D}"/>
              </a:ext>
            </a:extLst>
          </p:cNvPr>
          <p:cNvSpPr>
            <a:spLocks noGrp="1"/>
          </p:cNvSpPr>
          <p:nvPr>
            <p:ph idx="1"/>
          </p:nvPr>
        </p:nvSpPr>
        <p:spPr/>
        <p:txBody>
          <a:bodyPr>
            <a:normAutofit/>
          </a:bodyPr>
          <a:lstStyle/>
          <a:p>
            <a:pPr marL="0" indent="0">
              <a:buNone/>
            </a:pPr>
            <a:r>
              <a:rPr lang="en-GB" sz="2800" dirty="0">
                <a:solidFill>
                  <a:schemeClr val="tx1"/>
                </a:solidFill>
              </a:rPr>
              <a:t>In the US, the percentage of enrolment rates in children between the ages of 3-4 are much lower that many other countries.</a:t>
            </a:r>
          </a:p>
          <a:p>
            <a:pPr marL="0" indent="0">
              <a:buNone/>
            </a:pPr>
            <a:r>
              <a:rPr lang="en-GB" sz="2800" dirty="0">
                <a:solidFill>
                  <a:schemeClr val="tx1"/>
                </a:solidFill>
              </a:rPr>
              <a:t>Countries such as Japan enrol almost all of their children, between the ages of 3-4 into pre-school.</a:t>
            </a:r>
          </a:p>
          <a:p>
            <a:pPr marL="0" indent="0">
              <a:buNone/>
            </a:pPr>
            <a:r>
              <a:rPr lang="en-GB" sz="2800" dirty="0">
                <a:solidFill>
                  <a:schemeClr val="tx1"/>
                </a:solidFill>
              </a:rPr>
              <a:t>Also, the United Kingdom enrol at least 97% of their children, between the ages of 3-4 into pre-school education.</a:t>
            </a:r>
          </a:p>
        </p:txBody>
      </p:sp>
    </p:spTree>
    <p:extLst>
      <p:ext uri="{BB962C8B-B14F-4D97-AF65-F5344CB8AC3E}">
        <p14:creationId xmlns:p14="http://schemas.microsoft.com/office/powerpoint/2010/main" val="17684998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E002732-CBB5-405C-BDDC-37C39BF6E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AA492AF-9B08-416A-9BEC-1EC284C5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AE770C-2B15-4943-A508-EA2408AB9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cxnSp>
        <p:nvCxnSpPr>
          <p:cNvPr id="14" name="Straight Connector 13">
            <a:extLst>
              <a:ext uri="{FF2B5EF4-FFF2-40B4-BE49-F238E27FC236}">
                <a16:creationId xmlns:a16="http://schemas.microsoft.com/office/drawing/2014/main" id="{7955E33A-07BE-426F-B937-739F88BFB0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7C308922-CAA4-4166-868D-38F68D3510E9}"/>
              </a:ext>
            </a:extLst>
          </p:cNvPr>
          <p:cNvSpPr>
            <a:spLocks noGrp="1"/>
          </p:cNvSpPr>
          <p:nvPr>
            <p:ph idx="1"/>
          </p:nvPr>
        </p:nvSpPr>
        <p:spPr>
          <a:xfrm>
            <a:off x="1295401" y="2556932"/>
            <a:ext cx="9601196" cy="3318936"/>
          </a:xfrm>
        </p:spPr>
        <p:txBody>
          <a:bodyPr>
            <a:normAutofit lnSpcReduction="10000"/>
          </a:bodyPr>
          <a:lstStyle/>
          <a:p>
            <a:pPr marL="0" indent="0">
              <a:buNone/>
            </a:pPr>
            <a:r>
              <a:rPr lang="en-GB" sz="2800" dirty="0">
                <a:solidFill>
                  <a:schemeClr val="tx1"/>
                </a:solidFill>
              </a:rPr>
              <a:t>Denmark often start their babies education at the age of 1 years old. Whereas, Belgium start their children’s education at around 2.5 years old. </a:t>
            </a:r>
          </a:p>
          <a:p>
            <a:pPr marL="0" indent="0">
              <a:buNone/>
            </a:pPr>
            <a:r>
              <a:rPr lang="en-GB" sz="2800" dirty="0">
                <a:solidFill>
                  <a:schemeClr val="tx1"/>
                </a:solidFill>
              </a:rPr>
              <a:t>Many countries such as Sweden and Estonia have a much higher teacher to child ratio than countries such as the UK and America. </a:t>
            </a:r>
          </a:p>
          <a:p>
            <a:pPr marL="0" indent="0">
              <a:buNone/>
            </a:pPr>
            <a:r>
              <a:rPr lang="en-GB" sz="2800" dirty="0">
                <a:solidFill>
                  <a:schemeClr val="tx1"/>
                </a:solidFill>
              </a:rPr>
              <a:t>Both Sweden and Estonia have a ratio of 1 teacher to every 6 children, whereas the UK and US ratio is more of 1 to 15. </a:t>
            </a:r>
          </a:p>
        </p:txBody>
      </p:sp>
    </p:spTree>
    <p:extLst>
      <p:ext uri="{BB962C8B-B14F-4D97-AF65-F5344CB8AC3E}">
        <p14:creationId xmlns:p14="http://schemas.microsoft.com/office/powerpoint/2010/main" val="591318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E2681-C7CD-4C3A-AF18-D7575EAABC1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698206C-FBB4-4B64-BD09-95E72C2E1EF1}"/>
              </a:ext>
            </a:extLst>
          </p:cNvPr>
          <p:cNvSpPr>
            <a:spLocks noGrp="1"/>
          </p:cNvSpPr>
          <p:nvPr>
            <p:ph idx="1"/>
          </p:nvPr>
        </p:nvSpPr>
        <p:spPr/>
        <p:txBody>
          <a:bodyPr>
            <a:normAutofit/>
          </a:bodyPr>
          <a:lstStyle/>
          <a:p>
            <a:pPr marL="0" indent="0" algn="ctr">
              <a:buNone/>
            </a:pPr>
            <a:r>
              <a:rPr lang="en-GB" sz="2800" dirty="0">
                <a:hlinkClick r:id="rId3"/>
              </a:rPr>
              <a:t>https://www.oecd.org/pisa/</a:t>
            </a:r>
            <a:endParaRPr lang="en-GB" sz="2800" dirty="0"/>
          </a:p>
          <a:p>
            <a:pPr marL="0" indent="0" algn="ctr">
              <a:buNone/>
            </a:pPr>
            <a:r>
              <a:rPr lang="en-GB" sz="2800" dirty="0"/>
              <a:t>PISA – Programme for International Student Assessment. </a:t>
            </a:r>
          </a:p>
          <a:p>
            <a:pPr marL="0" indent="0" algn="ctr">
              <a:buNone/>
            </a:pPr>
            <a:r>
              <a:rPr lang="en-GB" sz="2800" dirty="0"/>
              <a:t>Releases new data every 3 years. </a:t>
            </a:r>
          </a:p>
          <a:p>
            <a:pPr marL="0" indent="0" algn="ctr">
              <a:buNone/>
            </a:pPr>
            <a:r>
              <a:rPr lang="en-GB" sz="2800" dirty="0"/>
              <a:t>This scores which countries students are scoring the highest.</a:t>
            </a:r>
          </a:p>
          <a:p>
            <a:pPr marL="0" indent="0" algn="ctr">
              <a:buNone/>
            </a:pPr>
            <a:r>
              <a:rPr lang="en-GB" sz="2800" dirty="0"/>
              <a:t>NCEE – National Centre of International Education Benchmarking.  </a:t>
            </a:r>
          </a:p>
        </p:txBody>
      </p:sp>
    </p:spTree>
    <p:extLst>
      <p:ext uri="{BB962C8B-B14F-4D97-AF65-F5344CB8AC3E}">
        <p14:creationId xmlns:p14="http://schemas.microsoft.com/office/powerpoint/2010/main" val="3992609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A08CC-9E11-442D-9C2D-FEB3BDE64F79}"/>
              </a:ext>
            </a:extLst>
          </p:cNvPr>
          <p:cNvSpPr>
            <a:spLocks noGrp="1"/>
          </p:cNvSpPr>
          <p:nvPr>
            <p:ph type="title"/>
          </p:nvPr>
        </p:nvSpPr>
        <p:spPr>
          <a:xfrm>
            <a:off x="1295402" y="2777066"/>
            <a:ext cx="9601196" cy="1303867"/>
          </a:xfrm>
        </p:spPr>
        <p:txBody>
          <a:bodyPr>
            <a:normAutofit/>
          </a:bodyPr>
          <a:lstStyle/>
          <a:p>
            <a:r>
              <a:rPr lang="en-GB" dirty="0"/>
              <a:t>What are the world’s leading countries? </a:t>
            </a:r>
          </a:p>
        </p:txBody>
      </p:sp>
    </p:spTree>
    <p:extLst>
      <p:ext uri="{BB962C8B-B14F-4D97-AF65-F5344CB8AC3E}">
        <p14:creationId xmlns:p14="http://schemas.microsoft.com/office/powerpoint/2010/main" val="2826062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D82B2-3F62-4DD5-AAF1-8A6755BD16CB}"/>
              </a:ext>
            </a:extLst>
          </p:cNvPr>
          <p:cNvSpPr>
            <a:spLocks noGrp="1"/>
          </p:cNvSpPr>
          <p:nvPr>
            <p:ph type="title"/>
          </p:nvPr>
        </p:nvSpPr>
        <p:spPr>
          <a:xfrm>
            <a:off x="1295401" y="1603974"/>
            <a:ext cx="9601196" cy="940922"/>
          </a:xfrm>
        </p:spPr>
        <p:txBody>
          <a:bodyPr>
            <a:normAutofit/>
          </a:bodyPr>
          <a:lstStyle/>
          <a:p>
            <a:pPr algn="l"/>
            <a:r>
              <a:rPr lang="en-GB" sz="4800" dirty="0"/>
              <a:t>World’s leading education systems.</a:t>
            </a:r>
          </a:p>
        </p:txBody>
      </p:sp>
      <p:sp>
        <p:nvSpPr>
          <p:cNvPr id="4" name="Rectangle 3">
            <a:extLst>
              <a:ext uri="{FF2B5EF4-FFF2-40B4-BE49-F238E27FC236}">
                <a16:creationId xmlns:a16="http://schemas.microsoft.com/office/drawing/2014/main" id="{8274DA65-4CB8-43B4-8535-ABFBF96F66A6}"/>
              </a:ext>
            </a:extLst>
          </p:cNvPr>
          <p:cNvSpPr/>
          <p:nvPr/>
        </p:nvSpPr>
        <p:spPr>
          <a:xfrm>
            <a:off x="1619815" y="2647845"/>
            <a:ext cx="2165978"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Canada</a:t>
            </a:r>
          </a:p>
        </p:txBody>
      </p:sp>
      <p:sp>
        <p:nvSpPr>
          <p:cNvPr id="5" name="Rectangle 4">
            <a:extLst>
              <a:ext uri="{FF2B5EF4-FFF2-40B4-BE49-F238E27FC236}">
                <a16:creationId xmlns:a16="http://schemas.microsoft.com/office/drawing/2014/main" id="{929FD6CA-CCE3-4295-935F-CD9520589C79}"/>
              </a:ext>
            </a:extLst>
          </p:cNvPr>
          <p:cNvSpPr/>
          <p:nvPr/>
        </p:nvSpPr>
        <p:spPr>
          <a:xfrm>
            <a:off x="1597374" y="3647893"/>
            <a:ext cx="2210862"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Finland</a:t>
            </a:r>
          </a:p>
        </p:txBody>
      </p:sp>
      <p:sp>
        <p:nvSpPr>
          <p:cNvPr id="6" name="Rectangle 5">
            <a:extLst>
              <a:ext uri="{FF2B5EF4-FFF2-40B4-BE49-F238E27FC236}">
                <a16:creationId xmlns:a16="http://schemas.microsoft.com/office/drawing/2014/main" id="{308C0264-32D2-49D1-8EE7-3895E15FF4C1}"/>
              </a:ext>
            </a:extLst>
          </p:cNvPr>
          <p:cNvSpPr/>
          <p:nvPr/>
        </p:nvSpPr>
        <p:spPr>
          <a:xfrm>
            <a:off x="1797461" y="4614890"/>
            <a:ext cx="1810687"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Japan </a:t>
            </a:r>
          </a:p>
        </p:txBody>
      </p:sp>
      <p:sp>
        <p:nvSpPr>
          <p:cNvPr id="7" name="Rectangle 6">
            <a:extLst>
              <a:ext uri="{FF2B5EF4-FFF2-40B4-BE49-F238E27FC236}">
                <a16:creationId xmlns:a16="http://schemas.microsoft.com/office/drawing/2014/main" id="{F25975FD-03AE-4BC2-B321-3BDC2CBF1EAE}"/>
              </a:ext>
            </a:extLst>
          </p:cNvPr>
          <p:cNvSpPr/>
          <p:nvPr/>
        </p:nvSpPr>
        <p:spPr>
          <a:xfrm>
            <a:off x="4647639" y="2684693"/>
            <a:ext cx="1749197"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China</a:t>
            </a:r>
          </a:p>
        </p:txBody>
      </p:sp>
      <p:sp>
        <p:nvSpPr>
          <p:cNvPr id="8" name="Rectangle 7">
            <a:extLst>
              <a:ext uri="{FF2B5EF4-FFF2-40B4-BE49-F238E27FC236}">
                <a16:creationId xmlns:a16="http://schemas.microsoft.com/office/drawing/2014/main" id="{5EDBAC98-5EEA-4BE0-85C7-CA4A11C37EC7}"/>
              </a:ext>
            </a:extLst>
          </p:cNvPr>
          <p:cNvSpPr/>
          <p:nvPr/>
        </p:nvSpPr>
        <p:spPr>
          <a:xfrm>
            <a:off x="4647639" y="3644096"/>
            <a:ext cx="3394967"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South Korea</a:t>
            </a:r>
          </a:p>
        </p:txBody>
      </p:sp>
      <p:sp>
        <p:nvSpPr>
          <p:cNvPr id="9" name="Rectangle 8">
            <a:extLst>
              <a:ext uri="{FF2B5EF4-FFF2-40B4-BE49-F238E27FC236}">
                <a16:creationId xmlns:a16="http://schemas.microsoft.com/office/drawing/2014/main" id="{5407753A-262A-4FB6-BF86-3D54C1BFD4D8}"/>
              </a:ext>
            </a:extLst>
          </p:cNvPr>
          <p:cNvSpPr/>
          <p:nvPr/>
        </p:nvSpPr>
        <p:spPr>
          <a:xfrm>
            <a:off x="4647639" y="4614890"/>
            <a:ext cx="2198038"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Estonia</a:t>
            </a:r>
          </a:p>
        </p:txBody>
      </p:sp>
      <p:sp>
        <p:nvSpPr>
          <p:cNvPr id="10" name="Rectangle 9">
            <a:extLst>
              <a:ext uri="{FF2B5EF4-FFF2-40B4-BE49-F238E27FC236}">
                <a16:creationId xmlns:a16="http://schemas.microsoft.com/office/drawing/2014/main" id="{D4092EAA-7EE6-4DFC-8BBB-89C99A691C95}"/>
              </a:ext>
            </a:extLst>
          </p:cNvPr>
          <p:cNvSpPr/>
          <p:nvPr/>
        </p:nvSpPr>
        <p:spPr>
          <a:xfrm>
            <a:off x="8042606" y="2749672"/>
            <a:ext cx="1853841" cy="769441"/>
          </a:xfrm>
          <a:prstGeom prst="rect">
            <a:avLst/>
          </a:prstGeom>
          <a:noFill/>
        </p:spPr>
        <p:txBody>
          <a:bodyPr wrap="none" lIns="91440" tIns="45720" rIns="91440" bIns="45720">
            <a:spAutoFit/>
          </a:bodyPr>
          <a:lstStyle/>
          <a:p>
            <a:pPr algn="ctr"/>
            <a:r>
              <a:rPr lang="en-US" sz="4400" b="1" dirty="0">
                <a:ln w="9525">
                  <a:solidFill>
                    <a:schemeClr val="bg1"/>
                  </a:solidFill>
                  <a:prstDash val="solid"/>
                </a:ln>
                <a:effectLst>
                  <a:outerShdw blurRad="12700" dist="38100" dir="2700000" algn="tl" rotWithShape="0">
                    <a:schemeClr val="bg1">
                      <a:lumMod val="50000"/>
                    </a:schemeClr>
                  </a:outerShdw>
                </a:effectLst>
              </a:rPr>
              <a:t>Poland</a:t>
            </a:r>
            <a:endParaRPr lang="en-US"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11" name="Rectangle 10">
            <a:extLst>
              <a:ext uri="{FF2B5EF4-FFF2-40B4-BE49-F238E27FC236}">
                <a16:creationId xmlns:a16="http://schemas.microsoft.com/office/drawing/2014/main" id="{8F13D278-1A2B-4686-84E4-454E7FDC4EDB}"/>
              </a:ext>
            </a:extLst>
          </p:cNvPr>
          <p:cNvSpPr/>
          <p:nvPr/>
        </p:nvSpPr>
        <p:spPr>
          <a:xfrm>
            <a:off x="7885168" y="4614890"/>
            <a:ext cx="2806794"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Singapore</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14859741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9F093-0E80-473A-9DBE-F20D15ED5C18}"/>
              </a:ext>
            </a:extLst>
          </p:cNvPr>
          <p:cNvSpPr>
            <a:spLocks noGrp="1"/>
          </p:cNvSpPr>
          <p:nvPr>
            <p:ph type="title"/>
          </p:nvPr>
        </p:nvSpPr>
        <p:spPr>
          <a:xfrm>
            <a:off x="1295402" y="2777066"/>
            <a:ext cx="9601196" cy="1303867"/>
          </a:xfrm>
        </p:spPr>
        <p:txBody>
          <a:bodyPr>
            <a:normAutofit fontScale="90000"/>
          </a:bodyPr>
          <a:lstStyle/>
          <a:p>
            <a:r>
              <a:rPr lang="en-GB" dirty="0"/>
              <a:t>Why do you think these countries are the highest achieving?</a:t>
            </a:r>
          </a:p>
        </p:txBody>
      </p:sp>
    </p:spTree>
    <p:extLst>
      <p:ext uri="{BB962C8B-B14F-4D97-AF65-F5344CB8AC3E}">
        <p14:creationId xmlns:p14="http://schemas.microsoft.com/office/powerpoint/2010/main" val="1847208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DBD5C-1146-4FFB-A487-EE80C2AADEA9}"/>
              </a:ext>
            </a:extLst>
          </p:cNvPr>
          <p:cNvSpPr>
            <a:spLocks noGrp="1"/>
          </p:cNvSpPr>
          <p:nvPr>
            <p:ph type="title"/>
          </p:nvPr>
        </p:nvSpPr>
        <p:spPr>
          <a:xfrm>
            <a:off x="1295401" y="1692109"/>
            <a:ext cx="4312184" cy="997026"/>
          </a:xfrm>
        </p:spPr>
        <p:txBody>
          <a:bodyPr>
            <a:normAutofit/>
          </a:bodyPr>
          <a:lstStyle/>
          <a:p>
            <a:pPr algn="l"/>
            <a:r>
              <a:rPr lang="en-GB" sz="4800" dirty="0"/>
              <a:t>Switzerland </a:t>
            </a:r>
          </a:p>
        </p:txBody>
      </p:sp>
      <p:sp>
        <p:nvSpPr>
          <p:cNvPr id="3" name="Content Placeholder 2">
            <a:extLst>
              <a:ext uri="{FF2B5EF4-FFF2-40B4-BE49-F238E27FC236}">
                <a16:creationId xmlns:a16="http://schemas.microsoft.com/office/drawing/2014/main" id="{81FCE7EC-693D-406F-A83B-A3321BE4445B}"/>
              </a:ext>
            </a:extLst>
          </p:cNvPr>
          <p:cNvSpPr>
            <a:spLocks noGrp="1"/>
          </p:cNvSpPr>
          <p:nvPr>
            <p:ph idx="1"/>
          </p:nvPr>
        </p:nvSpPr>
        <p:spPr>
          <a:xfrm>
            <a:off x="1295401" y="2556932"/>
            <a:ext cx="9601196" cy="3318936"/>
          </a:xfrm>
        </p:spPr>
        <p:txBody>
          <a:bodyPr>
            <a:normAutofit lnSpcReduction="10000"/>
          </a:bodyPr>
          <a:lstStyle/>
          <a:p>
            <a:pPr marL="0" indent="0">
              <a:buNone/>
            </a:pPr>
            <a:r>
              <a:rPr lang="en-GB" sz="2800" dirty="0">
                <a:solidFill>
                  <a:schemeClr val="tx1"/>
                </a:solidFill>
              </a:rPr>
              <a:t>Children in Switzerland start school at the age of six. </a:t>
            </a:r>
          </a:p>
          <a:p>
            <a:pPr marL="0" indent="0">
              <a:buNone/>
            </a:pPr>
            <a:r>
              <a:rPr lang="en-GB" sz="2800" dirty="0">
                <a:solidFill>
                  <a:schemeClr val="tx1"/>
                </a:solidFill>
              </a:rPr>
              <a:t>Education is free (other than the private schools).</a:t>
            </a:r>
          </a:p>
          <a:p>
            <a:pPr marL="0" indent="0">
              <a:buNone/>
            </a:pPr>
            <a:r>
              <a:rPr lang="en-GB" sz="2800" dirty="0">
                <a:solidFill>
                  <a:schemeClr val="tx1"/>
                </a:solidFill>
              </a:rPr>
              <a:t>After primary education, students are split up for different schools depending on their capabilities and their choices of career paths. </a:t>
            </a:r>
          </a:p>
          <a:p>
            <a:pPr marL="0" indent="0">
              <a:buNone/>
            </a:pPr>
            <a:r>
              <a:rPr lang="en-GB" sz="2800" dirty="0">
                <a:solidFill>
                  <a:schemeClr val="tx1"/>
                </a:solidFill>
              </a:rPr>
              <a:t>Much like the old British grammar, technical and secondary modern schools in which pupils would attend based on their results from the 11+ test. </a:t>
            </a:r>
          </a:p>
        </p:txBody>
      </p:sp>
    </p:spTree>
    <p:extLst>
      <p:ext uri="{BB962C8B-B14F-4D97-AF65-F5344CB8AC3E}">
        <p14:creationId xmlns:p14="http://schemas.microsoft.com/office/powerpoint/2010/main" val="37256063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F86E5-C1CC-4895-AC32-5CB80D735D87}"/>
              </a:ext>
            </a:extLst>
          </p:cNvPr>
          <p:cNvSpPr>
            <a:spLocks noGrp="1"/>
          </p:cNvSpPr>
          <p:nvPr>
            <p:ph type="title"/>
          </p:nvPr>
        </p:nvSpPr>
        <p:spPr/>
        <p:txBody>
          <a:bodyPr/>
          <a:lstStyle/>
          <a:p>
            <a:pPr algn="l"/>
            <a:r>
              <a:rPr lang="en-GB" dirty="0"/>
              <a:t>Japan </a:t>
            </a:r>
          </a:p>
        </p:txBody>
      </p:sp>
      <p:sp>
        <p:nvSpPr>
          <p:cNvPr id="3" name="Content Placeholder 2">
            <a:extLst>
              <a:ext uri="{FF2B5EF4-FFF2-40B4-BE49-F238E27FC236}">
                <a16:creationId xmlns:a16="http://schemas.microsoft.com/office/drawing/2014/main" id="{7092792F-CD7A-4CF3-9C58-E9EF387F2BCD}"/>
              </a:ext>
            </a:extLst>
          </p:cNvPr>
          <p:cNvSpPr>
            <a:spLocks noGrp="1"/>
          </p:cNvSpPr>
          <p:nvPr>
            <p:ph idx="1"/>
          </p:nvPr>
        </p:nvSpPr>
        <p:spPr>
          <a:xfrm>
            <a:off x="1295401" y="2447925"/>
            <a:ext cx="9601196" cy="3427943"/>
          </a:xfrm>
        </p:spPr>
        <p:txBody>
          <a:bodyPr>
            <a:normAutofit/>
          </a:bodyPr>
          <a:lstStyle/>
          <a:p>
            <a:pPr marL="0" indent="0">
              <a:buNone/>
            </a:pPr>
            <a:r>
              <a:rPr lang="en-GB" sz="2800" dirty="0"/>
              <a:t>Japanese schools are made up of four education institutions in which children will attend. </a:t>
            </a:r>
          </a:p>
          <a:p>
            <a:pPr algn="ctr"/>
            <a:r>
              <a:rPr lang="en-GB" sz="2800" dirty="0"/>
              <a:t>Elementary school </a:t>
            </a:r>
          </a:p>
          <a:p>
            <a:pPr algn="ctr"/>
            <a:r>
              <a:rPr lang="en-GB" sz="2800" dirty="0"/>
              <a:t>Middle school</a:t>
            </a:r>
          </a:p>
          <a:p>
            <a:pPr algn="ctr"/>
            <a:r>
              <a:rPr lang="en-GB" sz="2800" dirty="0"/>
              <a:t>High school</a:t>
            </a:r>
          </a:p>
          <a:p>
            <a:pPr algn="ctr"/>
            <a:r>
              <a:rPr lang="en-GB" sz="2800" dirty="0"/>
              <a:t>University</a:t>
            </a:r>
          </a:p>
        </p:txBody>
      </p:sp>
    </p:spTree>
    <p:extLst>
      <p:ext uri="{BB962C8B-B14F-4D97-AF65-F5344CB8AC3E}">
        <p14:creationId xmlns:p14="http://schemas.microsoft.com/office/powerpoint/2010/main" val="37536896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B63CF7-BF64-404C-9617-1B38955B5215}"/>
              </a:ext>
            </a:extLst>
          </p:cNvPr>
          <p:cNvSpPr>
            <a:spLocks noGrp="1"/>
          </p:cNvSpPr>
          <p:nvPr>
            <p:ph idx="1"/>
          </p:nvPr>
        </p:nvSpPr>
        <p:spPr/>
        <p:txBody>
          <a:bodyPr>
            <a:normAutofit/>
          </a:bodyPr>
          <a:lstStyle/>
          <a:p>
            <a:r>
              <a:rPr lang="en-GB" dirty="0">
                <a:solidFill>
                  <a:schemeClr val="tx1"/>
                </a:solidFill>
              </a:rPr>
              <a:t>The first 9 years of a child’s education is compulsory. </a:t>
            </a:r>
          </a:p>
          <a:p>
            <a:r>
              <a:rPr lang="en-GB" dirty="0">
                <a:solidFill>
                  <a:schemeClr val="tx1"/>
                </a:solidFill>
              </a:rPr>
              <a:t>These nine years are the first nine years of education consists of 6 years within elementary school and 3 years of middle school. </a:t>
            </a:r>
          </a:p>
          <a:p>
            <a:r>
              <a:rPr lang="en-GB" dirty="0">
                <a:solidFill>
                  <a:schemeClr val="tx1"/>
                </a:solidFill>
              </a:rPr>
              <a:t>Students will need to participate in exams in order to attend high school and university. </a:t>
            </a:r>
          </a:p>
        </p:txBody>
      </p:sp>
    </p:spTree>
    <p:extLst>
      <p:ext uri="{BB962C8B-B14F-4D97-AF65-F5344CB8AC3E}">
        <p14:creationId xmlns:p14="http://schemas.microsoft.com/office/powerpoint/2010/main" val="3606843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BAF12-B262-40B5-B5B4-20B8AB349DC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FEB686D-8C0A-4F57-B27E-2AB8632F8439}"/>
              </a:ext>
            </a:extLst>
          </p:cNvPr>
          <p:cNvSpPr>
            <a:spLocks noGrp="1"/>
          </p:cNvSpPr>
          <p:nvPr>
            <p:ph idx="1"/>
          </p:nvPr>
        </p:nvSpPr>
        <p:spPr/>
        <p:txBody>
          <a:bodyPr>
            <a:normAutofit lnSpcReduction="10000"/>
          </a:bodyPr>
          <a:lstStyle/>
          <a:p>
            <a:pPr marL="0" indent="0">
              <a:buNone/>
            </a:pPr>
            <a:r>
              <a:rPr lang="en-GB" sz="2800" dirty="0">
                <a:solidFill>
                  <a:schemeClr val="tx1"/>
                </a:solidFill>
              </a:rPr>
              <a:t>The subjects they study include:</a:t>
            </a:r>
          </a:p>
          <a:p>
            <a:pPr algn="ctr"/>
            <a:r>
              <a:rPr lang="en-GB" sz="2800" dirty="0">
                <a:solidFill>
                  <a:schemeClr val="tx1"/>
                </a:solidFill>
              </a:rPr>
              <a:t> Japanese</a:t>
            </a:r>
          </a:p>
          <a:p>
            <a:pPr algn="ctr"/>
            <a:r>
              <a:rPr lang="en-GB" sz="2800" dirty="0">
                <a:solidFill>
                  <a:schemeClr val="tx1"/>
                </a:solidFill>
              </a:rPr>
              <a:t>Mathematics</a:t>
            </a:r>
          </a:p>
          <a:p>
            <a:pPr algn="ctr"/>
            <a:r>
              <a:rPr lang="en-GB" sz="2800" dirty="0">
                <a:solidFill>
                  <a:schemeClr val="tx1"/>
                </a:solidFill>
              </a:rPr>
              <a:t>Science </a:t>
            </a:r>
          </a:p>
          <a:p>
            <a:pPr algn="ctr"/>
            <a:r>
              <a:rPr lang="en-GB" sz="2800" dirty="0">
                <a:solidFill>
                  <a:schemeClr val="tx1"/>
                </a:solidFill>
              </a:rPr>
              <a:t>Social studies</a:t>
            </a:r>
          </a:p>
          <a:p>
            <a:pPr algn="ctr"/>
            <a:r>
              <a:rPr lang="en-GB" sz="2800" dirty="0">
                <a:solidFill>
                  <a:schemeClr val="tx1"/>
                </a:solidFill>
              </a:rPr>
              <a:t>Music</a:t>
            </a:r>
          </a:p>
        </p:txBody>
      </p:sp>
    </p:spTree>
    <p:extLst>
      <p:ext uri="{BB962C8B-B14F-4D97-AF65-F5344CB8AC3E}">
        <p14:creationId xmlns:p14="http://schemas.microsoft.com/office/powerpoint/2010/main" val="12607970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A870A3-D7B8-4AC3-BF57-1EDF5E71D803}"/>
              </a:ext>
            </a:extLst>
          </p:cNvPr>
          <p:cNvSpPr>
            <a:spLocks noGrp="1"/>
          </p:cNvSpPr>
          <p:nvPr>
            <p:ph idx="1"/>
          </p:nvPr>
        </p:nvSpPr>
        <p:spPr>
          <a:xfrm>
            <a:off x="1295401" y="2647950"/>
            <a:ext cx="9601196" cy="3227918"/>
          </a:xfrm>
        </p:spPr>
        <p:txBody>
          <a:bodyPr>
            <a:normAutofit/>
          </a:bodyPr>
          <a:lstStyle/>
          <a:p>
            <a:pPr algn="ctr"/>
            <a:r>
              <a:rPr lang="en-GB" sz="2800" dirty="0">
                <a:solidFill>
                  <a:schemeClr val="tx1"/>
                </a:solidFill>
              </a:rPr>
              <a:t>Crafts</a:t>
            </a:r>
          </a:p>
          <a:p>
            <a:pPr algn="ctr"/>
            <a:r>
              <a:rPr lang="en-GB" sz="2800" dirty="0">
                <a:solidFill>
                  <a:schemeClr val="tx1"/>
                </a:solidFill>
              </a:rPr>
              <a:t>Physical education</a:t>
            </a:r>
          </a:p>
          <a:p>
            <a:pPr algn="ctr"/>
            <a:r>
              <a:rPr lang="en-GB" sz="2800" dirty="0">
                <a:solidFill>
                  <a:schemeClr val="tx1"/>
                </a:solidFill>
              </a:rPr>
              <a:t> Home economics (cooking and sewing)</a:t>
            </a:r>
          </a:p>
          <a:p>
            <a:pPr algn="ctr"/>
            <a:r>
              <a:rPr lang="en-GB" sz="2800" dirty="0" err="1">
                <a:solidFill>
                  <a:schemeClr val="tx1"/>
                </a:solidFill>
              </a:rPr>
              <a:t>Shodo</a:t>
            </a:r>
            <a:r>
              <a:rPr lang="en-GB" sz="2800" dirty="0">
                <a:solidFill>
                  <a:schemeClr val="tx1"/>
                </a:solidFill>
              </a:rPr>
              <a:t> </a:t>
            </a:r>
          </a:p>
          <a:p>
            <a:pPr algn="ctr"/>
            <a:r>
              <a:rPr lang="en-GB" sz="2800" dirty="0">
                <a:solidFill>
                  <a:schemeClr val="tx1"/>
                </a:solidFill>
              </a:rPr>
              <a:t>Haiku</a:t>
            </a:r>
          </a:p>
        </p:txBody>
      </p:sp>
    </p:spTree>
    <p:extLst>
      <p:ext uri="{BB962C8B-B14F-4D97-AF65-F5344CB8AC3E}">
        <p14:creationId xmlns:p14="http://schemas.microsoft.com/office/powerpoint/2010/main" val="13527400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FDA74F-FBD5-4560-9D36-64CC146BA08E}"/>
              </a:ext>
            </a:extLst>
          </p:cNvPr>
          <p:cNvSpPr>
            <a:spLocks noGrp="1"/>
          </p:cNvSpPr>
          <p:nvPr>
            <p:ph idx="1"/>
          </p:nvPr>
        </p:nvSpPr>
        <p:spPr>
          <a:xfrm>
            <a:off x="1295401" y="2505075"/>
            <a:ext cx="9601196" cy="3571876"/>
          </a:xfrm>
        </p:spPr>
        <p:txBody>
          <a:bodyPr>
            <a:normAutofit fontScale="92500" lnSpcReduction="10000"/>
          </a:bodyPr>
          <a:lstStyle/>
          <a:p>
            <a:r>
              <a:rPr lang="en-GB" sz="2900" dirty="0">
                <a:solidFill>
                  <a:schemeClr val="tx1"/>
                </a:solidFill>
              </a:rPr>
              <a:t>In elementary school, classes are divided into small groups for most activities. For example; as part of their education, every day the students clean the classrooms, halls, and yards of their school in these groups. </a:t>
            </a:r>
          </a:p>
          <a:p>
            <a:r>
              <a:rPr lang="en-GB" sz="2900" dirty="0">
                <a:solidFill>
                  <a:schemeClr val="tx1"/>
                </a:solidFill>
              </a:rPr>
              <a:t>In many elementary schools, the students eat lunch together in their classrooms, enjoying meals prepared by the school or by a local food centre. Small groups of students take turns to serve lunch to their classmates.</a:t>
            </a:r>
            <a:br>
              <a:rPr lang="en-GB" dirty="0"/>
            </a:br>
            <a:endParaRPr lang="en-GB" dirty="0"/>
          </a:p>
        </p:txBody>
      </p:sp>
    </p:spTree>
    <p:extLst>
      <p:ext uri="{BB962C8B-B14F-4D97-AF65-F5344CB8AC3E}">
        <p14:creationId xmlns:p14="http://schemas.microsoft.com/office/powerpoint/2010/main" val="20341574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77556-06F8-4BCA-87BE-F58BBC47E1F8}"/>
              </a:ext>
            </a:extLst>
          </p:cNvPr>
          <p:cNvSpPr>
            <a:spLocks noGrp="1"/>
          </p:cNvSpPr>
          <p:nvPr>
            <p:ph type="title"/>
          </p:nvPr>
        </p:nvSpPr>
        <p:spPr>
          <a:xfrm>
            <a:off x="1295400" y="1685924"/>
            <a:ext cx="3505199" cy="942975"/>
          </a:xfrm>
        </p:spPr>
        <p:txBody>
          <a:bodyPr>
            <a:normAutofit/>
          </a:bodyPr>
          <a:lstStyle/>
          <a:p>
            <a:pPr algn="l"/>
            <a:r>
              <a:rPr lang="en-GB" dirty="0"/>
              <a:t>Saudi Arabia </a:t>
            </a:r>
          </a:p>
        </p:txBody>
      </p:sp>
      <p:sp>
        <p:nvSpPr>
          <p:cNvPr id="3" name="Content Placeholder 2">
            <a:extLst>
              <a:ext uri="{FF2B5EF4-FFF2-40B4-BE49-F238E27FC236}">
                <a16:creationId xmlns:a16="http://schemas.microsoft.com/office/drawing/2014/main" id="{B0CAF1BB-8A42-4C3B-B337-43559F7961A5}"/>
              </a:ext>
            </a:extLst>
          </p:cNvPr>
          <p:cNvSpPr>
            <a:spLocks noGrp="1"/>
          </p:cNvSpPr>
          <p:nvPr>
            <p:ph idx="1"/>
          </p:nvPr>
        </p:nvSpPr>
        <p:spPr>
          <a:xfrm>
            <a:off x="1295400" y="2490257"/>
            <a:ext cx="9601196" cy="3634318"/>
          </a:xfrm>
        </p:spPr>
        <p:txBody>
          <a:bodyPr>
            <a:noAutofit/>
          </a:bodyPr>
          <a:lstStyle/>
          <a:p>
            <a:pPr marL="0" indent="0">
              <a:buNone/>
            </a:pPr>
            <a:r>
              <a:rPr lang="en-GB" sz="2600" dirty="0">
                <a:solidFill>
                  <a:schemeClr val="tx1"/>
                </a:solidFill>
              </a:rPr>
              <a:t>Saudi Arabia is primarily influenced by the Arabian, Islamic heritage of the country. </a:t>
            </a:r>
          </a:p>
          <a:p>
            <a:pPr marL="0" indent="0">
              <a:buNone/>
            </a:pPr>
            <a:r>
              <a:rPr lang="en-GB" sz="2600" dirty="0">
                <a:solidFill>
                  <a:schemeClr val="tx1"/>
                </a:solidFill>
              </a:rPr>
              <a:t>The society is know for being deeply religious, conservative and traditional in it’s culture. </a:t>
            </a:r>
          </a:p>
          <a:p>
            <a:pPr marL="0" indent="0">
              <a:buNone/>
            </a:pPr>
            <a:r>
              <a:rPr lang="en-GB" sz="2600" dirty="0">
                <a:solidFill>
                  <a:schemeClr val="tx1"/>
                </a:solidFill>
              </a:rPr>
              <a:t>Like Britain, has a monarchy; the most recent ruler being king Salman of Saudi Arabia.</a:t>
            </a:r>
          </a:p>
          <a:p>
            <a:pPr marL="0" indent="0">
              <a:buNone/>
            </a:pPr>
            <a:r>
              <a:rPr lang="en-GB" sz="2600" dirty="0">
                <a:solidFill>
                  <a:schemeClr val="tx1"/>
                </a:solidFill>
              </a:rPr>
              <a:t>Saudi Arabia has a very strict ‘no alcohol policy’ which can be very punishable if broken. </a:t>
            </a:r>
          </a:p>
        </p:txBody>
      </p:sp>
    </p:spTree>
    <p:extLst>
      <p:ext uri="{BB962C8B-B14F-4D97-AF65-F5344CB8AC3E}">
        <p14:creationId xmlns:p14="http://schemas.microsoft.com/office/powerpoint/2010/main" val="34108108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69C62C-F3EB-4646-BAF2-514926106545}"/>
              </a:ext>
            </a:extLst>
          </p:cNvPr>
          <p:cNvSpPr>
            <a:spLocks noGrp="1"/>
          </p:cNvSpPr>
          <p:nvPr>
            <p:ph idx="1"/>
          </p:nvPr>
        </p:nvSpPr>
        <p:spPr/>
        <p:txBody>
          <a:bodyPr>
            <a:normAutofit/>
          </a:bodyPr>
          <a:lstStyle/>
          <a:p>
            <a:pPr marL="0" indent="0">
              <a:buNone/>
            </a:pPr>
            <a:r>
              <a:rPr lang="en-GB" sz="2500" dirty="0">
                <a:solidFill>
                  <a:schemeClr val="tx1"/>
                </a:solidFill>
              </a:rPr>
              <a:t>Fives times a day Muslims are called for prayer within the local mosques.</a:t>
            </a:r>
          </a:p>
          <a:p>
            <a:pPr marL="0" indent="0">
              <a:buNone/>
            </a:pPr>
            <a:r>
              <a:rPr lang="en-GB" sz="2500" dirty="0">
                <a:solidFill>
                  <a:schemeClr val="tx1"/>
                </a:solidFill>
              </a:rPr>
              <a:t>Weekends run on a Friday and a Saturday, this is due to Friday being the countries holiest day. </a:t>
            </a:r>
          </a:p>
          <a:p>
            <a:pPr marL="0" indent="0">
              <a:buNone/>
            </a:pPr>
            <a:r>
              <a:rPr lang="en-GB" sz="2500" dirty="0">
                <a:solidFill>
                  <a:schemeClr val="tx1"/>
                </a:solidFill>
              </a:rPr>
              <a:t>The school week begins on a Sunday and finishing on a Thursday with school beginning at 7am and finishing around 3:30pm. </a:t>
            </a:r>
          </a:p>
          <a:p>
            <a:pPr marL="0" indent="0">
              <a:buNone/>
            </a:pPr>
            <a:r>
              <a:rPr lang="en-GB" sz="2500" dirty="0">
                <a:solidFill>
                  <a:schemeClr val="tx1"/>
                </a:solidFill>
              </a:rPr>
              <a:t>Only locals and naturalised Arabs have access to Saudi Arabian schools and expat children do not have the option to enrol. </a:t>
            </a:r>
          </a:p>
        </p:txBody>
      </p:sp>
    </p:spTree>
    <p:extLst>
      <p:ext uri="{BB962C8B-B14F-4D97-AF65-F5344CB8AC3E}">
        <p14:creationId xmlns:p14="http://schemas.microsoft.com/office/powerpoint/2010/main" val="14152104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50897-5173-4747-8EF8-70F3AE1C339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B2C3F34-577D-4585-A461-FC9DCA9539CC}"/>
              </a:ext>
            </a:extLst>
          </p:cNvPr>
          <p:cNvSpPr>
            <a:spLocks noGrp="1"/>
          </p:cNvSpPr>
          <p:nvPr>
            <p:ph idx="1"/>
          </p:nvPr>
        </p:nvSpPr>
        <p:spPr/>
        <p:txBody>
          <a:bodyPr>
            <a:normAutofit fontScale="92500" lnSpcReduction="10000"/>
          </a:bodyPr>
          <a:lstStyle/>
          <a:p>
            <a:pPr marL="0" indent="0">
              <a:buNone/>
            </a:pPr>
            <a:r>
              <a:rPr lang="en-GB" sz="2800" dirty="0">
                <a:solidFill>
                  <a:schemeClr val="tx1"/>
                </a:solidFill>
              </a:rPr>
              <a:t>Children in Saudi Arabia begin free education at 6 years old and finish at around 18 years old. </a:t>
            </a:r>
          </a:p>
          <a:p>
            <a:pPr marL="0" indent="0">
              <a:buNone/>
            </a:pPr>
            <a:r>
              <a:rPr lang="en-GB" sz="2800" dirty="0">
                <a:solidFill>
                  <a:schemeClr val="tx1"/>
                </a:solidFill>
              </a:rPr>
              <a:t>Due to the popularity of female-related issues within Saudi Arabia, in 1957 religious protestors began protesting at the opening of the first private girls school. These protests had to be stopped by soldiers of the king. </a:t>
            </a:r>
          </a:p>
          <a:p>
            <a:pPr marL="0" indent="0">
              <a:buNone/>
            </a:pPr>
            <a:r>
              <a:rPr lang="en-GB" sz="2800" dirty="0">
                <a:solidFill>
                  <a:schemeClr val="tx1"/>
                </a:solidFill>
              </a:rPr>
              <a:t>However, the protests were not accepted within the community and shortly after the first public girls school was opened by the government. </a:t>
            </a:r>
          </a:p>
        </p:txBody>
      </p:sp>
    </p:spTree>
    <p:extLst>
      <p:ext uri="{BB962C8B-B14F-4D97-AF65-F5344CB8AC3E}">
        <p14:creationId xmlns:p14="http://schemas.microsoft.com/office/powerpoint/2010/main" val="7019630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0DD2B-0BD8-472A-AD6B-FA01FED8887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35C56A4-219A-4EE0-B96C-97A35ABFBE5D}"/>
              </a:ext>
            </a:extLst>
          </p:cNvPr>
          <p:cNvSpPr>
            <a:spLocks noGrp="1"/>
          </p:cNvSpPr>
          <p:nvPr>
            <p:ph idx="1"/>
          </p:nvPr>
        </p:nvSpPr>
        <p:spPr>
          <a:xfrm>
            <a:off x="1295401" y="2556932"/>
            <a:ext cx="9601196" cy="3653368"/>
          </a:xfrm>
        </p:spPr>
        <p:txBody>
          <a:bodyPr>
            <a:noAutofit/>
          </a:bodyPr>
          <a:lstStyle/>
          <a:p>
            <a:pPr marL="0" indent="0">
              <a:buNone/>
            </a:pPr>
            <a:r>
              <a:rPr lang="en-GB" dirty="0">
                <a:solidFill>
                  <a:schemeClr val="tx1"/>
                </a:solidFill>
              </a:rPr>
              <a:t>Although girls are allowed to attend school within Saudi Arabia. There are still rules which are specified for Saudi Arabian women. They are not allowed too:</a:t>
            </a:r>
          </a:p>
          <a:p>
            <a:pPr algn="ctr"/>
            <a:r>
              <a:rPr lang="en-GB" dirty="0">
                <a:solidFill>
                  <a:schemeClr val="tx1"/>
                </a:solidFill>
              </a:rPr>
              <a:t>Wear makeup or clothes that “show their beauty.”</a:t>
            </a:r>
          </a:p>
          <a:p>
            <a:pPr algn="ctr"/>
            <a:r>
              <a:rPr lang="en-GB" dirty="0">
                <a:solidFill>
                  <a:schemeClr val="tx1"/>
                </a:solidFill>
              </a:rPr>
              <a:t>Interact with men.</a:t>
            </a:r>
          </a:p>
          <a:p>
            <a:pPr algn="ctr"/>
            <a:r>
              <a:rPr lang="en-GB" dirty="0">
                <a:solidFill>
                  <a:schemeClr val="tx1"/>
                </a:solidFill>
              </a:rPr>
              <a:t>Compete freely in sports.</a:t>
            </a:r>
          </a:p>
          <a:p>
            <a:pPr marL="0" indent="0">
              <a:buNone/>
            </a:pPr>
            <a:r>
              <a:rPr lang="en-GB" dirty="0">
                <a:solidFill>
                  <a:schemeClr val="tx1"/>
                </a:solidFill>
              </a:rPr>
              <a:t>There are also many public places in Saudi Arabia that have different entrances and exits for the men and the women. This is to limit interaction with men that are not related to the women. </a:t>
            </a:r>
          </a:p>
        </p:txBody>
      </p:sp>
    </p:spTree>
    <p:extLst>
      <p:ext uri="{BB962C8B-B14F-4D97-AF65-F5344CB8AC3E}">
        <p14:creationId xmlns:p14="http://schemas.microsoft.com/office/powerpoint/2010/main" val="34338657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B70E14-4FDF-4252-A19D-282C5FF6C782}"/>
              </a:ext>
            </a:extLst>
          </p:cNvPr>
          <p:cNvSpPr>
            <a:spLocks noGrp="1"/>
          </p:cNvSpPr>
          <p:nvPr>
            <p:ph idx="1"/>
          </p:nvPr>
        </p:nvSpPr>
        <p:spPr>
          <a:xfrm>
            <a:off x="1126436" y="1888434"/>
            <a:ext cx="9601196" cy="735496"/>
          </a:xfrm>
        </p:spPr>
        <p:txBody>
          <a:bodyPr>
            <a:normAutofit/>
          </a:bodyPr>
          <a:lstStyle/>
          <a:p>
            <a:pPr marL="0" indent="0" algn="ctr">
              <a:buNone/>
            </a:pPr>
            <a:r>
              <a:rPr lang="en-GB" sz="3200" dirty="0">
                <a:hlinkClick r:id="rId2"/>
              </a:rPr>
              <a:t>https://www.youtube.com/watch?v=TXswlCa7du</a:t>
            </a:r>
            <a:endParaRPr lang="en-GB" sz="3200" dirty="0"/>
          </a:p>
          <a:p>
            <a:pPr marL="0" indent="0" algn="ctr">
              <a:buNone/>
            </a:pPr>
            <a:endParaRPr lang="en-GB" sz="3200" dirty="0"/>
          </a:p>
        </p:txBody>
      </p:sp>
      <p:sp>
        <p:nvSpPr>
          <p:cNvPr id="4" name="TextBox 3">
            <a:extLst>
              <a:ext uri="{FF2B5EF4-FFF2-40B4-BE49-F238E27FC236}">
                <a16:creationId xmlns:a16="http://schemas.microsoft.com/office/drawing/2014/main" id="{0A3B1D89-6B11-41D2-A94C-DA39E743F592}"/>
              </a:ext>
            </a:extLst>
          </p:cNvPr>
          <p:cNvSpPr txBox="1"/>
          <p:nvPr/>
        </p:nvSpPr>
        <p:spPr>
          <a:xfrm>
            <a:off x="1391478" y="2623930"/>
            <a:ext cx="9336154" cy="2246769"/>
          </a:xfrm>
          <a:prstGeom prst="rect">
            <a:avLst/>
          </a:prstGeom>
          <a:noFill/>
        </p:spPr>
        <p:txBody>
          <a:bodyPr wrap="square" rtlCol="0">
            <a:spAutoFit/>
          </a:bodyPr>
          <a:lstStyle/>
          <a:p>
            <a:r>
              <a:rPr lang="en-GB" sz="2800" dirty="0"/>
              <a:t>Discuss in groups, your opinions of the South Korean education system.</a:t>
            </a:r>
          </a:p>
          <a:p>
            <a:endParaRPr lang="en-GB" sz="2800" dirty="0"/>
          </a:p>
          <a:p>
            <a:r>
              <a:rPr lang="en-GB" sz="2800" dirty="0"/>
              <a:t>Please also consider the difference in the South Korean education system to British education systems. </a:t>
            </a:r>
            <a:r>
              <a:rPr lang="en-GB" sz="2800" i="1" dirty="0"/>
              <a:t>Note they key differences</a:t>
            </a:r>
            <a:r>
              <a:rPr lang="en-GB" sz="2800" dirty="0"/>
              <a:t>. </a:t>
            </a:r>
          </a:p>
        </p:txBody>
      </p:sp>
      <mc:AlternateContent xmlns:mc="http://schemas.openxmlformats.org/markup-compatibility/2006" xmlns:pslz="http://schemas.microsoft.com/office/powerpoint/2016/slidezoom">
        <mc:Choice Requires="pslz">
          <p:graphicFrame>
            <p:nvGraphicFramePr>
              <p:cNvPr id="5" name="Slide Zoom 4">
                <a:extLst>
                  <a:ext uri="{FF2B5EF4-FFF2-40B4-BE49-F238E27FC236}">
                    <a16:creationId xmlns:a16="http://schemas.microsoft.com/office/drawing/2014/main" id="{BCFD4A02-ACE8-4EDE-A67C-10B61923AAFD}"/>
                  </a:ext>
                </a:extLst>
              </p:cNvPr>
              <p:cNvGraphicFramePr>
                <a:graphicFrameLocks noChangeAspect="1"/>
              </p:cNvGraphicFramePr>
              <p:nvPr>
                <p:extLst>
                  <p:ext uri="{D42A27DB-BD31-4B8C-83A1-F6EECF244321}">
                    <p14:modId xmlns:p14="http://schemas.microsoft.com/office/powerpoint/2010/main" val="3902546499"/>
                  </p:ext>
                </p:extLst>
              </p:nvPr>
            </p:nvGraphicFramePr>
            <p:xfrm>
              <a:off x="-389604" y="5835630"/>
              <a:ext cx="3048000" cy="1714500"/>
            </p:xfrm>
            <a:graphic>
              <a:graphicData uri="http://schemas.microsoft.com/office/powerpoint/2016/slidezoom">
                <pslz:sldZm>
                  <pslz:sldZmObj sldId="263" cId="3716184154">
                    <pslz:zmPr id="{1AD189EC-AF06-43BB-AA2C-C827069713F4}" returnToParent="0" transitionDur="1000">
                      <p166:blipFill xmlns:p166="http://schemas.microsoft.com/office/powerpoint/2016/6/main">
                        <a:blip r:embed="rId3"/>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5" name="Slide Zoom 4">
                <a:hlinkClick r:id="rId4" action="ppaction://hlinksldjump"/>
                <a:extLst>
                  <a:ext uri="{FF2B5EF4-FFF2-40B4-BE49-F238E27FC236}">
                    <a16:creationId xmlns:a16="http://schemas.microsoft.com/office/drawing/2014/main" id="{BCFD4A02-ACE8-4EDE-A67C-10B61923AAFD}"/>
                  </a:ext>
                </a:extLst>
              </p:cNvPr>
              <p:cNvPicPr>
                <a:picLocks noGrp="1" noRot="1" noChangeAspect="1" noMove="1" noResize="1" noEditPoints="1" noAdjustHandles="1" noChangeArrowheads="1" noChangeShapeType="1"/>
              </p:cNvPicPr>
              <p:nvPr/>
            </p:nvPicPr>
            <p:blipFill>
              <a:blip r:embed="rId5"/>
              <a:stretch>
                <a:fillRect/>
              </a:stretch>
            </p:blipFill>
            <p:spPr>
              <a:xfrm>
                <a:off x="-389604" y="5835630"/>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10835955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B3F43-EAF6-4138-B41C-1DEC49EE55F8}"/>
              </a:ext>
            </a:extLst>
          </p:cNvPr>
          <p:cNvSpPr>
            <a:spLocks noGrp="1"/>
          </p:cNvSpPr>
          <p:nvPr>
            <p:ph type="title"/>
          </p:nvPr>
        </p:nvSpPr>
        <p:spPr>
          <a:xfrm>
            <a:off x="1295402" y="2777066"/>
            <a:ext cx="9601196" cy="1303867"/>
          </a:xfrm>
        </p:spPr>
        <p:txBody>
          <a:bodyPr>
            <a:normAutofit/>
          </a:bodyPr>
          <a:lstStyle/>
          <a:p>
            <a:r>
              <a:rPr lang="en-GB" sz="6000" dirty="0"/>
              <a:t>Any Questions?</a:t>
            </a:r>
          </a:p>
        </p:txBody>
      </p:sp>
    </p:spTree>
    <p:extLst>
      <p:ext uri="{BB962C8B-B14F-4D97-AF65-F5344CB8AC3E}">
        <p14:creationId xmlns:p14="http://schemas.microsoft.com/office/powerpoint/2010/main" val="37161841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59377-0F00-4AB5-9792-E2344DD4BDC0}"/>
              </a:ext>
            </a:extLst>
          </p:cNvPr>
          <p:cNvSpPr>
            <a:spLocks noGrp="1"/>
          </p:cNvSpPr>
          <p:nvPr>
            <p:ph type="title"/>
          </p:nvPr>
        </p:nvSpPr>
        <p:spPr/>
        <p:txBody>
          <a:bodyPr/>
          <a:lstStyle/>
          <a:p>
            <a:pPr algn="l"/>
            <a:r>
              <a:rPr lang="en-GB" dirty="0"/>
              <a:t>References </a:t>
            </a:r>
          </a:p>
        </p:txBody>
      </p:sp>
      <p:sp>
        <p:nvSpPr>
          <p:cNvPr id="3" name="Content Placeholder 2">
            <a:extLst>
              <a:ext uri="{FF2B5EF4-FFF2-40B4-BE49-F238E27FC236}">
                <a16:creationId xmlns:a16="http://schemas.microsoft.com/office/drawing/2014/main" id="{DF44F2B9-4925-42D0-AFE0-0E9F7C1060E2}"/>
              </a:ext>
            </a:extLst>
          </p:cNvPr>
          <p:cNvSpPr>
            <a:spLocks noGrp="1"/>
          </p:cNvSpPr>
          <p:nvPr>
            <p:ph idx="1"/>
          </p:nvPr>
        </p:nvSpPr>
        <p:spPr/>
        <p:txBody>
          <a:bodyPr>
            <a:normAutofit fontScale="92500"/>
          </a:bodyPr>
          <a:lstStyle/>
          <a:p>
            <a:pPr marL="0" indent="0">
              <a:buNone/>
            </a:pPr>
            <a:r>
              <a:rPr lang="en-GB" dirty="0"/>
              <a:t>Journeyman Pictures (2018) </a:t>
            </a:r>
            <a:r>
              <a:rPr lang="en-GB" i="1" dirty="0"/>
              <a:t>Academic pressure pushing South Korean students to suicide.</a:t>
            </a:r>
            <a:r>
              <a:rPr lang="en-GB" dirty="0"/>
              <a:t> [YouTube] Available at: </a:t>
            </a:r>
            <a:r>
              <a:rPr lang="en-GB" dirty="0">
                <a:hlinkClick r:id="rId2"/>
              </a:rPr>
              <a:t>https://www.youtube.com/watch?v=TXswlCa7du</a:t>
            </a:r>
            <a:r>
              <a:rPr lang="en-GB" dirty="0"/>
              <a:t> (Accessed:</a:t>
            </a:r>
            <a:r>
              <a:rPr lang="en-GB"/>
              <a:t>10/03/2020)</a:t>
            </a:r>
            <a:endParaRPr lang="en-GB" dirty="0"/>
          </a:p>
          <a:p>
            <a:pPr marL="0" indent="0">
              <a:buNone/>
            </a:pPr>
            <a:r>
              <a:rPr lang="en-GB" dirty="0"/>
              <a:t>National Centre on Education and the Economy (2020) </a:t>
            </a:r>
            <a:r>
              <a:rPr lang="en-GB" i="1" dirty="0"/>
              <a:t>Centre on International Bench-Marking. </a:t>
            </a:r>
            <a:r>
              <a:rPr lang="en-GB" dirty="0"/>
              <a:t>[Online] Available at: </a:t>
            </a:r>
            <a:r>
              <a:rPr lang="en-GB" dirty="0">
                <a:hlinkClick r:id="rId3"/>
              </a:rPr>
              <a:t>http://ncee.org/what-we-do/center-on-international-education-benchmarking/top-performing-countries/</a:t>
            </a:r>
            <a:r>
              <a:rPr lang="en-GB" dirty="0"/>
              <a:t> (Accessed:09/03/2020)</a:t>
            </a:r>
          </a:p>
          <a:p>
            <a:pPr marL="0" indent="0">
              <a:buNone/>
            </a:pPr>
            <a:r>
              <a:rPr lang="en-GB" dirty="0"/>
              <a:t>OECD (2018) </a:t>
            </a:r>
            <a:r>
              <a:rPr lang="en-GB" i="1" dirty="0"/>
              <a:t>Pisa: Programme for International Student Assessment. </a:t>
            </a:r>
            <a:r>
              <a:rPr lang="en-GB" dirty="0"/>
              <a:t>[Online] Available at: </a:t>
            </a:r>
            <a:r>
              <a:rPr lang="en-GB" dirty="0">
                <a:hlinkClick r:id="rId4"/>
              </a:rPr>
              <a:t>https://www.oecd.org/pisa/</a:t>
            </a:r>
            <a:r>
              <a:rPr lang="en-GB" dirty="0"/>
              <a:t> (Accessed: 09/03/2020)</a:t>
            </a:r>
          </a:p>
          <a:p>
            <a:pPr marL="0" indent="0">
              <a:buNone/>
            </a:pPr>
            <a:endParaRPr lang="en-GB" dirty="0"/>
          </a:p>
        </p:txBody>
      </p:sp>
    </p:spTree>
    <p:extLst>
      <p:ext uri="{BB962C8B-B14F-4D97-AF65-F5344CB8AC3E}">
        <p14:creationId xmlns:p14="http://schemas.microsoft.com/office/powerpoint/2010/main" val="423986153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0" ma:contentTypeDescription="Create a new document." ma:contentTypeScope="" ma:versionID="025974405495c383207e0e951577f74a">
  <xsd:schema xmlns:xsd="http://www.w3.org/2001/XMLSchema" xmlns:xs="http://www.w3.org/2001/XMLSchema" xmlns:p="http://schemas.microsoft.com/office/2006/metadata/properties" targetNamespace="http://schemas.microsoft.com/office/2006/metadata/properties" ma:root="true" ma:fieldsID="d413257cd9829394d17656a545d5fa4e">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627C087-D56C-4ABD-BE0E-9529258698AA}"/>
</file>

<file path=customXml/itemProps2.xml><?xml version="1.0" encoding="utf-8"?>
<ds:datastoreItem xmlns:ds="http://schemas.openxmlformats.org/officeDocument/2006/customXml" ds:itemID="{7D26B448-B417-4083-8885-ACEB035EF657}"/>
</file>

<file path=customXml/itemProps3.xml><?xml version="1.0" encoding="utf-8"?>
<ds:datastoreItem xmlns:ds="http://schemas.openxmlformats.org/officeDocument/2006/customXml" ds:itemID="{637BEC7D-1B42-4EBD-AF0C-5938A516208F}"/>
</file>

<file path=docProps/app.xml><?xml version="1.0" encoding="utf-8"?>
<Properties xmlns="http://schemas.openxmlformats.org/officeDocument/2006/extended-properties" xmlns:vt="http://schemas.openxmlformats.org/officeDocument/2006/docPropsVTypes">
  <TotalTime>829</TotalTime>
  <Words>1192</Words>
  <Application>Microsoft Office PowerPoint</Application>
  <PresentationFormat>Widescreen</PresentationFormat>
  <Paragraphs>99</Paragraphs>
  <Slides>22</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Garamond</vt:lpstr>
      <vt:lpstr>Organic</vt:lpstr>
      <vt:lpstr>Culture, Identity and Education</vt:lpstr>
      <vt:lpstr>Activity</vt:lpstr>
      <vt:lpstr>Global Cultures</vt:lpstr>
      <vt:lpstr>PowerPoint Presentation</vt:lpstr>
      <vt:lpstr>PowerPoint Presentation</vt:lpstr>
      <vt:lpstr>PowerPoint Presentation</vt:lpstr>
      <vt:lpstr>What are the world’s leading countries? </vt:lpstr>
      <vt:lpstr>World’s leading education systems.</vt:lpstr>
      <vt:lpstr>Why do you think these countries are the highest achieving?</vt:lpstr>
      <vt:lpstr>Switzerland </vt:lpstr>
      <vt:lpstr>Japan </vt:lpstr>
      <vt:lpstr>PowerPoint Presentation</vt:lpstr>
      <vt:lpstr>PowerPoint Presentation</vt:lpstr>
      <vt:lpstr>PowerPoint Presentation</vt:lpstr>
      <vt:lpstr>PowerPoint Presentation</vt:lpstr>
      <vt:lpstr>Saudi Arabia </vt:lpstr>
      <vt:lpstr>PowerPoint Presentation</vt:lpstr>
      <vt:lpstr>PowerPoint Presentation</vt:lpstr>
      <vt:lpstr>PowerPoint Presentation</vt:lpstr>
      <vt:lpstr>PowerPoint Presentation</vt:lpstr>
      <vt:lpstr>Any Questions?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Culture, Identity and Education</dc:title>
  <dc:creator>Ross Abraham (Student)</dc:creator>
  <cp:lastModifiedBy>Ross Abraham</cp:lastModifiedBy>
  <cp:revision>49</cp:revision>
  <dcterms:created xsi:type="dcterms:W3CDTF">2020-03-11T11:29:25Z</dcterms:created>
  <dcterms:modified xsi:type="dcterms:W3CDTF">2020-03-16T09:00:27Z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