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69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86" r:id="rId14"/>
    <p:sldId id="288" r:id="rId15"/>
    <p:sldId id="290" r:id="rId16"/>
    <p:sldId id="285" r:id="rId17"/>
    <p:sldId id="289" r:id="rId18"/>
    <p:sldId id="259" r:id="rId1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BA5"/>
    <a:srgbClr val="B20D0A"/>
    <a:srgbClr val="B23838"/>
    <a:srgbClr val="4F2B06"/>
    <a:srgbClr val="FF1FBE"/>
    <a:srgbClr val="9B2B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2872"/>
    <p:restoredTop sz="90940"/>
  </p:normalViewPr>
  <p:slideViewPr>
    <p:cSldViewPr>
      <p:cViewPr varScale="1">
        <p:scale>
          <a:sx n="58" d="100"/>
          <a:sy n="58" d="100"/>
        </p:scale>
        <p:origin x="66" y="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6" name="Placeholder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fld id="{767B80FE-8965-4A94-A215-593E075C035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5698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67B80FE-8965-4A94-A215-593E075C0351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246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67B80FE-8965-4A94-A215-593E075C0351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43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/>
              <a:t>January 2018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31732E-CDB6-4C69-AD7F-9CC24DA876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2015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58ED9-F24B-456E-8F06-513D0F3240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2015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E897A8-1EE1-49BF-8391-00226568BF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2015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F278F9-3221-4CC9-9303-7F8F74DBD20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2015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CD683B-C355-474E-9BF3-36937E8F6F2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2015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0997CF-4134-4E19-8E48-0D051C340FB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2015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8D6EF7-989F-4747-B9AF-B27F419AC7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2015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C03DBA-8280-4935-A19E-233B4E6F48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2015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56BD0A-0762-4ED2-845E-5481785AE3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2015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EB6B69-4418-4B43-ADB7-56A37ACAEA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December 2015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703802-4623-4653-86BA-0F933F388A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r>
              <a:rPr lang="en-US"/>
              <a:t>December 2015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fld id="{C62A5461-36C2-4A05-9155-527610E582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germanhistorydocs.ghi-dc.org/sub_image.cfm?image_id=4058" TargetMode="External"/><Relationship Id="rId3" Type="http://schemas.openxmlformats.org/officeDocument/2006/relationships/hyperlink" Target="http://germanhistorydocs.ghi-dc.org/sub_image.cfm?image_id=3982" TargetMode="External"/><Relationship Id="rId7" Type="http://schemas.openxmlformats.org/officeDocument/2006/relationships/hyperlink" Target="http://germanhistorydocs.ghi-dc.org/sub_image.cfm?image_id=4041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germanhistorydocs.ghi-dc.org/sub_image.cfm?image_id=1885" TargetMode="External"/><Relationship Id="rId5" Type="http://schemas.openxmlformats.org/officeDocument/2006/relationships/hyperlink" Target="https://www.pinterest.co.uk/pin/284289795211290437/" TargetMode="External"/><Relationship Id="rId4" Type="http://schemas.openxmlformats.org/officeDocument/2006/relationships/hyperlink" Target="http://germanhistorydocs.ghi-dc.org/sub_image.cfm?image_id=4185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Date Placeholder 3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en-US" dirty="0">
                <a:latin typeface="Arial" pitchFamily="-72" charset="0"/>
                <a:ea typeface="ＭＳ Ｐゴシック" pitchFamily="-72" charset="-128"/>
                <a:cs typeface="ＭＳ Ｐゴシック" pitchFamily="-72" charset="-128"/>
              </a:rPr>
              <a:t>January 2018</a:t>
            </a:r>
          </a:p>
        </p:txBody>
      </p:sp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C47198D-6ADE-4DCF-B530-24580FFEACD1}" type="slidenum">
              <a:rPr lang="en-US">
                <a:latin typeface="Arial" pitchFamily="-72" charset="0"/>
                <a:ea typeface="ＭＳ Ｐゴシック" pitchFamily="-72" charset="-128"/>
                <a:cs typeface="ＭＳ Ｐゴシック" pitchFamily="-72" charset="-128"/>
              </a:rPr>
              <a:pPr/>
              <a:t>1</a:t>
            </a:fld>
            <a:endParaRPr lang="en-US">
              <a:latin typeface="Arial" pitchFamily="-72" charset="0"/>
              <a:ea typeface="ＭＳ Ｐゴシック" pitchFamily="-72" charset="-128"/>
              <a:cs typeface="ＭＳ Ｐゴシック" pitchFamily="-72" charset="-128"/>
            </a:endParaRPr>
          </a:p>
        </p:txBody>
      </p:sp>
      <p:sp>
        <p:nvSpPr>
          <p:cNvPr id="14339" name="Placeholder 2"/>
          <p:cNvSpPr>
            <a:spLocks noGrp="1" noChangeArrowheads="1"/>
          </p:cNvSpPr>
          <p:nvPr>
            <p:ph type="ctrTitle"/>
          </p:nvPr>
        </p:nvSpPr>
        <p:spPr>
          <a:xfrm>
            <a:off x="971600" y="2885462"/>
            <a:ext cx="6768752" cy="1620475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sz="2400" b="1" i="1" dirty="0"/>
              <a:t>Taking into consideration the political divisions evident in Germany during the 1920s, did reactions to civil disobedience and unrest within the Weimar state inevitably lead to autocratic and authoritarian rule?</a:t>
            </a:r>
            <a:br>
              <a:rPr lang="en-GB" sz="3600" b="1" dirty="0"/>
            </a:br>
            <a:endParaRPr lang="en-US" sz="3600" b="1" dirty="0">
              <a:solidFill>
                <a:srgbClr val="4F2B06"/>
              </a:solidFill>
            </a:endParaRPr>
          </a:p>
        </p:txBody>
      </p:sp>
      <p:pic>
        <p:nvPicPr>
          <p:cNvPr id="14341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52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2" name="Text Box 5"/>
          <p:cNvSpPr txBox="1">
            <a:spLocks noChangeArrowheads="1"/>
          </p:cNvSpPr>
          <p:nvPr/>
        </p:nvSpPr>
        <p:spPr bwMode="auto">
          <a:xfrm>
            <a:off x="2123728" y="5204048"/>
            <a:ext cx="4038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b="1" dirty="0">
                <a:solidFill>
                  <a:srgbClr val="B20D0A"/>
                </a:solidFill>
              </a:rPr>
              <a:t>Ted Kimber</a:t>
            </a:r>
            <a:endParaRPr lang="en-US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2</a:t>
            </a:fld>
            <a:endParaRPr lang="en-US" sz="1400"/>
          </a:p>
        </p:txBody>
      </p:sp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52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899592" y="1174921"/>
            <a:ext cx="68407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Arial Black" panose="020B0A04020102020204" pitchFamily="34" charset="0"/>
              </a:rPr>
              <a:t>The Aim of this Presentation is to understand the context in which the autocracy came to power</a:t>
            </a:r>
            <a:endParaRPr lang="en-US" sz="2000" b="1" dirty="0">
              <a:latin typeface="Arial Black" panose="020B0A040201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3528" y="1877247"/>
            <a:ext cx="8424936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1800" dirty="0"/>
              <a:t>a). Showing  that Germany was in a </a:t>
            </a:r>
            <a:r>
              <a:rPr lang="en-GB" sz="1800" b="1" dirty="0"/>
              <a:t>near permanent state </a:t>
            </a:r>
            <a:r>
              <a:rPr lang="en-GB" sz="1800" dirty="0"/>
              <a:t>of </a:t>
            </a:r>
            <a:r>
              <a:rPr lang="en-GB" sz="1800" b="1" dirty="0"/>
              <a:t>social and political unrest</a:t>
            </a:r>
            <a:r>
              <a:rPr lang="en-GB" sz="1800" dirty="0"/>
              <a:t> during the early 1920’s.</a:t>
            </a:r>
          </a:p>
          <a:p>
            <a:endParaRPr lang="en-GB" sz="1800" dirty="0"/>
          </a:p>
          <a:p>
            <a:r>
              <a:rPr lang="en-GB" sz="1800" dirty="0"/>
              <a:t>b). The German Government managed to survive the initial onslaught of  civil insurrections from both, by playing off the </a:t>
            </a:r>
            <a:r>
              <a:rPr lang="en-GB" sz="1800" b="1" dirty="0"/>
              <a:t>radical factions against each other.</a:t>
            </a:r>
          </a:p>
          <a:p>
            <a:endParaRPr lang="en-GB" sz="1800" b="1" dirty="0"/>
          </a:p>
          <a:p>
            <a:r>
              <a:rPr lang="en-GB" sz="1800" dirty="0"/>
              <a:t>c). It had a </a:t>
            </a:r>
            <a:r>
              <a:rPr lang="en-GB" sz="1800" b="1" dirty="0"/>
              <a:t>major economic revival </a:t>
            </a:r>
            <a:r>
              <a:rPr lang="en-GB" sz="1800" dirty="0"/>
              <a:t>during the period 1923-9.</a:t>
            </a:r>
          </a:p>
          <a:p>
            <a:endParaRPr lang="en-GB" sz="1800" dirty="0"/>
          </a:p>
          <a:p>
            <a:r>
              <a:rPr lang="en-GB" sz="1800" dirty="0"/>
              <a:t>d). The Great Depression effectively </a:t>
            </a:r>
            <a:r>
              <a:rPr lang="en-GB" sz="1800" b="1" dirty="0"/>
              <a:t>destroyed the economy</a:t>
            </a:r>
            <a:r>
              <a:rPr lang="en-GB" sz="1800" dirty="0"/>
              <a:t> leading to </a:t>
            </a:r>
            <a:r>
              <a:rPr lang="en-GB" sz="1800" b="1" dirty="0"/>
              <a:t>social and political </a:t>
            </a:r>
            <a:r>
              <a:rPr lang="en-GB" sz="1800" dirty="0"/>
              <a:t>unrest at large.</a:t>
            </a:r>
          </a:p>
          <a:p>
            <a:endParaRPr lang="en-GB" sz="1800" dirty="0"/>
          </a:p>
          <a:p>
            <a:r>
              <a:rPr lang="en-GB" sz="1800" dirty="0"/>
              <a:t>e). The effects, especially of b). above was to create a deeply divided society. Ultimately, rather than quelling civil unrest, this </a:t>
            </a:r>
            <a:r>
              <a:rPr lang="en-GB" sz="1800" b="1" dirty="0"/>
              <a:t>became</a:t>
            </a:r>
            <a:r>
              <a:rPr lang="en-GB" sz="1800" dirty="0"/>
              <a:t> more or less </a:t>
            </a:r>
            <a:r>
              <a:rPr lang="en-GB" sz="1800" b="1" dirty="0"/>
              <a:t>entrenched.</a:t>
            </a:r>
          </a:p>
          <a:p>
            <a:endParaRPr lang="en-GB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165304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3</a:t>
            </a:fld>
            <a:endParaRPr lang="en-US" sz="1400"/>
          </a:p>
        </p:txBody>
      </p:sp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52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90F1930-8CDA-4808-B5CB-2D730B8FD3CE}"/>
              </a:ext>
            </a:extLst>
          </p:cNvPr>
          <p:cNvSpPr txBox="1">
            <a:spLocks/>
          </p:cNvSpPr>
          <p:nvPr/>
        </p:nvSpPr>
        <p:spPr>
          <a:xfrm>
            <a:off x="0" y="1172173"/>
            <a:ext cx="8458200" cy="6480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  <a:cs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  <a:cs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  <a:cs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  <a:cs typeface="ＭＳ Ｐゴシック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  <a:cs typeface="ＭＳ Ｐゴシック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  <a:cs typeface="ＭＳ Ｐゴシック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  <a:cs typeface="ＭＳ Ｐゴシック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  <a:cs typeface="ＭＳ Ｐゴシック" charset="-128"/>
              </a:defRPr>
            </a:lvl9pPr>
          </a:lstStyle>
          <a:p>
            <a:endParaRPr lang="en-GB" sz="2400" kern="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A5AD6E1-585F-4702-8D14-E5CF4C171126}"/>
              </a:ext>
            </a:extLst>
          </p:cNvPr>
          <p:cNvSpPr txBox="1">
            <a:spLocks/>
          </p:cNvSpPr>
          <p:nvPr/>
        </p:nvSpPr>
        <p:spPr>
          <a:xfrm>
            <a:off x="323528" y="1238972"/>
            <a:ext cx="4104456" cy="356194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prstClr val="black"/>
                </a:solidFill>
              </a:rPr>
              <a:t>1918-1919: Germany faces internal conflict between three factions, the ‘</a:t>
            </a:r>
            <a:r>
              <a:rPr lang="en-GB" sz="1800" b="1" dirty="0">
                <a:solidFill>
                  <a:prstClr val="black"/>
                </a:solidFill>
              </a:rPr>
              <a:t>Democrats</a:t>
            </a:r>
            <a:r>
              <a:rPr lang="en-GB" sz="1800" dirty="0">
                <a:solidFill>
                  <a:prstClr val="black"/>
                </a:solidFill>
              </a:rPr>
              <a:t>’ (which became the Weimar State), the </a:t>
            </a:r>
            <a:r>
              <a:rPr lang="en-GB" sz="1800" b="1" dirty="0">
                <a:solidFill>
                  <a:prstClr val="black"/>
                </a:solidFill>
              </a:rPr>
              <a:t>‘Radical Socialists</a:t>
            </a:r>
            <a:r>
              <a:rPr lang="en-GB" sz="1800" dirty="0">
                <a:solidFill>
                  <a:prstClr val="black"/>
                </a:solidFill>
              </a:rPr>
              <a:t>’, and the ‘</a:t>
            </a:r>
            <a:r>
              <a:rPr lang="en-GB" sz="1800" b="1" dirty="0">
                <a:solidFill>
                  <a:prstClr val="black"/>
                </a:solidFill>
              </a:rPr>
              <a:t>Radical Nationalists’. </a:t>
            </a: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1800" b="1" dirty="0">
              <a:solidFill>
                <a:prstClr val="black"/>
              </a:solidFill>
            </a:endParaRP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prstClr val="black"/>
                </a:solidFill>
              </a:rPr>
              <a:t>Germany surrendered with most of its forces still on foreign soil, and as result sweeping </a:t>
            </a:r>
            <a:r>
              <a:rPr lang="en-GB" sz="1800" b="1" dirty="0">
                <a:solidFill>
                  <a:prstClr val="black"/>
                </a:solidFill>
              </a:rPr>
              <a:t>revolutions</a:t>
            </a:r>
            <a:r>
              <a:rPr lang="en-GB" sz="1800" dirty="0">
                <a:solidFill>
                  <a:prstClr val="black"/>
                </a:solidFill>
              </a:rPr>
              <a:t> toppled the German Monarchies in a mere matter of days.</a:t>
            </a: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1800" dirty="0">
              <a:solidFill>
                <a:prstClr val="black"/>
              </a:solidFill>
            </a:endParaRP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prstClr val="black"/>
                </a:solidFill>
              </a:rPr>
              <a:t>These met with little resistance, because of the hope of more </a:t>
            </a:r>
            <a:r>
              <a:rPr lang="en-GB" sz="1800" b="1" dirty="0">
                <a:solidFill>
                  <a:prstClr val="black"/>
                </a:solidFill>
              </a:rPr>
              <a:t>leniency</a:t>
            </a:r>
            <a:r>
              <a:rPr lang="en-GB" sz="1800" dirty="0">
                <a:solidFill>
                  <a:prstClr val="black"/>
                </a:solidFill>
              </a:rPr>
              <a:t> at Versailles if  Germany was no longer seen to be an Imperial power.</a:t>
            </a: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  <a:p>
            <a:endParaRPr lang="en-GB" kern="0" dirty="0"/>
          </a:p>
          <a:p>
            <a:pPr marL="0" indent="0">
              <a:buFontTx/>
              <a:buNone/>
            </a:pPr>
            <a:endParaRPr lang="en-GB" kern="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F67319-FD86-4F7B-9A8A-EEB6846FBF9C}"/>
              </a:ext>
            </a:extLst>
          </p:cNvPr>
          <p:cNvSpPr/>
          <p:nvPr/>
        </p:nvSpPr>
        <p:spPr>
          <a:xfrm>
            <a:off x="1907704" y="359374"/>
            <a:ext cx="67687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 Black" panose="020B0A04020102020204" pitchFamily="34" charset="0"/>
              </a:rPr>
              <a:t>Germany’s Emergencies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79BC2F-0544-4C5A-B0BC-19F034D449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4988" y="1496209"/>
            <a:ext cx="3494162" cy="4174908"/>
          </a:xfrm>
          <a:prstGeom prst="rect">
            <a:avLst/>
          </a:prstGeom>
          <a:effectLst>
            <a:outerShdw blurRad="50800" dist="50800" dir="5400000" algn="ctr" rotWithShape="0">
              <a:srgbClr val="000000">
                <a:alpha val="64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6926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4</a:t>
            </a:fld>
            <a:endParaRPr lang="en-US" sz="140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17262BE-CCA8-478E-8982-DEFD6AF534BE}"/>
              </a:ext>
            </a:extLst>
          </p:cNvPr>
          <p:cNvSpPr/>
          <p:nvPr/>
        </p:nvSpPr>
        <p:spPr>
          <a:xfrm>
            <a:off x="3278653" y="370673"/>
            <a:ext cx="71287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 Black" panose="020B0A04020102020204" pitchFamily="34" charset="0"/>
              </a:rPr>
              <a:t>Versailles: Hopes Dashed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3D3424-B9AF-4D82-8F37-8301455806CA}"/>
              </a:ext>
            </a:extLst>
          </p:cNvPr>
          <p:cNvSpPr/>
          <p:nvPr/>
        </p:nvSpPr>
        <p:spPr>
          <a:xfrm>
            <a:off x="538572" y="370673"/>
            <a:ext cx="4104456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Germany was treated harshly; major territorial losses, its armed forces massively reduced, forced to pay enormous reparations, (until 1989-90), and it was required to accept the </a:t>
            </a:r>
            <a:r>
              <a:rPr lang="en-GB" sz="1800" b="1" dirty="0"/>
              <a:t>‘War Guilt Clause</a:t>
            </a:r>
            <a:r>
              <a:rPr lang="en-GB" sz="1800" dirty="0"/>
              <a:t>’.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The </a:t>
            </a:r>
            <a:r>
              <a:rPr lang="en-GB" sz="1800" b="1" dirty="0"/>
              <a:t>‘Diktat</a:t>
            </a:r>
            <a:r>
              <a:rPr lang="en-GB" sz="1800" dirty="0"/>
              <a:t>’ surrender was felt as deeply unfair by the German population at large, and particularly so by the </a:t>
            </a:r>
            <a:r>
              <a:rPr lang="en-GB" sz="1800" b="1" dirty="0"/>
              <a:t>nationalist/militaristic </a:t>
            </a:r>
            <a:r>
              <a:rPr lang="en-GB" sz="1800" dirty="0"/>
              <a:t>factions.</a:t>
            </a:r>
          </a:p>
          <a:p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As a result of the War, and the </a:t>
            </a:r>
            <a:r>
              <a:rPr lang="en-GB" sz="1800" b="1" dirty="0"/>
              <a:t>Treaty of Versailles</a:t>
            </a:r>
            <a:r>
              <a:rPr lang="en-GB" sz="1800" dirty="0"/>
              <a:t>, Germany experienced a</a:t>
            </a:r>
            <a:r>
              <a:rPr lang="en-GB" sz="1800" i="1" dirty="0"/>
              <a:t> ‘National Humiliation’</a:t>
            </a:r>
            <a:r>
              <a:rPr lang="en-GB" sz="1800" dirty="0"/>
              <a:t>. (Kershaw,</a:t>
            </a:r>
            <a:r>
              <a:rPr lang="en-GB" sz="1800" i="1" dirty="0"/>
              <a:t> Hitler, 1889-1936: Hubris</a:t>
            </a:r>
            <a:r>
              <a:rPr lang="en-GB" sz="1800" dirty="0"/>
              <a:t>, p. 136</a:t>
            </a:r>
            <a:r>
              <a:rPr lang="en-GB" sz="2000" dirty="0"/>
              <a:t>.)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6ED260-270B-4DE0-9783-C08219DCD4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0750" y="1560728"/>
            <a:ext cx="3230302" cy="3312368"/>
          </a:xfrm>
          <a:prstGeom prst="rect">
            <a:avLst/>
          </a:prstGeom>
        </p:spPr>
      </p:pic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1444" y="5601487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36084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5</a:t>
            </a:fld>
            <a:endParaRPr lang="en-US" sz="1400"/>
          </a:p>
        </p:txBody>
      </p:sp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98248" y="5486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ED6814A-014E-43A8-B53C-A0217282D2EF}"/>
              </a:ext>
            </a:extLst>
          </p:cNvPr>
          <p:cNvSpPr/>
          <p:nvPr/>
        </p:nvSpPr>
        <p:spPr>
          <a:xfrm>
            <a:off x="126132" y="544194"/>
            <a:ext cx="30243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Arial Black" panose="020B0A04020102020204" pitchFamily="34" charset="0"/>
              </a:rPr>
              <a:t>Time line of the Rebellions: a Domino Effect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CC7B33-C13F-4862-A83A-BED5390EE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420888"/>
            <a:ext cx="7772400" cy="3675111"/>
          </a:xfrm>
        </p:spPr>
        <p:txBody>
          <a:bodyPr/>
          <a:lstStyle/>
          <a:p>
            <a:r>
              <a:rPr lang="en-GB" sz="1800" dirty="0"/>
              <a:t>1919 -</a:t>
            </a:r>
            <a:r>
              <a:rPr lang="en-GB" sz="1800" b="1" dirty="0"/>
              <a:t>Spartacist</a:t>
            </a:r>
            <a:r>
              <a:rPr lang="en-GB" sz="1800" dirty="0"/>
              <a:t> rebellion (put down with the help of the </a:t>
            </a:r>
            <a:r>
              <a:rPr lang="en-GB" sz="1800" b="1" dirty="0"/>
              <a:t>Freikorps</a:t>
            </a:r>
            <a:r>
              <a:rPr lang="en-GB" sz="1800" dirty="0"/>
              <a:t>)</a:t>
            </a:r>
          </a:p>
          <a:p>
            <a:r>
              <a:rPr lang="en-GB" sz="1800" dirty="0"/>
              <a:t>1919 -</a:t>
            </a:r>
            <a:r>
              <a:rPr lang="en-GB" sz="1800" b="1" dirty="0"/>
              <a:t>Communists</a:t>
            </a:r>
            <a:r>
              <a:rPr lang="en-GB" sz="1800" dirty="0"/>
              <a:t> in Bavaria ( Put down with the help of the </a:t>
            </a:r>
            <a:r>
              <a:rPr lang="en-GB" sz="1800" b="1" dirty="0"/>
              <a:t>Freikorps</a:t>
            </a:r>
            <a:r>
              <a:rPr lang="en-GB" sz="1800" dirty="0"/>
              <a:t>)</a:t>
            </a:r>
          </a:p>
          <a:p>
            <a:r>
              <a:rPr lang="en-GB" sz="1800" dirty="0"/>
              <a:t>1920 - </a:t>
            </a:r>
            <a:r>
              <a:rPr lang="en-GB" sz="1800" b="1" dirty="0"/>
              <a:t>Kapp Putsch </a:t>
            </a:r>
            <a:r>
              <a:rPr lang="en-GB" sz="1800" dirty="0"/>
              <a:t>(put down with the help of a general strike lead by </a:t>
            </a:r>
            <a:r>
              <a:rPr lang="en-GB" sz="1800" b="1" dirty="0"/>
              <a:t>Unions</a:t>
            </a:r>
            <a:r>
              <a:rPr lang="en-GB" sz="1800" dirty="0"/>
              <a:t>: lead  ultimately to the disbandment of the </a:t>
            </a:r>
            <a:r>
              <a:rPr lang="en-GB" sz="1800" b="1" dirty="0"/>
              <a:t>Freikorps</a:t>
            </a:r>
            <a:r>
              <a:rPr lang="en-GB" sz="1800" dirty="0"/>
              <a:t>) </a:t>
            </a:r>
          </a:p>
          <a:p>
            <a:r>
              <a:rPr lang="en-GB" sz="1800" dirty="0"/>
              <a:t>1920 - </a:t>
            </a:r>
            <a:r>
              <a:rPr lang="en-GB" sz="1800" b="1" dirty="0"/>
              <a:t>Red Ruhr </a:t>
            </a:r>
            <a:r>
              <a:rPr lang="en-GB" sz="1800" dirty="0"/>
              <a:t>Army (put down with the help of the </a:t>
            </a:r>
            <a:r>
              <a:rPr lang="en-GB" sz="1800" b="1" dirty="0"/>
              <a:t>Freikorps</a:t>
            </a:r>
            <a:r>
              <a:rPr lang="en-GB" sz="1800" dirty="0"/>
              <a:t>)</a:t>
            </a:r>
          </a:p>
          <a:p>
            <a:r>
              <a:rPr lang="en-GB" sz="1800" dirty="0"/>
              <a:t>1921/1922 -Murder of ‘</a:t>
            </a:r>
            <a:r>
              <a:rPr lang="en-GB" sz="1800" b="1" dirty="0"/>
              <a:t>November Criminals</a:t>
            </a:r>
            <a:r>
              <a:rPr lang="en-GB" sz="1800" dirty="0"/>
              <a:t>’, By </a:t>
            </a:r>
            <a:r>
              <a:rPr lang="en-GB" sz="1800" b="1" dirty="0"/>
              <a:t>Organisation Consul</a:t>
            </a:r>
            <a:r>
              <a:rPr lang="en-GB" sz="1800" dirty="0"/>
              <a:t>.</a:t>
            </a:r>
          </a:p>
          <a:p>
            <a:r>
              <a:rPr lang="en-GB" sz="1800" dirty="0"/>
              <a:t>1923 - </a:t>
            </a:r>
            <a:r>
              <a:rPr lang="en-GB" sz="1800" b="1" dirty="0"/>
              <a:t>Munich Beer Hall Putsch </a:t>
            </a:r>
            <a:r>
              <a:rPr lang="en-GB" sz="1800" dirty="0"/>
              <a:t>(</a:t>
            </a:r>
            <a:r>
              <a:rPr lang="en-GB" sz="1800" b="1" dirty="0"/>
              <a:t>NDSAP</a:t>
            </a:r>
            <a:r>
              <a:rPr lang="en-GB" sz="1800" dirty="0"/>
              <a:t>)  put down by police, Hitler charged with treason and jailed</a:t>
            </a:r>
          </a:p>
          <a:p>
            <a:endParaRPr lang="en-GB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48EA99-EB29-4378-BC47-116C9BD20E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9891" y="495570"/>
            <a:ext cx="4892386" cy="169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779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6</a:t>
            </a:fld>
            <a:endParaRPr lang="en-US" sz="1400"/>
          </a:p>
        </p:txBody>
      </p:sp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17771" y="5534744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F178AA-87A3-4884-92CA-064C3A52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8960" y="9525"/>
            <a:ext cx="7772400" cy="1143000"/>
          </a:xfrm>
        </p:spPr>
        <p:txBody>
          <a:bodyPr/>
          <a:lstStyle/>
          <a:p>
            <a:r>
              <a:rPr lang="en-GB" sz="2400" dirty="0">
                <a:latin typeface="Arial Black" panose="020B0A04020102020204" pitchFamily="34" charset="0"/>
              </a:rPr>
              <a:t>Occupation of the Ruhr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AF8FD-ABCC-4690-90B5-356D9BE66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640" y="251072"/>
            <a:ext cx="4966320" cy="2468488"/>
          </a:xfrm>
        </p:spPr>
        <p:txBody>
          <a:bodyPr/>
          <a:lstStyle/>
          <a:p>
            <a:r>
              <a:rPr lang="en-GB" sz="2000" dirty="0"/>
              <a:t>1923: In response to Germany defaulting on reparation payments, the </a:t>
            </a:r>
            <a:r>
              <a:rPr lang="en-GB" sz="2000" b="1" dirty="0"/>
              <a:t>French Army occupied the Ruhr </a:t>
            </a:r>
            <a:r>
              <a:rPr lang="en-GB" sz="2000" dirty="0"/>
              <a:t>leading to increased inflation, and a secessionist movement gaining traction</a:t>
            </a:r>
          </a:p>
          <a:p>
            <a:endParaRPr lang="en-GB" sz="2000" dirty="0"/>
          </a:p>
          <a:p>
            <a:r>
              <a:rPr lang="en-GB" sz="2000" dirty="0"/>
              <a:t>By 1923 the value of the Reichsmark had fallen from </a:t>
            </a:r>
            <a:r>
              <a:rPr lang="en-GB" sz="2000" b="1" dirty="0"/>
              <a:t>4.2:1 dollar to 4,210,500,000,000 :1 dollar.</a:t>
            </a:r>
          </a:p>
          <a:p>
            <a:r>
              <a:rPr lang="en-GB" sz="2000" dirty="0"/>
              <a:t>This situation is remedied as a result of the </a:t>
            </a:r>
            <a:r>
              <a:rPr lang="en-GB" sz="2000" b="1" dirty="0"/>
              <a:t>Dawes Plan</a:t>
            </a:r>
            <a:r>
              <a:rPr lang="en-GB" sz="2000" dirty="0"/>
              <a:t>, and the printing of the Papier Mark to reset inflation levels. </a:t>
            </a:r>
          </a:p>
          <a:p>
            <a:endParaRPr lang="en-GB" sz="2000" dirty="0"/>
          </a:p>
          <a:p>
            <a:r>
              <a:rPr lang="en-GB" sz="2000" dirty="0"/>
              <a:t>Whilst economic collapse was averted, the </a:t>
            </a:r>
            <a:r>
              <a:rPr lang="en-GB" sz="2000" b="1" dirty="0"/>
              <a:t>emotional trauma of extreme depreciation </a:t>
            </a:r>
            <a:r>
              <a:rPr lang="en-GB" sz="2000" dirty="0"/>
              <a:t>created a fear of deflationary fiscal policy which would come to </a:t>
            </a:r>
            <a:r>
              <a:rPr lang="en-GB" sz="2000" b="1" dirty="0"/>
              <a:t>haunt</a:t>
            </a:r>
            <a:r>
              <a:rPr lang="en-GB" sz="2000" dirty="0"/>
              <a:t> the Republic.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768927-13F0-4030-AD9E-59AF6E7425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9974" y="1187971"/>
            <a:ext cx="2450371" cy="22753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940152" y="3836894"/>
            <a:ext cx="23401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Rhineland Republic Flag</a:t>
            </a:r>
          </a:p>
        </p:txBody>
      </p:sp>
    </p:spTree>
    <p:extLst>
      <p:ext uri="{BB962C8B-B14F-4D97-AF65-F5344CB8AC3E}">
        <p14:creationId xmlns:p14="http://schemas.microsoft.com/office/powerpoint/2010/main" val="434717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7</a:t>
            </a:fld>
            <a:endParaRPr lang="en-US" sz="1400"/>
          </a:p>
        </p:txBody>
      </p:sp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0758" y="422889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8ED8E9-8F34-473C-A3B9-CD3E1BF94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9791" y="152400"/>
            <a:ext cx="6272545" cy="1205880"/>
          </a:xfrm>
        </p:spPr>
        <p:txBody>
          <a:bodyPr/>
          <a:lstStyle/>
          <a:p>
            <a:r>
              <a:rPr lang="en-GB" sz="2400" b="1" dirty="0">
                <a:latin typeface="Arial Black" panose="020B0A04020102020204" pitchFamily="34" charset="0"/>
              </a:rPr>
              <a:t>Consequences of the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F3B26-F8C2-47F1-8144-492047A45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758" y="1334961"/>
            <a:ext cx="5144796" cy="4464496"/>
          </a:xfrm>
        </p:spPr>
        <p:txBody>
          <a:bodyPr/>
          <a:lstStyle/>
          <a:p>
            <a:pPr marL="0" indent="0">
              <a:buNone/>
            </a:pPr>
            <a:endParaRPr lang="en-GB" sz="2000" dirty="0"/>
          </a:p>
          <a:p>
            <a:r>
              <a:rPr lang="en-GB" sz="1800" dirty="0"/>
              <a:t>Whilst the German government managed to forestall and </a:t>
            </a:r>
            <a:r>
              <a:rPr lang="en-GB" sz="1800" b="1" dirty="0"/>
              <a:t>prevent</a:t>
            </a:r>
            <a:r>
              <a:rPr lang="en-GB" sz="1800" dirty="0"/>
              <a:t> their </a:t>
            </a:r>
            <a:r>
              <a:rPr lang="en-GB" sz="1800" b="1" dirty="0"/>
              <a:t>country imploding</a:t>
            </a:r>
            <a:r>
              <a:rPr lang="en-GB" sz="1800" dirty="0"/>
              <a:t>, their method of doing so </a:t>
            </a:r>
            <a:r>
              <a:rPr lang="en-GB" sz="1800" b="1" dirty="0"/>
              <a:t>caused long term damage.</a:t>
            </a:r>
          </a:p>
          <a:p>
            <a:endParaRPr lang="en-GB" sz="1800" dirty="0"/>
          </a:p>
          <a:p>
            <a:r>
              <a:rPr lang="en-GB" sz="1800" dirty="0"/>
              <a:t>By playing off one set of extremists against another, and predominantly being more pro- ‘right’ wing, they not only increased political division in Germany but also gave the extreme right a greater legitimacy as </a:t>
            </a:r>
            <a:r>
              <a:rPr lang="en-GB" sz="1800" b="1" dirty="0"/>
              <a:t>Defenders of the German people.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25619E-D34E-47C2-9D96-D30130C893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8182" y="1358280"/>
            <a:ext cx="2520280" cy="20658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C46527-66F0-450D-9F7C-94C0F5B09F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8182" y="3494314"/>
            <a:ext cx="2493818" cy="2346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806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812656-D195-4A01-85BB-DE7DD83CDB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8481" y="784252"/>
            <a:ext cx="2399521" cy="2056107"/>
          </a:xfrm>
          <a:prstGeom prst="rect">
            <a:avLst/>
          </a:prstGeom>
        </p:spPr>
      </p:pic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8</a:t>
            </a:fld>
            <a:endParaRPr lang="en-US" sz="14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EE7B5F-E000-456F-AC98-D55ECD001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88" y="163488"/>
            <a:ext cx="3886200" cy="1143000"/>
          </a:xfrm>
        </p:spPr>
        <p:txBody>
          <a:bodyPr/>
          <a:lstStyle/>
          <a:p>
            <a:r>
              <a:rPr lang="en-GB" sz="2400" b="1" dirty="0">
                <a:latin typeface="Arial Black" panose="020B0A04020102020204" pitchFamily="34" charset="0"/>
              </a:rPr>
              <a:t>The Golden 20’s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6A0DA-F493-4004-80E3-65E1C03F14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159" y="1067011"/>
            <a:ext cx="4683821" cy="4723978"/>
          </a:xfrm>
        </p:spPr>
        <p:txBody>
          <a:bodyPr/>
          <a:lstStyle/>
          <a:p>
            <a:r>
              <a:rPr lang="en-GB" sz="1600" dirty="0"/>
              <a:t>Despite the political weakness’s during the twenties Germany’s economy and </a:t>
            </a:r>
            <a:r>
              <a:rPr lang="en-GB" sz="1600" b="1" dirty="0"/>
              <a:t>individual prosperity grew remarkably.</a:t>
            </a:r>
          </a:p>
          <a:p>
            <a:endParaRPr lang="en-GB" sz="1600" b="1" dirty="0"/>
          </a:p>
          <a:p>
            <a:r>
              <a:rPr lang="en-GB" sz="1600" dirty="0"/>
              <a:t>As a result civil </a:t>
            </a:r>
            <a:r>
              <a:rPr lang="en-GB" sz="1600" b="1" dirty="0"/>
              <a:t>disobedience and rebellion decreased,</a:t>
            </a:r>
            <a:r>
              <a:rPr lang="en-GB" sz="1600" dirty="0"/>
              <a:t> and parties on the </a:t>
            </a:r>
            <a:r>
              <a:rPr lang="en-GB" sz="1600" b="1" dirty="0"/>
              <a:t>extreme</a:t>
            </a:r>
            <a:r>
              <a:rPr lang="en-GB" sz="1600" dirty="0"/>
              <a:t> left and right </a:t>
            </a:r>
            <a:r>
              <a:rPr lang="en-GB" sz="1600" b="1" dirty="0"/>
              <a:t>lost influence</a:t>
            </a:r>
            <a:r>
              <a:rPr lang="en-GB" sz="1600" dirty="0"/>
              <a:t>. </a:t>
            </a:r>
          </a:p>
          <a:p>
            <a:endParaRPr lang="en-GB" sz="1600" dirty="0"/>
          </a:p>
          <a:p>
            <a:r>
              <a:rPr lang="en-GB" sz="1600" dirty="0"/>
              <a:t>Crucially, the </a:t>
            </a:r>
            <a:r>
              <a:rPr lang="en-GB" sz="1600" b="1" dirty="0"/>
              <a:t>democracy was seen to be working</a:t>
            </a:r>
            <a:r>
              <a:rPr lang="en-GB" sz="1600" dirty="0"/>
              <a:t>, and people had some faith in the government.</a:t>
            </a:r>
          </a:p>
          <a:p>
            <a:endParaRPr lang="en-GB" sz="1600" dirty="0"/>
          </a:p>
          <a:p>
            <a:r>
              <a:rPr lang="en-GB" sz="1600" dirty="0"/>
              <a:t>The growth in the economy was enabled to a large extent by </a:t>
            </a:r>
            <a:r>
              <a:rPr lang="en-GB" sz="1600" b="1" dirty="0"/>
              <a:t>massive loans </a:t>
            </a:r>
            <a:r>
              <a:rPr lang="en-GB" sz="1600" dirty="0"/>
              <a:t>from American banks, and helped pay the reparations debt from the Versailles treaty</a:t>
            </a:r>
          </a:p>
          <a:p>
            <a:endParaRPr lang="en-GB" sz="1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CA9026-5D27-4D01-A4F7-DBE5510B9B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8482" y="3074233"/>
            <a:ext cx="2399521" cy="2226975"/>
          </a:xfrm>
          <a:prstGeom prst="rect">
            <a:avLst/>
          </a:prstGeom>
        </p:spPr>
      </p:pic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62823" y="5486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35750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9</a:t>
            </a:fld>
            <a:endParaRPr lang="en-US" sz="1400"/>
          </a:p>
        </p:txBody>
      </p:sp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52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304E18-DCB5-4F7E-8CA1-96D230303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52736"/>
            <a:ext cx="7772400" cy="864096"/>
          </a:xfrm>
        </p:spPr>
        <p:txBody>
          <a:bodyPr/>
          <a:lstStyle/>
          <a:p>
            <a:r>
              <a:rPr lang="en-GB" sz="2400" b="1" dirty="0">
                <a:latin typeface="Arial Black" panose="020B0A04020102020204" pitchFamily="34" charset="0"/>
              </a:rPr>
              <a:t>Grand Coalition of 1928: The fall begins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BFB09-ED6D-4C3B-8DA6-2AEF3784D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276872"/>
            <a:ext cx="7772400" cy="3819128"/>
          </a:xfrm>
        </p:spPr>
        <p:txBody>
          <a:bodyPr/>
          <a:lstStyle/>
          <a:p>
            <a:r>
              <a:rPr lang="en-GB" sz="2000" dirty="0"/>
              <a:t>The SPD and the KPD were the </a:t>
            </a:r>
            <a:r>
              <a:rPr lang="en-GB" sz="2000" b="1" dirty="0"/>
              <a:t>only Parties </a:t>
            </a:r>
            <a:r>
              <a:rPr lang="en-GB" sz="2000" dirty="0"/>
              <a:t>to gain seats.</a:t>
            </a:r>
          </a:p>
          <a:p>
            <a:endParaRPr lang="en-GB" sz="2000" dirty="0"/>
          </a:p>
          <a:p>
            <a:r>
              <a:rPr lang="en-GB" sz="2000" dirty="0"/>
              <a:t>The </a:t>
            </a:r>
            <a:r>
              <a:rPr lang="en-GB" sz="2000" b="1" dirty="0"/>
              <a:t>SPD</a:t>
            </a:r>
            <a:r>
              <a:rPr lang="en-GB" sz="2000" dirty="0"/>
              <a:t> had the most, but nowhere near a majority, this resulted in a coalition of the SPD, Z, DDP, and DVP, lead by Hermann Muller.</a:t>
            </a:r>
          </a:p>
          <a:p>
            <a:endParaRPr lang="en-GB" sz="2000" dirty="0"/>
          </a:p>
          <a:p>
            <a:r>
              <a:rPr lang="en-GB" sz="2000" dirty="0"/>
              <a:t>Truly, a </a:t>
            </a:r>
            <a:r>
              <a:rPr lang="en-GB" sz="2000" b="1" dirty="0"/>
              <a:t>coalition of chaos</a:t>
            </a:r>
            <a:r>
              <a:rPr lang="en-GB" sz="2000" dirty="0"/>
              <a:t>! and mutually incompatible goals.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This Government, riven with division, was unable to prepare for what came next…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3323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10</a:t>
            </a:fld>
            <a:endParaRPr lang="en-US" sz="1400"/>
          </a:p>
        </p:txBody>
      </p:sp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52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B99A80-35D6-4F69-A30C-A3F39D2A5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242" y="273224"/>
            <a:ext cx="7772400" cy="1000472"/>
          </a:xfrm>
        </p:spPr>
        <p:txBody>
          <a:bodyPr/>
          <a:lstStyle/>
          <a:p>
            <a:r>
              <a:rPr lang="en-GB" sz="2400" b="1" dirty="0">
                <a:latin typeface="Arial Black" panose="020B0A04020102020204" pitchFamily="34" charset="0"/>
              </a:rPr>
              <a:t>Wall Street Crash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74E4E-DE27-4289-8B97-32835680A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560" y="1394520"/>
            <a:ext cx="4320480" cy="4620952"/>
          </a:xfrm>
        </p:spPr>
        <p:txBody>
          <a:bodyPr/>
          <a:lstStyle/>
          <a:p>
            <a:r>
              <a:rPr lang="en-GB" sz="1800" dirty="0"/>
              <a:t>In order for Germany to be able to grow and still maintain its reparation payments, American banks had funded Germany through the </a:t>
            </a:r>
            <a:r>
              <a:rPr lang="en-GB" sz="1800" b="1" dirty="0"/>
              <a:t>Dawes’ and Young’s Plans.</a:t>
            </a:r>
            <a:endParaRPr lang="en-GB" sz="1800" dirty="0"/>
          </a:p>
          <a:p>
            <a:r>
              <a:rPr lang="en-GB" sz="1800" dirty="0"/>
              <a:t>So when Wall Street crashed, the first carriage over the cliff was the </a:t>
            </a:r>
            <a:r>
              <a:rPr lang="en-GB" sz="1800" b="1" dirty="0"/>
              <a:t>German economy.</a:t>
            </a:r>
          </a:p>
          <a:p>
            <a:r>
              <a:rPr lang="en-GB" sz="1800" dirty="0"/>
              <a:t>By mid 1930 the German economy was in ‘free fall’, and by 1932 approx. </a:t>
            </a:r>
            <a:r>
              <a:rPr lang="en-GB" sz="1800" b="1" dirty="0"/>
              <a:t>1/3 of German labour force was unemployed</a:t>
            </a:r>
            <a:r>
              <a:rPr lang="en-GB" sz="1800" dirty="0"/>
              <a:t>.</a:t>
            </a:r>
          </a:p>
          <a:p>
            <a:r>
              <a:rPr lang="en-GB" sz="1800" dirty="0"/>
              <a:t>The </a:t>
            </a:r>
            <a:r>
              <a:rPr lang="en-GB" sz="1800" b="1" dirty="0"/>
              <a:t>Depression was fertile ground </a:t>
            </a:r>
            <a:r>
              <a:rPr lang="en-GB" sz="1800" dirty="0"/>
              <a:t>for  both Nazis and Communists to create </a:t>
            </a:r>
            <a:r>
              <a:rPr lang="en-GB" sz="1800" b="1" dirty="0"/>
              <a:t>disorder</a:t>
            </a:r>
            <a:r>
              <a:rPr lang="en-GB" sz="1800" dirty="0"/>
              <a:t> on the streets.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FFEB32-0A9D-493E-AF9D-96BFD9BA31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9943" y="1556792"/>
            <a:ext cx="3577222" cy="2665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0859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11</a:t>
            </a:fld>
            <a:endParaRPr lang="en-US" sz="1400"/>
          </a:p>
        </p:txBody>
      </p:sp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52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3443B3-5B40-40DC-8FD5-7E1E95144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1573" y="177164"/>
            <a:ext cx="7772400" cy="848072"/>
          </a:xfrm>
        </p:spPr>
        <p:txBody>
          <a:bodyPr/>
          <a:lstStyle/>
          <a:p>
            <a:r>
              <a:rPr lang="en-GB" sz="2400" b="1" dirty="0">
                <a:latin typeface="Arial Black" panose="020B0A04020102020204" pitchFamily="34" charset="0"/>
              </a:rPr>
              <a:t>The election of 1930.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24210-895B-4131-86F4-D63510FAB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722" y="1025236"/>
            <a:ext cx="3670176" cy="2804980"/>
          </a:xfrm>
        </p:spPr>
        <p:txBody>
          <a:bodyPr/>
          <a:lstStyle/>
          <a:p>
            <a:endParaRPr lang="en-GB" sz="2000" dirty="0"/>
          </a:p>
          <a:p>
            <a:r>
              <a:rPr lang="en-GB" sz="1800" dirty="0"/>
              <a:t>As a result Muller’s </a:t>
            </a:r>
            <a:r>
              <a:rPr lang="en-GB" sz="1800" b="1" dirty="0"/>
              <a:t>coalition  collapsed,</a:t>
            </a:r>
            <a:r>
              <a:rPr lang="en-GB" sz="1800" dirty="0"/>
              <a:t> and soon after, the policies of Hindenburg's chancellor, </a:t>
            </a:r>
            <a:r>
              <a:rPr lang="en-GB" sz="1800" dirty="0" err="1"/>
              <a:t>Bruning</a:t>
            </a:r>
            <a:r>
              <a:rPr lang="en-GB" sz="1800" dirty="0"/>
              <a:t>, were defeated in the Reichstag.</a:t>
            </a:r>
          </a:p>
          <a:p>
            <a:endParaRPr lang="en-GB" sz="1800" dirty="0"/>
          </a:p>
          <a:p>
            <a:r>
              <a:rPr lang="en-GB" sz="1800" dirty="0"/>
              <a:t>The election in September 1930  returned the </a:t>
            </a:r>
            <a:r>
              <a:rPr lang="en-GB" sz="1800" b="1" dirty="0"/>
              <a:t>NSDAP and KPD as strong second and third parties. </a:t>
            </a:r>
          </a:p>
          <a:p>
            <a:endParaRPr lang="en-GB" sz="1800" b="1" dirty="0"/>
          </a:p>
          <a:p>
            <a:r>
              <a:rPr lang="en-GB" sz="1800" b="1" dirty="0"/>
              <a:t>No longer possible </a:t>
            </a:r>
            <a:r>
              <a:rPr lang="en-GB" sz="1800" dirty="0"/>
              <a:t>to a have a wholly pro-</a:t>
            </a:r>
            <a:r>
              <a:rPr lang="en-GB" sz="1800" b="1" dirty="0"/>
              <a:t>democratic</a:t>
            </a:r>
            <a:r>
              <a:rPr lang="en-GB" sz="1800" dirty="0"/>
              <a:t> coalition government that held a </a:t>
            </a:r>
            <a:r>
              <a:rPr lang="en-GB" sz="1800" b="1" dirty="0"/>
              <a:t>majority.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25A387-47A4-4F45-B84D-72FA67B3D1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7220" y="1484784"/>
            <a:ext cx="3960440" cy="3252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1279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12</a:t>
            </a:fld>
            <a:endParaRPr lang="en-US" sz="1400"/>
          </a:p>
        </p:txBody>
      </p:sp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52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C92596-86F4-415C-8359-644C11CD1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422" y="304800"/>
            <a:ext cx="7772400" cy="609600"/>
          </a:xfrm>
        </p:spPr>
        <p:txBody>
          <a:bodyPr/>
          <a:lstStyle/>
          <a:p>
            <a:r>
              <a:rPr lang="en-GB" sz="2400" b="1" dirty="0">
                <a:latin typeface="Arial Black" panose="020B0A04020102020204" pitchFamily="34" charset="0"/>
              </a:rPr>
              <a:t>Germany’s autocratic past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5A09E-5D09-4143-AFD7-9795CDC21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644" y="1412776"/>
            <a:ext cx="4894312" cy="3747120"/>
          </a:xfrm>
        </p:spPr>
        <p:txBody>
          <a:bodyPr/>
          <a:lstStyle/>
          <a:p>
            <a:r>
              <a:rPr lang="en-GB" sz="2000" dirty="0"/>
              <a:t>In Germany true parliamentary democracy was still very much in its infancy. </a:t>
            </a:r>
          </a:p>
          <a:p>
            <a:r>
              <a:rPr lang="en-GB" sz="2000" dirty="0"/>
              <a:t>It had a long and strong history of autocratic rulers, and many looked to those thinkers  that prophesised a </a:t>
            </a:r>
            <a:r>
              <a:rPr lang="en-GB" sz="2000" b="1" dirty="0"/>
              <a:t>new type of socialism</a:t>
            </a:r>
            <a:r>
              <a:rPr lang="en-GB" sz="2000" dirty="0"/>
              <a:t>, and the old idea of ‘</a:t>
            </a:r>
            <a:r>
              <a:rPr lang="en-GB" sz="2000" b="1" dirty="0"/>
              <a:t>The Third Reich</a:t>
            </a:r>
            <a:r>
              <a:rPr lang="en-GB" sz="2000" dirty="0"/>
              <a:t>’.</a:t>
            </a:r>
            <a:r>
              <a:rPr lang="en-US" sz="2000" dirty="0"/>
              <a:t> (Winkler, H.,p240)</a:t>
            </a:r>
          </a:p>
          <a:p>
            <a:r>
              <a:rPr lang="en-GB" sz="2000" dirty="0"/>
              <a:t>Many people who wished for the return of the old, strong Germany, felt that these </a:t>
            </a:r>
            <a:r>
              <a:rPr lang="en-GB" sz="2000" b="1" dirty="0"/>
              <a:t>constant coalitions </a:t>
            </a:r>
            <a:r>
              <a:rPr lang="en-GB" sz="2000" dirty="0"/>
              <a:t>were part of the problem.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DE566D-9586-4015-BEAC-FF56BAF554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1412776"/>
            <a:ext cx="3047628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1939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13</a:t>
            </a:fld>
            <a:endParaRPr lang="en-US" sz="1400"/>
          </a:p>
        </p:txBody>
      </p:sp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52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0A9273-21D3-461E-AC8D-9128C8216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140514"/>
            <a:ext cx="7772400" cy="576064"/>
          </a:xfrm>
        </p:spPr>
        <p:txBody>
          <a:bodyPr/>
          <a:lstStyle/>
          <a:p>
            <a:r>
              <a:rPr lang="en-GB" sz="2400" b="1" dirty="0">
                <a:latin typeface="Arial Black" panose="020B0A04020102020204" pitchFamily="34" charset="0"/>
              </a:rPr>
              <a:t>The Death of Democracy in Germany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61A6B-ECCF-4BE2-BD23-3B4C27D26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025" y="1751375"/>
            <a:ext cx="7772400" cy="3315072"/>
          </a:xfrm>
        </p:spPr>
        <p:txBody>
          <a:bodyPr/>
          <a:lstStyle/>
          <a:p>
            <a:r>
              <a:rPr lang="en-GB" sz="2000" dirty="0"/>
              <a:t>After the 1930 election, Bruning </a:t>
            </a:r>
            <a:r>
              <a:rPr lang="en-GB" sz="2000" b="1" dirty="0"/>
              <a:t>could not </a:t>
            </a:r>
            <a:r>
              <a:rPr lang="en-GB" sz="2000" dirty="0"/>
              <a:t>gather enough support for a majority in the Reichstag to pass legislation and thus the government came to rely on </a:t>
            </a:r>
            <a:r>
              <a:rPr lang="en-GB" sz="2000" b="1" dirty="0"/>
              <a:t>presidential decrees to implement policy</a:t>
            </a:r>
          </a:p>
          <a:p>
            <a:endParaRPr lang="en-GB" sz="2000" b="1" dirty="0"/>
          </a:p>
          <a:p>
            <a:r>
              <a:rPr lang="en-GB" sz="2000" dirty="0"/>
              <a:t>At this point, Germany, whilst still having free and fair elections, was </a:t>
            </a:r>
            <a:r>
              <a:rPr lang="en-GB" sz="2000" b="1" dirty="0"/>
              <a:t>not really a democracy</a:t>
            </a:r>
            <a:r>
              <a:rPr lang="en-GB" sz="2000" dirty="0"/>
              <a:t>, because those elections returned a government that was so divided it was in effect toothless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The </a:t>
            </a:r>
            <a:r>
              <a:rPr lang="en-GB" sz="2000" b="1" dirty="0"/>
              <a:t>Enabling Act </a:t>
            </a:r>
            <a:r>
              <a:rPr lang="en-GB" sz="2000" dirty="0"/>
              <a:t>in 1933, which officially gave Hitler as chancellor the power to make laws without involving the Reichstag and ended the Weimar democracy, only cemented a status quo which had in reality already </a:t>
            </a:r>
            <a:r>
              <a:rPr lang="en-GB" sz="2000" b="1" dirty="0"/>
              <a:t>existed for 3 years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899672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512F5118-BC57-4A51-A78D-9A911B1E7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>
                <a:latin typeface="Arial Black" panose="020B0A04020102020204" pitchFamily="34" charset="0"/>
              </a:rPr>
              <a:t>Conclusion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9DA20C9-CD2C-4795-B73F-190011456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3400"/>
          </a:xfrm>
        </p:spPr>
        <p:txBody>
          <a:bodyPr/>
          <a:lstStyle/>
          <a:p>
            <a:r>
              <a:rPr lang="en-GB" sz="1800" dirty="0"/>
              <a:t>So we see that the way that the German government handled the series of revolutions and insurrections, resulted in the </a:t>
            </a:r>
            <a:r>
              <a:rPr lang="en-GB" sz="1800" b="1" dirty="0"/>
              <a:t>widening</a:t>
            </a:r>
            <a:r>
              <a:rPr lang="en-GB" sz="1800" dirty="0"/>
              <a:t> of the socio-political </a:t>
            </a:r>
            <a:r>
              <a:rPr lang="en-GB" sz="1800" b="1" dirty="0"/>
              <a:t>divides</a:t>
            </a:r>
            <a:r>
              <a:rPr lang="en-GB" sz="1800" dirty="0"/>
              <a:t> already present in Germany.</a:t>
            </a:r>
          </a:p>
          <a:p>
            <a:endParaRPr lang="en-GB" sz="1800" dirty="0"/>
          </a:p>
          <a:p>
            <a:r>
              <a:rPr lang="en-GB" sz="1800" dirty="0"/>
              <a:t>The </a:t>
            </a:r>
            <a:r>
              <a:rPr lang="en-GB" sz="1800" b="1" dirty="0"/>
              <a:t>failure of the economy </a:t>
            </a:r>
            <a:r>
              <a:rPr lang="en-GB" sz="1800" dirty="0"/>
              <a:t>meant that the German people began to feel that democracy was failing their country, which paved the way for a return to autocratic rule, which had been their past, though couched in the language of the future.</a:t>
            </a:r>
            <a:r>
              <a:rPr lang="en-US" sz="1800" dirty="0"/>
              <a:t> (Winkler, H., 241-42, )</a:t>
            </a:r>
          </a:p>
          <a:p>
            <a:endParaRPr lang="en-US" sz="1800" dirty="0"/>
          </a:p>
          <a:p>
            <a:r>
              <a:rPr lang="en-GB" sz="1800" dirty="0">
                <a:solidFill>
                  <a:schemeClr val="tx2"/>
                </a:solidFill>
              </a:rPr>
              <a:t>While </a:t>
            </a:r>
            <a:r>
              <a:rPr lang="en-GB" sz="1800" b="1" dirty="0">
                <a:solidFill>
                  <a:schemeClr val="tx2"/>
                </a:solidFill>
              </a:rPr>
              <a:t>the reactions to civil disobedience and unrest within the Weimar state undoubtedly contributed to autocratic and authoritarian rule, </a:t>
            </a:r>
            <a:r>
              <a:rPr lang="en-GB" sz="1800" dirty="0">
                <a:solidFill>
                  <a:schemeClr val="tx2"/>
                </a:solidFill>
              </a:rPr>
              <a:t>many other factors, notably the impact of the </a:t>
            </a:r>
            <a:r>
              <a:rPr lang="en-GB" sz="1800" b="1" dirty="0">
                <a:solidFill>
                  <a:schemeClr val="tx2"/>
                </a:solidFill>
              </a:rPr>
              <a:t>economic hardship and distress </a:t>
            </a:r>
            <a:r>
              <a:rPr lang="en-GB" sz="1800" dirty="0">
                <a:solidFill>
                  <a:schemeClr val="tx2"/>
                </a:solidFill>
              </a:rPr>
              <a:t>from the </a:t>
            </a:r>
            <a:r>
              <a:rPr lang="en-GB" sz="1800" b="1" dirty="0">
                <a:solidFill>
                  <a:schemeClr val="tx2"/>
                </a:solidFill>
              </a:rPr>
              <a:t>Wall Street Crash</a:t>
            </a:r>
            <a:r>
              <a:rPr lang="en-GB" sz="1800" dirty="0">
                <a:solidFill>
                  <a:schemeClr val="tx2"/>
                </a:solidFill>
              </a:rPr>
              <a:t>, also provided the necessary conditions and catalysed this </a:t>
            </a:r>
            <a:r>
              <a:rPr lang="en-GB" sz="1800" b="1" dirty="0">
                <a:solidFill>
                  <a:schemeClr val="tx2"/>
                </a:solidFill>
              </a:rPr>
              <a:t>entrenched</a:t>
            </a:r>
            <a:r>
              <a:rPr lang="en-GB" sz="1800" dirty="0">
                <a:solidFill>
                  <a:schemeClr val="tx2"/>
                </a:solidFill>
              </a:rPr>
              <a:t> unrest.</a:t>
            </a:r>
          </a:p>
          <a:p>
            <a:endParaRPr lang="en-US" sz="1800" dirty="0"/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70D37-A5DE-4747-8146-6475A37B2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January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227719-FFD2-4FBC-9E78-D55D30F4E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58ED9-F24B-456E-8F06-513D0F32402A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10" name="Picture 4" descr="Screen shot 2015-12-25 at 15">
            <a:extLst>
              <a:ext uri="{FF2B5EF4-FFF2-40B4-BE49-F238E27FC236}">
                <a16:creationId xmlns:a16="http://schemas.microsoft.com/office/drawing/2014/main" id="{A7E44B9B-D1DC-4B31-9E27-1D7D14D59B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52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186948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512F5118-BC57-4A51-A78D-9A911B1E7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>
                <a:latin typeface="Arial Black" panose="020B0A04020102020204" pitchFamily="34" charset="0"/>
              </a:rPr>
              <a:t>Last Word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9DA20C9-CD2C-4795-B73F-190011456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52600"/>
            <a:ext cx="7772400" cy="4343400"/>
          </a:xfrm>
        </p:spPr>
        <p:txBody>
          <a:bodyPr/>
          <a:lstStyle/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'We are the result of the distress for which the others are responsible’ 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1600" dirty="0"/>
              <a:t>(Adolf Hitler- speech at Munich 24th Feb 1933)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70D37-A5DE-4747-8146-6475A37B2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January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227719-FFD2-4FBC-9E78-D55D30F4E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58ED9-F24B-456E-8F06-513D0F32402A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10" name="Picture 4" descr="Screen shot 2015-12-25 at 15">
            <a:extLst>
              <a:ext uri="{FF2B5EF4-FFF2-40B4-BE49-F238E27FC236}">
                <a16:creationId xmlns:a16="http://schemas.microsoft.com/office/drawing/2014/main" id="{A7E44B9B-D1DC-4B31-9E27-1D7D14D59B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52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983452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16</a:t>
            </a:fld>
            <a:endParaRPr lang="en-US" sz="1400"/>
          </a:p>
        </p:txBody>
      </p:sp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52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3203848" y="358312"/>
            <a:ext cx="4896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/>
              <a:t>Bibliography and 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92696" y="1241253"/>
            <a:ext cx="755860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 err="1"/>
              <a:t>Baynes</a:t>
            </a:r>
            <a:r>
              <a:rPr lang="en-US" sz="1800" dirty="0"/>
              <a:t>, N., 1942, </a:t>
            </a:r>
            <a:r>
              <a:rPr lang="en-US" sz="1800" i="1" dirty="0"/>
              <a:t>The Speeches of Adolf Hitler, 1922 – 1939</a:t>
            </a:r>
            <a:r>
              <a:rPr lang="en-US" sz="1800" dirty="0"/>
              <a:t>, Vol. 1., Oxford</a:t>
            </a:r>
          </a:p>
          <a:p>
            <a:r>
              <a:rPr lang="en-US" sz="1800" dirty="0"/>
              <a:t>Bullock, A., 1973, </a:t>
            </a:r>
            <a:r>
              <a:rPr lang="en-US" sz="1800" i="1" dirty="0"/>
              <a:t>Hitler - A Study in Tyranny</a:t>
            </a:r>
            <a:r>
              <a:rPr lang="en-US" sz="1800" dirty="0"/>
              <a:t>, Book Club Associates, London.</a:t>
            </a:r>
          </a:p>
          <a:p>
            <a:r>
              <a:rPr lang="en-GB" sz="1800" dirty="0"/>
              <a:t>Kershaw, I., 2000, </a:t>
            </a:r>
            <a:r>
              <a:rPr lang="en-GB" sz="1800" i="1" dirty="0"/>
              <a:t>Hitler, 1889-1936: Hubris</a:t>
            </a:r>
            <a:r>
              <a:rPr lang="en-GB" sz="1800" dirty="0"/>
              <a:t>, Allen Lane, London, ISBN </a:t>
            </a:r>
            <a:r>
              <a:rPr lang="is-IS" sz="1800" dirty="0"/>
              <a:t>9780140133639</a:t>
            </a:r>
          </a:p>
          <a:p>
            <a:r>
              <a:rPr lang="en-US" sz="1800" dirty="0"/>
              <a:t>Winkler, H., 2011, trans. Spencer, S., </a:t>
            </a:r>
            <a:r>
              <a:rPr lang="en-US" sz="1800" i="1" dirty="0"/>
              <a:t>The Age of Catastrophe</a:t>
            </a:r>
            <a:r>
              <a:rPr lang="en-US" sz="1800" dirty="0"/>
              <a:t>, Yale University Press, New Haven</a:t>
            </a:r>
          </a:p>
          <a:p>
            <a:endParaRPr lang="en-GB" sz="1800" i="1" dirty="0"/>
          </a:p>
          <a:p>
            <a:endParaRPr lang="en-GB" sz="1800" i="1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6628246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 dirty="0"/>
              <a:t>January 2018</a:t>
            </a:r>
          </a:p>
        </p:txBody>
      </p:sp>
      <p:sp>
        <p:nvSpPr>
          <p:cNvPr id="17411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B44E9D77-87F9-47B9-B583-DA2C483D213E}" type="slidenum">
              <a:rPr lang="en-US" sz="1400"/>
              <a:pPr algn="r" eaLnBrk="0" hangingPunct="0"/>
              <a:t>17</a:t>
            </a:fld>
            <a:endParaRPr lang="en-US" sz="1400"/>
          </a:p>
        </p:txBody>
      </p:sp>
      <p:pic>
        <p:nvPicPr>
          <p:cNvPr id="17414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52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3203848" y="268948"/>
            <a:ext cx="4896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/>
              <a:t>Bibliography and 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92696" y="741045"/>
            <a:ext cx="755860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800" i="1" dirty="0"/>
          </a:p>
          <a:p>
            <a:endParaRPr lang="en-GB" sz="1800" i="1" dirty="0"/>
          </a:p>
          <a:p>
            <a:r>
              <a:rPr lang="en-GB" sz="1800" i="1" dirty="0"/>
              <a:t>Images:</a:t>
            </a:r>
          </a:p>
          <a:p>
            <a:endParaRPr lang="en-GB" sz="1800" i="1" dirty="0">
              <a:hlinkClick r:id="rId3"/>
            </a:endParaRPr>
          </a:p>
          <a:p>
            <a:r>
              <a:rPr lang="en-GB" sz="1200" i="1" dirty="0">
                <a:hlinkClick r:id="rId3"/>
              </a:rPr>
              <a:t>1</a:t>
            </a:r>
            <a:r>
              <a:rPr lang="en-GB" sz="1200" i="1" u="sng" dirty="0">
                <a:hlinkClick r:id="rId3"/>
              </a:rPr>
              <a:t>. </a:t>
            </a:r>
            <a:r>
              <a:rPr lang="en-GB" sz="1200" i="1" dirty="0">
                <a:solidFill>
                  <a:srgbClr val="002060"/>
                </a:solidFill>
                <a:hlinkClick r:id="rId3"/>
              </a:rPr>
              <a:t>http://germanhistorydocs.ghi-dc.org/sub_image.cfm?image_id=3982</a:t>
            </a:r>
            <a:endParaRPr lang="en-GB" sz="1200" i="1" dirty="0">
              <a:solidFill>
                <a:srgbClr val="002060"/>
              </a:solidFill>
            </a:endParaRPr>
          </a:p>
          <a:p>
            <a:endParaRPr lang="en-GB" sz="1200" i="1" u="sng" dirty="0">
              <a:solidFill>
                <a:srgbClr val="002060"/>
              </a:solidFill>
            </a:endParaRPr>
          </a:p>
          <a:p>
            <a:r>
              <a:rPr lang="en-GB" sz="1200" i="1" dirty="0">
                <a:solidFill>
                  <a:schemeClr val="tx2"/>
                </a:solidFill>
              </a:rPr>
              <a:t>2. http://germanhistorydocs.ghi-dc.org/sub_image.cfm?image_id=3758</a:t>
            </a:r>
          </a:p>
          <a:p>
            <a:endParaRPr lang="en-GB" sz="1200" dirty="0">
              <a:solidFill>
                <a:schemeClr val="tx2"/>
              </a:solidFill>
            </a:endParaRPr>
          </a:p>
          <a:p>
            <a:r>
              <a:rPr lang="en-US" sz="1200" dirty="0">
                <a:solidFill>
                  <a:schemeClr val="tx2"/>
                </a:solidFill>
                <a:hlinkClick r:id="rId4"/>
              </a:rPr>
              <a:t>3. http://germanhistorydocs.ghi-dc.org/sub_image.cfm?image_id=4185</a:t>
            </a:r>
            <a:endParaRPr lang="en-US" sz="1200" dirty="0">
              <a:solidFill>
                <a:schemeClr val="tx2"/>
              </a:solidFill>
            </a:endParaRPr>
          </a:p>
          <a:p>
            <a:endParaRPr lang="en-US" sz="1200" dirty="0">
              <a:solidFill>
                <a:schemeClr val="tx2"/>
              </a:solidFill>
            </a:endParaRPr>
          </a:p>
          <a:p>
            <a:r>
              <a:rPr lang="en-US" sz="1200" dirty="0">
                <a:solidFill>
                  <a:schemeClr val="tx2"/>
                </a:solidFill>
              </a:rPr>
              <a:t>4. https://www.gettyimages.co.uk/photos/ludwig-kaas?sort=mostpopular&amp;mediatype=photography&amp;phrase=ludwig%20kaas</a:t>
            </a:r>
          </a:p>
          <a:p>
            <a:endParaRPr lang="en-US" sz="1200" dirty="0">
              <a:solidFill>
                <a:schemeClr val="tx2"/>
              </a:solidFill>
            </a:endParaRPr>
          </a:p>
          <a:p>
            <a:r>
              <a:rPr lang="en-US" sz="1200" dirty="0">
                <a:solidFill>
                  <a:schemeClr val="tx2"/>
                </a:solidFill>
              </a:rPr>
              <a:t>5. https://www.land.nrw/</a:t>
            </a:r>
          </a:p>
          <a:p>
            <a:endParaRPr lang="en-US" sz="1200" dirty="0">
              <a:solidFill>
                <a:schemeClr val="tx2"/>
              </a:solidFill>
            </a:endParaRPr>
          </a:p>
          <a:p>
            <a:r>
              <a:rPr lang="en-US" sz="1200" dirty="0">
                <a:solidFill>
                  <a:schemeClr val="tx2"/>
                </a:solidFill>
                <a:hlinkClick r:id="rId5"/>
              </a:rPr>
              <a:t>6. https://www.pinterest.co.uk/pin/284289795211290437/</a:t>
            </a:r>
            <a:endParaRPr lang="en-US" sz="1200" dirty="0">
              <a:solidFill>
                <a:schemeClr val="tx2"/>
              </a:solidFill>
            </a:endParaRPr>
          </a:p>
          <a:p>
            <a:endParaRPr lang="en-US" sz="1200" dirty="0">
              <a:solidFill>
                <a:schemeClr val="tx2"/>
              </a:solidFill>
            </a:endParaRPr>
          </a:p>
          <a:p>
            <a:r>
              <a:rPr lang="en-US" sz="1200" dirty="0">
                <a:solidFill>
                  <a:schemeClr val="tx2"/>
                </a:solidFill>
              </a:rPr>
              <a:t>7.http://www.loc.gov/pictures/resource/cph.3g11794/</a:t>
            </a:r>
          </a:p>
          <a:p>
            <a:endParaRPr lang="en-GB" sz="1200" i="1" dirty="0">
              <a:solidFill>
                <a:schemeClr val="tx2"/>
              </a:solidFill>
            </a:endParaRPr>
          </a:p>
          <a:p>
            <a:r>
              <a:rPr lang="en-US" sz="1200" dirty="0">
                <a:solidFill>
                  <a:schemeClr val="tx2"/>
                </a:solidFill>
                <a:hlinkClick r:id="rId6"/>
              </a:rPr>
              <a:t>8. http://germanhistorydocs.ghi-dc.org/sub_image.cfm?image_id=1885</a:t>
            </a:r>
            <a:endParaRPr lang="en-US" sz="1200" dirty="0">
              <a:solidFill>
                <a:schemeClr val="tx2"/>
              </a:solidFill>
            </a:endParaRPr>
          </a:p>
          <a:p>
            <a:endParaRPr lang="en-US" sz="1200" dirty="0">
              <a:solidFill>
                <a:schemeClr val="tx2"/>
              </a:solidFill>
              <a:hlinkClick r:id="rId4"/>
            </a:endParaRPr>
          </a:p>
          <a:p>
            <a:r>
              <a:rPr lang="en-US" sz="1200" dirty="0">
                <a:solidFill>
                  <a:schemeClr val="tx2"/>
                </a:solidFill>
                <a:hlinkClick r:id="rId7"/>
              </a:rPr>
              <a:t>9.http://germanhistorydocs.ghi-dc.org/sub_image.cfm?image_id=4041</a:t>
            </a:r>
            <a:endParaRPr lang="en-US" sz="1200" dirty="0">
              <a:solidFill>
                <a:schemeClr val="tx2"/>
              </a:solidFill>
            </a:endParaRPr>
          </a:p>
          <a:p>
            <a:endParaRPr lang="en-US" sz="1200" dirty="0">
              <a:solidFill>
                <a:schemeClr val="tx2"/>
              </a:solidFill>
            </a:endParaRPr>
          </a:p>
          <a:p>
            <a:r>
              <a:rPr lang="en-US" sz="1200" dirty="0">
                <a:solidFill>
                  <a:schemeClr val="tx2"/>
                </a:solidFill>
                <a:hlinkClick r:id="rId8"/>
              </a:rPr>
              <a:t>10. http://germanhistorydocs.ghi-dc.org/sub_image.cfm?image_id=4058</a:t>
            </a:r>
            <a:endParaRPr lang="en-US" sz="1200" dirty="0">
              <a:solidFill>
                <a:schemeClr val="tx2"/>
              </a:solidFill>
            </a:endParaRPr>
          </a:p>
          <a:p>
            <a:endParaRPr lang="en-US" sz="1200" dirty="0">
              <a:solidFill>
                <a:schemeClr val="tx2"/>
              </a:solidFill>
            </a:endParaRPr>
          </a:p>
          <a:p>
            <a:r>
              <a:rPr lang="en-US" sz="1200" dirty="0">
                <a:solidFill>
                  <a:schemeClr val="tx2"/>
                </a:solidFill>
              </a:rPr>
              <a:t>11.http://web.nli.org.il/sites/NLI/English/collections/personalsites/archive_treasures/Pages/Weimar_Republic.aspx</a:t>
            </a:r>
          </a:p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1802749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FFB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eaLnBrk="0" hangingPunct="0"/>
            <a:r>
              <a:rPr lang="en-US" sz="1400"/>
              <a:t>December 2015</a:t>
            </a:r>
          </a:p>
        </p:txBody>
      </p:sp>
      <p:sp>
        <p:nvSpPr>
          <p:cNvPr id="19459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r" eaLnBrk="0" hangingPunct="0"/>
            <a:fld id="{240C840D-3F84-4411-884A-FB0D58024641}" type="slidenum">
              <a:rPr lang="en-US" sz="1400"/>
              <a:pPr algn="r" eaLnBrk="0" hangingPunct="0"/>
              <a:t>18</a:t>
            </a:fld>
            <a:endParaRPr lang="en-US" sz="1400"/>
          </a:p>
        </p:txBody>
      </p:sp>
      <p:sp>
        <p:nvSpPr>
          <p:cNvPr id="19460" name="Placeholder 2"/>
          <p:cNvSpPr>
            <a:spLocks noGrp="1" noChangeArrowheads="1"/>
          </p:cNvSpPr>
          <p:nvPr>
            <p:ph type="ctrTitle" idx="4294967295"/>
          </p:nvPr>
        </p:nvSpPr>
        <p:spPr>
          <a:xfrm>
            <a:off x="914400" y="2286000"/>
            <a:ext cx="7543800" cy="990600"/>
          </a:xfrm>
        </p:spPr>
        <p:txBody>
          <a:bodyPr/>
          <a:lstStyle/>
          <a:p>
            <a:pPr eaLnBrk="1" hangingPunct="1"/>
            <a:endParaRPr lang="en-US" sz="3600" dirty="0">
              <a:solidFill>
                <a:srgbClr val="4F2B06"/>
              </a:solidFill>
            </a:endParaRPr>
          </a:p>
        </p:txBody>
      </p:sp>
      <p:sp>
        <p:nvSpPr>
          <p:cNvPr id="19461" name="Placeholder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371600" y="4572000"/>
            <a:ext cx="6400800" cy="11430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r>
              <a:rPr lang="en-US" sz="2000">
                <a:solidFill>
                  <a:srgbClr val="4F2B06"/>
                </a:solidFill>
              </a:rPr>
              <a:t>Click to add Synopsis</a:t>
            </a:r>
            <a:endParaRPr lang="en-US"/>
          </a:p>
        </p:txBody>
      </p:sp>
      <p:pic>
        <p:nvPicPr>
          <p:cNvPr id="19462" name="Picture 4" descr="Screen shot 2015-12-25 at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52400"/>
            <a:ext cx="25527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 Box 5"/>
          <p:cNvSpPr txBox="1">
            <a:spLocks noChangeArrowheads="1"/>
          </p:cNvSpPr>
          <p:nvPr/>
        </p:nvSpPr>
        <p:spPr bwMode="auto">
          <a:xfrm>
            <a:off x="2667000" y="3733800"/>
            <a:ext cx="4038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>
                <a:solidFill>
                  <a:srgbClr val="B20D0A"/>
                </a:solidFill>
              </a:rPr>
              <a:t>Click to add Author</a:t>
            </a:r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Blank Presentation">
      <a:majorFont>
        <a:latin typeface="Arial"/>
        <a:ea typeface="ＭＳ Ｐゴシック"/>
        <a:cs typeface="ＭＳ Ｐゴシック"/>
      </a:majorFont>
      <a:minorFont>
        <a:latin typeface="Arial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5335</TotalTime>
  <Words>1706</Words>
  <Application>Microsoft Office PowerPoint</Application>
  <PresentationFormat>On-screen Show (4:3)</PresentationFormat>
  <Paragraphs>169</Paragraphs>
  <Slides>18</Slides>
  <Notes>2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ＭＳ Ｐゴシック</vt:lpstr>
      <vt:lpstr>Arial</vt:lpstr>
      <vt:lpstr>Arial Black</vt:lpstr>
      <vt:lpstr>Calibri</vt:lpstr>
      <vt:lpstr>Blank Presentation</vt:lpstr>
      <vt:lpstr>Taking into consideration the political divisions evident in Germany during the 1920s, did reactions to civil disobedience and unrest within the Weimar state inevitably lead to autocratic and authoritarian rule? </vt:lpstr>
      <vt:lpstr>PowerPoint Presentation</vt:lpstr>
      <vt:lpstr>PowerPoint Presentation</vt:lpstr>
      <vt:lpstr>PowerPoint Presentation</vt:lpstr>
      <vt:lpstr>PowerPoint Presentation</vt:lpstr>
      <vt:lpstr>Occupation of the Ruhr</vt:lpstr>
      <vt:lpstr>Consequences of the Response</vt:lpstr>
      <vt:lpstr>The Golden 20’s</vt:lpstr>
      <vt:lpstr>Grand Coalition of 1928: The fall begins</vt:lpstr>
      <vt:lpstr>Wall Street Crash</vt:lpstr>
      <vt:lpstr>The election of 1930.</vt:lpstr>
      <vt:lpstr>Germany’s autocratic past</vt:lpstr>
      <vt:lpstr>The Death of Democracy in Germany</vt:lpstr>
      <vt:lpstr>Conclusion</vt:lpstr>
      <vt:lpstr>Last Word</vt:lpstr>
      <vt:lpstr>PowerPoint Presentation</vt:lpstr>
      <vt:lpstr>PowerPoint Presentation</vt:lpstr>
      <vt:lpstr>PowerPoint Presentation</vt:lpstr>
    </vt:vector>
  </TitlesOfParts>
  <Company>SELEX SAS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Kimber User</dc:creator>
  <cp:lastModifiedBy>Teddy Kimber</cp:lastModifiedBy>
  <cp:revision>146</cp:revision>
  <dcterms:created xsi:type="dcterms:W3CDTF">2015-12-25T15:54:03Z</dcterms:created>
  <dcterms:modified xsi:type="dcterms:W3CDTF">2018-01-23T20:45:59Z</dcterms:modified>
</cp:coreProperties>
</file>