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6"/>
  </p:notesMasterIdLst>
  <p:handoutMasterIdLst>
    <p:handoutMasterId r:id="rId37"/>
  </p:handoutMasterIdLst>
  <p:sldIdLst>
    <p:sldId id="256" r:id="rId5"/>
    <p:sldId id="337" r:id="rId6"/>
    <p:sldId id="418" r:id="rId7"/>
    <p:sldId id="466" r:id="rId8"/>
    <p:sldId id="468" r:id="rId9"/>
    <p:sldId id="467" r:id="rId10"/>
    <p:sldId id="469" r:id="rId11"/>
    <p:sldId id="403" r:id="rId12"/>
    <p:sldId id="440" r:id="rId13"/>
    <p:sldId id="470" r:id="rId14"/>
    <p:sldId id="471" r:id="rId15"/>
    <p:sldId id="472" r:id="rId16"/>
    <p:sldId id="473" r:id="rId17"/>
    <p:sldId id="474" r:id="rId18"/>
    <p:sldId id="475" r:id="rId19"/>
    <p:sldId id="476" r:id="rId20"/>
    <p:sldId id="477" r:id="rId21"/>
    <p:sldId id="478" r:id="rId22"/>
    <p:sldId id="479" r:id="rId23"/>
    <p:sldId id="480" r:id="rId24"/>
    <p:sldId id="481" r:id="rId25"/>
    <p:sldId id="482" r:id="rId26"/>
    <p:sldId id="483" r:id="rId27"/>
    <p:sldId id="484" r:id="rId28"/>
    <p:sldId id="485" r:id="rId29"/>
    <p:sldId id="486" r:id="rId30"/>
    <p:sldId id="487" r:id="rId31"/>
    <p:sldId id="490" r:id="rId32"/>
    <p:sldId id="489" r:id="rId33"/>
    <p:sldId id="491" r:id="rId34"/>
    <p:sldId id="492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47" autoAdjust="0"/>
    <p:restoredTop sz="94249" autoAdjust="0"/>
  </p:normalViewPr>
  <p:slideViewPr>
    <p:cSldViewPr>
      <p:cViewPr>
        <p:scale>
          <a:sx n="78" d="100"/>
          <a:sy n="78" d="100"/>
        </p:scale>
        <p:origin x="1541" y="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24/02/2024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2/24/2024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24/02/2024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24/02/2024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24/02/2024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24/02/2024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24/02/2024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24/02/2024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24/02/2024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24/02/2024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24/02/2024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24/02/2024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24/02/2024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ZW-VTfW4HK8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kDR_oyaZ5fM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42" y="260648"/>
            <a:ext cx="9114257" cy="6192688"/>
          </a:xfrm>
        </p:spPr>
        <p:txBody>
          <a:bodyPr>
            <a:normAutofit/>
          </a:bodyPr>
          <a:lstStyle/>
          <a:p>
            <a:pPr marL="87313"/>
            <a:r>
              <a:rPr lang="en-GB" altLang="en-US" sz="2400" b="1" dirty="0"/>
              <a:t>BA (Hons) Leadership and Management Skills for the Workplace</a:t>
            </a:r>
            <a:br>
              <a:rPr lang="en-GB" altLang="en-US" b="1" dirty="0"/>
            </a:br>
            <a:r>
              <a:rPr lang="en-GB" dirty="0"/>
              <a:t> </a:t>
            </a:r>
            <a:r>
              <a:rPr lang="en-GB" sz="36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Knowledge and Information Management Skills for the Workplace (BMSW5106)</a:t>
            </a:r>
            <a:br>
              <a:rPr lang="en-GB" sz="36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6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Week 6:</a:t>
            </a:r>
            <a:br>
              <a:rPr lang="en-GB" sz="48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4000" b="1" dirty="0">
                <a:solidFill>
                  <a:schemeClr val="accent2">
                    <a:lumMod val="75000"/>
                  </a:schemeClr>
                </a:solidFill>
              </a:rPr>
              <a:t>Introduction to Business Information Systems</a:t>
            </a:r>
            <a:endParaRPr lang="en-GB" altLang="en-US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E7867C-19A4-40B6-9105-1288ACE85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241"/>
            <a:ext cx="8229600" cy="601447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Recap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3F868C-FA70-4C4C-A276-340EB8FB9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764704"/>
            <a:ext cx="8784976" cy="5292588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GB" altLang="en-US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Knowledge management systems(KMS) are process firms use to collect/acquire, organise and store, analyse, exchange and apply them</a:t>
            </a:r>
          </a:p>
          <a:p>
            <a:pPr marL="0" indent="0" algn="just">
              <a:buNone/>
            </a:pPr>
            <a:endParaRPr lang="en-GB" altLang="en-US" sz="26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en-GB" altLang="en-US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It could be gathered internally or externally with a view to improve organisational performance </a:t>
            </a:r>
          </a:p>
          <a:p>
            <a:pPr marL="0" indent="0" algn="just">
              <a:buNone/>
            </a:pPr>
            <a:endParaRPr lang="en-GB" altLang="en-US" sz="26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en-GB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Two factors drove the concept of knowledge management in business namely</a:t>
            </a:r>
          </a:p>
          <a:p>
            <a:pPr marL="622300" algn="just">
              <a:buFont typeface="Wingdings" panose="05000000000000000000" pitchFamily="2" charset="2"/>
              <a:buChar char="§"/>
            </a:pPr>
            <a:r>
              <a:rPr lang="en-GB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Downsizing and</a:t>
            </a:r>
          </a:p>
          <a:p>
            <a:pPr marL="622300" algn="just">
              <a:buFont typeface="Wingdings" panose="05000000000000000000" pitchFamily="2" charset="2"/>
              <a:buChar char="§"/>
            </a:pPr>
            <a:r>
              <a:rPr lang="en-GB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The Development of Technology (Growth of the internet, and the pace of change of technology)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0484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744E7D-7C0B-FC8E-8C3D-DB2B41E55A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C84F8B-766F-1A9C-A043-B814690FDB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3" y="44624"/>
            <a:ext cx="8821605" cy="720080"/>
          </a:xfrm>
        </p:spPr>
        <p:txBody>
          <a:bodyPr>
            <a:normAutofit fontScale="90000"/>
          </a:bodyPr>
          <a:lstStyle/>
          <a:p>
            <a:r>
              <a:rPr lang="en-GB" sz="6000" b="1" dirty="0">
                <a:latin typeface="Arial" panose="020B0604020202020204" pitchFamily="34" charset="0"/>
                <a:cs typeface="Arial" panose="020B0604020202020204" pitchFamily="34" charset="0"/>
              </a:rPr>
              <a:t>Outline and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D0F907-DB77-2D6B-706C-2F019720C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891" y="764704"/>
            <a:ext cx="8821605" cy="5005814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Understand why information systems are essential for running and managing a business</a:t>
            </a: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Define an information system, explain how it works, and identify its </a:t>
            </a: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people, organizational, and technology components</a:t>
            </a:r>
          </a:p>
          <a:p>
            <a:pPr marL="0" indent="0">
              <a:buNone/>
            </a:pP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Apply a four-step method for business problem solving to solve information system-related problems</a:t>
            </a:r>
          </a:p>
        </p:txBody>
      </p:sp>
    </p:spTree>
    <p:extLst>
      <p:ext uri="{BB962C8B-B14F-4D97-AF65-F5344CB8AC3E}">
        <p14:creationId xmlns:p14="http://schemas.microsoft.com/office/powerpoint/2010/main" val="2457660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069EAC-3561-FAA8-1418-AFCA37C370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AC899-5CC6-E6EB-DC1E-D359375EC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3" y="44624"/>
            <a:ext cx="8821605" cy="720080"/>
          </a:xfrm>
        </p:spPr>
        <p:txBody>
          <a:bodyPr>
            <a:normAutofit fontScale="90000"/>
          </a:bodyPr>
          <a:lstStyle/>
          <a:p>
            <a:r>
              <a:rPr lang="en-GB" sz="6000" b="1" dirty="0">
                <a:latin typeface="Arial" panose="020B0604020202020204" pitchFamily="34" charset="0"/>
                <a:cs typeface="Arial" panose="020B0604020202020204" pitchFamily="34" charset="0"/>
              </a:rPr>
              <a:t>Looking into the Future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F9463E-30DD-1ED2-2B7B-6A7ECC6564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891" y="764704"/>
            <a:ext cx="8821605" cy="5005814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Businesses are increasingly spending trillions in IT and information systems</a:t>
            </a: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It is predicted that by 2030, (Source: Pearson)</a:t>
            </a:r>
          </a:p>
          <a:p>
            <a:pPr marL="808038"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1 billion people will need reskilling</a:t>
            </a:r>
          </a:p>
          <a:p>
            <a:pPr marL="808038"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30% of jobs are at risk of automation</a:t>
            </a:r>
          </a:p>
          <a:p>
            <a:pPr marL="808038"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83% of organisations experience and may experience skills gap</a:t>
            </a:r>
          </a:p>
          <a:p>
            <a:pPr marL="465138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Most of this influenced by increased competition between physical and online businesses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726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EE27C-97B5-94EA-03C2-8CC812F12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F1D111-0B60-9B69-BE6E-ABA9BE83D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3" y="44624"/>
            <a:ext cx="8821605" cy="720080"/>
          </a:xfrm>
        </p:spPr>
        <p:txBody>
          <a:bodyPr>
            <a:normAutofit fontScale="90000"/>
          </a:bodyPr>
          <a:lstStyle/>
          <a:p>
            <a:r>
              <a:rPr lang="en-GB" sz="6000" b="1" dirty="0">
                <a:latin typeface="Arial" panose="020B0604020202020204" pitchFamily="34" charset="0"/>
                <a:cs typeface="Arial" panose="020B0604020202020204" pitchFamily="34" charset="0"/>
              </a:rPr>
              <a:t>Competition in the Future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C50C2D-3273-70C7-0476-99EB6E30CB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3" y="764704"/>
            <a:ext cx="8928993" cy="500581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Increased competition between physical and online businesses means firms must think about many factors:</a:t>
            </a:r>
          </a:p>
          <a:p>
            <a:pPr marL="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22300"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How deploying information technology change the way firms interact with their stakeholders</a:t>
            </a:r>
          </a:p>
          <a:p>
            <a:pPr marL="27940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22300"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How deploying new digital tools means firms had to redesign jobs and procedures for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gathering, inputting, and accessing information</a:t>
            </a:r>
          </a:p>
          <a:p>
            <a:pPr marL="27940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22300">
              <a:buFont typeface="Wingdings" panose="05000000000000000000" pitchFamily="2" charset="2"/>
              <a:buChar char="§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How deploying new digital technology drive efficiency, improve service delivery and profitability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154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B14C8E-F9A1-FBFA-7FA2-9DEA1A574D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0ADDB-01C6-AF81-B38D-A2B29FE8E0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3" y="44624"/>
            <a:ext cx="8821605" cy="3240360"/>
          </a:xfrm>
        </p:spPr>
        <p:txBody>
          <a:bodyPr>
            <a:normAutofit/>
          </a:bodyPr>
          <a:lstStyle/>
          <a:p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The New HQ is in the Clouds:</a:t>
            </a:r>
            <a:b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Highlighting need to think about new ways of working and IS and MIS will be crucial for success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EFF715-D6B1-86FE-6CA5-A08FAC1FE8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891" y="3573016"/>
            <a:ext cx="8821605" cy="219750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hlinkClick r:id="rId2"/>
              </a:rPr>
              <a:t>The New HQ Is in the Cloud: Salesforce President (youtube.com)</a:t>
            </a:r>
            <a:r>
              <a:rPr lang="en-GB" dirty="0"/>
              <a:t>.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7138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A47876-2347-2513-C33D-8658C1B018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8B62A-E62B-752D-625D-2A0FCDFA5A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3" y="44624"/>
            <a:ext cx="8821605" cy="2016224"/>
          </a:xfrm>
        </p:spPr>
        <p:txBody>
          <a:bodyPr>
            <a:normAutofit/>
          </a:bodyPr>
          <a:lstStyle/>
          <a:p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Importance of Management Information Systems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4C6DDB-6694-02BF-0E79-052748B75B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891" y="2564904"/>
            <a:ext cx="8821605" cy="320561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hlinkClick r:id="rId2"/>
              </a:rPr>
              <a:t>The Importance of MIS (youtube.com)</a:t>
            </a:r>
            <a:r>
              <a:rPr lang="en-GB" dirty="0"/>
              <a:t>.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8687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E7867C-19A4-40B6-9105-1288ACE85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52635"/>
            <a:ext cx="8686800" cy="792089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Information System and MIS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3F868C-FA70-4C4C-A276-340EB8FB9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508" y="1214754"/>
            <a:ext cx="8543292" cy="4428492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Information System is the tools and technology (hardware and software) used to manage information</a:t>
            </a:r>
          </a:p>
          <a:p>
            <a:pPr marL="0" indent="0" algn="just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Management Information System is the process firms use to acquire, store, manage, disseminate and apply information and knowledge using the information system</a:t>
            </a:r>
          </a:p>
        </p:txBody>
      </p:sp>
    </p:spTree>
    <p:extLst>
      <p:ext uri="{BB962C8B-B14F-4D97-AF65-F5344CB8AC3E}">
        <p14:creationId xmlns:p14="http://schemas.microsoft.com/office/powerpoint/2010/main" val="1910046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9BD9AE-B06F-50BE-040C-8D69CDFB45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FAEAD6-227C-D495-E1F1-135643B46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508" y="33231"/>
            <a:ext cx="8856984" cy="792089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Business Challenges and MIS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9DA193-BC97-8B58-668B-6913C808F9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508" y="1772816"/>
            <a:ext cx="8856984" cy="4140460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How does digital technology change business operations and the role of IS in all this:</a:t>
            </a:r>
          </a:p>
          <a:p>
            <a:pPr marL="0" indent="0" algn="just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There are three areas that the deployment of technology can affect in a business which will culminate in business solutions</a:t>
            </a:r>
          </a:p>
          <a:p>
            <a:pPr marL="0" indent="0" algn="just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Figure in next slide illustrate this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5863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485E50-5125-4EE0-075B-7967A02405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9D0F9C-3824-C024-2F56-BC769AA38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508" y="33231"/>
            <a:ext cx="8856984" cy="792089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Business Challenges and MIS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E9D58B-A86C-4871-F8C1-83A9929EB9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508" y="825320"/>
            <a:ext cx="8856984" cy="5087956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D3DB1A-FC50-E38C-4A2A-176D015240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912" t="45553" r="14563" b="12942"/>
          <a:stretch/>
        </p:blipFill>
        <p:spPr>
          <a:xfrm>
            <a:off x="0" y="825320"/>
            <a:ext cx="9000492" cy="4763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828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0934A-5E58-5866-A21A-366CF0B0A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539" y="23244"/>
            <a:ext cx="8229600" cy="1128158"/>
          </a:xfrm>
        </p:spPr>
        <p:txBody>
          <a:bodyPr>
            <a:normAutofit fontScale="90000"/>
          </a:bodyPr>
          <a:lstStyle/>
          <a:p>
            <a: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  <a:t>Globalization Challenges and Opportunities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CBE2E4-2068-A3BE-E894-8A50ED40AC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4608512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Internet and global communications technology has made the world much flatter and have greatly reduced the economic and cultural advantages of developed countries.</a:t>
            </a:r>
          </a:p>
          <a:p>
            <a:pPr marL="0" indent="0">
              <a:buNone/>
            </a:pPr>
            <a:endParaRPr lang="en-GB" dirty="0"/>
          </a:p>
          <a:p>
            <a:pPr marL="811212" indent="-457200">
              <a:buFont typeface="Wingdings" panose="05000000000000000000" pitchFamily="2" charset="2"/>
              <a:buChar char="§"/>
            </a:pPr>
            <a:r>
              <a:rPr lang="en-GB" dirty="0"/>
              <a:t>Access to knowledge and information and Ideas is not necessarily exclusive</a:t>
            </a:r>
          </a:p>
          <a:p>
            <a:pPr marL="811212" indent="-457200">
              <a:buFont typeface="Wingdings" panose="05000000000000000000" pitchFamily="2" charset="2"/>
              <a:buChar char="§"/>
            </a:pPr>
            <a:r>
              <a:rPr lang="en-GB" dirty="0"/>
              <a:t>Competition for jobs, markets, resources</a:t>
            </a:r>
          </a:p>
          <a:p>
            <a:pPr marL="811212" indent="-457200">
              <a:buFont typeface="Wingdings" panose="05000000000000000000" pitchFamily="2" charset="2"/>
              <a:buChar char="§"/>
            </a:pPr>
            <a:r>
              <a:rPr lang="en-GB" dirty="0"/>
              <a:t>Growing interdependence of global economies</a:t>
            </a:r>
          </a:p>
          <a:p>
            <a:pPr marL="811212" indent="-457200">
              <a:buFont typeface="Wingdings" panose="05000000000000000000" pitchFamily="2" charset="2"/>
              <a:buChar char="§"/>
            </a:pPr>
            <a:r>
              <a:rPr lang="en-GB" dirty="0"/>
              <a:t>Drastic reduction of costs of operating and transacting on global scale means any firm can achieve economies of scale</a:t>
            </a:r>
          </a:p>
          <a:p>
            <a:pPr marL="811212" indent="-457200">
              <a:buFont typeface="Wingdings" panose="05000000000000000000" pitchFamily="2" charset="2"/>
              <a:buChar char="§"/>
            </a:pPr>
            <a:r>
              <a:rPr lang="en-GB" dirty="0"/>
              <a:t>Hence, businesses requires new understandings of skills, markets, opportunities necessary for success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9929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2B9F57-F371-7E31-75D8-CB8FEA4B5B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DA0A2-FF59-66C0-FAEA-DFDC11CBA4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539" y="23244"/>
            <a:ext cx="8229600" cy="1128158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How Does IS Works or What does IS do</a:t>
            </a:r>
            <a: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D89B6C-A5F2-8FAD-715E-AA6A511DF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51402"/>
            <a:ext cx="9144000" cy="4725870"/>
          </a:xfrm>
        </p:spPr>
        <p:txBody>
          <a:bodyPr>
            <a:normAutofit/>
          </a:bodyPr>
          <a:lstStyle/>
          <a:p>
            <a:pPr indent="-255600"/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Activities in an information system produces information and knowledge by first using data to input:</a:t>
            </a:r>
          </a:p>
          <a:p>
            <a:pPr lvl="1" indent="-255600"/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Input</a:t>
            </a:r>
          </a:p>
          <a:p>
            <a:pPr lvl="1" indent="-255600"/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Processing</a:t>
            </a:r>
          </a:p>
          <a:p>
            <a:pPr lvl="1" indent="-255600"/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Output</a:t>
            </a:r>
          </a:p>
          <a:p>
            <a:pPr lvl="1" indent="-255600"/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Feedback: Output returned to appropriate members of the organization to help them evaluate or correct input</a:t>
            </a:r>
          </a:p>
        </p:txBody>
      </p:sp>
    </p:spTree>
    <p:extLst>
      <p:ext uri="{BB962C8B-B14F-4D97-AF65-F5344CB8AC3E}">
        <p14:creationId xmlns:p14="http://schemas.microsoft.com/office/powerpoint/2010/main" val="4165991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0DE62A-AD60-108C-BE8F-C4ACE3305D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12810A-38BC-5EF8-AFB6-4893FD911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539" y="23244"/>
            <a:ext cx="8229600" cy="1128158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Class Exercise!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DC504C-4564-B542-E4E8-38D1A21B45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51402"/>
            <a:ext cx="9144000" cy="4725870"/>
          </a:xfrm>
        </p:spPr>
        <p:txBody>
          <a:bodyPr>
            <a:normAutofit/>
          </a:bodyPr>
          <a:lstStyle/>
          <a:p>
            <a:pPr indent="-255600"/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Speak to five people in your class and ask them their age and the number of times they go for shopping per week or month</a:t>
            </a:r>
          </a:p>
          <a:p>
            <a:pPr indent="-255600"/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Question:</a:t>
            </a:r>
          </a:p>
          <a:p>
            <a:pPr indent="-255600"/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Calculate their average age and determine and oldest and youngest</a:t>
            </a:r>
          </a:p>
          <a:p>
            <a:pPr indent="-255600"/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Determine the person most frequent from highest to lowest visits</a:t>
            </a:r>
          </a:p>
          <a:p>
            <a:pPr indent="-255600"/>
            <a:endParaRPr lang="en-US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385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92E011-1255-7F44-F240-3FB19B407A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B2DE5-FF39-DB43-E29C-CD216466E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23244"/>
            <a:ext cx="8928992" cy="1173508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Input, Processing and Output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FBB84D-AA35-94BB-FFB0-7D83E04E6C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897" y="1340768"/>
            <a:ext cx="8856984" cy="4536504"/>
          </a:xfrm>
        </p:spPr>
        <p:txBody>
          <a:bodyPr>
            <a:normAutofit/>
          </a:bodyPr>
          <a:lstStyle/>
          <a:p>
            <a:pPr indent="-255600"/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The process of asking people these questions will give you data and </a:t>
            </a:r>
            <a:r>
              <a:rPr lang="en-US" sz="3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Input</a:t>
            </a:r>
          </a:p>
          <a:p>
            <a:pPr marL="87300" indent="0">
              <a:buNone/>
            </a:pPr>
            <a:endParaRPr lang="en-US" sz="3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55600"/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Determining their average age and youngest and oldest and shopping frequency is </a:t>
            </a:r>
            <a:r>
              <a:rPr lang="en-US" sz="3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Processing</a:t>
            </a:r>
          </a:p>
          <a:p>
            <a:pPr marL="87300" indent="0">
              <a:buNone/>
            </a:pPr>
            <a:endParaRPr lang="en-US" sz="3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55600"/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Displaying the information and knowledge would represent </a:t>
            </a:r>
            <a:r>
              <a:rPr lang="en-US" sz="3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Output</a:t>
            </a:r>
          </a:p>
        </p:txBody>
      </p:sp>
    </p:spTree>
    <p:extLst>
      <p:ext uri="{BB962C8B-B14F-4D97-AF65-F5344CB8AC3E}">
        <p14:creationId xmlns:p14="http://schemas.microsoft.com/office/powerpoint/2010/main" val="2343763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505D76-AA86-5CF1-F1DF-6725959DB9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D2985B-C455-7F96-52BF-BA7E3D494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23244"/>
            <a:ext cx="8928992" cy="74146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Functions of IS</a:t>
            </a:r>
            <a:endParaRPr lang="en-GB" dirty="0"/>
          </a:p>
        </p:txBody>
      </p:sp>
      <p:pic>
        <p:nvPicPr>
          <p:cNvPr id="4" name="Content Placeholder 3" descr="A diagram illustrates the functions of an information system and elements of an organization's external environment. For a full description, see Notes. Press F6. ">
            <a:extLst>
              <a:ext uri="{FF2B5EF4-FFF2-40B4-BE49-F238E27FC236}">
                <a16:creationId xmlns:a16="http://schemas.microsoft.com/office/drawing/2014/main" id="{48A59402-97A3-DE01-01D4-2399B7B5B9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28"/>
          <a:stretch/>
        </p:blipFill>
        <p:spPr>
          <a:xfrm>
            <a:off x="107504" y="692696"/>
            <a:ext cx="9036496" cy="5040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277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439119-C2D4-7106-EE56-8AB8CBAF1C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A8B9E-4CB8-E8FC-CFE2-E2C66F657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150" y="17167"/>
            <a:ext cx="8229600" cy="706090"/>
          </a:xfrm>
        </p:spPr>
        <p:txBody>
          <a:bodyPr anchor="ctr">
            <a:normAutofit fontScale="90000"/>
          </a:bodyPr>
          <a:lstStyle/>
          <a:p>
            <a:r>
              <a:rPr lang="en-GB" b="1" dirty="0"/>
              <a:t>IS </a:t>
            </a:r>
            <a:r>
              <a:rPr lang="en-GB" b="1" dirty="0" err="1"/>
              <a:t>is</a:t>
            </a:r>
            <a:r>
              <a:rPr lang="en-GB" b="1" dirty="0"/>
              <a:t> more than Computers </a:t>
            </a:r>
            <a:endParaRPr lang="en-GB" dirty="0"/>
          </a:p>
        </p:txBody>
      </p:sp>
      <p:pic>
        <p:nvPicPr>
          <p:cNvPr id="4" name="Picture 3" descr="A pie diagram illustrates three interconnected dimensions underlying the effective use of information systems: organizations, technology, and people. ">
            <a:extLst>
              <a:ext uri="{FF2B5EF4-FFF2-40B4-BE49-F238E27FC236}">
                <a16:creationId xmlns:a16="http://schemas.microsoft.com/office/drawing/2014/main" id="{51AABF13-EB3C-6031-EBAC-0F69D4E4EDA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42"/>
          <a:stretch/>
        </p:blipFill>
        <p:spPr>
          <a:xfrm>
            <a:off x="107504" y="620688"/>
            <a:ext cx="6120680" cy="5112567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CC423C-CD91-33F5-2984-BD19C83253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84168" y="723257"/>
            <a:ext cx="3059832" cy="4865984"/>
          </a:xfrm>
        </p:spPr>
        <p:txBody>
          <a:bodyPr>
            <a:normAutofit/>
          </a:bodyPr>
          <a:lstStyle/>
          <a:p>
            <a:pPr indent="-255600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the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organisation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and how it is structured, and the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technology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used in managing information systems are all important dimensions</a:t>
            </a:r>
          </a:p>
          <a:p>
            <a:pPr indent="-255600"/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269640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9EEE9B-813A-E467-908C-3232428756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36A638-C373-ACED-AD90-EF27E62B6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23244"/>
            <a:ext cx="8928992" cy="1173508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Dimension of IS: People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DEA6D-CBA1-9692-DED2-CE14365A13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897" y="1052736"/>
            <a:ext cx="8856984" cy="4824536"/>
          </a:xfrm>
        </p:spPr>
        <p:txBody>
          <a:bodyPr>
            <a:normAutofit lnSpcReduction="10000"/>
          </a:bodyPr>
          <a:lstStyle/>
          <a:p>
            <a:pPr indent="-255600"/>
            <a:r>
              <a:rPr lang="en-GB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Information systems require skilled people to build, maintain, and use them.</a:t>
            </a:r>
          </a:p>
          <a:p>
            <a:pPr indent="-255600"/>
            <a:r>
              <a:rPr lang="en-GB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Employee attitudes affect their ability to use systems productively.</a:t>
            </a:r>
          </a:p>
          <a:p>
            <a:pPr marL="87300" indent="0">
              <a:buNone/>
            </a:pPr>
            <a:endParaRPr lang="en-GB" sz="2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55600"/>
            <a:r>
              <a:rPr lang="en-GB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Role of managers is important in all this:</a:t>
            </a:r>
          </a:p>
          <a:p>
            <a:pPr indent="-255600"/>
            <a:r>
              <a:rPr lang="en-GB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Perceive business challenges</a:t>
            </a:r>
          </a:p>
          <a:p>
            <a:pPr indent="-255600"/>
            <a:r>
              <a:rPr lang="en-GB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 organizational strategy</a:t>
            </a:r>
          </a:p>
          <a:p>
            <a:pPr indent="-255600"/>
            <a:r>
              <a:rPr lang="en-GB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Allocate human and financial resources</a:t>
            </a:r>
          </a:p>
          <a:p>
            <a:pPr indent="-255600"/>
            <a:r>
              <a:rPr lang="en-GB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Creative work: new products, services</a:t>
            </a:r>
          </a:p>
          <a:p>
            <a:pPr indent="-255600"/>
            <a:endParaRPr lang="en-US" sz="3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678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79B098-3D6C-4930-AE1D-8898130730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DFDA6D-6446-F56E-37C6-E7E240C88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23244"/>
            <a:ext cx="8928992" cy="1173508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Dimension of IS: Organisations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12357C-983C-25E3-7EBA-D41CA2CBE9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897" y="1052736"/>
            <a:ext cx="8856984" cy="4824536"/>
          </a:xfrm>
        </p:spPr>
        <p:txBody>
          <a:bodyPr>
            <a:normAutofit fontScale="92500" lnSpcReduction="20000"/>
          </a:bodyPr>
          <a:lstStyle/>
          <a:p>
            <a:pPr indent="-255600"/>
            <a:r>
              <a:rPr lang="en-GB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GB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should accurately reflect the culture and hierarchy of an organisation</a:t>
            </a:r>
          </a:p>
          <a:p>
            <a:pPr indent="-255600"/>
            <a:r>
              <a:rPr lang="en-GB" sz="3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Coordinate work through structured hierarchy and business processes</a:t>
            </a:r>
          </a:p>
          <a:p>
            <a:pPr indent="-255600"/>
            <a:r>
              <a:rPr lang="en-GB" sz="3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 processes: related tasks and behaviours for accomplishing work; may include formal rules or be informal</a:t>
            </a:r>
          </a:p>
          <a:p>
            <a:pPr indent="-255600"/>
            <a:r>
              <a:rPr lang="en-GB" sz="3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Examples: fulfilling an order, hiring an employee</a:t>
            </a:r>
          </a:p>
          <a:p>
            <a:pPr indent="-255600"/>
            <a:r>
              <a:rPr lang="en-GB" sz="3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Culture: fundamental set of assumptions, values, and ways of doing things within an organization </a:t>
            </a:r>
          </a:p>
          <a:p>
            <a:pPr indent="-255600"/>
            <a:r>
              <a:rPr lang="en-GB" sz="3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Parts of culture can be found embedded in information systems</a:t>
            </a:r>
          </a:p>
          <a:p>
            <a:pPr indent="-255600"/>
            <a:endParaRPr lang="en-US" sz="3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4805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58EEE5-589F-0D06-EC46-9E49B5BF36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93A00B-A71E-174D-C438-9FC3B0CFF0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23244"/>
            <a:ext cx="8928992" cy="1173508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Dimension of IS: Technology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B3BDAA-53CA-5864-BAC2-55E6BC8B4A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897" y="1052736"/>
            <a:ext cx="8856984" cy="4824536"/>
          </a:xfrm>
        </p:spPr>
        <p:txBody>
          <a:bodyPr>
            <a:normAutofit/>
          </a:bodyPr>
          <a:lstStyle/>
          <a:p>
            <a:pPr indent="-255600"/>
            <a:r>
              <a:rPr lang="en-GB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T Infrastructure: foundation or platform upon which information systems are built including;</a:t>
            </a:r>
          </a:p>
          <a:p>
            <a:pPr marL="542925" indent="-188913"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Computer hardware</a:t>
            </a:r>
          </a:p>
          <a:p>
            <a:pPr marL="542925" indent="-188913"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Computer software</a:t>
            </a:r>
          </a:p>
          <a:p>
            <a:pPr marL="542925" indent="-188913"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Data management technology</a:t>
            </a:r>
          </a:p>
          <a:p>
            <a:pPr marL="542925" indent="-188913"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Networking and telecommunications technology</a:t>
            </a:r>
          </a:p>
          <a:p>
            <a:pPr marL="895350" indent="-266700"/>
            <a:r>
              <a:rPr lang="en-GB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Internet, web, extranets, intranets</a:t>
            </a:r>
          </a:p>
          <a:p>
            <a:pPr marL="895350" indent="-266700"/>
            <a:r>
              <a:rPr lang="en-GB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Voice, video communications</a:t>
            </a:r>
            <a:endParaRPr lang="en-US" sz="3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3776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D3C1B9-3228-B03D-00C9-895AF1472C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6EF0CF-9381-B6C6-DA71-7EB7BD389D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23244"/>
            <a:ext cx="8928992" cy="669452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3 Important Technology Today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9C58E8-DDDF-E8DC-3F54-9E23C670E3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64704"/>
            <a:ext cx="9144000" cy="5400600"/>
          </a:xfrm>
        </p:spPr>
        <p:txBody>
          <a:bodyPr>
            <a:noAutofit/>
          </a:bodyPr>
          <a:lstStyle/>
          <a:p>
            <a:pPr marL="430200">
              <a:buFont typeface="Wingdings" panose="05000000000000000000" pitchFamily="2" charset="2"/>
              <a:buChar char="§"/>
            </a:pPr>
            <a:r>
              <a:rPr lang="en-GB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Internet of Things (IoT) </a:t>
            </a:r>
          </a:p>
          <a:p>
            <a:pPr marL="452438" indent="-187325"/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Network of physical objects (“things”) embedded with sensors, software, and technologies enabling them to connect and exchange data with other devices/systems over the Internet</a:t>
            </a:r>
          </a:p>
          <a:p>
            <a:pPr marL="430200">
              <a:buFont typeface="Wingdings" panose="05000000000000000000" pitchFamily="2" charset="2"/>
              <a:buChar char="§"/>
            </a:pPr>
            <a:r>
              <a:rPr lang="en-GB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Big Data </a:t>
            </a:r>
          </a:p>
          <a:p>
            <a:pPr marL="452438" indent="-187325"/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Many millions of data points generated by IoT devices, websites and other sources that can be analysed to create predictions or unearth patterns of behaviour (</a:t>
            </a:r>
            <a:r>
              <a:rPr lang="en-US" sz="2400" dirty="0"/>
              <a:t>prompt pop up adverts)</a:t>
            </a:r>
            <a:endParaRPr lang="en-GB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0200">
              <a:buFont typeface="Wingdings" panose="05000000000000000000" pitchFamily="2" charset="2"/>
              <a:buChar char="§"/>
            </a:pPr>
            <a:r>
              <a:rPr lang="en-GB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Cloud computing </a:t>
            </a:r>
          </a:p>
          <a:p>
            <a:pPr marL="452438" indent="-187325"/>
            <a:r>
              <a:rPr lang="en-GB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Centralized system for storing, managing, and processing data across the Internet using a network of remote computing </a:t>
            </a:r>
            <a:r>
              <a:rPr lang="en-GB" sz="24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centers</a:t>
            </a:r>
            <a:endParaRPr lang="en-GB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330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23A285-57BF-D8C8-277D-001DD3CC86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DDFCA-9BBD-204E-CA5B-DBF557FDF8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23244"/>
            <a:ext cx="8928992" cy="1245516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Class Discussion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B67DEA-ECB4-22D8-61BD-A81AA659FD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628800"/>
            <a:ext cx="8172400" cy="4320480"/>
          </a:xfrm>
        </p:spPr>
        <p:txBody>
          <a:bodyPr>
            <a:noAutofit/>
          </a:bodyPr>
          <a:lstStyle/>
          <a:p>
            <a:pPr marL="430200"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list how you have interacted with each of these technologies in your everyday life?</a:t>
            </a:r>
          </a:p>
        </p:txBody>
      </p:sp>
    </p:spTree>
    <p:extLst>
      <p:ext uri="{BB962C8B-B14F-4D97-AF65-F5344CB8AC3E}">
        <p14:creationId xmlns:p14="http://schemas.microsoft.com/office/powerpoint/2010/main" val="2046731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C2475-19AE-AB64-75F7-FAA5964C9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A Model of the Problem-Solving Approach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04E34B-961E-D40F-F876-5C782ED7DA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12776"/>
            <a:ext cx="9036496" cy="4320480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decision to adopt an IS may not be easy because of resource constraints and to establish if they will add value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are four-step process associated with solving a problem:</a:t>
            </a:r>
          </a:p>
          <a:p>
            <a:pPr marL="977900" indent="-514350">
              <a:buFont typeface="+mj-lt"/>
              <a:buAutoNum type="arabicPeriod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Problem identification</a:t>
            </a:r>
          </a:p>
          <a:p>
            <a:pPr marL="977900" indent="-514350">
              <a:buFont typeface="+mj-lt"/>
              <a:buAutoNum type="arabicPeriod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Solution design</a:t>
            </a:r>
          </a:p>
          <a:p>
            <a:pPr marL="977900" indent="-514350">
              <a:buFont typeface="+mj-lt"/>
              <a:buAutoNum type="arabicPeriod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Choice</a:t>
            </a:r>
          </a:p>
          <a:p>
            <a:pPr marL="977900" indent="-514350">
              <a:buFont typeface="+mj-lt"/>
              <a:buAutoNum type="arabicPeriod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Implementation</a:t>
            </a:r>
          </a:p>
        </p:txBody>
      </p:sp>
    </p:spTree>
    <p:extLst>
      <p:ext uri="{BB962C8B-B14F-4D97-AF65-F5344CB8AC3E}">
        <p14:creationId xmlns:p14="http://schemas.microsoft.com/office/powerpoint/2010/main" val="2614500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8B9792-CFB1-2F64-6701-96D1625BF4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E6B6C-4A32-343E-FB23-A70949EDF5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864096"/>
          </a:xfrm>
        </p:spPr>
        <p:txBody>
          <a:bodyPr>
            <a:normAutofit/>
          </a:bodyPr>
          <a:lstStyle/>
          <a:p>
            <a:r>
              <a:rPr lang="en-GB" dirty="0"/>
              <a:t>1. Problem Identification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9702A9-80B7-C47C-A249-6356F45D53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4752528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Agreement that problem exists (may be many point of views and sometimes no agreement)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Definition of problem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Causes of problem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can be done given resources of firm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7242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1A3DFE-B048-46D2-9936-9D116FFC39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43E20-9E60-AF2A-8747-9ED54C898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864096"/>
          </a:xfrm>
        </p:spPr>
        <p:txBody>
          <a:bodyPr>
            <a:normAutofit/>
          </a:bodyPr>
          <a:lstStyle/>
          <a:p>
            <a:r>
              <a:rPr lang="en-GB" dirty="0"/>
              <a:t>1. Problem Identification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92FDFE-A5E1-B4B1-B350-0033187F77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4752528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Typical organizational problems includes: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755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Outdated business processes</a:t>
            </a:r>
          </a:p>
          <a:p>
            <a:pPr marL="71755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Unsupportive culture and attitudes</a:t>
            </a:r>
          </a:p>
          <a:p>
            <a:pPr marL="71755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Political in-fighting</a:t>
            </a:r>
          </a:p>
          <a:p>
            <a:pPr marL="71755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Turbulent business environment, change</a:t>
            </a:r>
          </a:p>
          <a:p>
            <a:pPr marL="71755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Complexity of task</a:t>
            </a:r>
          </a:p>
          <a:p>
            <a:pPr marL="71755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Inadequate resources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085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AA261E-0E4D-F397-07FF-16FB3C3CF8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F8BC0-A9E5-92C2-4C0B-F246811FD0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864096"/>
          </a:xfrm>
        </p:spPr>
        <p:txBody>
          <a:bodyPr>
            <a:normAutofit/>
          </a:bodyPr>
          <a:lstStyle/>
          <a:p>
            <a:r>
              <a:rPr lang="en-GB" dirty="0"/>
              <a:t>1. Problem Identification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52858B-CB71-6D5F-33BA-EBC6CA997E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4752528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Typical technology problems</a:t>
            </a:r>
          </a:p>
          <a:p>
            <a:pPr marL="717550" indent="-363538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Insufficient or aging hardware</a:t>
            </a:r>
          </a:p>
          <a:p>
            <a:pPr marL="717550" indent="-363538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Outdated software</a:t>
            </a:r>
          </a:p>
          <a:p>
            <a:pPr marL="717550" indent="-363538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Inadequate database capacity</a:t>
            </a:r>
          </a:p>
          <a:p>
            <a:pPr marL="717550" indent="-363538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Insufficient telecommunications capacity</a:t>
            </a:r>
          </a:p>
          <a:p>
            <a:pPr marL="717550" indent="-363538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Incompatibility of old systems with new technology</a:t>
            </a:r>
          </a:p>
          <a:p>
            <a:pPr marL="717550" indent="-363538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Rapid technological change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3295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43A6C9-66E4-FCBD-C324-805BC73486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A2CF0D-4080-CCA3-26A6-1A35ADA44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864096"/>
          </a:xfrm>
        </p:spPr>
        <p:txBody>
          <a:bodyPr>
            <a:normAutofit/>
          </a:bodyPr>
          <a:lstStyle/>
          <a:p>
            <a:r>
              <a:rPr lang="en-GB" dirty="0"/>
              <a:t>1. Problem Identification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771D8D-3220-96E6-C23F-827CC728CD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4752528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Typical people problems</a:t>
            </a:r>
          </a:p>
          <a:p>
            <a:pPr marL="541338" indent="-276225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Lack of employee training</a:t>
            </a:r>
          </a:p>
          <a:p>
            <a:pPr marL="541338" indent="-276225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Difficulties of evaluating performance</a:t>
            </a:r>
          </a:p>
          <a:p>
            <a:pPr marL="541338" indent="-276225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Legal and regulatory compliance</a:t>
            </a:r>
          </a:p>
          <a:p>
            <a:pPr marL="541338" indent="-276225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Work environment, ergonomics</a:t>
            </a:r>
          </a:p>
          <a:p>
            <a:pPr marL="541338" indent="-276225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Poor or indecisive management</a:t>
            </a:r>
          </a:p>
          <a:p>
            <a:pPr marL="541338" indent="-276225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Lack of employee support and participation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520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335730-4823-E9B7-5F76-EFE38F0BD7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3EE596-08DA-C375-D1E1-6D5129FEA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864096"/>
          </a:xfrm>
        </p:spPr>
        <p:txBody>
          <a:bodyPr>
            <a:normAutofit/>
          </a:bodyPr>
          <a:lstStyle/>
          <a:p>
            <a:r>
              <a:rPr lang="en-GB" dirty="0"/>
              <a:t>2. Solution Design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D77504-EC32-F2E1-0AD4-462C1CB2C5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484784"/>
            <a:ext cx="8856984" cy="4248472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Solution design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Often many possible solutions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Consider as many as possible to understand range of solutions</a:t>
            </a:r>
          </a:p>
        </p:txBody>
      </p:sp>
    </p:spTree>
    <p:extLst>
      <p:ext uri="{BB962C8B-B14F-4D97-AF65-F5344CB8AC3E}">
        <p14:creationId xmlns:p14="http://schemas.microsoft.com/office/powerpoint/2010/main" val="185153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4840A8-6F0E-EF21-C73F-C8416C4D84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960C6-D91B-01F9-D5C3-33E45E3B99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864096"/>
          </a:xfrm>
        </p:spPr>
        <p:txBody>
          <a:bodyPr>
            <a:normAutofit/>
          </a:bodyPr>
          <a:lstStyle/>
          <a:p>
            <a:r>
              <a:rPr lang="en-GB" dirty="0"/>
              <a:t>3. Choice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4D148-4D23-D527-E96B-F0B4F49634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4752528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Solution Evaluation and Choice – factors include: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Cost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Feasibility given resources and skills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Length of time needed to implement solution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6952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0B124F-AB05-AA4E-7822-90F14093B5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F8473-1984-2375-A3BF-D64B0B4FF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864096"/>
          </a:xfrm>
        </p:spPr>
        <p:txBody>
          <a:bodyPr>
            <a:normAutofit/>
          </a:bodyPr>
          <a:lstStyle/>
          <a:p>
            <a:r>
              <a:rPr lang="en-GB" dirty="0"/>
              <a:t>4. Implementation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C31FF4-2C94-9383-54D2-87BE67FC36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4752528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Building or purchasing solution</a:t>
            </a:r>
          </a:p>
          <a:p>
            <a:pPr marL="62865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Testing solution, employee training</a:t>
            </a:r>
          </a:p>
          <a:p>
            <a:pPr marL="62865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Change management</a:t>
            </a:r>
          </a:p>
          <a:p>
            <a:pPr marL="62865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Measurement of outcomes</a:t>
            </a:r>
          </a:p>
          <a:p>
            <a:pPr marL="62865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Feedback, evaluation of solution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Problem solving is a continuous process, not a single event</a:t>
            </a:r>
          </a:p>
          <a:p>
            <a:pPr marL="541338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Sometimes chosen solution doesn’t work or needs adjustment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5832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740CF-A467-D2FA-76FA-74AD193CB3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9932A-2FC7-4B1B-0C17-45304187A5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352" y="0"/>
            <a:ext cx="8579296" cy="908720"/>
          </a:xfrm>
        </p:spPr>
        <p:txBody>
          <a:bodyPr anchor="ctr">
            <a:normAutofit/>
          </a:bodyPr>
          <a:lstStyle/>
          <a:p>
            <a:r>
              <a:rPr lang="en-GB" dirty="0"/>
              <a:t>4 Step Problem Solving Process  </a:t>
            </a:r>
          </a:p>
        </p:txBody>
      </p:sp>
      <p:pic>
        <p:nvPicPr>
          <p:cNvPr id="4" name="Content Placeholder 3" descr="A process flow diagram shows a four-step problem-solving process. For a full description, see Notes. Press F6.">
            <a:extLst>
              <a:ext uri="{FF2B5EF4-FFF2-40B4-BE49-F238E27FC236}">
                <a16:creationId xmlns:a16="http://schemas.microsoft.com/office/drawing/2014/main" id="{8840790E-C3FE-A53F-9548-5DCE7D23443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30"/>
          <a:stretch/>
        </p:blipFill>
        <p:spPr>
          <a:xfrm>
            <a:off x="179512" y="1018170"/>
            <a:ext cx="3960440" cy="4680521"/>
          </a:xfrm>
          <a:prstGeom prst="rect">
            <a:avLst/>
          </a:prstGeom>
          <a:noFill/>
        </p:spPr>
      </p:pic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322D28A0-F0AC-3F81-4458-F814A6E683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27985" y="1052736"/>
            <a:ext cx="4650038" cy="4392489"/>
          </a:xfrm>
        </p:spPr>
        <p:txBody>
          <a:bodyPr>
            <a:normAutofit/>
          </a:bodyPr>
          <a:lstStyle/>
          <a:p>
            <a:r>
              <a:rPr lang="en-US" dirty="0"/>
              <a:t>Should be a continuous process</a:t>
            </a:r>
          </a:p>
          <a:p>
            <a:r>
              <a:rPr lang="en-US" dirty="0"/>
              <a:t>T</a:t>
            </a:r>
            <a:r>
              <a:rPr lang="en-GB" dirty="0"/>
              <a:t>he outcome must be continually measured, and the information about how well the solution is working is fed back to the problem solvers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8904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26B06-1767-669D-5DD4-D796786797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450" y="0"/>
            <a:ext cx="9144000" cy="864096"/>
          </a:xfrm>
        </p:spPr>
        <p:txBody>
          <a:bodyPr>
            <a:noAutofit/>
          </a:bodyPr>
          <a:lstStyle/>
          <a:p>
            <a:pPr algn="l"/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Role of Critical Thinking In problem Solving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1A1123-420A-BD40-E16C-9CE660420B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625" y="864096"/>
            <a:ext cx="4516473" cy="5229200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Without critical thinking, it is easy to jump to conclusions, misjudge a problem, and waste resources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Critical thinking: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Sustained suspension of judgment with an awareness of multiple perspectives and alternatives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Ability to collect and analyse data that might help understand the nature of the problem; a “data driven” approach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4CF4E4-B4F5-733C-31D4-B7F3C88762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09903" y="864096"/>
            <a:ext cx="4410359" cy="5157192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Four elements of critical thinking:</a:t>
            </a:r>
          </a:p>
          <a:p>
            <a:pPr marL="176213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1. Maintaining doubt and suspending judgment</a:t>
            </a:r>
          </a:p>
          <a:p>
            <a:pPr marL="176213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2. Being aware of different perspectives</a:t>
            </a:r>
          </a:p>
          <a:p>
            <a:pPr marL="452438" indent="-276225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Including technology, organization, and people perspectives</a:t>
            </a:r>
          </a:p>
          <a:p>
            <a:pPr marL="176213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6213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3. Testing alternatives and letting experience guide</a:t>
            </a:r>
          </a:p>
          <a:p>
            <a:pPr marL="176213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4. Being aware of organizational and personal limitations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5873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3D3D3D"/>
      </a:dk1>
      <a:lt1>
        <a:sysClr val="window" lastClr="FFFAE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3D3D3D"/>
      </a:dk1>
      <a:lt1>
        <a:sysClr val="window" lastClr="FFFAE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3D3D3D"/>
      </a:dk1>
      <a:lt1>
        <a:sysClr val="window" lastClr="FFFAE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3FE60FBA00DFD4EA0E1E66DCDED4993" ma:contentTypeVersion="14" ma:contentTypeDescription="Create a new document." ma:contentTypeScope="" ma:versionID="1572fdc7a086e08ac6e488e6a82116a8">
  <xsd:schema xmlns:xsd="http://www.w3.org/2001/XMLSchema" xmlns:xs="http://www.w3.org/2001/XMLSchema" xmlns:p="http://schemas.microsoft.com/office/2006/metadata/properties" xmlns:ns3="461f81f1-dbc4-4122-adb0-1c0e154b8134" xmlns:ns4="a450a3cc-050d-4aca-8a4e-543025a63de0" targetNamespace="http://schemas.microsoft.com/office/2006/metadata/properties" ma:root="true" ma:fieldsID="4bf996a953b3f134cc3ecc4df02ee220" ns3:_="" ns4:_="">
    <xsd:import namespace="461f81f1-dbc4-4122-adb0-1c0e154b8134"/>
    <xsd:import namespace="a450a3cc-050d-4aca-8a4e-543025a63de0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LengthInSeconds" minOccurs="0"/>
                <xsd:element ref="ns4:MediaServiceSearchProperties" minOccurs="0"/>
                <xsd:element ref="ns4:_activity" minOccurs="0"/>
                <xsd:element ref="ns4:MediaServiceAutoTags" minOccurs="0"/>
                <xsd:element ref="ns4:MediaServiceObjectDetectorVersions" minOccurs="0"/>
                <xsd:element ref="ns4:MediaServiceGenerationTime" minOccurs="0"/>
                <xsd:element ref="ns4:MediaServiceEventHashCode" minOccurs="0"/>
                <xsd:element ref="ns4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1f81f1-dbc4-4122-adb0-1c0e154b813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50a3cc-050d-4aca-8a4e-543025a63de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ystemTags" ma:index="21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450a3cc-050d-4aca-8a4e-543025a63de0" xsi:nil="true"/>
  </documentManagement>
</p:properties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618DF29-F8C8-4D77-83D8-3AFBFDC400E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61f81f1-dbc4-4122-adb0-1c0e154b8134"/>
    <ds:schemaRef ds:uri="a450a3cc-050d-4aca-8a4e-543025a63de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8A0C572-12CD-4983-B493-0C046FD3354B}">
  <ds:schemaRefs>
    <ds:schemaRef ds:uri="http://purl.org/dc/elements/1.1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terms/"/>
    <ds:schemaRef ds:uri="http://www.w3.org/XML/1998/namespace"/>
    <ds:schemaRef ds:uri="461f81f1-dbc4-4122-adb0-1c0e154b8134"/>
    <ds:schemaRef ds:uri="http://schemas.microsoft.com/office/2006/documentManagement/types"/>
    <ds:schemaRef ds:uri="a450a3cc-050d-4aca-8a4e-543025a63de0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1375</Words>
  <Application>Microsoft Office PowerPoint</Application>
  <PresentationFormat>On-screen Show (4:3)</PresentationFormat>
  <Paragraphs>184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Arial</vt:lpstr>
      <vt:lpstr>Calibri</vt:lpstr>
      <vt:lpstr>Myriad Pro</vt:lpstr>
      <vt:lpstr>Wingdings</vt:lpstr>
      <vt:lpstr>20140311PresentationUWTSDTemplate</vt:lpstr>
      <vt:lpstr>BA (Hons) Leadership and Management Skills for the Workplace  Knowledge and Information Management Skills for the Workplace (BMSW5106) Week 6:  Introduction to Business Information Systems</vt:lpstr>
      <vt:lpstr>Recap </vt:lpstr>
      <vt:lpstr>Outline and Objectives</vt:lpstr>
      <vt:lpstr>Looking into the Future</vt:lpstr>
      <vt:lpstr>Competition in the Future</vt:lpstr>
      <vt:lpstr>The New HQ is in the Clouds:  Highlighting need to think about new ways of working and IS and MIS will be crucial for success </vt:lpstr>
      <vt:lpstr>Importance of Management Information Systems</vt:lpstr>
      <vt:lpstr>Information System and MIS</vt:lpstr>
      <vt:lpstr>Business Challenges and MIS </vt:lpstr>
      <vt:lpstr>Business Challenges and MIS </vt:lpstr>
      <vt:lpstr>Globalization Challenges and Opportunities </vt:lpstr>
      <vt:lpstr>How Does IS Works or What does IS do </vt:lpstr>
      <vt:lpstr>Class Exercise!</vt:lpstr>
      <vt:lpstr>Input, Processing and Output</vt:lpstr>
      <vt:lpstr>Functions of IS</vt:lpstr>
      <vt:lpstr>IS is more than Computers </vt:lpstr>
      <vt:lpstr>Dimension of IS: People</vt:lpstr>
      <vt:lpstr>Dimension of IS: Organisations</vt:lpstr>
      <vt:lpstr>Dimension of IS: Technology</vt:lpstr>
      <vt:lpstr>3 Important Technology Today</vt:lpstr>
      <vt:lpstr>Class Discussion</vt:lpstr>
      <vt:lpstr>A Model of the Problem-Solving Approach </vt:lpstr>
      <vt:lpstr>1. Problem Identification  </vt:lpstr>
      <vt:lpstr>1. Problem Identification  </vt:lpstr>
      <vt:lpstr>1. Problem Identification  </vt:lpstr>
      <vt:lpstr>1. Problem Identification  </vt:lpstr>
      <vt:lpstr>2. Solution Design  </vt:lpstr>
      <vt:lpstr>3. Choice  </vt:lpstr>
      <vt:lpstr>4. Implementation  </vt:lpstr>
      <vt:lpstr>4 Step Problem Solving Process  </vt:lpstr>
      <vt:lpstr>Role of Critical Thinking In problem Solving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Bachelor of Arts Business Management   Introduction to Modern Workplace (LLCCCC) WEEK SIX  Behavioural approach to management</dc:title>
  <dc:creator>Uju Ugochukwu</dc:creator>
  <cp:lastModifiedBy>Essa Bah</cp:lastModifiedBy>
  <cp:revision>133</cp:revision>
  <dcterms:created xsi:type="dcterms:W3CDTF">2020-06-13T18:07:49Z</dcterms:created>
  <dcterms:modified xsi:type="dcterms:W3CDTF">2024-02-24T22:07:14Z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0x01010003FE60FBA00DFD4EA0E1E66DCDED4993</vt:lpwstr>
  </property>
</Properties>
</file>