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8" r:id="rId2"/>
    <p:sldId id="305" r:id="rId3"/>
    <p:sldId id="332" r:id="rId4"/>
    <p:sldId id="311" r:id="rId5"/>
    <p:sldId id="289" r:id="rId6"/>
    <p:sldId id="304" r:id="rId7"/>
    <p:sldId id="290" r:id="rId8"/>
    <p:sldId id="312" r:id="rId9"/>
    <p:sldId id="314" r:id="rId10"/>
    <p:sldId id="259" r:id="rId11"/>
    <p:sldId id="293" r:id="rId12"/>
    <p:sldId id="294" r:id="rId13"/>
    <p:sldId id="296" r:id="rId14"/>
    <p:sldId id="334" r:id="rId15"/>
    <p:sldId id="297" r:id="rId16"/>
    <p:sldId id="298" r:id="rId17"/>
    <p:sldId id="299" r:id="rId18"/>
    <p:sldId id="300" r:id="rId19"/>
    <p:sldId id="302"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321" autoAdjust="0"/>
  </p:normalViewPr>
  <p:slideViewPr>
    <p:cSldViewPr snapToGrid="0">
      <p:cViewPr varScale="1">
        <p:scale>
          <a:sx n="67" d="100"/>
          <a:sy n="67" d="100"/>
        </p:scale>
        <p:origin x="83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8C080A-E31F-48E7-9307-0E57AF2CF2C8}" type="datetimeFigureOut">
              <a:rPr lang="en-GB" smtClean="0"/>
              <a:t>20/10/2020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D2AD47-B2F8-449D-9083-90131875F994}" type="slidenum">
              <a:rPr lang="en-GB" smtClean="0"/>
              <a:t>‹#›</a:t>
            </a:fld>
            <a:endParaRPr lang="en-GB"/>
          </a:p>
        </p:txBody>
      </p:sp>
    </p:spTree>
    <p:extLst>
      <p:ext uri="{BB962C8B-B14F-4D97-AF65-F5344CB8AC3E}">
        <p14:creationId xmlns:p14="http://schemas.microsoft.com/office/powerpoint/2010/main" val="27362523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independent.co.uk/news/uk/crime/coroner-rules-out-inquest-into-death-of-baby-p-2147327.html"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theguardian.com/society/2010/nov/30/babyp-coroner-rules-out-inquest" TargetMode="External"/><Relationship Id="rId2" Type="http://schemas.openxmlformats.org/officeDocument/2006/relationships/slide" Target="../slides/slide9.xml"/><Relationship Id="rId1" Type="http://schemas.openxmlformats.org/officeDocument/2006/relationships/notesMaster" Target="../notesMasters/notesMaster1.xml"/><Relationship Id="rId4" Type="http://schemas.openxmlformats.org/officeDocument/2006/relationships/hyperlink" Target="https://www.independent.co.uk/news/uk/crime/coroner-rules-out-inquest-into-death-of-baby-p-2147327.html"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legislation.gov.uk/ukpga/2012/9/contents/enacted"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Continuum need of support</a:t>
            </a:r>
          </a:p>
        </p:txBody>
      </p:sp>
      <p:sp>
        <p:nvSpPr>
          <p:cNvPr id="4" name="Slide Number Placeholder 3"/>
          <p:cNvSpPr>
            <a:spLocks noGrp="1"/>
          </p:cNvSpPr>
          <p:nvPr>
            <p:ph type="sldNum" sz="quarter" idx="5"/>
          </p:nvPr>
        </p:nvSpPr>
        <p:spPr/>
        <p:txBody>
          <a:bodyPr/>
          <a:lstStyle/>
          <a:p>
            <a:fld id="{8F1F90B3-77FD-483C-AFC6-E18738AC8159}" type="slidenum">
              <a:rPr lang="en-GB" smtClean="0"/>
              <a:t>3</a:t>
            </a:fld>
            <a:endParaRPr lang="en-GB"/>
          </a:p>
        </p:txBody>
      </p:sp>
    </p:spTree>
    <p:extLst>
      <p:ext uri="{BB962C8B-B14F-4D97-AF65-F5344CB8AC3E}">
        <p14:creationId xmlns:p14="http://schemas.microsoft.com/office/powerpoint/2010/main" val="6362026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C6996539-87E9-429F-BD67-B6593785AF54}" type="slidenum">
              <a:rPr lang="en-US" altLang="en-US">
                <a:latin typeface="Arial" panose="020B0604020202020204" pitchFamily="34" charset="0"/>
              </a:rPr>
              <a:pPr eaLnBrk="1" hangingPunct="1">
                <a:spcBef>
                  <a:spcPct val="0"/>
                </a:spcBef>
              </a:pPr>
              <a:t>5</a:t>
            </a:fld>
            <a:endParaRPr lang="en-US" altLang="en-US">
              <a:latin typeface="Arial" panose="020B0604020202020204" pitchFamily="34" charset="0"/>
            </a:endParaRPr>
          </a:p>
        </p:txBody>
      </p:sp>
      <p:sp>
        <p:nvSpPr>
          <p:cNvPr id="54275"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p:txBody>
          <a:bodyPr/>
          <a:lstStyle/>
          <a:p>
            <a:pPr marL="171450" indent="-171450">
              <a:buFont typeface="Arial" pitchFamily="34" charset="0"/>
              <a:buChar char="•"/>
              <a:defRPr/>
            </a:pPr>
            <a:r>
              <a:rPr lang="en-GB" dirty="0">
                <a:latin typeface="Arial" charset="0"/>
              </a:rPr>
              <a:t>Use this diagram to demonstrate some of the common sites for accidental injury.</a:t>
            </a:r>
          </a:p>
          <a:p>
            <a:pPr marL="171450" indent="-171450">
              <a:buFont typeface="Arial" pitchFamily="34" charset="0"/>
              <a:buChar char="•"/>
              <a:defRPr/>
            </a:pPr>
            <a:r>
              <a:rPr lang="en-GB" dirty="0">
                <a:latin typeface="Arial" charset="0"/>
              </a:rPr>
              <a:t>Not all bruising or marking is cause for concern. </a:t>
            </a:r>
          </a:p>
          <a:p>
            <a:pPr marL="171450" indent="-171450">
              <a:buFont typeface="Arial" pitchFamily="34" charset="0"/>
              <a:buChar char="•"/>
              <a:defRPr/>
            </a:pPr>
            <a:r>
              <a:rPr lang="en-GB" dirty="0">
                <a:latin typeface="Arial" charset="0"/>
              </a:rPr>
              <a:t>However when explanations do not correlate or the bruising is in an unusual place, this should be recorded and discussed with the designated safeguarding lead.</a:t>
            </a:r>
          </a:p>
          <a:p>
            <a:pPr>
              <a:defRPr/>
            </a:pPr>
            <a:endParaRPr lang="en-GB" dirty="0">
              <a:latin typeface="Arial" charset="0"/>
            </a:endParaRPr>
          </a:p>
        </p:txBody>
      </p:sp>
    </p:spTree>
    <p:extLst>
      <p:ext uri="{BB962C8B-B14F-4D97-AF65-F5344CB8AC3E}">
        <p14:creationId xmlns:p14="http://schemas.microsoft.com/office/powerpoint/2010/main" val="2326220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42215C62-2B61-41A7-BE52-601A62E19C9C}" type="slidenum">
              <a:rPr lang="en-US" altLang="en-US">
                <a:latin typeface="Arial" panose="020B0604020202020204" pitchFamily="34" charset="0"/>
              </a:rPr>
              <a:pPr eaLnBrk="1" hangingPunct="1">
                <a:spcBef>
                  <a:spcPct val="0"/>
                </a:spcBef>
              </a:pPr>
              <a:t>7</a:t>
            </a:fld>
            <a:endParaRPr lang="en-US" altLang="en-US">
              <a:latin typeface="Arial" panose="020B0604020202020204" pitchFamily="34" charset="0"/>
            </a:endParaRPr>
          </a:p>
        </p:txBody>
      </p:sp>
      <p:sp>
        <p:nvSpPr>
          <p:cNvPr id="55299"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p:txBody>
          <a:bodyPr/>
          <a:lstStyle/>
          <a:p>
            <a:pPr marL="171450" indent="-171450">
              <a:buFont typeface="Arial" pitchFamily="34" charset="0"/>
              <a:buChar char="•"/>
              <a:defRPr/>
            </a:pPr>
            <a:r>
              <a:rPr lang="en-GB" dirty="0">
                <a:latin typeface="Comic Sans MS" pitchFamily="66" charset="0"/>
              </a:rPr>
              <a:t>Use this diagram to illustrate some of the areas that are suggestive of physical abuse.</a:t>
            </a:r>
          </a:p>
          <a:p>
            <a:pPr marL="171450" indent="-171450">
              <a:buFont typeface="Arial" pitchFamily="34" charset="0"/>
              <a:buChar char="•"/>
              <a:defRPr/>
            </a:pPr>
            <a:r>
              <a:rPr lang="en-GB" dirty="0">
                <a:latin typeface="Comic Sans MS" pitchFamily="66" charset="0"/>
              </a:rPr>
              <a:t>Reinforce the need to share any concerns with the Designated Senior Person.</a:t>
            </a:r>
          </a:p>
          <a:p>
            <a:pPr>
              <a:defRPr/>
            </a:pPr>
            <a:endParaRPr lang="en-GB" dirty="0">
              <a:latin typeface="Comic Sans MS" pitchFamily="66" charset="0"/>
            </a:endParaRPr>
          </a:p>
          <a:p>
            <a:pPr marL="171450" indent="-171450">
              <a:buFont typeface="Arial" pitchFamily="34" charset="0"/>
              <a:buChar char="•"/>
              <a:defRPr/>
            </a:pPr>
            <a:r>
              <a:rPr lang="en-GB" dirty="0">
                <a:latin typeface="Comic Sans MS" pitchFamily="66" charset="0"/>
              </a:rPr>
              <a:t>Does the explanation for injury / mark add up? </a:t>
            </a:r>
          </a:p>
          <a:p>
            <a:pPr marL="171450" indent="-171450">
              <a:buFont typeface="Arial" pitchFamily="34" charset="0"/>
              <a:buChar char="•"/>
              <a:defRPr/>
            </a:pPr>
            <a:r>
              <a:rPr lang="en-GB" dirty="0">
                <a:latin typeface="Comic Sans MS" pitchFamily="66" charset="0"/>
              </a:rPr>
              <a:t>Does parents explanation confirm child’s explanation?</a:t>
            </a:r>
          </a:p>
          <a:p>
            <a:pPr marL="171450" indent="-171450">
              <a:buFont typeface="Arial" pitchFamily="34" charset="0"/>
              <a:buChar char="•"/>
              <a:defRPr/>
            </a:pPr>
            <a:r>
              <a:rPr lang="en-GB" dirty="0">
                <a:latin typeface="Comic Sans MS" pitchFamily="66" charset="0"/>
              </a:rPr>
              <a:t>Parents will go to extra-ordinary lengths to cover up – disguised compliance</a:t>
            </a:r>
          </a:p>
          <a:p>
            <a:pPr>
              <a:defRPr/>
            </a:pPr>
            <a:endParaRPr lang="en-GB" dirty="0">
              <a:latin typeface="Comic Sans MS" pitchFamily="66" charset="0"/>
            </a:endParaRPr>
          </a:p>
          <a:p>
            <a:pPr marL="171450" indent="-171450">
              <a:buFont typeface="Arial" pitchFamily="34" charset="0"/>
              <a:buChar char="•"/>
              <a:defRPr/>
            </a:pPr>
            <a:r>
              <a:rPr lang="en-GB" dirty="0">
                <a:latin typeface="Comic Sans MS" pitchFamily="66" charset="0"/>
              </a:rPr>
              <a:t>Explanations may seem plausible at the time. – Importance of chronologies</a:t>
            </a:r>
          </a:p>
          <a:p>
            <a:pPr marL="171450" indent="-171450">
              <a:buFont typeface="Arial" pitchFamily="34" charset="0"/>
              <a:buChar char="•"/>
              <a:defRPr/>
            </a:pPr>
            <a:endParaRPr lang="en-GB" dirty="0">
              <a:latin typeface="Comic Sans MS" pitchFamily="66" charset="0"/>
            </a:endParaRPr>
          </a:p>
          <a:p>
            <a:pPr marL="171450" indent="-171450">
              <a:buFont typeface="Arial" pitchFamily="34" charset="0"/>
              <a:buChar char="•"/>
              <a:defRPr/>
            </a:pPr>
            <a:r>
              <a:rPr lang="en-GB" dirty="0">
                <a:latin typeface="Comic Sans MS" pitchFamily="66" charset="0"/>
              </a:rPr>
              <a:t>Reinforce to staff the importance of reporting a concern, even if unsure. The DSL may have a number of previous concerns, which the member of staff is not aware of and their information may be a crucial piece of the jigsaw.</a:t>
            </a:r>
          </a:p>
          <a:p>
            <a:pPr>
              <a:defRPr/>
            </a:pPr>
            <a:endParaRPr lang="en-GB" dirty="0"/>
          </a:p>
        </p:txBody>
      </p:sp>
    </p:spTree>
    <p:extLst>
      <p:ext uri="{BB962C8B-B14F-4D97-AF65-F5344CB8AC3E}">
        <p14:creationId xmlns:p14="http://schemas.microsoft.com/office/powerpoint/2010/main" val="39337352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https://www.independent.co.uk/news/uk/crime/coroner-rules-out-inquest-into-death-of-baby-p-2147327.html</a:t>
            </a:r>
            <a:endParaRPr lang="en-GB" dirty="0"/>
          </a:p>
          <a:p>
            <a:endParaRPr lang="en-GB" dirty="0"/>
          </a:p>
          <a:p>
            <a:pPr fontAlgn="base"/>
            <a:r>
              <a:rPr lang="en-GB" sz="1200" b="1" i="0" kern="1200" dirty="0">
                <a:solidFill>
                  <a:schemeClr val="tx1"/>
                </a:solidFill>
                <a:effectLst/>
                <a:latin typeface="+mn-lt"/>
                <a:ea typeface="+mn-ea"/>
                <a:cs typeface="+mn-cs"/>
              </a:rPr>
              <a:t>1 March 2006:</a:t>
            </a:r>
            <a:r>
              <a:rPr lang="en-GB" sz="1200" b="0" i="0" kern="1200" dirty="0">
                <a:solidFill>
                  <a:schemeClr val="tx1"/>
                </a:solidFill>
                <a:effectLst/>
                <a:latin typeface="+mn-lt"/>
                <a:ea typeface="+mn-ea"/>
                <a:cs typeface="+mn-cs"/>
              </a:rPr>
              <a:t> Baby Peter is born to Tracey Connelly.</a:t>
            </a:r>
          </a:p>
          <a:p>
            <a:pPr fontAlgn="base"/>
            <a:r>
              <a:rPr lang="en-GB" sz="1200" b="1" i="0" kern="1200" dirty="0">
                <a:solidFill>
                  <a:schemeClr val="tx1"/>
                </a:solidFill>
                <a:effectLst/>
                <a:latin typeface="+mn-lt"/>
                <a:ea typeface="+mn-ea"/>
                <a:cs typeface="+mn-cs"/>
              </a:rPr>
              <a:t>June 2006:</a:t>
            </a:r>
            <a:r>
              <a:rPr lang="en-GB" sz="1200" b="0" i="0" kern="1200" dirty="0">
                <a:solidFill>
                  <a:schemeClr val="tx1"/>
                </a:solidFill>
                <a:effectLst/>
                <a:latin typeface="+mn-lt"/>
                <a:ea typeface="+mn-ea"/>
                <a:cs typeface="+mn-cs"/>
              </a:rPr>
              <a:t> Connelly begins a relationship with a new boyfriend Steven Barker.</a:t>
            </a:r>
          </a:p>
          <a:p>
            <a:pPr fontAlgn="base"/>
            <a:r>
              <a:rPr lang="en-GB" sz="1200" b="1" i="0" kern="1200" dirty="0">
                <a:solidFill>
                  <a:schemeClr val="tx1"/>
                </a:solidFill>
                <a:effectLst/>
                <a:latin typeface="+mn-lt"/>
                <a:ea typeface="+mn-ea"/>
                <a:cs typeface="+mn-cs"/>
              </a:rPr>
              <a:t>November 2006:</a:t>
            </a:r>
            <a:r>
              <a:rPr lang="en-GB" sz="1200" b="0" i="0" kern="1200" dirty="0">
                <a:solidFill>
                  <a:schemeClr val="tx1"/>
                </a:solidFill>
                <a:effectLst/>
                <a:latin typeface="+mn-lt"/>
                <a:ea typeface="+mn-ea"/>
                <a:cs typeface="+mn-cs"/>
              </a:rPr>
              <a:t> Barker moves into Connelly's home.</a:t>
            </a:r>
          </a:p>
          <a:p>
            <a:pPr fontAlgn="base"/>
            <a:r>
              <a:rPr lang="en-GB" sz="1200" b="1" i="0" kern="1200" dirty="0">
                <a:solidFill>
                  <a:schemeClr val="tx1"/>
                </a:solidFill>
                <a:effectLst/>
                <a:latin typeface="+mn-lt"/>
                <a:ea typeface="+mn-ea"/>
                <a:cs typeface="+mn-cs"/>
              </a:rPr>
              <a:t>December 2006:</a:t>
            </a:r>
            <a:r>
              <a:rPr lang="en-GB" sz="1200" b="0" i="0" kern="1200" dirty="0">
                <a:solidFill>
                  <a:schemeClr val="tx1"/>
                </a:solidFill>
                <a:effectLst/>
                <a:latin typeface="+mn-lt"/>
                <a:ea typeface="+mn-ea"/>
                <a:cs typeface="+mn-cs"/>
              </a:rPr>
              <a:t> Connelly is arrested after bruises are spotted on the boy's face and chest by a GP.</a:t>
            </a:r>
          </a:p>
          <a:p>
            <a:pPr fontAlgn="base"/>
            <a:r>
              <a:rPr lang="en-GB" sz="1200" b="1" i="0" kern="1200" dirty="0">
                <a:solidFill>
                  <a:schemeClr val="tx1"/>
                </a:solidFill>
                <a:effectLst/>
                <a:latin typeface="+mn-lt"/>
                <a:ea typeface="+mn-ea"/>
                <a:cs typeface="+mn-cs"/>
              </a:rPr>
              <a:t>January 2007:</a:t>
            </a:r>
            <a:r>
              <a:rPr lang="en-GB" sz="1200" b="0" i="0" kern="1200" dirty="0">
                <a:solidFill>
                  <a:schemeClr val="tx1"/>
                </a:solidFill>
                <a:effectLst/>
                <a:latin typeface="+mn-lt"/>
                <a:ea typeface="+mn-ea"/>
                <a:cs typeface="+mn-cs"/>
              </a:rPr>
              <a:t> The boy is returned home five weeks after being put in the care of a family friend.</a:t>
            </a:r>
          </a:p>
          <a:p>
            <a:pPr fontAlgn="base"/>
            <a:r>
              <a:rPr lang="en-GB" sz="1200" b="1" i="0" kern="1200" dirty="0">
                <a:solidFill>
                  <a:schemeClr val="tx1"/>
                </a:solidFill>
                <a:effectLst/>
                <a:latin typeface="+mn-lt"/>
                <a:ea typeface="+mn-ea"/>
                <a:cs typeface="+mn-cs"/>
              </a:rPr>
              <a:t>February 2007:</a:t>
            </a:r>
            <a:r>
              <a:rPr lang="en-GB" sz="1200" b="0" i="0" kern="1200" dirty="0">
                <a:solidFill>
                  <a:schemeClr val="tx1"/>
                </a:solidFill>
                <a:effectLst/>
                <a:latin typeface="+mn-lt"/>
                <a:ea typeface="+mn-ea"/>
                <a:cs typeface="+mn-cs"/>
              </a:rPr>
              <a:t> A whistle-blower, former social worker </a:t>
            </a:r>
            <a:r>
              <a:rPr lang="en-GB" sz="1200" b="0" i="0" kern="1200" dirty="0" err="1">
                <a:solidFill>
                  <a:schemeClr val="tx1"/>
                </a:solidFill>
                <a:effectLst/>
                <a:latin typeface="+mn-lt"/>
                <a:ea typeface="+mn-ea"/>
                <a:cs typeface="+mn-cs"/>
              </a:rPr>
              <a:t>Nevres</a:t>
            </a:r>
            <a:r>
              <a:rPr lang="en-GB" sz="1200" b="0" i="0" kern="1200" dirty="0">
                <a:solidFill>
                  <a:schemeClr val="tx1"/>
                </a:solidFill>
                <a:effectLst/>
                <a:latin typeface="+mn-lt"/>
                <a:ea typeface="+mn-ea"/>
                <a:cs typeface="+mn-cs"/>
              </a:rPr>
              <a:t> Kemal, sends a letter about her concerns over alleged failings in child protection in Haringey to the Department of Health.</a:t>
            </a:r>
          </a:p>
          <a:p>
            <a:pPr fontAlgn="base"/>
            <a:r>
              <a:rPr lang="en-GB" sz="1200" b="1" i="0" kern="1200" dirty="0">
                <a:solidFill>
                  <a:schemeClr val="tx1"/>
                </a:solidFill>
                <a:effectLst/>
                <a:latin typeface="+mn-lt"/>
                <a:ea typeface="+mn-ea"/>
                <a:cs typeface="+mn-cs"/>
              </a:rPr>
              <a:t>12 March 2007:</a:t>
            </a:r>
            <a:r>
              <a:rPr lang="en-GB" sz="1200" b="0" i="0" kern="1200" dirty="0">
                <a:solidFill>
                  <a:schemeClr val="tx1"/>
                </a:solidFill>
                <a:effectLst/>
                <a:latin typeface="+mn-lt"/>
                <a:ea typeface="+mn-ea"/>
                <a:cs typeface="+mn-cs"/>
              </a:rPr>
              <a:t> Commission for Social Care Inspection (CSCI) inspectors meet Haringey officials to discuss concerns raised by Ms Kemal in the letter sent by her lawyer, which was dated 16 February 2007.</a:t>
            </a:r>
          </a:p>
          <a:p>
            <a:pPr fontAlgn="base"/>
            <a:r>
              <a:rPr lang="en-GB" sz="1200" b="1" i="0" kern="1200" dirty="0">
                <a:solidFill>
                  <a:schemeClr val="tx1"/>
                </a:solidFill>
                <a:effectLst/>
                <a:latin typeface="+mn-lt"/>
                <a:ea typeface="+mn-ea"/>
                <a:cs typeface="+mn-cs"/>
              </a:rPr>
              <a:t>April 2007:</a:t>
            </a:r>
            <a:r>
              <a:rPr lang="en-GB" sz="1200" b="0" i="0" kern="1200" dirty="0">
                <a:solidFill>
                  <a:schemeClr val="tx1"/>
                </a:solidFill>
                <a:effectLst/>
                <a:latin typeface="+mn-lt"/>
                <a:ea typeface="+mn-ea"/>
                <a:cs typeface="+mn-cs"/>
              </a:rPr>
              <a:t> Baby Peter is admitted to North Middlesex hospital with bruises, two black eyes and swelling on the left side of his head.</a:t>
            </a:r>
          </a:p>
          <a:p>
            <a:pPr fontAlgn="base"/>
            <a:r>
              <a:rPr lang="en-GB" sz="1200" b="1" i="0" kern="1200" dirty="0">
                <a:solidFill>
                  <a:schemeClr val="tx1"/>
                </a:solidFill>
                <a:effectLst/>
                <a:latin typeface="+mn-lt"/>
                <a:ea typeface="+mn-ea"/>
                <a:cs typeface="+mn-cs"/>
              </a:rPr>
              <a:t>1 April 2007:</a:t>
            </a:r>
            <a:r>
              <a:rPr lang="en-GB" sz="1200" b="0" i="0" kern="1200" dirty="0">
                <a:solidFill>
                  <a:schemeClr val="tx1"/>
                </a:solidFill>
                <a:effectLst/>
                <a:latin typeface="+mn-lt"/>
                <a:ea typeface="+mn-ea"/>
                <a:cs typeface="+mn-cs"/>
              </a:rPr>
              <a:t> Ofsted takes over responsibility for inspecting children's services from the CSCI.</a:t>
            </a:r>
          </a:p>
          <a:p>
            <a:pPr fontAlgn="base"/>
            <a:r>
              <a:rPr lang="en-GB" sz="1200" b="1" i="0" kern="1200" dirty="0">
                <a:solidFill>
                  <a:schemeClr val="tx1"/>
                </a:solidFill>
                <a:effectLst/>
                <a:latin typeface="+mn-lt"/>
                <a:ea typeface="+mn-ea"/>
                <a:cs typeface="+mn-cs"/>
              </a:rPr>
              <a:t>May 2007:</a:t>
            </a:r>
            <a:r>
              <a:rPr lang="en-GB" sz="1200" b="0" i="0" kern="1200" dirty="0">
                <a:solidFill>
                  <a:schemeClr val="tx1"/>
                </a:solidFill>
                <a:effectLst/>
                <a:latin typeface="+mn-lt"/>
                <a:ea typeface="+mn-ea"/>
                <a:cs typeface="+mn-cs"/>
              </a:rPr>
              <a:t> After seeing marks on the boy's face, a social worker sends Baby Peter to the North Middlesex where 12 areas of bruises and scratches are found. Connelly is re-arrested.</a:t>
            </a:r>
          </a:p>
          <a:p>
            <a:pPr fontAlgn="base"/>
            <a:r>
              <a:rPr lang="en-GB" sz="1200" b="1" i="0" kern="1200" dirty="0">
                <a:solidFill>
                  <a:schemeClr val="tx1"/>
                </a:solidFill>
                <a:effectLst/>
                <a:latin typeface="+mn-lt"/>
                <a:ea typeface="+mn-ea"/>
                <a:cs typeface="+mn-cs"/>
              </a:rPr>
              <a:t>June 2007:</a:t>
            </a:r>
            <a:r>
              <a:rPr lang="en-GB" sz="1200" b="0" i="0" kern="1200" dirty="0">
                <a:solidFill>
                  <a:schemeClr val="tx1"/>
                </a:solidFill>
                <a:effectLst/>
                <a:latin typeface="+mn-lt"/>
                <a:ea typeface="+mn-ea"/>
                <a:cs typeface="+mn-cs"/>
              </a:rPr>
              <a:t> Barker's brother, Jason Owen, moves into the home with a 15-year-old girl.</a:t>
            </a:r>
          </a:p>
          <a:p>
            <a:pPr fontAlgn="base"/>
            <a:r>
              <a:rPr lang="en-GB" sz="1200" b="1" i="0" kern="1200" dirty="0">
                <a:solidFill>
                  <a:schemeClr val="tx1"/>
                </a:solidFill>
                <a:effectLst/>
                <a:latin typeface="+mn-lt"/>
                <a:ea typeface="+mn-ea"/>
                <a:cs typeface="+mn-cs"/>
              </a:rPr>
              <a:t>30 July 2007:</a:t>
            </a:r>
            <a:r>
              <a:rPr lang="en-GB" sz="1200" b="0" i="0" kern="1200" dirty="0">
                <a:solidFill>
                  <a:schemeClr val="tx1"/>
                </a:solidFill>
                <a:effectLst/>
                <a:latin typeface="+mn-lt"/>
                <a:ea typeface="+mn-ea"/>
                <a:cs typeface="+mn-cs"/>
              </a:rPr>
              <a:t> Injuries to Baby Peter's face and hands are missed by a social worker after the boy is deliberately smeared with chocolate to hide them.</a:t>
            </a:r>
          </a:p>
          <a:p>
            <a:pPr fontAlgn="base"/>
            <a:r>
              <a:rPr lang="en-GB" sz="1200" b="1" i="0" kern="1200" dirty="0">
                <a:solidFill>
                  <a:schemeClr val="tx1"/>
                </a:solidFill>
                <a:effectLst/>
                <a:latin typeface="+mn-lt"/>
                <a:ea typeface="+mn-ea"/>
                <a:cs typeface="+mn-cs"/>
              </a:rPr>
              <a:t>1 August 2007:</a:t>
            </a:r>
            <a:r>
              <a:rPr lang="en-GB" sz="1200" b="0" i="0" kern="1200" dirty="0">
                <a:solidFill>
                  <a:schemeClr val="tx1"/>
                </a:solidFill>
                <a:effectLst/>
                <a:latin typeface="+mn-lt"/>
                <a:ea typeface="+mn-ea"/>
                <a:cs typeface="+mn-cs"/>
              </a:rPr>
              <a:t> The boy is examined at a child development clinic.</a:t>
            </a:r>
          </a:p>
          <a:p>
            <a:pPr fontAlgn="base"/>
            <a:r>
              <a:rPr lang="en-GB" sz="1200" b="1" i="0" kern="1200" dirty="0">
                <a:solidFill>
                  <a:schemeClr val="tx1"/>
                </a:solidFill>
                <a:effectLst/>
                <a:latin typeface="+mn-lt"/>
                <a:ea typeface="+mn-ea"/>
                <a:cs typeface="+mn-cs"/>
              </a:rPr>
              <a:t>2 August 2007:</a:t>
            </a:r>
            <a:r>
              <a:rPr lang="en-GB" sz="1200" b="0" i="0" kern="1200" dirty="0">
                <a:solidFill>
                  <a:schemeClr val="tx1"/>
                </a:solidFill>
                <a:effectLst/>
                <a:latin typeface="+mn-lt"/>
                <a:ea typeface="+mn-ea"/>
                <a:cs typeface="+mn-cs"/>
              </a:rPr>
              <a:t> Police tell Connelly she will not be prosecuted after her case is considered by the Crown Prosecution Service.</a:t>
            </a:r>
          </a:p>
          <a:p>
            <a:pPr fontAlgn="base"/>
            <a:r>
              <a:rPr lang="en-GB" sz="1200" b="1" i="0" kern="1200" dirty="0">
                <a:solidFill>
                  <a:schemeClr val="tx1"/>
                </a:solidFill>
                <a:effectLst/>
                <a:latin typeface="+mn-lt"/>
                <a:ea typeface="+mn-ea"/>
                <a:cs typeface="+mn-cs"/>
              </a:rPr>
              <a:t>3 August 2007:</a:t>
            </a:r>
            <a:r>
              <a:rPr lang="en-GB" sz="1200" b="0" i="0" kern="1200" dirty="0">
                <a:solidFill>
                  <a:schemeClr val="tx1"/>
                </a:solidFill>
                <a:effectLst/>
                <a:latin typeface="+mn-lt"/>
                <a:ea typeface="+mn-ea"/>
                <a:cs typeface="+mn-cs"/>
              </a:rPr>
              <a:t> Baby Peter is found dead in his cot.</a:t>
            </a:r>
          </a:p>
          <a:p>
            <a:pPr fontAlgn="base"/>
            <a:r>
              <a:rPr lang="en-GB" sz="1200" b="1" i="0" kern="1200" dirty="0">
                <a:solidFill>
                  <a:schemeClr val="tx1"/>
                </a:solidFill>
                <a:effectLst/>
                <a:latin typeface="+mn-lt"/>
                <a:ea typeface="+mn-ea"/>
                <a:cs typeface="+mn-cs"/>
              </a:rPr>
              <a:t>11 November 2008:</a:t>
            </a:r>
            <a:r>
              <a:rPr lang="en-GB" sz="1200" b="0" i="0" kern="1200" dirty="0">
                <a:solidFill>
                  <a:schemeClr val="tx1"/>
                </a:solidFill>
                <a:effectLst/>
                <a:latin typeface="+mn-lt"/>
                <a:ea typeface="+mn-ea"/>
                <a:cs typeface="+mn-cs"/>
              </a:rPr>
              <a:t> Owen, 36, from Bromley, and Barker, then 32, are found guilty of causing the death of Baby Peter. Connelly had pleaded guilty to the same charge.</a:t>
            </a:r>
          </a:p>
          <a:p>
            <a:endParaRPr lang="en-GB" dirty="0"/>
          </a:p>
        </p:txBody>
      </p:sp>
      <p:sp>
        <p:nvSpPr>
          <p:cNvPr id="4" name="Slide Number Placeholder 3"/>
          <p:cNvSpPr>
            <a:spLocks noGrp="1"/>
          </p:cNvSpPr>
          <p:nvPr>
            <p:ph type="sldNum" sz="quarter" idx="5"/>
          </p:nvPr>
        </p:nvSpPr>
        <p:spPr/>
        <p:txBody>
          <a:bodyPr/>
          <a:lstStyle/>
          <a:p>
            <a:fld id="{07D2AD47-B2F8-449D-9083-90131875F994}" type="slidenum">
              <a:rPr lang="en-GB" smtClean="0"/>
              <a:t>8</a:t>
            </a:fld>
            <a:endParaRPr lang="en-GB"/>
          </a:p>
        </p:txBody>
      </p:sp>
    </p:spTree>
    <p:extLst>
      <p:ext uri="{BB962C8B-B14F-4D97-AF65-F5344CB8AC3E}">
        <p14:creationId xmlns:p14="http://schemas.microsoft.com/office/powerpoint/2010/main" val="17226683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https://www.theguardian.com/society/2010/nov/30/babyp-coroner-rules-out-inquest</a:t>
            </a:r>
            <a:endParaRPr lang="en-GB" dirty="0"/>
          </a:p>
          <a:p>
            <a:r>
              <a:rPr lang="en-GB" dirty="0">
                <a:hlinkClick r:id="rId4"/>
              </a:rPr>
              <a:t>https://www.independent.co.uk/news/uk/crime/coroner-rules-out-inquest-into-death-of-baby-p-2147327.html</a:t>
            </a:r>
            <a:endParaRPr lang="en-GB" dirty="0"/>
          </a:p>
        </p:txBody>
      </p:sp>
      <p:sp>
        <p:nvSpPr>
          <p:cNvPr id="4" name="Slide Number Placeholder 3"/>
          <p:cNvSpPr>
            <a:spLocks noGrp="1"/>
          </p:cNvSpPr>
          <p:nvPr>
            <p:ph type="sldNum" sz="quarter" idx="5"/>
          </p:nvPr>
        </p:nvSpPr>
        <p:spPr/>
        <p:txBody>
          <a:bodyPr/>
          <a:lstStyle/>
          <a:p>
            <a:fld id="{07D2AD47-B2F8-449D-9083-90131875F994}" type="slidenum">
              <a:rPr lang="en-GB" smtClean="0"/>
              <a:t>9</a:t>
            </a:fld>
            <a:endParaRPr lang="en-GB"/>
          </a:p>
        </p:txBody>
      </p:sp>
    </p:spTree>
    <p:extLst>
      <p:ext uri="{BB962C8B-B14F-4D97-AF65-F5344CB8AC3E}">
        <p14:creationId xmlns:p14="http://schemas.microsoft.com/office/powerpoint/2010/main" val="41953519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fld id="{033596D8-C0B6-4C8D-B404-FE0B4444A044}" type="slidenum">
              <a:rPr lang="en-GB" smtClean="0"/>
              <a:pPr/>
              <a:t>10</a:t>
            </a:fld>
            <a:endParaRPr lang="en-GB"/>
          </a:p>
        </p:txBody>
      </p:sp>
    </p:spTree>
    <p:extLst>
      <p:ext uri="{BB962C8B-B14F-4D97-AF65-F5344CB8AC3E}">
        <p14:creationId xmlns:p14="http://schemas.microsoft.com/office/powerpoint/2010/main" val="38975251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Access to children  = teachers, youth workers, </a:t>
            </a:r>
            <a:r>
              <a:rPr lang="en-GB" sz="1200" b="0" i="0" kern="1200" dirty="0">
                <a:solidFill>
                  <a:schemeClr val="tx1"/>
                </a:solidFill>
                <a:effectLst/>
                <a:latin typeface="+mn-lt"/>
                <a:ea typeface="+mn-ea"/>
                <a:cs typeface="+mn-cs"/>
              </a:rPr>
              <a:t>residential staff in boarding schools, para-medical staff, caretakers, independent visitors to childcare organisations, education welfare officers and psychologists, local authority workers in nurseries, playgroups, youth and community groups.</a:t>
            </a:r>
          </a:p>
          <a:p>
            <a:endParaRPr lang="en-GB" dirty="0"/>
          </a:p>
          <a:p>
            <a:r>
              <a:rPr lang="en-GB" sz="1200" b="0" i="0" kern="1200" dirty="0">
                <a:solidFill>
                  <a:schemeClr val="tx1"/>
                </a:solidFill>
                <a:effectLst/>
                <a:latin typeface="+mn-lt"/>
                <a:ea typeface="+mn-ea"/>
                <a:cs typeface="+mn-cs"/>
              </a:rPr>
              <a:t>The guidance was that checks "should not normally be sought" on administrative staff, bus drivers, cleaners, dinner assistants, ground staff, parents and other supervised helpers, and - crucially, in view of the current backlog - student teachers and other trainees except in nursery schools.</a:t>
            </a:r>
          </a:p>
          <a:p>
            <a:r>
              <a:rPr lang="en-GB" sz="1200" b="0" i="0" kern="1200" dirty="0">
                <a:solidFill>
                  <a:schemeClr val="tx1"/>
                </a:solidFill>
                <a:effectLst/>
                <a:latin typeface="+mn-lt"/>
                <a:ea typeface="+mn-ea"/>
                <a:cs typeface="+mn-cs"/>
              </a:rPr>
              <a:t>99 list is</a:t>
            </a:r>
            <a:r>
              <a:rPr lang="en-GB" sz="1200" b="0" i="0" kern="1200" baseline="0" dirty="0">
                <a:solidFill>
                  <a:schemeClr val="tx1"/>
                </a:solidFill>
                <a:effectLst/>
                <a:latin typeface="+mn-lt"/>
                <a:ea typeface="+mn-ea"/>
                <a:cs typeface="+mn-cs"/>
              </a:rPr>
              <a:t> a list of people who </a:t>
            </a:r>
            <a:r>
              <a:rPr lang="en-GB" sz="1200" b="0" i="0" kern="1200" dirty="0">
                <a:solidFill>
                  <a:schemeClr val="tx1"/>
                </a:solidFill>
                <a:effectLst/>
                <a:latin typeface="+mn-lt"/>
                <a:ea typeface="+mn-ea"/>
                <a:cs typeface="+mn-cs"/>
              </a:rPr>
              <a:t>appear on the sex offenders register and confirms if they are barred from working with children. Contains the names, aliases, dates of birth and national insurance numbers of all those forbidden to work with children in schools, social work and voluntary settings.</a:t>
            </a:r>
          </a:p>
          <a:p>
            <a:r>
              <a:rPr lang="en-GB" sz="1200" b="0" i="0" kern="1200" dirty="0">
                <a:solidFill>
                  <a:schemeClr val="tx1"/>
                </a:solidFill>
                <a:effectLst/>
                <a:latin typeface="+mn-lt"/>
                <a:ea typeface="+mn-ea"/>
                <a:cs typeface="+mn-cs"/>
              </a:rPr>
              <a:t>Adults convicted of serious sexual offences committed against children under the age of 16 since 1995 can automatically be placed on List 99. Those convicted of possessing indecent photographs of children can only be automatically barred if they were convicted after 1 June 2003. Since June 2003, a judge can also effectively bar an offender from working with children by giving them a "disqualification order" as part of their sentence.</a:t>
            </a:r>
            <a:endParaRPr lang="en-GB" dirty="0"/>
          </a:p>
        </p:txBody>
      </p:sp>
      <p:sp>
        <p:nvSpPr>
          <p:cNvPr id="4" name="Slide Number Placeholder 3"/>
          <p:cNvSpPr>
            <a:spLocks noGrp="1"/>
          </p:cNvSpPr>
          <p:nvPr>
            <p:ph type="sldNum" sz="quarter" idx="10"/>
          </p:nvPr>
        </p:nvSpPr>
        <p:spPr/>
        <p:txBody>
          <a:bodyPr/>
          <a:lstStyle/>
          <a:p>
            <a:fld id="{033596D8-C0B6-4C8D-B404-FE0B4444A044}" type="slidenum">
              <a:rPr lang="en-GB" smtClean="0"/>
              <a:pPr/>
              <a:t>11</a:t>
            </a:fld>
            <a:endParaRPr lang="en-GB"/>
          </a:p>
        </p:txBody>
      </p:sp>
    </p:spTree>
    <p:extLst>
      <p:ext uri="{BB962C8B-B14F-4D97-AF65-F5344CB8AC3E}">
        <p14:creationId xmlns:p14="http://schemas.microsoft.com/office/powerpoint/2010/main" val="16544938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99 list  - not a sex offender and not banded from working with children. </a:t>
            </a:r>
          </a:p>
          <a:p>
            <a:r>
              <a:rPr lang="en-GB" sz="1200" b="0" i="0" kern="1200" dirty="0">
                <a:solidFill>
                  <a:schemeClr val="tx1"/>
                </a:solidFill>
                <a:effectLst/>
                <a:latin typeface="+mn-lt"/>
                <a:ea typeface="+mn-ea"/>
                <a:cs typeface="+mn-cs"/>
              </a:rPr>
              <a:t>Because the Criminal Records Bureau could not cope with the demand, the Department for Education announced "interim arrangements".</a:t>
            </a:r>
          </a:p>
          <a:p>
            <a:r>
              <a:rPr lang="en-GB" sz="1200" b="0" i="0" kern="1200" dirty="0">
                <a:solidFill>
                  <a:schemeClr val="tx1"/>
                </a:solidFill>
                <a:effectLst/>
                <a:latin typeface="+mn-lt"/>
                <a:ea typeface="+mn-ea"/>
                <a:cs typeface="+mn-cs"/>
              </a:rPr>
              <a:t>These were that - as under the old system - classroom staff could start work pending completion of their police checks, provided they were not on List 99.</a:t>
            </a:r>
          </a:p>
          <a:p>
            <a:r>
              <a:rPr lang="en-GB" sz="1200" b="0" i="0" kern="1200" dirty="0">
                <a:solidFill>
                  <a:schemeClr val="tx1"/>
                </a:solidFill>
                <a:effectLst/>
                <a:latin typeface="+mn-lt"/>
                <a:ea typeface="+mn-ea"/>
                <a:cs typeface="+mn-cs"/>
              </a:rPr>
              <a:t>This exemption did not apply to contractors, ancillary staff such as caretakers, or school governors - they still had to be checked first</a:t>
            </a:r>
          </a:p>
          <a:p>
            <a:endParaRPr lang="en-GB" dirty="0"/>
          </a:p>
        </p:txBody>
      </p:sp>
      <p:sp>
        <p:nvSpPr>
          <p:cNvPr id="4" name="Slide Number Placeholder 3"/>
          <p:cNvSpPr>
            <a:spLocks noGrp="1"/>
          </p:cNvSpPr>
          <p:nvPr>
            <p:ph type="sldNum" sz="quarter" idx="10"/>
          </p:nvPr>
        </p:nvSpPr>
        <p:spPr/>
        <p:txBody>
          <a:bodyPr/>
          <a:lstStyle/>
          <a:p>
            <a:fld id="{033596D8-C0B6-4C8D-B404-FE0B4444A044}" type="slidenum">
              <a:rPr lang="en-GB" smtClean="0"/>
              <a:pPr/>
              <a:t>12</a:t>
            </a:fld>
            <a:endParaRPr lang="en-GB"/>
          </a:p>
        </p:txBody>
      </p:sp>
    </p:spTree>
    <p:extLst>
      <p:ext uri="{BB962C8B-B14F-4D97-AF65-F5344CB8AC3E}">
        <p14:creationId xmlns:p14="http://schemas.microsoft.com/office/powerpoint/2010/main" val="30971386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offences were on file </a:t>
            </a:r>
          </a:p>
        </p:txBody>
      </p:sp>
      <p:sp>
        <p:nvSpPr>
          <p:cNvPr id="4" name="Slide Number Placeholder 3"/>
          <p:cNvSpPr>
            <a:spLocks noGrp="1"/>
          </p:cNvSpPr>
          <p:nvPr>
            <p:ph type="sldNum" sz="quarter" idx="10"/>
          </p:nvPr>
        </p:nvSpPr>
        <p:spPr/>
        <p:txBody>
          <a:bodyPr/>
          <a:lstStyle/>
          <a:p>
            <a:fld id="{033596D8-C0B6-4C8D-B404-FE0B4444A044}" type="slidenum">
              <a:rPr lang="en-GB" smtClean="0"/>
              <a:pPr/>
              <a:t>13</a:t>
            </a:fld>
            <a:endParaRPr lang="en-GB"/>
          </a:p>
        </p:txBody>
      </p:sp>
    </p:spTree>
    <p:extLst>
      <p:ext uri="{BB962C8B-B14F-4D97-AF65-F5344CB8AC3E}">
        <p14:creationId xmlns:p14="http://schemas.microsoft.com/office/powerpoint/2010/main" val="41814284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No convictions to put on the 99 list.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Huntley got his job the vetting process was being changed and a new system is now in place.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From Humberside but job else where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033596D8-C0B6-4C8D-B404-FE0B4444A044}" type="slidenum">
              <a:rPr lang="en-GB" smtClean="0"/>
              <a:pPr/>
              <a:t>16</a:t>
            </a:fld>
            <a:endParaRPr lang="en-GB"/>
          </a:p>
        </p:txBody>
      </p:sp>
    </p:spTree>
    <p:extLst>
      <p:ext uri="{BB962C8B-B14F-4D97-AF65-F5344CB8AC3E}">
        <p14:creationId xmlns:p14="http://schemas.microsoft.com/office/powerpoint/2010/main" val="19412457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https://www.legislation.gov.uk/ukpga/2012/9/contents/enacted</a:t>
            </a:r>
            <a:endParaRPr lang="en-GB" dirty="0"/>
          </a:p>
        </p:txBody>
      </p:sp>
      <p:sp>
        <p:nvSpPr>
          <p:cNvPr id="4" name="Slide Number Placeholder 3"/>
          <p:cNvSpPr>
            <a:spLocks noGrp="1"/>
          </p:cNvSpPr>
          <p:nvPr>
            <p:ph type="sldNum" sz="quarter" idx="5"/>
          </p:nvPr>
        </p:nvSpPr>
        <p:spPr/>
        <p:txBody>
          <a:bodyPr/>
          <a:lstStyle/>
          <a:p>
            <a:fld id="{07D2AD47-B2F8-449D-9083-90131875F994}" type="slidenum">
              <a:rPr lang="en-GB" smtClean="0"/>
              <a:t>18</a:t>
            </a:fld>
            <a:endParaRPr lang="en-GB"/>
          </a:p>
        </p:txBody>
      </p:sp>
    </p:spTree>
    <p:extLst>
      <p:ext uri="{BB962C8B-B14F-4D97-AF65-F5344CB8AC3E}">
        <p14:creationId xmlns:p14="http://schemas.microsoft.com/office/powerpoint/2010/main" val="11125577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8D8A4-AFF4-487D-8052-E807581DA85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CE7EA2E-3645-47F3-8C89-C3378815D60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BF4069D-70AA-495F-A541-F5D334ED408B}"/>
              </a:ext>
            </a:extLst>
          </p:cNvPr>
          <p:cNvSpPr>
            <a:spLocks noGrp="1"/>
          </p:cNvSpPr>
          <p:nvPr>
            <p:ph type="dt" sz="half" idx="10"/>
          </p:nvPr>
        </p:nvSpPr>
        <p:spPr/>
        <p:txBody>
          <a:bodyPr/>
          <a:lstStyle/>
          <a:p>
            <a:fld id="{18695813-6179-415A-8024-32152ABF2E98}" type="datetimeFigureOut">
              <a:rPr lang="en-GB" smtClean="0"/>
              <a:t>20/10/2020</a:t>
            </a:fld>
            <a:endParaRPr lang="en-GB"/>
          </a:p>
        </p:txBody>
      </p:sp>
      <p:sp>
        <p:nvSpPr>
          <p:cNvPr id="5" name="Footer Placeholder 4">
            <a:extLst>
              <a:ext uri="{FF2B5EF4-FFF2-40B4-BE49-F238E27FC236}">
                <a16:creationId xmlns:a16="http://schemas.microsoft.com/office/drawing/2014/main" id="{D16355DB-033B-4258-ADD9-93A09A64BC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5EC9E0-E5AA-43EB-8080-7CCBD4BF2579}"/>
              </a:ext>
            </a:extLst>
          </p:cNvPr>
          <p:cNvSpPr>
            <a:spLocks noGrp="1"/>
          </p:cNvSpPr>
          <p:nvPr>
            <p:ph type="sldNum" sz="quarter" idx="12"/>
          </p:nvPr>
        </p:nvSpPr>
        <p:spPr/>
        <p:txBody>
          <a:bodyPr/>
          <a:lstStyle/>
          <a:p>
            <a:fld id="{03FAFF3D-A9E0-4F38-8718-8CE120986CCC}" type="slidenum">
              <a:rPr lang="en-GB" smtClean="0"/>
              <a:t>‹#›</a:t>
            </a:fld>
            <a:endParaRPr lang="en-GB"/>
          </a:p>
        </p:txBody>
      </p:sp>
    </p:spTree>
    <p:extLst>
      <p:ext uri="{BB962C8B-B14F-4D97-AF65-F5344CB8AC3E}">
        <p14:creationId xmlns:p14="http://schemas.microsoft.com/office/powerpoint/2010/main" val="16588237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94F12-86BB-4D40-8ED7-2EB3A414865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0AD85D0-6785-4B9A-BC6F-34A3ABC525F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0D1480B-9624-4718-A67D-81499C5E45C6}"/>
              </a:ext>
            </a:extLst>
          </p:cNvPr>
          <p:cNvSpPr>
            <a:spLocks noGrp="1"/>
          </p:cNvSpPr>
          <p:nvPr>
            <p:ph type="dt" sz="half" idx="10"/>
          </p:nvPr>
        </p:nvSpPr>
        <p:spPr/>
        <p:txBody>
          <a:bodyPr/>
          <a:lstStyle/>
          <a:p>
            <a:fld id="{18695813-6179-415A-8024-32152ABF2E98}" type="datetimeFigureOut">
              <a:rPr lang="en-GB" smtClean="0"/>
              <a:t>20/10/2020</a:t>
            </a:fld>
            <a:endParaRPr lang="en-GB"/>
          </a:p>
        </p:txBody>
      </p:sp>
      <p:sp>
        <p:nvSpPr>
          <p:cNvPr id="5" name="Footer Placeholder 4">
            <a:extLst>
              <a:ext uri="{FF2B5EF4-FFF2-40B4-BE49-F238E27FC236}">
                <a16:creationId xmlns:a16="http://schemas.microsoft.com/office/drawing/2014/main" id="{88703BBA-CFCF-4ABC-9FCA-D1E9FF6527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EF5AFA-73CA-4DF8-A5DB-5C70D28914D5}"/>
              </a:ext>
            </a:extLst>
          </p:cNvPr>
          <p:cNvSpPr>
            <a:spLocks noGrp="1"/>
          </p:cNvSpPr>
          <p:nvPr>
            <p:ph type="sldNum" sz="quarter" idx="12"/>
          </p:nvPr>
        </p:nvSpPr>
        <p:spPr/>
        <p:txBody>
          <a:bodyPr/>
          <a:lstStyle/>
          <a:p>
            <a:fld id="{03FAFF3D-A9E0-4F38-8718-8CE120986CCC}" type="slidenum">
              <a:rPr lang="en-GB" smtClean="0"/>
              <a:t>‹#›</a:t>
            </a:fld>
            <a:endParaRPr lang="en-GB"/>
          </a:p>
        </p:txBody>
      </p:sp>
    </p:spTree>
    <p:extLst>
      <p:ext uri="{BB962C8B-B14F-4D97-AF65-F5344CB8AC3E}">
        <p14:creationId xmlns:p14="http://schemas.microsoft.com/office/powerpoint/2010/main" val="35605840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87E96B-772F-4794-9721-3EC9C6E238C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79CE221-CCDD-4CD2-A489-C3259DD0CD3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A0EE369-17A8-4092-BE31-E12D2D230FCC}"/>
              </a:ext>
            </a:extLst>
          </p:cNvPr>
          <p:cNvSpPr>
            <a:spLocks noGrp="1"/>
          </p:cNvSpPr>
          <p:nvPr>
            <p:ph type="dt" sz="half" idx="10"/>
          </p:nvPr>
        </p:nvSpPr>
        <p:spPr/>
        <p:txBody>
          <a:bodyPr/>
          <a:lstStyle/>
          <a:p>
            <a:fld id="{18695813-6179-415A-8024-32152ABF2E98}" type="datetimeFigureOut">
              <a:rPr lang="en-GB" smtClean="0"/>
              <a:t>20/10/2020</a:t>
            </a:fld>
            <a:endParaRPr lang="en-GB"/>
          </a:p>
        </p:txBody>
      </p:sp>
      <p:sp>
        <p:nvSpPr>
          <p:cNvPr id="5" name="Footer Placeholder 4">
            <a:extLst>
              <a:ext uri="{FF2B5EF4-FFF2-40B4-BE49-F238E27FC236}">
                <a16:creationId xmlns:a16="http://schemas.microsoft.com/office/drawing/2014/main" id="{1FBC86D1-0B80-48C0-98C3-DE7099052D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8C5830-1E4B-4319-8F7F-B18CC448E964}"/>
              </a:ext>
            </a:extLst>
          </p:cNvPr>
          <p:cNvSpPr>
            <a:spLocks noGrp="1"/>
          </p:cNvSpPr>
          <p:nvPr>
            <p:ph type="sldNum" sz="quarter" idx="12"/>
          </p:nvPr>
        </p:nvSpPr>
        <p:spPr/>
        <p:txBody>
          <a:bodyPr/>
          <a:lstStyle/>
          <a:p>
            <a:fld id="{03FAFF3D-A9E0-4F38-8718-8CE120986CCC}" type="slidenum">
              <a:rPr lang="en-GB" smtClean="0"/>
              <a:t>‹#›</a:t>
            </a:fld>
            <a:endParaRPr lang="en-GB"/>
          </a:p>
        </p:txBody>
      </p:sp>
    </p:spTree>
    <p:extLst>
      <p:ext uri="{BB962C8B-B14F-4D97-AF65-F5344CB8AC3E}">
        <p14:creationId xmlns:p14="http://schemas.microsoft.com/office/powerpoint/2010/main" val="14904990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EB849-3FB5-4E1D-B66F-21CD0FD9F70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D2519E8-2173-4A90-8D9A-5E8F197213D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D75B7DB-F90B-4DD2-B95E-63FFB4D146F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E443B0F-5480-4FCF-8F86-E2646FE7B8E1}"/>
              </a:ext>
            </a:extLst>
          </p:cNvPr>
          <p:cNvSpPr>
            <a:spLocks noGrp="1"/>
          </p:cNvSpPr>
          <p:nvPr>
            <p:ph type="dt" sz="half" idx="10"/>
          </p:nvPr>
        </p:nvSpPr>
        <p:spPr/>
        <p:txBody>
          <a:bodyPr/>
          <a:lstStyle/>
          <a:p>
            <a:fld id="{18695813-6179-415A-8024-32152ABF2E98}" type="datetimeFigureOut">
              <a:rPr lang="en-GB" smtClean="0"/>
              <a:t>20/10/2020</a:t>
            </a:fld>
            <a:endParaRPr lang="en-GB"/>
          </a:p>
        </p:txBody>
      </p:sp>
      <p:sp>
        <p:nvSpPr>
          <p:cNvPr id="6" name="Footer Placeholder 5">
            <a:extLst>
              <a:ext uri="{FF2B5EF4-FFF2-40B4-BE49-F238E27FC236}">
                <a16:creationId xmlns:a16="http://schemas.microsoft.com/office/drawing/2014/main" id="{37729BDF-FEDF-4D2A-B820-965D908499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C5C8445-D31E-4F37-BF3B-0380C0D38E07}"/>
              </a:ext>
            </a:extLst>
          </p:cNvPr>
          <p:cNvSpPr>
            <a:spLocks noGrp="1"/>
          </p:cNvSpPr>
          <p:nvPr>
            <p:ph type="sldNum" sz="quarter" idx="12"/>
          </p:nvPr>
        </p:nvSpPr>
        <p:spPr/>
        <p:txBody>
          <a:bodyPr/>
          <a:lstStyle/>
          <a:p>
            <a:fld id="{03FAFF3D-A9E0-4F38-8718-8CE120986CCC}" type="slidenum">
              <a:rPr lang="en-GB" smtClean="0"/>
              <a:t>‹#›</a:t>
            </a:fld>
            <a:endParaRPr lang="en-GB"/>
          </a:p>
        </p:txBody>
      </p:sp>
    </p:spTree>
    <p:extLst>
      <p:ext uri="{BB962C8B-B14F-4D97-AF65-F5344CB8AC3E}">
        <p14:creationId xmlns:p14="http://schemas.microsoft.com/office/powerpoint/2010/main" val="21836064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032A1-E412-41B9-B851-6FE63C04C1F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3CE5D28-4375-4A68-9F08-CE01419ED2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4BF709A-147D-46ED-8694-AEAC5C1923D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3590CF8-306D-4554-8306-7CAA358D536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6ED85EA-D0FA-4C93-9795-198BE8E4001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9CABFC5-2CE1-4DEE-A3AC-5DF8FACFCC08}"/>
              </a:ext>
            </a:extLst>
          </p:cNvPr>
          <p:cNvSpPr>
            <a:spLocks noGrp="1"/>
          </p:cNvSpPr>
          <p:nvPr>
            <p:ph type="dt" sz="half" idx="10"/>
          </p:nvPr>
        </p:nvSpPr>
        <p:spPr/>
        <p:txBody>
          <a:bodyPr/>
          <a:lstStyle/>
          <a:p>
            <a:fld id="{18695813-6179-415A-8024-32152ABF2E98}" type="datetimeFigureOut">
              <a:rPr lang="en-GB" smtClean="0"/>
              <a:t>20/10/2020</a:t>
            </a:fld>
            <a:endParaRPr lang="en-GB"/>
          </a:p>
        </p:txBody>
      </p:sp>
      <p:sp>
        <p:nvSpPr>
          <p:cNvPr id="8" name="Footer Placeholder 7">
            <a:extLst>
              <a:ext uri="{FF2B5EF4-FFF2-40B4-BE49-F238E27FC236}">
                <a16:creationId xmlns:a16="http://schemas.microsoft.com/office/drawing/2014/main" id="{7C658AAD-7B08-425C-A0E2-6BBD52BB93C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16E067E-E4A7-4E1A-BFB9-9E2CEF4D804E}"/>
              </a:ext>
            </a:extLst>
          </p:cNvPr>
          <p:cNvSpPr>
            <a:spLocks noGrp="1"/>
          </p:cNvSpPr>
          <p:nvPr>
            <p:ph type="sldNum" sz="quarter" idx="12"/>
          </p:nvPr>
        </p:nvSpPr>
        <p:spPr/>
        <p:txBody>
          <a:bodyPr/>
          <a:lstStyle/>
          <a:p>
            <a:fld id="{03FAFF3D-A9E0-4F38-8718-8CE120986CCC}" type="slidenum">
              <a:rPr lang="en-GB" smtClean="0"/>
              <a:t>‹#›</a:t>
            </a:fld>
            <a:endParaRPr lang="en-GB"/>
          </a:p>
        </p:txBody>
      </p:sp>
    </p:spTree>
    <p:extLst>
      <p:ext uri="{BB962C8B-B14F-4D97-AF65-F5344CB8AC3E}">
        <p14:creationId xmlns:p14="http://schemas.microsoft.com/office/powerpoint/2010/main" val="744960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3EF3D-14F8-43D2-A671-03316576775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06DA52E-DC29-471C-960B-BD5629CEA0B7}"/>
              </a:ext>
            </a:extLst>
          </p:cNvPr>
          <p:cNvSpPr>
            <a:spLocks noGrp="1"/>
          </p:cNvSpPr>
          <p:nvPr>
            <p:ph type="dt" sz="half" idx="10"/>
          </p:nvPr>
        </p:nvSpPr>
        <p:spPr/>
        <p:txBody>
          <a:bodyPr/>
          <a:lstStyle/>
          <a:p>
            <a:fld id="{18695813-6179-415A-8024-32152ABF2E98}" type="datetimeFigureOut">
              <a:rPr lang="en-GB" smtClean="0"/>
              <a:t>20/10/2020</a:t>
            </a:fld>
            <a:endParaRPr lang="en-GB"/>
          </a:p>
        </p:txBody>
      </p:sp>
      <p:sp>
        <p:nvSpPr>
          <p:cNvPr id="4" name="Footer Placeholder 3">
            <a:extLst>
              <a:ext uri="{FF2B5EF4-FFF2-40B4-BE49-F238E27FC236}">
                <a16:creationId xmlns:a16="http://schemas.microsoft.com/office/drawing/2014/main" id="{CB97AD21-851F-4E7C-AC61-99D8A96C127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0E51612-3073-41A2-A3F4-8F4619B33492}"/>
              </a:ext>
            </a:extLst>
          </p:cNvPr>
          <p:cNvSpPr>
            <a:spLocks noGrp="1"/>
          </p:cNvSpPr>
          <p:nvPr>
            <p:ph type="sldNum" sz="quarter" idx="12"/>
          </p:nvPr>
        </p:nvSpPr>
        <p:spPr/>
        <p:txBody>
          <a:bodyPr/>
          <a:lstStyle/>
          <a:p>
            <a:fld id="{03FAFF3D-A9E0-4F38-8718-8CE120986CCC}" type="slidenum">
              <a:rPr lang="en-GB" smtClean="0"/>
              <a:t>‹#›</a:t>
            </a:fld>
            <a:endParaRPr lang="en-GB"/>
          </a:p>
        </p:txBody>
      </p:sp>
    </p:spTree>
    <p:extLst>
      <p:ext uri="{BB962C8B-B14F-4D97-AF65-F5344CB8AC3E}">
        <p14:creationId xmlns:p14="http://schemas.microsoft.com/office/powerpoint/2010/main" val="37181892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6CDDCDF-F2A5-42FD-93D4-E74E4506A3E1}"/>
              </a:ext>
            </a:extLst>
          </p:cNvPr>
          <p:cNvSpPr>
            <a:spLocks noGrp="1"/>
          </p:cNvSpPr>
          <p:nvPr>
            <p:ph type="dt" sz="half" idx="10"/>
          </p:nvPr>
        </p:nvSpPr>
        <p:spPr/>
        <p:txBody>
          <a:bodyPr/>
          <a:lstStyle/>
          <a:p>
            <a:fld id="{18695813-6179-415A-8024-32152ABF2E98}" type="datetimeFigureOut">
              <a:rPr lang="en-GB" smtClean="0"/>
              <a:t>20/10/2020</a:t>
            </a:fld>
            <a:endParaRPr lang="en-GB"/>
          </a:p>
        </p:txBody>
      </p:sp>
      <p:sp>
        <p:nvSpPr>
          <p:cNvPr id="3" name="Footer Placeholder 2">
            <a:extLst>
              <a:ext uri="{FF2B5EF4-FFF2-40B4-BE49-F238E27FC236}">
                <a16:creationId xmlns:a16="http://schemas.microsoft.com/office/drawing/2014/main" id="{269FC356-EDC7-45F4-8A55-C6DCDEE3554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1A3428B-66A0-404C-BA17-D6B6EFD6F418}"/>
              </a:ext>
            </a:extLst>
          </p:cNvPr>
          <p:cNvSpPr>
            <a:spLocks noGrp="1"/>
          </p:cNvSpPr>
          <p:nvPr>
            <p:ph type="sldNum" sz="quarter" idx="12"/>
          </p:nvPr>
        </p:nvSpPr>
        <p:spPr/>
        <p:txBody>
          <a:bodyPr/>
          <a:lstStyle/>
          <a:p>
            <a:fld id="{03FAFF3D-A9E0-4F38-8718-8CE120986CCC}" type="slidenum">
              <a:rPr lang="en-GB" smtClean="0"/>
              <a:t>‹#›</a:t>
            </a:fld>
            <a:endParaRPr lang="en-GB"/>
          </a:p>
        </p:txBody>
      </p:sp>
    </p:spTree>
    <p:extLst>
      <p:ext uri="{BB962C8B-B14F-4D97-AF65-F5344CB8AC3E}">
        <p14:creationId xmlns:p14="http://schemas.microsoft.com/office/powerpoint/2010/main" val="3704967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59D6B-9036-4374-9B95-3AACD07266B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1DAE7BC-1576-4345-8CA9-ED5B42B5B89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DF8F53C-1AE4-422A-9A64-61A3A622A7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E986D72-22E8-45E6-B3ED-FBF518D03D04}"/>
              </a:ext>
            </a:extLst>
          </p:cNvPr>
          <p:cNvSpPr>
            <a:spLocks noGrp="1"/>
          </p:cNvSpPr>
          <p:nvPr>
            <p:ph type="dt" sz="half" idx="10"/>
          </p:nvPr>
        </p:nvSpPr>
        <p:spPr/>
        <p:txBody>
          <a:bodyPr/>
          <a:lstStyle/>
          <a:p>
            <a:fld id="{18695813-6179-415A-8024-32152ABF2E98}" type="datetimeFigureOut">
              <a:rPr lang="en-GB" smtClean="0"/>
              <a:t>20/10/2020</a:t>
            </a:fld>
            <a:endParaRPr lang="en-GB"/>
          </a:p>
        </p:txBody>
      </p:sp>
      <p:sp>
        <p:nvSpPr>
          <p:cNvPr id="6" name="Footer Placeholder 5">
            <a:extLst>
              <a:ext uri="{FF2B5EF4-FFF2-40B4-BE49-F238E27FC236}">
                <a16:creationId xmlns:a16="http://schemas.microsoft.com/office/drawing/2014/main" id="{1B7B88FA-B4E3-4156-AEC5-83B99A686B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F0B3CBD-B8D6-4C0D-AA36-F547A370808A}"/>
              </a:ext>
            </a:extLst>
          </p:cNvPr>
          <p:cNvSpPr>
            <a:spLocks noGrp="1"/>
          </p:cNvSpPr>
          <p:nvPr>
            <p:ph type="sldNum" sz="quarter" idx="12"/>
          </p:nvPr>
        </p:nvSpPr>
        <p:spPr/>
        <p:txBody>
          <a:bodyPr/>
          <a:lstStyle/>
          <a:p>
            <a:fld id="{03FAFF3D-A9E0-4F38-8718-8CE120986CCC}" type="slidenum">
              <a:rPr lang="en-GB" smtClean="0"/>
              <a:t>‹#›</a:t>
            </a:fld>
            <a:endParaRPr lang="en-GB"/>
          </a:p>
        </p:txBody>
      </p:sp>
    </p:spTree>
    <p:extLst>
      <p:ext uri="{BB962C8B-B14F-4D97-AF65-F5344CB8AC3E}">
        <p14:creationId xmlns:p14="http://schemas.microsoft.com/office/powerpoint/2010/main" val="29322780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FA164E-B978-42D0-B4A2-81113430C2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84B3D9C-13DC-44A9-84DB-8001A96C258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B293EC9-8BAC-47DF-994A-C922E5DE65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DA948C3-07B6-46E1-ABBA-D96357FE5497}"/>
              </a:ext>
            </a:extLst>
          </p:cNvPr>
          <p:cNvSpPr>
            <a:spLocks noGrp="1"/>
          </p:cNvSpPr>
          <p:nvPr>
            <p:ph type="dt" sz="half" idx="10"/>
          </p:nvPr>
        </p:nvSpPr>
        <p:spPr/>
        <p:txBody>
          <a:bodyPr/>
          <a:lstStyle/>
          <a:p>
            <a:fld id="{18695813-6179-415A-8024-32152ABF2E98}" type="datetimeFigureOut">
              <a:rPr lang="en-GB" smtClean="0"/>
              <a:t>20/10/2020</a:t>
            </a:fld>
            <a:endParaRPr lang="en-GB"/>
          </a:p>
        </p:txBody>
      </p:sp>
      <p:sp>
        <p:nvSpPr>
          <p:cNvPr id="6" name="Footer Placeholder 5">
            <a:extLst>
              <a:ext uri="{FF2B5EF4-FFF2-40B4-BE49-F238E27FC236}">
                <a16:creationId xmlns:a16="http://schemas.microsoft.com/office/drawing/2014/main" id="{D560A27E-92D8-43E5-87CC-F6FC3B07A48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9F91D12-95FC-42C1-AF57-E5D31D55217F}"/>
              </a:ext>
            </a:extLst>
          </p:cNvPr>
          <p:cNvSpPr>
            <a:spLocks noGrp="1"/>
          </p:cNvSpPr>
          <p:nvPr>
            <p:ph type="sldNum" sz="quarter" idx="12"/>
          </p:nvPr>
        </p:nvSpPr>
        <p:spPr/>
        <p:txBody>
          <a:bodyPr/>
          <a:lstStyle/>
          <a:p>
            <a:fld id="{03FAFF3D-A9E0-4F38-8718-8CE120986CCC}" type="slidenum">
              <a:rPr lang="en-GB" smtClean="0"/>
              <a:t>‹#›</a:t>
            </a:fld>
            <a:endParaRPr lang="en-GB"/>
          </a:p>
        </p:txBody>
      </p:sp>
    </p:spTree>
    <p:extLst>
      <p:ext uri="{BB962C8B-B14F-4D97-AF65-F5344CB8AC3E}">
        <p14:creationId xmlns:p14="http://schemas.microsoft.com/office/powerpoint/2010/main" val="4991473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2B70B3-2A88-4F96-A11A-26C1F6AE615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029E877-3877-4D11-897B-72FDEFDF61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121380D-2A59-4573-9017-630CA86A1B11}"/>
              </a:ext>
            </a:extLst>
          </p:cNvPr>
          <p:cNvSpPr>
            <a:spLocks noGrp="1"/>
          </p:cNvSpPr>
          <p:nvPr>
            <p:ph type="dt" sz="half" idx="10"/>
          </p:nvPr>
        </p:nvSpPr>
        <p:spPr/>
        <p:txBody>
          <a:bodyPr/>
          <a:lstStyle/>
          <a:p>
            <a:fld id="{18695813-6179-415A-8024-32152ABF2E98}" type="datetimeFigureOut">
              <a:rPr lang="en-GB" smtClean="0"/>
              <a:t>20/10/2020</a:t>
            </a:fld>
            <a:endParaRPr lang="en-GB"/>
          </a:p>
        </p:txBody>
      </p:sp>
      <p:sp>
        <p:nvSpPr>
          <p:cNvPr id="5" name="Footer Placeholder 4">
            <a:extLst>
              <a:ext uri="{FF2B5EF4-FFF2-40B4-BE49-F238E27FC236}">
                <a16:creationId xmlns:a16="http://schemas.microsoft.com/office/drawing/2014/main" id="{A5D9038E-FDB6-40D9-969C-A2F578D3A4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79F2B1-EBF3-4EA0-9E8B-AEC0CD779635}"/>
              </a:ext>
            </a:extLst>
          </p:cNvPr>
          <p:cNvSpPr>
            <a:spLocks noGrp="1"/>
          </p:cNvSpPr>
          <p:nvPr>
            <p:ph type="sldNum" sz="quarter" idx="12"/>
          </p:nvPr>
        </p:nvSpPr>
        <p:spPr/>
        <p:txBody>
          <a:bodyPr/>
          <a:lstStyle/>
          <a:p>
            <a:fld id="{03FAFF3D-A9E0-4F38-8718-8CE120986CCC}" type="slidenum">
              <a:rPr lang="en-GB" smtClean="0"/>
              <a:t>‹#›</a:t>
            </a:fld>
            <a:endParaRPr lang="en-GB"/>
          </a:p>
        </p:txBody>
      </p:sp>
    </p:spTree>
    <p:extLst>
      <p:ext uri="{BB962C8B-B14F-4D97-AF65-F5344CB8AC3E}">
        <p14:creationId xmlns:p14="http://schemas.microsoft.com/office/powerpoint/2010/main" val="2473161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F6F5DF-F5EA-4985-BFC5-CB4750DADC1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D7325FE-29BF-4E7C-944F-DCBD90E2ABE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E4418B-2273-48F1-B45F-51B00C8EC815}"/>
              </a:ext>
            </a:extLst>
          </p:cNvPr>
          <p:cNvSpPr>
            <a:spLocks noGrp="1"/>
          </p:cNvSpPr>
          <p:nvPr>
            <p:ph type="dt" sz="half" idx="10"/>
          </p:nvPr>
        </p:nvSpPr>
        <p:spPr/>
        <p:txBody>
          <a:bodyPr/>
          <a:lstStyle/>
          <a:p>
            <a:fld id="{18695813-6179-415A-8024-32152ABF2E98}" type="datetimeFigureOut">
              <a:rPr lang="en-GB" smtClean="0"/>
              <a:t>20/10/2020</a:t>
            </a:fld>
            <a:endParaRPr lang="en-GB"/>
          </a:p>
        </p:txBody>
      </p:sp>
      <p:sp>
        <p:nvSpPr>
          <p:cNvPr id="5" name="Footer Placeholder 4">
            <a:extLst>
              <a:ext uri="{FF2B5EF4-FFF2-40B4-BE49-F238E27FC236}">
                <a16:creationId xmlns:a16="http://schemas.microsoft.com/office/drawing/2014/main" id="{F90C6FBA-C5E6-4BFF-A334-6D4D94AD62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573A17-CC2B-4EFB-BDD9-7A7E01DFBCF9}"/>
              </a:ext>
            </a:extLst>
          </p:cNvPr>
          <p:cNvSpPr>
            <a:spLocks noGrp="1"/>
          </p:cNvSpPr>
          <p:nvPr>
            <p:ph type="sldNum" sz="quarter" idx="12"/>
          </p:nvPr>
        </p:nvSpPr>
        <p:spPr/>
        <p:txBody>
          <a:bodyPr/>
          <a:lstStyle/>
          <a:p>
            <a:fld id="{03FAFF3D-A9E0-4F38-8718-8CE120986CCC}" type="slidenum">
              <a:rPr lang="en-GB" smtClean="0"/>
              <a:t>‹#›</a:t>
            </a:fld>
            <a:endParaRPr lang="en-GB"/>
          </a:p>
        </p:txBody>
      </p:sp>
    </p:spTree>
    <p:extLst>
      <p:ext uri="{BB962C8B-B14F-4D97-AF65-F5344CB8AC3E}">
        <p14:creationId xmlns:p14="http://schemas.microsoft.com/office/powerpoint/2010/main" val="2759422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EF3D0D9-9790-413C-ACBB-FFA6D075EA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39ECBCE-36EC-4610-AD4F-6884707869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0AE55E6-D27A-4681-A306-B58A5F5E874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695813-6179-415A-8024-32152ABF2E98}" type="datetimeFigureOut">
              <a:rPr lang="en-GB" smtClean="0"/>
              <a:t>20/10/2020</a:t>
            </a:fld>
            <a:endParaRPr lang="en-GB"/>
          </a:p>
        </p:txBody>
      </p:sp>
      <p:sp>
        <p:nvSpPr>
          <p:cNvPr id="5" name="Footer Placeholder 4">
            <a:extLst>
              <a:ext uri="{FF2B5EF4-FFF2-40B4-BE49-F238E27FC236}">
                <a16:creationId xmlns:a16="http://schemas.microsoft.com/office/drawing/2014/main" id="{710B9624-94BC-45F8-A598-F55E0D5C9D5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8E3BCC1-05EF-4FDB-BA1C-6F2A9E7A9B8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FAFF3D-A9E0-4F38-8718-8CE120986CCC}" type="slidenum">
              <a:rPr lang="en-GB" smtClean="0"/>
              <a:t>‹#›</a:t>
            </a:fld>
            <a:endParaRPr lang="en-GB"/>
          </a:p>
        </p:txBody>
      </p:sp>
    </p:spTree>
    <p:extLst>
      <p:ext uri="{BB962C8B-B14F-4D97-AF65-F5344CB8AC3E}">
        <p14:creationId xmlns:p14="http://schemas.microsoft.com/office/powerpoint/2010/main" val="42682971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youtube.com/watch?v=PGOMkQcKRVs"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D9B1EE-49C4-4F29-8768-26FA1AEB574F}"/>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n-US" dirty="0"/>
              <a:t>Week 4 Tutorial</a:t>
            </a:r>
          </a:p>
        </p:txBody>
      </p:sp>
      <p:sp>
        <p:nvSpPr>
          <p:cNvPr id="3" name="Text Placeholder 2">
            <a:extLst>
              <a:ext uri="{FF2B5EF4-FFF2-40B4-BE49-F238E27FC236}">
                <a16:creationId xmlns:a16="http://schemas.microsoft.com/office/drawing/2014/main" id="{40D8C268-8F19-4CDD-A1DB-0D2B49C63840}"/>
              </a:ext>
            </a:extLst>
          </p:cNvPr>
          <p:cNvSpPr>
            <a:spLocks noGrp="1"/>
          </p:cNvSpPr>
          <p:nvPr>
            <p:ph type="body" idx="1"/>
          </p:nvPr>
        </p:nvSpPr>
        <p:spPr>
          <a:xfrm>
            <a:off x="6746627" y="4750893"/>
            <a:ext cx="4645250" cy="1147863"/>
          </a:xfrm>
        </p:spPr>
        <p:txBody>
          <a:bodyPr vert="horz" lIns="91440" tIns="45720" rIns="91440" bIns="45720" rtlCol="0" anchor="t">
            <a:normAutofit/>
          </a:bodyPr>
          <a:lstStyle/>
          <a:p>
            <a:endParaRPr lang="en-US" sz="2000">
              <a:solidFill>
                <a:schemeClr val="tx1"/>
              </a:solidFill>
            </a:endParaRPr>
          </a:p>
        </p:txBody>
      </p:sp>
      <p:sp>
        <p:nvSpPr>
          <p:cNvPr id="9" name="Freeform: Shape 8">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2D6A974A-D942-4988-BDF5-8501DC65B16C}"/>
              </a:ext>
            </a:extLst>
          </p:cNvPr>
          <p:cNvPicPr>
            <a:picLocks noChangeAspect="1"/>
          </p:cNvPicPr>
          <p:nvPr/>
        </p:nvPicPr>
        <p:blipFill rotWithShape="1">
          <a:blip r:embed="rId2"/>
          <a:srcRect l="3599" r="37766" b="-1"/>
          <a:stretch/>
        </p:blipFill>
        <p:spPr>
          <a:xfrm>
            <a:off x="20" y="10"/>
            <a:ext cx="6024134"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892556417"/>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D21050B-D85A-4CC6-94EC-450D24F19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a:extLst>
              <a:ext uri="{FF2B5EF4-FFF2-40B4-BE49-F238E27FC236}">
                <a16:creationId xmlns:a16="http://schemas.microsoft.com/office/drawing/2014/main" id="{C4720EDA-E218-43A9-8817-08F09F4DB6C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14" name="Rectangle 13">
            <a:extLst>
              <a:ext uri="{FF2B5EF4-FFF2-40B4-BE49-F238E27FC236}">
                <a16:creationId xmlns:a16="http://schemas.microsoft.com/office/drawing/2014/main" id="{D87C4F29-0DC4-4901-A2FD-7C88889E6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C5F81162-7738-4BC8-BA5D-ADEFD7F2D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083" y="-1044"/>
            <a:ext cx="6432966" cy="6859043"/>
          </a:xfrm>
          <a:prstGeom prst="rect">
            <a:avLst/>
          </a:prstGeom>
          <a:solidFill>
            <a:schemeClr val="bg1"/>
          </a:solidFill>
          <a:ln w="1206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45199E43-CD61-4F70-9F00-DC0F0DF80B21}"/>
              </a:ext>
            </a:extLst>
          </p:cNvPr>
          <p:cNvSpPr>
            <a:spLocks noGrp="1"/>
          </p:cNvSpPr>
          <p:nvPr>
            <p:ph type="title"/>
          </p:nvPr>
        </p:nvSpPr>
        <p:spPr>
          <a:xfrm>
            <a:off x="1512439" y="552811"/>
            <a:ext cx="5448255" cy="572604"/>
          </a:xfrm>
        </p:spPr>
        <p:txBody>
          <a:bodyPr anchor="b">
            <a:normAutofit/>
          </a:bodyPr>
          <a:lstStyle/>
          <a:p>
            <a:r>
              <a:rPr lang="en-GB" sz="2800" dirty="0"/>
              <a:t>Safeguarding</a:t>
            </a:r>
          </a:p>
        </p:txBody>
      </p:sp>
      <p:sp>
        <p:nvSpPr>
          <p:cNvPr id="3" name="Content Placeholder 2">
            <a:extLst>
              <a:ext uri="{FF2B5EF4-FFF2-40B4-BE49-F238E27FC236}">
                <a16:creationId xmlns:a16="http://schemas.microsoft.com/office/drawing/2014/main" id="{4C140B27-592C-4623-BA98-64001D5A8B7D}"/>
              </a:ext>
            </a:extLst>
          </p:cNvPr>
          <p:cNvSpPr>
            <a:spLocks noGrp="1"/>
          </p:cNvSpPr>
          <p:nvPr>
            <p:ph idx="1"/>
          </p:nvPr>
        </p:nvSpPr>
        <p:spPr>
          <a:xfrm>
            <a:off x="1512439" y="1294228"/>
            <a:ext cx="5662084" cy="5317587"/>
          </a:xfrm>
        </p:spPr>
        <p:txBody>
          <a:bodyPr anchor="t">
            <a:normAutofit/>
          </a:bodyPr>
          <a:lstStyle/>
          <a:p>
            <a:r>
              <a:rPr lang="en-GB" sz="2000" dirty="0"/>
              <a:t>The term safeguarding is used to define actions taken to protect vulnerable groups from harm. This harm might come from adults or other children </a:t>
            </a:r>
          </a:p>
          <a:p>
            <a:r>
              <a:rPr lang="en-GB" sz="2000" dirty="0"/>
              <a:t>organisation works with children &amp; vulnerable adults will have strict safeguarding policies</a:t>
            </a:r>
          </a:p>
          <a:p>
            <a:pPr lvl="1"/>
            <a:r>
              <a:rPr lang="en-GB" sz="1600" dirty="0"/>
              <a:t>And regularly updated</a:t>
            </a:r>
          </a:p>
          <a:p>
            <a:r>
              <a:rPr lang="en-GB" sz="2000" dirty="0"/>
              <a:t>Protect vulnerable from abuse, maltreatment and exploitation.</a:t>
            </a:r>
          </a:p>
          <a:p>
            <a:r>
              <a:rPr lang="en-GB" sz="2000" dirty="0"/>
              <a:t>Prevent anything from harming their health or development.</a:t>
            </a:r>
          </a:p>
          <a:p>
            <a:r>
              <a:rPr lang="en-GB" sz="2000" dirty="0"/>
              <a:t>Ensure they can grow up under safe and effective care.</a:t>
            </a:r>
          </a:p>
          <a:p>
            <a:r>
              <a:rPr lang="en-GB" sz="2000" dirty="0"/>
              <a:t>Take action to ensure they have the best outcomes in life.</a:t>
            </a:r>
            <a:endParaRPr lang="en-GB" sz="1500" dirty="0"/>
          </a:p>
          <a:p>
            <a:r>
              <a:rPr lang="en-GB" sz="1500" dirty="0"/>
              <a:t>Keep staff safe</a:t>
            </a:r>
            <a:endParaRPr lang="en-GB" sz="2000" dirty="0"/>
          </a:p>
        </p:txBody>
      </p:sp>
    </p:spTree>
    <p:extLst>
      <p:ext uri="{BB962C8B-B14F-4D97-AF65-F5344CB8AC3E}">
        <p14:creationId xmlns:p14="http://schemas.microsoft.com/office/powerpoint/2010/main" val="36966192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8A06A8A-8B3C-43EB-BF15-8F10CAAF49F4}"/>
              </a:ext>
            </a:extLst>
          </p:cNvPr>
          <p:cNvPicPr>
            <a:picLocks noChangeAspect="1"/>
          </p:cNvPicPr>
          <p:nvPr/>
        </p:nvPicPr>
        <p:blipFill>
          <a:blip r:embed="rId3"/>
          <a:stretch>
            <a:fillRect/>
          </a:stretch>
        </p:blipFill>
        <p:spPr>
          <a:xfrm>
            <a:off x="1045698" y="322898"/>
            <a:ext cx="10100603" cy="6212204"/>
          </a:xfrm>
          <a:prstGeom prst="rect">
            <a:avLst/>
          </a:prstGeom>
        </p:spPr>
      </p:pic>
      <p:sp>
        <p:nvSpPr>
          <p:cNvPr id="3" name="Rectangle 2">
            <a:extLst>
              <a:ext uri="{FF2B5EF4-FFF2-40B4-BE49-F238E27FC236}">
                <a16:creationId xmlns:a16="http://schemas.microsoft.com/office/drawing/2014/main" id="{A241CA39-0EAC-4162-BB2B-01FCD0C8F470}"/>
              </a:ext>
            </a:extLst>
          </p:cNvPr>
          <p:cNvSpPr/>
          <p:nvPr/>
        </p:nvSpPr>
        <p:spPr>
          <a:xfrm rot="21177426">
            <a:off x="386163" y="1321580"/>
            <a:ext cx="1860272" cy="646331"/>
          </a:xfrm>
          <a:prstGeom prst="rect">
            <a:avLst/>
          </a:prstGeom>
        </p:spPr>
        <p:txBody>
          <a:bodyPr wrap="square">
            <a:spAutoFit/>
          </a:bodyPr>
          <a:lstStyle/>
          <a:p>
            <a:r>
              <a:rPr lang="en-GB" dirty="0"/>
              <a:t>Continuum need of support</a:t>
            </a:r>
          </a:p>
        </p:txBody>
      </p:sp>
    </p:spTree>
    <p:extLst>
      <p:ext uri="{BB962C8B-B14F-4D97-AF65-F5344CB8AC3E}">
        <p14:creationId xmlns:p14="http://schemas.microsoft.com/office/powerpoint/2010/main" val="24137970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7">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1C981B-4F5C-4779-80E6-F8E8A67A68A6}"/>
              </a:ext>
            </a:extLst>
          </p:cNvPr>
          <p:cNvSpPr>
            <a:spLocks noGrp="1"/>
          </p:cNvSpPr>
          <p:nvPr>
            <p:ph type="ctrTitle"/>
          </p:nvPr>
        </p:nvSpPr>
        <p:spPr>
          <a:xfrm>
            <a:off x="965200" y="1567843"/>
            <a:ext cx="3712224" cy="3714496"/>
          </a:xfrm>
        </p:spPr>
        <p:txBody>
          <a:bodyPr vert="horz" lIns="91440" tIns="45720" rIns="91440" bIns="45720" rtlCol="0" anchor="ctr">
            <a:normAutofit/>
          </a:bodyPr>
          <a:lstStyle/>
          <a:p>
            <a:pPr algn="l"/>
            <a:r>
              <a:rPr lang="en-US" sz="4800" b="1" kern="1200" dirty="0">
                <a:solidFill>
                  <a:schemeClr val="tx1"/>
                </a:solidFill>
                <a:latin typeface="+mj-lt"/>
                <a:ea typeface="+mj-ea"/>
                <a:cs typeface="+mj-cs"/>
              </a:rPr>
              <a:t>Making ‘never again’ a reality</a:t>
            </a:r>
            <a:br>
              <a:rPr lang="en-US" sz="4800" b="1" kern="1200" dirty="0">
                <a:solidFill>
                  <a:schemeClr val="tx1"/>
                </a:solidFill>
                <a:latin typeface="+mj-lt"/>
                <a:ea typeface="+mj-ea"/>
                <a:cs typeface="+mj-cs"/>
              </a:rPr>
            </a:br>
            <a:br>
              <a:rPr lang="en-US" sz="4800" b="1" kern="1200" dirty="0">
                <a:solidFill>
                  <a:schemeClr val="tx1"/>
                </a:solidFill>
                <a:latin typeface="+mj-lt"/>
                <a:ea typeface="+mj-ea"/>
                <a:cs typeface="+mj-cs"/>
              </a:rPr>
            </a:br>
            <a:r>
              <a:rPr lang="en-US" sz="2400" b="1" kern="1200" dirty="0">
                <a:solidFill>
                  <a:schemeClr val="tx1"/>
                </a:solidFill>
                <a:latin typeface="+mj-lt"/>
                <a:ea typeface="+mj-ea"/>
                <a:cs typeface="+mj-cs"/>
              </a:rPr>
              <a:t>still failing individuals</a:t>
            </a:r>
            <a:br>
              <a:rPr lang="en-US" sz="2400" b="1" kern="1200" dirty="0">
                <a:solidFill>
                  <a:schemeClr val="tx1"/>
                </a:solidFill>
                <a:latin typeface="+mj-lt"/>
                <a:ea typeface="+mj-ea"/>
                <a:cs typeface="+mj-cs"/>
              </a:rPr>
            </a:br>
            <a:r>
              <a:rPr lang="en-US" sz="2400" b="1" kern="1200" dirty="0">
                <a:solidFill>
                  <a:schemeClr val="tx1"/>
                </a:solidFill>
                <a:latin typeface="+mj-lt"/>
                <a:ea typeface="+mj-ea"/>
                <a:cs typeface="+mj-cs"/>
              </a:rPr>
              <a:t>fail to protect the vulnerable</a:t>
            </a:r>
            <a:br>
              <a:rPr lang="en-US" sz="4800" b="1" kern="1200" dirty="0">
                <a:solidFill>
                  <a:schemeClr val="tx1"/>
                </a:solidFill>
                <a:latin typeface="+mj-lt"/>
                <a:ea typeface="+mj-ea"/>
                <a:cs typeface="+mj-cs"/>
              </a:rPr>
            </a:br>
            <a:endParaRPr lang="en-US" sz="4800" kern="1200" dirty="0">
              <a:solidFill>
                <a:schemeClr val="tx1"/>
              </a:solidFill>
              <a:latin typeface="+mj-lt"/>
              <a:ea typeface="+mj-ea"/>
              <a:cs typeface="+mj-cs"/>
            </a:endParaRPr>
          </a:p>
        </p:txBody>
      </p:sp>
      <p:grpSp>
        <p:nvGrpSpPr>
          <p:cNvPr id="27" name="Group 9">
            <a:extLst>
              <a:ext uri="{FF2B5EF4-FFF2-40B4-BE49-F238E27FC236}">
                <a16:creationId xmlns:a16="http://schemas.microsoft.com/office/drawing/2014/main" id="{2C3846A5-A498-4C9E-B4DC-13532657D7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35506" y="643467"/>
            <a:ext cx="1128382" cy="847206"/>
            <a:chOff x="8183879" y="1000124"/>
            <a:chExt cx="1562267" cy="1172973"/>
          </a:xfrm>
        </p:grpSpPr>
        <p:sp>
          <p:nvSpPr>
            <p:cNvPr id="11" name="Freeform 5">
              <a:extLst>
                <a:ext uri="{FF2B5EF4-FFF2-40B4-BE49-F238E27FC236}">
                  <a16:creationId xmlns:a16="http://schemas.microsoft.com/office/drawing/2014/main" id="{8A845FC1-FE68-40DE-B785-AA0F3DBD6FB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83879"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28" name="Freeform 5">
              <a:extLst>
                <a:ext uri="{FF2B5EF4-FFF2-40B4-BE49-F238E27FC236}">
                  <a16:creationId xmlns:a16="http://schemas.microsoft.com/office/drawing/2014/main" id="{C26048ED-7A92-4694-A168-2C6C5C0D63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983979"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29" name="Freeform: Shape 13">
            <a:extLst>
              <a:ext uri="{FF2B5EF4-FFF2-40B4-BE49-F238E27FC236}">
                <a16:creationId xmlns:a16="http://schemas.microsoft.com/office/drawing/2014/main" id="{662A3FAA-D056-4098-8115-EA61EAF068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7645" y="839534"/>
            <a:ext cx="6781601" cy="5652388"/>
          </a:xfrm>
          <a:custGeom>
            <a:avLst/>
            <a:gdLst>
              <a:gd name="connsiteX0" fmla="*/ 2768595 w 4574113"/>
              <a:gd name="connsiteY0" fmla="*/ 2476119 h 3812472"/>
              <a:gd name="connsiteX1" fmla="*/ 3374676 w 4574113"/>
              <a:gd name="connsiteY1" fmla="*/ 2476119 h 3812472"/>
              <a:gd name="connsiteX2" fmla="*/ 3403209 w 4574113"/>
              <a:gd name="connsiteY2" fmla="*/ 2479909 h 3812472"/>
              <a:gd name="connsiteX3" fmla="*/ 3422833 w 4574113"/>
              <a:gd name="connsiteY3" fmla="*/ 2488137 h 3812472"/>
              <a:gd name="connsiteX4" fmla="*/ 3410840 w 4574113"/>
              <a:gd name="connsiteY4" fmla="*/ 2508879 h 3812472"/>
              <a:gd name="connsiteX5" fmla="*/ 2985934 w 4574113"/>
              <a:gd name="connsiteY5" fmla="*/ 3243764 h 3812472"/>
              <a:gd name="connsiteX6" fmla="*/ 2732784 w 4574113"/>
              <a:gd name="connsiteY6" fmla="*/ 3390890 h 3812472"/>
              <a:gd name="connsiteX7" fmla="*/ 2529297 w 4574113"/>
              <a:gd name="connsiteY7" fmla="*/ 3390890 h 3812472"/>
              <a:gd name="connsiteX8" fmla="*/ 2505559 w 4574113"/>
              <a:gd name="connsiteY8" fmla="*/ 3390890 h 3812472"/>
              <a:gd name="connsiteX9" fmla="*/ 2482907 w 4574113"/>
              <a:gd name="connsiteY9" fmla="*/ 3351884 h 3812472"/>
              <a:gd name="connsiteX10" fmla="*/ 2371959 w 4574113"/>
              <a:gd name="connsiteY10" fmla="*/ 3160822 h 3812472"/>
              <a:gd name="connsiteX11" fmla="*/ 2371959 w 4574113"/>
              <a:gd name="connsiteY11" fmla="*/ 3053878 h 3812472"/>
              <a:gd name="connsiteX12" fmla="*/ 2675654 w 4574113"/>
              <a:gd name="connsiteY12" fmla="*/ 2530895 h 3812472"/>
              <a:gd name="connsiteX13" fmla="*/ 2768595 w 4574113"/>
              <a:gd name="connsiteY13" fmla="*/ 2476119 h 3812472"/>
              <a:gd name="connsiteX14" fmla="*/ 3909778 w 4574113"/>
              <a:gd name="connsiteY14" fmla="*/ 676847 h 3812472"/>
              <a:gd name="connsiteX15" fmla="*/ 4305516 w 4574113"/>
              <a:gd name="connsiteY15" fmla="*/ 676847 h 3812472"/>
              <a:gd name="connsiteX16" fmla="*/ 4367056 w 4574113"/>
              <a:gd name="connsiteY16" fmla="*/ 712612 h 3812472"/>
              <a:gd name="connsiteX17" fmla="*/ 4564498 w 4574113"/>
              <a:gd name="connsiteY17" fmla="*/ 1054092 h 3812472"/>
              <a:gd name="connsiteX18" fmla="*/ 4564498 w 4574113"/>
              <a:gd name="connsiteY18" fmla="*/ 1123921 h 3812472"/>
              <a:gd name="connsiteX19" fmla="*/ 4367056 w 4574113"/>
              <a:gd name="connsiteY19" fmla="*/ 1465401 h 3812472"/>
              <a:gd name="connsiteX20" fmla="*/ 4305516 w 4574113"/>
              <a:gd name="connsiteY20" fmla="*/ 1501167 h 3812472"/>
              <a:gd name="connsiteX21" fmla="*/ 3909778 w 4574113"/>
              <a:gd name="connsiteY21" fmla="*/ 1501167 h 3812472"/>
              <a:gd name="connsiteX22" fmla="*/ 3849091 w 4574113"/>
              <a:gd name="connsiteY22" fmla="*/ 1465401 h 3812472"/>
              <a:gd name="connsiteX23" fmla="*/ 3650795 w 4574113"/>
              <a:gd name="connsiteY23" fmla="*/ 1123921 h 3812472"/>
              <a:gd name="connsiteX24" fmla="*/ 3650795 w 4574113"/>
              <a:gd name="connsiteY24" fmla="*/ 1054092 h 3812472"/>
              <a:gd name="connsiteX25" fmla="*/ 3849091 w 4574113"/>
              <a:gd name="connsiteY25" fmla="*/ 712612 h 3812472"/>
              <a:gd name="connsiteX26" fmla="*/ 3909778 w 4574113"/>
              <a:gd name="connsiteY26" fmla="*/ 676847 h 3812472"/>
              <a:gd name="connsiteX27" fmla="*/ 1104892 w 4574113"/>
              <a:gd name="connsiteY27" fmla="*/ 0 h 3812472"/>
              <a:gd name="connsiteX28" fmla="*/ 2732784 w 4574113"/>
              <a:gd name="connsiteY28" fmla="*/ 0 h 3812472"/>
              <a:gd name="connsiteX29" fmla="*/ 2985934 w 4574113"/>
              <a:gd name="connsiteY29" fmla="*/ 147125 h 3812472"/>
              <a:gd name="connsiteX30" fmla="*/ 3798122 w 4574113"/>
              <a:gd name="connsiteY30" fmla="*/ 1551823 h 3812472"/>
              <a:gd name="connsiteX31" fmla="*/ 3798122 w 4574113"/>
              <a:gd name="connsiteY31" fmla="*/ 1839068 h 3812472"/>
              <a:gd name="connsiteX32" fmla="*/ 3496551 w 4574113"/>
              <a:gd name="connsiteY32" fmla="*/ 2360642 h 3812472"/>
              <a:gd name="connsiteX33" fmla="*/ 3471135 w 4574113"/>
              <a:gd name="connsiteY33" fmla="*/ 2404597 h 3812472"/>
              <a:gd name="connsiteX34" fmla="*/ 3472029 w 4574113"/>
              <a:gd name="connsiteY34" fmla="*/ 2404972 h 3812472"/>
              <a:gd name="connsiteX35" fmla="*/ 3516881 w 4574113"/>
              <a:gd name="connsiteY35" fmla="*/ 2450209 h 3812472"/>
              <a:gd name="connsiteX36" fmla="*/ 3857970 w 4574113"/>
              <a:gd name="connsiteY36" fmla="*/ 3040131 h 3812472"/>
              <a:gd name="connsiteX37" fmla="*/ 3857970 w 4574113"/>
              <a:gd name="connsiteY37" fmla="*/ 3160764 h 3812472"/>
              <a:gd name="connsiteX38" fmla="*/ 3516881 w 4574113"/>
              <a:gd name="connsiteY38" fmla="*/ 3750684 h 3812472"/>
              <a:gd name="connsiteX39" fmla="*/ 3410567 w 4574113"/>
              <a:gd name="connsiteY39" fmla="*/ 3812472 h 3812472"/>
              <a:gd name="connsiteX40" fmla="*/ 2726911 w 4574113"/>
              <a:gd name="connsiteY40" fmla="*/ 3812472 h 3812472"/>
              <a:gd name="connsiteX41" fmla="*/ 2622074 w 4574113"/>
              <a:gd name="connsiteY41" fmla="*/ 3750684 h 3812472"/>
              <a:gd name="connsiteX42" fmla="*/ 2438330 w 4574113"/>
              <a:gd name="connsiteY42" fmla="*/ 3434265 h 3812472"/>
              <a:gd name="connsiteX43" fmla="*/ 2417573 w 4574113"/>
              <a:gd name="connsiteY43" fmla="*/ 3398519 h 3812472"/>
              <a:gd name="connsiteX44" fmla="*/ 2433905 w 4574113"/>
              <a:gd name="connsiteY44" fmla="*/ 3398519 h 3812472"/>
              <a:gd name="connsiteX45" fmla="*/ 2511101 w 4574113"/>
              <a:gd name="connsiteY45" fmla="*/ 3398519 h 3812472"/>
              <a:gd name="connsiteX46" fmla="*/ 2544636 w 4574113"/>
              <a:gd name="connsiteY46" fmla="*/ 3456269 h 3812472"/>
              <a:gd name="connsiteX47" fmla="*/ 2672757 w 4574113"/>
              <a:gd name="connsiteY47" fmla="*/ 3676902 h 3812472"/>
              <a:gd name="connsiteX48" fmla="*/ 2765699 w 4574113"/>
              <a:gd name="connsiteY48" fmla="*/ 3731679 h 3812472"/>
              <a:gd name="connsiteX49" fmla="*/ 3371780 w 4574113"/>
              <a:gd name="connsiteY49" fmla="*/ 3731679 h 3812472"/>
              <a:gd name="connsiteX50" fmla="*/ 3466029 w 4574113"/>
              <a:gd name="connsiteY50" fmla="*/ 3676902 h 3812472"/>
              <a:gd name="connsiteX51" fmla="*/ 3768415 w 4574113"/>
              <a:gd name="connsiteY51" fmla="*/ 3153920 h 3812472"/>
              <a:gd name="connsiteX52" fmla="*/ 3768415 w 4574113"/>
              <a:gd name="connsiteY52" fmla="*/ 3046975 h 3812472"/>
              <a:gd name="connsiteX53" fmla="*/ 3466029 w 4574113"/>
              <a:gd name="connsiteY53" fmla="*/ 2523992 h 3812472"/>
              <a:gd name="connsiteX54" fmla="*/ 3426268 w 4574113"/>
              <a:gd name="connsiteY54" fmla="*/ 2483888 h 3812472"/>
              <a:gd name="connsiteX55" fmla="*/ 3421667 w 4574113"/>
              <a:gd name="connsiteY55" fmla="*/ 2481960 h 3812472"/>
              <a:gd name="connsiteX56" fmla="*/ 3446331 w 4574113"/>
              <a:gd name="connsiteY56" fmla="*/ 2439303 h 3812472"/>
              <a:gd name="connsiteX57" fmla="*/ 3464674 w 4574113"/>
              <a:gd name="connsiteY57" fmla="*/ 2407578 h 3812472"/>
              <a:gd name="connsiteX58" fmla="*/ 3445649 w 4574113"/>
              <a:gd name="connsiteY58" fmla="*/ 2399601 h 3812472"/>
              <a:gd name="connsiteX59" fmla="*/ 3413464 w 4574113"/>
              <a:gd name="connsiteY59" fmla="*/ 2395325 h 3812472"/>
              <a:gd name="connsiteX60" fmla="*/ 2729808 w 4574113"/>
              <a:gd name="connsiteY60" fmla="*/ 2395325 h 3812472"/>
              <a:gd name="connsiteX61" fmla="*/ 2624971 w 4574113"/>
              <a:gd name="connsiteY61" fmla="*/ 2457112 h 3812472"/>
              <a:gd name="connsiteX62" fmla="*/ 2282405 w 4574113"/>
              <a:gd name="connsiteY62" fmla="*/ 3047034 h 3812472"/>
              <a:gd name="connsiteX63" fmla="*/ 2282405 w 4574113"/>
              <a:gd name="connsiteY63" fmla="*/ 3167666 h 3812472"/>
              <a:gd name="connsiteX64" fmla="*/ 2395478 w 4574113"/>
              <a:gd name="connsiteY64" fmla="*/ 3362386 h 3812472"/>
              <a:gd name="connsiteX65" fmla="*/ 2412031 w 4574113"/>
              <a:gd name="connsiteY65" fmla="*/ 3390890 h 3812472"/>
              <a:gd name="connsiteX66" fmla="*/ 2335350 w 4574113"/>
              <a:gd name="connsiteY66" fmla="*/ 3390890 h 3812472"/>
              <a:gd name="connsiteX67" fmla="*/ 1104892 w 4574113"/>
              <a:gd name="connsiteY67" fmla="*/ 3390890 h 3812472"/>
              <a:gd name="connsiteX68" fmla="*/ 855258 w 4574113"/>
              <a:gd name="connsiteY68" fmla="*/ 3243764 h 3812472"/>
              <a:gd name="connsiteX69" fmla="*/ 39555 w 4574113"/>
              <a:gd name="connsiteY69" fmla="*/ 1839068 h 3812472"/>
              <a:gd name="connsiteX70" fmla="*/ 39555 w 4574113"/>
              <a:gd name="connsiteY70" fmla="*/ 1551823 h 3812472"/>
              <a:gd name="connsiteX71" fmla="*/ 855258 w 4574113"/>
              <a:gd name="connsiteY71" fmla="*/ 147125 h 3812472"/>
              <a:gd name="connsiteX72" fmla="*/ 1104892 w 4574113"/>
              <a:gd name="connsiteY72" fmla="*/ 0 h 38124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4574113" h="3812472">
                <a:moveTo>
                  <a:pt x="2768595" y="2476119"/>
                </a:moveTo>
                <a:cubicBezTo>
                  <a:pt x="2768595" y="2476119"/>
                  <a:pt x="2768595" y="2476119"/>
                  <a:pt x="3374676" y="2476119"/>
                </a:cubicBezTo>
                <a:cubicBezTo>
                  <a:pt x="3384493" y="2476119"/>
                  <a:pt x="3394066" y="2477423"/>
                  <a:pt x="3403209" y="2479909"/>
                </a:cubicBezTo>
                <a:lnTo>
                  <a:pt x="3422833" y="2488137"/>
                </a:lnTo>
                <a:lnTo>
                  <a:pt x="3410840" y="2508879"/>
                </a:lnTo>
                <a:cubicBezTo>
                  <a:pt x="3302401" y="2696426"/>
                  <a:pt x="3163600" y="2936487"/>
                  <a:pt x="2985934" y="3243764"/>
                </a:cubicBezTo>
                <a:cubicBezTo>
                  <a:pt x="2933195" y="3334842"/>
                  <a:pt x="2838263" y="3390890"/>
                  <a:pt x="2732784" y="3390890"/>
                </a:cubicBezTo>
                <a:cubicBezTo>
                  <a:pt x="2732784" y="3390890"/>
                  <a:pt x="2732784" y="3390890"/>
                  <a:pt x="2529297" y="3390890"/>
                </a:cubicBezTo>
                <a:lnTo>
                  <a:pt x="2505559" y="3390890"/>
                </a:lnTo>
                <a:lnTo>
                  <a:pt x="2482907" y="3351884"/>
                </a:lnTo>
                <a:cubicBezTo>
                  <a:pt x="2451367" y="3297569"/>
                  <a:pt x="2414666" y="3234367"/>
                  <a:pt x="2371959" y="3160822"/>
                </a:cubicBezTo>
                <a:cubicBezTo>
                  <a:pt x="2352324" y="3128217"/>
                  <a:pt x="2352324" y="3086483"/>
                  <a:pt x="2371959" y="3053878"/>
                </a:cubicBezTo>
                <a:cubicBezTo>
                  <a:pt x="2371959" y="3053878"/>
                  <a:pt x="2371959" y="3053878"/>
                  <a:pt x="2675654" y="2530895"/>
                </a:cubicBezTo>
                <a:cubicBezTo>
                  <a:pt x="2693981" y="2496986"/>
                  <a:pt x="2730633" y="2476119"/>
                  <a:pt x="2768595" y="2476119"/>
                </a:cubicBezTo>
                <a:close/>
                <a:moveTo>
                  <a:pt x="3909778" y="676847"/>
                </a:moveTo>
                <a:cubicBezTo>
                  <a:pt x="3909778" y="676847"/>
                  <a:pt x="3909778" y="676847"/>
                  <a:pt x="4305516" y="676847"/>
                </a:cubicBezTo>
                <a:cubicBezTo>
                  <a:pt x="4331158" y="676847"/>
                  <a:pt x="4354235" y="690472"/>
                  <a:pt x="4367056" y="712612"/>
                </a:cubicBezTo>
                <a:cubicBezTo>
                  <a:pt x="4367056" y="712612"/>
                  <a:pt x="4367056" y="712612"/>
                  <a:pt x="4564498" y="1054092"/>
                </a:cubicBezTo>
                <a:cubicBezTo>
                  <a:pt x="4577319" y="1075382"/>
                  <a:pt x="4577319" y="1102632"/>
                  <a:pt x="4564498" y="1123921"/>
                </a:cubicBezTo>
                <a:cubicBezTo>
                  <a:pt x="4564498" y="1123921"/>
                  <a:pt x="4564498" y="1123921"/>
                  <a:pt x="4367056" y="1465401"/>
                </a:cubicBezTo>
                <a:cubicBezTo>
                  <a:pt x="4354235" y="1487542"/>
                  <a:pt x="4331158" y="1501167"/>
                  <a:pt x="4305516" y="1501167"/>
                </a:cubicBezTo>
                <a:cubicBezTo>
                  <a:pt x="4305516" y="1501167"/>
                  <a:pt x="4305516" y="1501167"/>
                  <a:pt x="3909778" y="1501167"/>
                </a:cubicBezTo>
                <a:cubicBezTo>
                  <a:pt x="3884990" y="1501167"/>
                  <a:pt x="3861058" y="1487542"/>
                  <a:pt x="3849091" y="1465401"/>
                </a:cubicBezTo>
                <a:cubicBezTo>
                  <a:pt x="3849091" y="1465401"/>
                  <a:pt x="3849091" y="1465401"/>
                  <a:pt x="3650795" y="1123921"/>
                </a:cubicBezTo>
                <a:cubicBezTo>
                  <a:pt x="3637974" y="1102632"/>
                  <a:pt x="3637974" y="1075382"/>
                  <a:pt x="3650795" y="1054092"/>
                </a:cubicBezTo>
                <a:cubicBezTo>
                  <a:pt x="3650795" y="1054092"/>
                  <a:pt x="3650795" y="1054092"/>
                  <a:pt x="3849091" y="712612"/>
                </a:cubicBezTo>
                <a:cubicBezTo>
                  <a:pt x="3861058" y="690472"/>
                  <a:pt x="3884990" y="676847"/>
                  <a:pt x="3909778" y="676847"/>
                </a:cubicBezTo>
                <a:close/>
                <a:moveTo>
                  <a:pt x="1104892" y="0"/>
                </a:moveTo>
                <a:cubicBezTo>
                  <a:pt x="1104892" y="0"/>
                  <a:pt x="1104892" y="0"/>
                  <a:pt x="2732784" y="0"/>
                </a:cubicBezTo>
                <a:cubicBezTo>
                  <a:pt x="2838263" y="0"/>
                  <a:pt x="2933195" y="56047"/>
                  <a:pt x="2985934" y="147125"/>
                </a:cubicBezTo>
                <a:cubicBezTo>
                  <a:pt x="2985934" y="147125"/>
                  <a:pt x="2985934" y="147125"/>
                  <a:pt x="3798122" y="1551823"/>
                </a:cubicBezTo>
                <a:cubicBezTo>
                  <a:pt x="3850862" y="1639397"/>
                  <a:pt x="3850862" y="1751493"/>
                  <a:pt x="3798122" y="1839068"/>
                </a:cubicBezTo>
                <a:cubicBezTo>
                  <a:pt x="3798122" y="1839068"/>
                  <a:pt x="3798122" y="1839068"/>
                  <a:pt x="3496551" y="2360642"/>
                </a:cubicBezTo>
                <a:lnTo>
                  <a:pt x="3471135" y="2404597"/>
                </a:lnTo>
                <a:lnTo>
                  <a:pt x="3472029" y="2404972"/>
                </a:lnTo>
                <a:cubicBezTo>
                  <a:pt x="3490302" y="2415638"/>
                  <a:pt x="3505806" y="2431084"/>
                  <a:pt x="3516881" y="2450209"/>
                </a:cubicBezTo>
                <a:cubicBezTo>
                  <a:pt x="3516881" y="2450209"/>
                  <a:pt x="3516881" y="2450209"/>
                  <a:pt x="3857970" y="3040131"/>
                </a:cubicBezTo>
                <a:cubicBezTo>
                  <a:pt x="3880120" y="3076909"/>
                  <a:pt x="3880120" y="3123985"/>
                  <a:pt x="3857970" y="3160764"/>
                </a:cubicBezTo>
                <a:cubicBezTo>
                  <a:pt x="3857970" y="3160764"/>
                  <a:pt x="3857970" y="3160764"/>
                  <a:pt x="3516881" y="3750684"/>
                </a:cubicBezTo>
                <a:cubicBezTo>
                  <a:pt x="3494732" y="3788933"/>
                  <a:pt x="3454864" y="3812472"/>
                  <a:pt x="3410567" y="3812472"/>
                </a:cubicBezTo>
                <a:cubicBezTo>
                  <a:pt x="3410567" y="3812472"/>
                  <a:pt x="3410567" y="3812472"/>
                  <a:pt x="2726911" y="3812472"/>
                </a:cubicBezTo>
                <a:cubicBezTo>
                  <a:pt x="2684090" y="3812472"/>
                  <a:pt x="2642747" y="3788933"/>
                  <a:pt x="2622074" y="3750684"/>
                </a:cubicBezTo>
                <a:cubicBezTo>
                  <a:pt x="2622074" y="3750684"/>
                  <a:pt x="2622074" y="3750684"/>
                  <a:pt x="2438330" y="3434265"/>
                </a:cubicBezTo>
                <a:lnTo>
                  <a:pt x="2417573" y="3398519"/>
                </a:lnTo>
                <a:lnTo>
                  <a:pt x="2433905" y="3398519"/>
                </a:lnTo>
                <a:lnTo>
                  <a:pt x="2511101" y="3398519"/>
                </a:lnTo>
                <a:lnTo>
                  <a:pt x="2544636" y="3456269"/>
                </a:lnTo>
                <a:cubicBezTo>
                  <a:pt x="2672757" y="3676902"/>
                  <a:pt x="2672757" y="3676902"/>
                  <a:pt x="2672757" y="3676902"/>
                </a:cubicBezTo>
                <a:cubicBezTo>
                  <a:pt x="2691084" y="3710811"/>
                  <a:pt x="2727737" y="3731679"/>
                  <a:pt x="2765699" y="3731679"/>
                </a:cubicBezTo>
                <a:cubicBezTo>
                  <a:pt x="3371780" y="3731679"/>
                  <a:pt x="3371780" y="3731679"/>
                  <a:pt x="3371780" y="3731679"/>
                </a:cubicBezTo>
                <a:cubicBezTo>
                  <a:pt x="3411050" y="3731679"/>
                  <a:pt x="3446394" y="3710811"/>
                  <a:pt x="3466029" y="3676902"/>
                </a:cubicBezTo>
                <a:cubicBezTo>
                  <a:pt x="3768415" y="3153920"/>
                  <a:pt x="3768415" y="3153920"/>
                  <a:pt x="3768415" y="3153920"/>
                </a:cubicBezTo>
                <a:cubicBezTo>
                  <a:pt x="3788051" y="3121314"/>
                  <a:pt x="3788051" y="3079580"/>
                  <a:pt x="3768415" y="3046975"/>
                </a:cubicBezTo>
                <a:cubicBezTo>
                  <a:pt x="3466029" y="2523992"/>
                  <a:pt x="3466029" y="2523992"/>
                  <a:pt x="3466029" y="2523992"/>
                </a:cubicBezTo>
                <a:cubicBezTo>
                  <a:pt x="3456211" y="2507037"/>
                  <a:pt x="3442467" y="2493343"/>
                  <a:pt x="3426268" y="2483888"/>
                </a:cubicBezTo>
                <a:lnTo>
                  <a:pt x="3421667" y="2481960"/>
                </a:lnTo>
                <a:lnTo>
                  <a:pt x="3446331" y="2439303"/>
                </a:lnTo>
                <a:lnTo>
                  <a:pt x="3464674" y="2407578"/>
                </a:lnTo>
                <a:lnTo>
                  <a:pt x="3445649" y="2399601"/>
                </a:lnTo>
                <a:cubicBezTo>
                  <a:pt x="3435335" y="2396796"/>
                  <a:pt x="3424538" y="2395325"/>
                  <a:pt x="3413464" y="2395325"/>
                </a:cubicBezTo>
                <a:cubicBezTo>
                  <a:pt x="2729808" y="2395325"/>
                  <a:pt x="2729808" y="2395325"/>
                  <a:pt x="2729808" y="2395325"/>
                </a:cubicBezTo>
                <a:cubicBezTo>
                  <a:pt x="2686987" y="2395325"/>
                  <a:pt x="2645644" y="2418863"/>
                  <a:pt x="2624971" y="2457112"/>
                </a:cubicBezTo>
                <a:cubicBezTo>
                  <a:pt x="2282405" y="3047034"/>
                  <a:pt x="2282405" y="3047034"/>
                  <a:pt x="2282405" y="3047034"/>
                </a:cubicBezTo>
                <a:cubicBezTo>
                  <a:pt x="2260256" y="3083811"/>
                  <a:pt x="2260256" y="3130887"/>
                  <a:pt x="2282405" y="3167666"/>
                </a:cubicBezTo>
                <a:cubicBezTo>
                  <a:pt x="2325225" y="3241406"/>
                  <a:pt x="2362693" y="3305929"/>
                  <a:pt x="2395478" y="3362386"/>
                </a:cubicBezTo>
                <a:lnTo>
                  <a:pt x="2412031" y="3390890"/>
                </a:lnTo>
                <a:lnTo>
                  <a:pt x="2335350" y="3390890"/>
                </a:lnTo>
                <a:cubicBezTo>
                  <a:pt x="2096889" y="3390890"/>
                  <a:pt x="1715352" y="3390890"/>
                  <a:pt x="1104892" y="3390890"/>
                </a:cubicBezTo>
                <a:cubicBezTo>
                  <a:pt x="1002929" y="3390890"/>
                  <a:pt x="904482" y="3334842"/>
                  <a:pt x="855258" y="3243764"/>
                </a:cubicBezTo>
                <a:cubicBezTo>
                  <a:pt x="855258" y="3243764"/>
                  <a:pt x="855258" y="3243764"/>
                  <a:pt x="39555" y="1839068"/>
                </a:cubicBezTo>
                <a:cubicBezTo>
                  <a:pt x="-13185" y="1751493"/>
                  <a:pt x="-13185" y="1639397"/>
                  <a:pt x="39555" y="1551823"/>
                </a:cubicBezTo>
                <a:cubicBezTo>
                  <a:pt x="39555" y="1551823"/>
                  <a:pt x="39555" y="1551823"/>
                  <a:pt x="855258" y="147125"/>
                </a:cubicBezTo>
                <a:cubicBezTo>
                  <a:pt x="904482" y="56047"/>
                  <a:pt x="1002929" y="0"/>
                  <a:pt x="1104892"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Subtitle 2">
            <a:extLst>
              <a:ext uri="{FF2B5EF4-FFF2-40B4-BE49-F238E27FC236}">
                <a16:creationId xmlns:a16="http://schemas.microsoft.com/office/drawing/2014/main" id="{57EA66AC-DBD4-4276-A0D9-AD72B7AC2C68}"/>
              </a:ext>
            </a:extLst>
          </p:cNvPr>
          <p:cNvSpPr>
            <a:spLocks noGrp="1"/>
          </p:cNvSpPr>
          <p:nvPr>
            <p:ph type="subTitle" idx="1"/>
          </p:nvPr>
        </p:nvSpPr>
        <p:spPr>
          <a:xfrm>
            <a:off x="6209382" y="2096162"/>
            <a:ext cx="3894161" cy="2657858"/>
          </a:xfrm>
        </p:spPr>
        <p:txBody>
          <a:bodyPr vert="horz" lIns="91440" tIns="45720" rIns="91440" bIns="45720" rtlCol="0" anchor="ctr">
            <a:normAutofit/>
          </a:bodyPr>
          <a:lstStyle/>
          <a:p>
            <a:pPr indent="-228600" algn="l">
              <a:buFont typeface="Arial" panose="020B0604020202020204" pitchFamily="34" charset="0"/>
              <a:buChar char="•"/>
            </a:pPr>
            <a:r>
              <a:rPr lang="en-US" sz="2000" dirty="0">
                <a:solidFill>
                  <a:schemeClr val="bg1"/>
                </a:solidFill>
              </a:rPr>
              <a:t>Regular training</a:t>
            </a:r>
          </a:p>
          <a:p>
            <a:pPr indent="-228600" algn="l">
              <a:buFont typeface="Arial" panose="020B0604020202020204" pitchFamily="34" charset="0"/>
              <a:buChar char="•"/>
            </a:pPr>
            <a:r>
              <a:rPr lang="en-US" sz="2000" dirty="0">
                <a:solidFill>
                  <a:schemeClr val="bg1"/>
                </a:solidFill>
              </a:rPr>
              <a:t>Seeing signs</a:t>
            </a:r>
          </a:p>
          <a:p>
            <a:pPr indent="-228600" algn="l">
              <a:buFont typeface="Arial" panose="020B0604020202020204" pitchFamily="34" charset="0"/>
              <a:buChar char="•"/>
            </a:pPr>
            <a:r>
              <a:rPr lang="en-US" sz="2000" dirty="0">
                <a:solidFill>
                  <a:schemeClr val="bg1"/>
                </a:solidFill>
              </a:rPr>
              <a:t>Appropriate language &amp; </a:t>
            </a:r>
            <a:r>
              <a:rPr lang="en-GB" sz="2000" dirty="0">
                <a:solidFill>
                  <a:schemeClr val="bg1"/>
                </a:solidFill>
              </a:rPr>
              <a:t>behaviour</a:t>
            </a:r>
          </a:p>
          <a:p>
            <a:pPr indent="-228600" algn="l">
              <a:buFont typeface="Arial" panose="020B0604020202020204" pitchFamily="34" charset="0"/>
              <a:buChar char="•"/>
            </a:pPr>
            <a:r>
              <a:rPr lang="en-US" sz="2000" dirty="0">
                <a:solidFill>
                  <a:schemeClr val="bg1"/>
                </a:solidFill>
              </a:rPr>
              <a:t>Policies &amp; Procedures</a:t>
            </a:r>
          </a:p>
        </p:txBody>
      </p:sp>
    </p:spTree>
    <p:extLst>
      <p:ext uri="{BB962C8B-B14F-4D97-AF65-F5344CB8AC3E}">
        <p14:creationId xmlns:p14="http://schemas.microsoft.com/office/powerpoint/2010/main" val="38319129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2209800" y="620713"/>
            <a:ext cx="7848600" cy="1079500"/>
          </a:xfrm>
        </p:spPr>
        <p:txBody>
          <a:bodyPr>
            <a:normAutofit fontScale="90000"/>
          </a:bodyPr>
          <a:lstStyle/>
          <a:p>
            <a:r>
              <a:rPr lang="en-GB" altLang="en-US"/>
              <a:t>Common Sites For Accidental Injury</a:t>
            </a:r>
          </a:p>
        </p:txBody>
      </p:sp>
      <p:grpSp>
        <p:nvGrpSpPr>
          <p:cNvPr id="135171" name="Group 3"/>
          <p:cNvGrpSpPr>
            <a:grpSpLocks/>
          </p:cNvGrpSpPr>
          <p:nvPr/>
        </p:nvGrpSpPr>
        <p:grpSpPr bwMode="auto">
          <a:xfrm>
            <a:off x="2135188" y="1628775"/>
            <a:ext cx="3816350" cy="457200"/>
            <a:chOff x="385" y="1026"/>
            <a:chExt cx="2404" cy="288"/>
          </a:xfrm>
        </p:grpSpPr>
        <p:sp>
          <p:nvSpPr>
            <p:cNvPr id="12317" name="Rectangle 4"/>
            <p:cNvSpPr>
              <a:spLocks noChangeArrowheads="1"/>
            </p:cNvSpPr>
            <p:nvPr/>
          </p:nvSpPr>
          <p:spPr bwMode="auto">
            <a:xfrm>
              <a:off x="385" y="1026"/>
              <a:ext cx="119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400" b="1">
                  <a:latin typeface="Arial" panose="020B0604020202020204" pitchFamily="34" charset="0"/>
                </a:rPr>
                <a:t>FOREHEAD</a:t>
              </a:r>
            </a:p>
          </p:txBody>
        </p:sp>
        <p:sp>
          <p:nvSpPr>
            <p:cNvPr id="12318" name="Line 5"/>
            <p:cNvSpPr>
              <a:spLocks noChangeShapeType="1"/>
            </p:cNvSpPr>
            <p:nvPr/>
          </p:nvSpPr>
          <p:spPr bwMode="auto">
            <a:xfrm>
              <a:off x="1655" y="1071"/>
              <a:ext cx="1134" cy="18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grpSp>
        <p:nvGrpSpPr>
          <p:cNvPr id="135174" name="Group 6"/>
          <p:cNvGrpSpPr>
            <a:grpSpLocks/>
          </p:cNvGrpSpPr>
          <p:nvPr/>
        </p:nvGrpSpPr>
        <p:grpSpPr bwMode="auto">
          <a:xfrm>
            <a:off x="2209801" y="3479800"/>
            <a:ext cx="2538413" cy="687388"/>
            <a:chOff x="432" y="2192"/>
            <a:chExt cx="1599" cy="433"/>
          </a:xfrm>
        </p:grpSpPr>
        <p:sp>
          <p:nvSpPr>
            <p:cNvPr id="12315" name="Rectangle 7"/>
            <p:cNvSpPr>
              <a:spLocks noChangeArrowheads="1"/>
            </p:cNvSpPr>
            <p:nvPr/>
          </p:nvSpPr>
          <p:spPr bwMode="auto">
            <a:xfrm>
              <a:off x="432" y="2337"/>
              <a:ext cx="95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2400" b="1">
                  <a:latin typeface="Arial" panose="020B0604020202020204" pitchFamily="34" charset="0"/>
                </a:rPr>
                <a:t>ELBOWS</a:t>
              </a:r>
            </a:p>
          </p:txBody>
        </p:sp>
        <p:sp>
          <p:nvSpPr>
            <p:cNvPr id="12316" name="Line 8"/>
            <p:cNvSpPr>
              <a:spLocks noChangeShapeType="1"/>
            </p:cNvSpPr>
            <p:nvPr/>
          </p:nvSpPr>
          <p:spPr bwMode="auto">
            <a:xfrm flipV="1">
              <a:off x="1381" y="2192"/>
              <a:ext cx="650" cy="14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grpSp>
        <p:nvGrpSpPr>
          <p:cNvPr id="135177" name="Group 9"/>
          <p:cNvGrpSpPr>
            <a:grpSpLocks/>
          </p:cNvGrpSpPr>
          <p:nvPr/>
        </p:nvGrpSpPr>
        <p:grpSpPr bwMode="auto">
          <a:xfrm>
            <a:off x="2882900" y="4546600"/>
            <a:ext cx="2336800" cy="700088"/>
            <a:chOff x="856" y="2864"/>
            <a:chExt cx="1472" cy="441"/>
          </a:xfrm>
        </p:grpSpPr>
        <p:sp>
          <p:nvSpPr>
            <p:cNvPr id="12313" name="Rectangle 10"/>
            <p:cNvSpPr>
              <a:spLocks noChangeArrowheads="1"/>
            </p:cNvSpPr>
            <p:nvPr/>
          </p:nvSpPr>
          <p:spPr bwMode="auto">
            <a:xfrm>
              <a:off x="856" y="3017"/>
              <a:ext cx="77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400" b="1">
                  <a:latin typeface="Arial" panose="020B0604020202020204" pitchFamily="34" charset="0"/>
                </a:rPr>
                <a:t>KNEES</a:t>
              </a:r>
            </a:p>
          </p:txBody>
        </p:sp>
        <p:sp>
          <p:nvSpPr>
            <p:cNvPr id="12314" name="Line 11"/>
            <p:cNvSpPr>
              <a:spLocks noChangeShapeType="1"/>
            </p:cNvSpPr>
            <p:nvPr/>
          </p:nvSpPr>
          <p:spPr bwMode="auto">
            <a:xfrm flipV="1">
              <a:off x="1618" y="2864"/>
              <a:ext cx="710" cy="28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grpSp>
        <p:nvGrpSpPr>
          <p:cNvPr id="135180" name="Group 12"/>
          <p:cNvGrpSpPr>
            <a:grpSpLocks/>
          </p:cNvGrpSpPr>
          <p:nvPr/>
        </p:nvGrpSpPr>
        <p:grpSpPr bwMode="auto">
          <a:xfrm>
            <a:off x="5956300" y="1746250"/>
            <a:ext cx="2609850" cy="692150"/>
            <a:chOff x="2792" y="1100"/>
            <a:chExt cx="1644" cy="436"/>
          </a:xfrm>
        </p:grpSpPr>
        <p:sp>
          <p:nvSpPr>
            <p:cNvPr id="12311" name="Rectangle 13"/>
            <p:cNvSpPr>
              <a:spLocks noChangeArrowheads="1"/>
            </p:cNvSpPr>
            <p:nvPr/>
          </p:nvSpPr>
          <p:spPr bwMode="auto">
            <a:xfrm>
              <a:off x="3776" y="1100"/>
              <a:ext cx="66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400" b="1">
                  <a:latin typeface="Arial" panose="020B0604020202020204" pitchFamily="34" charset="0"/>
                </a:rPr>
                <a:t>NOSE</a:t>
              </a:r>
            </a:p>
          </p:txBody>
        </p:sp>
        <p:sp>
          <p:nvSpPr>
            <p:cNvPr id="12312" name="Line 14"/>
            <p:cNvSpPr>
              <a:spLocks noChangeShapeType="1"/>
            </p:cNvSpPr>
            <p:nvPr/>
          </p:nvSpPr>
          <p:spPr bwMode="auto">
            <a:xfrm flipH="1">
              <a:off x="2792" y="1240"/>
              <a:ext cx="984" cy="29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grpSp>
        <p:nvGrpSpPr>
          <p:cNvPr id="135183" name="Group 15"/>
          <p:cNvGrpSpPr>
            <a:grpSpLocks/>
          </p:cNvGrpSpPr>
          <p:nvPr/>
        </p:nvGrpSpPr>
        <p:grpSpPr bwMode="auto">
          <a:xfrm>
            <a:off x="6502400" y="2438400"/>
            <a:ext cx="3498850" cy="457200"/>
            <a:chOff x="3136" y="1536"/>
            <a:chExt cx="2204" cy="288"/>
          </a:xfrm>
        </p:grpSpPr>
        <p:sp>
          <p:nvSpPr>
            <p:cNvPr id="12309" name="Rectangle 16"/>
            <p:cNvSpPr>
              <a:spLocks noChangeArrowheads="1"/>
            </p:cNvSpPr>
            <p:nvPr/>
          </p:nvSpPr>
          <p:spPr bwMode="auto">
            <a:xfrm>
              <a:off x="3970" y="1536"/>
              <a:ext cx="137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400" b="1">
                  <a:latin typeface="Arial" panose="020B0604020202020204" pitchFamily="34" charset="0"/>
                </a:rPr>
                <a:t>BONY</a:t>
              </a:r>
              <a:r>
                <a:rPr lang="en-GB" altLang="en-US" sz="2400" b="1">
                  <a:latin typeface="Comic Sans MS" panose="030F0702030302020204" pitchFamily="66" charset="0"/>
                </a:rPr>
                <a:t> SPINE</a:t>
              </a:r>
            </a:p>
          </p:txBody>
        </p:sp>
        <p:sp>
          <p:nvSpPr>
            <p:cNvPr id="12310" name="Line 17"/>
            <p:cNvSpPr>
              <a:spLocks noChangeShapeType="1"/>
            </p:cNvSpPr>
            <p:nvPr/>
          </p:nvSpPr>
          <p:spPr bwMode="auto">
            <a:xfrm flipH="1">
              <a:off x="3136" y="1717"/>
              <a:ext cx="834" cy="10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grpSp>
        <p:nvGrpSpPr>
          <p:cNvPr id="135186" name="Group 18"/>
          <p:cNvGrpSpPr>
            <a:grpSpLocks/>
          </p:cNvGrpSpPr>
          <p:nvPr/>
        </p:nvGrpSpPr>
        <p:grpSpPr bwMode="auto">
          <a:xfrm>
            <a:off x="6896100" y="3252788"/>
            <a:ext cx="2947988" cy="463550"/>
            <a:chOff x="3384" y="2049"/>
            <a:chExt cx="1857" cy="292"/>
          </a:xfrm>
        </p:grpSpPr>
        <p:sp>
          <p:nvSpPr>
            <p:cNvPr id="12307" name="Rectangle 19"/>
            <p:cNvSpPr>
              <a:spLocks noChangeArrowheads="1"/>
            </p:cNvSpPr>
            <p:nvPr/>
          </p:nvSpPr>
          <p:spPr bwMode="auto">
            <a:xfrm>
              <a:off x="4154" y="2049"/>
              <a:ext cx="108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2400" b="1">
                  <a:latin typeface="Arial" panose="020B0604020202020204" pitchFamily="34" charset="0"/>
                </a:rPr>
                <a:t>FOREARM</a:t>
              </a:r>
            </a:p>
          </p:txBody>
        </p:sp>
        <p:sp>
          <p:nvSpPr>
            <p:cNvPr id="12308" name="Line 20"/>
            <p:cNvSpPr>
              <a:spLocks noChangeShapeType="1"/>
            </p:cNvSpPr>
            <p:nvPr/>
          </p:nvSpPr>
          <p:spPr bwMode="auto">
            <a:xfrm flipH="1">
              <a:off x="3384" y="2192"/>
              <a:ext cx="770" cy="14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grpSp>
        <p:nvGrpSpPr>
          <p:cNvPr id="135189" name="Group 21"/>
          <p:cNvGrpSpPr>
            <a:grpSpLocks/>
          </p:cNvGrpSpPr>
          <p:nvPr/>
        </p:nvGrpSpPr>
        <p:grpSpPr bwMode="auto">
          <a:xfrm>
            <a:off x="6502401" y="4167188"/>
            <a:ext cx="2962275" cy="457200"/>
            <a:chOff x="3136" y="2625"/>
            <a:chExt cx="1866" cy="288"/>
          </a:xfrm>
        </p:grpSpPr>
        <p:sp>
          <p:nvSpPr>
            <p:cNvPr id="12305" name="Rectangle 22"/>
            <p:cNvSpPr>
              <a:spLocks noChangeArrowheads="1"/>
            </p:cNvSpPr>
            <p:nvPr/>
          </p:nvSpPr>
          <p:spPr bwMode="auto">
            <a:xfrm>
              <a:off x="4566" y="2625"/>
              <a:ext cx="4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2400" b="1">
                  <a:latin typeface="Arial" panose="020B0604020202020204" pitchFamily="34" charset="0"/>
                </a:rPr>
                <a:t>HIP</a:t>
              </a:r>
            </a:p>
          </p:txBody>
        </p:sp>
        <p:sp>
          <p:nvSpPr>
            <p:cNvPr id="12306" name="Line 23"/>
            <p:cNvSpPr>
              <a:spLocks noChangeShapeType="1"/>
            </p:cNvSpPr>
            <p:nvPr/>
          </p:nvSpPr>
          <p:spPr bwMode="auto">
            <a:xfrm flipH="1" flipV="1">
              <a:off x="3136" y="2629"/>
              <a:ext cx="1528" cy="23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grpSp>
        <p:nvGrpSpPr>
          <p:cNvPr id="135192" name="Group 24"/>
          <p:cNvGrpSpPr>
            <a:grpSpLocks/>
          </p:cNvGrpSpPr>
          <p:nvPr/>
        </p:nvGrpSpPr>
        <p:grpSpPr bwMode="auto">
          <a:xfrm>
            <a:off x="6121400" y="4795838"/>
            <a:ext cx="3113088" cy="658812"/>
            <a:chOff x="2896" y="3021"/>
            <a:chExt cx="1961" cy="415"/>
          </a:xfrm>
        </p:grpSpPr>
        <p:sp>
          <p:nvSpPr>
            <p:cNvPr id="12303" name="Rectangle 25"/>
            <p:cNvSpPr>
              <a:spLocks noChangeArrowheads="1"/>
            </p:cNvSpPr>
            <p:nvPr/>
          </p:nvSpPr>
          <p:spPr bwMode="auto">
            <a:xfrm>
              <a:off x="4154" y="3148"/>
              <a:ext cx="70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2400" b="1">
                  <a:latin typeface="Arial" panose="020B0604020202020204" pitchFamily="34" charset="0"/>
                </a:rPr>
                <a:t>SHINS</a:t>
              </a:r>
            </a:p>
          </p:txBody>
        </p:sp>
        <p:sp>
          <p:nvSpPr>
            <p:cNvPr id="12304" name="Line 26"/>
            <p:cNvSpPr>
              <a:spLocks noChangeShapeType="1"/>
            </p:cNvSpPr>
            <p:nvPr/>
          </p:nvSpPr>
          <p:spPr bwMode="auto">
            <a:xfrm flipH="1" flipV="1">
              <a:off x="2896" y="3021"/>
              <a:ext cx="1258" cy="28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grpSp>
        <p:nvGrpSpPr>
          <p:cNvPr id="135195" name="Group 27"/>
          <p:cNvGrpSpPr>
            <a:grpSpLocks/>
          </p:cNvGrpSpPr>
          <p:nvPr/>
        </p:nvGrpSpPr>
        <p:grpSpPr bwMode="auto">
          <a:xfrm>
            <a:off x="2695575" y="2636838"/>
            <a:ext cx="2679700" cy="539750"/>
            <a:chOff x="738" y="1661"/>
            <a:chExt cx="1688" cy="340"/>
          </a:xfrm>
        </p:grpSpPr>
        <p:sp>
          <p:nvSpPr>
            <p:cNvPr id="12301" name="Rectangle 28"/>
            <p:cNvSpPr>
              <a:spLocks noChangeArrowheads="1"/>
            </p:cNvSpPr>
            <p:nvPr/>
          </p:nvSpPr>
          <p:spPr bwMode="auto">
            <a:xfrm>
              <a:off x="738" y="1713"/>
              <a:ext cx="58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400" b="1">
                  <a:latin typeface="Arial" panose="020B0604020202020204" pitchFamily="34" charset="0"/>
                </a:rPr>
                <a:t>CHIN</a:t>
              </a:r>
            </a:p>
          </p:txBody>
        </p:sp>
        <p:sp>
          <p:nvSpPr>
            <p:cNvPr id="12302" name="Line 29"/>
            <p:cNvSpPr>
              <a:spLocks noChangeShapeType="1"/>
            </p:cNvSpPr>
            <p:nvPr/>
          </p:nvSpPr>
          <p:spPr bwMode="auto">
            <a:xfrm flipV="1">
              <a:off x="1338" y="1661"/>
              <a:ext cx="1088" cy="13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pic>
        <p:nvPicPr>
          <p:cNvPr id="12300" name="Picture 30" descr="MCj04345990000[1]"/>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a:xfrm>
            <a:off x="4765676" y="2205038"/>
            <a:ext cx="1990725" cy="2736850"/>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78368216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5180"/>
                                        </p:tgtEl>
                                        <p:attrNameLst>
                                          <p:attrName>style.visibility</p:attrName>
                                        </p:attrNameLst>
                                      </p:cBhvr>
                                      <p:to>
                                        <p:strVal val="visible"/>
                                      </p:to>
                                    </p:set>
                                    <p:animEffect transition="in" filter="blinds(horizontal)">
                                      <p:cBhvr>
                                        <p:cTn id="7" dur="500"/>
                                        <p:tgtEl>
                                          <p:spTgt spid="13518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35183"/>
                                        </p:tgtEl>
                                        <p:attrNameLst>
                                          <p:attrName>style.visibility</p:attrName>
                                        </p:attrNameLst>
                                      </p:cBhvr>
                                      <p:to>
                                        <p:strVal val="visible"/>
                                      </p:to>
                                    </p:set>
                                    <p:animEffect transition="in" filter="blinds(horizontal)">
                                      <p:cBhvr>
                                        <p:cTn id="12" dur="500"/>
                                        <p:tgtEl>
                                          <p:spTgt spid="13518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35186"/>
                                        </p:tgtEl>
                                        <p:attrNameLst>
                                          <p:attrName>style.visibility</p:attrName>
                                        </p:attrNameLst>
                                      </p:cBhvr>
                                      <p:to>
                                        <p:strVal val="visible"/>
                                      </p:to>
                                    </p:set>
                                    <p:animEffect transition="in" filter="blinds(horizontal)">
                                      <p:cBhvr>
                                        <p:cTn id="17" dur="500"/>
                                        <p:tgtEl>
                                          <p:spTgt spid="13518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35189"/>
                                        </p:tgtEl>
                                        <p:attrNameLst>
                                          <p:attrName>style.visibility</p:attrName>
                                        </p:attrNameLst>
                                      </p:cBhvr>
                                      <p:to>
                                        <p:strVal val="visible"/>
                                      </p:to>
                                    </p:set>
                                    <p:animEffect transition="in" filter="blinds(horizontal)">
                                      <p:cBhvr>
                                        <p:cTn id="22" dur="500"/>
                                        <p:tgtEl>
                                          <p:spTgt spid="13518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35192"/>
                                        </p:tgtEl>
                                        <p:attrNameLst>
                                          <p:attrName>style.visibility</p:attrName>
                                        </p:attrNameLst>
                                      </p:cBhvr>
                                      <p:to>
                                        <p:strVal val="visible"/>
                                      </p:to>
                                    </p:set>
                                    <p:animEffect transition="in" filter="blinds(horizontal)">
                                      <p:cBhvr>
                                        <p:cTn id="27" dur="500"/>
                                        <p:tgtEl>
                                          <p:spTgt spid="13519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135177"/>
                                        </p:tgtEl>
                                        <p:attrNameLst>
                                          <p:attrName>style.visibility</p:attrName>
                                        </p:attrNameLst>
                                      </p:cBhvr>
                                      <p:to>
                                        <p:strVal val="visible"/>
                                      </p:to>
                                    </p:set>
                                    <p:animEffect transition="in" filter="blinds(horizontal)">
                                      <p:cBhvr>
                                        <p:cTn id="32" dur="500"/>
                                        <p:tgtEl>
                                          <p:spTgt spid="13517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135174"/>
                                        </p:tgtEl>
                                        <p:attrNameLst>
                                          <p:attrName>style.visibility</p:attrName>
                                        </p:attrNameLst>
                                      </p:cBhvr>
                                      <p:to>
                                        <p:strVal val="visible"/>
                                      </p:to>
                                    </p:set>
                                    <p:animEffect transition="in" filter="blinds(horizontal)">
                                      <p:cBhvr>
                                        <p:cTn id="37" dur="500"/>
                                        <p:tgtEl>
                                          <p:spTgt spid="135174"/>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135195"/>
                                        </p:tgtEl>
                                        <p:attrNameLst>
                                          <p:attrName>style.visibility</p:attrName>
                                        </p:attrNameLst>
                                      </p:cBhvr>
                                      <p:to>
                                        <p:strVal val="visible"/>
                                      </p:to>
                                    </p:set>
                                    <p:animEffect transition="in" filter="blinds(horizontal)">
                                      <p:cBhvr>
                                        <p:cTn id="42" dur="500"/>
                                        <p:tgtEl>
                                          <p:spTgt spid="135195"/>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135171"/>
                                        </p:tgtEl>
                                        <p:attrNameLst>
                                          <p:attrName>style.visibility</p:attrName>
                                        </p:attrNameLst>
                                      </p:cBhvr>
                                      <p:to>
                                        <p:strVal val="visible"/>
                                      </p:to>
                                    </p:set>
                                    <p:animEffect transition="in" filter="blinds(horizontal)">
                                      <p:cBhvr>
                                        <p:cTn id="47" dur="500"/>
                                        <p:tgtEl>
                                          <p:spTgt spid="135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85A6E1-8F1A-475A-BFE1-8051D8A4CCAD}"/>
              </a:ext>
            </a:extLst>
          </p:cNvPr>
          <p:cNvSpPr>
            <a:spLocks noGrp="1"/>
          </p:cNvSpPr>
          <p:nvPr>
            <p:ph type="title"/>
          </p:nvPr>
        </p:nvSpPr>
        <p:spPr>
          <a:xfrm>
            <a:off x="1075767" y="1188637"/>
            <a:ext cx="2988234" cy="4480726"/>
          </a:xfrm>
        </p:spPr>
        <p:txBody>
          <a:bodyPr>
            <a:normAutofit/>
          </a:bodyPr>
          <a:lstStyle/>
          <a:p>
            <a:pPr algn="r"/>
            <a:r>
              <a:rPr lang="en-GB" sz="3600"/>
              <a:t>What Organisations will ask:</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8E7013E-29F8-4B1F-9836-7A14D450648A}"/>
              </a:ext>
            </a:extLst>
          </p:cNvPr>
          <p:cNvSpPr>
            <a:spLocks noGrp="1"/>
          </p:cNvSpPr>
          <p:nvPr>
            <p:ph idx="1"/>
          </p:nvPr>
        </p:nvSpPr>
        <p:spPr>
          <a:xfrm>
            <a:off x="5255260" y="1648870"/>
            <a:ext cx="4702848" cy="3560260"/>
          </a:xfrm>
        </p:spPr>
        <p:txBody>
          <a:bodyPr anchor="ctr">
            <a:normAutofit/>
          </a:bodyPr>
          <a:lstStyle/>
          <a:p>
            <a:pPr marL="171450" indent="-171450">
              <a:defRPr/>
            </a:pPr>
            <a:r>
              <a:rPr lang="en-GB" sz="2000">
                <a:latin typeface="Arial" panose="020B0604020202020204" pitchFamily="34" charset="0"/>
                <a:cs typeface="Arial" panose="020B0604020202020204" pitchFamily="34" charset="0"/>
              </a:rPr>
              <a:t>Does the explanation for injury / mark add up? </a:t>
            </a:r>
          </a:p>
          <a:p>
            <a:pPr marL="171450" indent="-171450">
              <a:defRPr/>
            </a:pPr>
            <a:r>
              <a:rPr lang="en-GB" sz="2000">
                <a:latin typeface="Arial" panose="020B0604020202020204" pitchFamily="34" charset="0"/>
                <a:cs typeface="Arial" panose="020B0604020202020204" pitchFamily="34" charset="0"/>
              </a:rPr>
              <a:t>Does parents explanation confirm child’s explanation?</a:t>
            </a:r>
          </a:p>
          <a:p>
            <a:pPr marL="171450" indent="-171450">
              <a:defRPr/>
            </a:pPr>
            <a:r>
              <a:rPr lang="en-GB" sz="2000">
                <a:latin typeface="Arial" panose="020B0604020202020204" pitchFamily="34" charset="0"/>
                <a:cs typeface="Arial" panose="020B0604020202020204" pitchFamily="34" charset="0"/>
              </a:rPr>
              <a:t>Parents will go to extra-ordinary lengths to cover up – disguised injury</a:t>
            </a:r>
          </a:p>
          <a:p>
            <a:pPr>
              <a:defRPr/>
            </a:pPr>
            <a:endParaRPr lang="en-GB" sz="2000">
              <a:latin typeface="Arial" panose="020B0604020202020204" pitchFamily="34" charset="0"/>
              <a:cs typeface="Arial" panose="020B0604020202020204" pitchFamily="34" charset="0"/>
            </a:endParaRPr>
          </a:p>
          <a:p>
            <a:pPr marL="171450" indent="-171450">
              <a:defRPr/>
            </a:pPr>
            <a:r>
              <a:rPr lang="en-GB" sz="2000">
                <a:latin typeface="Arial" panose="020B0604020202020204" pitchFamily="34" charset="0"/>
                <a:cs typeface="Arial" panose="020B0604020202020204" pitchFamily="34" charset="0"/>
              </a:rPr>
              <a:t>Explanations may seem plausible at the time but will look at history</a:t>
            </a:r>
          </a:p>
          <a:p>
            <a:pPr marL="171450" indent="-171450">
              <a:defRPr/>
            </a:pPr>
            <a:endParaRPr lang="en-GB" sz="2000">
              <a:latin typeface="Comic Sans MS" pitchFamily="66" charset="0"/>
            </a:endParaRPr>
          </a:p>
          <a:p>
            <a:endParaRPr lang="en-GB" sz="2000"/>
          </a:p>
        </p:txBody>
      </p:sp>
    </p:spTree>
    <p:extLst>
      <p:ext uri="{BB962C8B-B14F-4D97-AF65-F5344CB8AC3E}">
        <p14:creationId xmlns:p14="http://schemas.microsoft.com/office/powerpoint/2010/main" val="24007733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919288" y="404813"/>
            <a:ext cx="7543800" cy="1066800"/>
          </a:xfrm>
        </p:spPr>
        <p:txBody>
          <a:bodyPr>
            <a:normAutofit fontScale="90000"/>
          </a:bodyPr>
          <a:lstStyle/>
          <a:p>
            <a:r>
              <a:rPr lang="en-GB" altLang="en-US" sz="3900" dirty="0"/>
              <a:t>Common sites for non-accidental physical injury</a:t>
            </a:r>
          </a:p>
        </p:txBody>
      </p:sp>
      <p:grpSp>
        <p:nvGrpSpPr>
          <p:cNvPr id="137219" name="Group 3"/>
          <p:cNvGrpSpPr>
            <a:grpSpLocks/>
          </p:cNvGrpSpPr>
          <p:nvPr/>
        </p:nvGrpSpPr>
        <p:grpSpPr bwMode="auto">
          <a:xfrm>
            <a:off x="1524000" y="1268414"/>
            <a:ext cx="9475788" cy="5102225"/>
            <a:chOff x="0" y="799"/>
            <a:chExt cx="5969" cy="3214"/>
          </a:xfrm>
        </p:grpSpPr>
        <p:sp>
          <p:nvSpPr>
            <p:cNvPr id="13317" name="Rectangle 4"/>
            <p:cNvSpPr>
              <a:spLocks noChangeArrowheads="1"/>
            </p:cNvSpPr>
            <p:nvPr/>
          </p:nvSpPr>
          <p:spPr bwMode="auto">
            <a:xfrm>
              <a:off x="0" y="1706"/>
              <a:ext cx="1488" cy="5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1600" b="1">
                  <a:latin typeface="Arial" panose="020B0604020202020204" pitchFamily="34" charset="0"/>
                </a:rPr>
                <a:t>CHEEK/SIDE OF FACE - </a:t>
              </a:r>
              <a:r>
                <a:rPr lang="en-GB" altLang="en-US" sz="1800">
                  <a:latin typeface="Arial" panose="020B0604020202020204" pitchFamily="34" charset="0"/>
                </a:rPr>
                <a:t>bruising, finger marks</a:t>
              </a:r>
            </a:p>
          </p:txBody>
        </p:sp>
        <p:sp>
          <p:nvSpPr>
            <p:cNvPr id="13318" name="Rectangle 5"/>
            <p:cNvSpPr>
              <a:spLocks noChangeArrowheads="1"/>
            </p:cNvSpPr>
            <p:nvPr/>
          </p:nvSpPr>
          <p:spPr bwMode="auto">
            <a:xfrm>
              <a:off x="567" y="845"/>
              <a:ext cx="1088" cy="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1600" b="1">
                  <a:latin typeface="Arial" panose="020B0604020202020204" pitchFamily="34" charset="0"/>
                </a:rPr>
                <a:t>EYES - </a:t>
              </a:r>
              <a:r>
                <a:rPr lang="en-GB" altLang="en-US" sz="1800">
                  <a:latin typeface="Arial" panose="020B0604020202020204" pitchFamily="34" charset="0"/>
                </a:rPr>
                <a:t>bruising, (particularly both eyes)</a:t>
              </a:r>
            </a:p>
          </p:txBody>
        </p:sp>
        <p:sp>
          <p:nvSpPr>
            <p:cNvPr id="13319" name="Rectangle 6"/>
            <p:cNvSpPr>
              <a:spLocks noChangeArrowheads="1"/>
            </p:cNvSpPr>
            <p:nvPr/>
          </p:nvSpPr>
          <p:spPr bwMode="auto">
            <a:xfrm>
              <a:off x="703" y="2251"/>
              <a:ext cx="1104"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1600" b="1">
                  <a:latin typeface="Arial" panose="020B0604020202020204" pitchFamily="34" charset="0"/>
                </a:rPr>
                <a:t>MOUTH - </a:t>
              </a:r>
              <a:r>
                <a:rPr lang="en-GB" altLang="en-US" sz="1800">
                  <a:latin typeface="Arial" panose="020B0604020202020204" pitchFamily="34" charset="0"/>
                </a:rPr>
                <a:t>torn frenulum</a:t>
              </a:r>
            </a:p>
          </p:txBody>
        </p:sp>
        <p:sp>
          <p:nvSpPr>
            <p:cNvPr id="13320" name="Rectangle 7"/>
            <p:cNvSpPr>
              <a:spLocks noChangeArrowheads="1"/>
            </p:cNvSpPr>
            <p:nvPr/>
          </p:nvSpPr>
          <p:spPr bwMode="auto">
            <a:xfrm>
              <a:off x="200" y="2754"/>
              <a:ext cx="1975"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600" b="1">
                  <a:latin typeface="Arial" panose="020B0604020202020204" pitchFamily="34" charset="0"/>
                </a:rPr>
                <a:t>SHOULDERS - </a:t>
              </a:r>
              <a:r>
                <a:rPr lang="en-GB" altLang="en-US" sz="1800">
                  <a:latin typeface="Arial" panose="020B0604020202020204" pitchFamily="34" charset="0"/>
                </a:rPr>
                <a:t>bruising, grasp marks</a:t>
              </a:r>
            </a:p>
          </p:txBody>
        </p:sp>
        <p:sp>
          <p:nvSpPr>
            <p:cNvPr id="13321" name="Rectangle 8"/>
            <p:cNvSpPr>
              <a:spLocks noChangeArrowheads="1"/>
            </p:cNvSpPr>
            <p:nvPr/>
          </p:nvSpPr>
          <p:spPr bwMode="auto">
            <a:xfrm>
              <a:off x="200" y="3327"/>
              <a:ext cx="138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1600" b="1">
                  <a:latin typeface="Arial" panose="020B0604020202020204" pitchFamily="34" charset="0"/>
                </a:rPr>
                <a:t>GENITALS</a:t>
              </a:r>
              <a:r>
                <a:rPr lang="en-GB" altLang="en-US" sz="1600">
                  <a:latin typeface="Arial" panose="020B0604020202020204" pitchFamily="34" charset="0"/>
                </a:rPr>
                <a:t> - </a:t>
              </a:r>
              <a:r>
                <a:rPr lang="en-GB" altLang="en-US" sz="1800">
                  <a:latin typeface="Arial" panose="020B0604020202020204" pitchFamily="34" charset="0"/>
                </a:rPr>
                <a:t>bruising</a:t>
              </a:r>
            </a:p>
          </p:txBody>
        </p:sp>
        <p:sp>
          <p:nvSpPr>
            <p:cNvPr id="13322" name="Rectangle 9"/>
            <p:cNvSpPr>
              <a:spLocks noChangeArrowheads="1"/>
            </p:cNvSpPr>
            <p:nvPr/>
          </p:nvSpPr>
          <p:spPr bwMode="auto">
            <a:xfrm>
              <a:off x="2971" y="3339"/>
              <a:ext cx="965" cy="6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1600" b="1">
                  <a:latin typeface="Arial" panose="020B0604020202020204" pitchFamily="34" charset="0"/>
                </a:rPr>
                <a:t>BACK	     }  </a:t>
              </a:r>
            </a:p>
            <a:p>
              <a:pPr eaLnBrk="1" hangingPunct="1">
                <a:spcBef>
                  <a:spcPct val="50000"/>
                </a:spcBef>
                <a:buFontTx/>
                <a:buNone/>
              </a:pPr>
              <a:r>
                <a:rPr lang="en-GB" altLang="en-US" sz="1600" b="1">
                  <a:latin typeface="Arial" panose="020B0604020202020204" pitchFamily="34" charset="0"/>
                </a:rPr>
                <a:t>BUTTOCKS  }</a:t>
              </a:r>
            </a:p>
            <a:p>
              <a:pPr eaLnBrk="1" hangingPunct="1">
                <a:spcBef>
                  <a:spcPct val="50000"/>
                </a:spcBef>
                <a:buFontTx/>
                <a:buNone/>
              </a:pPr>
              <a:r>
                <a:rPr lang="en-GB" altLang="en-US" sz="1600" b="1">
                  <a:latin typeface="Arial" panose="020B0604020202020204" pitchFamily="34" charset="0"/>
                </a:rPr>
                <a:t>THIGHS        }</a:t>
              </a:r>
            </a:p>
          </p:txBody>
        </p:sp>
        <p:sp>
          <p:nvSpPr>
            <p:cNvPr id="13323" name="Rectangle 10"/>
            <p:cNvSpPr>
              <a:spLocks noChangeArrowheads="1"/>
            </p:cNvSpPr>
            <p:nvPr/>
          </p:nvSpPr>
          <p:spPr bwMode="auto">
            <a:xfrm>
              <a:off x="3912" y="3430"/>
              <a:ext cx="1862"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1800">
                  <a:latin typeface="Arial" panose="020B0604020202020204" pitchFamily="34" charset="0"/>
                </a:rPr>
                <a:t>Linear bruising. Outline of belt/buckles. Scalds/burns</a:t>
              </a:r>
            </a:p>
          </p:txBody>
        </p:sp>
        <p:sp>
          <p:nvSpPr>
            <p:cNvPr id="13324" name="Rectangle 11"/>
            <p:cNvSpPr>
              <a:spLocks noChangeArrowheads="1"/>
            </p:cNvSpPr>
            <p:nvPr/>
          </p:nvSpPr>
          <p:spPr bwMode="auto">
            <a:xfrm>
              <a:off x="3721" y="2795"/>
              <a:ext cx="2039"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1600" b="1">
                  <a:latin typeface="Arial" panose="020B0604020202020204" pitchFamily="34" charset="0"/>
                </a:rPr>
                <a:t>CHEST - </a:t>
              </a:r>
              <a:r>
                <a:rPr lang="en-GB" altLang="en-US" sz="1800">
                  <a:latin typeface="Arial" panose="020B0604020202020204" pitchFamily="34" charset="0"/>
                </a:rPr>
                <a:t>bruising, grasp marks</a:t>
              </a:r>
            </a:p>
          </p:txBody>
        </p:sp>
        <p:sp>
          <p:nvSpPr>
            <p:cNvPr id="13325" name="Rectangle 12"/>
            <p:cNvSpPr>
              <a:spLocks noChangeArrowheads="1"/>
            </p:cNvSpPr>
            <p:nvPr/>
          </p:nvSpPr>
          <p:spPr bwMode="auto">
            <a:xfrm>
              <a:off x="4027" y="2297"/>
              <a:ext cx="1942" cy="3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1600" b="1">
                  <a:latin typeface="Arial" panose="020B0604020202020204" pitchFamily="34" charset="0"/>
                </a:rPr>
                <a:t>UPPER &amp; INNER ARM - </a:t>
              </a:r>
              <a:r>
                <a:rPr lang="en-GB" altLang="en-US" sz="1800">
                  <a:latin typeface="Arial" panose="020B0604020202020204" pitchFamily="34" charset="0"/>
                </a:rPr>
                <a:t>bruising, grasp marks</a:t>
              </a:r>
            </a:p>
          </p:txBody>
        </p:sp>
        <p:sp>
          <p:nvSpPr>
            <p:cNvPr id="13326" name="Rectangle 13"/>
            <p:cNvSpPr>
              <a:spLocks noChangeArrowheads="1"/>
            </p:cNvSpPr>
            <p:nvPr/>
          </p:nvSpPr>
          <p:spPr bwMode="auto">
            <a:xfrm>
              <a:off x="3606" y="1888"/>
              <a:ext cx="193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1600" b="1">
                  <a:latin typeface="Arial" panose="020B0604020202020204" pitchFamily="34" charset="0"/>
                </a:rPr>
                <a:t>NECK -</a:t>
              </a:r>
              <a:r>
                <a:rPr lang="en-GB" altLang="en-US" sz="1800">
                  <a:latin typeface="Arial" panose="020B0604020202020204" pitchFamily="34" charset="0"/>
                </a:rPr>
                <a:t>bruising, grasp marks</a:t>
              </a:r>
            </a:p>
          </p:txBody>
        </p:sp>
        <p:sp>
          <p:nvSpPr>
            <p:cNvPr id="13327" name="Rectangle 14"/>
            <p:cNvSpPr>
              <a:spLocks noChangeArrowheads="1"/>
            </p:cNvSpPr>
            <p:nvPr/>
          </p:nvSpPr>
          <p:spPr bwMode="auto">
            <a:xfrm>
              <a:off x="4152" y="1388"/>
              <a:ext cx="1455"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1600" b="1">
                  <a:latin typeface="Arial" panose="020B0604020202020204" pitchFamily="34" charset="0"/>
                </a:rPr>
                <a:t>EARS - </a:t>
              </a:r>
              <a:r>
                <a:rPr lang="en-GB" altLang="en-US" sz="1800">
                  <a:latin typeface="Arial" panose="020B0604020202020204" pitchFamily="34" charset="0"/>
                </a:rPr>
                <a:t>Pinch or slap marks, bruising</a:t>
              </a:r>
            </a:p>
          </p:txBody>
        </p:sp>
        <p:sp>
          <p:nvSpPr>
            <p:cNvPr id="13328" name="Rectangle 15"/>
            <p:cNvSpPr>
              <a:spLocks noChangeArrowheads="1"/>
            </p:cNvSpPr>
            <p:nvPr/>
          </p:nvSpPr>
          <p:spPr bwMode="auto">
            <a:xfrm>
              <a:off x="1156" y="3558"/>
              <a:ext cx="146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1600" b="1">
                  <a:latin typeface="Arial" panose="020B0604020202020204" pitchFamily="34" charset="0"/>
                </a:rPr>
                <a:t>KNEES - </a:t>
              </a:r>
              <a:r>
                <a:rPr lang="en-GB" altLang="en-US" sz="1800">
                  <a:latin typeface="Arial" panose="020B0604020202020204" pitchFamily="34" charset="0"/>
                </a:rPr>
                <a:t>grasp marks</a:t>
              </a:r>
            </a:p>
          </p:txBody>
        </p:sp>
        <p:sp>
          <p:nvSpPr>
            <p:cNvPr id="13329" name="Line 16"/>
            <p:cNvSpPr>
              <a:spLocks noChangeShapeType="1"/>
            </p:cNvSpPr>
            <p:nvPr/>
          </p:nvSpPr>
          <p:spPr bwMode="auto">
            <a:xfrm>
              <a:off x="1338" y="890"/>
              <a:ext cx="1134" cy="31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30" name="Rectangle 17"/>
            <p:cNvSpPr>
              <a:spLocks noChangeArrowheads="1"/>
            </p:cNvSpPr>
            <p:nvPr/>
          </p:nvSpPr>
          <p:spPr bwMode="auto">
            <a:xfrm>
              <a:off x="3651" y="799"/>
              <a:ext cx="1942"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1600" b="1">
                  <a:latin typeface="Arial" panose="020B0604020202020204" pitchFamily="34" charset="0"/>
                </a:rPr>
                <a:t>SKULL</a:t>
              </a:r>
              <a:r>
                <a:rPr lang="en-GB" altLang="en-US" sz="1600">
                  <a:latin typeface="Arial" panose="020B0604020202020204" pitchFamily="34" charset="0"/>
                </a:rPr>
                <a:t> - </a:t>
              </a:r>
              <a:r>
                <a:rPr lang="en-GB" altLang="en-US" sz="1800">
                  <a:latin typeface="Arial" panose="020B0604020202020204" pitchFamily="34" charset="0"/>
                </a:rPr>
                <a:t>fracture or bleeding under skull (from shaking)</a:t>
              </a:r>
            </a:p>
          </p:txBody>
        </p:sp>
        <p:sp>
          <p:nvSpPr>
            <p:cNvPr id="13331" name="Line 18"/>
            <p:cNvSpPr>
              <a:spLocks noChangeShapeType="1"/>
            </p:cNvSpPr>
            <p:nvPr/>
          </p:nvSpPr>
          <p:spPr bwMode="auto">
            <a:xfrm flipH="1">
              <a:off x="2925" y="890"/>
              <a:ext cx="777" cy="4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32" name="Line 19"/>
            <p:cNvSpPr>
              <a:spLocks noChangeShapeType="1"/>
            </p:cNvSpPr>
            <p:nvPr/>
          </p:nvSpPr>
          <p:spPr bwMode="auto">
            <a:xfrm flipH="1" flipV="1">
              <a:off x="3243" y="1344"/>
              <a:ext cx="822" cy="22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33" name="Line 20"/>
            <p:cNvSpPr>
              <a:spLocks noChangeShapeType="1"/>
            </p:cNvSpPr>
            <p:nvPr/>
          </p:nvSpPr>
          <p:spPr bwMode="auto">
            <a:xfrm flipH="1" flipV="1">
              <a:off x="3152" y="1570"/>
              <a:ext cx="686" cy="32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34" name="Line 21"/>
            <p:cNvSpPr>
              <a:spLocks noChangeShapeType="1"/>
            </p:cNvSpPr>
            <p:nvPr/>
          </p:nvSpPr>
          <p:spPr bwMode="auto">
            <a:xfrm flipH="1" flipV="1">
              <a:off x="3606" y="2205"/>
              <a:ext cx="456" cy="18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35" name="Line 22"/>
            <p:cNvSpPr>
              <a:spLocks noChangeShapeType="1"/>
            </p:cNvSpPr>
            <p:nvPr/>
          </p:nvSpPr>
          <p:spPr bwMode="auto">
            <a:xfrm flipH="1" flipV="1">
              <a:off x="2835" y="2024"/>
              <a:ext cx="914" cy="82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36" name="Line 23"/>
            <p:cNvSpPr>
              <a:spLocks noChangeShapeType="1"/>
            </p:cNvSpPr>
            <p:nvPr/>
          </p:nvSpPr>
          <p:spPr bwMode="auto">
            <a:xfrm flipV="1">
              <a:off x="1882" y="2795"/>
              <a:ext cx="685" cy="77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37" name="Line 24"/>
            <p:cNvSpPr>
              <a:spLocks noChangeShapeType="1"/>
            </p:cNvSpPr>
            <p:nvPr/>
          </p:nvSpPr>
          <p:spPr bwMode="auto">
            <a:xfrm flipV="1">
              <a:off x="1383" y="2478"/>
              <a:ext cx="1371" cy="82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38" name="Line 25"/>
            <p:cNvSpPr>
              <a:spLocks noChangeShapeType="1"/>
            </p:cNvSpPr>
            <p:nvPr/>
          </p:nvSpPr>
          <p:spPr bwMode="auto">
            <a:xfrm flipV="1">
              <a:off x="1292" y="1842"/>
              <a:ext cx="1097" cy="91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39" name="Line 26"/>
            <p:cNvSpPr>
              <a:spLocks noChangeShapeType="1"/>
            </p:cNvSpPr>
            <p:nvPr/>
          </p:nvSpPr>
          <p:spPr bwMode="auto">
            <a:xfrm flipV="1">
              <a:off x="1429" y="1480"/>
              <a:ext cx="1507" cy="73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40" name="Line 27"/>
            <p:cNvSpPr>
              <a:spLocks noChangeShapeType="1"/>
            </p:cNvSpPr>
            <p:nvPr/>
          </p:nvSpPr>
          <p:spPr bwMode="auto">
            <a:xfrm flipV="1">
              <a:off x="1247" y="1434"/>
              <a:ext cx="1361" cy="3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pic>
        <p:nvPicPr>
          <p:cNvPr id="13316" name="Picture 28" descr="MCj04345990000[1]"/>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a:xfrm>
            <a:off x="5016500" y="1628776"/>
            <a:ext cx="1779588" cy="2447925"/>
          </a:xfrm>
        </p:spPr>
      </p:pic>
    </p:spTree>
    <p:extLst>
      <p:ext uri="{BB962C8B-B14F-4D97-AF65-F5344CB8AC3E}">
        <p14:creationId xmlns:p14="http://schemas.microsoft.com/office/powerpoint/2010/main" val="207033590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7219"/>
                                        </p:tgtEl>
                                        <p:attrNameLst>
                                          <p:attrName>style.visibility</p:attrName>
                                        </p:attrNameLst>
                                      </p:cBhvr>
                                      <p:to>
                                        <p:strVal val="visible"/>
                                      </p:to>
                                    </p:set>
                                    <p:animEffect transition="in" filter="blinds(horizontal)">
                                      <p:cBhvr>
                                        <p:cTn id="7" dur="500"/>
                                        <p:tgtEl>
                                          <p:spTgt spid="137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306B62-CF9B-4CCA-BB03-DFD63B847FFF}"/>
              </a:ext>
            </a:extLst>
          </p:cNvPr>
          <p:cNvSpPr>
            <a:spLocks noGrp="1"/>
          </p:cNvSpPr>
          <p:nvPr>
            <p:ph type="title"/>
          </p:nvPr>
        </p:nvSpPr>
        <p:spPr>
          <a:xfrm>
            <a:off x="838200" y="365125"/>
            <a:ext cx="10515600" cy="586581"/>
          </a:xfrm>
        </p:spPr>
        <p:txBody>
          <a:bodyPr>
            <a:normAutofit/>
          </a:bodyPr>
          <a:lstStyle/>
          <a:p>
            <a:r>
              <a:rPr lang="en-GB" sz="2400" dirty="0"/>
              <a:t>Baby Peter 2007</a:t>
            </a:r>
          </a:p>
        </p:txBody>
      </p:sp>
      <p:pic>
        <p:nvPicPr>
          <p:cNvPr id="1026" name="Picture 2" descr="See the source image">
            <a:extLst>
              <a:ext uri="{FF2B5EF4-FFF2-40B4-BE49-F238E27FC236}">
                <a16:creationId xmlns:a16="http://schemas.microsoft.com/office/drawing/2014/main" id="{4110E9F9-D54D-45BA-AF5A-D005F8BAF8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9467" y="940861"/>
            <a:ext cx="4395787" cy="497627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ee the source image">
            <a:extLst>
              <a:ext uri="{FF2B5EF4-FFF2-40B4-BE49-F238E27FC236}">
                <a16:creationId xmlns:a16="http://schemas.microsoft.com/office/drawing/2014/main" id="{610B0ED3-B96E-4DD1-BAF0-B706EF2112AC}"/>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245516" y="1630680"/>
            <a:ext cx="6307684" cy="4423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41828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7D119-2F8C-4BCD-8EE7-E31B16BF1424}"/>
              </a:ext>
            </a:extLst>
          </p:cNvPr>
          <p:cNvSpPr>
            <a:spLocks noGrp="1"/>
          </p:cNvSpPr>
          <p:nvPr>
            <p:ph type="title"/>
          </p:nvPr>
        </p:nvSpPr>
        <p:spPr>
          <a:xfrm>
            <a:off x="839788" y="365126"/>
            <a:ext cx="10515600" cy="701674"/>
          </a:xfrm>
        </p:spPr>
        <p:txBody>
          <a:bodyPr/>
          <a:lstStyle/>
          <a:p>
            <a:r>
              <a:rPr lang="en-GB" dirty="0"/>
              <a:t>Peter Connelly</a:t>
            </a:r>
          </a:p>
        </p:txBody>
      </p:sp>
      <p:sp>
        <p:nvSpPr>
          <p:cNvPr id="3" name="Text Placeholder 2">
            <a:extLst>
              <a:ext uri="{FF2B5EF4-FFF2-40B4-BE49-F238E27FC236}">
                <a16:creationId xmlns:a16="http://schemas.microsoft.com/office/drawing/2014/main" id="{B2ECC140-5D29-4918-9E74-F7A3E7EE3274}"/>
              </a:ext>
            </a:extLst>
          </p:cNvPr>
          <p:cNvSpPr>
            <a:spLocks noGrp="1"/>
          </p:cNvSpPr>
          <p:nvPr>
            <p:ph type="body" idx="1"/>
          </p:nvPr>
        </p:nvSpPr>
        <p:spPr>
          <a:xfrm>
            <a:off x="839788" y="1681163"/>
            <a:ext cx="5157787" cy="452437"/>
          </a:xfrm>
        </p:spPr>
        <p:txBody>
          <a:bodyPr>
            <a:normAutofit lnSpcReduction="10000"/>
          </a:bodyPr>
          <a:lstStyle/>
          <a:p>
            <a:endParaRPr lang="en-GB" dirty="0"/>
          </a:p>
        </p:txBody>
      </p:sp>
      <p:pic>
        <p:nvPicPr>
          <p:cNvPr id="7" name="Content Placeholder 6">
            <a:extLst>
              <a:ext uri="{FF2B5EF4-FFF2-40B4-BE49-F238E27FC236}">
                <a16:creationId xmlns:a16="http://schemas.microsoft.com/office/drawing/2014/main" id="{335DAC51-98E1-468B-8827-A73CD1BBC534}"/>
              </a:ext>
            </a:extLst>
          </p:cNvPr>
          <p:cNvPicPr>
            <a:picLocks noGrp="1" noChangeAspect="1"/>
          </p:cNvPicPr>
          <p:nvPr>
            <p:ph sz="half" idx="2"/>
          </p:nvPr>
        </p:nvPicPr>
        <p:blipFill>
          <a:blip r:embed="rId3"/>
          <a:stretch>
            <a:fillRect/>
          </a:stretch>
        </p:blipFill>
        <p:spPr>
          <a:xfrm>
            <a:off x="836612" y="1370011"/>
            <a:ext cx="4162108" cy="4649789"/>
          </a:xfrm>
          <a:prstGeom prst="rect">
            <a:avLst/>
          </a:prstGeom>
        </p:spPr>
      </p:pic>
      <p:sp>
        <p:nvSpPr>
          <p:cNvPr id="5" name="Text Placeholder 4">
            <a:extLst>
              <a:ext uri="{FF2B5EF4-FFF2-40B4-BE49-F238E27FC236}">
                <a16:creationId xmlns:a16="http://schemas.microsoft.com/office/drawing/2014/main" id="{C032B946-8CAB-4AD3-9A64-B2DF0CF5130D}"/>
              </a:ext>
            </a:extLst>
          </p:cNvPr>
          <p:cNvSpPr>
            <a:spLocks noGrp="1"/>
          </p:cNvSpPr>
          <p:nvPr>
            <p:ph type="body" sz="quarter" idx="3"/>
          </p:nvPr>
        </p:nvSpPr>
        <p:spPr>
          <a:xfrm>
            <a:off x="6172200" y="668337"/>
            <a:ext cx="5183188" cy="701674"/>
          </a:xfrm>
        </p:spPr>
        <p:txBody>
          <a:bodyPr>
            <a:normAutofit lnSpcReduction="10000"/>
          </a:bodyPr>
          <a:lstStyle/>
          <a:p>
            <a:r>
              <a:rPr lang="en-GB" dirty="0"/>
              <a:t>Inquest into death? Coroner  - No inquest.</a:t>
            </a:r>
          </a:p>
        </p:txBody>
      </p:sp>
      <p:sp>
        <p:nvSpPr>
          <p:cNvPr id="6" name="Content Placeholder 5">
            <a:extLst>
              <a:ext uri="{FF2B5EF4-FFF2-40B4-BE49-F238E27FC236}">
                <a16:creationId xmlns:a16="http://schemas.microsoft.com/office/drawing/2014/main" id="{CD33B48D-99D8-440B-BC10-3BD58EA283CF}"/>
              </a:ext>
            </a:extLst>
          </p:cNvPr>
          <p:cNvSpPr>
            <a:spLocks noGrp="1"/>
          </p:cNvSpPr>
          <p:nvPr>
            <p:ph sz="quarter" idx="4"/>
          </p:nvPr>
        </p:nvSpPr>
        <p:spPr>
          <a:xfrm>
            <a:off x="6172200" y="1539874"/>
            <a:ext cx="5183188" cy="4649789"/>
          </a:xfrm>
        </p:spPr>
        <p:txBody>
          <a:bodyPr>
            <a:normAutofit fontScale="92500" lnSpcReduction="20000"/>
          </a:bodyPr>
          <a:lstStyle/>
          <a:p>
            <a:r>
              <a:rPr lang="en-GB" sz="2400" dirty="0"/>
              <a:t>50 injuries </a:t>
            </a:r>
          </a:p>
          <a:p>
            <a:r>
              <a:rPr lang="en-GB" sz="2400" dirty="0"/>
              <a:t>Received 60 visits from social workers, doctors and police at home over an eight-months</a:t>
            </a:r>
          </a:p>
          <a:p>
            <a:r>
              <a:rPr lang="en-GB" sz="2400" dirty="0"/>
              <a:t>Coroner believed that the death had been answered in previous investigation</a:t>
            </a:r>
          </a:p>
          <a:p>
            <a:r>
              <a:rPr lang="en-GB" sz="2400" dirty="0"/>
              <a:t>Waste of public money</a:t>
            </a:r>
          </a:p>
          <a:p>
            <a:r>
              <a:rPr lang="en-GB" sz="2400" dirty="0"/>
              <a:t>Potential witnesses?</a:t>
            </a:r>
          </a:p>
          <a:p>
            <a:r>
              <a:rPr lang="en-GB" sz="2400" dirty="0"/>
              <a:t>Lessons learnt? Investigations gave significant criticism leading to changes in practices</a:t>
            </a:r>
          </a:p>
          <a:p>
            <a:r>
              <a:rPr lang="en-GB" sz="2400" dirty="0"/>
              <a:t>Could Inquest reveal more?</a:t>
            </a:r>
          </a:p>
          <a:p>
            <a:r>
              <a:rPr lang="en-GB" sz="2400" dirty="0"/>
              <a:t>Loss of jobs – some Social workers used as scape goats?</a:t>
            </a:r>
          </a:p>
          <a:p>
            <a:endParaRPr lang="en-GB" dirty="0"/>
          </a:p>
        </p:txBody>
      </p:sp>
    </p:spTree>
    <p:extLst>
      <p:ext uri="{BB962C8B-B14F-4D97-AF65-F5344CB8AC3E}">
        <p14:creationId xmlns:p14="http://schemas.microsoft.com/office/powerpoint/2010/main" val="18511173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F1F5E8F-0A4F-49E3-B7C1-EE2C911FBA09}"/>
              </a:ext>
            </a:extLst>
          </p:cNvPr>
          <p:cNvSpPr>
            <a:spLocks noGrp="1"/>
          </p:cNvSpPr>
          <p:nvPr>
            <p:ph type="title"/>
          </p:nvPr>
        </p:nvSpPr>
        <p:spPr>
          <a:xfrm>
            <a:off x="643467" y="321734"/>
            <a:ext cx="10905066" cy="1135737"/>
          </a:xfrm>
        </p:spPr>
        <p:txBody>
          <a:bodyPr>
            <a:normAutofit/>
          </a:bodyPr>
          <a:lstStyle/>
          <a:p>
            <a:r>
              <a:rPr lang="en-GB" sz="3600"/>
              <a:t>Safeguarding in Employment </a:t>
            </a:r>
          </a:p>
        </p:txBody>
      </p:sp>
      <p:sp>
        <p:nvSpPr>
          <p:cNvPr id="3" name="Content Placeholder 2">
            <a:extLst>
              <a:ext uri="{FF2B5EF4-FFF2-40B4-BE49-F238E27FC236}">
                <a16:creationId xmlns:a16="http://schemas.microsoft.com/office/drawing/2014/main" id="{831173CD-E51C-4585-BAC6-2907C4B16136}"/>
              </a:ext>
            </a:extLst>
          </p:cNvPr>
          <p:cNvSpPr>
            <a:spLocks noGrp="1"/>
          </p:cNvSpPr>
          <p:nvPr>
            <p:ph idx="1"/>
          </p:nvPr>
        </p:nvSpPr>
        <p:spPr>
          <a:xfrm>
            <a:off x="643467" y="1782981"/>
            <a:ext cx="10905066" cy="4393982"/>
          </a:xfrm>
        </p:spPr>
        <p:txBody>
          <a:bodyPr>
            <a:normAutofit/>
          </a:bodyPr>
          <a:lstStyle/>
          <a:p>
            <a:r>
              <a:rPr lang="en-GB" sz="3200" dirty="0"/>
              <a:t>Ensuring these at risk people are in the safest of hands background checks were used.</a:t>
            </a:r>
          </a:p>
          <a:p>
            <a:r>
              <a:rPr lang="en-GB" sz="3200" dirty="0"/>
              <a:t>Criminal Records Bureau were introduced in May 2002 </a:t>
            </a:r>
          </a:p>
          <a:p>
            <a:r>
              <a:rPr lang="en-GB" sz="3200" dirty="0"/>
              <a:t>Currently called Disclosure Barring Service  - DBS </a:t>
            </a:r>
          </a:p>
          <a:p>
            <a:r>
              <a:rPr lang="en-GB" sz="3200" dirty="0"/>
              <a:t>Enables organisations to make safer recruitment decisions</a:t>
            </a:r>
          </a:p>
          <a:p>
            <a:r>
              <a:rPr lang="en-GB" sz="3200" dirty="0"/>
              <a:t>DBS identifies those unsuitable for working with children or adults. Gives access to criminal record information of individuals.</a:t>
            </a:r>
          </a:p>
          <a:p>
            <a:pPr marL="0" indent="0">
              <a:buNone/>
            </a:pPr>
            <a:endParaRPr lang="en-GB" sz="2000" dirty="0"/>
          </a:p>
          <a:p>
            <a:pPr marL="0" indent="0">
              <a:buNone/>
            </a:pPr>
            <a:endParaRPr lang="en-GB" sz="2000" dirty="0"/>
          </a:p>
          <a:p>
            <a:endParaRPr lang="en-GB" sz="2000" dirty="0"/>
          </a:p>
          <a:p>
            <a:endParaRPr lang="en-GB" sz="2000" dirty="0"/>
          </a:p>
          <a:p>
            <a:endParaRPr lang="en-GB" sz="2000" dirty="0"/>
          </a:p>
          <a:p>
            <a:endParaRPr lang="en-GB" sz="2000" dirty="0"/>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7429460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38200" y="365125"/>
            <a:ext cx="10515600" cy="1325563"/>
          </a:xfrm>
        </p:spPr>
        <p:txBody>
          <a:bodyPr>
            <a:normAutofit/>
          </a:bodyPr>
          <a:lstStyle/>
          <a:p>
            <a:r>
              <a:rPr lang="en-GB" dirty="0"/>
              <a:t>DBS Pre- 2002</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838200" y="1825625"/>
            <a:ext cx="10515600" cy="4351338"/>
          </a:xfrm>
        </p:spPr>
        <p:txBody>
          <a:bodyPr>
            <a:normAutofit/>
          </a:bodyPr>
          <a:lstStyle/>
          <a:p>
            <a:r>
              <a:rPr lang="en-GB" dirty="0"/>
              <a:t>Under the old system, employers sought police checks locally.</a:t>
            </a:r>
          </a:p>
          <a:p>
            <a:r>
              <a:rPr lang="en-GB" dirty="0"/>
              <a:t>Took months, it was standard practice for people to start work subject to a satisfactory clearance coming through later from the police, provided their ‘List 99 Check’ was clear.</a:t>
            </a:r>
          </a:p>
          <a:p>
            <a:r>
              <a:rPr lang="en-GB" dirty="0"/>
              <a:t>Police Forces found the checks burdensome</a:t>
            </a:r>
          </a:p>
          <a:p>
            <a:r>
              <a:rPr lang="en-GB" dirty="0"/>
              <a:t>Official guidance told employers they should normally "consider" having a check done only on people applying for posts entailing:</a:t>
            </a:r>
          </a:p>
          <a:p>
            <a:pPr marL="0" indent="0">
              <a:buNone/>
            </a:pPr>
            <a:r>
              <a:rPr lang="en-GB" b="1" dirty="0"/>
              <a:t> "a substantial level of access to children which may also be unsupervised, and will be regular or sustained".</a:t>
            </a:r>
            <a:endParaRPr lang="en-GB" b="1"/>
          </a:p>
          <a:p>
            <a:pPr marL="0" indent="0">
              <a:buNone/>
            </a:pPr>
            <a:endParaRPr lang="en-GB"/>
          </a:p>
        </p:txBody>
      </p:sp>
    </p:spTree>
    <p:extLst>
      <p:ext uri="{BB962C8B-B14F-4D97-AF65-F5344CB8AC3E}">
        <p14:creationId xmlns:p14="http://schemas.microsoft.com/office/powerpoint/2010/main" val="10323800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643467" y="321734"/>
            <a:ext cx="10905066" cy="1135737"/>
          </a:xfrm>
        </p:spPr>
        <p:txBody>
          <a:bodyPr>
            <a:normAutofit/>
          </a:bodyPr>
          <a:lstStyle/>
          <a:p>
            <a:r>
              <a:rPr lang="en-GB" sz="3600"/>
              <a:t>From May 2002</a:t>
            </a:r>
          </a:p>
        </p:txBody>
      </p:sp>
      <p:sp>
        <p:nvSpPr>
          <p:cNvPr id="3" name="Content Placeholder 2"/>
          <p:cNvSpPr>
            <a:spLocks noGrp="1"/>
          </p:cNvSpPr>
          <p:nvPr>
            <p:ph idx="1"/>
          </p:nvPr>
        </p:nvSpPr>
        <p:spPr>
          <a:xfrm>
            <a:off x="643467" y="1782981"/>
            <a:ext cx="10905066" cy="4393982"/>
          </a:xfrm>
        </p:spPr>
        <p:txBody>
          <a:bodyPr>
            <a:normAutofit/>
          </a:bodyPr>
          <a:lstStyle/>
          <a:p>
            <a:r>
              <a:rPr lang="en-GB" sz="2400" dirty="0"/>
              <a:t>The Criminal Records Bureau had started work as a central point for all checks and the system was tightened up.</a:t>
            </a:r>
          </a:p>
          <a:p>
            <a:r>
              <a:rPr lang="en-GB" sz="2400" dirty="0"/>
              <a:t>All applicants for posts involving working with children were to seek clearance via the bureau - known as "disclosure" - before starting work.</a:t>
            </a:r>
          </a:p>
          <a:p>
            <a:r>
              <a:rPr lang="en-GB" sz="2400" dirty="0"/>
              <a:t>But by end of May the Bureau could not cope with the demand. </a:t>
            </a:r>
          </a:p>
          <a:p>
            <a:r>
              <a:rPr lang="en-GB" sz="2400" dirty="0"/>
              <a:t>Classroom staff could start work pending completion of their police checks, provided they were not on List 99.</a:t>
            </a: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6588433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6100" y="349250"/>
            <a:ext cx="11099800" cy="18034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588168"/>
            <a:ext cx="10515600" cy="1325563"/>
          </a:xfrm>
        </p:spPr>
        <p:txBody>
          <a:bodyPr>
            <a:normAutofit/>
          </a:bodyPr>
          <a:lstStyle/>
          <a:p>
            <a:pPr algn="ctr"/>
            <a:r>
              <a:rPr lang="en-GB" sz="4600" dirty="0">
                <a:solidFill>
                  <a:srgbClr val="FFFFFF"/>
                </a:solidFill>
              </a:rPr>
              <a:t>Failings</a:t>
            </a:r>
          </a:p>
        </p:txBody>
      </p:sp>
      <p:sp>
        <p:nvSpPr>
          <p:cNvPr id="3" name="Content Placeholder 2"/>
          <p:cNvSpPr>
            <a:spLocks noGrp="1"/>
          </p:cNvSpPr>
          <p:nvPr>
            <p:ph idx="1"/>
          </p:nvPr>
        </p:nvSpPr>
        <p:spPr>
          <a:xfrm>
            <a:off x="838200" y="2391568"/>
            <a:ext cx="10515600" cy="3785394"/>
          </a:xfrm>
        </p:spPr>
        <p:txBody>
          <a:bodyPr anchor="ctr">
            <a:normAutofit/>
          </a:bodyPr>
          <a:lstStyle/>
          <a:p>
            <a:r>
              <a:rPr lang="en-GB" sz="3200" dirty="0"/>
              <a:t>No or limited police checks could only mean a danger for vulnerable people?</a:t>
            </a:r>
          </a:p>
          <a:p>
            <a:r>
              <a:rPr lang="en-GB" sz="3200" dirty="0"/>
              <a:t>Then this happened:</a:t>
            </a:r>
          </a:p>
          <a:p>
            <a:r>
              <a:rPr lang="en-GB" sz="3200" dirty="0">
                <a:hlinkClick r:id="rId3"/>
              </a:rPr>
              <a:t>https://www.youtube.com/watch?v=PGOMkQcKRVs</a:t>
            </a:r>
            <a:endParaRPr lang="en-GB" sz="3200" dirty="0"/>
          </a:p>
          <a:p>
            <a:r>
              <a:rPr lang="en-GB" sz="3200" dirty="0"/>
              <a:t>* </a:t>
            </a:r>
            <a:r>
              <a:rPr lang="en-GB" sz="2400" dirty="0"/>
              <a:t>would be 18 years</a:t>
            </a:r>
          </a:p>
        </p:txBody>
      </p:sp>
    </p:spTree>
    <p:extLst>
      <p:ext uri="{BB962C8B-B14F-4D97-AF65-F5344CB8AC3E}">
        <p14:creationId xmlns:p14="http://schemas.microsoft.com/office/powerpoint/2010/main" val="12228023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775D0745-2428-449E-8168-2DC4705D0038}"/>
              </a:ext>
            </a:extLst>
          </p:cNvPr>
          <p:cNvSpPr>
            <a:spLocks noGrp="1"/>
          </p:cNvSpPr>
          <p:nvPr>
            <p:ph type="title"/>
          </p:nvPr>
        </p:nvSpPr>
        <p:spPr>
          <a:xfrm>
            <a:off x="838200" y="365125"/>
            <a:ext cx="5393361" cy="663291"/>
          </a:xfrm>
        </p:spPr>
        <p:txBody>
          <a:bodyPr vert="horz" lIns="91440" tIns="45720" rIns="91440" bIns="45720" rtlCol="0" anchor="ctr">
            <a:normAutofit fontScale="90000"/>
          </a:bodyPr>
          <a:lstStyle/>
          <a:p>
            <a:r>
              <a:rPr lang="en-US" dirty="0"/>
              <a:t>Ian Huntley</a:t>
            </a:r>
          </a:p>
        </p:txBody>
      </p:sp>
      <p:sp>
        <p:nvSpPr>
          <p:cNvPr id="4" name="Content Placeholder 3">
            <a:extLst>
              <a:ext uri="{FF2B5EF4-FFF2-40B4-BE49-F238E27FC236}">
                <a16:creationId xmlns:a16="http://schemas.microsoft.com/office/drawing/2014/main" id="{30379DCA-136D-4F2B-9209-929EC1170C41}"/>
              </a:ext>
            </a:extLst>
          </p:cNvPr>
          <p:cNvSpPr>
            <a:spLocks noGrp="1"/>
          </p:cNvSpPr>
          <p:nvPr>
            <p:ph sz="half" idx="2"/>
          </p:nvPr>
        </p:nvSpPr>
        <p:spPr>
          <a:xfrm>
            <a:off x="838200" y="1420837"/>
            <a:ext cx="5393361" cy="4756126"/>
          </a:xfrm>
        </p:spPr>
        <p:txBody>
          <a:bodyPr vert="horz" lIns="91440" tIns="45720" rIns="91440" bIns="45720" rtlCol="0">
            <a:normAutofit/>
          </a:bodyPr>
          <a:lstStyle/>
          <a:p>
            <a:r>
              <a:rPr lang="en-US" sz="2000" dirty="0"/>
              <a:t>last to see the girls </a:t>
            </a:r>
          </a:p>
          <a:p>
            <a:r>
              <a:rPr lang="en-US" sz="2000" dirty="0"/>
              <a:t>Regular media interviews</a:t>
            </a:r>
          </a:p>
          <a:p>
            <a:r>
              <a:rPr lang="en-US" sz="2000" dirty="0"/>
              <a:t>charred and cut Manchester United shirts found in school</a:t>
            </a:r>
          </a:p>
          <a:p>
            <a:r>
              <a:rPr lang="en-US" sz="2000" dirty="0"/>
              <a:t>Holly when accidentally falling into the bath and Jessica when he covered her mouth to stop her screaming.</a:t>
            </a:r>
          </a:p>
          <a:p>
            <a:r>
              <a:rPr lang="en-US" sz="2000" dirty="0"/>
              <a:t>Forensic phycologist stinging nettles had been stepped on exactly 13 days prior &amp; pollen in Huntley's car</a:t>
            </a:r>
          </a:p>
          <a:p>
            <a:pPr marL="0"/>
            <a:endParaRPr lang="en-US" sz="2000" dirty="0"/>
          </a:p>
          <a:p>
            <a:r>
              <a:rPr lang="en-US" sz="2000" dirty="0"/>
              <a:t>Maxine </a:t>
            </a:r>
            <a:r>
              <a:rPr lang="en-US" sz="2000" dirty="0" err="1"/>
              <a:t>Carr</a:t>
            </a:r>
            <a:r>
              <a:rPr lang="en-US" sz="2000" dirty="0"/>
              <a:t> was in the house – Alibi</a:t>
            </a:r>
          </a:p>
        </p:txBody>
      </p:sp>
      <p:pic>
        <p:nvPicPr>
          <p:cNvPr id="5" name="Content Placeholder 4">
            <a:extLst>
              <a:ext uri="{FF2B5EF4-FFF2-40B4-BE49-F238E27FC236}">
                <a16:creationId xmlns:a16="http://schemas.microsoft.com/office/drawing/2014/main" id="{45A4FDED-C1A6-4893-BA23-9C5D2DEB98CE}"/>
              </a:ext>
            </a:extLst>
          </p:cNvPr>
          <p:cNvPicPr>
            <a:picLocks noGrp="1" noChangeAspect="1"/>
          </p:cNvPicPr>
          <p:nvPr>
            <p:ph sz="half" idx="1"/>
          </p:nvPr>
        </p:nvPicPr>
        <p:blipFill rotWithShape="1">
          <a:blip r:embed="rId2"/>
          <a:srcRect r="3" b="3"/>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2" name="Arc 11">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4" name="Oval 13">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650951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643467" y="321734"/>
            <a:ext cx="10905066" cy="1135737"/>
          </a:xfrm>
        </p:spPr>
        <p:txBody>
          <a:bodyPr>
            <a:normAutofit/>
          </a:bodyPr>
          <a:lstStyle/>
          <a:p>
            <a:r>
              <a:rPr lang="en-GB" sz="3600"/>
              <a:t>Soham Murders 4</a:t>
            </a:r>
            <a:r>
              <a:rPr lang="en-GB" sz="3600" baseline="30000"/>
              <a:t>th</a:t>
            </a:r>
            <a:r>
              <a:rPr lang="en-GB" sz="3600"/>
              <a:t> August 2002</a:t>
            </a:r>
          </a:p>
        </p:txBody>
      </p:sp>
      <p:sp>
        <p:nvSpPr>
          <p:cNvPr id="3" name="Content Placeholder 2"/>
          <p:cNvSpPr>
            <a:spLocks noGrp="1"/>
          </p:cNvSpPr>
          <p:nvPr>
            <p:ph idx="1"/>
          </p:nvPr>
        </p:nvSpPr>
        <p:spPr>
          <a:xfrm>
            <a:off x="643467" y="1782981"/>
            <a:ext cx="10905066" cy="4393982"/>
          </a:xfrm>
        </p:spPr>
        <p:txBody>
          <a:bodyPr>
            <a:normAutofit/>
          </a:bodyPr>
          <a:lstStyle/>
          <a:p>
            <a:r>
              <a:rPr lang="en-GB" sz="2400" dirty="0"/>
              <a:t>Huntley was found guilty of murdering Jessica and Holly</a:t>
            </a:r>
          </a:p>
          <a:p>
            <a:r>
              <a:rPr lang="en-GB" sz="2400" dirty="0"/>
              <a:t>His link was being the caretaker of the school they attended.</a:t>
            </a:r>
          </a:p>
          <a:p>
            <a:r>
              <a:rPr lang="en-GB" sz="2400" dirty="0"/>
              <a:t>Maxine </a:t>
            </a:r>
            <a:r>
              <a:rPr lang="en-GB" sz="2400" dirty="0" err="1"/>
              <a:t>Carr</a:t>
            </a:r>
            <a:r>
              <a:rPr lang="en-GB" sz="2400" dirty="0"/>
              <a:t> girlfriend &amp; classroom assistant</a:t>
            </a:r>
          </a:p>
          <a:p>
            <a:r>
              <a:rPr lang="en-GB" sz="2400" dirty="0"/>
              <a:t>Huntley had been suspected of offences including rape, indecent assault and burglary. But only conviction before the murders was for riding an uninsured and unlicensed motorcycle and burglary. Offences committed in his home area.</a:t>
            </a:r>
          </a:p>
          <a:p>
            <a:r>
              <a:rPr lang="en-GB" sz="2400" dirty="0"/>
              <a:t>Huntley had been hired by the school in November 2001, before the CRB came into force.</a:t>
            </a:r>
          </a:p>
          <a:p>
            <a:endParaRPr lang="en-GB" sz="2000" dirty="0"/>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0036964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365125"/>
            <a:ext cx="10515600" cy="900967"/>
          </a:xfrm>
        </p:spPr>
        <p:txBody>
          <a:bodyPr>
            <a:normAutofit/>
          </a:bodyPr>
          <a:lstStyle/>
          <a:p>
            <a:r>
              <a:rPr lang="en-GB" sz="4600" dirty="0">
                <a:solidFill>
                  <a:srgbClr val="FFFFFF"/>
                </a:solidFill>
              </a:rPr>
              <a:t>Would Huntley have had the job after CRB’s</a:t>
            </a:r>
          </a:p>
        </p:txBody>
      </p:sp>
      <p:sp>
        <p:nvSpPr>
          <p:cNvPr id="3" name="Content Placeholder 2"/>
          <p:cNvSpPr>
            <a:spLocks noGrp="1"/>
          </p:cNvSpPr>
          <p:nvPr>
            <p:ph idx="1"/>
          </p:nvPr>
        </p:nvSpPr>
        <p:spPr>
          <a:xfrm>
            <a:off x="838200" y="2096086"/>
            <a:ext cx="10515600" cy="4234376"/>
          </a:xfrm>
        </p:spPr>
        <p:txBody>
          <a:bodyPr>
            <a:normAutofit/>
          </a:bodyPr>
          <a:lstStyle/>
          <a:p>
            <a:r>
              <a:rPr lang="en-GB" sz="2400" dirty="0"/>
              <a:t>Huntley had been reported to police in Humberside on 6 occasions over sexual assaults or sexual relationships with underage girls BUT no convictions for sex offences.</a:t>
            </a:r>
          </a:p>
          <a:p>
            <a:r>
              <a:rPr lang="en-GB" sz="2400" dirty="0"/>
              <a:t>Social services investigated 4 relationships between Huntley and schoolgirls.</a:t>
            </a:r>
          </a:p>
          <a:p>
            <a:r>
              <a:rPr lang="en-GB" sz="2400" dirty="0"/>
              <a:t>Police checks on Huntley when he was appointed failed to unearth these details.</a:t>
            </a:r>
          </a:p>
          <a:p>
            <a:r>
              <a:rPr lang="en-GB" sz="2400" dirty="0"/>
              <a:t>At the time Huntley got his job new vetting system was being introduced. </a:t>
            </a:r>
          </a:p>
          <a:p>
            <a:r>
              <a:rPr lang="en-GB" sz="2400" dirty="0"/>
              <a:t>Police state that under the new system Huntley would probably still have slipped through the net as the new Criminal Records Bureau continues to rely on local police forces to provide it with intelligence material.</a:t>
            </a:r>
          </a:p>
        </p:txBody>
      </p:sp>
    </p:spTree>
    <p:extLst>
      <p:ext uri="{BB962C8B-B14F-4D97-AF65-F5344CB8AC3E}">
        <p14:creationId xmlns:p14="http://schemas.microsoft.com/office/powerpoint/2010/main" val="14319068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365125"/>
            <a:ext cx="10515600" cy="1325563"/>
          </a:xfrm>
        </p:spPr>
        <p:txBody>
          <a:bodyPr>
            <a:normAutofit/>
          </a:bodyPr>
          <a:lstStyle/>
          <a:p>
            <a:r>
              <a:rPr lang="en-GB" sz="4600">
                <a:solidFill>
                  <a:srgbClr val="FFFFFF"/>
                </a:solidFill>
              </a:rPr>
              <a:t>Lessons Learnt?</a:t>
            </a:r>
          </a:p>
        </p:txBody>
      </p:sp>
      <p:sp>
        <p:nvSpPr>
          <p:cNvPr id="3" name="Content Placeholder 2"/>
          <p:cNvSpPr>
            <a:spLocks noGrp="1"/>
          </p:cNvSpPr>
          <p:nvPr>
            <p:ph idx="1"/>
          </p:nvPr>
        </p:nvSpPr>
        <p:spPr>
          <a:xfrm>
            <a:off x="838200" y="2438400"/>
            <a:ext cx="10515600" cy="3738562"/>
          </a:xfrm>
        </p:spPr>
        <p:txBody>
          <a:bodyPr>
            <a:normAutofit/>
          </a:bodyPr>
          <a:lstStyle/>
          <a:p>
            <a:r>
              <a:rPr lang="en-GB" sz="2600"/>
              <a:t>30 August 2002 Education dept. stressed: "We do not advise that people should be allowed to work unchecked if they are supervised.”</a:t>
            </a:r>
          </a:p>
          <a:p>
            <a:r>
              <a:rPr lang="en-GB" sz="2600"/>
              <a:t>4 September: Third U-turn due to the volume of CRB’s waiting. Schools had to turn children away due to not enough staff. Union meetings were held.</a:t>
            </a:r>
          </a:p>
          <a:p>
            <a:r>
              <a:rPr lang="en-GB" sz="2600"/>
              <a:t>The Education Secretary, Estelle Morris - "I have therefore decided to allow teachers, teaching assistants and other  to work in schools at the head teachers' discretion after receiving List 99 checks. </a:t>
            </a:r>
          </a:p>
        </p:txBody>
      </p:sp>
    </p:spTree>
    <p:extLst>
      <p:ext uri="{BB962C8B-B14F-4D97-AF65-F5344CB8AC3E}">
        <p14:creationId xmlns:p14="http://schemas.microsoft.com/office/powerpoint/2010/main" val="42303779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54A3646-77FE-4862-96CE-45260829B1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3F6FA249-9C10-48B9-9F72-1F333D8A94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036894FA-6F9A-4863-AEC5-B734F4226C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6">
              <a:extLst>
                <a:ext uri="{FF2B5EF4-FFF2-40B4-BE49-F238E27FC236}">
                  <a16:creationId xmlns:a16="http://schemas.microsoft.com/office/drawing/2014/main" id="{6B103C0B-E1BF-4BF0-9605-7426160F9E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B796B9AB-146B-42B0-B1F4-7EF69C521A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0B8CEE20-F67A-4CFC-88F1-4C942EB624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6B823E68-E880-4A79-82AD-6088E1DEAD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C90FFE78-151B-4C6F-893F-6832706022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3A2B9B53-0432-42A0-ACC1-23CCDB1183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142954D5-E17A-4C4B-B575-9D2BE72C64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2317E4B1-5573-4066-895C-2FB759804A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EBA723B4-613D-41FA-93E8-94173C930F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D2693AEC-A60D-40B1-87B3-1EF30A56D4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0EFB57B1-129C-4CA5-9513-29226043BF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AC89A1FD-35E1-4574-A439-61C20F457D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4D55D1DF-59D8-4B47-87C4-FB3A82689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F99FF32E-3548-4B4D-894E-B3A06C12A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5005D0D4-EFA9-4355-BA9B-A7B46F9412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6350B02F-5937-44B9-83F4-9C970BE963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F21A245F-C10F-495E-BD0E-CE576C7F0D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6F524856-7B56-403B-B504-044710FD54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4E6D29BC-894B-4228-9F3F-92037EA396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E03B2DC6-DF02-45CB-AC7C-6EBBD359C3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useBgFill="1">
        <p:nvSpPr>
          <p:cNvPr id="33" name="Rectangle 32">
            <a:extLst>
              <a:ext uri="{FF2B5EF4-FFF2-40B4-BE49-F238E27FC236}">
                <a16:creationId xmlns:a16="http://schemas.microsoft.com/office/drawing/2014/main" id="{700D0C16-8549-4373-8B7C-3555082CEA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23664" y="0"/>
            <a:ext cx="10268336" cy="68692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880360" y="841248"/>
            <a:ext cx="6227064" cy="393596"/>
          </a:xfrm>
        </p:spPr>
        <p:txBody>
          <a:bodyPr anchor="t">
            <a:normAutofit/>
          </a:bodyPr>
          <a:lstStyle/>
          <a:p>
            <a:endParaRPr lang="en-GB" sz="800" dirty="0">
              <a:solidFill>
                <a:schemeClr val="accent1"/>
              </a:solidFill>
            </a:endParaRPr>
          </a:p>
        </p:txBody>
      </p:sp>
      <p:sp>
        <p:nvSpPr>
          <p:cNvPr id="35" name="Isosceles Triangle 34">
            <a:extLst>
              <a:ext uri="{FF2B5EF4-FFF2-40B4-BE49-F238E27FC236}">
                <a16:creationId xmlns:a16="http://schemas.microsoft.com/office/drawing/2014/main" id="{C7341777-0F86-4E1E-A07F-2076F00D04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97903" y="954813"/>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3" name="Content Placeholder 2"/>
          <p:cNvSpPr>
            <a:spLocks noGrp="1"/>
          </p:cNvSpPr>
          <p:nvPr>
            <p:ph idx="1"/>
          </p:nvPr>
        </p:nvSpPr>
        <p:spPr>
          <a:xfrm>
            <a:off x="2880359" y="698500"/>
            <a:ext cx="7789227" cy="5354828"/>
          </a:xfrm>
        </p:spPr>
        <p:txBody>
          <a:bodyPr>
            <a:normAutofit/>
          </a:bodyPr>
          <a:lstStyle/>
          <a:p>
            <a:r>
              <a:rPr lang="en-GB" sz="2400" dirty="0"/>
              <a:t>The DBS was formed in 2012 by merging the functions of the Criminal Records Bureau (CRB) and the Independent Safeguarding Authority (ISA) under the Protection of Freedoms Act 2012.</a:t>
            </a:r>
          </a:p>
          <a:p>
            <a:r>
              <a:rPr lang="en-GB" sz="2400" dirty="0"/>
              <a:t>It is a legal requirement in the UK for regulated activity employers to refer safeguarding concerns to the DBS. </a:t>
            </a:r>
          </a:p>
          <a:p>
            <a:r>
              <a:rPr lang="en-GB" sz="2400" dirty="0"/>
              <a:t>It is illegal for anyone barred by the DBS to work, or apply to work with the sector from which they are barred. </a:t>
            </a:r>
          </a:p>
          <a:p>
            <a:r>
              <a:rPr lang="en-GB" sz="2400" dirty="0"/>
              <a:t>It is also illegal for an employer to knowingly employ a barred person in the sector from which they are barred.</a:t>
            </a:r>
          </a:p>
          <a:p>
            <a:r>
              <a:rPr lang="en-GB" sz="2400" dirty="0"/>
              <a:t>New job – New DBS even if it is still for the same company.</a:t>
            </a:r>
          </a:p>
          <a:p>
            <a:r>
              <a:rPr lang="en-GB" sz="2400" dirty="0"/>
              <a:t>17 June 2013 DBS introduced an ‘update service’.</a:t>
            </a:r>
          </a:p>
        </p:txBody>
      </p:sp>
    </p:spTree>
    <p:extLst>
      <p:ext uri="{BB962C8B-B14F-4D97-AF65-F5344CB8AC3E}">
        <p14:creationId xmlns:p14="http://schemas.microsoft.com/office/powerpoint/2010/main" val="12585920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016AEC-0320-4ED0-8ECB-FE11DDDFE1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3CDB30C-1F82-41E6-A067-831D6E8918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DDA86DD-F997-4F66-A87C-5B58AB6D19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1540"/>
            <a:ext cx="722376" cy="5071110"/>
          </a:xfrm>
          <a:prstGeom prst="rect">
            <a:avLst/>
          </a:prstGeom>
          <a:solidFill>
            <a:srgbClr val="4C52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241B827-437E-40A3-A732-669230D6A5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2435" y="891540"/>
            <a:ext cx="10989565" cy="507111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135AB5-0ADE-45D7-A115-001847C42C64}"/>
              </a:ext>
            </a:extLst>
          </p:cNvPr>
          <p:cNvSpPr>
            <a:spLocks noGrp="1"/>
          </p:cNvSpPr>
          <p:nvPr>
            <p:ph type="title"/>
          </p:nvPr>
        </p:nvSpPr>
        <p:spPr>
          <a:xfrm>
            <a:off x="1523984" y="1054122"/>
            <a:ext cx="9465131" cy="619934"/>
          </a:xfrm>
        </p:spPr>
        <p:txBody>
          <a:bodyPr>
            <a:normAutofit/>
          </a:bodyPr>
          <a:lstStyle/>
          <a:p>
            <a:r>
              <a:rPr lang="en-GB" sz="2800" dirty="0"/>
              <a:t>Staff Training</a:t>
            </a:r>
          </a:p>
        </p:txBody>
      </p:sp>
      <p:sp>
        <p:nvSpPr>
          <p:cNvPr id="3" name="Content Placeholder 2">
            <a:extLst>
              <a:ext uri="{FF2B5EF4-FFF2-40B4-BE49-F238E27FC236}">
                <a16:creationId xmlns:a16="http://schemas.microsoft.com/office/drawing/2014/main" id="{7870270A-0285-416E-9EE4-138E35A08008}"/>
              </a:ext>
            </a:extLst>
          </p:cNvPr>
          <p:cNvSpPr>
            <a:spLocks noGrp="1"/>
          </p:cNvSpPr>
          <p:nvPr>
            <p:ph idx="1"/>
          </p:nvPr>
        </p:nvSpPr>
        <p:spPr>
          <a:xfrm>
            <a:off x="1524000" y="1674057"/>
            <a:ext cx="9465564" cy="4126012"/>
          </a:xfrm>
        </p:spPr>
        <p:txBody>
          <a:bodyPr>
            <a:normAutofit/>
          </a:bodyPr>
          <a:lstStyle/>
          <a:p>
            <a:r>
              <a:rPr lang="en-GB" sz="2400" dirty="0"/>
              <a:t>Most employers will deliver staff training in safeguarding / protection</a:t>
            </a:r>
          </a:p>
          <a:p>
            <a:r>
              <a:rPr lang="en-GB" sz="2400" dirty="0"/>
              <a:t>Gives staff skills to spot signs of abuse</a:t>
            </a:r>
          </a:p>
          <a:p>
            <a:r>
              <a:rPr lang="en-GB" sz="2400" dirty="0"/>
              <a:t>Know how to report it</a:t>
            </a:r>
          </a:p>
          <a:p>
            <a:r>
              <a:rPr lang="en-GB" sz="2400" dirty="0"/>
              <a:t>Staff are able to monitor children/adults</a:t>
            </a:r>
          </a:p>
          <a:p>
            <a:r>
              <a:rPr lang="en-GB" sz="2400" dirty="0"/>
              <a:t>Best practice for organisations</a:t>
            </a:r>
          </a:p>
          <a:p>
            <a:r>
              <a:rPr lang="en-GB" sz="2400" b="1" dirty="0"/>
              <a:t>Safeguarding</a:t>
            </a:r>
            <a:r>
              <a:rPr lang="en-GB" sz="2400" dirty="0"/>
              <a:t> is the process of working to protect from harm such as abuse, neglect, and exploitation. </a:t>
            </a:r>
          </a:p>
          <a:p>
            <a:r>
              <a:rPr lang="en-GB" sz="2400" b="1" dirty="0"/>
              <a:t>Child protection</a:t>
            </a:r>
            <a:r>
              <a:rPr lang="en-GB" sz="2400" dirty="0"/>
              <a:t> is the process of working with those who have experienced forms of violence, abuse, neglect, or exploitation.</a:t>
            </a:r>
          </a:p>
          <a:p>
            <a:endParaRPr lang="en-GB" sz="2400" dirty="0"/>
          </a:p>
          <a:p>
            <a:endParaRPr lang="en-GB" sz="2000" dirty="0"/>
          </a:p>
          <a:p>
            <a:endParaRPr lang="en-GB" sz="2000" dirty="0"/>
          </a:p>
        </p:txBody>
      </p:sp>
    </p:spTree>
    <p:extLst>
      <p:ext uri="{BB962C8B-B14F-4D97-AF65-F5344CB8AC3E}">
        <p14:creationId xmlns:p14="http://schemas.microsoft.com/office/powerpoint/2010/main" val="34518286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297</TotalTime>
  <Words>1690</Words>
  <Application>Microsoft Office PowerPoint</Application>
  <PresentationFormat>Widescreen</PresentationFormat>
  <Paragraphs>183</Paragraphs>
  <Slides>19</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Comic Sans MS</vt:lpstr>
      <vt:lpstr>Office Theme</vt:lpstr>
      <vt:lpstr>Week 4 Tutorial</vt:lpstr>
      <vt:lpstr>Safeguarding</vt:lpstr>
      <vt:lpstr>PowerPoint Presentation</vt:lpstr>
      <vt:lpstr>Making ‘never again’ a reality  still failing individuals fail to protect the vulnerable </vt:lpstr>
      <vt:lpstr>Common Sites For Accidental Injury</vt:lpstr>
      <vt:lpstr>What Organisations will ask:</vt:lpstr>
      <vt:lpstr>Common sites for non-accidental physical injury</vt:lpstr>
      <vt:lpstr>Baby Peter 2007</vt:lpstr>
      <vt:lpstr>Peter Connelly</vt:lpstr>
      <vt:lpstr>Safeguarding in Employment </vt:lpstr>
      <vt:lpstr>DBS Pre- 2002</vt:lpstr>
      <vt:lpstr>From May 2002</vt:lpstr>
      <vt:lpstr>Failings</vt:lpstr>
      <vt:lpstr>Ian Huntley</vt:lpstr>
      <vt:lpstr>Soham Murders 4th August 2002</vt:lpstr>
      <vt:lpstr>Would Huntley have had the job after CRB’s</vt:lpstr>
      <vt:lpstr>Lessons Learnt?</vt:lpstr>
      <vt:lpstr>PowerPoint Presentation</vt:lpstr>
      <vt:lpstr>Staff Training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4 Tutorial</dc:title>
  <dc:creator>Jane Thomas</dc:creator>
  <cp:lastModifiedBy>Jane Thomas</cp:lastModifiedBy>
  <cp:revision>3</cp:revision>
  <dcterms:created xsi:type="dcterms:W3CDTF">2020-10-20T08:54:38Z</dcterms:created>
  <dcterms:modified xsi:type="dcterms:W3CDTF">2020-10-20T13:52:27Z</dcterms:modified>
</cp:coreProperties>
</file>