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66" r:id="rId2"/>
    <p:sldId id="257" r:id="rId3"/>
    <p:sldId id="277" r:id="rId4"/>
    <p:sldId id="276" r:id="rId5"/>
    <p:sldId id="279" r:id="rId6"/>
    <p:sldId id="278" r:id="rId7"/>
    <p:sldId id="274" r:id="rId8"/>
    <p:sldId id="275" r:id="rId9"/>
    <p:sldId id="271" r:id="rId10"/>
    <p:sldId id="260" r:id="rId11"/>
    <p:sldId id="268" r:id="rId12"/>
    <p:sldId id="267" r:id="rId13"/>
    <p:sldId id="263" r:id="rId14"/>
    <p:sldId id="269" r:id="rId15"/>
    <p:sldId id="281" r:id="rId16"/>
    <p:sldId id="280" r:id="rId17"/>
    <p:sldId id="273" r:id="rId18"/>
    <p:sldId id="262" r:id="rId19"/>
    <p:sldId id="264" r:id="rId20"/>
    <p:sldId id="265" r:id="rId21"/>
    <p:sldId id="272"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4D4BF9-D33D-C62D-FE70-BA378D85C437}" v="2975" dt="2024-03-20T15:41:16.826"/>
    <p1510:client id="{0DB25E34-2E46-38F6-CE1D-3312F0D6AD7A}" v="868" dt="2024-03-20T15:55:37.675"/>
    <p1510:client id="{71A181DE-E117-B0D2-1883-9D44C4762635}" v="487" dt="2024-03-20T18:45:54.695"/>
    <p1510:client id="{A181D6E3-1C7B-03C5-7615-D9E6427B7F0F}" v="192" dt="2024-03-20T13:53:52.965"/>
    <p1510:client id="{A4A826D9-CE11-3327-7217-92AD3C1A8ACD}" v="167" dt="2024-03-20T14:34:47.349"/>
    <p1510:client id="{A6B1F489-FD50-684E-9285-C1CCC1FA149C}" v="1725" dt="2024-03-20T14:02:08.108"/>
    <p1510:client id="{A7D036D4-FF1F-4BA5-0F6F-50080B14BF02}" v="1" dt="2024-03-20T13:43:11.365"/>
    <p1510:client id="{BB843798-6D28-E0E1-E8F6-8540AA03FF9A}" v="209" dt="2024-03-20T14:20:55.82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1417"/>
    <p:restoredTop sz="94650"/>
  </p:normalViewPr>
  <p:slideViewPr>
    <p:cSldViewPr snapToGrid="0">
      <p:cViewPr varScale="1">
        <p:scale>
          <a:sx n="120" d="100"/>
          <a:sy n="120" d="100"/>
        </p:scale>
        <p:origin x="2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6D54673-3317-4255-89F7-FF3D613682DA}" type="datetimeFigureOut">
              <a:t>3/20/24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5A044E-BE22-42DF-8F4C-5C838E4FA859}" type="slidenum">
              <a:t>‹#›</a:t>
            </a:fld>
            <a:endParaRPr lang="en-US"/>
          </a:p>
        </p:txBody>
      </p:sp>
    </p:spTree>
    <p:extLst>
      <p:ext uri="{BB962C8B-B14F-4D97-AF65-F5344CB8AC3E}">
        <p14:creationId xmlns:p14="http://schemas.microsoft.com/office/powerpoint/2010/main" val="380159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svg"/><Relationship Id="rId7" Type="http://schemas.openxmlformats.org/officeDocument/2006/relationships/image" Target="../media/image6.svg"/><Relationship Id="rId2" Type="http://schemas.openxmlformats.org/officeDocument/2006/relationships/image" Target="../media/image1.png"/><Relationship Id="rId1" Type="http://schemas.openxmlformats.org/officeDocument/2006/relationships/slideMaster" Target="../slideMasters/slideMaster1.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 Id="rId9" Type="http://schemas.openxmlformats.org/officeDocument/2006/relationships/image" Target="../media/image8.sv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p:bg>
      <p:bgPr>
        <a:solidFill>
          <a:schemeClr val="accent5"/>
        </a:solidFill>
        <a:effectLst/>
      </p:bgPr>
    </p:bg>
    <p:spTree>
      <p:nvGrpSpPr>
        <p:cNvPr id="1" name=""/>
        <p:cNvGrpSpPr/>
        <p:nvPr/>
      </p:nvGrpSpPr>
      <p:grpSpPr>
        <a:xfrm>
          <a:off x="0" y="0"/>
          <a:ext cx="0" cy="0"/>
          <a:chOff x="0" y="0"/>
          <a:chExt cx="0" cy="0"/>
        </a:xfrm>
      </p:grpSpPr>
      <p:pic>
        <p:nvPicPr>
          <p:cNvPr id="6" name="Graphic 5">
            <a:extLst>
              <a:ext uri="{FF2B5EF4-FFF2-40B4-BE49-F238E27FC236}">
                <a16:creationId xmlns:a16="http://schemas.microsoft.com/office/drawing/2014/main" id="{3E68AC08-60AB-59E0-DA8F-498C9F26A03E}"/>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rcRect l="37393" t="46146"/>
          <a:stretch>
            <a:fillRect/>
          </a:stretch>
        </p:blipFill>
        <p:spPr>
          <a:xfrm rot="10431885">
            <a:off x="8397863" y="4155450"/>
            <a:ext cx="3961007" cy="2910382"/>
          </a:xfrm>
          <a:custGeom>
            <a:avLst/>
            <a:gdLst>
              <a:gd name="connsiteX0" fmla="*/ 0 w 3961007"/>
              <a:gd name="connsiteY0" fmla="*/ 2910382 h 2910382"/>
              <a:gd name="connsiteX1" fmla="*/ 312841 w 3961007"/>
              <a:gd name="connsiteY1" fmla="*/ 0 h 2910382"/>
              <a:gd name="connsiteX2" fmla="*/ 3961007 w 3961007"/>
              <a:gd name="connsiteY2" fmla="*/ 392147 h 2910382"/>
              <a:gd name="connsiteX3" fmla="*/ 3961007 w 3961007"/>
              <a:gd name="connsiteY3" fmla="*/ 2910382 h 2910382"/>
            </a:gdLst>
            <a:ahLst/>
            <a:cxnLst>
              <a:cxn ang="0">
                <a:pos x="connsiteX0" y="connsiteY0"/>
              </a:cxn>
              <a:cxn ang="0">
                <a:pos x="connsiteX1" y="connsiteY1"/>
              </a:cxn>
              <a:cxn ang="0">
                <a:pos x="connsiteX2" y="connsiteY2"/>
              </a:cxn>
              <a:cxn ang="0">
                <a:pos x="connsiteX3" y="connsiteY3"/>
              </a:cxn>
            </a:cxnLst>
            <a:rect l="l" t="t" r="r" b="b"/>
            <a:pathLst>
              <a:path w="3961007" h="2910382">
                <a:moveTo>
                  <a:pt x="0" y="2910382"/>
                </a:moveTo>
                <a:lnTo>
                  <a:pt x="312841" y="0"/>
                </a:lnTo>
                <a:lnTo>
                  <a:pt x="3961007" y="392147"/>
                </a:lnTo>
                <a:lnTo>
                  <a:pt x="3961007" y="2910382"/>
                </a:lnTo>
                <a:close/>
              </a:path>
            </a:pathLst>
          </a:custGeom>
        </p:spPr>
      </p:pic>
      <p:pic>
        <p:nvPicPr>
          <p:cNvPr id="7" name="Graphic 6">
            <a:extLst>
              <a:ext uri="{FF2B5EF4-FFF2-40B4-BE49-F238E27FC236}">
                <a16:creationId xmlns:a16="http://schemas.microsoft.com/office/drawing/2014/main" id="{2CCAAD79-0F28-E27E-3415-F91C82E2B7F1}"/>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rcRect l="3130" r="12599" b="51253"/>
          <a:stretch>
            <a:fillRect/>
          </a:stretch>
        </p:blipFill>
        <p:spPr>
          <a:xfrm rot="13235627">
            <a:off x="6807312" y="-837779"/>
            <a:ext cx="7519564" cy="3715398"/>
          </a:xfrm>
          <a:custGeom>
            <a:avLst/>
            <a:gdLst>
              <a:gd name="connsiteX0" fmla="*/ 7519564 w 7519564"/>
              <a:gd name="connsiteY0" fmla="*/ 0 h 3715398"/>
              <a:gd name="connsiteX1" fmla="*/ 3183782 w 7519564"/>
              <a:gd name="connsiteY1" fmla="*/ 3715398 h 3715398"/>
              <a:gd name="connsiteX2" fmla="*/ 0 w 7519564"/>
              <a:gd name="connsiteY2" fmla="*/ 0 h 3715398"/>
            </a:gdLst>
            <a:ahLst/>
            <a:cxnLst>
              <a:cxn ang="0">
                <a:pos x="connsiteX0" y="connsiteY0"/>
              </a:cxn>
              <a:cxn ang="0">
                <a:pos x="connsiteX1" y="connsiteY1"/>
              </a:cxn>
              <a:cxn ang="0">
                <a:pos x="connsiteX2" y="connsiteY2"/>
              </a:cxn>
            </a:cxnLst>
            <a:rect l="l" t="t" r="r" b="b"/>
            <a:pathLst>
              <a:path w="7519564" h="3715398">
                <a:moveTo>
                  <a:pt x="7519564" y="0"/>
                </a:moveTo>
                <a:lnTo>
                  <a:pt x="3183782" y="3715398"/>
                </a:lnTo>
                <a:lnTo>
                  <a:pt x="0" y="0"/>
                </a:lnTo>
                <a:close/>
              </a:path>
            </a:pathLst>
          </a:custGeom>
        </p:spPr>
      </p:pic>
      <p:pic>
        <p:nvPicPr>
          <p:cNvPr id="8" name="Graphic 7">
            <a:extLst>
              <a:ext uri="{FF2B5EF4-FFF2-40B4-BE49-F238E27FC236}">
                <a16:creationId xmlns:a16="http://schemas.microsoft.com/office/drawing/2014/main" id="{841BBD38-60F1-DEF8-CA7D-5DB3E2D5EFF8}"/>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rcRect t="80069"/>
          <a:stretch>
            <a:fillRect/>
          </a:stretch>
        </p:blipFill>
        <p:spPr>
          <a:xfrm rot="10800000">
            <a:off x="-238765" y="5718856"/>
            <a:ext cx="7493958" cy="1151336"/>
          </a:xfrm>
          <a:custGeom>
            <a:avLst/>
            <a:gdLst>
              <a:gd name="connsiteX0" fmla="*/ 7493958 w 7493958"/>
              <a:gd name="connsiteY0" fmla="*/ 1151336 h 1151336"/>
              <a:gd name="connsiteX1" fmla="*/ 0 w 7493958"/>
              <a:gd name="connsiteY1" fmla="*/ 1151336 h 1151336"/>
              <a:gd name="connsiteX2" fmla="*/ 0 w 7493958"/>
              <a:gd name="connsiteY2" fmla="*/ 0 h 1151336"/>
              <a:gd name="connsiteX3" fmla="*/ 7493958 w 7493958"/>
              <a:gd name="connsiteY3" fmla="*/ 0 h 1151336"/>
            </a:gdLst>
            <a:ahLst/>
            <a:cxnLst>
              <a:cxn ang="0">
                <a:pos x="connsiteX0" y="connsiteY0"/>
              </a:cxn>
              <a:cxn ang="0">
                <a:pos x="connsiteX1" y="connsiteY1"/>
              </a:cxn>
              <a:cxn ang="0">
                <a:pos x="connsiteX2" y="connsiteY2"/>
              </a:cxn>
              <a:cxn ang="0">
                <a:pos x="connsiteX3" y="connsiteY3"/>
              </a:cxn>
            </a:cxnLst>
            <a:rect l="l" t="t" r="r" b="b"/>
            <a:pathLst>
              <a:path w="7493958" h="1151336">
                <a:moveTo>
                  <a:pt x="7493958" y="1151336"/>
                </a:moveTo>
                <a:lnTo>
                  <a:pt x="0" y="1151336"/>
                </a:lnTo>
                <a:lnTo>
                  <a:pt x="0" y="0"/>
                </a:lnTo>
                <a:lnTo>
                  <a:pt x="7493958" y="0"/>
                </a:lnTo>
                <a:close/>
              </a:path>
            </a:pathLst>
          </a:custGeom>
        </p:spPr>
      </p:pic>
      <p:pic>
        <p:nvPicPr>
          <p:cNvPr id="9" name="Graphic 8">
            <a:extLst>
              <a:ext uri="{FF2B5EF4-FFF2-40B4-BE49-F238E27FC236}">
                <a16:creationId xmlns:a16="http://schemas.microsoft.com/office/drawing/2014/main" id="{CEE6B663-76A9-99E3-003F-54C0C9C75924}"/>
              </a:ext>
              <a:ext uri="{C183D7F6-B498-43B3-948B-1728B52AA6E4}">
                <adec:decorative xmlns:adec="http://schemas.microsoft.com/office/drawing/2017/decorative" val="1"/>
              </a:ext>
            </a:extLst>
          </p:cNvPr>
          <p:cNvPicPr>
            <a:picLocks noChangeAspect="1"/>
          </p:cNvPicPr>
          <p:nvPr userDrawn="1"/>
        </p:nvPicPr>
        <p:blipFill>
          <a:blip r:embed="rId8">
            <a:extLst>
              <a:ext uri="{96DAC541-7B7A-43D3-8B79-37D633B846F1}">
                <asvg:svgBlip xmlns:asvg="http://schemas.microsoft.com/office/drawing/2016/SVG/main" r:embed="rId9"/>
              </a:ext>
            </a:extLst>
          </a:blip>
          <a:srcRect r="22607" b="41886"/>
          <a:stretch>
            <a:fillRect/>
          </a:stretch>
        </p:blipFill>
        <p:spPr>
          <a:xfrm rot="7076154">
            <a:off x="-2918822" y="602036"/>
            <a:ext cx="7976987" cy="4617239"/>
          </a:xfrm>
          <a:custGeom>
            <a:avLst/>
            <a:gdLst>
              <a:gd name="connsiteX0" fmla="*/ 0 w 7976987"/>
              <a:gd name="connsiteY0" fmla="*/ 999998 h 4617239"/>
              <a:gd name="connsiteX1" fmla="*/ 0 w 7976987"/>
              <a:gd name="connsiteY1" fmla="*/ 0 h 4617239"/>
              <a:gd name="connsiteX2" fmla="*/ 7232280 w 7976987"/>
              <a:gd name="connsiteY2" fmla="*/ 0 h 4617239"/>
              <a:gd name="connsiteX3" fmla="*/ 7976987 w 7976987"/>
              <a:gd name="connsiteY3" fmla="*/ 1404379 h 4617239"/>
              <a:gd name="connsiteX4" fmla="*/ 1918134 w 7976987"/>
              <a:gd name="connsiteY4" fmla="*/ 4617239 h 4617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987" h="4617239">
                <a:moveTo>
                  <a:pt x="0" y="999998"/>
                </a:moveTo>
                <a:lnTo>
                  <a:pt x="0" y="0"/>
                </a:lnTo>
                <a:lnTo>
                  <a:pt x="7232280" y="0"/>
                </a:lnTo>
                <a:lnTo>
                  <a:pt x="7976987" y="1404379"/>
                </a:lnTo>
                <a:lnTo>
                  <a:pt x="1918134" y="4617239"/>
                </a:lnTo>
                <a:close/>
              </a:path>
            </a:pathLst>
          </a:custGeom>
        </p:spPr>
      </p:pic>
      <p:sp>
        <p:nvSpPr>
          <p:cNvPr id="10" name="Freeform 8">
            <a:extLst>
              <a:ext uri="{FF2B5EF4-FFF2-40B4-BE49-F238E27FC236}">
                <a16:creationId xmlns:a16="http://schemas.microsoft.com/office/drawing/2014/main" id="{94A85E6B-D9D6-122C-BE65-44FDAEAF051F}"/>
              </a:ext>
              <a:ext uri="{C183D7F6-B498-43B3-948B-1728B52AA6E4}">
                <adec:decorative xmlns:adec="http://schemas.microsoft.com/office/drawing/2017/decorative" val="1"/>
              </a:ext>
            </a:extLst>
          </p:cNvPr>
          <p:cNvSpPr/>
          <p:nvPr userDrawn="1"/>
        </p:nvSpPr>
        <p:spPr>
          <a:xfrm>
            <a:off x="1567895" y="0"/>
            <a:ext cx="2938406" cy="614238"/>
          </a:xfrm>
          <a:custGeom>
            <a:avLst/>
            <a:gdLst>
              <a:gd name="connsiteX0" fmla="*/ 0 w 2938406"/>
              <a:gd name="connsiteY0" fmla="*/ 0 h 614238"/>
              <a:gd name="connsiteX1" fmla="*/ 2938406 w 2938406"/>
              <a:gd name="connsiteY1" fmla="*/ 0 h 614238"/>
              <a:gd name="connsiteX2" fmla="*/ 2930135 w 2938406"/>
              <a:gd name="connsiteY2" fmla="*/ 9100 h 614238"/>
              <a:gd name="connsiteX3" fmla="*/ 1469203 w 2938406"/>
              <a:gd name="connsiteY3" fmla="*/ 614238 h 614238"/>
              <a:gd name="connsiteX4" fmla="*/ 8271 w 2938406"/>
              <a:gd name="connsiteY4" fmla="*/ 9100 h 614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8406" h="614238">
                <a:moveTo>
                  <a:pt x="0" y="0"/>
                </a:moveTo>
                <a:lnTo>
                  <a:pt x="2938406" y="0"/>
                </a:lnTo>
                <a:lnTo>
                  <a:pt x="2930135" y="9100"/>
                </a:lnTo>
                <a:cubicBezTo>
                  <a:pt x="2556250" y="382985"/>
                  <a:pt x="2039733" y="614238"/>
                  <a:pt x="1469203" y="614238"/>
                </a:cubicBezTo>
                <a:cubicBezTo>
                  <a:pt x="898674" y="614238"/>
                  <a:pt x="382156" y="382985"/>
                  <a:pt x="8271" y="9100"/>
                </a:cubicBezTo>
                <a:close/>
              </a:path>
            </a:pathLst>
          </a:cu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Block Arc 11">
            <a:extLst>
              <a:ext uri="{FF2B5EF4-FFF2-40B4-BE49-F238E27FC236}">
                <a16:creationId xmlns:a16="http://schemas.microsoft.com/office/drawing/2014/main" id="{F0363563-C230-8255-8A77-C6F5DC02E114}"/>
              </a:ext>
              <a:ext uri="{C183D7F6-B498-43B3-948B-1728B52AA6E4}">
                <adec:decorative xmlns:adec="http://schemas.microsoft.com/office/drawing/2017/decorative" val="1"/>
              </a:ext>
            </a:extLst>
          </p:cNvPr>
          <p:cNvSpPr/>
          <p:nvPr userDrawn="1"/>
        </p:nvSpPr>
        <p:spPr>
          <a:xfrm rot="10800000">
            <a:off x="5921979" y="188942"/>
            <a:ext cx="348041" cy="348041"/>
          </a:xfrm>
          <a:prstGeom prst="blockArc">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3C76131-1AAA-1028-5EA8-E8A5703C3962}"/>
              </a:ext>
            </a:extLst>
          </p:cNvPr>
          <p:cNvSpPr>
            <a:spLocks noGrp="1"/>
          </p:cNvSpPr>
          <p:nvPr>
            <p:ph type="title" hasCustomPrompt="1"/>
          </p:nvPr>
        </p:nvSpPr>
        <p:spPr>
          <a:xfrm>
            <a:off x="915924" y="1463040"/>
            <a:ext cx="10360152" cy="4471416"/>
          </a:xfrm>
        </p:spPr>
        <p:txBody>
          <a:bodyPr>
            <a:noAutofit/>
          </a:bodyPr>
          <a:lstStyle>
            <a:lvl1pPr algn="ctr">
              <a:lnSpc>
                <a:spcPct val="75000"/>
              </a:lnSpc>
              <a:defRPr sz="5400" cap="all" spc="600" baseline="0">
                <a:solidFill>
                  <a:schemeClr val="tx1"/>
                </a:solidFill>
                <a:latin typeface="+mj-lt"/>
              </a:defRPr>
            </a:lvl1pPr>
          </a:lstStyle>
          <a:p>
            <a:r>
              <a:rPr lang="en-US"/>
              <a:t>Click to add title</a:t>
            </a:r>
          </a:p>
        </p:txBody>
      </p:sp>
    </p:spTree>
    <p:extLst>
      <p:ext uri="{BB962C8B-B14F-4D97-AF65-F5344CB8AC3E}">
        <p14:creationId xmlns:p14="http://schemas.microsoft.com/office/powerpoint/2010/main" val="16687822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learn.saylor.org/mod/book/view.php?id=66046&amp;chapterid=58880" TargetMode="External"/><Relationship Id="rId3" Type="http://schemas.openxmlformats.org/officeDocument/2006/relationships/hyperlink" Target="https://www.indeed.com/career-advice/career-development/what-is-change-leadership" TargetMode="External"/><Relationship Id="rId7" Type="http://schemas.openxmlformats.org/officeDocument/2006/relationships/hyperlink" Target="https://www.royalcaribbeangroup.com/sustainability/" TargetMode="External"/><Relationship Id="rId2" Type="http://schemas.openxmlformats.org/officeDocument/2006/relationships/hyperlink" Target="https://www.companydebt.com/features/covid-19-effects-on-cruise-industry/" TargetMode="External"/><Relationship Id="rId1" Type="http://schemas.openxmlformats.org/officeDocument/2006/relationships/slideLayout" Target="../slideLayouts/slideLayout2.xml"/><Relationship Id="rId6" Type="http://schemas.openxmlformats.org/officeDocument/2006/relationships/hyperlink" Target="https://www.thebci.org/news/bcaw-2023-the-human-element-how-to-build-organizational-resilience-through-employee-engagement.html" TargetMode="External"/><Relationship Id="rId5" Type="http://schemas.openxmlformats.org/officeDocument/2006/relationships/hyperlink" Target="https://www.mindtools.com/au03rgg/the-change-curve" TargetMode="External"/><Relationship Id="rId4" Type="http://schemas.openxmlformats.org/officeDocument/2006/relationships/hyperlink" Target="https://www.thestreet.com/travel/royal-caribbeans-ceo-how-the-cruise-line-survived-covid" TargetMode="External"/><Relationship Id="rId9" Type="http://schemas.openxmlformats.org/officeDocument/2006/relationships/hyperlink" Target="https://www.valamis.com/hub/good-manager-and-leader"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3" Type="http://schemas.openxmlformats.org/officeDocument/2006/relationships/hyperlink" Target="https://www.royalcaribbeangroup.com/our-values/#:~:text=A%20culture%20of%20respect%20and%20value&amp;text=What%20sets%20the%20Group%20apart,the%20fabric%20of%20the%20Group." TargetMode="External"/><Relationship Id="rId2" Type="http://schemas.openxmlformats.org/officeDocument/2006/relationships/hyperlink" Target="http://Chttps:/www.ncbi.nlm.nih.gov/books/NBK560543/" TargetMode="External"/><Relationship Id="rId1" Type="http://schemas.openxmlformats.org/officeDocument/2006/relationships/slideLayout" Target="../slideLayouts/slideLayout2.xml"/><Relationship Id="rId5" Type="http://schemas.openxmlformats.org/officeDocument/2006/relationships/hyperlink" Target="https://www.mbaknol.com/human-resource-management/deal-and-kennedys-organizational-culture-model/" TargetMode="External"/><Relationship Id="rId4" Type="http://schemas.openxmlformats.org/officeDocument/2006/relationships/hyperlink" Target="https://www.royalcaribbeangroup.com/wp-content/uploads/2022/06/Workplace_Culture_FS_06.pdf"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7" Type="http://schemas.openxmlformats.org/officeDocument/2006/relationships/image" Target="../media/image19.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hyperlink" Target="https://secure.cruisingpower.com/SecureLogin.do" TargetMode="External"/><Relationship Id="rId5" Type="http://schemas.openxmlformats.org/officeDocument/2006/relationships/image" Target="../media/image18.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26.svg"/><Relationship Id="rId5" Type="http://schemas.openxmlformats.org/officeDocument/2006/relationships/image" Target="../media/image25.png"/><Relationship Id="rId4" Type="http://schemas.openxmlformats.org/officeDocument/2006/relationships/image" Target="../media/image24.png"/></Relationships>
</file>

<file path=ppt/slides/_rels/slide17.xml.rels><?xml version="1.0" encoding="UTF-8" standalone="yes"?>
<Relationships xmlns="http://schemas.openxmlformats.org/package/2006/relationships"><Relationship Id="rId8" Type="http://schemas.openxmlformats.org/officeDocument/2006/relationships/hyperlink" Target="https://www.managementstudyhq.com/types-of-groups.html?utm_content=cmp-true" TargetMode="External"/><Relationship Id="rId3" Type="http://schemas.openxmlformats.org/officeDocument/2006/relationships/hyperlink" Target="https://medium.com/@williammeller/the-tuckman-model-of-team-development-c0b3fbdce0de" TargetMode="External"/><Relationship Id="rId7" Type="http://schemas.openxmlformats.org/officeDocument/2006/relationships/hyperlink" Target="http://www.managementstudyhq.com" TargetMode="External"/><Relationship Id="rId2" Type="http://schemas.openxmlformats.org/officeDocument/2006/relationships/hyperlink" Target="https://secure.cruisingpower.com/SecureLogin.do" TargetMode="External"/><Relationship Id="rId1" Type="http://schemas.openxmlformats.org/officeDocument/2006/relationships/slideLayout" Target="../slideLayouts/slideLayout2.xml"/><Relationship Id="rId6" Type="http://schemas.openxmlformats.org/officeDocument/2006/relationships/hyperlink" Target="https://loyaltoyoualways.com/training/" TargetMode="External"/><Relationship Id="rId5" Type="http://schemas.openxmlformats.org/officeDocument/2006/relationships/hyperlink" Target="https://www.genesisrecovery.com/5-stages-of-bruce-tuckmans-theory/" TargetMode="External"/><Relationship Id="rId4" Type="http://schemas.openxmlformats.org/officeDocument/2006/relationships/hyperlink" Target="http://www.genesisrecovery.com" TargetMode="External"/><Relationship Id="rId9" Type="http://schemas.openxmlformats.org/officeDocument/2006/relationships/hyperlink" Target="https://careers.royalcaribbeangroup.com/who-we-are/" TargetMode="External"/></Relationships>
</file>

<file path=ppt/slides/_rels/slide1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0.pn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1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mindtools.com/au03rgg/the-change-curve" TargetMode="External"/><Relationship Id="rId2" Type="http://schemas.openxmlformats.org/officeDocument/2006/relationships/hyperlink" Target="https://www.royalcaribbean.com/guides/celebration-travel-a-guide-to-vacation-ideas#:~:text=Royal%20Caribbean%20loves%20hosting%20celebrations" TargetMode="External"/><Relationship Id="rId1" Type="http://schemas.openxmlformats.org/officeDocument/2006/relationships/slideLayout" Target="../slideLayouts/slideLayout2.xml"/><Relationship Id="rId5" Type="http://schemas.openxmlformats.org/officeDocument/2006/relationships/hyperlink" Target="https://www.royalcaribbean.com/gbr/en/cruise-ships/awards" TargetMode="External"/><Relationship Id="rId4" Type="http://schemas.openxmlformats.org/officeDocument/2006/relationships/hyperlink" Target="https://careers.royalcaribbeangroup.com/propelled-by-peopl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Rescue buoy floating at sea">
            <a:extLst>
              <a:ext uri="{FF2B5EF4-FFF2-40B4-BE49-F238E27FC236}">
                <a16:creationId xmlns:a16="http://schemas.microsoft.com/office/drawing/2014/main" id="{DCFB2B73-A542-F952-01A0-D5F928207597}"/>
              </a:ext>
            </a:extLst>
          </p:cNvPr>
          <p:cNvPicPr>
            <a:picLocks noChangeAspect="1"/>
          </p:cNvPicPr>
          <p:nvPr/>
        </p:nvPicPr>
        <p:blipFill rotWithShape="1">
          <a:blip r:embed="rId2"/>
          <a:srcRect b="15730"/>
          <a:stretch/>
        </p:blipFill>
        <p:spPr>
          <a:xfrm>
            <a:off x="0" y="10"/>
            <a:ext cx="12191980" cy="6857990"/>
          </a:xfrm>
          <a:prstGeom prst="rect">
            <a:avLst/>
          </a:prstGeom>
        </p:spPr>
      </p:pic>
      <p:sp>
        <p:nvSpPr>
          <p:cNvPr id="26" name="Rectangle 25">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0366FC-CDA9-A4DD-78A3-9F26CC2B8117}"/>
              </a:ext>
            </a:extLst>
          </p:cNvPr>
          <p:cNvSpPr>
            <a:spLocks noGrp="1"/>
          </p:cNvSpPr>
          <p:nvPr>
            <p:ph type="title"/>
          </p:nvPr>
        </p:nvSpPr>
        <p:spPr>
          <a:xfrm>
            <a:off x="383680" y="5337032"/>
            <a:ext cx="11210925" cy="744836"/>
          </a:xfrm>
        </p:spPr>
        <p:txBody>
          <a:bodyPr vert="horz" lIns="91440" tIns="45720" rIns="91440" bIns="45720" rtlCol="0" anchor="ctr">
            <a:normAutofit fontScale="90000"/>
          </a:bodyPr>
          <a:lstStyle/>
          <a:p>
            <a:pPr algn="ctr"/>
            <a:r>
              <a:rPr lang="en-US" sz="3600" dirty="0">
                <a:solidFill>
                  <a:schemeClr val="tx1">
                    <a:lumMod val="85000"/>
                    <a:lumOff val="15000"/>
                  </a:schemeClr>
                </a:solidFill>
                <a:ea typeface="Calibri Light"/>
                <a:cs typeface="Calibri Light"/>
              </a:rPr>
              <a:t>Managing Tourism Royal Caribbean by </a:t>
            </a:r>
            <a:r>
              <a:rPr lang="en-US" sz="3600" dirty="0" err="1">
                <a:solidFill>
                  <a:schemeClr val="tx1">
                    <a:lumMod val="85000"/>
                    <a:lumOff val="15000"/>
                  </a:schemeClr>
                </a:solidFill>
                <a:ea typeface="Calibri Light"/>
                <a:cs typeface="Calibri Light"/>
              </a:rPr>
              <a:t>Wiktoria</a:t>
            </a:r>
            <a:r>
              <a:rPr lang="en-US" sz="3600" dirty="0">
                <a:solidFill>
                  <a:schemeClr val="tx1">
                    <a:lumMod val="85000"/>
                    <a:lumOff val="15000"/>
                  </a:schemeClr>
                </a:solidFill>
                <a:ea typeface="Calibri Light"/>
                <a:cs typeface="Calibri Light"/>
              </a:rPr>
              <a:t>, Nia, Tao and Demi</a:t>
            </a:r>
          </a:p>
        </p:txBody>
      </p:sp>
      <p:cxnSp>
        <p:nvCxnSpPr>
          <p:cNvPr id="28" name="Straight Connector 27">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BA7F9B96-320D-2CC4-8982-2F5A7143E2C4}"/>
              </a:ext>
            </a:extLst>
          </p:cNvPr>
          <p:cNvSpPr txBox="1"/>
          <p:nvPr/>
        </p:nvSpPr>
        <p:spPr>
          <a:xfrm>
            <a:off x="10291855" y="6488658"/>
            <a:ext cx="19001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800" b="0" i="0" u="none" strike="noStrike" dirty="0">
                <a:solidFill>
                  <a:schemeClr val="bg1"/>
                </a:solidFill>
                <a:effectLst/>
                <a:latin typeface="Times New Roman" panose="02020603050405020304" pitchFamily="18" charset="0"/>
              </a:rPr>
              <a:t>(Caribbean, n.d.)</a:t>
            </a:r>
            <a:endParaRPr lang="en-US" dirty="0">
              <a:solidFill>
                <a:schemeClr val="bg1"/>
              </a:solidFill>
            </a:endParaRPr>
          </a:p>
        </p:txBody>
      </p:sp>
    </p:spTree>
    <p:extLst>
      <p:ext uri="{BB962C8B-B14F-4D97-AF65-F5344CB8AC3E}">
        <p14:creationId xmlns:p14="http://schemas.microsoft.com/office/powerpoint/2010/main" val="73469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43617-0EC1-01F1-2A0B-36AAC255136D}"/>
              </a:ext>
            </a:extLst>
          </p:cNvPr>
          <p:cNvSpPr>
            <a:spLocks noGrp="1"/>
          </p:cNvSpPr>
          <p:nvPr>
            <p:ph type="title"/>
          </p:nvPr>
        </p:nvSpPr>
        <p:spPr>
          <a:xfrm rot="10800000" flipV="1">
            <a:off x="896985" y="7148285"/>
            <a:ext cx="9475470" cy="1676401"/>
          </a:xfrm>
        </p:spPr>
        <p:txBody>
          <a:bodyPr>
            <a:noAutofit/>
          </a:bodyPr>
          <a:lstStyle/>
          <a:p>
            <a:br>
              <a:rPr lang="en-US" sz="2800" b="1">
                <a:cs typeface="Calibri Light"/>
              </a:rPr>
            </a:br>
            <a:br>
              <a:rPr lang="en-US" sz="2800" b="1">
                <a:cs typeface="Calibri Light"/>
              </a:rPr>
            </a:br>
            <a:br>
              <a:rPr lang="en-US" sz="2800" b="1">
                <a:cs typeface="Calibri Light"/>
              </a:rPr>
            </a:br>
            <a:br>
              <a:rPr lang="en-US" sz="2800" b="1">
                <a:cs typeface="Calibri Light"/>
              </a:rPr>
            </a:br>
            <a:br>
              <a:rPr lang="en-US" sz="2800" b="1">
                <a:cs typeface="Calibri Light"/>
              </a:rPr>
            </a:br>
            <a:br>
              <a:rPr lang="en-US" sz="2800" b="1">
                <a:cs typeface="Calibri Light"/>
              </a:rPr>
            </a:br>
            <a:br>
              <a:rPr lang="en-US" sz="2800" b="1">
                <a:cs typeface="Calibri Light"/>
              </a:rPr>
            </a:br>
            <a:br>
              <a:rPr lang="en-US" sz="2800" b="1">
                <a:cs typeface="Calibri Light"/>
              </a:rPr>
            </a:br>
            <a:br>
              <a:rPr lang="en-US" sz="2800" b="1">
                <a:cs typeface="Calibri Light"/>
              </a:rPr>
            </a:br>
            <a:r>
              <a:rPr lang="en-US" sz="2400" b="1">
                <a:cs typeface="Calibri Light"/>
              </a:rPr>
              <a:t>What is the Difference between Management and Leadership</a:t>
            </a:r>
            <a:r>
              <a:rPr lang="en-US" sz="2800" b="1">
                <a:cs typeface="Calibri Light"/>
              </a:rPr>
              <a:t>:  </a:t>
            </a:r>
            <a:br>
              <a:rPr lang="en-US" sz="2800" b="1">
                <a:cs typeface="Calibri Light"/>
              </a:rPr>
            </a:br>
            <a:br>
              <a:rPr lang="en-US" sz="1800">
                <a:latin typeface="+mn-lt"/>
                <a:cs typeface="Calibri Light"/>
              </a:rPr>
            </a:br>
            <a:r>
              <a:rPr lang="en-US" sz="2400" err="1">
                <a:latin typeface="+mn-lt"/>
                <a:cs typeface="Calibri Light"/>
              </a:rPr>
              <a:t>Wajdi</a:t>
            </a:r>
            <a:r>
              <a:rPr lang="en-US" sz="2400">
                <a:latin typeface="+mn-lt"/>
                <a:cs typeface="Calibri Light"/>
              </a:rPr>
              <a:t> (2017) states the main purpose of a leadership role is to inspire and motivate others developing to achieve such vision to contribute to an organization success  and can do the right things to create change </a:t>
            </a:r>
            <a:br>
              <a:rPr lang="en-US" sz="2400">
                <a:latin typeface="+mn-lt"/>
                <a:cs typeface="Calibri Light"/>
              </a:rPr>
            </a:br>
            <a:br>
              <a:rPr lang="en-US" sz="2400">
                <a:latin typeface="+mn-lt"/>
                <a:cs typeface="Calibri Light"/>
              </a:rPr>
            </a:br>
            <a:r>
              <a:rPr lang="en-US" sz="2400">
                <a:latin typeface="+mn-lt"/>
                <a:cs typeface="Calibri Light"/>
              </a:rPr>
              <a:t>while management role controls  a group/employees to achieve a specified goal or objective into reality within an organization essentially do things right and create stability, for example, Royal Caribbean  their goal wants to deliver the best holiday experiences responsibly. </a:t>
            </a:r>
            <a:r>
              <a:rPr lang="en-GB" sz="2000">
                <a:latin typeface="+mn-lt"/>
              </a:rPr>
              <a:t>Royal Caribbean Group (2023)</a:t>
            </a:r>
            <a:br>
              <a:rPr lang="en-GB" sz="2000">
                <a:latin typeface="+mn-lt"/>
              </a:rPr>
            </a:br>
            <a:br>
              <a:rPr lang="en-GB" sz="2400">
                <a:latin typeface="+mn-lt"/>
              </a:rPr>
            </a:br>
            <a:r>
              <a:rPr lang="en-GB" sz="2400">
                <a:latin typeface="+mn-lt"/>
              </a:rPr>
              <a:t>Although, there is a difference between the two, </a:t>
            </a:r>
            <a:r>
              <a:rPr lang="en-GB" sz="2400" err="1">
                <a:latin typeface="+mn-lt"/>
              </a:rPr>
              <a:t>Kunnantt</a:t>
            </a:r>
            <a:r>
              <a:rPr lang="en-GB" sz="2400">
                <a:latin typeface="+mn-lt"/>
              </a:rPr>
              <a:t> (2016) management and leadership can been seen as closely  linked. How? </a:t>
            </a:r>
            <a:br>
              <a:rPr lang="en-GB" sz="2400">
                <a:latin typeface="+mn-lt"/>
              </a:rPr>
            </a:br>
            <a:r>
              <a:rPr lang="en-GB" sz="2400">
                <a:latin typeface="+mn-lt"/>
              </a:rPr>
              <a:t>As effective managers can inherit leadership qualities and leaders can understand the importance of management principles meaning they need specific skills to relate and manage teams </a:t>
            </a:r>
            <a:r>
              <a:rPr lang="en-GB" sz="2400" err="1">
                <a:latin typeface="+mn-lt"/>
              </a:rPr>
              <a:t>eg.</a:t>
            </a:r>
            <a:r>
              <a:rPr lang="en-GB" sz="2400">
                <a:latin typeface="+mn-lt"/>
              </a:rPr>
              <a:t> Royal Caribbean.</a:t>
            </a:r>
            <a:br>
              <a:rPr lang="en-GB" sz="2000">
                <a:latin typeface="+mn-lt"/>
              </a:rPr>
            </a:br>
            <a:br>
              <a:rPr lang="en-GB" sz="2000">
                <a:latin typeface="+mn-lt"/>
              </a:rPr>
            </a:br>
            <a:br>
              <a:rPr lang="en-US">
                <a:cs typeface="Calibri Light"/>
              </a:rPr>
            </a:br>
            <a:br>
              <a:rPr lang="en-US">
                <a:cs typeface="Calibri Light"/>
              </a:rPr>
            </a:br>
            <a:br>
              <a:rPr lang="en-US">
                <a:cs typeface="Calibri Light"/>
              </a:rPr>
            </a:br>
            <a:br>
              <a:rPr lang="en-US">
                <a:cs typeface="Calibri Light"/>
              </a:rPr>
            </a:br>
            <a:br>
              <a:rPr lang="en-US">
                <a:cs typeface="Calibri Light"/>
              </a:rPr>
            </a:br>
            <a:br>
              <a:rPr lang="en-US">
                <a:cs typeface="Calibri Light"/>
              </a:rPr>
            </a:br>
            <a:br>
              <a:rPr lang="en-US">
                <a:cs typeface="Calibri Light"/>
              </a:rPr>
            </a:br>
            <a:br>
              <a:rPr lang="en-US">
                <a:cs typeface="Calibri Light"/>
              </a:rPr>
            </a:br>
            <a:br>
              <a:rPr lang="en-US">
                <a:cs typeface="Calibri Light"/>
              </a:rPr>
            </a:br>
            <a:r>
              <a:rPr lang="en-US">
                <a:cs typeface="Calibri Light"/>
              </a:rPr>
              <a:t> </a:t>
            </a:r>
            <a:br>
              <a:rPr lang="en-US">
                <a:cs typeface="Calibri Light"/>
              </a:rPr>
            </a:br>
            <a:br>
              <a:rPr lang="en-US">
                <a:cs typeface="Calibri Light"/>
              </a:rPr>
            </a:br>
            <a:br>
              <a:rPr lang="en-US">
                <a:cs typeface="Calibri Light"/>
              </a:rPr>
            </a:br>
            <a:br>
              <a:rPr lang="en-US">
                <a:cs typeface="Calibri Light"/>
              </a:rPr>
            </a:br>
            <a:br>
              <a:rPr lang="en-US">
                <a:cs typeface="Calibri Light"/>
              </a:rPr>
            </a:br>
            <a:br>
              <a:rPr lang="en-US">
                <a:cs typeface="Calibri Light"/>
              </a:rPr>
            </a:br>
            <a:br>
              <a:rPr lang="en-US">
                <a:cs typeface="Calibri Light"/>
              </a:rPr>
            </a:br>
            <a:br>
              <a:rPr lang="en-US">
                <a:cs typeface="Calibri Light"/>
              </a:rPr>
            </a:br>
            <a:br>
              <a:rPr lang="en-US">
                <a:cs typeface="Calibri Light"/>
              </a:rPr>
            </a:br>
            <a:br>
              <a:rPr lang="en-US">
                <a:cs typeface="Calibri Light"/>
              </a:rPr>
            </a:br>
            <a:r>
              <a:rPr lang="en-US">
                <a:cs typeface="Calibri Light"/>
              </a:rPr>
              <a:t>Leadership as a concept/ what does it mean to be leader </a:t>
            </a:r>
            <a:endParaRPr lang="en-US"/>
          </a:p>
        </p:txBody>
      </p:sp>
    </p:spTree>
    <p:extLst>
      <p:ext uri="{BB962C8B-B14F-4D97-AF65-F5344CB8AC3E}">
        <p14:creationId xmlns:p14="http://schemas.microsoft.com/office/powerpoint/2010/main" val="21805928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p:nvSpPr>
          <p:cNvPr id="4" name="Oval 3">
            <a:extLst>
              <a:ext uri="{FF2B5EF4-FFF2-40B4-BE49-F238E27FC236}">
                <a16:creationId xmlns:a16="http://schemas.microsoft.com/office/drawing/2014/main" id="{C6B207DB-35FE-0A53-B7CE-7AF8BC2540B1}"/>
              </a:ext>
            </a:extLst>
          </p:cNvPr>
          <p:cNvSpPr/>
          <p:nvPr/>
        </p:nvSpPr>
        <p:spPr>
          <a:xfrm>
            <a:off x="3848100" y="1762125"/>
            <a:ext cx="3600450" cy="298132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a:t>What skills/ and qualities needed to be manager/leader</a:t>
            </a:r>
          </a:p>
        </p:txBody>
      </p:sp>
      <p:cxnSp>
        <p:nvCxnSpPr>
          <p:cNvPr id="8" name="Straight Arrow Connector 7">
            <a:extLst>
              <a:ext uri="{FF2B5EF4-FFF2-40B4-BE49-F238E27FC236}">
                <a16:creationId xmlns:a16="http://schemas.microsoft.com/office/drawing/2014/main" id="{5AF0ABC6-357C-FF8A-D640-3E385BA1E3F5}"/>
              </a:ext>
            </a:extLst>
          </p:cNvPr>
          <p:cNvCxnSpPr>
            <a:cxnSpLocks/>
          </p:cNvCxnSpPr>
          <p:nvPr/>
        </p:nvCxnSpPr>
        <p:spPr>
          <a:xfrm flipH="1" flipV="1">
            <a:off x="3144489" y="2143444"/>
            <a:ext cx="932211" cy="28543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75A4B4FE-8E27-6EE4-2486-A1A40DB881EB}"/>
              </a:ext>
            </a:extLst>
          </p:cNvPr>
          <p:cNvCxnSpPr>
            <a:cxnSpLocks/>
          </p:cNvCxnSpPr>
          <p:nvPr/>
        </p:nvCxnSpPr>
        <p:spPr>
          <a:xfrm flipH="1">
            <a:off x="2819400" y="3252787"/>
            <a:ext cx="1028700" cy="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FCA30DA-D380-FAD4-3A08-587F1223B45D}"/>
              </a:ext>
            </a:extLst>
          </p:cNvPr>
          <p:cNvCxnSpPr>
            <a:cxnSpLocks/>
            <a:stCxn id="4" idx="3"/>
          </p:cNvCxnSpPr>
          <p:nvPr/>
        </p:nvCxnSpPr>
        <p:spPr>
          <a:xfrm flipH="1">
            <a:off x="3333750" y="4306845"/>
            <a:ext cx="1041624" cy="36609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18" name="TextBox 17">
            <a:extLst>
              <a:ext uri="{FF2B5EF4-FFF2-40B4-BE49-F238E27FC236}">
                <a16:creationId xmlns:a16="http://schemas.microsoft.com/office/drawing/2014/main" id="{3CF2B773-AA3F-A24D-D0DE-294DD265AC6D}"/>
              </a:ext>
            </a:extLst>
          </p:cNvPr>
          <p:cNvSpPr txBox="1"/>
          <p:nvPr/>
        </p:nvSpPr>
        <p:spPr>
          <a:xfrm>
            <a:off x="378279" y="207087"/>
            <a:ext cx="3867150" cy="584775"/>
          </a:xfrm>
          <a:prstGeom prst="rect">
            <a:avLst/>
          </a:prstGeom>
          <a:noFill/>
        </p:spPr>
        <p:txBody>
          <a:bodyPr wrap="square" rtlCol="0">
            <a:spAutoFit/>
          </a:bodyPr>
          <a:lstStyle/>
          <a:p>
            <a:r>
              <a:rPr lang="en-US" sz="3200"/>
              <a:t>Skills /Qualities </a:t>
            </a:r>
          </a:p>
        </p:txBody>
      </p:sp>
      <p:cxnSp>
        <p:nvCxnSpPr>
          <p:cNvPr id="28" name="Straight Arrow Connector 27">
            <a:extLst>
              <a:ext uri="{FF2B5EF4-FFF2-40B4-BE49-F238E27FC236}">
                <a16:creationId xmlns:a16="http://schemas.microsoft.com/office/drawing/2014/main" id="{FCA5E7D2-67BD-857D-E921-9610F86D2D19}"/>
              </a:ext>
            </a:extLst>
          </p:cNvPr>
          <p:cNvCxnSpPr>
            <a:cxnSpLocks/>
          </p:cNvCxnSpPr>
          <p:nvPr/>
        </p:nvCxnSpPr>
        <p:spPr>
          <a:xfrm>
            <a:off x="7089093" y="4019155"/>
            <a:ext cx="1218064" cy="3913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45" name="Straight Arrow Connector 44">
            <a:extLst>
              <a:ext uri="{FF2B5EF4-FFF2-40B4-BE49-F238E27FC236}">
                <a16:creationId xmlns:a16="http://schemas.microsoft.com/office/drawing/2014/main" id="{711E8418-BA64-3E7E-CE8E-B9340A4722F8}"/>
              </a:ext>
            </a:extLst>
          </p:cNvPr>
          <p:cNvCxnSpPr>
            <a:cxnSpLocks/>
          </p:cNvCxnSpPr>
          <p:nvPr/>
        </p:nvCxnSpPr>
        <p:spPr>
          <a:xfrm flipV="1">
            <a:off x="7201466" y="2104975"/>
            <a:ext cx="856116" cy="32390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50" name="Straight Arrow Connector 49">
            <a:extLst>
              <a:ext uri="{FF2B5EF4-FFF2-40B4-BE49-F238E27FC236}">
                <a16:creationId xmlns:a16="http://schemas.microsoft.com/office/drawing/2014/main" id="{22CCC86F-CE32-8448-867C-AB2DD0DD0053}"/>
              </a:ext>
            </a:extLst>
          </p:cNvPr>
          <p:cNvCxnSpPr>
            <a:cxnSpLocks/>
          </p:cNvCxnSpPr>
          <p:nvPr/>
        </p:nvCxnSpPr>
        <p:spPr>
          <a:xfrm>
            <a:off x="5652400" y="4761883"/>
            <a:ext cx="22903" cy="8395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54" name="TextBox 53">
            <a:extLst>
              <a:ext uri="{FF2B5EF4-FFF2-40B4-BE49-F238E27FC236}">
                <a16:creationId xmlns:a16="http://schemas.microsoft.com/office/drawing/2014/main" id="{178E7A25-454F-95AE-FD4A-6FAF064A90A3}"/>
              </a:ext>
            </a:extLst>
          </p:cNvPr>
          <p:cNvSpPr txBox="1"/>
          <p:nvPr/>
        </p:nvSpPr>
        <p:spPr>
          <a:xfrm>
            <a:off x="817508" y="1949977"/>
            <a:ext cx="2608823" cy="369332"/>
          </a:xfrm>
          <a:prstGeom prst="rect">
            <a:avLst/>
          </a:prstGeom>
          <a:noFill/>
        </p:spPr>
        <p:txBody>
          <a:bodyPr wrap="square" rtlCol="0">
            <a:spAutoFit/>
          </a:bodyPr>
          <a:lstStyle/>
          <a:p>
            <a:r>
              <a:rPr lang="en-US"/>
              <a:t>Communication skills </a:t>
            </a:r>
          </a:p>
        </p:txBody>
      </p:sp>
      <p:sp>
        <p:nvSpPr>
          <p:cNvPr id="56" name="TextBox 55">
            <a:extLst>
              <a:ext uri="{FF2B5EF4-FFF2-40B4-BE49-F238E27FC236}">
                <a16:creationId xmlns:a16="http://schemas.microsoft.com/office/drawing/2014/main" id="{ABCB4BF1-C179-C67E-C267-B12BA2C9B412}"/>
              </a:ext>
            </a:extLst>
          </p:cNvPr>
          <p:cNvSpPr txBox="1"/>
          <p:nvPr/>
        </p:nvSpPr>
        <p:spPr>
          <a:xfrm>
            <a:off x="1274204" y="3013416"/>
            <a:ext cx="6096000" cy="646331"/>
          </a:xfrm>
          <a:prstGeom prst="rect">
            <a:avLst/>
          </a:prstGeom>
          <a:noFill/>
        </p:spPr>
        <p:txBody>
          <a:bodyPr wrap="square">
            <a:spAutoFit/>
          </a:bodyPr>
          <a:lstStyle/>
          <a:p>
            <a:r>
              <a:rPr lang="en-US"/>
              <a:t>Resilience</a:t>
            </a:r>
          </a:p>
          <a:p>
            <a:endParaRPr lang="en-US"/>
          </a:p>
        </p:txBody>
      </p:sp>
      <p:sp>
        <p:nvSpPr>
          <p:cNvPr id="58" name="TextBox 57">
            <a:extLst>
              <a:ext uri="{FF2B5EF4-FFF2-40B4-BE49-F238E27FC236}">
                <a16:creationId xmlns:a16="http://schemas.microsoft.com/office/drawing/2014/main" id="{6C35E45F-7A1B-3CA7-65B4-F3AAC1DA4146}"/>
              </a:ext>
            </a:extLst>
          </p:cNvPr>
          <p:cNvSpPr txBox="1"/>
          <p:nvPr/>
        </p:nvSpPr>
        <p:spPr>
          <a:xfrm>
            <a:off x="800099" y="4499000"/>
            <a:ext cx="3276601" cy="369332"/>
          </a:xfrm>
          <a:prstGeom prst="rect">
            <a:avLst/>
          </a:prstGeom>
          <a:noFill/>
        </p:spPr>
        <p:txBody>
          <a:bodyPr wrap="square">
            <a:spAutoFit/>
          </a:bodyPr>
          <a:lstStyle/>
          <a:p>
            <a:r>
              <a:rPr lang="en-US"/>
              <a:t>Good time management</a:t>
            </a:r>
          </a:p>
        </p:txBody>
      </p:sp>
      <p:sp>
        <p:nvSpPr>
          <p:cNvPr id="60" name="TextBox 59">
            <a:extLst>
              <a:ext uri="{FF2B5EF4-FFF2-40B4-BE49-F238E27FC236}">
                <a16:creationId xmlns:a16="http://schemas.microsoft.com/office/drawing/2014/main" id="{FC9EF47A-D0C6-15A7-AE46-72EBCAC31866}"/>
              </a:ext>
            </a:extLst>
          </p:cNvPr>
          <p:cNvSpPr txBox="1"/>
          <p:nvPr/>
        </p:nvSpPr>
        <p:spPr>
          <a:xfrm>
            <a:off x="746578" y="5940148"/>
            <a:ext cx="6096000" cy="369332"/>
          </a:xfrm>
          <a:prstGeom prst="rect">
            <a:avLst/>
          </a:prstGeom>
          <a:noFill/>
        </p:spPr>
        <p:txBody>
          <a:bodyPr wrap="square">
            <a:spAutoFit/>
          </a:bodyPr>
          <a:lstStyle/>
          <a:p>
            <a:r>
              <a:rPr lang="en-GB" err="1"/>
              <a:t>Valamis</a:t>
            </a:r>
            <a:r>
              <a:rPr lang="en-GB"/>
              <a:t> (2023)</a:t>
            </a:r>
            <a:endParaRPr lang="en-US"/>
          </a:p>
        </p:txBody>
      </p:sp>
      <p:sp>
        <p:nvSpPr>
          <p:cNvPr id="63" name="TextBox 62">
            <a:extLst>
              <a:ext uri="{FF2B5EF4-FFF2-40B4-BE49-F238E27FC236}">
                <a16:creationId xmlns:a16="http://schemas.microsoft.com/office/drawing/2014/main" id="{6C74773A-A7C2-C4A2-91BD-F36EFDEB1236}"/>
              </a:ext>
            </a:extLst>
          </p:cNvPr>
          <p:cNvSpPr txBox="1"/>
          <p:nvPr/>
        </p:nvSpPr>
        <p:spPr>
          <a:xfrm>
            <a:off x="4663507" y="5589896"/>
            <a:ext cx="2537959" cy="646331"/>
          </a:xfrm>
          <a:prstGeom prst="rect">
            <a:avLst/>
          </a:prstGeom>
          <a:noFill/>
        </p:spPr>
        <p:txBody>
          <a:bodyPr wrap="square">
            <a:spAutoFit/>
          </a:bodyPr>
          <a:lstStyle/>
          <a:p>
            <a:r>
              <a:rPr lang="en-US"/>
              <a:t>Empathy and emotional intelligence </a:t>
            </a:r>
          </a:p>
        </p:txBody>
      </p:sp>
      <p:sp>
        <p:nvSpPr>
          <p:cNvPr id="65" name="TextBox 64">
            <a:extLst>
              <a:ext uri="{FF2B5EF4-FFF2-40B4-BE49-F238E27FC236}">
                <a16:creationId xmlns:a16="http://schemas.microsoft.com/office/drawing/2014/main" id="{CC447536-8B9D-CF20-1D3D-4BED0F0BB779}"/>
              </a:ext>
            </a:extLst>
          </p:cNvPr>
          <p:cNvSpPr txBox="1"/>
          <p:nvPr/>
        </p:nvSpPr>
        <p:spPr>
          <a:xfrm>
            <a:off x="8343901" y="4465088"/>
            <a:ext cx="6096000" cy="369332"/>
          </a:xfrm>
          <a:prstGeom prst="rect">
            <a:avLst/>
          </a:prstGeom>
          <a:noFill/>
        </p:spPr>
        <p:txBody>
          <a:bodyPr wrap="square">
            <a:spAutoFit/>
          </a:bodyPr>
          <a:lstStyle/>
          <a:p>
            <a:r>
              <a:rPr lang="en-US"/>
              <a:t>Critical decision making</a:t>
            </a:r>
          </a:p>
        </p:txBody>
      </p:sp>
      <p:sp>
        <p:nvSpPr>
          <p:cNvPr id="72" name="TextBox 71">
            <a:extLst>
              <a:ext uri="{FF2B5EF4-FFF2-40B4-BE49-F238E27FC236}">
                <a16:creationId xmlns:a16="http://schemas.microsoft.com/office/drawing/2014/main" id="{EC46AEB2-5F2B-C3E4-D3AB-F98613D13703}"/>
              </a:ext>
            </a:extLst>
          </p:cNvPr>
          <p:cNvSpPr txBox="1"/>
          <p:nvPr/>
        </p:nvSpPr>
        <p:spPr>
          <a:xfrm>
            <a:off x="8564882" y="2988043"/>
            <a:ext cx="3000346" cy="646331"/>
          </a:xfrm>
          <a:prstGeom prst="rect">
            <a:avLst/>
          </a:prstGeom>
          <a:noFill/>
        </p:spPr>
        <p:txBody>
          <a:bodyPr wrap="square">
            <a:spAutoFit/>
          </a:bodyPr>
          <a:lstStyle/>
          <a:p>
            <a:r>
              <a:rPr lang="en-US"/>
              <a:t>Have the ability to motivate others and</a:t>
            </a:r>
          </a:p>
        </p:txBody>
      </p:sp>
      <p:sp>
        <p:nvSpPr>
          <p:cNvPr id="77" name="TextBox 76">
            <a:extLst>
              <a:ext uri="{FF2B5EF4-FFF2-40B4-BE49-F238E27FC236}">
                <a16:creationId xmlns:a16="http://schemas.microsoft.com/office/drawing/2014/main" id="{291FBA76-2F9E-CCF9-4A8F-13CF55238AF7}"/>
              </a:ext>
            </a:extLst>
          </p:cNvPr>
          <p:cNvSpPr txBox="1"/>
          <p:nvPr/>
        </p:nvSpPr>
        <p:spPr>
          <a:xfrm>
            <a:off x="8152161" y="1845114"/>
            <a:ext cx="7670800" cy="369332"/>
          </a:xfrm>
          <a:prstGeom prst="rect">
            <a:avLst/>
          </a:prstGeom>
          <a:noFill/>
        </p:spPr>
        <p:txBody>
          <a:bodyPr wrap="square">
            <a:spAutoFit/>
          </a:bodyPr>
          <a:lstStyle/>
          <a:p>
            <a:r>
              <a:rPr lang="en-US"/>
              <a:t>The ability to take risks and courage</a:t>
            </a:r>
          </a:p>
        </p:txBody>
      </p:sp>
      <p:cxnSp>
        <p:nvCxnSpPr>
          <p:cNvPr id="79" name="Straight Arrow Connector 78">
            <a:extLst>
              <a:ext uri="{FF2B5EF4-FFF2-40B4-BE49-F238E27FC236}">
                <a16:creationId xmlns:a16="http://schemas.microsoft.com/office/drawing/2014/main" id="{140150CE-BEE7-A9F1-3EF1-029AA326755F}"/>
              </a:ext>
            </a:extLst>
          </p:cNvPr>
          <p:cNvCxnSpPr>
            <a:cxnSpLocks/>
          </p:cNvCxnSpPr>
          <p:nvPr/>
        </p:nvCxnSpPr>
        <p:spPr>
          <a:xfrm>
            <a:off x="7412036" y="3095825"/>
            <a:ext cx="895121" cy="76884"/>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813187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EC04A8-1C15-F0D4-7844-CAAAAD6093A8}"/>
              </a:ext>
            </a:extLst>
          </p:cNvPr>
          <p:cNvSpPr>
            <a:spLocks noGrp="1"/>
          </p:cNvSpPr>
          <p:nvPr>
            <p:ph idx="1"/>
          </p:nvPr>
        </p:nvSpPr>
        <p:spPr>
          <a:xfrm>
            <a:off x="378439" y="777967"/>
            <a:ext cx="10156404" cy="213167"/>
          </a:xfrm>
        </p:spPr>
        <p:txBody>
          <a:bodyPr>
            <a:noAutofit/>
          </a:bodyPr>
          <a:lstStyle/>
          <a:p>
            <a:pPr marL="0" indent="0">
              <a:buNone/>
            </a:pPr>
            <a:endParaRPr lang="en-GB" sz="1600"/>
          </a:p>
          <a:p>
            <a:pPr marL="0" indent="0">
              <a:buNone/>
            </a:pPr>
            <a:r>
              <a:rPr lang="en-GB" sz="2400"/>
              <a:t>There is range of leadership styles that organisations  adopt…</a:t>
            </a:r>
          </a:p>
          <a:p>
            <a:pPr marL="0" indent="0">
              <a:buNone/>
            </a:pPr>
            <a:endParaRPr lang="en-GB" sz="2400"/>
          </a:p>
          <a:p>
            <a:r>
              <a:rPr lang="en-GB" sz="2400"/>
              <a:t>Most likely to adopt to combine different leadership styles for example..  Royal Caribbean may adopt transformational style where it inspire their employee’s high motivation, by emphasizing their vision and let employees contribute ideas creating that trust and loyalty  as Royal Caribbean, seems  to pride themselves on the culture of their workforce.  </a:t>
            </a:r>
          </a:p>
          <a:p>
            <a:endParaRPr lang="en-GB" sz="2400"/>
          </a:p>
          <a:p>
            <a:r>
              <a:rPr lang="en-GB" sz="2400"/>
              <a:t> Although at times leadership style may alter due to different situations but also Royal Caribbean has a huge responsibility for looking after people onboard, there needs to be form of managing employees to also maintain standard and oversee how. </a:t>
            </a:r>
          </a:p>
        </p:txBody>
      </p:sp>
    </p:spTree>
    <p:extLst>
      <p:ext uri="{BB962C8B-B14F-4D97-AF65-F5344CB8AC3E}">
        <p14:creationId xmlns:p14="http://schemas.microsoft.com/office/powerpoint/2010/main" val="2104960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E6B5F0-CD08-66DC-561D-9CDD68F6320F}"/>
              </a:ext>
            </a:extLst>
          </p:cNvPr>
          <p:cNvSpPr>
            <a:spLocks noGrp="1"/>
          </p:cNvSpPr>
          <p:nvPr>
            <p:ph idx="1"/>
          </p:nvPr>
        </p:nvSpPr>
        <p:spPr>
          <a:xfrm>
            <a:off x="405316" y="1148108"/>
            <a:ext cx="11028336" cy="4351338"/>
          </a:xfrm>
        </p:spPr>
        <p:txBody>
          <a:bodyPr>
            <a:noAutofit/>
          </a:bodyPr>
          <a:lstStyle/>
          <a:p>
            <a:pPr marL="0" indent="0">
              <a:buNone/>
            </a:pPr>
            <a:r>
              <a:rPr lang="en-GB" b="1">
                <a:latin typeface="+mn-lt"/>
              </a:rPr>
              <a:t>Change over years</a:t>
            </a:r>
            <a:r>
              <a:rPr lang="en-GB">
                <a:latin typeface="+mn-lt"/>
              </a:rPr>
              <a:t>: Royal Caribbean has seen a change in leaders and managers over the years, due to adapting changing circumstances.</a:t>
            </a:r>
          </a:p>
          <a:p>
            <a:pPr marL="0" indent="0">
              <a:buNone/>
            </a:pPr>
            <a:endParaRPr lang="en-GB">
              <a:latin typeface="+mn-lt"/>
            </a:endParaRPr>
          </a:p>
          <a:p>
            <a:pPr marL="0" indent="0">
              <a:buNone/>
            </a:pPr>
            <a:r>
              <a:rPr lang="en-GB">
                <a:latin typeface="+mn-lt"/>
              </a:rPr>
              <a:t>leadership change within organisation like Royal Caribbean can be considered as a positive as it can mean open to change, improve employee training methods,  improve the organisation like innovation and ideas e.g. </a:t>
            </a:r>
            <a:r>
              <a:rPr lang="en-GB"/>
              <a:t> new approach to technology or change the direction of the company </a:t>
            </a:r>
            <a:r>
              <a:rPr lang="en-GB">
                <a:latin typeface="+mn-lt"/>
              </a:rPr>
              <a:t>making the service better. </a:t>
            </a:r>
            <a:endParaRPr lang="en-US"/>
          </a:p>
          <a:p>
            <a:pPr marL="0" indent="0">
              <a:buNone/>
            </a:pPr>
            <a:endParaRPr lang="en-US" sz="1600"/>
          </a:p>
          <a:p>
            <a:pPr marL="0" indent="0">
              <a:buNone/>
            </a:pPr>
            <a:r>
              <a:rPr lang="en-US" sz="1600"/>
              <a:t>Indeed (2023)</a:t>
            </a:r>
          </a:p>
        </p:txBody>
      </p:sp>
    </p:spTree>
    <p:extLst>
      <p:ext uri="{BB962C8B-B14F-4D97-AF65-F5344CB8AC3E}">
        <p14:creationId xmlns:p14="http://schemas.microsoft.com/office/powerpoint/2010/main" val="9578756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2561D-6766-5287-D369-20643F24C486}"/>
              </a:ext>
            </a:extLst>
          </p:cNvPr>
          <p:cNvSpPr>
            <a:spLocks noGrp="1"/>
          </p:cNvSpPr>
          <p:nvPr>
            <p:ph type="title"/>
          </p:nvPr>
        </p:nvSpPr>
        <p:spPr/>
        <p:txBody>
          <a:bodyPr/>
          <a:lstStyle/>
          <a:p>
            <a:r>
              <a:rPr lang="en-US"/>
              <a:t>Diagram of  transition curve relating to leadership</a:t>
            </a:r>
          </a:p>
        </p:txBody>
      </p:sp>
      <p:pic>
        <p:nvPicPr>
          <p:cNvPr id="8" name="object 3">
            <a:extLst>
              <a:ext uri="{FF2B5EF4-FFF2-40B4-BE49-F238E27FC236}">
                <a16:creationId xmlns:a16="http://schemas.microsoft.com/office/drawing/2014/main" id="{C9157DAF-9D8D-C742-AF6A-7EE0B3DCC84E}"/>
              </a:ext>
            </a:extLst>
          </p:cNvPr>
          <p:cNvPicPr>
            <a:picLocks noGrp="1"/>
          </p:cNvPicPr>
          <p:nvPr>
            <p:ph idx="1"/>
          </p:nvPr>
        </p:nvPicPr>
        <p:blipFill>
          <a:blip r:embed="rId3" cstate="print"/>
          <a:stretch>
            <a:fillRect/>
          </a:stretch>
        </p:blipFill>
        <p:spPr>
          <a:xfrm>
            <a:off x="963385" y="1609145"/>
            <a:ext cx="9633858" cy="3224212"/>
          </a:xfrm>
          <a:prstGeom prst="rect">
            <a:avLst/>
          </a:prstGeom>
        </p:spPr>
      </p:pic>
      <p:sp>
        <p:nvSpPr>
          <p:cNvPr id="9" name="TextBox 8">
            <a:extLst>
              <a:ext uri="{FF2B5EF4-FFF2-40B4-BE49-F238E27FC236}">
                <a16:creationId xmlns:a16="http://schemas.microsoft.com/office/drawing/2014/main" id="{F39837B7-1D57-5DE7-CE46-B4FEA050BE10}"/>
              </a:ext>
            </a:extLst>
          </p:cNvPr>
          <p:cNvSpPr txBox="1"/>
          <p:nvPr/>
        </p:nvSpPr>
        <p:spPr>
          <a:xfrm>
            <a:off x="370092" y="4751813"/>
            <a:ext cx="11451816" cy="1569660"/>
          </a:xfrm>
          <a:prstGeom prst="rect">
            <a:avLst/>
          </a:prstGeom>
          <a:noFill/>
        </p:spPr>
        <p:txBody>
          <a:bodyPr wrap="square" rtlCol="0">
            <a:spAutoFit/>
          </a:bodyPr>
          <a:lstStyle/>
          <a:p>
            <a:r>
              <a:rPr lang="en-US" sz="2400"/>
              <a:t>This diagram indicates how employees deal with organizational  changes like change in leader/manager, it predicts that  how people react before accepting, it important that new leader or manager support employees  by encouraging  acceptance and commitment of new ways  of doing things.</a:t>
            </a:r>
          </a:p>
        </p:txBody>
      </p:sp>
      <p:sp>
        <p:nvSpPr>
          <p:cNvPr id="11" name="TextBox 10">
            <a:extLst>
              <a:ext uri="{FF2B5EF4-FFF2-40B4-BE49-F238E27FC236}">
                <a16:creationId xmlns:a16="http://schemas.microsoft.com/office/drawing/2014/main" id="{F70635CB-D5D5-174C-CD91-F6F2AB0E5ECF}"/>
              </a:ext>
            </a:extLst>
          </p:cNvPr>
          <p:cNvSpPr txBox="1"/>
          <p:nvPr/>
        </p:nvSpPr>
        <p:spPr>
          <a:xfrm>
            <a:off x="6096000" y="6308209"/>
            <a:ext cx="6098720" cy="646331"/>
          </a:xfrm>
          <a:prstGeom prst="rect">
            <a:avLst/>
          </a:prstGeom>
          <a:noFill/>
        </p:spPr>
        <p:txBody>
          <a:bodyPr wrap="square">
            <a:spAutoFit/>
          </a:bodyPr>
          <a:lstStyle/>
          <a:p>
            <a:r>
              <a:rPr lang="en-US"/>
              <a:t>Mindtools (no date) </a:t>
            </a:r>
          </a:p>
          <a:p>
            <a:endParaRPr lang="en-US"/>
          </a:p>
        </p:txBody>
      </p:sp>
    </p:spTree>
    <p:extLst>
      <p:ext uri="{BB962C8B-B14F-4D97-AF65-F5344CB8AC3E}">
        <p14:creationId xmlns:p14="http://schemas.microsoft.com/office/powerpoint/2010/main" val="2908664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475B1-9A8B-D140-4E0A-BB9F59B7B380}"/>
              </a:ext>
            </a:extLst>
          </p:cNvPr>
          <p:cNvSpPr>
            <a:spLocks noGrp="1"/>
          </p:cNvSpPr>
          <p:nvPr>
            <p:ph type="title"/>
          </p:nvPr>
        </p:nvSpPr>
        <p:spPr>
          <a:xfrm>
            <a:off x="255179" y="3625317"/>
            <a:ext cx="8460804" cy="1024505"/>
          </a:xfrm>
        </p:spPr>
        <p:txBody>
          <a:bodyPr>
            <a:noAutofit/>
          </a:bodyPr>
          <a:lstStyle/>
          <a:p>
            <a:br>
              <a:rPr lang="en-US" sz="3200">
                <a:cs typeface="Calibri"/>
              </a:rPr>
            </a:br>
            <a:br>
              <a:rPr lang="en-US" sz="3200">
                <a:cs typeface="Calibri"/>
              </a:rPr>
            </a:br>
            <a:endParaRPr lang="en-US" sz="3200"/>
          </a:p>
        </p:txBody>
      </p:sp>
      <p:sp>
        <p:nvSpPr>
          <p:cNvPr id="4" name="TextBox 3">
            <a:extLst>
              <a:ext uri="{FF2B5EF4-FFF2-40B4-BE49-F238E27FC236}">
                <a16:creationId xmlns:a16="http://schemas.microsoft.com/office/drawing/2014/main" id="{72E32AA2-EE7E-1564-12AA-316752E321A3}"/>
              </a:ext>
            </a:extLst>
          </p:cNvPr>
          <p:cNvSpPr txBox="1"/>
          <p:nvPr/>
        </p:nvSpPr>
        <p:spPr>
          <a:xfrm>
            <a:off x="255179" y="320456"/>
            <a:ext cx="10920779" cy="6217087"/>
          </a:xfrm>
          <a:prstGeom prst="rect">
            <a:avLst/>
          </a:prstGeom>
          <a:noFill/>
        </p:spPr>
        <p:txBody>
          <a:bodyPr wrap="square" rtlCol="0">
            <a:spAutoFit/>
          </a:bodyPr>
          <a:lstStyle/>
          <a:p>
            <a:r>
              <a:rPr lang="en-US" sz="1600" b="1"/>
              <a:t>Evaluating- Role of formal and informal Royal Caribbean, during challenging times like COVID era. –</a:t>
            </a:r>
          </a:p>
          <a:p>
            <a:endParaRPr lang="en-US" sz="1600"/>
          </a:p>
          <a:p>
            <a:r>
              <a:rPr lang="en-US" sz="1600"/>
              <a:t> Formal leadership is, someone who has a authority in the organization but informal leadership is someone don’t hold position authority has the the influence of leadership qualities.</a:t>
            </a:r>
          </a:p>
          <a:p>
            <a:r>
              <a:rPr lang="en-US" sz="1600"/>
              <a:t>These leadership styles were utilized in the Royal Caribbean organization and helped them through challenging  times like covid. </a:t>
            </a:r>
            <a:r>
              <a:rPr lang="en-GB" sz="1600"/>
              <a:t>(Saylor Academy, 2024)</a:t>
            </a:r>
          </a:p>
          <a:p>
            <a:endParaRPr lang="en-US" sz="1600"/>
          </a:p>
          <a:p>
            <a:r>
              <a:rPr lang="en-US" sz="1600"/>
              <a:t>During Covid time, the leadership/managers role  changed and had to adapt to this situations and had to swiftly adjusting changing polices and strategies and safeguard their employees and passengers. </a:t>
            </a:r>
            <a:r>
              <a:rPr lang="en-GB" sz="1600" err="1"/>
              <a:t>Aimazrouei</a:t>
            </a:r>
            <a:r>
              <a:rPr lang="en-GB" sz="1600"/>
              <a:t> (2023).</a:t>
            </a:r>
            <a:endParaRPr lang="en-US" sz="1600"/>
          </a:p>
          <a:p>
            <a:endParaRPr lang="en-US" sz="1400"/>
          </a:p>
          <a:p>
            <a:pPr marL="285750" indent="-285750">
              <a:buFont typeface="Arial" panose="020B0604020202020204" pitchFamily="34" charset="0"/>
              <a:buChar char="•"/>
            </a:pPr>
            <a:r>
              <a:rPr lang="en-US" sz="1600"/>
              <a:t>Formal leaders such as department and executives played a crucial role as they had to communicating with their employees and passengers by providing updates on safety measures and and had to adapt to operational changes to ensure following the COVID regulations set by the Government. </a:t>
            </a:r>
            <a:endParaRPr lang="en-GB" sz="1600"/>
          </a:p>
          <a:p>
            <a:endParaRPr lang="en-GB" sz="1600"/>
          </a:p>
          <a:p>
            <a:pPr marL="285750" indent="-285750">
              <a:buFont typeface="Arial" panose="020B0604020202020204" pitchFamily="34" charset="0"/>
              <a:buChar char="•"/>
            </a:pPr>
            <a:r>
              <a:rPr lang="en-GB" sz="1600"/>
              <a:t>They had to make critical decisions, one being CEO </a:t>
            </a:r>
            <a:r>
              <a:rPr lang="en-GB" sz="1600" err="1"/>
              <a:t>Micheal</a:t>
            </a:r>
            <a:r>
              <a:rPr lang="en-GB" sz="1600"/>
              <a:t> Bayley had to refrain from ships sailing  (Kline, 2022),  had to implement protocols e.g. face masks, social distancing, enhanced, cleaning procedures. (Brewster, </a:t>
            </a:r>
            <a:r>
              <a:rPr lang="en-GB" sz="1600" err="1"/>
              <a:t>Sundermann</a:t>
            </a:r>
            <a:r>
              <a:rPr lang="en-GB" sz="1600"/>
              <a:t> and Boles, 2020)</a:t>
            </a:r>
          </a:p>
          <a:p>
            <a:pPr marL="285750" indent="-285750">
              <a:buFont typeface="Arial" panose="020B0604020202020204" pitchFamily="34" charset="0"/>
              <a:buChar char="•"/>
            </a:pPr>
            <a:endParaRPr lang="en-GB" sz="1600"/>
          </a:p>
          <a:p>
            <a:pPr marL="285750" indent="-285750">
              <a:buFont typeface="Arial" panose="020B0604020202020204" pitchFamily="34" charset="0"/>
              <a:buChar char="•"/>
            </a:pPr>
            <a:r>
              <a:rPr lang="en-GB" sz="1600"/>
              <a:t>individuals who didn’t formal title but for example, had to also step up by taking initiative, providing emotional support fostering team cohesion during this challenging time. </a:t>
            </a:r>
          </a:p>
          <a:p>
            <a:endParaRPr lang="en-GB" sz="1600"/>
          </a:p>
          <a:p>
            <a:pPr marL="285750" indent="-285750">
              <a:buFont typeface="Arial" panose="020B0604020202020204" pitchFamily="34" charset="0"/>
              <a:buChar char="•"/>
            </a:pPr>
            <a:r>
              <a:rPr lang="en-GB" sz="1600"/>
              <a:t>COVID, delayed everything as there was travel restrictions,  it caused significant amount of pressure on Royal Caribbean in regards in people who were in control   and other cruise companies due to financial loses,  labour loses etc.   -Andersen (2023)</a:t>
            </a:r>
          </a:p>
          <a:p>
            <a:pPr marL="285750" indent="-285750">
              <a:buFont typeface="Arial" panose="020B0604020202020204" pitchFamily="34" charset="0"/>
              <a:buChar char="•"/>
            </a:pPr>
            <a:endParaRPr lang="en-GB" sz="1600"/>
          </a:p>
          <a:p>
            <a:pPr marL="285750" indent="-285750">
              <a:buFont typeface="Arial" panose="020B0604020202020204" pitchFamily="34" charset="0"/>
              <a:buChar char="•"/>
            </a:pPr>
            <a:r>
              <a:rPr lang="en-GB" sz="1600"/>
              <a:t>Delayed </a:t>
            </a:r>
            <a:r>
              <a:rPr lang="en-GB" sz="1600" err="1"/>
              <a:t>Micheal</a:t>
            </a:r>
            <a:r>
              <a:rPr lang="en-GB" sz="1600"/>
              <a:t> Bayley  to step down as the title of CEO</a:t>
            </a:r>
            <a:endParaRPr lang="en-US" sz="1600"/>
          </a:p>
        </p:txBody>
      </p:sp>
    </p:spTree>
    <p:extLst>
      <p:ext uri="{BB962C8B-B14F-4D97-AF65-F5344CB8AC3E}">
        <p14:creationId xmlns:p14="http://schemas.microsoft.com/office/powerpoint/2010/main" val="1870938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A1699-C533-6269-9036-44DB8D166254}"/>
              </a:ext>
            </a:extLst>
          </p:cNvPr>
          <p:cNvSpPr>
            <a:spLocks noGrp="1"/>
          </p:cNvSpPr>
          <p:nvPr>
            <p:ph type="title"/>
          </p:nvPr>
        </p:nvSpPr>
        <p:spPr>
          <a:xfrm>
            <a:off x="145473" y="742084"/>
            <a:ext cx="10858324" cy="1022493"/>
          </a:xfrm>
        </p:spPr>
        <p:txBody>
          <a:bodyPr>
            <a:noAutofit/>
          </a:bodyPr>
          <a:lstStyle/>
          <a:p>
            <a:r>
              <a:rPr lang="en-US" sz="2400">
                <a:cs typeface="Calibri"/>
              </a:rPr>
              <a:t>Propose ways in which leadership can be developed to enhance organizational resilience employees influenced by leaders/managers</a:t>
            </a:r>
            <a:br>
              <a:rPr lang="en-US" sz="2400">
                <a:cs typeface="Calibri"/>
              </a:rPr>
            </a:br>
            <a:br>
              <a:rPr lang="en-US" sz="2400">
                <a:cs typeface="Calibri"/>
              </a:rPr>
            </a:br>
            <a:br>
              <a:rPr lang="en-US" sz="3200">
                <a:cs typeface="Calibri"/>
              </a:rPr>
            </a:br>
            <a:endParaRPr lang="en-US" sz="3200"/>
          </a:p>
        </p:txBody>
      </p:sp>
      <p:sp>
        <p:nvSpPr>
          <p:cNvPr id="3" name="Content Placeholder 2">
            <a:extLst>
              <a:ext uri="{FF2B5EF4-FFF2-40B4-BE49-F238E27FC236}">
                <a16:creationId xmlns:a16="http://schemas.microsoft.com/office/drawing/2014/main" id="{F2DB1889-AC20-7170-7061-1C3667917790}"/>
              </a:ext>
            </a:extLst>
          </p:cNvPr>
          <p:cNvSpPr>
            <a:spLocks noGrp="1"/>
          </p:cNvSpPr>
          <p:nvPr>
            <p:ph idx="1"/>
          </p:nvPr>
        </p:nvSpPr>
        <p:spPr>
          <a:xfrm>
            <a:off x="316835" y="1010813"/>
            <a:ext cx="10686962" cy="4784680"/>
          </a:xfrm>
        </p:spPr>
        <p:txBody>
          <a:bodyPr>
            <a:noAutofit/>
          </a:bodyPr>
          <a:lstStyle/>
          <a:p>
            <a:r>
              <a:rPr lang="en-US" sz="1400" b="1" dirty="0"/>
              <a:t>Workshops- apply to both where can cover stress management,  build emotional resilience</a:t>
            </a:r>
          </a:p>
          <a:p>
            <a:pPr marL="0" indent="0">
              <a:buNone/>
            </a:pPr>
            <a:endParaRPr lang="en-US" sz="1400" b="1" dirty="0"/>
          </a:p>
          <a:p>
            <a:r>
              <a:rPr lang="en-US" sz="1400" b="1" dirty="0"/>
              <a:t>Teambuilding activities/fostering strong team cohesion that encourages positive teamwork, and overcome challenges </a:t>
            </a:r>
          </a:p>
          <a:p>
            <a:pPr marL="0" indent="0">
              <a:buNone/>
            </a:pPr>
            <a:endParaRPr lang="en-US" sz="1400" b="1" dirty="0"/>
          </a:p>
          <a:p>
            <a:r>
              <a:rPr lang="en-US" sz="1400" b="1" dirty="0"/>
              <a:t>Providing training and skill development- training enables employees  acknowledge and report any issues, by this would help to respond and recover situations quickly but also encourage their employees to learn different roles/departments  within the </a:t>
            </a:r>
            <a:r>
              <a:rPr lang="en-US" sz="1400" b="1" dirty="0" err="1"/>
              <a:t>organisation</a:t>
            </a:r>
            <a:r>
              <a:rPr lang="en-US" sz="1400" b="1" dirty="0"/>
              <a:t>.</a:t>
            </a:r>
          </a:p>
          <a:p>
            <a:endParaRPr lang="en-US" sz="1400" b="1" dirty="0"/>
          </a:p>
          <a:p>
            <a:r>
              <a:rPr lang="en-US" sz="1400" b="1" dirty="0"/>
              <a:t>The leadership/manager must trust their employees to perform their role and respond appropriately  when challenges rises.</a:t>
            </a:r>
          </a:p>
          <a:p>
            <a:endParaRPr lang="en-US" sz="1400" b="1" dirty="0"/>
          </a:p>
          <a:p>
            <a:r>
              <a:rPr lang="en-US" sz="1400" b="1" dirty="0"/>
              <a:t>Leaders/managers can continuously offer guidance and report, giving feedback to ensure ongoing going improvement, when employee have the right support they feel valued.</a:t>
            </a:r>
          </a:p>
          <a:p>
            <a:endParaRPr lang="en-US" sz="1400" b="1" dirty="0"/>
          </a:p>
          <a:p>
            <a:r>
              <a:rPr lang="en-US" sz="1400" b="1" dirty="0"/>
              <a:t>For leaders and managers promote collaborative leadership, where involving different people who has authority to collaborate and foster problem solving.</a:t>
            </a:r>
          </a:p>
          <a:p>
            <a:endParaRPr lang="en-US" sz="1400" b="1" dirty="0"/>
          </a:p>
          <a:p>
            <a:r>
              <a:rPr lang="en-US" sz="1400" b="1" dirty="0"/>
              <a:t>Setting out a good example, demonstrating resilience must model good health behavior , communicating openly, prioritizing employee-wellbeing this sets a positive example and foster culture of resilience throughout the organization e.g. Royal Caribbean.</a:t>
            </a:r>
          </a:p>
        </p:txBody>
      </p:sp>
      <p:sp>
        <p:nvSpPr>
          <p:cNvPr id="4" name="TextBox 3">
            <a:extLst>
              <a:ext uri="{FF2B5EF4-FFF2-40B4-BE49-F238E27FC236}">
                <a16:creationId xmlns:a16="http://schemas.microsoft.com/office/drawing/2014/main" id="{29CA9523-33C6-83C2-E7CF-9AFD8A172B51}"/>
              </a:ext>
            </a:extLst>
          </p:cNvPr>
          <p:cNvSpPr txBox="1"/>
          <p:nvPr/>
        </p:nvSpPr>
        <p:spPr>
          <a:xfrm>
            <a:off x="566670" y="6115916"/>
            <a:ext cx="1159292" cy="307777"/>
          </a:xfrm>
          <a:prstGeom prst="rect">
            <a:avLst/>
          </a:prstGeom>
          <a:noFill/>
        </p:spPr>
        <p:txBody>
          <a:bodyPr wrap="none" rtlCol="0">
            <a:spAutoFit/>
          </a:bodyPr>
          <a:lstStyle/>
          <a:p>
            <a:r>
              <a:rPr lang="en-GB" sz="1400" b="1"/>
              <a:t>Quinn (2023)</a:t>
            </a:r>
            <a:endParaRPr lang="en-US" sz="1400"/>
          </a:p>
        </p:txBody>
      </p:sp>
    </p:spTree>
    <p:extLst>
      <p:ext uri="{BB962C8B-B14F-4D97-AF65-F5344CB8AC3E}">
        <p14:creationId xmlns:p14="http://schemas.microsoft.com/office/powerpoint/2010/main" val="31360446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FF8D4CBA-8CDB-5E42-B6D7-17B9AA028121}"/>
              </a:ext>
            </a:extLst>
          </p:cNvPr>
          <p:cNvSpPr>
            <a:spLocks noGrp="1"/>
          </p:cNvSpPr>
          <p:nvPr>
            <p:ph idx="1"/>
          </p:nvPr>
        </p:nvSpPr>
        <p:spPr>
          <a:xfrm>
            <a:off x="145155" y="931845"/>
            <a:ext cx="10839450" cy="2322076"/>
          </a:xfrm>
        </p:spPr>
        <p:txBody>
          <a:bodyPr>
            <a:normAutofit fontScale="25000" lnSpcReduction="20000"/>
          </a:bodyPr>
          <a:lstStyle/>
          <a:p>
            <a:pPr marL="0" indent="0" algn="just">
              <a:buNone/>
            </a:pPr>
            <a:r>
              <a:rPr lang="en-GB" sz="6400" err="1">
                <a:effectLst/>
                <a:latin typeface="Arial" panose="020B0604020202020204" pitchFamily="34" charset="0"/>
                <a:cs typeface="Arial" panose="020B0604020202020204" pitchFamily="34" charset="0"/>
              </a:rPr>
              <a:t>AlMazrouei</a:t>
            </a:r>
            <a:r>
              <a:rPr lang="en-GB" sz="6400">
                <a:effectLst/>
                <a:latin typeface="Arial" panose="020B0604020202020204" pitchFamily="34" charset="0"/>
                <a:cs typeface="Arial" panose="020B0604020202020204" pitchFamily="34" charset="0"/>
              </a:rPr>
              <a:t>, H. (2023) 'The effect of COVID-19 on managerial leadership style within Australian public sector organizations,' </a:t>
            </a:r>
            <a:r>
              <a:rPr lang="en-GB" sz="6400" i="1">
                <a:effectLst/>
                <a:latin typeface="Arial" panose="020B0604020202020204" pitchFamily="34" charset="0"/>
                <a:cs typeface="Arial" panose="020B0604020202020204" pitchFamily="34" charset="0"/>
              </a:rPr>
              <a:t>Journal of General Management</a:t>
            </a:r>
            <a:r>
              <a:rPr lang="en-GB" sz="6400">
                <a:effectLst/>
                <a:latin typeface="Arial" panose="020B0604020202020204" pitchFamily="34" charset="0"/>
                <a:cs typeface="Arial" panose="020B0604020202020204" pitchFamily="34" charset="0"/>
              </a:rPr>
              <a:t>, p. 030630702311529.</a:t>
            </a:r>
          </a:p>
          <a:p>
            <a:pPr marL="0" indent="0" algn="just">
              <a:buNone/>
            </a:pPr>
            <a:r>
              <a:rPr lang="en-GB" sz="6400">
                <a:effectLst/>
                <a:latin typeface="Arial" panose="020B0604020202020204" pitchFamily="34" charset="0"/>
                <a:cs typeface="Arial" panose="020B0604020202020204" pitchFamily="34" charset="0"/>
              </a:rPr>
              <a:t>Andersen, C. (2023) </a:t>
            </a:r>
            <a:r>
              <a:rPr lang="en-GB" sz="6400" i="1">
                <a:effectLst/>
                <a:latin typeface="Arial" panose="020B0604020202020204" pitchFamily="34" charset="0"/>
                <a:cs typeface="Arial" panose="020B0604020202020204" pitchFamily="34" charset="0"/>
              </a:rPr>
              <a:t>Has the Cruise Industry Been Hit by the Perfect Storm (online) Available at; </a:t>
            </a:r>
            <a:r>
              <a:rPr lang="en-GB" sz="6400">
                <a:effectLst/>
                <a:latin typeface="Arial" panose="020B0604020202020204" pitchFamily="34" charset="0"/>
                <a:cs typeface="Arial" panose="020B0604020202020204" pitchFamily="34" charset="0"/>
                <a:hlinkClick r:id="rId2"/>
              </a:rPr>
              <a:t>https://www.companydebt.com/features/covid-19-effects-on-cruise-industry/</a:t>
            </a:r>
            <a:r>
              <a:rPr lang="en-GB" sz="6400">
                <a:effectLst/>
                <a:latin typeface="Arial" panose="020B0604020202020204" pitchFamily="34" charset="0"/>
                <a:cs typeface="Arial" panose="020B0604020202020204" pitchFamily="34" charset="0"/>
              </a:rPr>
              <a:t>. (</a:t>
            </a:r>
            <a:r>
              <a:rPr lang="en-GB" sz="6400" err="1">
                <a:effectLst/>
                <a:latin typeface="Arial" panose="020B0604020202020204" pitchFamily="34" charset="0"/>
                <a:cs typeface="Arial" panose="020B0604020202020204" pitchFamily="34" charset="0"/>
              </a:rPr>
              <a:t>Acceessed</a:t>
            </a:r>
            <a:r>
              <a:rPr lang="en-GB" sz="6400">
                <a:effectLst/>
                <a:latin typeface="Arial" panose="020B0604020202020204" pitchFamily="34" charset="0"/>
                <a:cs typeface="Arial" panose="020B0604020202020204" pitchFamily="34" charset="0"/>
              </a:rPr>
              <a:t> 20</a:t>
            </a:r>
            <a:r>
              <a:rPr lang="en-GB" sz="6400" baseline="30000">
                <a:effectLst/>
                <a:latin typeface="Arial" panose="020B0604020202020204" pitchFamily="34" charset="0"/>
                <a:cs typeface="Arial" panose="020B0604020202020204" pitchFamily="34" charset="0"/>
              </a:rPr>
              <a:t>th</a:t>
            </a:r>
            <a:r>
              <a:rPr lang="en-GB" sz="6400">
                <a:effectLst/>
                <a:latin typeface="Arial" panose="020B0604020202020204" pitchFamily="34" charset="0"/>
                <a:cs typeface="Arial" panose="020B0604020202020204" pitchFamily="34" charset="0"/>
              </a:rPr>
              <a:t> </a:t>
            </a:r>
            <a:r>
              <a:rPr lang="en-GB" sz="6400">
                <a:latin typeface="Arial" panose="020B0604020202020204" pitchFamily="34" charset="0"/>
                <a:cs typeface="Arial" panose="020B0604020202020204" pitchFamily="34" charset="0"/>
              </a:rPr>
              <a:t>M</a:t>
            </a:r>
            <a:r>
              <a:rPr lang="en-GB" sz="6400">
                <a:effectLst/>
                <a:latin typeface="Arial" panose="020B0604020202020204" pitchFamily="34" charset="0"/>
                <a:cs typeface="Arial" panose="020B0604020202020204" pitchFamily="34" charset="0"/>
              </a:rPr>
              <a:t>arch 2024)</a:t>
            </a:r>
          </a:p>
          <a:p>
            <a:pPr marL="0" indent="0" algn="just">
              <a:buNone/>
            </a:pPr>
            <a:r>
              <a:rPr lang="en-GB" sz="6400">
                <a:effectLst/>
                <a:latin typeface="Arial" panose="020B0604020202020204" pitchFamily="34" charset="0"/>
                <a:cs typeface="Arial" panose="020B0604020202020204" pitchFamily="34" charset="0"/>
              </a:rPr>
              <a:t>Brewster, R.K., </a:t>
            </a:r>
            <a:r>
              <a:rPr lang="en-GB" sz="6400" err="1">
                <a:effectLst/>
                <a:latin typeface="Arial" panose="020B0604020202020204" pitchFamily="34" charset="0"/>
                <a:cs typeface="Arial" panose="020B0604020202020204" pitchFamily="34" charset="0"/>
              </a:rPr>
              <a:t>Sundermann</a:t>
            </a:r>
            <a:r>
              <a:rPr lang="en-GB" sz="6400">
                <a:effectLst/>
                <a:latin typeface="Arial" panose="020B0604020202020204" pitchFamily="34" charset="0"/>
                <a:cs typeface="Arial" panose="020B0604020202020204" pitchFamily="34" charset="0"/>
              </a:rPr>
              <a:t>, A. and Boles, C. (2020) 'Lessons learned for COVID-19 in the cruise ship industry,' </a:t>
            </a:r>
            <a:r>
              <a:rPr lang="en-GB" sz="6400" i="1">
                <a:effectLst/>
                <a:latin typeface="Arial" panose="020B0604020202020204" pitchFamily="34" charset="0"/>
                <a:cs typeface="Arial" panose="020B0604020202020204" pitchFamily="34" charset="0"/>
              </a:rPr>
              <a:t>Toxicology and Industrial Health</a:t>
            </a:r>
            <a:r>
              <a:rPr lang="en-GB" sz="6400">
                <a:effectLst/>
                <a:latin typeface="Arial" panose="020B0604020202020204" pitchFamily="34" charset="0"/>
                <a:cs typeface="Arial" panose="020B0604020202020204" pitchFamily="34" charset="0"/>
              </a:rPr>
              <a:t>, 36(9), pp. 728–735. </a:t>
            </a:r>
          </a:p>
          <a:p>
            <a:pPr marL="0" indent="0" algn="just">
              <a:buNone/>
            </a:pPr>
            <a:r>
              <a:rPr lang="en-GB" sz="6400">
                <a:latin typeface="Arial" panose="020B0604020202020204" pitchFamily="34" charset="0"/>
                <a:cs typeface="Arial" panose="020B0604020202020204" pitchFamily="34" charset="0"/>
              </a:rPr>
              <a:t>Indeed (2023</a:t>
            </a:r>
            <a:r>
              <a:rPr lang="en-GB" sz="6400">
                <a:cs typeface="Arial" panose="020B0604020202020204" pitchFamily="34" charset="0"/>
              </a:rPr>
              <a:t>) </a:t>
            </a:r>
            <a:r>
              <a:rPr lang="en-GB" sz="6400" i="1">
                <a:effectLst/>
              </a:rPr>
              <a:t>Leadership During Change: How to be a Great change leader</a:t>
            </a:r>
            <a:r>
              <a:rPr lang="en-GB" sz="6400">
                <a:effectLst/>
              </a:rPr>
              <a:t> (online) Available at: </a:t>
            </a:r>
            <a:r>
              <a:rPr lang="en-GB" sz="6400">
                <a:effectLst/>
                <a:hlinkClick r:id="rId3"/>
              </a:rPr>
              <a:t>https://www.indeed.com/career-advice/career-development/what-is-change-leadership</a:t>
            </a:r>
            <a:r>
              <a:rPr lang="en-GB" sz="6400">
                <a:effectLst/>
              </a:rPr>
              <a:t>. (Accessed  20</a:t>
            </a:r>
            <a:r>
              <a:rPr lang="en-GB" sz="6400" baseline="30000">
                <a:effectLst/>
              </a:rPr>
              <a:t>th</a:t>
            </a:r>
            <a:r>
              <a:rPr lang="en-GB" sz="6400">
                <a:effectLst/>
              </a:rPr>
              <a:t> March)</a:t>
            </a:r>
          </a:p>
          <a:p>
            <a:pPr marL="0" indent="0" algn="just">
              <a:buNone/>
            </a:pPr>
            <a:r>
              <a:rPr lang="en-GB" sz="6400">
                <a:effectLst/>
                <a:latin typeface="Arial" panose="020B0604020202020204" pitchFamily="34" charset="0"/>
                <a:cs typeface="Arial" panose="020B0604020202020204" pitchFamily="34" charset="0"/>
              </a:rPr>
              <a:t>Kline, D. (2022) Royal Caribbean’s CEO on CDC battles, Covid, and the cruise line’s darkest times. </a:t>
            </a:r>
            <a:r>
              <a:rPr lang="en-GB" sz="6400" i="1">
                <a:effectLst/>
                <a:latin typeface="Arial" panose="020B0604020202020204" pitchFamily="34" charset="0"/>
                <a:cs typeface="Arial" panose="020B0604020202020204" pitchFamily="34" charset="0"/>
              </a:rPr>
              <a:t>TheStreet</a:t>
            </a:r>
            <a:r>
              <a:rPr lang="en-GB" sz="6400">
                <a:effectLst/>
                <a:latin typeface="Arial" panose="020B0604020202020204" pitchFamily="34" charset="0"/>
                <a:cs typeface="Arial" panose="020B0604020202020204" pitchFamily="34" charset="0"/>
              </a:rPr>
              <a:t>. (</a:t>
            </a:r>
            <a:r>
              <a:rPr lang="en-GB" sz="6400">
                <a:latin typeface="Arial" panose="020B0604020202020204" pitchFamily="34" charset="0"/>
                <a:cs typeface="Arial" panose="020B0604020202020204" pitchFamily="34" charset="0"/>
              </a:rPr>
              <a:t>online) Available at: </a:t>
            </a:r>
            <a:r>
              <a:rPr lang="en-GB" sz="6400">
                <a:effectLst/>
                <a:latin typeface="Arial" panose="020B0604020202020204" pitchFamily="34" charset="0"/>
                <a:cs typeface="Arial" panose="020B0604020202020204" pitchFamily="34" charset="0"/>
                <a:hlinkClick r:id="rId4"/>
              </a:rPr>
              <a:t>https://www.thestreet.com/travel/royal-caribbeans-ceo-how-the-cruise-line-survived-covid</a:t>
            </a:r>
            <a:r>
              <a:rPr lang="en-GB" sz="6400">
                <a:effectLst/>
                <a:latin typeface="Arial" panose="020B0604020202020204" pitchFamily="34" charset="0"/>
                <a:cs typeface="Arial" panose="020B0604020202020204" pitchFamily="34" charset="0"/>
              </a:rPr>
              <a:t> (Accessed 20</a:t>
            </a:r>
            <a:r>
              <a:rPr lang="en-GB" sz="6400" baseline="30000">
                <a:effectLst/>
                <a:latin typeface="Arial" panose="020B0604020202020204" pitchFamily="34" charset="0"/>
                <a:cs typeface="Arial" panose="020B0604020202020204" pitchFamily="34" charset="0"/>
              </a:rPr>
              <a:t>th</a:t>
            </a:r>
            <a:r>
              <a:rPr lang="en-GB" sz="6400">
                <a:effectLst/>
                <a:latin typeface="Arial" panose="020B0604020202020204" pitchFamily="34" charset="0"/>
                <a:cs typeface="Arial" panose="020B0604020202020204" pitchFamily="34" charset="0"/>
              </a:rPr>
              <a:t> March 2024)</a:t>
            </a:r>
          </a:p>
          <a:p>
            <a:pPr algn="just"/>
            <a:r>
              <a:rPr lang="en-GB" sz="6400" b="0" i="0" err="1">
                <a:solidFill>
                  <a:srgbClr val="222222"/>
                </a:solidFill>
                <a:effectLst/>
                <a:highlight>
                  <a:srgbClr val="FFFFFF"/>
                </a:highlight>
                <a:latin typeface="Arial" panose="020B0604020202020204" pitchFamily="34" charset="0"/>
                <a:cs typeface="Arial" panose="020B0604020202020204" pitchFamily="34" charset="0"/>
              </a:rPr>
              <a:t>Kunnanatt</a:t>
            </a:r>
            <a:r>
              <a:rPr lang="en-GB" sz="6400" b="0" i="0">
                <a:solidFill>
                  <a:srgbClr val="222222"/>
                </a:solidFill>
                <a:effectLst/>
                <a:highlight>
                  <a:srgbClr val="FFFFFF"/>
                </a:highlight>
                <a:latin typeface="Arial" panose="020B0604020202020204" pitchFamily="34" charset="0"/>
                <a:cs typeface="Arial" panose="020B0604020202020204" pitchFamily="34" charset="0"/>
              </a:rPr>
              <a:t>, J.T.  (2016). 3D leadership–Strategy-linked leadership framework for managing teams. </a:t>
            </a:r>
            <a:r>
              <a:rPr lang="en-GB" sz="6400" b="0" i="1">
                <a:solidFill>
                  <a:srgbClr val="222222"/>
                </a:solidFill>
                <a:effectLst/>
                <a:highlight>
                  <a:srgbClr val="FFFFFF"/>
                </a:highlight>
                <a:latin typeface="Arial" panose="020B0604020202020204" pitchFamily="34" charset="0"/>
                <a:cs typeface="Arial" panose="020B0604020202020204" pitchFamily="34" charset="0"/>
              </a:rPr>
              <a:t>Economics, Management, and Financial Markets</a:t>
            </a:r>
            <a:r>
              <a:rPr lang="en-GB" sz="6400" b="0" i="0">
                <a:solidFill>
                  <a:srgbClr val="222222"/>
                </a:solidFill>
                <a:effectLst/>
                <a:highlight>
                  <a:srgbClr val="FFFFFF"/>
                </a:highlight>
                <a:latin typeface="Arial" panose="020B0604020202020204" pitchFamily="34" charset="0"/>
                <a:cs typeface="Arial" panose="020B0604020202020204" pitchFamily="34" charset="0"/>
              </a:rPr>
              <a:t>, </a:t>
            </a:r>
            <a:r>
              <a:rPr lang="en-GB" sz="6400" b="0" i="1">
                <a:solidFill>
                  <a:srgbClr val="222222"/>
                </a:solidFill>
                <a:effectLst/>
                <a:highlight>
                  <a:srgbClr val="FFFFFF"/>
                </a:highlight>
                <a:latin typeface="Arial" panose="020B0604020202020204" pitchFamily="34" charset="0"/>
                <a:cs typeface="Arial" panose="020B0604020202020204" pitchFamily="34" charset="0"/>
              </a:rPr>
              <a:t>11</a:t>
            </a:r>
            <a:r>
              <a:rPr lang="en-GB" sz="6400" b="0" i="0">
                <a:solidFill>
                  <a:srgbClr val="222222"/>
                </a:solidFill>
                <a:effectLst/>
                <a:highlight>
                  <a:srgbClr val="FFFFFF"/>
                </a:highlight>
                <a:latin typeface="Arial" panose="020B0604020202020204" pitchFamily="34" charset="0"/>
                <a:cs typeface="Arial" panose="020B0604020202020204" pitchFamily="34" charset="0"/>
              </a:rPr>
              <a:t>(3), pp.30-55.</a:t>
            </a:r>
          </a:p>
          <a:p>
            <a:pPr marL="0" indent="0" algn="just">
              <a:buNone/>
            </a:pPr>
            <a:r>
              <a:rPr lang="en-GB" sz="6400">
                <a:effectLst/>
                <a:cs typeface="Arial" panose="020B0604020202020204" pitchFamily="34" charset="0"/>
              </a:rPr>
              <a:t>Mindtools (no date)  the change curve article  . (Online) Available at: </a:t>
            </a:r>
            <a:r>
              <a:rPr lang="en-GB" sz="6400">
                <a:effectLst/>
                <a:cs typeface="Arial" panose="020B0604020202020204" pitchFamily="34" charset="0"/>
                <a:hlinkClick r:id="rId5"/>
              </a:rPr>
              <a:t>https://www.mindtools.com/au03rgg/the-change-curve</a:t>
            </a:r>
            <a:r>
              <a:rPr lang="en-GB" sz="6400">
                <a:effectLst/>
                <a:cs typeface="Arial" panose="020B0604020202020204" pitchFamily="34" charset="0"/>
              </a:rPr>
              <a:t> (Accessed 20th March 2024)</a:t>
            </a:r>
          </a:p>
          <a:p>
            <a:pPr marL="0" indent="0" algn="just">
              <a:buNone/>
            </a:pPr>
            <a:r>
              <a:rPr lang="en-GB" sz="6400">
                <a:effectLst/>
              </a:rPr>
              <a:t>Quinn, B.| A. (2023) </a:t>
            </a:r>
            <a:r>
              <a:rPr lang="en-GB" sz="6400" i="1">
                <a:effectLst/>
              </a:rPr>
              <a:t>How to Build Organizational Resilience through Employee Engagement</a:t>
            </a:r>
            <a:r>
              <a:rPr lang="en-GB" sz="6400">
                <a:effectLst/>
              </a:rPr>
              <a:t>. (online) Available at: </a:t>
            </a:r>
            <a:r>
              <a:rPr lang="en-GB" sz="6400">
                <a:effectLst/>
                <a:hlinkClick r:id="rId6"/>
              </a:rPr>
              <a:t>https://www.thebci.org/news/bcaw-2023-the-human-element-how-to-build-organizational-resilience-through-employee-engagement.html</a:t>
            </a:r>
            <a:r>
              <a:rPr lang="en-GB" sz="6400">
                <a:effectLst/>
              </a:rPr>
              <a:t>. (Accessed 20</a:t>
            </a:r>
            <a:r>
              <a:rPr lang="en-GB" sz="6400" baseline="30000">
                <a:effectLst/>
              </a:rPr>
              <a:t>th</a:t>
            </a:r>
            <a:r>
              <a:rPr lang="en-GB" sz="6400">
                <a:effectLst/>
              </a:rPr>
              <a:t> March)</a:t>
            </a:r>
            <a:endParaRPr lang="en-GB" sz="6400">
              <a:effectLst/>
              <a:latin typeface="Arial" panose="020B0604020202020204" pitchFamily="34" charset="0"/>
              <a:cs typeface="Arial" panose="020B0604020202020204" pitchFamily="34" charset="0"/>
            </a:endParaRPr>
          </a:p>
          <a:p>
            <a:pPr marL="0" indent="0" algn="just">
              <a:buNone/>
            </a:pPr>
            <a:r>
              <a:rPr lang="en-GB" sz="6400">
                <a:effectLst/>
                <a:latin typeface="Arial" panose="020B0604020202020204" pitchFamily="34" charset="0"/>
                <a:cs typeface="Arial" panose="020B0604020202020204" pitchFamily="34" charset="0"/>
              </a:rPr>
              <a:t>Royal Caribbean Group (2023) </a:t>
            </a:r>
            <a:r>
              <a:rPr lang="en-GB" sz="6400" i="1" err="1">
                <a:effectLst/>
                <a:latin typeface="Arial" panose="020B0604020202020204" pitchFamily="34" charset="0"/>
                <a:cs typeface="Arial" panose="020B0604020202020204" pitchFamily="34" charset="0"/>
              </a:rPr>
              <a:t>Seastainability</a:t>
            </a:r>
            <a:r>
              <a:rPr lang="en-GB" sz="6400" i="1">
                <a:effectLst/>
                <a:latin typeface="Arial" panose="020B0604020202020204" pitchFamily="34" charset="0"/>
                <a:cs typeface="Arial" panose="020B0604020202020204" pitchFamily="34" charset="0"/>
              </a:rPr>
              <a:t> - Royal Caribbean Group</a:t>
            </a:r>
            <a:r>
              <a:rPr lang="en-GB" sz="6400">
                <a:effectLst/>
                <a:latin typeface="Arial" panose="020B0604020202020204" pitchFamily="34" charset="0"/>
                <a:cs typeface="Arial" panose="020B0604020202020204" pitchFamily="34" charset="0"/>
              </a:rPr>
              <a:t>. (online) Available at:  </a:t>
            </a:r>
            <a:r>
              <a:rPr lang="en-GB" sz="6400">
                <a:effectLst/>
                <a:latin typeface="Arial" panose="020B0604020202020204" pitchFamily="34" charset="0"/>
                <a:cs typeface="Arial" panose="020B0604020202020204" pitchFamily="34" charset="0"/>
                <a:hlinkClick r:id="rId7"/>
              </a:rPr>
              <a:t>https://www.royalcaribbeangroup.com/sustainability/</a:t>
            </a:r>
            <a:r>
              <a:rPr lang="en-GB" sz="6400">
                <a:effectLst/>
                <a:latin typeface="Arial" panose="020B0604020202020204" pitchFamily="34" charset="0"/>
                <a:cs typeface="Arial" panose="020B0604020202020204" pitchFamily="34" charset="0"/>
              </a:rPr>
              <a:t>. (Accessed 19</a:t>
            </a:r>
            <a:r>
              <a:rPr lang="en-GB" sz="6400" baseline="30000">
                <a:effectLst/>
                <a:latin typeface="Arial" panose="020B0604020202020204" pitchFamily="34" charset="0"/>
                <a:cs typeface="Arial" panose="020B0604020202020204" pitchFamily="34" charset="0"/>
              </a:rPr>
              <a:t>th</a:t>
            </a:r>
            <a:r>
              <a:rPr lang="en-GB" sz="6400">
                <a:effectLst/>
                <a:latin typeface="Arial" panose="020B0604020202020204" pitchFamily="34" charset="0"/>
                <a:cs typeface="Arial" panose="020B0604020202020204" pitchFamily="34" charset="0"/>
              </a:rPr>
              <a:t> March 2024)</a:t>
            </a:r>
          </a:p>
          <a:p>
            <a:pPr marL="0" indent="0" algn="just">
              <a:buNone/>
            </a:pPr>
            <a:r>
              <a:rPr lang="en-GB" sz="6400">
                <a:effectLst/>
                <a:latin typeface="Arial" panose="020B0604020202020204" pitchFamily="34" charset="0"/>
                <a:cs typeface="Arial" panose="020B0604020202020204" pitchFamily="34" charset="0"/>
              </a:rPr>
              <a:t>Saylor Academy (2024) </a:t>
            </a:r>
            <a:r>
              <a:rPr lang="en-GB" sz="6400" i="1">
                <a:effectLst/>
                <a:latin typeface="Arial" panose="020B0604020202020204" pitchFamily="34" charset="0"/>
                <a:cs typeface="Arial" panose="020B0604020202020204" pitchFamily="34" charset="0"/>
              </a:rPr>
              <a:t>What Is Leadership?: Formal vs. Informal Leadership  (Online) Available at:</a:t>
            </a:r>
            <a:r>
              <a:rPr lang="en-GB" sz="6400">
                <a:effectLst/>
                <a:latin typeface="Arial" panose="020B0604020202020204" pitchFamily="34" charset="0"/>
                <a:cs typeface="Arial" panose="020B0604020202020204" pitchFamily="34" charset="0"/>
              </a:rPr>
              <a:t> </a:t>
            </a:r>
            <a:r>
              <a:rPr lang="en-GB" sz="6400">
                <a:effectLst/>
                <a:latin typeface="Arial" panose="020B0604020202020204" pitchFamily="34" charset="0"/>
                <a:cs typeface="Arial" panose="020B0604020202020204" pitchFamily="34" charset="0"/>
                <a:hlinkClick r:id="rId8"/>
              </a:rPr>
              <a:t>https://learn.saylor.org/mod/book/view.php?id=66046&amp;chapterid=58880</a:t>
            </a:r>
            <a:r>
              <a:rPr lang="en-GB" sz="6400">
                <a:effectLst/>
                <a:latin typeface="Arial" panose="020B0604020202020204" pitchFamily="34" charset="0"/>
                <a:cs typeface="Arial" panose="020B0604020202020204" pitchFamily="34" charset="0"/>
              </a:rPr>
              <a:t>.  (Accessed 19</a:t>
            </a:r>
            <a:r>
              <a:rPr lang="en-GB" sz="6400" baseline="30000">
                <a:effectLst/>
                <a:latin typeface="Arial" panose="020B0604020202020204" pitchFamily="34" charset="0"/>
                <a:cs typeface="Arial" panose="020B0604020202020204" pitchFamily="34" charset="0"/>
              </a:rPr>
              <a:t>th</a:t>
            </a:r>
            <a:r>
              <a:rPr lang="en-GB" sz="6400">
                <a:effectLst/>
                <a:latin typeface="Arial" panose="020B0604020202020204" pitchFamily="34" charset="0"/>
                <a:cs typeface="Arial" panose="020B0604020202020204" pitchFamily="34" charset="0"/>
              </a:rPr>
              <a:t> March)</a:t>
            </a:r>
          </a:p>
          <a:p>
            <a:pPr marL="0" indent="0" algn="just">
              <a:buNone/>
            </a:pPr>
            <a:r>
              <a:rPr lang="en-GB" sz="6400" err="1">
                <a:effectLst/>
                <a:latin typeface="Arial" panose="020B0604020202020204" pitchFamily="34" charset="0"/>
                <a:cs typeface="Arial" panose="020B0604020202020204" pitchFamily="34" charset="0"/>
              </a:rPr>
              <a:t>Valamis</a:t>
            </a:r>
            <a:r>
              <a:rPr lang="en-GB" sz="6400">
                <a:effectLst/>
                <a:latin typeface="Arial" panose="020B0604020202020204" pitchFamily="34" charset="0"/>
                <a:cs typeface="Arial" panose="020B0604020202020204" pitchFamily="34" charset="0"/>
              </a:rPr>
              <a:t> (2023) 'How to be a Good Manager and Leader. (Online) Available at: </a:t>
            </a:r>
            <a:r>
              <a:rPr lang="en-GB" sz="6400">
                <a:effectLst/>
                <a:latin typeface="Arial" panose="020B0604020202020204" pitchFamily="34" charset="0"/>
                <a:cs typeface="Arial" panose="020B0604020202020204" pitchFamily="34" charset="0"/>
                <a:hlinkClick r:id="rId9"/>
              </a:rPr>
              <a:t>https://www.valamis.com/hub/good-manager-and-leader</a:t>
            </a:r>
            <a:r>
              <a:rPr lang="en-GB" sz="6400">
                <a:effectLst/>
                <a:latin typeface="Arial" panose="020B0604020202020204" pitchFamily="34" charset="0"/>
                <a:cs typeface="Arial" panose="020B0604020202020204" pitchFamily="34" charset="0"/>
              </a:rPr>
              <a:t>. (Accessed 19</a:t>
            </a:r>
            <a:r>
              <a:rPr lang="en-GB" sz="6400" baseline="30000">
                <a:effectLst/>
                <a:latin typeface="Arial" panose="020B0604020202020204" pitchFamily="34" charset="0"/>
                <a:cs typeface="Arial" panose="020B0604020202020204" pitchFamily="34" charset="0"/>
              </a:rPr>
              <a:t>th</a:t>
            </a:r>
            <a:r>
              <a:rPr lang="en-GB" sz="6400">
                <a:effectLst/>
                <a:latin typeface="Arial" panose="020B0604020202020204" pitchFamily="34" charset="0"/>
                <a:cs typeface="Arial" panose="020B0604020202020204" pitchFamily="34" charset="0"/>
              </a:rPr>
              <a:t> March)</a:t>
            </a:r>
            <a:endParaRPr lang="en-GB" sz="6400">
              <a:solidFill>
                <a:srgbClr val="222222"/>
              </a:solidFill>
              <a:highlight>
                <a:srgbClr val="FFFFFF"/>
              </a:highlight>
              <a:latin typeface="Arial" panose="020B0604020202020204" pitchFamily="34" charset="0"/>
              <a:cs typeface="Arial" panose="020B0604020202020204" pitchFamily="34" charset="0"/>
            </a:endParaRPr>
          </a:p>
          <a:p>
            <a:pPr marL="0" indent="0" algn="just">
              <a:buNone/>
            </a:pPr>
            <a:r>
              <a:rPr lang="en-GB" sz="6400" b="0" i="0" err="1">
                <a:solidFill>
                  <a:srgbClr val="222222"/>
                </a:solidFill>
                <a:effectLst/>
                <a:highlight>
                  <a:srgbClr val="FFFFFF"/>
                </a:highlight>
                <a:latin typeface="Arial" panose="020B0604020202020204" pitchFamily="34" charset="0"/>
                <a:cs typeface="Arial" panose="020B0604020202020204" pitchFamily="34" charset="0"/>
              </a:rPr>
              <a:t>Wajdi</a:t>
            </a:r>
            <a:r>
              <a:rPr lang="en-GB" sz="6400" b="0" i="0">
                <a:solidFill>
                  <a:srgbClr val="222222"/>
                </a:solidFill>
                <a:effectLst/>
                <a:highlight>
                  <a:srgbClr val="FFFFFF"/>
                </a:highlight>
                <a:latin typeface="Arial" panose="020B0604020202020204" pitchFamily="34" charset="0"/>
                <a:cs typeface="Arial" panose="020B0604020202020204" pitchFamily="34" charset="0"/>
              </a:rPr>
              <a:t>, B.N.  (2017). The differences between management and leadership. </a:t>
            </a:r>
            <a:r>
              <a:rPr lang="en-GB" sz="6400" b="0" i="1" err="1">
                <a:solidFill>
                  <a:srgbClr val="222222"/>
                </a:solidFill>
                <a:effectLst/>
                <a:highlight>
                  <a:srgbClr val="FFFFFF"/>
                </a:highlight>
                <a:latin typeface="Arial" panose="020B0604020202020204" pitchFamily="34" charset="0"/>
                <a:cs typeface="Arial" panose="020B0604020202020204" pitchFamily="34" charset="0"/>
              </a:rPr>
              <a:t>Sinergi</a:t>
            </a:r>
            <a:r>
              <a:rPr lang="en-GB" sz="6400" b="0" i="1">
                <a:solidFill>
                  <a:srgbClr val="222222"/>
                </a:solidFill>
                <a:effectLst/>
                <a:highlight>
                  <a:srgbClr val="FFFFFF"/>
                </a:highlight>
                <a:latin typeface="Arial" panose="020B0604020202020204" pitchFamily="34" charset="0"/>
                <a:cs typeface="Arial" panose="020B0604020202020204" pitchFamily="34" charset="0"/>
              </a:rPr>
              <a:t>: </a:t>
            </a:r>
            <a:r>
              <a:rPr lang="en-GB" sz="6400" b="0" i="1" err="1">
                <a:solidFill>
                  <a:srgbClr val="222222"/>
                </a:solidFill>
                <a:effectLst/>
                <a:highlight>
                  <a:srgbClr val="FFFFFF"/>
                </a:highlight>
                <a:latin typeface="Arial" panose="020B0604020202020204" pitchFamily="34" charset="0"/>
                <a:cs typeface="Arial" panose="020B0604020202020204" pitchFamily="34" charset="0"/>
              </a:rPr>
              <a:t>Jurnal</a:t>
            </a:r>
            <a:r>
              <a:rPr lang="en-GB" sz="6400" b="0" i="1">
                <a:solidFill>
                  <a:srgbClr val="222222"/>
                </a:solidFill>
                <a:effectLst/>
                <a:highlight>
                  <a:srgbClr val="FFFFFF"/>
                </a:highlight>
                <a:latin typeface="Arial" panose="020B0604020202020204" pitchFamily="34" charset="0"/>
                <a:cs typeface="Arial" panose="020B0604020202020204" pitchFamily="34" charset="0"/>
              </a:rPr>
              <a:t> </a:t>
            </a:r>
            <a:r>
              <a:rPr lang="en-GB" sz="6400" b="0" i="1" err="1">
                <a:solidFill>
                  <a:srgbClr val="222222"/>
                </a:solidFill>
                <a:effectLst/>
                <a:highlight>
                  <a:srgbClr val="FFFFFF"/>
                </a:highlight>
                <a:latin typeface="Arial" panose="020B0604020202020204" pitchFamily="34" charset="0"/>
                <a:cs typeface="Arial" panose="020B0604020202020204" pitchFamily="34" charset="0"/>
              </a:rPr>
              <a:t>Ilmiah</a:t>
            </a:r>
            <a:r>
              <a:rPr lang="en-GB" sz="6400" b="0" i="1">
                <a:solidFill>
                  <a:srgbClr val="222222"/>
                </a:solidFill>
                <a:effectLst/>
                <a:highlight>
                  <a:srgbClr val="FFFFFF"/>
                </a:highlight>
                <a:latin typeface="Arial" panose="020B0604020202020204" pitchFamily="34" charset="0"/>
                <a:cs typeface="Arial" panose="020B0604020202020204" pitchFamily="34" charset="0"/>
              </a:rPr>
              <a:t> </a:t>
            </a:r>
            <a:r>
              <a:rPr lang="en-GB" sz="6400" b="0" i="1" err="1">
                <a:solidFill>
                  <a:srgbClr val="222222"/>
                </a:solidFill>
                <a:effectLst/>
                <a:highlight>
                  <a:srgbClr val="FFFFFF"/>
                </a:highlight>
                <a:latin typeface="Arial" panose="020B0604020202020204" pitchFamily="34" charset="0"/>
                <a:cs typeface="Arial" panose="020B0604020202020204" pitchFamily="34" charset="0"/>
              </a:rPr>
              <a:t>Ilmu</a:t>
            </a:r>
            <a:r>
              <a:rPr lang="en-GB" sz="6400" b="0" i="1">
                <a:solidFill>
                  <a:srgbClr val="222222"/>
                </a:solidFill>
                <a:effectLst/>
                <a:highlight>
                  <a:srgbClr val="FFFFFF"/>
                </a:highlight>
                <a:latin typeface="Arial" panose="020B0604020202020204" pitchFamily="34" charset="0"/>
                <a:cs typeface="Arial" panose="020B0604020202020204" pitchFamily="34" charset="0"/>
              </a:rPr>
              <a:t> </a:t>
            </a:r>
            <a:r>
              <a:rPr lang="en-GB" sz="6400" b="0" i="1" err="1">
                <a:solidFill>
                  <a:srgbClr val="222222"/>
                </a:solidFill>
                <a:effectLst/>
                <a:highlight>
                  <a:srgbClr val="FFFFFF"/>
                </a:highlight>
                <a:latin typeface="Arial" panose="020B0604020202020204" pitchFamily="34" charset="0"/>
                <a:cs typeface="Arial" panose="020B0604020202020204" pitchFamily="34" charset="0"/>
              </a:rPr>
              <a:t>Manajemen</a:t>
            </a:r>
            <a:r>
              <a:rPr lang="en-GB" sz="6400" b="0" i="0">
                <a:solidFill>
                  <a:srgbClr val="222222"/>
                </a:solidFill>
                <a:effectLst/>
                <a:highlight>
                  <a:srgbClr val="FFFFFF"/>
                </a:highlight>
                <a:latin typeface="Arial" panose="020B0604020202020204" pitchFamily="34" charset="0"/>
                <a:cs typeface="Arial" panose="020B0604020202020204" pitchFamily="34" charset="0"/>
              </a:rPr>
              <a:t>, </a:t>
            </a:r>
            <a:r>
              <a:rPr lang="en-GB" sz="6400" b="0" i="1">
                <a:solidFill>
                  <a:srgbClr val="222222"/>
                </a:solidFill>
                <a:effectLst/>
                <a:highlight>
                  <a:srgbClr val="FFFFFF"/>
                </a:highlight>
                <a:latin typeface="Arial" panose="020B0604020202020204" pitchFamily="34" charset="0"/>
                <a:cs typeface="Arial" panose="020B0604020202020204" pitchFamily="34" charset="0"/>
              </a:rPr>
              <a:t>7</a:t>
            </a:r>
            <a:r>
              <a:rPr lang="en-GB" sz="6400" b="0" i="0">
                <a:solidFill>
                  <a:srgbClr val="222222"/>
                </a:solidFill>
                <a:effectLst/>
                <a:highlight>
                  <a:srgbClr val="FFFFFF"/>
                </a:highlight>
                <a:latin typeface="Arial" panose="020B0604020202020204" pitchFamily="34" charset="0"/>
                <a:cs typeface="Arial" panose="020B0604020202020204" pitchFamily="34" charset="0"/>
              </a:rPr>
              <a:t>(1).</a:t>
            </a:r>
          </a:p>
          <a:p>
            <a:pPr marL="0" indent="0" algn="just">
              <a:buNone/>
            </a:pPr>
            <a:endParaRPr lang="en-GB" sz="4800">
              <a:effectLst/>
              <a:latin typeface="Arial" panose="020B0604020202020204" pitchFamily="34" charset="0"/>
              <a:cs typeface="Arial" panose="020B0604020202020204" pitchFamily="34" charset="0"/>
            </a:endParaRPr>
          </a:p>
          <a:p>
            <a:pPr marL="0" indent="0" algn="just">
              <a:buNone/>
            </a:pPr>
            <a:endParaRPr lang="en-GB" sz="4800">
              <a:effectLst/>
              <a:cs typeface="Arial" panose="020B0604020202020204" pitchFamily="34" charset="0"/>
            </a:endParaRPr>
          </a:p>
          <a:p>
            <a:pPr algn="just"/>
            <a:endParaRPr lang="en-GB" sz="4800">
              <a:effectLst/>
              <a:cs typeface="Arial" panose="020B0604020202020204" pitchFamily="34" charset="0"/>
            </a:endParaRPr>
          </a:p>
          <a:p>
            <a:pPr algn="just"/>
            <a:endParaRPr lang="en-GB" sz="4800">
              <a:effectLst/>
              <a:latin typeface="Arial" panose="020B0604020202020204" pitchFamily="34" charset="0"/>
              <a:cs typeface="Arial" panose="020B0604020202020204" pitchFamily="34" charset="0"/>
            </a:endParaRPr>
          </a:p>
          <a:p>
            <a:pPr algn="just"/>
            <a:endParaRPr lang="en-GB" sz="6000">
              <a:effectLst/>
              <a:latin typeface="Arial" panose="020B0604020202020204" pitchFamily="34" charset="0"/>
              <a:cs typeface="Arial" panose="020B0604020202020204" pitchFamily="34" charset="0"/>
            </a:endParaRPr>
          </a:p>
          <a:p>
            <a:pPr algn="just"/>
            <a:endParaRPr lang="en-GB" sz="4000" u="sng">
              <a:effectLst/>
              <a:latin typeface="Arial" panose="020B0604020202020204" pitchFamily="34" charset="0"/>
              <a:cs typeface="Arial" panose="020B0604020202020204" pitchFamily="34" charset="0"/>
            </a:endParaRPr>
          </a:p>
          <a:p>
            <a:pPr algn="just"/>
            <a:endParaRPr lang="en-GB" sz="4000" u="sng">
              <a:effectLst/>
              <a:latin typeface="Arial" panose="020B0604020202020204" pitchFamily="34" charset="0"/>
              <a:cs typeface="Arial" panose="020B0604020202020204" pitchFamily="34" charset="0"/>
            </a:endParaRPr>
          </a:p>
          <a:p>
            <a:pPr algn="just"/>
            <a:endParaRPr lang="en-GB" sz="4000">
              <a:effectLst/>
            </a:endParaRPr>
          </a:p>
          <a:p>
            <a:pPr algn="just"/>
            <a:endParaRPr lang="en-GB" sz="6400">
              <a:effectLst/>
            </a:endParaRPr>
          </a:p>
          <a:p>
            <a:pPr algn="just"/>
            <a:endParaRPr lang="en-GB" sz="6400">
              <a:effectLst/>
              <a:latin typeface="Times New Roman" panose="02020603050405020304" pitchFamily="18" charset="0"/>
            </a:endParaRPr>
          </a:p>
          <a:p>
            <a:pPr algn="just"/>
            <a:endParaRPr lang="en-GB" sz="6400">
              <a:effectLst/>
            </a:endParaRPr>
          </a:p>
          <a:p>
            <a:pPr algn="just"/>
            <a:endParaRPr lang="en-GB" sz="6400"/>
          </a:p>
          <a:p>
            <a:pPr marL="0" indent="0" algn="just">
              <a:buNone/>
            </a:pPr>
            <a:endParaRPr lang="en-GB" sz="6400">
              <a:effectLst/>
            </a:endParaRPr>
          </a:p>
          <a:p>
            <a:pPr marL="0" indent="0" algn="just">
              <a:buNone/>
            </a:pPr>
            <a:endParaRPr lang="en-GB" sz="6400">
              <a:effectLst/>
            </a:endParaRPr>
          </a:p>
          <a:p>
            <a:pPr algn="just"/>
            <a:endParaRPr lang="en-GB" sz="1800">
              <a:effectLst/>
            </a:endParaRPr>
          </a:p>
          <a:p>
            <a:pPr algn="just"/>
            <a:endParaRPr lang="en-GB" sz="1800">
              <a:effectLst/>
              <a:latin typeface="Arial" panose="020B0604020202020204" pitchFamily="34" charset="0"/>
              <a:cs typeface="Arial" panose="020B0604020202020204" pitchFamily="34" charset="0"/>
            </a:endParaRPr>
          </a:p>
          <a:p>
            <a:pPr marL="0" indent="0" algn="just">
              <a:buNone/>
            </a:pPr>
            <a:endParaRPr lang="en-GB" sz="1800">
              <a:effectLst/>
              <a:latin typeface="Arial" panose="020B0604020202020204" pitchFamily="34" charset="0"/>
              <a:cs typeface="Arial" panose="020B0604020202020204" pitchFamily="34" charset="0"/>
            </a:endParaRPr>
          </a:p>
          <a:p>
            <a:pPr algn="just"/>
            <a:endParaRPr lang="en-GB" sz="1800">
              <a:effectLst/>
              <a:latin typeface="Arial" panose="020B0604020202020204" pitchFamily="34" charset="0"/>
              <a:cs typeface="Arial" panose="020B0604020202020204" pitchFamily="34" charset="0"/>
            </a:endParaRPr>
          </a:p>
          <a:p>
            <a:endParaRPr lang="en-GB" sz="1600">
              <a:effectLst/>
            </a:endParaRPr>
          </a:p>
          <a:p>
            <a:endParaRPr lang="en-GB" sz="1600">
              <a:effectLst/>
              <a:latin typeface="Times New Roman" panose="02020603050405020304" pitchFamily="18" charset="0"/>
            </a:endParaRPr>
          </a:p>
          <a:p>
            <a:endParaRPr lang="en-GB" sz="1600">
              <a:effectLst/>
              <a:latin typeface="Times New Roman" panose="02020603050405020304" pitchFamily="18" charset="0"/>
            </a:endParaRPr>
          </a:p>
          <a:p>
            <a:endParaRPr lang="en-US"/>
          </a:p>
        </p:txBody>
      </p:sp>
      <p:sp>
        <p:nvSpPr>
          <p:cNvPr id="13" name="TextBox 12">
            <a:extLst>
              <a:ext uri="{FF2B5EF4-FFF2-40B4-BE49-F238E27FC236}">
                <a16:creationId xmlns:a16="http://schemas.microsoft.com/office/drawing/2014/main" id="{A838FBC6-40BD-8315-64C9-889B24E910AD}"/>
              </a:ext>
            </a:extLst>
          </p:cNvPr>
          <p:cNvSpPr txBox="1"/>
          <p:nvPr/>
        </p:nvSpPr>
        <p:spPr>
          <a:xfrm>
            <a:off x="321973" y="334850"/>
            <a:ext cx="2905795" cy="584775"/>
          </a:xfrm>
          <a:prstGeom prst="rect">
            <a:avLst/>
          </a:prstGeom>
          <a:noFill/>
        </p:spPr>
        <p:txBody>
          <a:bodyPr wrap="none" rtlCol="0">
            <a:spAutoFit/>
          </a:bodyPr>
          <a:lstStyle/>
          <a:p>
            <a:r>
              <a:rPr lang="en-US" sz="3200"/>
              <a:t>References - Tao</a:t>
            </a:r>
          </a:p>
        </p:txBody>
      </p:sp>
    </p:spTree>
    <p:extLst>
      <p:ext uri="{BB962C8B-B14F-4D97-AF65-F5344CB8AC3E}">
        <p14:creationId xmlns:p14="http://schemas.microsoft.com/office/powerpoint/2010/main" val="979035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B32586-1EC8-585B-D550-FB29A12EF75E}"/>
              </a:ext>
            </a:extLst>
          </p:cNvPr>
          <p:cNvSpPr>
            <a:spLocks noGrp="1"/>
          </p:cNvSpPr>
          <p:nvPr>
            <p:ph type="title"/>
          </p:nvPr>
        </p:nvSpPr>
        <p:spPr>
          <a:xfrm>
            <a:off x="761802" y="240241"/>
            <a:ext cx="10760054" cy="1228299"/>
          </a:xfrm>
        </p:spPr>
        <p:txBody>
          <a:bodyPr>
            <a:normAutofit/>
          </a:bodyPr>
          <a:lstStyle/>
          <a:p>
            <a:r>
              <a:rPr lang="en-US" sz="4000" dirty="0">
                <a:cs typeface="Calibri Light"/>
              </a:rPr>
              <a:t>Organizational culture  </a:t>
            </a:r>
            <a:endParaRPr lang="en-US" sz="4000"/>
          </a:p>
        </p:txBody>
      </p:sp>
      <p:sp>
        <p:nvSpPr>
          <p:cNvPr id="3" name="Content Placeholder 2">
            <a:extLst>
              <a:ext uri="{FF2B5EF4-FFF2-40B4-BE49-F238E27FC236}">
                <a16:creationId xmlns:a16="http://schemas.microsoft.com/office/drawing/2014/main" id="{58DB38FA-165B-F922-FDC1-6CAC7084525D}"/>
              </a:ext>
            </a:extLst>
          </p:cNvPr>
          <p:cNvSpPr>
            <a:spLocks noGrp="1"/>
          </p:cNvSpPr>
          <p:nvPr>
            <p:ph idx="1"/>
          </p:nvPr>
        </p:nvSpPr>
        <p:spPr>
          <a:xfrm>
            <a:off x="201085" y="1818268"/>
            <a:ext cx="7754722" cy="4900270"/>
          </a:xfrm>
        </p:spPr>
        <p:txBody>
          <a:bodyPr vert="horz" lIns="91440" tIns="45720" rIns="91440" bIns="45720" rtlCol="0" anchor="ctr">
            <a:normAutofit/>
          </a:bodyPr>
          <a:lstStyle/>
          <a:p>
            <a:endParaRPr lang="en-US" sz="800">
              <a:cs typeface="Calibri"/>
            </a:endParaRPr>
          </a:p>
          <a:p>
            <a:pPr marL="0" indent="0">
              <a:buNone/>
            </a:pPr>
            <a:r>
              <a:rPr lang="en-US" sz="1800">
                <a:ea typeface="Calibri"/>
                <a:cs typeface="Calibri"/>
              </a:rPr>
              <a:t>What is an organizational culture, according to Mclean he defines it as ''The collection of traditions, values, policies, beliefs and attitudes that constitute a pervasive context for everything we do and think in an organization.'' Mclean (1993)</a:t>
            </a:r>
          </a:p>
          <a:p>
            <a:pPr marL="0" indent="0">
              <a:buNone/>
            </a:pPr>
            <a:r>
              <a:rPr lang="en-US" sz="1800">
                <a:ea typeface="Calibri"/>
                <a:cs typeface="Calibri"/>
              </a:rPr>
              <a:t>The importance of organizational culture is that it can give 'employees a feeling of unity and purpose and can help the team cope with complex and dynamic change. 'Chalmers &amp; Brannan (2023)</a:t>
            </a:r>
          </a:p>
          <a:p>
            <a:pPr marL="0" indent="0">
              <a:buNone/>
            </a:pPr>
            <a:r>
              <a:rPr lang="en-US" sz="1800">
                <a:ea typeface="Calibri"/>
                <a:cs typeface="Calibri"/>
              </a:rPr>
              <a:t>There are positives aspects of this because it is accepted by the employees, culture increases authority of management because they are motivated to achieve the organizational goals, or they absorb the organization's values. Cartwright (1999)</a:t>
            </a:r>
          </a:p>
          <a:p>
            <a:r>
              <a:rPr lang="en-US" sz="1800">
                <a:cs typeface="Calibri"/>
              </a:rPr>
              <a:t>The impact of organizational culture on the company's performance. </a:t>
            </a:r>
            <a:endParaRPr lang="en-US" sz="1800">
              <a:ea typeface="Calibri"/>
              <a:cs typeface="Calibri"/>
            </a:endParaRPr>
          </a:p>
          <a:p>
            <a:pPr marL="0" indent="0">
              <a:buNone/>
            </a:pPr>
            <a:r>
              <a:rPr lang="en-US" sz="1800">
                <a:cs typeface="Calibri"/>
              </a:rPr>
              <a:t>The company's reputation is enhanced by their good workplace culture, in 2021 it has been said that it is best place to work because of their equality, they also earned a recognition for the best employers for diversity by Forbes 2021. Royal </a:t>
            </a:r>
            <a:r>
              <a:rPr lang="en-US" sz="1800" err="1">
                <a:cs typeface="Calibri"/>
              </a:rPr>
              <a:t>Carribean</a:t>
            </a:r>
            <a:r>
              <a:rPr lang="en-US" sz="1800">
                <a:cs typeface="Calibri"/>
              </a:rPr>
              <a:t> Group (2021)</a:t>
            </a:r>
          </a:p>
          <a:p>
            <a:pPr marL="0" indent="0">
              <a:buNone/>
            </a:pPr>
            <a:endParaRPr lang="en-US" sz="1200">
              <a:cs typeface="Calibri"/>
            </a:endParaRPr>
          </a:p>
          <a:p>
            <a:pPr marL="0" indent="0">
              <a:buNone/>
            </a:pPr>
            <a:endParaRPr lang="en-US" sz="800">
              <a:ea typeface="Calibri"/>
              <a:cs typeface="Calibri"/>
            </a:endParaRPr>
          </a:p>
          <a:p>
            <a:endParaRPr lang="en-US" sz="800">
              <a:ea typeface="Calibri"/>
              <a:cs typeface="Calibri"/>
            </a:endParaRPr>
          </a:p>
        </p:txBody>
      </p:sp>
      <p:pic>
        <p:nvPicPr>
          <p:cNvPr id="4" name="Picture 3" descr="A group of blue and white signs&#10;&#10;Description automatically generated">
            <a:extLst>
              <a:ext uri="{FF2B5EF4-FFF2-40B4-BE49-F238E27FC236}">
                <a16:creationId xmlns:a16="http://schemas.microsoft.com/office/drawing/2014/main" id="{8B85E5A8-E82A-0760-E71B-7B36B8C52820}"/>
              </a:ext>
            </a:extLst>
          </p:cNvPr>
          <p:cNvPicPr>
            <a:picLocks noChangeAspect="1"/>
          </p:cNvPicPr>
          <p:nvPr/>
        </p:nvPicPr>
        <p:blipFill>
          <a:blip r:embed="rId3"/>
          <a:stretch>
            <a:fillRect/>
          </a:stretch>
        </p:blipFill>
        <p:spPr>
          <a:xfrm>
            <a:off x="8145542" y="1976566"/>
            <a:ext cx="3797981" cy="1635724"/>
          </a:xfrm>
          <a:prstGeom prst="rect">
            <a:avLst/>
          </a:prstGeom>
        </p:spPr>
      </p:pic>
      <p:sp>
        <p:nvSpPr>
          <p:cNvPr id="5" name="TextBox 4">
            <a:extLst>
              <a:ext uri="{FF2B5EF4-FFF2-40B4-BE49-F238E27FC236}">
                <a16:creationId xmlns:a16="http://schemas.microsoft.com/office/drawing/2014/main" id="{59AB5B45-12DC-D8E5-B8DF-5D24E6EFFD24}"/>
              </a:ext>
            </a:extLst>
          </p:cNvPr>
          <p:cNvSpPr txBox="1"/>
          <p:nvPr/>
        </p:nvSpPr>
        <p:spPr>
          <a:xfrm>
            <a:off x="8527700" y="3613523"/>
            <a:ext cx="318463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Royal Carribean Group (2021)</a:t>
            </a:r>
            <a:endParaRPr lang="en-US"/>
          </a:p>
        </p:txBody>
      </p:sp>
    </p:spTree>
    <p:extLst>
      <p:ext uri="{BB962C8B-B14F-4D97-AF65-F5344CB8AC3E}">
        <p14:creationId xmlns:p14="http://schemas.microsoft.com/office/powerpoint/2010/main" val="6070860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D6C57-3A27-BD90-C663-10C889282F9E}"/>
              </a:ext>
            </a:extLst>
          </p:cNvPr>
          <p:cNvSpPr>
            <a:spLocks noGrp="1"/>
          </p:cNvSpPr>
          <p:nvPr>
            <p:ph type="title"/>
          </p:nvPr>
        </p:nvSpPr>
        <p:spPr>
          <a:xfrm>
            <a:off x="1076042" y="152545"/>
            <a:ext cx="5712536" cy="1107849"/>
          </a:xfrm>
        </p:spPr>
        <p:txBody>
          <a:bodyPr/>
          <a:lstStyle/>
          <a:p>
            <a:r>
              <a:rPr lang="en-US">
                <a:cs typeface="Calibri Light"/>
              </a:rPr>
              <a:t>Organizational culture </a:t>
            </a:r>
            <a:endParaRPr lang="en-US"/>
          </a:p>
        </p:txBody>
      </p:sp>
      <p:sp>
        <p:nvSpPr>
          <p:cNvPr id="3" name="Content Placeholder 2">
            <a:extLst>
              <a:ext uri="{FF2B5EF4-FFF2-40B4-BE49-F238E27FC236}">
                <a16:creationId xmlns:a16="http://schemas.microsoft.com/office/drawing/2014/main" id="{51310C6E-B8F1-838A-639A-825A6ED99002}"/>
              </a:ext>
            </a:extLst>
          </p:cNvPr>
          <p:cNvSpPr>
            <a:spLocks noGrp="1"/>
          </p:cNvSpPr>
          <p:nvPr>
            <p:ph idx="1"/>
          </p:nvPr>
        </p:nvSpPr>
        <p:spPr>
          <a:xfrm>
            <a:off x="445288" y="1473996"/>
            <a:ext cx="6489940" cy="4351338"/>
          </a:xfrm>
        </p:spPr>
        <p:txBody>
          <a:bodyPr vert="horz" lIns="91440" tIns="45720" rIns="91440" bIns="45720" rtlCol="0" anchor="t">
            <a:normAutofit/>
          </a:bodyPr>
          <a:lstStyle/>
          <a:p>
            <a:pPr marL="0" indent="0">
              <a:buNone/>
            </a:pPr>
            <a:r>
              <a:rPr lang="en-US" sz="2000">
                <a:ea typeface="+mn-lt"/>
                <a:cs typeface="+mn-lt"/>
              </a:rPr>
              <a:t>Types of culture by Deal and Kennedy (2000)</a:t>
            </a:r>
            <a:endParaRPr lang="en-US"/>
          </a:p>
          <a:p>
            <a:pPr marL="0" indent="0">
              <a:buNone/>
            </a:pPr>
            <a:r>
              <a:rPr lang="en-US" sz="2000">
                <a:latin typeface="Calibri" panose="020F0502020204030204"/>
                <a:ea typeface="+mn-lt"/>
                <a:cs typeface="Calibri" panose="020F0502020204030204"/>
              </a:rPr>
              <a:t>According to Deal and Kennedy , there are 4 culture types</a:t>
            </a:r>
          </a:p>
          <a:p>
            <a:pPr marL="342900" indent="-342900">
              <a:buFont typeface="Courier New" panose="020B0604020202020204" pitchFamily="34" charset="0"/>
              <a:buChar char="o"/>
            </a:pPr>
            <a:r>
              <a:rPr lang="en-US" sz="2000">
                <a:latin typeface="Calibri" panose="020F0502020204030204"/>
                <a:ea typeface="+mn-lt"/>
                <a:cs typeface="Calibri" panose="020F0502020204030204"/>
              </a:rPr>
              <a:t>Work had- where employee takes very few risks, and they get a quick feedback on their actions</a:t>
            </a:r>
          </a:p>
          <a:p>
            <a:pPr marL="342900" indent="-342900">
              <a:buFont typeface="Courier New" panose="020B0604020202020204" pitchFamily="34" charset="0"/>
              <a:buChar char="o"/>
            </a:pPr>
            <a:r>
              <a:rPr lang="en-US" sz="2000">
                <a:latin typeface="Calibri" panose="020F0502020204030204"/>
                <a:ea typeface="+mn-lt"/>
                <a:cs typeface="Calibri" panose="020F0502020204030204"/>
              </a:rPr>
              <a:t>Tough guy/macho- they are not afraid to take risks and expect quick feedback</a:t>
            </a:r>
          </a:p>
          <a:p>
            <a:pPr marL="342900" indent="-342900">
              <a:buFont typeface="Courier New" panose="020B0604020202020204" pitchFamily="34" charset="0"/>
              <a:buChar char="o"/>
            </a:pPr>
            <a:r>
              <a:rPr lang="en-US" sz="2000">
                <a:latin typeface="Calibri" panose="020F0502020204030204"/>
                <a:ea typeface="+mn-lt"/>
                <a:cs typeface="Calibri" panose="020F0502020204030204"/>
              </a:rPr>
              <a:t>Process culture- risks are low and the feedback is slow, the employees focus on accuracy in process and procedures in which it would deliver the company's goals</a:t>
            </a:r>
          </a:p>
          <a:p>
            <a:pPr marL="342900" indent="-342900">
              <a:buFont typeface="Courier New" panose="020B0604020202020204" pitchFamily="34" charset="0"/>
              <a:buChar char="o"/>
            </a:pPr>
            <a:r>
              <a:rPr lang="en-US" sz="2000">
                <a:latin typeface="Calibri" panose="020F0502020204030204"/>
                <a:ea typeface="+mn-lt"/>
                <a:cs typeface="Calibri" panose="020F0502020204030204"/>
              </a:rPr>
              <a:t>Bet company culture- likely to be high risk environment but feedback can be slow , it is usually known with innovation and development such as engineering.  </a:t>
            </a:r>
          </a:p>
          <a:p>
            <a:pPr marL="0" indent="0">
              <a:buNone/>
            </a:pPr>
            <a:endParaRPr lang="en-US" sz="2000">
              <a:latin typeface="Arial"/>
              <a:ea typeface="Calibri" panose="020F0502020204030204"/>
              <a:cs typeface="Arial"/>
            </a:endParaRPr>
          </a:p>
          <a:p>
            <a:pPr marL="0" indent="0">
              <a:buNone/>
            </a:pPr>
            <a:endParaRPr lang="en-US" sz="2000">
              <a:latin typeface="Arial"/>
              <a:ea typeface="+mn-lt"/>
              <a:cs typeface="Arial"/>
            </a:endParaRPr>
          </a:p>
          <a:p>
            <a:pPr marL="0" indent="0">
              <a:buNone/>
            </a:pPr>
            <a:endParaRPr lang="en-US" sz="1200">
              <a:latin typeface="Arial"/>
              <a:ea typeface="+mn-lt"/>
              <a:cs typeface="Arial"/>
            </a:endParaRPr>
          </a:p>
          <a:p>
            <a:pPr>
              <a:buFont typeface="Courier New" panose="020B0604020202020204" pitchFamily="34" charset="0"/>
              <a:buChar char="o"/>
            </a:pPr>
            <a:endParaRPr lang="en-US" sz="1200">
              <a:ea typeface="+mn-lt"/>
              <a:cs typeface="+mn-lt"/>
            </a:endParaRPr>
          </a:p>
        </p:txBody>
      </p:sp>
      <p:pic>
        <p:nvPicPr>
          <p:cNvPr id="4" name="Picture 3" descr="A chart of different types of culture&#10;&#10;Description automatically generated">
            <a:extLst>
              <a:ext uri="{FF2B5EF4-FFF2-40B4-BE49-F238E27FC236}">
                <a16:creationId xmlns:a16="http://schemas.microsoft.com/office/drawing/2014/main" id="{3695CC54-70B6-4725-DA7A-62075E3FB5F0}"/>
              </a:ext>
            </a:extLst>
          </p:cNvPr>
          <p:cNvPicPr>
            <a:picLocks noChangeAspect="1"/>
          </p:cNvPicPr>
          <p:nvPr/>
        </p:nvPicPr>
        <p:blipFill>
          <a:blip r:embed="rId3"/>
          <a:stretch>
            <a:fillRect/>
          </a:stretch>
        </p:blipFill>
        <p:spPr>
          <a:xfrm>
            <a:off x="7751975" y="922325"/>
            <a:ext cx="4046899" cy="4114800"/>
          </a:xfrm>
          <a:prstGeom prst="rect">
            <a:avLst/>
          </a:prstGeom>
        </p:spPr>
      </p:pic>
      <p:sp>
        <p:nvSpPr>
          <p:cNvPr id="5" name="TextBox 4">
            <a:extLst>
              <a:ext uri="{FF2B5EF4-FFF2-40B4-BE49-F238E27FC236}">
                <a16:creationId xmlns:a16="http://schemas.microsoft.com/office/drawing/2014/main" id="{E94BC840-F113-5956-0E74-235610AB5ECF}"/>
              </a:ext>
            </a:extLst>
          </p:cNvPr>
          <p:cNvSpPr txBox="1"/>
          <p:nvPr/>
        </p:nvSpPr>
        <p:spPr>
          <a:xfrm>
            <a:off x="8131397" y="5142725"/>
            <a:ext cx="31251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MBA Knowledge base (2021)</a:t>
            </a:r>
            <a:endParaRPr lang="en-US"/>
          </a:p>
        </p:txBody>
      </p:sp>
    </p:spTree>
    <p:extLst>
      <p:ext uri="{BB962C8B-B14F-4D97-AF65-F5344CB8AC3E}">
        <p14:creationId xmlns:p14="http://schemas.microsoft.com/office/powerpoint/2010/main" val="36763139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AF6CB648-9554-488A-B457-99CAAD1DA5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3ADCBE7-9330-1CDA-00EB-CDD12DB722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290"/>
            <a:ext cx="12192000" cy="1733407"/>
          </a:xfrm>
          <a:prstGeom prst="rect">
            <a:avLst/>
          </a:prstGeom>
          <a:ln>
            <a:noFill/>
          </a:ln>
          <a:effectLst>
            <a:outerShdw blurRad="254000" dist="38100" dir="546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822546-2DFF-356D-BCF3-456DC268DB93}"/>
              </a:ext>
            </a:extLst>
          </p:cNvPr>
          <p:cNvSpPr>
            <a:spLocks noGrp="1"/>
          </p:cNvSpPr>
          <p:nvPr>
            <p:ph type="title"/>
          </p:nvPr>
        </p:nvSpPr>
        <p:spPr>
          <a:xfrm>
            <a:off x="3592087" y="147712"/>
            <a:ext cx="5551240" cy="716670"/>
          </a:xfrm>
        </p:spPr>
        <p:txBody>
          <a:bodyPr>
            <a:normAutofit/>
          </a:bodyPr>
          <a:lstStyle/>
          <a:p>
            <a:r>
              <a:rPr lang="en-US" sz="4000">
                <a:cs typeface="Calibri Light"/>
              </a:rPr>
              <a:t>Organizational culture </a:t>
            </a:r>
            <a:endParaRPr lang="en-US" sz="4000"/>
          </a:p>
        </p:txBody>
      </p:sp>
      <p:sp>
        <p:nvSpPr>
          <p:cNvPr id="3" name="Content Placeholder 2">
            <a:extLst>
              <a:ext uri="{FF2B5EF4-FFF2-40B4-BE49-F238E27FC236}">
                <a16:creationId xmlns:a16="http://schemas.microsoft.com/office/drawing/2014/main" id="{9B5C88A2-20B6-9499-D19C-AF90ACFCA405}"/>
              </a:ext>
            </a:extLst>
          </p:cNvPr>
          <p:cNvSpPr>
            <a:spLocks noGrp="1"/>
          </p:cNvSpPr>
          <p:nvPr>
            <p:ph idx="1"/>
          </p:nvPr>
        </p:nvSpPr>
        <p:spPr>
          <a:xfrm>
            <a:off x="184032" y="1261521"/>
            <a:ext cx="6369623" cy="5741645"/>
          </a:xfrm>
        </p:spPr>
        <p:txBody>
          <a:bodyPr vert="horz" lIns="91440" tIns="45720" rIns="91440" bIns="45720" rtlCol="0" anchor="ctr">
            <a:normAutofit fontScale="77500" lnSpcReduction="20000"/>
          </a:bodyPr>
          <a:lstStyle/>
          <a:p>
            <a:pPr marL="0" indent="0">
              <a:buNone/>
            </a:pPr>
            <a:r>
              <a:rPr lang="en-US" sz="2200">
                <a:cs typeface="Calibri"/>
              </a:rPr>
              <a:t>Organizational culture within the Royal Carribean</a:t>
            </a:r>
          </a:p>
          <a:p>
            <a:pPr marL="0" indent="0">
              <a:buNone/>
            </a:pPr>
            <a:r>
              <a:rPr lang="en-US" sz="2200">
                <a:cs typeface="Calibri"/>
              </a:rPr>
              <a:t>Their culture is 'respect &amp; value' </a:t>
            </a:r>
          </a:p>
          <a:p>
            <a:pPr marL="0" indent="0">
              <a:buNone/>
            </a:pPr>
            <a:r>
              <a:rPr lang="en-US" sz="2200">
                <a:cs typeface="Calibri"/>
              </a:rPr>
              <a:t>They create multicultural environment with employees from over 126 counties. They also create a workplace where their employees can feel like themselves, and they are appreciated because of their differences. Royal Caribbean Group </a:t>
            </a:r>
          </a:p>
          <a:p>
            <a:pPr marL="0" indent="0">
              <a:buNone/>
            </a:pPr>
            <a:r>
              <a:rPr lang="en-US" sz="2200">
                <a:cs typeface="Calibri"/>
              </a:rPr>
              <a:t>Richard D. Fain a cruise lines Chairman and CEO in 1988 has quoted </a:t>
            </a:r>
            <a:endParaRPr lang="en-US" sz="2200">
              <a:ea typeface="+mn-lt"/>
              <a:cs typeface="+mn-lt"/>
            </a:endParaRPr>
          </a:p>
          <a:p>
            <a:pPr marL="0" indent="0">
              <a:buNone/>
            </a:pPr>
            <a:r>
              <a:rPr lang="en-US" sz="2200" i="1">
                <a:ea typeface="+mn-lt"/>
                <a:cs typeface="+mn-lt"/>
              </a:rPr>
              <a:t>“At the Group, ethical values have helped make us into who we are. We value this honor and will work to demonstrate these core, ethical values day in and day out.  </a:t>
            </a:r>
            <a:r>
              <a:rPr lang="en-US" sz="2200">
                <a:ea typeface="+mn-lt"/>
                <a:cs typeface="+mn-lt"/>
              </a:rPr>
              <a:t>Royal Caribbean Group </a:t>
            </a:r>
            <a:endParaRPr lang="en-US" sz="2200">
              <a:cs typeface="Calibri" panose="020F0502020204030204"/>
            </a:endParaRPr>
          </a:p>
          <a:p>
            <a:pPr marL="0" indent="0">
              <a:buNone/>
            </a:pPr>
            <a:r>
              <a:rPr lang="en-US" sz="2300">
                <a:latin typeface="Arial"/>
                <a:cs typeface="Arial"/>
              </a:rPr>
              <a:t>Compare and contrast cultures within the industry </a:t>
            </a:r>
          </a:p>
          <a:p>
            <a:pPr marL="0" indent="0">
              <a:buNone/>
            </a:pPr>
            <a:r>
              <a:rPr lang="en-US" sz="2300">
                <a:latin typeface="Arial"/>
                <a:cs typeface="Arial"/>
              </a:rPr>
              <a:t>There is a lot of diversity in the cruise industry comparing Royal Caribbean with P&amp;0 Cruises. Comparing both cruises' companies they both are similar with how they are committed for their organizational culture, P&amp;O cruises 'operate with integrity, trust and respect for each other.' They build their culture stronger together with their team, however it shows how Royal Caribbean Group has been recognized for being the best place to work because they are very employee-focused and they help each other.</a:t>
            </a:r>
          </a:p>
          <a:p>
            <a:pPr marL="0" indent="0">
              <a:buNone/>
            </a:pPr>
            <a:endParaRPr lang="en-US" sz="1800">
              <a:cs typeface="Calibri"/>
            </a:endParaRPr>
          </a:p>
          <a:p>
            <a:pPr marL="0" indent="0">
              <a:buNone/>
            </a:pPr>
            <a:endParaRPr lang="en-US" sz="1300" i="1">
              <a:cs typeface="Calibri"/>
            </a:endParaRPr>
          </a:p>
          <a:p>
            <a:pPr marL="0" indent="0">
              <a:buNone/>
            </a:pPr>
            <a:br>
              <a:rPr lang="en-US" sz="1300"/>
            </a:br>
            <a:endParaRPr lang="en-US" sz="1300"/>
          </a:p>
        </p:txBody>
      </p:sp>
      <p:pic>
        <p:nvPicPr>
          <p:cNvPr id="5" name="Picture 4" descr="A white text on a white background&#10;&#10;Description automatically generated">
            <a:extLst>
              <a:ext uri="{FF2B5EF4-FFF2-40B4-BE49-F238E27FC236}">
                <a16:creationId xmlns:a16="http://schemas.microsoft.com/office/drawing/2014/main" id="{DB7787F0-2FBC-5FD1-F046-BBC71101EF00}"/>
              </a:ext>
            </a:extLst>
          </p:cNvPr>
          <p:cNvPicPr>
            <a:picLocks noChangeAspect="1"/>
          </p:cNvPicPr>
          <p:nvPr/>
        </p:nvPicPr>
        <p:blipFill>
          <a:blip r:embed="rId3"/>
          <a:stretch>
            <a:fillRect/>
          </a:stretch>
        </p:blipFill>
        <p:spPr>
          <a:xfrm>
            <a:off x="6593987" y="1024213"/>
            <a:ext cx="5546271" cy="1604007"/>
          </a:xfrm>
          <a:prstGeom prst="rect">
            <a:avLst/>
          </a:prstGeom>
        </p:spPr>
      </p:pic>
      <p:pic>
        <p:nvPicPr>
          <p:cNvPr id="6" name="Picture 5" descr="A group of logos and text&#10;&#10;Description automatically generated">
            <a:extLst>
              <a:ext uri="{FF2B5EF4-FFF2-40B4-BE49-F238E27FC236}">
                <a16:creationId xmlns:a16="http://schemas.microsoft.com/office/drawing/2014/main" id="{A9A2F020-07A3-72D7-B33F-59B40E9E7514}"/>
              </a:ext>
            </a:extLst>
          </p:cNvPr>
          <p:cNvPicPr>
            <a:picLocks noChangeAspect="1"/>
          </p:cNvPicPr>
          <p:nvPr/>
        </p:nvPicPr>
        <p:blipFill>
          <a:blip r:embed="rId4"/>
          <a:stretch>
            <a:fillRect/>
          </a:stretch>
        </p:blipFill>
        <p:spPr>
          <a:xfrm>
            <a:off x="6808461" y="3349904"/>
            <a:ext cx="5121730" cy="2713785"/>
          </a:xfrm>
          <a:prstGeom prst="rect">
            <a:avLst/>
          </a:prstGeom>
          <a:ln>
            <a:solidFill>
              <a:srgbClr val="4472C4"/>
            </a:solidFill>
          </a:ln>
        </p:spPr>
      </p:pic>
      <p:sp>
        <p:nvSpPr>
          <p:cNvPr id="7" name="TextBox 6">
            <a:extLst>
              <a:ext uri="{FF2B5EF4-FFF2-40B4-BE49-F238E27FC236}">
                <a16:creationId xmlns:a16="http://schemas.microsoft.com/office/drawing/2014/main" id="{D513DAB2-44E0-A0F0-D65A-F94F14AE8E94}"/>
              </a:ext>
            </a:extLst>
          </p:cNvPr>
          <p:cNvSpPr txBox="1"/>
          <p:nvPr/>
        </p:nvSpPr>
        <p:spPr>
          <a:xfrm>
            <a:off x="8605156" y="2754085"/>
            <a:ext cx="192677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(P&amp;O Cruises)</a:t>
            </a:r>
            <a:endParaRPr lang="en-US"/>
          </a:p>
        </p:txBody>
      </p:sp>
      <p:sp>
        <p:nvSpPr>
          <p:cNvPr id="8" name="TextBox 7">
            <a:extLst>
              <a:ext uri="{FF2B5EF4-FFF2-40B4-BE49-F238E27FC236}">
                <a16:creationId xmlns:a16="http://schemas.microsoft.com/office/drawing/2014/main" id="{D23FAD70-B01B-08A4-7D42-469F20CCA686}"/>
              </a:ext>
            </a:extLst>
          </p:cNvPr>
          <p:cNvSpPr txBox="1"/>
          <p:nvPr/>
        </p:nvSpPr>
        <p:spPr>
          <a:xfrm>
            <a:off x="8327571" y="613954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cs typeface="Calibri"/>
              </a:rPr>
              <a:t>Royal Caribbean Group (2021)</a:t>
            </a:r>
            <a:endParaRPr lang="en-US"/>
          </a:p>
        </p:txBody>
      </p:sp>
    </p:spTree>
    <p:extLst>
      <p:ext uri="{BB962C8B-B14F-4D97-AF65-F5344CB8AC3E}">
        <p14:creationId xmlns:p14="http://schemas.microsoft.com/office/powerpoint/2010/main" val="22665499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5C1F6E-D598-EB0A-4D0C-2CF37D6ACD0F}"/>
              </a:ext>
            </a:extLst>
          </p:cNvPr>
          <p:cNvSpPr>
            <a:spLocks noGrp="1"/>
          </p:cNvSpPr>
          <p:nvPr>
            <p:ph type="title"/>
          </p:nvPr>
        </p:nvSpPr>
        <p:spPr>
          <a:xfrm>
            <a:off x="838200" y="528410"/>
            <a:ext cx="5551715" cy="857478"/>
          </a:xfrm>
        </p:spPr>
        <p:txBody>
          <a:bodyPr/>
          <a:lstStyle/>
          <a:p>
            <a:r>
              <a:rPr lang="en-US">
                <a:ea typeface="Calibri Light"/>
                <a:cs typeface="Calibri Light"/>
              </a:rPr>
              <a:t>References: Wiki</a:t>
            </a:r>
            <a:endParaRPr lang="en-US"/>
          </a:p>
        </p:txBody>
      </p:sp>
      <p:sp>
        <p:nvSpPr>
          <p:cNvPr id="3" name="Content Placeholder 2">
            <a:extLst>
              <a:ext uri="{FF2B5EF4-FFF2-40B4-BE49-F238E27FC236}">
                <a16:creationId xmlns:a16="http://schemas.microsoft.com/office/drawing/2014/main" id="{EB695654-C5AF-643F-F490-99A5F0ED7714}"/>
              </a:ext>
            </a:extLst>
          </p:cNvPr>
          <p:cNvSpPr>
            <a:spLocks noGrp="1"/>
          </p:cNvSpPr>
          <p:nvPr>
            <p:ph idx="1"/>
          </p:nvPr>
        </p:nvSpPr>
        <p:spPr>
          <a:xfrm>
            <a:off x="631371" y="1509939"/>
            <a:ext cx="10515600" cy="4351338"/>
          </a:xfrm>
        </p:spPr>
        <p:txBody>
          <a:bodyPr vert="horz" lIns="91440" tIns="45720" rIns="91440" bIns="45720" rtlCol="0" anchor="t">
            <a:normAutofit/>
          </a:bodyPr>
          <a:lstStyle/>
          <a:p>
            <a:r>
              <a:rPr lang="en-US" sz="1600">
                <a:latin typeface="Arial"/>
                <a:ea typeface="Calibri"/>
                <a:cs typeface="Calibri"/>
              </a:rPr>
              <a:t>Mclean A. (1993)</a:t>
            </a:r>
            <a:r>
              <a:rPr lang="en-US" sz="1600" i="1">
                <a:latin typeface="Arial"/>
                <a:ea typeface="Calibri"/>
                <a:cs typeface="Calibri"/>
              </a:rPr>
              <a:t> </a:t>
            </a:r>
            <a:r>
              <a:rPr lang="en-US" sz="1600" i="1">
                <a:latin typeface="Arial"/>
                <a:ea typeface="+mn-lt"/>
                <a:cs typeface="+mn-lt"/>
              </a:rPr>
              <a:t>Leadership and Cultural Webs in Organization</a:t>
            </a:r>
            <a:r>
              <a:rPr lang="en-US" sz="1600" i="1">
                <a:solidFill>
                  <a:srgbClr val="222222"/>
                </a:solidFill>
                <a:latin typeface="Arial"/>
                <a:ea typeface="+mn-lt"/>
                <a:cs typeface="Arial"/>
              </a:rPr>
              <a:t>: weavers' tales</a:t>
            </a:r>
            <a:r>
              <a:rPr lang="en-US" sz="1600">
                <a:solidFill>
                  <a:srgbClr val="222222"/>
                </a:solidFill>
                <a:latin typeface="Arial"/>
                <a:ea typeface="+mn-lt"/>
                <a:cs typeface="Arial"/>
              </a:rPr>
              <a:t>. Emerald Group Publishing.</a:t>
            </a:r>
            <a:endParaRPr lang="en-US" sz="1600" i="1">
              <a:latin typeface="Arial"/>
              <a:ea typeface="+mn-lt"/>
              <a:cs typeface="+mn-lt"/>
            </a:endParaRPr>
          </a:p>
          <a:p>
            <a:r>
              <a:rPr lang="en-US" sz="1600">
                <a:latin typeface="Arial"/>
                <a:ea typeface="+mn-lt"/>
                <a:cs typeface="+mn-lt"/>
              </a:rPr>
              <a:t>Chalmers. R. and Brannan. D.,G. (2023) </a:t>
            </a:r>
            <a:r>
              <a:rPr lang="en-US" sz="1600" i="1">
                <a:latin typeface="Arial"/>
                <a:ea typeface="+mn-lt"/>
                <a:cs typeface="+mn-lt"/>
              </a:rPr>
              <a:t>Organizational Culture</a:t>
            </a:r>
            <a:r>
              <a:rPr lang="en-US" sz="1600">
                <a:latin typeface="Arial"/>
                <a:ea typeface="+mn-lt"/>
                <a:cs typeface="+mn-lt"/>
              </a:rPr>
              <a:t> Available at: </a:t>
            </a:r>
            <a:r>
              <a:rPr lang="en-US" sz="1600">
                <a:latin typeface="Arial"/>
                <a:ea typeface="+mn-lt"/>
                <a:cs typeface="+mn-lt"/>
                <a:hlinkClick r:id="rId2"/>
              </a:rPr>
              <a:t>https://www.ncbi.nlm.nih.gov/books/NBK560543/</a:t>
            </a:r>
            <a:r>
              <a:rPr lang="en-US" sz="1600">
                <a:latin typeface="Arial"/>
                <a:ea typeface="+mn-lt"/>
                <a:cs typeface="+mn-lt"/>
              </a:rPr>
              <a:t> (Accessed: 18 March 2024)</a:t>
            </a:r>
          </a:p>
          <a:p>
            <a:r>
              <a:rPr lang="en-US" sz="1600">
                <a:latin typeface="Arial"/>
                <a:ea typeface="+mn-lt"/>
                <a:cs typeface="+mn-lt"/>
              </a:rPr>
              <a:t>Royal </a:t>
            </a:r>
            <a:r>
              <a:rPr lang="en-US" sz="1600" err="1">
                <a:latin typeface="Arial"/>
                <a:ea typeface="+mn-lt"/>
                <a:cs typeface="+mn-lt"/>
              </a:rPr>
              <a:t>Carribean</a:t>
            </a:r>
            <a:r>
              <a:rPr lang="en-US" sz="1600">
                <a:latin typeface="Arial"/>
                <a:ea typeface="+mn-lt"/>
                <a:cs typeface="+mn-lt"/>
              </a:rPr>
              <a:t> Group (no date) </a:t>
            </a:r>
            <a:r>
              <a:rPr lang="en-US" sz="1600" i="1">
                <a:latin typeface="Arial"/>
                <a:ea typeface="+mn-lt"/>
                <a:cs typeface="+mn-lt"/>
              </a:rPr>
              <a:t>A culture of respect and value.</a:t>
            </a:r>
            <a:r>
              <a:rPr lang="en-US" sz="1600">
                <a:latin typeface="Arial"/>
                <a:ea typeface="+mn-lt"/>
                <a:cs typeface="+mn-lt"/>
              </a:rPr>
              <a:t> Available at:</a:t>
            </a:r>
            <a:r>
              <a:rPr lang="en-US" sz="1600">
                <a:latin typeface="Arial"/>
                <a:ea typeface="+mn-lt"/>
                <a:cs typeface="+mn-lt"/>
                <a:hlinkClick r:id="rId3"/>
              </a:rPr>
              <a:t>  https://www.royalcaribbeangroup.com/our-values/#:~:text=A%20culture%20of%20respect%20and%20value&amp;text=What%20sets%20the%20Group%20apart,the%20fabric%20of%20the%20Group.</a:t>
            </a:r>
            <a:r>
              <a:rPr lang="en-US" sz="1600">
                <a:latin typeface="Arial"/>
                <a:ea typeface="+mn-lt"/>
                <a:cs typeface="+mn-lt"/>
              </a:rPr>
              <a:t> </a:t>
            </a:r>
            <a:r>
              <a:rPr lang="en-US" sz="1600">
                <a:latin typeface="Arial"/>
                <a:ea typeface="+mn-lt"/>
                <a:cs typeface="Arial"/>
              </a:rPr>
              <a:t>(Accessed: 18 March 2024) </a:t>
            </a:r>
            <a:endParaRPr lang="en-US" sz="1600">
              <a:latin typeface="Arial"/>
              <a:ea typeface="+mn-lt"/>
              <a:cs typeface="+mn-lt"/>
            </a:endParaRPr>
          </a:p>
          <a:p>
            <a:r>
              <a:rPr lang="en-US" sz="1600">
                <a:latin typeface="Arial"/>
                <a:ea typeface="+mn-lt"/>
                <a:cs typeface="+mn-lt"/>
              </a:rPr>
              <a:t>Royal </a:t>
            </a:r>
            <a:r>
              <a:rPr lang="en-US" sz="1600" err="1">
                <a:latin typeface="Arial"/>
                <a:ea typeface="+mn-lt"/>
                <a:cs typeface="+mn-lt"/>
              </a:rPr>
              <a:t>Carribean</a:t>
            </a:r>
            <a:r>
              <a:rPr lang="en-US" sz="1600">
                <a:latin typeface="Arial"/>
                <a:ea typeface="+mn-lt"/>
                <a:cs typeface="+mn-lt"/>
              </a:rPr>
              <a:t> Group (2021) </a:t>
            </a:r>
            <a:r>
              <a:rPr lang="en-US" sz="1600" i="1">
                <a:latin typeface="Arial"/>
                <a:ea typeface="+mn-lt"/>
                <a:cs typeface="+mn-lt"/>
              </a:rPr>
              <a:t>Workplace Culture.</a:t>
            </a:r>
            <a:r>
              <a:rPr lang="en-US" sz="1600">
                <a:latin typeface="Arial"/>
                <a:ea typeface="+mn-lt"/>
                <a:cs typeface="+mn-lt"/>
              </a:rPr>
              <a:t> Available at: </a:t>
            </a:r>
            <a:r>
              <a:rPr lang="en-US" sz="1600">
                <a:ea typeface="+mn-lt"/>
                <a:cs typeface="+mn-lt"/>
                <a:hlinkClick r:id="rId4"/>
              </a:rPr>
              <a:t>https://www.royalcaribbeangroup.com/wp-content/uploads/2022/06/Workplace_Culture_FS_06.pdf</a:t>
            </a:r>
            <a:r>
              <a:rPr lang="en-US" sz="1600">
                <a:ea typeface="+mn-lt"/>
                <a:cs typeface="+mn-lt"/>
              </a:rPr>
              <a:t> </a:t>
            </a:r>
            <a:r>
              <a:rPr lang="en-US" sz="1600">
                <a:latin typeface="Arial"/>
                <a:ea typeface="+mn-lt"/>
                <a:cs typeface="Arial"/>
              </a:rPr>
              <a:t>(Accessed: 18 March 2024) </a:t>
            </a:r>
          </a:p>
          <a:p>
            <a:r>
              <a:rPr lang="en-US" sz="1600">
                <a:latin typeface="Calibri"/>
                <a:ea typeface="+mn-lt"/>
                <a:cs typeface="+mn-lt"/>
              </a:rPr>
              <a:t>MBA Knowledge base (2021) Deal and Kennedy's Organizational Culture Model. Available at: </a:t>
            </a:r>
            <a:r>
              <a:rPr lang="en-US" sz="1600">
                <a:ea typeface="+mn-lt"/>
                <a:cs typeface="+mn-lt"/>
                <a:hlinkClick r:id="rId5"/>
              </a:rPr>
              <a:t>https://www.mbaknol.com/human-resource-management/deal-and-kennedys-organizational-culture-model/</a:t>
            </a:r>
            <a:r>
              <a:rPr lang="en-US" sz="1600">
                <a:ea typeface="+mn-lt"/>
                <a:cs typeface="+mn-lt"/>
              </a:rPr>
              <a:t> </a:t>
            </a:r>
            <a:r>
              <a:rPr lang="en-US" sz="1600">
                <a:latin typeface="Arial"/>
                <a:ea typeface="+mn-lt"/>
                <a:cs typeface="Arial"/>
              </a:rPr>
              <a:t>(Accessed: 18 March 2024) </a:t>
            </a:r>
          </a:p>
          <a:p>
            <a:r>
              <a:rPr lang="en-US" sz="1600">
                <a:ea typeface="+mn-lt"/>
                <a:cs typeface="+mn-lt"/>
              </a:rPr>
              <a:t>Deal, T.E,. &amp; Kennedy, A.A. (2000) </a:t>
            </a:r>
            <a:r>
              <a:rPr lang="en-US" sz="1600" i="1">
                <a:ea typeface="+mn-lt"/>
                <a:cs typeface="+mn-lt"/>
              </a:rPr>
              <a:t>Corporate Cultures: The Rites and Rituals of Corporate Life</a:t>
            </a:r>
            <a:r>
              <a:rPr lang="en-US" sz="1600">
                <a:ea typeface="+mn-lt"/>
                <a:cs typeface="+mn-lt"/>
              </a:rPr>
              <a:t> (New edition) Basic Books publishing</a:t>
            </a:r>
          </a:p>
        </p:txBody>
      </p:sp>
    </p:spTree>
    <p:extLst>
      <p:ext uri="{BB962C8B-B14F-4D97-AF65-F5344CB8AC3E}">
        <p14:creationId xmlns:p14="http://schemas.microsoft.com/office/powerpoint/2010/main" val="19240941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pic>
        <p:nvPicPr>
          <p:cNvPr id="4" name="Picture 3" descr="A ship in the water&#10;&#10;Description automatically generated">
            <a:extLst>
              <a:ext uri="{FF2B5EF4-FFF2-40B4-BE49-F238E27FC236}">
                <a16:creationId xmlns:a16="http://schemas.microsoft.com/office/drawing/2014/main" id="{EF54C839-C77C-2E69-3203-E0177125B9C4}"/>
              </a:ext>
            </a:extLst>
          </p:cNvPr>
          <p:cNvPicPr>
            <a:picLocks noChangeAspect="1"/>
          </p:cNvPicPr>
          <p:nvPr/>
        </p:nvPicPr>
        <p:blipFill>
          <a:blip r:embed="rId3"/>
          <a:stretch>
            <a:fillRect/>
          </a:stretch>
        </p:blipFill>
        <p:spPr>
          <a:xfrm>
            <a:off x="429371" y="893103"/>
            <a:ext cx="3779521" cy="1638599"/>
          </a:xfrm>
          <a:prstGeom prst="rect">
            <a:avLst/>
          </a:prstGeom>
        </p:spPr>
      </p:pic>
      <p:sp>
        <p:nvSpPr>
          <p:cNvPr id="5" name="TextBox 4">
            <a:extLst>
              <a:ext uri="{FF2B5EF4-FFF2-40B4-BE49-F238E27FC236}">
                <a16:creationId xmlns:a16="http://schemas.microsoft.com/office/drawing/2014/main" id="{1F9694C1-6717-112D-FA67-964EC991C437}"/>
              </a:ext>
            </a:extLst>
          </p:cNvPr>
          <p:cNvSpPr txBox="1"/>
          <p:nvPr/>
        </p:nvSpPr>
        <p:spPr>
          <a:xfrm>
            <a:off x="119096" y="154813"/>
            <a:ext cx="3583271"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i="1">
                <a:latin typeface="Lucida Calligraphy"/>
                <a:ea typeface="Calibri"/>
                <a:cs typeface="Calibri"/>
              </a:rPr>
              <a:t>***</a:t>
            </a:r>
            <a:r>
              <a:rPr lang="en-US" sz="3200" i="1" u="sng">
                <a:latin typeface="Lucida Calligraphy"/>
                <a:ea typeface="Calibri"/>
                <a:cs typeface="Calibri"/>
              </a:rPr>
              <a:t>Training</a:t>
            </a:r>
            <a:r>
              <a:rPr lang="en-US" sz="3200" i="1">
                <a:latin typeface="Lucida Calligraphy"/>
                <a:ea typeface="Calibri"/>
                <a:cs typeface="Calibri"/>
              </a:rPr>
              <a:t>***</a:t>
            </a:r>
          </a:p>
        </p:txBody>
      </p:sp>
      <p:sp>
        <p:nvSpPr>
          <p:cNvPr id="2" name="TextBox 1">
            <a:extLst>
              <a:ext uri="{FF2B5EF4-FFF2-40B4-BE49-F238E27FC236}">
                <a16:creationId xmlns:a16="http://schemas.microsoft.com/office/drawing/2014/main" id="{BDC5C964-C604-1042-3079-F2B96DB21A53}"/>
              </a:ext>
            </a:extLst>
          </p:cNvPr>
          <p:cNvSpPr txBox="1"/>
          <p:nvPr/>
        </p:nvSpPr>
        <p:spPr>
          <a:xfrm>
            <a:off x="4411324" y="2452682"/>
            <a:ext cx="3360905" cy="1938992"/>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a:latin typeface="Lucida Calligraphy"/>
                <a:ea typeface="Calibri"/>
                <a:cs typeface="Calibri"/>
              </a:rPr>
              <a:t>Royal </a:t>
            </a:r>
          </a:p>
          <a:p>
            <a:pPr algn="ctr"/>
            <a:r>
              <a:rPr lang="en-US" sz="4000">
                <a:latin typeface="Lucida Calligraphy"/>
                <a:ea typeface="Calibri"/>
                <a:cs typeface="Calibri"/>
              </a:rPr>
              <a:t>Caribbean </a:t>
            </a:r>
          </a:p>
          <a:p>
            <a:pPr algn="ctr"/>
            <a:r>
              <a:rPr lang="en-US" sz="4000">
                <a:latin typeface="Lucida Calligraphy"/>
                <a:ea typeface="Calibri"/>
                <a:cs typeface="Calibri"/>
              </a:rPr>
              <a:t>University</a:t>
            </a:r>
          </a:p>
        </p:txBody>
      </p:sp>
      <p:cxnSp>
        <p:nvCxnSpPr>
          <p:cNvPr id="3" name="Straight Arrow Connector 2">
            <a:extLst>
              <a:ext uri="{FF2B5EF4-FFF2-40B4-BE49-F238E27FC236}">
                <a16:creationId xmlns:a16="http://schemas.microsoft.com/office/drawing/2014/main" id="{DAC82F7D-41D6-B041-87F3-DD7423A16BBB}"/>
              </a:ext>
            </a:extLst>
          </p:cNvPr>
          <p:cNvCxnSpPr/>
          <p:nvPr/>
        </p:nvCxnSpPr>
        <p:spPr>
          <a:xfrm>
            <a:off x="4279762" y="1259370"/>
            <a:ext cx="914399" cy="914399"/>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Arrow Connector 5">
            <a:extLst>
              <a:ext uri="{FF2B5EF4-FFF2-40B4-BE49-F238E27FC236}">
                <a16:creationId xmlns:a16="http://schemas.microsoft.com/office/drawing/2014/main" id="{5E3B9B68-2303-0525-4876-AF5DD3D8DC8D}"/>
              </a:ext>
            </a:extLst>
          </p:cNvPr>
          <p:cNvCxnSpPr/>
          <p:nvPr/>
        </p:nvCxnSpPr>
        <p:spPr>
          <a:xfrm flipV="1">
            <a:off x="7106203" y="1919078"/>
            <a:ext cx="1819963" cy="311428"/>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6F5F0968-01BF-5FA9-D631-8E15B0EAE2B9}"/>
              </a:ext>
            </a:extLst>
          </p:cNvPr>
          <p:cNvCxnSpPr/>
          <p:nvPr/>
        </p:nvCxnSpPr>
        <p:spPr>
          <a:xfrm flipV="1">
            <a:off x="3385931" y="3775763"/>
            <a:ext cx="980658" cy="466035"/>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D2A75345-8BAA-8B49-DE1D-40F25DC2C3D9}"/>
              </a:ext>
            </a:extLst>
          </p:cNvPr>
          <p:cNvCxnSpPr/>
          <p:nvPr/>
        </p:nvCxnSpPr>
        <p:spPr>
          <a:xfrm>
            <a:off x="6278631" y="1701109"/>
            <a:ext cx="196574" cy="516836"/>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13" name="Picture 12" descr="A blue yellow and green text&#10;&#10;Description automatically generated">
            <a:extLst>
              <a:ext uri="{FF2B5EF4-FFF2-40B4-BE49-F238E27FC236}">
                <a16:creationId xmlns:a16="http://schemas.microsoft.com/office/drawing/2014/main" id="{9FCBCC83-3142-B18C-D0D0-6BB2B6F4FE42}"/>
              </a:ext>
            </a:extLst>
          </p:cNvPr>
          <p:cNvPicPr>
            <a:picLocks noChangeAspect="1"/>
          </p:cNvPicPr>
          <p:nvPr/>
        </p:nvPicPr>
        <p:blipFill>
          <a:blip r:embed="rId4"/>
          <a:stretch>
            <a:fillRect/>
          </a:stretch>
        </p:blipFill>
        <p:spPr>
          <a:xfrm>
            <a:off x="5002696" y="772780"/>
            <a:ext cx="2584174" cy="817743"/>
          </a:xfrm>
          <a:prstGeom prst="rect">
            <a:avLst/>
          </a:prstGeom>
        </p:spPr>
      </p:pic>
      <p:sp>
        <p:nvSpPr>
          <p:cNvPr id="15" name="TextBox 14">
            <a:extLst>
              <a:ext uri="{FF2B5EF4-FFF2-40B4-BE49-F238E27FC236}">
                <a16:creationId xmlns:a16="http://schemas.microsoft.com/office/drawing/2014/main" id="{09507897-C52A-0FF4-133A-4245A5C680E6}"/>
              </a:ext>
            </a:extLst>
          </p:cNvPr>
          <p:cNvSpPr txBox="1"/>
          <p:nvPr/>
        </p:nvSpPr>
        <p:spPr>
          <a:xfrm>
            <a:off x="4864106" y="4999342"/>
            <a:ext cx="340376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i="1">
                <a:latin typeface="Lucida Calligraphy"/>
                <a:ea typeface="Calibri"/>
                <a:cs typeface="Calibri"/>
              </a:rPr>
              <a:t>'It reminds us that 'good enough' is not remotely good enough'</a:t>
            </a:r>
          </a:p>
          <a:p>
            <a:pPr algn="ctr"/>
            <a:endParaRPr lang="en-US" b="1" i="1">
              <a:latin typeface="Lucida Calligraphy"/>
              <a:ea typeface="Calibri"/>
              <a:cs typeface="Calibri"/>
            </a:endParaRPr>
          </a:p>
          <a:p>
            <a:pPr algn="ctr"/>
            <a:r>
              <a:rPr lang="en-US" sz="1400">
                <a:latin typeface="Lucida Calligraphy"/>
                <a:ea typeface="Calibri"/>
                <a:cs typeface="Calibri"/>
              </a:rPr>
              <a:t>(Who we are, no date)</a:t>
            </a:r>
          </a:p>
          <a:p>
            <a:pPr algn="ctr"/>
            <a:endParaRPr lang="en-US" b="1" i="1">
              <a:latin typeface="Lucida Calligraphy"/>
              <a:ea typeface="Calibri"/>
              <a:cs typeface="Calibri"/>
            </a:endParaRPr>
          </a:p>
          <a:p>
            <a:pPr algn="ctr"/>
            <a:endParaRPr lang="en-US" b="1" i="1">
              <a:latin typeface="Lucida Calligraphy"/>
              <a:ea typeface="Calibri"/>
              <a:cs typeface="Calibri"/>
            </a:endParaRPr>
          </a:p>
        </p:txBody>
      </p:sp>
      <p:cxnSp>
        <p:nvCxnSpPr>
          <p:cNvPr id="16" name="Straight Arrow Connector 15">
            <a:extLst>
              <a:ext uri="{FF2B5EF4-FFF2-40B4-BE49-F238E27FC236}">
                <a16:creationId xmlns:a16="http://schemas.microsoft.com/office/drawing/2014/main" id="{1986D8E3-B3C7-3A05-9FD7-62783DA79879}"/>
              </a:ext>
            </a:extLst>
          </p:cNvPr>
          <p:cNvCxnSpPr/>
          <p:nvPr/>
        </p:nvCxnSpPr>
        <p:spPr>
          <a:xfrm>
            <a:off x="6345583" y="4528929"/>
            <a:ext cx="284921" cy="472660"/>
          </a:xfrm>
          <a:prstGeom prst="straightConnector1">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TextBox 16">
            <a:extLst>
              <a:ext uri="{FF2B5EF4-FFF2-40B4-BE49-F238E27FC236}">
                <a16:creationId xmlns:a16="http://schemas.microsoft.com/office/drawing/2014/main" id="{4BA37A8A-0404-2534-52D7-6600DE9E197D}"/>
              </a:ext>
            </a:extLst>
          </p:cNvPr>
          <p:cNvSpPr txBox="1"/>
          <p:nvPr/>
        </p:nvSpPr>
        <p:spPr>
          <a:xfrm>
            <a:off x="7875848" y="6454210"/>
            <a:ext cx="434514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Lucida Calligraphy"/>
                <a:ea typeface="Calibri"/>
                <a:cs typeface="Calibri"/>
              </a:rPr>
              <a:t>Team Dynamics and Learning</a:t>
            </a:r>
            <a:endParaRPr lang="en-US" sz="2000">
              <a:latin typeface="Lucida Calligraphy"/>
            </a:endParaRPr>
          </a:p>
        </p:txBody>
      </p:sp>
      <p:sp>
        <p:nvSpPr>
          <p:cNvPr id="18" name="TextBox 17">
            <a:extLst>
              <a:ext uri="{FF2B5EF4-FFF2-40B4-BE49-F238E27FC236}">
                <a16:creationId xmlns:a16="http://schemas.microsoft.com/office/drawing/2014/main" id="{E3A9B514-D603-E7F5-A0AC-848EDF28227C}"/>
              </a:ext>
            </a:extLst>
          </p:cNvPr>
          <p:cNvSpPr txBox="1"/>
          <p:nvPr/>
        </p:nvSpPr>
        <p:spPr>
          <a:xfrm>
            <a:off x="81373" y="3169073"/>
            <a:ext cx="3366611" cy="24622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i="1">
                <a:latin typeface="Lucida Calligraphy"/>
                <a:ea typeface="Calibri"/>
                <a:cs typeface="Calibri"/>
              </a:rPr>
              <a:t>With our help, you will be an expert with the most up-to-date knowledge and skills in no time' </a:t>
            </a:r>
          </a:p>
          <a:p>
            <a:pPr algn="ctr"/>
            <a:endParaRPr lang="en-US" b="1" i="1">
              <a:latin typeface="Lucida Calligraphy"/>
              <a:ea typeface="Calibri"/>
              <a:cs typeface="Calibri"/>
            </a:endParaRPr>
          </a:p>
          <a:p>
            <a:pPr algn="ctr"/>
            <a:r>
              <a:rPr lang="en-US" sz="1400">
                <a:latin typeface="Lucida Calligraphy"/>
                <a:ea typeface="Calibri"/>
                <a:cs typeface="Calibri"/>
              </a:rPr>
              <a:t>(Training, Loyal To You Always, no date)</a:t>
            </a:r>
          </a:p>
          <a:p>
            <a:pPr algn="ctr"/>
            <a:endParaRPr lang="en-US" b="1" i="1">
              <a:latin typeface="Lucida Calligraphy"/>
              <a:ea typeface="Calibri"/>
              <a:cs typeface="Calibri"/>
            </a:endParaRPr>
          </a:p>
          <a:p>
            <a:pPr algn="ctr"/>
            <a:endParaRPr lang="en-US" b="1" i="1">
              <a:latin typeface="Lucida Calligraphy"/>
              <a:ea typeface="Calibri"/>
              <a:cs typeface="Calibri"/>
            </a:endParaRPr>
          </a:p>
        </p:txBody>
      </p:sp>
      <p:pic>
        <p:nvPicPr>
          <p:cNvPr id="19" name="Picture 18" descr="A blue background with white text&#10;&#10;Description automatically generated">
            <a:extLst>
              <a:ext uri="{FF2B5EF4-FFF2-40B4-BE49-F238E27FC236}">
                <a16:creationId xmlns:a16="http://schemas.microsoft.com/office/drawing/2014/main" id="{34503C91-BFB9-F187-0053-FDB5EA2BD0B3}"/>
              </a:ext>
            </a:extLst>
          </p:cNvPr>
          <p:cNvPicPr>
            <a:picLocks noChangeAspect="1"/>
          </p:cNvPicPr>
          <p:nvPr/>
        </p:nvPicPr>
        <p:blipFill>
          <a:blip r:embed="rId5"/>
          <a:stretch>
            <a:fillRect/>
          </a:stretch>
        </p:blipFill>
        <p:spPr>
          <a:xfrm>
            <a:off x="166549" y="5589588"/>
            <a:ext cx="4746901" cy="1189521"/>
          </a:xfrm>
          <a:prstGeom prst="rect">
            <a:avLst/>
          </a:prstGeom>
        </p:spPr>
      </p:pic>
      <p:sp>
        <p:nvSpPr>
          <p:cNvPr id="20" name="TextBox 19">
            <a:extLst>
              <a:ext uri="{FF2B5EF4-FFF2-40B4-BE49-F238E27FC236}">
                <a16:creationId xmlns:a16="http://schemas.microsoft.com/office/drawing/2014/main" id="{495E8349-10FB-9297-23D6-4DBA1A477936}"/>
              </a:ext>
            </a:extLst>
          </p:cNvPr>
          <p:cNvSpPr txBox="1"/>
          <p:nvPr/>
        </p:nvSpPr>
        <p:spPr>
          <a:xfrm>
            <a:off x="8782713" y="923470"/>
            <a:ext cx="3142894"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atin typeface="Lucida Calligraphy"/>
                <a:ea typeface="+mn-lt"/>
                <a:cs typeface="+mn-lt"/>
                <a:hlinkClick r:id="rId6"/>
              </a:rPr>
              <a:t>CruisingPower.com</a:t>
            </a:r>
            <a:endParaRPr lang="en-US">
              <a:latin typeface="Lucida Calligraphy"/>
            </a:endParaRPr>
          </a:p>
          <a:p>
            <a:pPr algn="ctr"/>
            <a:r>
              <a:rPr lang="en-US">
                <a:ea typeface="Calibri"/>
                <a:cs typeface="Calibri"/>
              </a:rPr>
              <a:t>‌</a:t>
            </a:r>
            <a:r>
              <a:rPr lang="en-US">
                <a:latin typeface="Lucida Calligraphy"/>
                <a:ea typeface="Calibri"/>
                <a:cs typeface="Calibri"/>
              </a:rPr>
              <a:t>Offers various training modules in order to pursue a successful shipboard career!</a:t>
            </a:r>
            <a:endParaRPr lang="en-US">
              <a:latin typeface="Lucida Calligraphy"/>
            </a:endParaRPr>
          </a:p>
          <a:p>
            <a:pPr marL="285750" indent="-285750" algn="l">
              <a:buFont typeface="Wingdings"/>
              <a:buChar char="v"/>
            </a:pPr>
            <a:endParaRPr lang="en-US">
              <a:ea typeface="Calibri"/>
              <a:cs typeface="Calibri"/>
            </a:endParaRPr>
          </a:p>
        </p:txBody>
      </p:sp>
      <p:pic>
        <p:nvPicPr>
          <p:cNvPr id="21" name="Picture 20" descr="A screenshot of a group of women&#10;&#10;Description automatically generated">
            <a:extLst>
              <a:ext uri="{FF2B5EF4-FFF2-40B4-BE49-F238E27FC236}">
                <a16:creationId xmlns:a16="http://schemas.microsoft.com/office/drawing/2014/main" id="{6E888C96-1763-8741-7AB0-FEC9A3D0944E}"/>
              </a:ext>
            </a:extLst>
          </p:cNvPr>
          <p:cNvPicPr>
            <a:picLocks noChangeAspect="1"/>
          </p:cNvPicPr>
          <p:nvPr/>
        </p:nvPicPr>
        <p:blipFill rotWithShape="1">
          <a:blip r:embed="rId7"/>
          <a:srcRect l="5525" t="-473" r="5707" b="-187"/>
          <a:stretch/>
        </p:blipFill>
        <p:spPr>
          <a:xfrm>
            <a:off x="8602870" y="2800073"/>
            <a:ext cx="3191577" cy="1749090"/>
          </a:xfrm>
          <a:prstGeom prst="rect">
            <a:avLst/>
          </a:prstGeom>
        </p:spPr>
      </p:pic>
    </p:spTree>
    <p:extLst>
      <p:ext uri="{BB962C8B-B14F-4D97-AF65-F5344CB8AC3E}">
        <p14:creationId xmlns:p14="http://schemas.microsoft.com/office/powerpoint/2010/main" val="2259023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4D2A4-9C38-C18B-B6A6-52CE917FB1D9}"/>
              </a:ext>
            </a:extLst>
          </p:cNvPr>
          <p:cNvSpPr>
            <a:spLocks noGrp="1"/>
          </p:cNvSpPr>
          <p:nvPr>
            <p:ph type="title"/>
          </p:nvPr>
        </p:nvSpPr>
        <p:spPr>
          <a:xfrm>
            <a:off x="-1104" y="33821"/>
            <a:ext cx="7136296" cy="762346"/>
          </a:xfrm>
        </p:spPr>
        <p:txBody>
          <a:bodyPr>
            <a:normAutofit/>
          </a:bodyPr>
          <a:lstStyle/>
          <a:p>
            <a:r>
              <a:rPr lang="en-US" sz="3200">
                <a:latin typeface="Lucida Calligraphy"/>
                <a:ea typeface="Calibri Light"/>
                <a:cs typeface="Calibri Light"/>
              </a:rPr>
              <a:t>***</a:t>
            </a:r>
            <a:r>
              <a:rPr lang="en-US" sz="3200" u="sng">
                <a:latin typeface="Lucida Calligraphy"/>
                <a:ea typeface="Calibri Light"/>
                <a:cs typeface="Calibri Light"/>
              </a:rPr>
              <a:t>Strengths and Weaknesses</a:t>
            </a:r>
            <a:r>
              <a:rPr lang="en-US" sz="3200">
                <a:latin typeface="Lucida Calligraphy"/>
                <a:ea typeface="Calibri Light"/>
                <a:cs typeface="Calibri Light"/>
              </a:rPr>
              <a:t>***</a:t>
            </a:r>
            <a:endParaRPr lang="en-US" sz="3200">
              <a:latin typeface="Lucida Calligraphy"/>
            </a:endParaRPr>
          </a:p>
        </p:txBody>
      </p:sp>
      <p:graphicFrame>
        <p:nvGraphicFramePr>
          <p:cNvPr id="4" name="Table 3">
            <a:extLst>
              <a:ext uri="{FF2B5EF4-FFF2-40B4-BE49-F238E27FC236}">
                <a16:creationId xmlns:a16="http://schemas.microsoft.com/office/drawing/2014/main" id="{5DD3E70E-B941-0C3B-DBCB-75D6A725F858}"/>
              </a:ext>
            </a:extLst>
          </p:cNvPr>
          <p:cNvGraphicFramePr>
            <a:graphicFrameLocks noGrp="1"/>
          </p:cNvGraphicFramePr>
          <p:nvPr>
            <p:extLst>
              <p:ext uri="{D42A27DB-BD31-4B8C-83A1-F6EECF244321}">
                <p14:modId xmlns:p14="http://schemas.microsoft.com/office/powerpoint/2010/main" val="1947887776"/>
              </p:ext>
            </p:extLst>
          </p:nvPr>
        </p:nvGraphicFramePr>
        <p:xfrm>
          <a:off x="187738" y="3158435"/>
          <a:ext cx="11834197" cy="2931160"/>
        </p:xfrm>
        <a:graphic>
          <a:graphicData uri="http://schemas.openxmlformats.org/drawingml/2006/table">
            <a:tbl>
              <a:tblPr firstRow="1" bandRow="1">
                <a:tableStyleId>{5C22544A-7EE6-4342-B048-85BDC9FD1C3A}</a:tableStyleId>
              </a:tblPr>
              <a:tblGrid>
                <a:gridCol w="5988326">
                  <a:extLst>
                    <a:ext uri="{9D8B030D-6E8A-4147-A177-3AD203B41FA5}">
                      <a16:colId xmlns:a16="http://schemas.microsoft.com/office/drawing/2014/main" val="1621845241"/>
                    </a:ext>
                  </a:extLst>
                </a:gridCol>
                <a:gridCol w="5845871">
                  <a:extLst>
                    <a:ext uri="{9D8B030D-6E8A-4147-A177-3AD203B41FA5}">
                      <a16:colId xmlns:a16="http://schemas.microsoft.com/office/drawing/2014/main" val="2069471562"/>
                    </a:ext>
                  </a:extLst>
                </a:gridCol>
              </a:tblGrid>
              <a:tr h="370840">
                <a:tc>
                  <a:txBody>
                    <a:bodyPr/>
                    <a:lstStyle/>
                    <a:p>
                      <a:r>
                        <a:rPr lang="en-US"/>
                        <a:t>Strengths</a:t>
                      </a:r>
                    </a:p>
                  </a:txBody>
                  <a:tcPr/>
                </a:tc>
                <a:tc>
                  <a:txBody>
                    <a:bodyPr/>
                    <a:lstStyle/>
                    <a:p>
                      <a:r>
                        <a:rPr lang="en-US"/>
                        <a:t>Weaknesses</a:t>
                      </a:r>
                    </a:p>
                  </a:txBody>
                  <a:tcPr/>
                </a:tc>
                <a:extLst>
                  <a:ext uri="{0D108BD9-81ED-4DB2-BD59-A6C34878D82A}">
                    <a16:rowId xmlns:a16="http://schemas.microsoft.com/office/drawing/2014/main" val="2470997299"/>
                  </a:ext>
                </a:extLst>
              </a:tr>
              <a:tr h="370840">
                <a:tc>
                  <a:txBody>
                    <a:bodyPr/>
                    <a:lstStyle/>
                    <a:p>
                      <a:pPr marL="285750" indent="-285750">
                        <a:buFont typeface="Wingdings"/>
                        <a:buChar char="v"/>
                      </a:pPr>
                      <a:r>
                        <a:rPr lang="en-US"/>
                        <a:t>Great sense of efficiency within organising various forms of entertainment and events.</a:t>
                      </a:r>
                    </a:p>
                    <a:p>
                      <a:pPr marL="285750" lvl="0" indent="-285750">
                        <a:buFont typeface="Wingdings"/>
                        <a:buChar char="v"/>
                      </a:pPr>
                      <a:r>
                        <a:rPr lang="en-US"/>
                        <a:t>The crew are extremely flexible in a way that the cruise travels internationally, and the crew travel wherever the boat is, and they work around when their department are operating. </a:t>
                      </a:r>
                    </a:p>
                    <a:p>
                      <a:pPr marL="285750" lvl="0" indent="-285750">
                        <a:buFont typeface="Wingdings"/>
                        <a:buChar char="v"/>
                      </a:pPr>
                      <a:r>
                        <a:rPr lang="en-US"/>
                        <a:t>Always positive feedback from customers regarding crew presence and loyalty.</a:t>
                      </a:r>
                    </a:p>
                    <a:p>
                      <a:pPr marL="285750" lvl="0" indent="-285750">
                        <a:buFont typeface="Wingdings"/>
                        <a:buChar char="v"/>
                      </a:pPr>
                      <a:endParaRPr lang="en-US"/>
                    </a:p>
                  </a:txBody>
                  <a:tcPr/>
                </a:tc>
                <a:tc>
                  <a:txBody>
                    <a:bodyPr/>
                    <a:lstStyle/>
                    <a:p>
                      <a:pPr marL="285750" indent="-285750">
                        <a:buFont typeface="Wingdings"/>
                        <a:buChar char="§"/>
                      </a:pPr>
                      <a:r>
                        <a:rPr lang="en-US"/>
                        <a:t>Customers can become challenging in certain situations, and maybe some staff don’t have appropriate level of training to deal with crisis situations.</a:t>
                      </a:r>
                    </a:p>
                    <a:p>
                      <a:pPr marL="285750" lvl="0" indent="-285750">
                        <a:buFont typeface="Wingdings"/>
                        <a:buChar char="§"/>
                      </a:pPr>
                      <a:r>
                        <a:rPr lang="en-US"/>
                        <a:t>The economy!!! The cost of living crisis means that not many people have disposable income to spend on travel.</a:t>
                      </a:r>
                    </a:p>
                    <a:p>
                      <a:pPr marL="285750" lvl="0" indent="-285750">
                        <a:buFont typeface="Wingdings"/>
                        <a:buChar char="§"/>
                      </a:pPr>
                      <a:r>
                        <a:rPr lang="en-US"/>
                        <a:t>Weather conditions and global warming are a big impact for cruises as they might not be able to leave the dock. This means entertainment crew may have to go the extra mile to ensure guests are still happy.</a:t>
                      </a:r>
                    </a:p>
                  </a:txBody>
                  <a:tcPr/>
                </a:tc>
                <a:extLst>
                  <a:ext uri="{0D108BD9-81ED-4DB2-BD59-A6C34878D82A}">
                    <a16:rowId xmlns:a16="http://schemas.microsoft.com/office/drawing/2014/main" val="3393125097"/>
                  </a:ext>
                </a:extLst>
              </a:tr>
            </a:tbl>
          </a:graphicData>
        </a:graphic>
      </p:graphicFrame>
      <p:sp>
        <p:nvSpPr>
          <p:cNvPr id="3" name="TextBox 2">
            <a:extLst>
              <a:ext uri="{FF2B5EF4-FFF2-40B4-BE49-F238E27FC236}">
                <a16:creationId xmlns:a16="http://schemas.microsoft.com/office/drawing/2014/main" id="{641B7175-1C76-E9A7-9104-79E3A98BD720}"/>
              </a:ext>
            </a:extLst>
          </p:cNvPr>
          <p:cNvSpPr txBox="1"/>
          <p:nvPr/>
        </p:nvSpPr>
        <p:spPr>
          <a:xfrm>
            <a:off x="7830261" y="6457002"/>
            <a:ext cx="4360456"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a:latin typeface="lucida calligraphy"/>
                <a:ea typeface="Calibri"/>
                <a:cs typeface="Calibri"/>
              </a:rPr>
              <a:t>Team Dynamics and Learning</a:t>
            </a:r>
            <a:endParaRPr lang="en-US" sz="2000">
              <a:latin typeface="lucida calligraphy"/>
            </a:endParaRPr>
          </a:p>
        </p:txBody>
      </p:sp>
      <p:pic>
        <p:nvPicPr>
          <p:cNvPr id="5" name="Picture 4" descr="A white text on a white background&#10;&#10;Description automatically generated">
            <a:extLst>
              <a:ext uri="{FF2B5EF4-FFF2-40B4-BE49-F238E27FC236}">
                <a16:creationId xmlns:a16="http://schemas.microsoft.com/office/drawing/2014/main" id="{8F32C1B5-DD70-987D-0CFE-66464DA006D5}"/>
              </a:ext>
            </a:extLst>
          </p:cNvPr>
          <p:cNvPicPr>
            <a:picLocks noChangeAspect="1"/>
          </p:cNvPicPr>
          <p:nvPr/>
        </p:nvPicPr>
        <p:blipFill rotWithShape="1">
          <a:blip r:embed="rId3"/>
          <a:srcRect t="10656" r="272" b="22131"/>
          <a:stretch/>
        </p:blipFill>
        <p:spPr>
          <a:xfrm>
            <a:off x="182977" y="966303"/>
            <a:ext cx="4040403" cy="1811133"/>
          </a:xfrm>
          <a:prstGeom prst="rect">
            <a:avLst/>
          </a:prstGeom>
        </p:spPr>
      </p:pic>
      <p:pic>
        <p:nvPicPr>
          <p:cNvPr id="6" name="Picture 5" descr="A family walking in a mall&#10;&#10;Description automatically generated">
            <a:extLst>
              <a:ext uri="{FF2B5EF4-FFF2-40B4-BE49-F238E27FC236}">
                <a16:creationId xmlns:a16="http://schemas.microsoft.com/office/drawing/2014/main" id="{118AE481-AF0F-7E79-0689-F2534E4256D8}"/>
              </a:ext>
            </a:extLst>
          </p:cNvPr>
          <p:cNvPicPr>
            <a:picLocks noChangeAspect="1"/>
          </p:cNvPicPr>
          <p:nvPr/>
        </p:nvPicPr>
        <p:blipFill>
          <a:blip r:embed="rId4"/>
          <a:stretch>
            <a:fillRect/>
          </a:stretch>
        </p:blipFill>
        <p:spPr>
          <a:xfrm>
            <a:off x="4346367" y="797959"/>
            <a:ext cx="3267352" cy="2092602"/>
          </a:xfrm>
          <a:prstGeom prst="rect">
            <a:avLst/>
          </a:prstGeom>
        </p:spPr>
      </p:pic>
      <p:pic>
        <p:nvPicPr>
          <p:cNvPr id="7" name="Picture 6" descr="A screenshot of a website&#10;&#10;Description automatically generated">
            <a:extLst>
              <a:ext uri="{FF2B5EF4-FFF2-40B4-BE49-F238E27FC236}">
                <a16:creationId xmlns:a16="http://schemas.microsoft.com/office/drawing/2014/main" id="{1AE8C210-4EA1-7504-E0E2-5B4BAA2C571C}"/>
              </a:ext>
            </a:extLst>
          </p:cNvPr>
          <p:cNvPicPr>
            <a:picLocks noChangeAspect="1"/>
          </p:cNvPicPr>
          <p:nvPr/>
        </p:nvPicPr>
        <p:blipFill rotWithShape="1">
          <a:blip r:embed="rId5"/>
          <a:srcRect t="6313" r="242" b="19444"/>
          <a:stretch/>
        </p:blipFill>
        <p:spPr>
          <a:xfrm>
            <a:off x="7728917" y="143427"/>
            <a:ext cx="4155407" cy="2962708"/>
          </a:xfrm>
          <a:prstGeom prst="rect">
            <a:avLst/>
          </a:prstGeom>
        </p:spPr>
      </p:pic>
    </p:spTree>
    <p:extLst>
      <p:ext uri="{BB962C8B-B14F-4D97-AF65-F5344CB8AC3E}">
        <p14:creationId xmlns:p14="http://schemas.microsoft.com/office/powerpoint/2010/main" val="19984031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pic>
        <p:nvPicPr>
          <p:cNvPr id="12" name="Picture 11" descr="A diagram of a storming process&#10;&#10;Description automatically generated">
            <a:extLst>
              <a:ext uri="{FF2B5EF4-FFF2-40B4-BE49-F238E27FC236}">
                <a16:creationId xmlns:a16="http://schemas.microsoft.com/office/drawing/2014/main" id="{7D887F6F-0E2F-E25F-F80C-2BB7F8659B7F}"/>
              </a:ext>
            </a:extLst>
          </p:cNvPr>
          <p:cNvPicPr>
            <a:picLocks noChangeAspect="1"/>
          </p:cNvPicPr>
          <p:nvPr/>
        </p:nvPicPr>
        <p:blipFill rotWithShape="1">
          <a:blip r:embed="rId3"/>
          <a:srcRect l="2062" t="1750" r="2291" b="2000"/>
          <a:stretch/>
        </p:blipFill>
        <p:spPr>
          <a:xfrm>
            <a:off x="7798283" y="3913807"/>
            <a:ext cx="4259276" cy="2000997"/>
          </a:xfrm>
          <a:prstGeom prst="rect">
            <a:avLst/>
          </a:prstGeom>
        </p:spPr>
      </p:pic>
      <p:sp>
        <p:nvSpPr>
          <p:cNvPr id="2" name="Title 1">
            <a:extLst>
              <a:ext uri="{FF2B5EF4-FFF2-40B4-BE49-F238E27FC236}">
                <a16:creationId xmlns:a16="http://schemas.microsoft.com/office/drawing/2014/main" id="{76CDD706-51EE-8D3A-0BC0-B19819201E87}"/>
              </a:ext>
            </a:extLst>
          </p:cNvPr>
          <p:cNvSpPr>
            <a:spLocks noGrp="1"/>
          </p:cNvSpPr>
          <p:nvPr>
            <p:ph type="title"/>
          </p:nvPr>
        </p:nvSpPr>
        <p:spPr>
          <a:xfrm>
            <a:off x="7861852" y="6483211"/>
            <a:ext cx="4331254" cy="375826"/>
          </a:xfrm>
        </p:spPr>
        <p:txBody>
          <a:bodyPr>
            <a:normAutofit/>
          </a:bodyPr>
          <a:lstStyle/>
          <a:p>
            <a:r>
              <a:rPr lang="en-US" sz="2000">
                <a:latin typeface="Lucida Calligraphy"/>
                <a:ea typeface="Calibri Light"/>
                <a:cs typeface="Calibri Light"/>
              </a:rPr>
              <a:t>Team Dynamics and Learning</a:t>
            </a:r>
            <a:endParaRPr lang="en-US" sz="2000">
              <a:latin typeface="Lucida Calligraphy"/>
            </a:endParaRPr>
          </a:p>
        </p:txBody>
      </p:sp>
      <p:sp>
        <p:nvSpPr>
          <p:cNvPr id="6" name="TextBox 5">
            <a:extLst>
              <a:ext uri="{FF2B5EF4-FFF2-40B4-BE49-F238E27FC236}">
                <a16:creationId xmlns:a16="http://schemas.microsoft.com/office/drawing/2014/main" id="{756623FD-1F2B-984B-F4EE-3B457FAB6939}"/>
              </a:ext>
            </a:extLst>
          </p:cNvPr>
          <p:cNvSpPr txBox="1"/>
          <p:nvPr/>
        </p:nvSpPr>
        <p:spPr>
          <a:xfrm>
            <a:off x="106823" y="132477"/>
            <a:ext cx="875973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a:latin typeface="Lucida Calligraphy"/>
                <a:ea typeface="Calibri"/>
                <a:cs typeface="Calibri"/>
              </a:rPr>
              <a:t>***</a:t>
            </a:r>
            <a:r>
              <a:rPr lang="en-US" sz="3200" u="sng">
                <a:latin typeface="Lucida Calligraphy"/>
                <a:ea typeface="Calibri"/>
                <a:cs typeface="Calibri"/>
              </a:rPr>
              <a:t>Informal and Formal Groups</a:t>
            </a:r>
            <a:r>
              <a:rPr lang="en-US" sz="3200">
                <a:latin typeface="Lucida Calligraphy"/>
                <a:ea typeface="Calibri"/>
                <a:cs typeface="Calibri"/>
              </a:rPr>
              <a:t>***</a:t>
            </a:r>
          </a:p>
        </p:txBody>
      </p:sp>
      <p:sp>
        <p:nvSpPr>
          <p:cNvPr id="7" name="TextBox 6">
            <a:extLst>
              <a:ext uri="{FF2B5EF4-FFF2-40B4-BE49-F238E27FC236}">
                <a16:creationId xmlns:a16="http://schemas.microsoft.com/office/drawing/2014/main" id="{E59BFB9E-26B3-F85E-0B3D-30CDB8B2207A}"/>
              </a:ext>
            </a:extLst>
          </p:cNvPr>
          <p:cNvSpPr txBox="1"/>
          <p:nvPr/>
        </p:nvSpPr>
        <p:spPr>
          <a:xfrm>
            <a:off x="8623049" y="158463"/>
            <a:ext cx="3380367"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i="1">
                <a:latin typeface="Lucida Calligraphy"/>
                <a:ea typeface="Calibri"/>
                <a:cs typeface="Calibri"/>
              </a:rPr>
              <a:t>'We have the most incredible people that we get to work with every day'</a:t>
            </a:r>
            <a:r>
              <a:rPr lang="en-US">
                <a:ea typeface="Calibri"/>
                <a:cs typeface="Calibri"/>
              </a:rPr>
              <a:t> </a:t>
            </a:r>
            <a:endParaRPr lang="en-US"/>
          </a:p>
          <a:p>
            <a:pPr algn="ctr"/>
            <a:endParaRPr lang="en-US">
              <a:ea typeface="Calibri"/>
              <a:cs typeface="Calibri"/>
            </a:endParaRPr>
          </a:p>
          <a:p>
            <a:pPr algn="ctr"/>
            <a:r>
              <a:rPr lang="en-US" sz="1400">
                <a:latin typeface="Lucida Calligraphy"/>
                <a:ea typeface="Calibri"/>
                <a:cs typeface="Calibri"/>
              </a:rPr>
              <a:t>CEO Jason Liberty</a:t>
            </a:r>
          </a:p>
        </p:txBody>
      </p:sp>
      <p:sp>
        <p:nvSpPr>
          <p:cNvPr id="8" name="TextBox 7">
            <a:extLst>
              <a:ext uri="{FF2B5EF4-FFF2-40B4-BE49-F238E27FC236}">
                <a16:creationId xmlns:a16="http://schemas.microsoft.com/office/drawing/2014/main" id="{8ADD6ECC-7F43-5CBA-7A09-A5B8F1925E0A}"/>
              </a:ext>
            </a:extLst>
          </p:cNvPr>
          <p:cNvSpPr txBox="1"/>
          <p:nvPr/>
        </p:nvSpPr>
        <p:spPr>
          <a:xfrm>
            <a:off x="-2209" y="903357"/>
            <a:ext cx="4112592" cy="30162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atin typeface="Lucida Calligraphy"/>
                <a:cs typeface="Segoe UI"/>
              </a:rPr>
              <a:t>Within this organisation, it is vital to have a combination of formal and informal groups of peers within this workplace. Cohesiveness plays a big role in this organisation. ​</a:t>
            </a:r>
          </a:p>
          <a:p>
            <a:pPr algn="ctr"/>
            <a:r>
              <a:rPr lang="en-US" b="1" i="1">
                <a:latin typeface="Lucida Calligraphy"/>
                <a:cs typeface="Segoe UI"/>
              </a:rPr>
              <a:t>'Cohesion is highly motivating in achieving group goals'</a:t>
            </a:r>
          </a:p>
          <a:p>
            <a:pPr algn="ctr"/>
            <a:endParaRPr lang="en-US" b="1" i="1">
              <a:latin typeface="Lucida Calligraphy"/>
              <a:cs typeface="Segoe UI"/>
            </a:endParaRPr>
          </a:p>
          <a:p>
            <a:pPr algn="ctr"/>
            <a:r>
              <a:rPr lang="en-US" sz="1400">
                <a:latin typeface="Lucida Calligraphy"/>
                <a:cs typeface="Segoe UI"/>
              </a:rPr>
              <a:t>(Types of Groups (Formal and Informal) Management Study HQ, 2013)</a:t>
            </a:r>
            <a:endParaRPr lang="en-US"/>
          </a:p>
        </p:txBody>
      </p:sp>
      <p:pic>
        <p:nvPicPr>
          <p:cNvPr id="9" name="Picture 8" descr="A group of people posing for a photo&#10;&#10;Description automatically generated">
            <a:extLst>
              <a:ext uri="{FF2B5EF4-FFF2-40B4-BE49-F238E27FC236}">
                <a16:creationId xmlns:a16="http://schemas.microsoft.com/office/drawing/2014/main" id="{D022D133-3C28-AA76-0129-84E8D856A3B0}"/>
              </a:ext>
            </a:extLst>
          </p:cNvPr>
          <p:cNvPicPr>
            <a:picLocks noChangeAspect="1"/>
          </p:cNvPicPr>
          <p:nvPr/>
        </p:nvPicPr>
        <p:blipFill>
          <a:blip r:embed="rId4"/>
          <a:stretch>
            <a:fillRect/>
          </a:stretch>
        </p:blipFill>
        <p:spPr>
          <a:xfrm>
            <a:off x="309217" y="4692597"/>
            <a:ext cx="7211392" cy="2111068"/>
          </a:xfrm>
          <a:prstGeom prst="rect">
            <a:avLst/>
          </a:prstGeom>
        </p:spPr>
      </p:pic>
      <p:pic>
        <p:nvPicPr>
          <p:cNvPr id="10" name="Graphic 9" descr="Arrow: Slight curve with solid fill">
            <a:extLst>
              <a:ext uri="{FF2B5EF4-FFF2-40B4-BE49-F238E27FC236}">
                <a16:creationId xmlns:a16="http://schemas.microsoft.com/office/drawing/2014/main" id="{F10B431C-C761-C525-87D1-AA846F25ABD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103757" y="1856409"/>
            <a:ext cx="914400" cy="914400"/>
          </a:xfrm>
          <a:prstGeom prst="rect">
            <a:avLst/>
          </a:prstGeom>
        </p:spPr>
      </p:pic>
      <p:sp>
        <p:nvSpPr>
          <p:cNvPr id="11" name="TextBox 10">
            <a:extLst>
              <a:ext uri="{FF2B5EF4-FFF2-40B4-BE49-F238E27FC236}">
                <a16:creationId xmlns:a16="http://schemas.microsoft.com/office/drawing/2014/main" id="{3D779CB5-68A6-8E82-5840-94B2DB178A8A}"/>
              </a:ext>
            </a:extLst>
          </p:cNvPr>
          <p:cNvSpPr txBox="1"/>
          <p:nvPr/>
        </p:nvSpPr>
        <p:spPr>
          <a:xfrm>
            <a:off x="5164949" y="898490"/>
            <a:ext cx="3746215"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a:latin typeface="Lucida Calligraphy"/>
              </a:rPr>
              <a:t>Group cohesiveness is only successful when:- </a:t>
            </a:r>
          </a:p>
          <a:p>
            <a:pPr marL="285750" indent="-285750">
              <a:buFont typeface="Wingdings"/>
              <a:buChar char="v"/>
            </a:pPr>
            <a:r>
              <a:rPr lang="en-US">
                <a:latin typeface="Lucida Calligraphy"/>
              </a:rPr>
              <a:t>It is based in a healthy work environment</a:t>
            </a:r>
          </a:p>
          <a:p>
            <a:pPr marL="285750" indent="-285750">
              <a:buFont typeface="Wingdings"/>
              <a:buChar char="v"/>
            </a:pPr>
            <a:r>
              <a:rPr lang="en-US">
                <a:latin typeface="Lucida Calligraphy"/>
              </a:rPr>
              <a:t>There are many organisational perks such as workplace empowerment.</a:t>
            </a:r>
          </a:p>
          <a:p>
            <a:pPr marL="285750" indent="-285750">
              <a:buFont typeface="Wingdings"/>
              <a:buChar char="v"/>
            </a:pPr>
            <a:r>
              <a:rPr lang="en-US">
                <a:latin typeface="Lucida Calligraphy"/>
              </a:rPr>
              <a:t>Group developments and maturity.</a:t>
            </a:r>
          </a:p>
          <a:p>
            <a:pPr marL="285750" indent="-285750">
              <a:buFont typeface="Wingdings"/>
              <a:buChar char="v"/>
            </a:pPr>
            <a:r>
              <a:rPr lang="en-US">
                <a:latin typeface="Lucida Calligraphy"/>
              </a:rPr>
              <a:t>The members of the group are compatible with one another.</a:t>
            </a:r>
          </a:p>
        </p:txBody>
      </p:sp>
      <p:sp>
        <p:nvSpPr>
          <p:cNvPr id="13" name="TextBox 12">
            <a:extLst>
              <a:ext uri="{FF2B5EF4-FFF2-40B4-BE49-F238E27FC236}">
                <a16:creationId xmlns:a16="http://schemas.microsoft.com/office/drawing/2014/main" id="{2C5FC169-F7FD-B2BE-0EBD-D582856E2375}"/>
              </a:ext>
            </a:extLst>
          </p:cNvPr>
          <p:cNvSpPr txBox="1"/>
          <p:nvPr/>
        </p:nvSpPr>
        <p:spPr>
          <a:xfrm>
            <a:off x="7794293" y="5923104"/>
            <a:ext cx="414237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latin typeface="Lucida Calligraphy"/>
                <a:ea typeface="Calibri"/>
                <a:cs typeface="Calibri"/>
              </a:rPr>
              <a:t>(The 5 Stages Of Bruce Tuckman's Group Development Theory, no date)</a:t>
            </a:r>
            <a:endParaRPr lang="en-US" sz="1400">
              <a:latin typeface="Lucida Calligraphy"/>
            </a:endParaRPr>
          </a:p>
        </p:txBody>
      </p:sp>
      <p:sp>
        <p:nvSpPr>
          <p:cNvPr id="14" name="TextBox 13">
            <a:extLst>
              <a:ext uri="{FF2B5EF4-FFF2-40B4-BE49-F238E27FC236}">
                <a16:creationId xmlns:a16="http://schemas.microsoft.com/office/drawing/2014/main" id="{588A51FF-D322-5622-D30C-745BA9D071B6}"/>
              </a:ext>
            </a:extLst>
          </p:cNvPr>
          <p:cNvSpPr txBox="1"/>
          <p:nvPr/>
        </p:nvSpPr>
        <p:spPr>
          <a:xfrm>
            <a:off x="9293403" y="2175318"/>
            <a:ext cx="247207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latin typeface="Lucida Calligraphy"/>
                <a:ea typeface="Calibri"/>
                <a:cs typeface="Calibri"/>
              </a:rPr>
              <a:t>Within the Royal Caribbean, several links can be easily made to Tuckman's Model.</a:t>
            </a:r>
            <a:endParaRPr lang="en-US">
              <a:latin typeface="Lucida Calligraphy"/>
            </a:endParaRPr>
          </a:p>
        </p:txBody>
      </p:sp>
    </p:spTree>
    <p:extLst>
      <p:ext uri="{BB962C8B-B14F-4D97-AF65-F5344CB8AC3E}">
        <p14:creationId xmlns:p14="http://schemas.microsoft.com/office/powerpoint/2010/main" val="22033072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A374A-5A1B-9930-C748-12805DD735FB}"/>
              </a:ext>
            </a:extLst>
          </p:cNvPr>
          <p:cNvSpPr>
            <a:spLocks noGrp="1"/>
          </p:cNvSpPr>
          <p:nvPr>
            <p:ph type="title"/>
          </p:nvPr>
        </p:nvSpPr>
        <p:spPr/>
        <p:txBody>
          <a:bodyPr/>
          <a:lstStyle/>
          <a:p>
            <a:r>
              <a:rPr lang="en-US" dirty="0">
                <a:latin typeface="DotumChe"/>
                <a:ea typeface="DotumChe"/>
                <a:cs typeface="Calibri Light"/>
              </a:rPr>
              <a:t>References  - Dixie</a:t>
            </a:r>
            <a:endParaRPr lang="en-US" dirty="0">
              <a:latin typeface="DotumChe"/>
              <a:ea typeface="DotumChe"/>
            </a:endParaRPr>
          </a:p>
        </p:txBody>
      </p:sp>
      <p:sp>
        <p:nvSpPr>
          <p:cNvPr id="3" name="Content Placeholder 2">
            <a:extLst>
              <a:ext uri="{FF2B5EF4-FFF2-40B4-BE49-F238E27FC236}">
                <a16:creationId xmlns:a16="http://schemas.microsoft.com/office/drawing/2014/main" id="{9A705852-C4D0-0087-DDC6-22E40F80BEAE}"/>
              </a:ext>
            </a:extLst>
          </p:cNvPr>
          <p:cNvSpPr>
            <a:spLocks noGrp="1"/>
          </p:cNvSpPr>
          <p:nvPr>
            <p:ph idx="1"/>
          </p:nvPr>
        </p:nvSpPr>
        <p:spPr/>
        <p:txBody>
          <a:bodyPr vert="horz" lIns="91440" tIns="45720" rIns="91440" bIns="45720" rtlCol="0" anchor="t">
            <a:normAutofit lnSpcReduction="10000"/>
          </a:bodyPr>
          <a:lstStyle/>
          <a:p>
            <a:r>
              <a:rPr lang="en-US" sz="1800" i="1">
                <a:latin typeface="DotumChe"/>
                <a:ea typeface="Calibri"/>
                <a:cs typeface="Calibri"/>
              </a:rPr>
              <a:t>CruisingPower.com</a:t>
            </a:r>
            <a:r>
              <a:rPr lang="en-US" sz="1800">
                <a:latin typeface="DotumChe"/>
                <a:ea typeface="Calibri"/>
                <a:cs typeface="Calibri"/>
              </a:rPr>
              <a:t> (no date) </a:t>
            </a:r>
            <a:r>
              <a:rPr lang="en-US" sz="1800" i="1">
                <a:latin typeface="DotumChe"/>
                <a:ea typeface="Calibri"/>
                <a:cs typeface="Calibri"/>
              </a:rPr>
              <a:t>secure.cruisingpower.com</a:t>
            </a:r>
            <a:r>
              <a:rPr lang="en-US" sz="1800">
                <a:latin typeface="DotumChe"/>
                <a:ea typeface="Calibri"/>
                <a:cs typeface="Calibri"/>
              </a:rPr>
              <a:t>. Available at: </a:t>
            </a:r>
            <a:r>
              <a:rPr lang="en-US" sz="1800">
                <a:latin typeface="DotumChe"/>
                <a:ea typeface="Calibri"/>
                <a:cs typeface="Calibri"/>
                <a:hlinkClick r:id="rId2"/>
              </a:rPr>
              <a:t>https://secure.cruisingpower.com/SecureLogin.do</a:t>
            </a:r>
            <a:r>
              <a:rPr lang="en-US" sz="1800">
                <a:latin typeface="DotumChe"/>
                <a:ea typeface="Calibri"/>
                <a:cs typeface="Calibri"/>
              </a:rPr>
              <a:t> (Accessed: 20 March 2024).</a:t>
            </a:r>
            <a:endParaRPr lang="en-US" sz="1800" i="1">
              <a:latin typeface="DotumChe"/>
              <a:ea typeface="Calibri"/>
              <a:cs typeface="Calibri"/>
            </a:endParaRPr>
          </a:p>
          <a:p>
            <a:r>
              <a:rPr lang="en-US" sz="1800">
                <a:latin typeface="DotumChe"/>
                <a:ea typeface="Calibri"/>
                <a:cs typeface="Calibri"/>
              </a:rPr>
              <a:t>Meller, W. (2023) </a:t>
            </a:r>
            <a:r>
              <a:rPr lang="en-US" sz="1800" i="1">
                <a:latin typeface="DotumChe"/>
                <a:ea typeface="Calibri"/>
                <a:cs typeface="Calibri"/>
              </a:rPr>
              <a:t>The Tuckman Model: A Roadmap for Team Development and Success</a:t>
            </a:r>
            <a:r>
              <a:rPr lang="en-US" sz="1800">
                <a:latin typeface="DotumChe"/>
                <a:ea typeface="Calibri"/>
                <a:cs typeface="Calibri"/>
              </a:rPr>
              <a:t>, </a:t>
            </a:r>
            <a:r>
              <a:rPr lang="en-US" sz="1800" i="1">
                <a:latin typeface="DotumChe"/>
                <a:ea typeface="Calibri"/>
                <a:cs typeface="Calibri"/>
              </a:rPr>
              <a:t>Medium</a:t>
            </a:r>
            <a:r>
              <a:rPr lang="en-US" sz="1800">
                <a:latin typeface="DotumChe"/>
                <a:ea typeface="Calibri"/>
                <a:cs typeface="Calibri"/>
              </a:rPr>
              <a:t>. Available at: </a:t>
            </a:r>
            <a:r>
              <a:rPr lang="en-US" sz="1800">
                <a:latin typeface="DotumChe"/>
                <a:ea typeface="Calibri"/>
                <a:cs typeface="Calibri"/>
                <a:hlinkClick r:id="rId3"/>
              </a:rPr>
              <a:t>https://medium.com/@williammeller/the-tuckman-model-of-team-development-c0b3fbdce0de</a:t>
            </a:r>
            <a:r>
              <a:rPr lang="en-US" sz="1800">
                <a:latin typeface="DotumChe"/>
                <a:ea typeface="Calibri"/>
                <a:cs typeface="Calibri"/>
              </a:rPr>
              <a:t>.</a:t>
            </a:r>
          </a:p>
          <a:p>
            <a:r>
              <a:rPr lang="en-US" sz="1800" i="1">
                <a:latin typeface="DotumChe"/>
                <a:ea typeface="Calibri"/>
                <a:cs typeface="Calibri"/>
              </a:rPr>
              <a:t>The 5 Stages of Bruce Tuckman’s Group Development Theory</a:t>
            </a:r>
            <a:r>
              <a:rPr lang="en-US" sz="1800">
                <a:latin typeface="DotumChe"/>
                <a:ea typeface="Calibri"/>
                <a:cs typeface="Calibri"/>
              </a:rPr>
              <a:t> (no date) </a:t>
            </a:r>
            <a:r>
              <a:rPr lang="en-US" sz="1800" i="1">
                <a:latin typeface="DotumChe"/>
                <a:ea typeface="Calibri"/>
                <a:cs typeface="Calibri"/>
                <a:hlinkClick r:id="rId4"/>
              </a:rPr>
              <a:t>www.genesisrecovery.com</a:t>
            </a:r>
            <a:r>
              <a:rPr lang="en-US" sz="1800">
                <a:latin typeface="DotumChe"/>
                <a:ea typeface="Calibri"/>
                <a:cs typeface="Calibri"/>
              </a:rPr>
              <a:t>. Available at: </a:t>
            </a:r>
            <a:r>
              <a:rPr lang="en-US" sz="1800">
                <a:latin typeface="DotumChe"/>
                <a:ea typeface="Calibri"/>
                <a:cs typeface="Calibri"/>
                <a:hlinkClick r:id="rId5"/>
              </a:rPr>
              <a:t>https://www.genesisrecovery.com/5-stages-of-bruce-tuckmans-theory/</a:t>
            </a:r>
            <a:r>
              <a:rPr lang="en-US" sz="1800">
                <a:latin typeface="DotumChe"/>
                <a:ea typeface="Calibri"/>
                <a:cs typeface="Calibri"/>
              </a:rPr>
              <a:t>.</a:t>
            </a:r>
          </a:p>
          <a:p>
            <a:r>
              <a:rPr lang="en-US" sz="1800" i="1">
                <a:latin typeface="DotumChe"/>
                <a:ea typeface="Calibri"/>
                <a:cs typeface="Calibri"/>
              </a:rPr>
              <a:t>Training | Loyal To You Always</a:t>
            </a:r>
            <a:r>
              <a:rPr lang="en-US" sz="1800">
                <a:latin typeface="DotumChe"/>
                <a:ea typeface="Calibri"/>
                <a:cs typeface="Calibri"/>
              </a:rPr>
              <a:t> (no date) </a:t>
            </a:r>
            <a:r>
              <a:rPr lang="en-US" sz="1800" i="1">
                <a:latin typeface="DotumChe"/>
                <a:ea typeface="Calibri"/>
                <a:cs typeface="Calibri"/>
              </a:rPr>
              <a:t>loyaltoyoualways.com</a:t>
            </a:r>
            <a:r>
              <a:rPr lang="en-US" sz="1800">
                <a:latin typeface="DotumChe"/>
                <a:ea typeface="Calibri"/>
                <a:cs typeface="Calibri"/>
              </a:rPr>
              <a:t>. Available at: </a:t>
            </a:r>
            <a:r>
              <a:rPr lang="en-US" sz="1800">
                <a:latin typeface="DotumChe"/>
                <a:ea typeface="Calibri"/>
                <a:cs typeface="Calibri"/>
                <a:hlinkClick r:id="rId6"/>
              </a:rPr>
              <a:t>https://loyaltoyoualways.com/training/</a:t>
            </a:r>
            <a:r>
              <a:rPr lang="en-US" sz="1800">
                <a:latin typeface="DotumChe"/>
                <a:ea typeface="Calibri" panose="020F0502020204030204"/>
                <a:cs typeface="Calibri" panose="020F0502020204030204"/>
              </a:rPr>
              <a:t> (Accessed: 19 March 2024).</a:t>
            </a:r>
            <a:endParaRPr lang="en-US"/>
          </a:p>
          <a:p>
            <a:r>
              <a:rPr lang="en-US" sz="1800" i="1">
                <a:latin typeface="DotumChe"/>
                <a:ea typeface="Calibri" panose="020F0502020204030204"/>
                <a:cs typeface="Calibri" panose="020F0502020204030204"/>
              </a:rPr>
              <a:t>Types of Groups (Formal and Informal) | Management Study HQ</a:t>
            </a:r>
            <a:r>
              <a:rPr lang="en-US" sz="1800">
                <a:latin typeface="DotumChe"/>
                <a:ea typeface="Calibri" panose="020F0502020204030204"/>
                <a:cs typeface="Calibri" panose="020F0502020204030204"/>
              </a:rPr>
              <a:t> (2013) </a:t>
            </a:r>
            <a:r>
              <a:rPr lang="en-US" sz="1800" i="1">
                <a:latin typeface="DotumChe"/>
                <a:ea typeface="Calibri" panose="020F0502020204030204"/>
                <a:cs typeface="Calibri" panose="020F0502020204030204"/>
                <a:hlinkClick r:id="rId7"/>
              </a:rPr>
              <a:t>www.managementstudyhq.com</a:t>
            </a:r>
            <a:r>
              <a:rPr lang="en-US" sz="1800">
                <a:latin typeface="DotumChe"/>
                <a:ea typeface="Calibri" panose="020F0502020204030204"/>
                <a:cs typeface="Calibri" panose="020F0502020204030204"/>
              </a:rPr>
              <a:t>. Available at: </a:t>
            </a:r>
            <a:r>
              <a:rPr lang="en-US" sz="1800">
                <a:latin typeface="DotumChe"/>
                <a:ea typeface="Calibri" panose="020F0502020204030204"/>
                <a:cs typeface="Calibri" panose="020F0502020204030204"/>
                <a:hlinkClick r:id="rId8"/>
              </a:rPr>
              <a:t>https://www.managementstudyhq.com/types-of-groups.html?utm_content=cmp-true</a:t>
            </a:r>
            <a:r>
              <a:rPr lang="en-US" sz="1800">
                <a:latin typeface="DotumChe"/>
                <a:ea typeface="Calibri" panose="020F0502020204030204"/>
                <a:cs typeface="Calibri" panose="020F0502020204030204"/>
              </a:rPr>
              <a:t>.</a:t>
            </a:r>
          </a:p>
          <a:p>
            <a:r>
              <a:rPr lang="en-US" sz="1800" i="1">
                <a:latin typeface="DotumChe"/>
                <a:ea typeface="Calibri" panose="020F0502020204030204"/>
                <a:cs typeface="Calibri" panose="020F0502020204030204"/>
              </a:rPr>
              <a:t>Who we are</a:t>
            </a:r>
            <a:r>
              <a:rPr lang="en-US" sz="1800">
                <a:latin typeface="DotumChe"/>
                <a:ea typeface="Calibri" panose="020F0502020204030204"/>
                <a:cs typeface="Calibri" panose="020F0502020204030204"/>
              </a:rPr>
              <a:t> (no date) </a:t>
            </a:r>
            <a:r>
              <a:rPr lang="en-US" sz="1800" i="1">
                <a:latin typeface="DotumChe"/>
                <a:ea typeface="Calibri" panose="020F0502020204030204"/>
                <a:cs typeface="Calibri" panose="020F0502020204030204"/>
              </a:rPr>
              <a:t>RCG Careers</a:t>
            </a:r>
            <a:r>
              <a:rPr lang="en-US" sz="1800">
                <a:latin typeface="DotumChe"/>
                <a:ea typeface="Calibri" panose="020F0502020204030204"/>
                <a:cs typeface="Calibri" panose="020F0502020204030204"/>
              </a:rPr>
              <a:t>. Available at: </a:t>
            </a:r>
            <a:r>
              <a:rPr lang="en-US" sz="1800">
                <a:latin typeface="DotumChe"/>
                <a:ea typeface="Calibri" panose="020F0502020204030204"/>
                <a:cs typeface="Calibri" panose="020F0502020204030204"/>
                <a:hlinkClick r:id="rId9"/>
              </a:rPr>
              <a:t>https://careers.royalcaribbeangroup.com/who-we-are/</a:t>
            </a:r>
            <a:r>
              <a:rPr lang="en-US" sz="1800">
                <a:latin typeface="DotumChe"/>
                <a:ea typeface="Calibri" panose="020F0502020204030204"/>
                <a:cs typeface="Calibri" panose="020F0502020204030204"/>
              </a:rPr>
              <a:t>.</a:t>
            </a:r>
          </a:p>
          <a:p>
            <a:pPr marL="0" indent="0">
              <a:buNone/>
            </a:pPr>
            <a:endParaRPr lang="en-US" sz="1800">
              <a:ea typeface="Calibri"/>
              <a:cs typeface="Calibri"/>
            </a:endParaRPr>
          </a:p>
          <a:p>
            <a:endParaRPr lang="en-US" sz="1800">
              <a:latin typeface="DotumChe"/>
              <a:ea typeface="Calibri" panose="020F0502020204030204"/>
              <a:cs typeface="Calibri" panose="020F0502020204030204"/>
            </a:endParaRPr>
          </a:p>
          <a:p>
            <a:pPr marL="0" indent="0">
              <a:buNone/>
            </a:pPr>
            <a:endParaRPr lang="en-US" sz="1800">
              <a:ea typeface="Calibri" panose="020F0502020204030204"/>
              <a:cs typeface="Calibri" panose="020F0502020204030204"/>
            </a:endParaRPr>
          </a:p>
          <a:p>
            <a:pPr marL="0" indent="0">
              <a:buNone/>
            </a:pPr>
            <a:endParaRPr lang="en-US">
              <a:ea typeface="Calibri" panose="020F0502020204030204"/>
              <a:cs typeface="Calibri" panose="020F0502020204030204"/>
            </a:endParaRPr>
          </a:p>
          <a:p>
            <a:endParaRPr lang="en-US">
              <a:ea typeface="Calibri" panose="020F0502020204030204"/>
              <a:cs typeface="Calibri" panose="020F0502020204030204"/>
            </a:endParaRPr>
          </a:p>
        </p:txBody>
      </p:sp>
    </p:spTree>
    <p:extLst>
      <p:ext uri="{BB962C8B-B14F-4D97-AF65-F5344CB8AC3E}">
        <p14:creationId xmlns:p14="http://schemas.microsoft.com/office/powerpoint/2010/main" val="129097648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14BA31-DC40-9D0F-1ADB-D7C32D400B6D}"/>
              </a:ext>
            </a:extLst>
          </p:cNvPr>
          <p:cNvSpPr>
            <a:spLocks noGrp="1"/>
          </p:cNvSpPr>
          <p:nvPr>
            <p:ph type="title"/>
          </p:nvPr>
        </p:nvSpPr>
        <p:spPr>
          <a:xfrm>
            <a:off x="883024" y="858184"/>
            <a:ext cx="6690659" cy="1340504"/>
          </a:xfrm>
        </p:spPr>
        <p:txBody>
          <a:bodyPr>
            <a:normAutofit/>
          </a:bodyPr>
          <a:lstStyle/>
          <a:p>
            <a:r>
              <a:rPr lang="en-US" sz="3600" b="1" dirty="0">
                <a:latin typeface="Arial"/>
                <a:cs typeface="Calibri Light"/>
              </a:rPr>
              <a:t>Recommendations for organizational influence </a:t>
            </a:r>
            <a:endParaRPr lang="en-US" sz="3600" b="1" dirty="0">
              <a:latin typeface="Arial"/>
            </a:endParaRPr>
          </a:p>
        </p:txBody>
      </p:sp>
      <p:sp>
        <p:nvSpPr>
          <p:cNvPr id="3" name="Content Placeholder 2">
            <a:extLst>
              <a:ext uri="{FF2B5EF4-FFF2-40B4-BE49-F238E27FC236}">
                <a16:creationId xmlns:a16="http://schemas.microsoft.com/office/drawing/2014/main" id="{CF50C13F-9422-8E97-E5EF-3CEE6E0FCC45}"/>
              </a:ext>
            </a:extLst>
          </p:cNvPr>
          <p:cNvSpPr>
            <a:spLocks noGrp="1"/>
          </p:cNvSpPr>
          <p:nvPr>
            <p:ph idx="1"/>
          </p:nvPr>
        </p:nvSpPr>
        <p:spPr>
          <a:xfrm>
            <a:off x="5164801" y="4129589"/>
            <a:ext cx="6737618" cy="1962529"/>
          </a:xfrm>
        </p:spPr>
        <p:txBody>
          <a:bodyPr vert="horz" lIns="91440" tIns="45720" rIns="91440" bIns="45720" rtlCol="0" anchor="t">
            <a:normAutofit fontScale="77500" lnSpcReduction="20000"/>
          </a:bodyPr>
          <a:lstStyle/>
          <a:p>
            <a:pPr marL="0" indent="0">
              <a:buNone/>
            </a:pPr>
            <a:r>
              <a:rPr lang="en-US" dirty="0">
                <a:latin typeface="Arial"/>
                <a:ea typeface="Calibri" panose="020F0502020204030204"/>
                <a:cs typeface="Calibri" panose="020F0502020204030204"/>
              </a:rPr>
              <a:t>They are known for celebrating customers birthdays and other celebrations. However, I believe there would be a better work culture if they celebrate employees' religions. This will increase respect and appreciation to all staff members. </a:t>
            </a:r>
            <a:r>
              <a:rPr lang="en-US" sz="1400" dirty="0">
                <a:latin typeface="Arial"/>
                <a:ea typeface="Calibri" panose="020F0502020204030204"/>
                <a:cs typeface="Calibri" panose="020F0502020204030204"/>
              </a:rPr>
              <a:t> </a:t>
            </a:r>
          </a:p>
          <a:p>
            <a:pPr marL="0" indent="0">
              <a:buNone/>
            </a:pPr>
            <a:r>
              <a:rPr lang="en-US" sz="1400" dirty="0">
                <a:latin typeface="Arial"/>
                <a:ea typeface="Calibri"/>
                <a:cs typeface="Times New Roman"/>
              </a:rPr>
              <a:t>(Drake, 2023) </a:t>
            </a:r>
          </a:p>
          <a:p>
            <a:pPr marL="0" indent="0">
              <a:buNone/>
            </a:pPr>
            <a:r>
              <a:rPr lang="en-GB" sz="1500" b="0" i="0" u="none" strike="noStrike" dirty="0">
                <a:solidFill>
                  <a:srgbClr val="000000"/>
                </a:solidFill>
                <a:effectLst/>
                <a:latin typeface="Times New Roman" panose="02020603050405020304" pitchFamily="18" charset="0"/>
              </a:rPr>
              <a:t>(</a:t>
            </a:r>
            <a:r>
              <a:rPr lang="en-GB" sz="1500" b="0" i="0" u="none" strike="noStrike" dirty="0" err="1">
                <a:solidFill>
                  <a:srgbClr val="000000"/>
                </a:solidFill>
                <a:effectLst/>
                <a:latin typeface="Times New Roman" panose="02020603050405020304" pitchFamily="18" charset="0"/>
              </a:rPr>
              <a:t>Bellet</a:t>
            </a:r>
            <a:r>
              <a:rPr lang="en-GB" sz="1500" b="0" i="0" u="none" strike="noStrike" dirty="0">
                <a:solidFill>
                  <a:srgbClr val="000000"/>
                </a:solidFill>
                <a:effectLst/>
                <a:latin typeface="Times New Roman" panose="02020603050405020304" pitchFamily="18" charset="0"/>
              </a:rPr>
              <a:t>, 2019)</a:t>
            </a:r>
            <a:endParaRPr lang="en-US" sz="1300" dirty="0">
              <a:latin typeface="Arial"/>
              <a:ea typeface="Calibri"/>
              <a:cs typeface="Times New Roman"/>
            </a:endParaRPr>
          </a:p>
          <a:p>
            <a:pPr marL="0" indent="0">
              <a:buNone/>
            </a:pPr>
            <a:endParaRPr lang="en-US" sz="1400" dirty="0">
              <a:latin typeface="Arial"/>
              <a:ea typeface="Calibri"/>
              <a:cs typeface="Calibri"/>
            </a:endParaRPr>
          </a:p>
          <a:p>
            <a:endParaRPr lang="en-US" dirty="0">
              <a:ea typeface="Calibri"/>
              <a:cs typeface="Calibri"/>
            </a:endParaRPr>
          </a:p>
          <a:p>
            <a:endParaRPr lang="en-US" dirty="0">
              <a:ea typeface="Calibri"/>
              <a:cs typeface="Calibri"/>
            </a:endParaRPr>
          </a:p>
          <a:p>
            <a:pPr marL="0" indent="0">
              <a:buNone/>
            </a:pPr>
            <a:endParaRPr lang="en-US" dirty="0">
              <a:ea typeface="Calibri"/>
              <a:cs typeface="Calibri"/>
            </a:endParaRPr>
          </a:p>
        </p:txBody>
      </p:sp>
      <p:pic>
        <p:nvPicPr>
          <p:cNvPr id="5" name="Picture 4" descr="A blue background with a building and lanterns&#10;&#10;Description automatically generated">
            <a:extLst>
              <a:ext uri="{FF2B5EF4-FFF2-40B4-BE49-F238E27FC236}">
                <a16:creationId xmlns:a16="http://schemas.microsoft.com/office/drawing/2014/main" id="{CA9CB00E-F7CF-74CB-6813-D4D4F1C939B7}"/>
              </a:ext>
            </a:extLst>
          </p:cNvPr>
          <p:cNvPicPr>
            <a:picLocks noChangeAspect="1"/>
          </p:cNvPicPr>
          <p:nvPr/>
        </p:nvPicPr>
        <p:blipFill>
          <a:blip r:embed="rId3"/>
          <a:stretch>
            <a:fillRect/>
          </a:stretch>
        </p:blipFill>
        <p:spPr>
          <a:xfrm>
            <a:off x="289581" y="3745836"/>
            <a:ext cx="4366079" cy="2907545"/>
          </a:xfrm>
          <a:prstGeom prst="rect">
            <a:avLst/>
          </a:prstGeom>
        </p:spPr>
      </p:pic>
      <p:pic>
        <p:nvPicPr>
          <p:cNvPr id="6" name="Picture 5" descr="A group of people wearing santa hats and holding drinks&#10;&#10;Description automatically generated">
            <a:extLst>
              <a:ext uri="{FF2B5EF4-FFF2-40B4-BE49-F238E27FC236}">
                <a16:creationId xmlns:a16="http://schemas.microsoft.com/office/drawing/2014/main" id="{4E7920D9-C25A-5EFE-511C-1ECA29E63CB9}"/>
              </a:ext>
            </a:extLst>
          </p:cNvPr>
          <p:cNvPicPr>
            <a:picLocks noChangeAspect="1"/>
          </p:cNvPicPr>
          <p:nvPr/>
        </p:nvPicPr>
        <p:blipFill>
          <a:blip r:embed="rId4"/>
          <a:stretch>
            <a:fillRect/>
          </a:stretch>
        </p:blipFill>
        <p:spPr>
          <a:xfrm>
            <a:off x="7280543" y="297984"/>
            <a:ext cx="4575477" cy="2914498"/>
          </a:xfrm>
          <a:prstGeom prst="rect">
            <a:avLst/>
          </a:prstGeom>
        </p:spPr>
      </p:pic>
    </p:spTree>
    <p:extLst>
      <p:ext uri="{BB962C8B-B14F-4D97-AF65-F5344CB8AC3E}">
        <p14:creationId xmlns:p14="http://schemas.microsoft.com/office/powerpoint/2010/main" val="7913783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1DFA4-3FD6-B58B-9E57-299A5AE6E240}"/>
              </a:ext>
            </a:extLst>
          </p:cNvPr>
          <p:cNvSpPr>
            <a:spLocks noGrp="1"/>
          </p:cNvSpPr>
          <p:nvPr>
            <p:ph type="title"/>
          </p:nvPr>
        </p:nvSpPr>
        <p:spPr>
          <a:xfrm>
            <a:off x="758144" y="2521184"/>
            <a:ext cx="10515600" cy="1325563"/>
          </a:xfrm>
        </p:spPr>
        <p:txBody>
          <a:bodyPr/>
          <a:lstStyle/>
          <a:p>
            <a:pPr algn="ctr"/>
            <a:r>
              <a:rPr lang="en-US" sz="3600" b="1" dirty="0">
                <a:latin typeface="Arial"/>
                <a:ea typeface="+mj-lt"/>
                <a:cs typeface="Arial"/>
              </a:rPr>
              <a:t>Recommendations for Leadership </a:t>
            </a:r>
            <a:r>
              <a:rPr lang="en-US" dirty="0">
                <a:latin typeface="Arial"/>
                <a:ea typeface="Calibri Light"/>
                <a:cs typeface="Arial"/>
              </a:rPr>
              <a:t> </a:t>
            </a:r>
          </a:p>
        </p:txBody>
      </p:sp>
      <p:sp>
        <p:nvSpPr>
          <p:cNvPr id="3" name="Content Placeholder 2">
            <a:extLst>
              <a:ext uri="{FF2B5EF4-FFF2-40B4-BE49-F238E27FC236}">
                <a16:creationId xmlns:a16="http://schemas.microsoft.com/office/drawing/2014/main" id="{BDD1B73F-D99C-D65E-B10F-AE497BA00F0E}"/>
              </a:ext>
            </a:extLst>
          </p:cNvPr>
          <p:cNvSpPr>
            <a:spLocks noGrp="1"/>
          </p:cNvSpPr>
          <p:nvPr>
            <p:ph idx="1"/>
          </p:nvPr>
        </p:nvSpPr>
        <p:spPr>
          <a:xfrm>
            <a:off x="636429" y="4211005"/>
            <a:ext cx="10429336" cy="2459736"/>
          </a:xfrm>
        </p:spPr>
        <p:txBody>
          <a:bodyPr vert="horz" lIns="91440" tIns="45720" rIns="91440" bIns="45720" rtlCol="0" anchor="t">
            <a:normAutofit/>
          </a:bodyPr>
          <a:lstStyle/>
          <a:p>
            <a:pPr marL="0" indent="0">
              <a:buNone/>
            </a:pPr>
            <a:r>
              <a:rPr lang="en-US" dirty="0">
                <a:latin typeface="Arial"/>
                <a:ea typeface="Calibri" panose="020F0502020204030204"/>
                <a:cs typeface="Calibri" panose="020F0502020204030204"/>
              </a:rPr>
              <a:t>A new leader can shock a whole team and create a different atmosphere within the work team. I believe that if royal Caribbean slowly introduced someone with a new management role it will stop people from becoming angry and depressed over the situation and go straight to the acceptance.</a:t>
            </a:r>
            <a:r>
              <a:rPr lang="en-US" dirty="0">
                <a:ea typeface="Calibri" panose="020F0502020204030204"/>
                <a:cs typeface="Calibri" panose="020F0502020204030204"/>
              </a:rPr>
              <a:t> </a:t>
            </a:r>
          </a:p>
        </p:txBody>
      </p:sp>
      <p:sp>
        <p:nvSpPr>
          <p:cNvPr id="4" name="TextBox 3">
            <a:extLst>
              <a:ext uri="{FF2B5EF4-FFF2-40B4-BE49-F238E27FC236}">
                <a16:creationId xmlns:a16="http://schemas.microsoft.com/office/drawing/2014/main" id="{6F51A793-2919-FB67-FC79-2A9859D7EC85}"/>
              </a:ext>
            </a:extLst>
          </p:cNvPr>
          <p:cNvSpPr txBox="1"/>
          <p:nvPr/>
        </p:nvSpPr>
        <p:spPr>
          <a:xfrm>
            <a:off x="8764068" y="6008142"/>
            <a:ext cx="2743200"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t>Mindtools (no date) </a:t>
            </a:r>
          </a:p>
        </p:txBody>
      </p:sp>
      <p:pic>
        <p:nvPicPr>
          <p:cNvPr id="5" name="Picture 4" descr="A red banner with white text&#10;&#10;Description automatically generated">
            <a:extLst>
              <a:ext uri="{FF2B5EF4-FFF2-40B4-BE49-F238E27FC236}">
                <a16:creationId xmlns:a16="http://schemas.microsoft.com/office/drawing/2014/main" id="{A0F0FD31-29D2-99CC-4BE8-6FA3D1A15D53}"/>
              </a:ext>
            </a:extLst>
          </p:cNvPr>
          <p:cNvPicPr>
            <a:picLocks noChangeAspect="1"/>
          </p:cNvPicPr>
          <p:nvPr/>
        </p:nvPicPr>
        <p:blipFill>
          <a:blip r:embed="rId3"/>
          <a:stretch>
            <a:fillRect/>
          </a:stretch>
        </p:blipFill>
        <p:spPr>
          <a:xfrm>
            <a:off x="908497" y="415028"/>
            <a:ext cx="10372610" cy="1909808"/>
          </a:xfrm>
          <a:prstGeom prst="rect">
            <a:avLst/>
          </a:prstGeom>
        </p:spPr>
      </p:pic>
    </p:spTree>
    <p:extLst>
      <p:ext uri="{BB962C8B-B14F-4D97-AF65-F5344CB8AC3E}">
        <p14:creationId xmlns:p14="http://schemas.microsoft.com/office/powerpoint/2010/main" val="19354026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fillRect t="-10000" b="-10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49EB6-2C24-90FD-8B7B-66E4BEB49A4E}"/>
              </a:ext>
            </a:extLst>
          </p:cNvPr>
          <p:cNvSpPr>
            <a:spLocks noGrp="1"/>
          </p:cNvSpPr>
          <p:nvPr>
            <p:ph type="title"/>
          </p:nvPr>
        </p:nvSpPr>
        <p:spPr/>
        <p:txBody>
          <a:bodyPr/>
          <a:lstStyle/>
          <a:p>
            <a:r>
              <a:rPr lang="en-US" sz="3600" b="1" dirty="0">
                <a:latin typeface="Arial"/>
                <a:ea typeface="+mj-lt"/>
                <a:cs typeface="+mj-lt"/>
              </a:rPr>
              <a:t>Recommendations for Team dynamics and learning</a:t>
            </a:r>
            <a:r>
              <a:rPr lang="en-US" sz="3200" dirty="0">
                <a:latin typeface="Arial"/>
                <a:ea typeface="+mj-lt"/>
                <a:cs typeface="+mj-lt"/>
              </a:rPr>
              <a:t> </a:t>
            </a:r>
            <a:r>
              <a:rPr lang="en-US" sz="4800" dirty="0">
                <a:latin typeface="Arial"/>
                <a:ea typeface="+mj-lt"/>
                <a:cs typeface="+mj-lt"/>
              </a:rPr>
              <a:t> </a:t>
            </a:r>
            <a:endParaRPr lang="en-US" sz="4800" dirty="0">
              <a:latin typeface="Arial"/>
              <a:ea typeface="Calibri Light"/>
              <a:cs typeface="Calibri Light"/>
            </a:endParaRPr>
          </a:p>
        </p:txBody>
      </p:sp>
      <p:sp>
        <p:nvSpPr>
          <p:cNvPr id="3" name="Content Placeholder 2">
            <a:extLst>
              <a:ext uri="{FF2B5EF4-FFF2-40B4-BE49-F238E27FC236}">
                <a16:creationId xmlns:a16="http://schemas.microsoft.com/office/drawing/2014/main" id="{7BB47722-7AD0-272E-AC2F-A2F56F80E858}"/>
              </a:ext>
            </a:extLst>
          </p:cNvPr>
          <p:cNvSpPr>
            <a:spLocks noGrp="1"/>
          </p:cNvSpPr>
          <p:nvPr>
            <p:ph idx="1"/>
          </p:nvPr>
        </p:nvSpPr>
        <p:spPr>
          <a:xfrm>
            <a:off x="838200" y="1623580"/>
            <a:ext cx="10515600" cy="2683021"/>
          </a:xfrm>
        </p:spPr>
        <p:txBody>
          <a:bodyPr vert="horz" lIns="91440" tIns="45720" rIns="91440" bIns="45720" rtlCol="0" anchor="t">
            <a:normAutofit/>
          </a:bodyPr>
          <a:lstStyle/>
          <a:p>
            <a:pPr marL="0" indent="0">
              <a:buNone/>
            </a:pPr>
            <a:r>
              <a:rPr lang="en-US" dirty="0">
                <a:latin typeface="Arial"/>
                <a:ea typeface="Calibri"/>
                <a:cs typeface="Calibri" panose="020F0502020204030204"/>
              </a:rPr>
              <a:t>The company has the slogan that it is propelled by people and the crew are the ones who create the company. This means they should promote their stories to create an ethos around the business. This could allow customers to feel more connected and willing to spend time onboard for even more life achievement rather than it just being another company. </a:t>
            </a:r>
            <a:r>
              <a:rPr lang="en-US" sz="1200" dirty="0">
                <a:latin typeface="Arial"/>
                <a:ea typeface="Calibri"/>
                <a:cs typeface="Times New Roman"/>
              </a:rPr>
              <a:t>(</a:t>
            </a:r>
            <a:r>
              <a:rPr lang="en-US" sz="1400" dirty="0">
                <a:latin typeface="Arial"/>
                <a:ea typeface="Calibri"/>
                <a:cs typeface="Times New Roman"/>
              </a:rPr>
              <a:t>RCG Careers, n.d.)</a:t>
            </a:r>
            <a:endParaRPr lang="en-US" sz="1400" dirty="0">
              <a:latin typeface="Arial"/>
              <a:ea typeface="Calibri"/>
              <a:cs typeface="Calibri" panose="020F0502020204030204"/>
            </a:endParaRPr>
          </a:p>
        </p:txBody>
      </p:sp>
      <p:pic>
        <p:nvPicPr>
          <p:cNvPr id="4" name="Picture 3" descr="A screenshot of a computer&#10;&#10;Description automatically generated">
            <a:extLst>
              <a:ext uri="{FF2B5EF4-FFF2-40B4-BE49-F238E27FC236}">
                <a16:creationId xmlns:a16="http://schemas.microsoft.com/office/drawing/2014/main" id="{47F8AC50-4729-32A2-85FB-37A043C4B6A1}"/>
              </a:ext>
            </a:extLst>
          </p:cNvPr>
          <p:cNvPicPr>
            <a:picLocks noChangeAspect="1"/>
          </p:cNvPicPr>
          <p:nvPr/>
        </p:nvPicPr>
        <p:blipFill rotWithShape="1">
          <a:blip r:embed="rId3"/>
          <a:srcRect l="95" t="17727" r="189" b="29580"/>
          <a:stretch/>
        </p:blipFill>
        <p:spPr>
          <a:xfrm>
            <a:off x="2597727" y="4433454"/>
            <a:ext cx="6748331" cy="2215422"/>
          </a:xfrm>
          <a:prstGeom prst="rect">
            <a:avLst/>
          </a:prstGeom>
        </p:spPr>
      </p:pic>
    </p:spTree>
    <p:extLst>
      <p:ext uri="{BB962C8B-B14F-4D97-AF65-F5344CB8AC3E}">
        <p14:creationId xmlns:p14="http://schemas.microsoft.com/office/powerpoint/2010/main" val="248539313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952E8-8266-1143-01E2-AF0E090726DA}"/>
              </a:ext>
            </a:extLst>
          </p:cNvPr>
          <p:cNvSpPr>
            <a:spLocks noGrp="1"/>
          </p:cNvSpPr>
          <p:nvPr>
            <p:ph type="title"/>
          </p:nvPr>
        </p:nvSpPr>
        <p:spPr/>
        <p:txBody>
          <a:bodyPr/>
          <a:lstStyle/>
          <a:p>
            <a:r>
              <a:rPr lang="en-US" dirty="0">
                <a:latin typeface="Arial" panose="020B0604020202020204" pitchFamily="34" charset="0"/>
                <a:ea typeface="DotumChe"/>
                <a:cs typeface="Arial" panose="020B0604020202020204" pitchFamily="34" charset="0"/>
              </a:rPr>
              <a:t>References</a:t>
            </a:r>
            <a:r>
              <a:rPr lang="en-US" dirty="0">
                <a:ea typeface="Calibri Light"/>
                <a:cs typeface="Calibri Light"/>
              </a:rPr>
              <a:t> – Nia </a:t>
            </a:r>
            <a:endParaRPr lang="en-US" dirty="0"/>
          </a:p>
        </p:txBody>
      </p:sp>
      <p:sp>
        <p:nvSpPr>
          <p:cNvPr id="3" name="Content Placeholder 2">
            <a:extLst>
              <a:ext uri="{FF2B5EF4-FFF2-40B4-BE49-F238E27FC236}">
                <a16:creationId xmlns:a16="http://schemas.microsoft.com/office/drawing/2014/main" id="{ABDB5DDB-50EC-01D5-946B-A3766C91957D}"/>
              </a:ext>
            </a:extLst>
          </p:cNvPr>
          <p:cNvSpPr>
            <a:spLocks noGrp="1"/>
          </p:cNvSpPr>
          <p:nvPr>
            <p:ph idx="1"/>
          </p:nvPr>
        </p:nvSpPr>
        <p:spPr>
          <a:xfrm>
            <a:off x="1027255" y="1937444"/>
            <a:ext cx="10137489" cy="2744044"/>
          </a:xfrm>
        </p:spPr>
        <p:txBody>
          <a:bodyPr vert="horz" lIns="91440" tIns="45720" rIns="91440" bIns="45720" rtlCol="0" anchor="t">
            <a:normAutofit fontScale="92500" lnSpcReduction="10000"/>
          </a:bodyPr>
          <a:lstStyle/>
          <a:p>
            <a:pPr marL="285750" indent="-285750"/>
            <a:r>
              <a:rPr lang="en-US" sz="1600" dirty="0">
                <a:latin typeface="Arial" panose="020B0604020202020204" pitchFamily="34" charset="0"/>
                <a:cs typeface="Arial" panose="020B0604020202020204" pitchFamily="34" charset="0"/>
              </a:rPr>
              <a:t>Drake, C.J. (2023). </a:t>
            </a:r>
            <a:r>
              <a:rPr lang="en-US" sz="1600" i="1" dirty="0">
                <a:latin typeface="Arial" panose="020B0604020202020204" pitchFamily="34" charset="0"/>
                <a:cs typeface="Arial" panose="020B0604020202020204" pitchFamily="34" charset="0"/>
              </a:rPr>
              <a:t>Celebration Travel Tips &amp; Vacation Ideas | Royal Caribbean Cruises</a:t>
            </a:r>
            <a:r>
              <a:rPr lang="en-US" sz="1600" dirty="0">
                <a:latin typeface="Arial" panose="020B0604020202020204" pitchFamily="34" charset="0"/>
                <a:cs typeface="Arial" panose="020B0604020202020204" pitchFamily="34" charset="0"/>
              </a:rPr>
              <a:t>. [online] Royal Caribbean. Available at: </a:t>
            </a:r>
            <a:r>
              <a:rPr lang="en-US" sz="1600" dirty="0">
                <a:latin typeface="Arial" panose="020B0604020202020204" pitchFamily="34" charset="0"/>
                <a:cs typeface="Arial" panose="020B0604020202020204" pitchFamily="34" charset="0"/>
                <a:hlinkClick r:id="rId2"/>
              </a:rPr>
              <a:t>https://www.royalcaribbean.com/guides/celebration-travel-a-guide-to-vacation-ideas#:~:text=Royal%20Caribbean%20loves%20hosting%20celebrations</a:t>
            </a:r>
            <a:r>
              <a:rPr lang="en-US" sz="1600" dirty="0">
                <a:latin typeface="Arial" panose="020B0604020202020204" pitchFamily="34" charset="0"/>
                <a:cs typeface="Arial" panose="020B0604020202020204" pitchFamily="34" charset="0"/>
              </a:rPr>
              <a:t> [Accessed 19 Mar. 2024].</a:t>
            </a:r>
          </a:p>
          <a:p>
            <a:pPr marL="285750" indent="-285750"/>
            <a:r>
              <a:rPr lang="en-GB" sz="1600" dirty="0">
                <a:latin typeface="Arial" panose="020B0604020202020204" pitchFamily="34" charset="0"/>
                <a:cs typeface="Arial" panose="020B0604020202020204" pitchFamily="34" charset="0"/>
              </a:rPr>
              <a:t>Mindtools (no date)  the change curve article  . (Online) Available at: </a:t>
            </a:r>
            <a:r>
              <a:rPr lang="en-GB" sz="1600" dirty="0">
                <a:latin typeface="Arial" panose="020B0604020202020204" pitchFamily="34" charset="0"/>
                <a:cs typeface="Arial" panose="020B0604020202020204" pitchFamily="34" charset="0"/>
                <a:hlinkClick r:id="rId3"/>
              </a:rPr>
              <a:t>https://www.mindtools.com/au03rgg/the-change-curve</a:t>
            </a:r>
            <a:r>
              <a:rPr lang="en-GB" sz="1600" dirty="0">
                <a:latin typeface="Arial" panose="020B0604020202020204" pitchFamily="34" charset="0"/>
                <a:cs typeface="Arial" panose="020B0604020202020204" pitchFamily="34" charset="0"/>
              </a:rPr>
              <a:t> (Accessed 20th March 2024)</a:t>
            </a:r>
          </a:p>
          <a:p>
            <a:pPr marL="285750" indent="-285750"/>
            <a:r>
              <a:rPr lang="en-GB" sz="1600" dirty="0">
                <a:latin typeface="Arial" panose="020B0604020202020204" pitchFamily="34" charset="0"/>
                <a:ea typeface="Calibri" panose="020F0502020204030204"/>
                <a:cs typeface="Arial" panose="020B0604020202020204" pitchFamily="34" charset="0"/>
              </a:rPr>
              <a:t>RCG Careers. (n.d.). </a:t>
            </a:r>
            <a:r>
              <a:rPr lang="en-GB" sz="1600" i="1" dirty="0">
                <a:latin typeface="Arial" panose="020B0604020202020204" pitchFamily="34" charset="0"/>
                <a:ea typeface="Calibri" panose="020F0502020204030204"/>
                <a:cs typeface="Arial" panose="020B0604020202020204" pitchFamily="34" charset="0"/>
              </a:rPr>
              <a:t>Propelled by People</a:t>
            </a:r>
            <a:r>
              <a:rPr lang="en-GB" sz="1600" dirty="0">
                <a:latin typeface="Arial" panose="020B0604020202020204" pitchFamily="34" charset="0"/>
                <a:ea typeface="Calibri" panose="020F0502020204030204"/>
                <a:cs typeface="Arial" panose="020B0604020202020204" pitchFamily="34" charset="0"/>
              </a:rPr>
              <a:t>. [online] Available at: </a:t>
            </a:r>
            <a:r>
              <a:rPr lang="en-GB" sz="1600" dirty="0">
                <a:latin typeface="Arial" panose="020B0604020202020204" pitchFamily="34" charset="0"/>
                <a:ea typeface="Calibri" panose="020F0502020204030204"/>
                <a:cs typeface="Arial" panose="020B0604020202020204" pitchFamily="34" charset="0"/>
                <a:hlinkClick r:id="rId4"/>
              </a:rPr>
              <a:t>https://careers.royalcaribbeangroup.com/propelled-by-people/</a:t>
            </a:r>
            <a:r>
              <a:rPr lang="en-GB" sz="1600" dirty="0">
                <a:latin typeface="Arial" panose="020B0604020202020204" pitchFamily="34" charset="0"/>
                <a:ea typeface="Calibri" panose="020F0502020204030204"/>
                <a:cs typeface="Arial" panose="020B0604020202020204" pitchFamily="34" charset="0"/>
              </a:rPr>
              <a:t> [Accessed 20 Mar. 2024].</a:t>
            </a:r>
          </a:p>
          <a:p>
            <a:r>
              <a:rPr lang="en-GB" sz="1600" dirty="0">
                <a:latin typeface="Arial" panose="020B0604020202020204" pitchFamily="34" charset="0"/>
                <a:ea typeface="Calibri" panose="020F0502020204030204"/>
                <a:cs typeface="Arial" panose="020B0604020202020204" pitchFamily="34" charset="0"/>
              </a:rPr>
              <a:t>Caribbean, R. (n.d.). </a:t>
            </a:r>
            <a:r>
              <a:rPr lang="en-GB" sz="1600" i="1" dirty="0">
                <a:latin typeface="Arial" panose="020B0604020202020204" pitchFamily="34" charset="0"/>
                <a:ea typeface="Calibri" panose="020F0502020204030204"/>
                <a:cs typeface="Arial" panose="020B0604020202020204" pitchFamily="34" charset="0"/>
              </a:rPr>
              <a:t>Top Rated Cruise Lines Awards | Royal Caribbean Cruises</a:t>
            </a:r>
            <a:r>
              <a:rPr lang="en-GB" sz="1600" dirty="0">
                <a:latin typeface="Arial" panose="020B0604020202020204" pitchFamily="34" charset="0"/>
                <a:ea typeface="Calibri" panose="020F0502020204030204"/>
                <a:cs typeface="Arial" panose="020B0604020202020204" pitchFamily="34" charset="0"/>
              </a:rPr>
              <a:t>. [online] Top Rated Cruise Lines. Available at: </a:t>
            </a:r>
            <a:r>
              <a:rPr lang="en-GB" sz="1600" dirty="0">
                <a:latin typeface="Arial" panose="020B0604020202020204" pitchFamily="34" charset="0"/>
                <a:ea typeface="Calibri" panose="020F0502020204030204"/>
                <a:cs typeface="Arial" panose="020B0604020202020204" pitchFamily="34" charset="0"/>
                <a:hlinkClick r:id="rId5"/>
              </a:rPr>
              <a:t>https://www.royalcaribbean.com/gbr/en/cruise-ships/awards</a:t>
            </a:r>
            <a:r>
              <a:rPr lang="en-GB" sz="1600" dirty="0">
                <a:latin typeface="Arial" panose="020B0604020202020204" pitchFamily="34" charset="0"/>
                <a:ea typeface="Calibri" panose="020F0502020204030204"/>
                <a:cs typeface="Arial" panose="020B0604020202020204" pitchFamily="34" charset="0"/>
              </a:rPr>
              <a:t>.</a:t>
            </a:r>
          </a:p>
          <a:p>
            <a:pPr marL="285750" indent="-285750"/>
            <a:r>
              <a:rPr lang="en-GB" sz="1600" b="0" i="0" u="none" strike="noStrike" dirty="0" err="1">
                <a:solidFill>
                  <a:srgbClr val="000000"/>
                </a:solidFill>
                <a:effectLst/>
                <a:latin typeface="Arial" panose="020B0604020202020204" pitchFamily="34" charset="0"/>
                <a:cs typeface="Arial" panose="020B0604020202020204" pitchFamily="34" charset="0"/>
              </a:rPr>
              <a:t>Bellet</a:t>
            </a:r>
            <a:r>
              <a:rPr lang="en-GB" sz="1600" b="0" i="0" u="none" strike="noStrike" dirty="0">
                <a:solidFill>
                  <a:srgbClr val="000000"/>
                </a:solidFill>
                <a:effectLst/>
                <a:latin typeface="Arial" panose="020B0604020202020204" pitchFamily="34" charset="0"/>
                <a:cs typeface="Arial" panose="020B0604020202020204" pitchFamily="34" charset="0"/>
              </a:rPr>
              <a:t>, C. (2019). </a:t>
            </a:r>
            <a:r>
              <a:rPr lang="en-GB" sz="1600" b="0" i="1" u="none" strike="noStrike" dirty="0">
                <a:solidFill>
                  <a:srgbClr val="000000"/>
                </a:solidFill>
                <a:effectLst/>
                <a:latin typeface="Arial" panose="020B0604020202020204" pitchFamily="34" charset="0"/>
                <a:cs typeface="Arial" panose="020B0604020202020204" pitchFamily="34" charset="0"/>
              </a:rPr>
              <a:t>Does Employee Happiness Have an Impact on Productivity?</a:t>
            </a:r>
            <a:r>
              <a:rPr lang="en-GB" sz="1600" b="0" i="0" u="none" strike="noStrike" dirty="0">
                <a:solidFill>
                  <a:srgbClr val="000000"/>
                </a:solidFill>
                <a:effectLst/>
                <a:latin typeface="Arial" panose="020B0604020202020204" pitchFamily="34" charset="0"/>
                <a:cs typeface="Arial" panose="020B0604020202020204" pitchFamily="34" charset="0"/>
              </a:rPr>
              <a:t> [online] Available at: https://</a:t>
            </a:r>
            <a:r>
              <a:rPr lang="en-GB" sz="1600" b="0" i="0" u="none" strike="noStrike" dirty="0" err="1">
                <a:solidFill>
                  <a:srgbClr val="000000"/>
                </a:solidFill>
                <a:effectLst/>
                <a:latin typeface="Arial" panose="020B0604020202020204" pitchFamily="34" charset="0"/>
                <a:cs typeface="Arial" panose="020B0604020202020204" pitchFamily="34" charset="0"/>
              </a:rPr>
              <a:t>papers.ssrn.com</a:t>
            </a:r>
            <a:r>
              <a:rPr lang="en-GB" sz="1600" b="0" i="0" u="none" strike="noStrike" dirty="0">
                <a:solidFill>
                  <a:srgbClr val="000000"/>
                </a:solidFill>
                <a:effectLst/>
                <a:latin typeface="Arial" panose="020B0604020202020204" pitchFamily="34" charset="0"/>
                <a:cs typeface="Arial" panose="020B0604020202020204" pitchFamily="34" charset="0"/>
              </a:rPr>
              <a:t>/sol3/</a:t>
            </a:r>
            <a:r>
              <a:rPr lang="en-GB" sz="1600" b="0" i="0" u="none" strike="noStrike" dirty="0" err="1">
                <a:solidFill>
                  <a:srgbClr val="000000"/>
                </a:solidFill>
                <a:effectLst/>
                <a:latin typeface="Arial" panose="020B0604020202020204" pitchFamily="34" charset="0"/>
                <a:cs typeface="Arial" panose="020B0604020202020204" pitchFamily="34" charset="0"/>
              </a:rPr>
              <a:t>papers.cfm?abstract_id</a:t>
            </a:r>
            <a:r>
              <a:rPr lang="en-GB" sz="1600" b="0" i="0" u="none" strike="noStrike" dirty="0">
                <a:solidFill>
                  <a:srgbClr val="000000"/>
                </a:solidFill>
                <a:effectLst/>
                <a:latin typeface="Arial" panose="020B0604020202020204" pitchFamily="34" charset="0"/>
                <a:cs typeface="Arial" panose="020B0604020202020204" pitchFamily="34" charset="0"/>
              </a:rPr>
              <a:t>=3470734.</a:t>
            </a:r>
          </a:p>
          <a:p>
            <a:pPr marL="285750" indent="-285750"/>
            <a:endParaRPr lang="en-GB" sz="1600" dirty="0">
              <a:latin typeface="Times New Roman"/>
              <a:ea typeface="Calibri" panose="020F0502020204030204"/>
              <a:cs typeface="Times New Roman"/>
            </a:endParaRPr>
          </a:p>
          <a:p>
            <a:pPr>
              <a:buNone/>
            </a:pPr>
            <a:endParaRPr lang="en-GB" sz="1200" dirty="0">
              <a:latin typeface="Arial"/>
              <a:ea typeface="Calibri" panose="020F0502020204030204"/>
              <a:cs typeface="Calibri"/>
            </a:endParaRPr>
          </a:p>
          <a:p>
            <a:pPr>
              <a:buNone/>
            </a:pPr>
            <a:endParaRPr lang="en-US" sz="1200" dirty="0">
              <a:latin typeface="Times New Roman"/>
              <a:ea typeface="Calibri" panose="020F0502020204030204"/>
              <a:cs typeface="Times New Roman"/>
            </a:endParaRPr>
          </a:p>
          <a:p>
            <a:pPr>
              <a:buNone/>
            </a:pPr>
            <a:endParaRPr lang="en-US" sz="1200" dirty="0">
              <a:latin typeface="Times New Roman"/>
              <a:ea typeface="Calibri" panose="020F0502020204030204"/>
              <a:cs typeface="Times New Roman"/>
            </a:endParaRPr>
          </a:p>
          <a:p>
            <a:pPr marL="0" indent="0">
              <a:buNone/>
            </a:pPr>
            <a:endParaRPr lang="en-US" dirty="0">
              <a:ea typeface="Calibri" panose="020F0502020204030204"/>
              <a:cs typeface="Calibri" panose="020F0502020204030204"/>
            </a:endParaRPr>
          </a:p>
        </p:txBody>
      </p:sp>
    </p:spTree>
    <p:extLst>
      <p:ext uri="{BB962C8B-B14F-4D97-AF65-F5344CB8AC3E}">
        <p14:creationId xmlns:p14="http://schemas.microsoft.com/office/powerpoint/2010/main" val="37532215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74</TotalTime>
  <Words>3220</Words>
  <Application>Microsoft Macintosh PowerPoint</Application>
  <PresentationFormat>Widescreen</PresentationFormat>
  <Paragraphs>200</Paragraphs>
  <Slides>21</Slides>
  <Notes>0</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DotumChe</vt:lpstr>
      <vt:lpstr>Arial</vt:lpstr>
      <vt:lpstr>Calibri</vt:lpstr>
      <vt:lpstr>Calibri Light</vt:lpstr>
      <vt:lpstr>Courier New</vt:lpstr>
      <vt:lpstr>lucida calligraphy</vt:lpstr>
      <vt:lpstr>lucida calligraphy</vt:lpstr>
      <vt:lpstr>Times New Roman</vt:lpstr>
      <vt:lpstr>Wingdings</vt:lpstr>
      <vt:lpstr>office theme</vt:lpstr>
      <vt:lpstr>Managing Tourism Royal Caribbean by Wiktoria, Nia, Tao and Demi</vt:lpstr>
      <vt:lpstr>         What is the Difference between Management and Leadership:    Wajdi (2017) states the main purpose of a leadership role is to inspire and motivate others developing to achieve such vision to contribute to an organization success  and can do the right things to create change   while management role controls  a group/employees to achieve a specified goal or objective into reality within an organization essentially do things right and create stability, for example, Royal Caribbean  their goal wants to deliver the best holiday experiences responsibly. Royal Caribbean Group (2023)  Although, there is a difference between the two, Kunnantt (2016) management and leadership can been seen as closely  linked. How?  As effective managers can inherit leadership qualities and leaders can understand the importance of management principles meaning they need specific skills to relate and manage teams eg. Royal Caribbean.                      Leadership as a concept/ what does it mean to be leader </vt:lpstr>
      <vt:lpstr>PowerPoint Presentation</vt:lpstr>
      <vt:lpstr>PowerPoint Presentation</vt:lpstr>
      <vt:lpstr>PowerPoint Presentation</vt:lpstr>
      <vt:lpstr>Diagram of  transition curve relating to leadership</vt:lpstr>
      <vt:lpstr>  </vt:lpstr>
      <vt:lpstr>Propose ways in which leadership can be developed to enhance organizational resilience employees influenced by leaders/managers   </vt:lpstr>
      <vt:lpstr>PowerPoint Presentation</vt:lpstr>
      <vt:lpstr>Organizational culture  </vt:lpstr>
      <vt:lpstr>Organizational culture </vt:lpstr>
      <vt:lpstr>Organizational culture </vt:lpstr>
      <vt:lpstr>References: Wiki</vt:lpstr>
      <vt:lpstr>PowerPoint Presentation</vt:lpstr>
      <vt:lpstr>***Strengths and Weaknesses***</vt:lpstr>
      <vt:lpstr>Team Dynamics and Learning</vt:lpstr>
      <vt:lpstr>References  - Dixie</vt:lpstr>
      <vt:lpstr>Recommendations for organizational influence </vt:lpstr>
      <vt:lpstr>Recommendations for Leadership  </vt:lpstr>
      <vt:lpstr>Recommendations for Team dynamics and learning  </vt:lpstr>
      <vt:lpstr>References – Nia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Nia Moores (2200282)</cp:lastModifiedBy>
  <cp:revision>380</cp:revision>
  <dcterms:created xsi:type="dcterms:W3CDTF">2024-03-14T12:06:51Z</dcterms:created>
  <dcterms:modified xsi:type="dcterms:W3CDTF">2024-03-20T20:01:18Z</dcterms:modified>
</cp:coreProperties>
</file>