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"/>
  </p:notes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0" d="100"/>
          <a:sy n="60" d="100"/>
        </p:scale>
        <p:origin x="-78" y="-3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viewProps" Target="view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presProps" Target="presProps.xml" /><Relationship Id="rId5" Type="http://schemas.openxmlformats.org/officeDocument/2006/relationships/notesMaster" Target="notesMasters/notesMaster1.xml" /><Relationship Id="rId4" Type="http://schemas.openxmlformats.org/officeDocument/2006/relationships/slide" Target="slides/slide3.xml" /><Relationship Id="rId9" Type="http://schemas.openxmlformats.org/officeDocument/2006/relationships/tableStyles" Target="tableStyle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34797B-22AF-4432-AFEA-1A97831EFE79}" type="datetimeFigureOut">
              <a:rPr lang="ro-RO"/>
              <a:pPr/>
              <a:t>17.06.2022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64FEE7-92E2-4B28-AED4-341BB2242137}" type="slidenum">
              <a:rPr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1429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u="sng" dirty="0"/>
              <a:t>STARTER</a:t>
            </a:r>
            <a:endParaRPr lang="en-US" dirty="0"/>
          </a:p>
          <a:p>
            <a:endParaRPr lang="en-US" dirty="0"/>
          </a:p>
          <a:p>
            <a:r>
              <a:rPr lang="en-US" b="1" dirty="0"/>
              <a:t>Calamari | 7.75</a:t>
            </a:r>
            <a:br>
              <a:rPr lang="en-US" b="1" dirty="0">
                <a:cs typeface="+mn-lt"/>
              </a:rPr>
            </a:br>
            <a:r>
              <a:rPr lang="en-US" b="1" dirty="0"/>
              <a:t>Deep fried Calamari served with roasted garlic mayonnaise </a:t>
            </a:r>
            <a:r>
              <a:rPr lang="en-US" i="1" dirty="0"/>
              <a:t>and salad. </a:t>
            </a:r>
            <a:endParaRPr lang="en-US" dirty="0"/>
          </a:p>
          <a:p>
            <a:endParaRPr lang="en-US" dirty="0"/>
          </a:p>
          <a:p>
            <a:r>
              <a:rPr lang="en-US" b="1" dirty="0"/>
              <a:t>Brie |8.15</a:t>
            </a:r>
            <a:endParaRPr lang="en-US" dirty="0"/>
          </a:p>
          <a:p>
            <a:r>
              <a:rPr lang="en-US" i="1" dirty="0"/>
              <a:t>Deep fried brie- served with roasted red onion marmalade &amp; balsamic syrup </a:t>
            </a:r>
            <a:endParaRPr lang="en-US" dirty="0"/>
          </a:p>
          <a:p>
            <a:endParaRPr lang="en-US" dirty="0"/>
          </a:p>
          <a:p>
            <a:r>
              <a:rPr lang="en-US" b="1" dirty="0"/>
              <a:t>Crispy whitebait | 5.23</a:t>
            </a:r>
            <a:endParaRPr lang="en-US" dirty="0"/>
          </a:p>
          <a:p>
            <a:r>
              <a:rPr lang="en-US" i="1" dirty="0"/>
              <a:t>Served with roasted garlic Mayo &amp; bit of salad. </a:t>
            </a:r>
            <a:endParaRPr lang="en-US" dirty="0"/>
          </a:p>
          <a:p>
            <a:endParaRPr lang="en-US" dirty="0"/>
          </a:p>
          <a:p>
            <a:r>
              <a:rPr lang="en-US" b="1" dirty="0"/>
              <a:t>Trout | 5.03</a:t>
            </a:r>
            <a:endParaRPr lang="en-US" dirty="0"/>
          </a:p>
          <a:p>
            <a:r>
              <a:rPr lang="en-US" i="1" dirty="0"/>
              <a:t>Fried trout Served with grilled chili mayo, baby gem lettuce and tomato fries</a:t>
            </a:r>
            <a:endParaRPr lang="en-US" dirty="0"/>
          </a:p>
          <a:p>
            <a:endParaRPr lang="en-US" dirty="0"/>
          </a:p>
          <a:p>
            <a:r>
              <a:rPr lang="en-US" b="1" u="sng" dirty="0"/>
              <a:t>SIDE ORDERS </a:t>
            </a:r>
            <a:endParaRPr lang="en-US" dirty="0"/>
          </a:p>
          <a:p>
            <a:r>
              <a:rPr lang="en-US" b="1" dirty="0"/>
              <a:t>Homemade chips</a:t>
            </a:r>
            <a:r>
              <a:rPr lang="en-US" i="1" dirty="0"/>
              <a:t> with onion rings </a:t>
            </a:r>
            <a:r>
              <a:rPr lang="en-US" b="1" dirty="0"/>
              <a:t>| 2.12</a:t>
            </a:r>
            <a:endParaRPr lang="en-US" dirty="0"/>
          </a:p>
          <a:p>
            <a:endParaRPr lang="en-US" dirty="0"/>
          </a:p>
          <a:p>
            <a:r>
              <a:rPr lang="en-US" b="1" dirty="0"/>
              <a:t>Garlic bread</a:t>
            </a:r>
            <a:r>
              <a:rPr lang="en-US" i="1" dirty="0"/>
              <a:t> with mixed salad </a:t>
            </a:r>
            <a:r>
              <a:rPr lang="en-US" b="1" dirty="0"/>
              <a:t>| 2.03</a:t>
            </a:r>
            <a:endParaRPr lang="en-US" dirty="0"/>
          </a:p>
          <a:p>
            <a:endParaRPr lang="en-US" dirty="0"/>
          </a:p>
          <a:p>
            <a:r>
              <a:rPr lang="en-US" b="1" dirty="0"/>
              <a:t>Spaghetti</a:t>
            </a:r>
            <a:r>
              <a:rPr lang="en-US" dirty="0"/>
              <a:t> </a:t>
            </a:r>
            <a:r>
              <a:rPr lang="en-US" i="1" dirty="0"/>
              <a:t>served with salad leaves, Chili &amp; Lime Jam </a:t>
            </a:r>
            <a:r>
              <a:rPr lang="en-US" b="1" dirty="0"/>
              <a:t>| 3.02</a:t>
            </a:r>
            <a:endParaRPr lang="en-US" dirty="0"/>
          </a:p>
          <a:p>
            <a:endParaRPr lang="en-US" dirty="0"/>
          </a:p>
          <a:p>
            <a:r>
              <a:rPr lang="en-US" b="1" dirty="0"/>
              <a:t>Smoked salmon</a:t>
            </a:r>
            <a:r>
              <a:rPr lang="en-US" dirty="0"/>
              <a:t> </a:t>
            </a:r>
            <a:r>
              <a:rPr lang="en-US" i="1" dirty="0"/>
              <a:t>served with smashed peas and fresh mint </a:t>
            </a:r>
            <a:r>
              <a:rPr lang="en-US" b="1" dirty="0"/>
              <a:t>|5.00</a:t>
            </a:r>
          </a:p>
          <a:p>
            <a:r>
              <a:rPr lang="en-US" b="1" u="sng" dirty="0"/>
              <a:t>MAINS</a:t>
            </a:r>
            <a:endParaRPr lang="en-US" dirty="0"/>
          </a:p>
          <a:p>
            <a:endParaRPr lang="en-US" dirty="0"/>
          </a:p>
          <a:p>
            <a:r>
              <a:rPr lang="en-US" b="1" dirty="0"/>
              <a:t>Tuna streak |6.72</a:t>
            </a:r>
            <a:endParaRPr lang="en-US" dirty="0"/>
          </a:p>
          <a:p>
            <a:r>
              <a:rPr lang="en-US" i="1" dirty="0"/>
              <a:t>Served with mixed salad, and parmesan cheese</a:t>
            </a:r>
            <a:endParaRPr lang="en-US" dirty="0"/>
          </a:p>
          <a:p>
            <a:endParaRPr lang="en-US" dirty="0"/>
          </a:p>
          <a:p>
            <a:r>
              <a:rPr lang="en-US" b="1" dirty="0"/>
              <a:t>Creamed tuna | 8.21</a:t>
            </a:r>
            <a:endParaRPr lang="en-US" dirty="0"/>
          </a:p>
          <a:p>
            <a:r>
              <a:rPr lang="en-US" i="1" dirty="0"/>
              <a:t>Served with pancetta sauce, parmesan cheese, spinach and mushroom </a:t>
            </a:r>
            <a:endParaRPr lang="en-US" dirty="0"/>
          </a:p>
          <a:p>
            <a:endParaRPr lang="en-US" dirty="0"/>
          </a:p>
          <a:p>
            <a:r>
              <a:rPr lang="en-US" b="1" dirty="0"/>
              <a:t>Tilapia | 7.92</a:t>
            </a:r>
            <a:endParaRPr lang="en-US" dirty="0"/>
          </a:p>
          <a:p>
            <a:r>
              <a:rPr lang="en-US" i="1" dirty="0"/>
              <a:t>Tilapia cooked in a creamy white wine &amp; fresh herb sauce or in a red vine tomato sauce</a:t>
            </a:r>
            <a:endParaRPr lang="en-US" dirty="0"/>
          </a:p>
          <a:p>
            <a:endParaRPr lang="en-US" dirty="0"/>
          </a:p>
          <a:p>
            <a:r>
              <a:rPr lang="en-US" b="1" dirty="0"/>
              <a:t>Fish and chips | 5.67</a:t>
            </a:r>
            <a:endParaRPr lang="en-US" dirty="0"/>
          </a:p>
          <a:p>
            <a:r>
              <a:rPr lang="en-US" i="1" dirty="0"/>
              <a:t>Beer buttered fish, dried chips, homemade peppercorn sauce and side salad</a:t>
            </a:r>
            <a:endParaRPr lang="en-US" dirty="0"/>
          </a:p>
          <a:p>
            <a:endParaRPr lang="en-US" dirty="0"/>
          </a:p>
          <a:p>
            <a:r>
              <a:rPr lang="en-US" b="1" dirty="0"/>
              <a:t>Chicken and chips | 5.87</a:t>
            </a:r>
            <a:endParaRPr lang="en-US" dirty="0"/>
          </a:p>
          <a:p>
            <a:r>
              <a:rPr lang="en-US" i="1" dirty="0"/>
              <a:t>Roasted chicken served with dried chips, pineapple salsa and roast peppers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64FEE7-92E2-4B28-AED4-341BB2242137}" type="slidenum">
              <a:rPr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75969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 algn="ctr">
              <a:lnSpc>
                <a:spcPct val="90000"/>
              </a:lnSpc>
              <a:spcBef>
                <a:spcPts val="1000"/>
              </a:spcBef>
            </a:pPr>
            <a:r>
              <a:rPr lang="en-US" b="1" u="sng" dirty="0"/>
              <a:t>WINE </a:t>
            </a:r>
            <a:endParaRPr lang="en-US" dirty="0"/>
          </a:p>
          <a:p>
            <a:pPr marL="228600" indent="-228600" algn="ctr">
              <a:lnSpc>
                <a:spcPct val="90000"/>
              </a:lnSpc>
              <a:spcBef>
                <a:spcPts val="1000"/>
              </a:spcBef>
            </a:pPr>
            <a:r>
              <a:rPr lang="en-US" b="1" dirty="0"/>
              <a:t>Champagne</a:t>
            </a:r>
            <a:r>
              <a:rPr lang="en-US" dirty="0"/>
              <a:t> </a:t>
            </a:r>
            <a:r>
              <a:rPr lang="en-US" i="1" dirty="0"/>
              <a:t>with oyster |5.97</a:t>
            </a:r>
            <a:endParaRPr lang="en-US" dirty="0"/>
          </a:p>
          <a:p>
            <a:pPr marL="228600" indent="-228600" algn="ctr">
              <a:lnSpc>
                <a:spcPct val="90000"/>
              </a:lnSpc>
              <a:spcBef>
                <a:spcPts val="1000"/>
              </a:spcBef>
            </a:pPr>
            <a:r>
              <a:rPr lang="en-US" b="1" dirty="0"/>
              <a:t>Merlot wine</a:t>
            </a:r>
            <a:r>
              <a:rPr lang="en-US" dirty="0"/>
              <a:t> </a:t>
            </a:r>
            <a:r>
              <a:rPr lang="en-US" i="1" dirty="0"/>
              <a:t>with fried lobster |6.01</a:t>
            </a:r>
            <a:endParaRPr lang="en-US" dirty="0"/>
          </a:p>
          <a:p>
            <a:pPr marL="228600" indent="-228600" algn="ctr">
              <a:lnSpc>
                <a:spcPct val="90000"/>
              </a:lnSpc>
              <a:spcBef>
                <a:spcPts val="1000"/>
              </a:spcBef>
            </a:pPr>
            <a:r>
              <a:rPr lang="en-US" b="1" dirty="0"/>
              <a:t>Cabernet sauvignon</a:t>
            </a:r>
            <a:r>
              <a:rPr lang="en-US" dirty="0"/>
              <a:t> </a:t>
            </a:r>
            <a:r>
              <a:rPr lang="en-US" i="1" dirty="0"/>
              <a:t>served with Deep fried Calamari |7.94</a:t>
            </a:r>
            <a:endParaRPr lang="en-US" dirty="0"/>
          </a:p>
          <a:p>
            <a:pPr marL="228600" indent="-228600" algn="ctr">
              <a:lnSpc>
                <a:spcPct val="90000"/>
              </a:lnSpc>
              <a:spcBef>
                <a:spcPts val="1000"/>
              </a:spcBef>
            </a:pPr>
            <a:r>
              <a:rPr lang="en-US" b="1" dirty="0"/>
              <a:t>Light bodied red wine</a:t>
            </a:r>
            <a:r>
              <a:rPr lang="en-US" dirty="0"/>
              <a:t> with salmon fish </a:t>
            </a:r>
            <a:r>
              <a:rPr lang="en-US" i="1" dirty="0"/>
              <a:t> |9.01</a:t>
            </a:r>
            <a:endParaRPr lang="en-US" dirty="0"/>
          </a:p>
          <a:p>
            <a:pPr marL="228600" indent="-228600" algn="ctr">
              <a:lnSpc>
                <a:spcPct val="90000"/>
              </a:lnSpc>
              <a:spcBef>
                <a:spcPts val="1000"/>
              </a:spcBef>
            </a:pPr>
            <a:endParaRPr lang="en-US" dirty="0"/>
          </a:p>
          <a:p>
            <a:pPr marL="228600" indent="-228600" algn="ctr">
              <a:lnSpc>
                <a:spcPct val="90000"/>
              </a:lnSpc>
              <a:spcBef>
                <a:spcPts val="1000"/>
              </a:spcBef>
            </a:pPr>
            <a:r>
              <a:rPr lang="en-US" b="1" u="sng" dirty="0"/>
              <a:t>SOFT DRINKS</a:t>
            </a:r>
            <a:r>
              <a:rPr lang="en-US" dirty="0"/>
              <a:t> </a:t>
            </a:r>
          </a:p>
          <a:p>
            <a:pPr marL="228600" indent="-228600" algn="ctr"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Lemon-lime 300ml | 2.92</a:t>
            </a:r>
          </a:p>
          <a:p>
            <a:pPr marL="228600" indent="-228600" algn="ctr"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Grape soda 250ml |2.47 </a:t>
            </a:r>
          </a:p>
          <a:p>
            <a:pPr marL="228600" indent="-228600" algn="ctr"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Ginger ale 200ml |2.13</a:t>
            </a:r>
          </a:p>
          <a:p>
            <a:pPr marL="228600" indent="-228600" algn="ctr"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Root beer 300ml | 3.01</a:t>
            </a:r>
          </a:p>
          <a:p>
            <a:pPr marL="228600" indent="-228600" algn="ctr">
              <a:lnSpc>
                <a:spcPct val="90000"/>
              </a:lnSpc>
              <a:spcBef>
                <a:spcPts val="1000"/>
              </a:spcBef>
            </a:pPr>
            <a:endParaRPr lang="en-US" dirty="0"/>
          </a:p>
          <a:p>
            <a:pPr marL="228600" indent="-228600" algn="ctr">
              <a:lnSpc>
                <a:spcPct val="90000"/>
              </a:lnSpc>
              <a:spcBef>
                <a:spcPts val="1000"/>
              </a:spcBef>
            </a:pPr>
            <a:r>
              <a:rPr lang="en-US" b="1" i="1" u="sng" dirty="0"/>
              <a:t>NOTE</a:t>
            </a:r>
            <a:endParaRPr lang="en-US" dirty="0"/>
          </a:p>
          <a:p>
            <a:pPr marL="228600" indent="-228600" algn="ctr">
              <a:lnSpc>
                <a:spcPct val="90000"/>
              </a:lnSpc>
              <a:spcBef>
                <a:spcPts val="1000"/>
              </a:spcBef>
            </a:pPr>
            <a:r>
              <a:rPr lang="en-US" b="1" dirty="0"/>
              <a:t>YOU ARE KINDLY REQUESTED TO CONSULT WITH A STAFF MEMBER IF YOU HAVE AN ALLERGY TO A SPECIFIC DISH TO ENSURE THAT YOUR ORDER CONTAINS NO ALLERGENS AND THAT YOU RECEIVE PROPER SERVICE AS PER YOUR REQUIREMENTS. A SPECIAL DIET WILL BE PROVIDED.</a:t>
            </a:r>
            <a:endParaRPr lang="en-US" dirty="0"/>
          </a:p>
          <a:p>
            <a:r>
              <a:rPr lang="en-US" b="1" dirty="0"/>
              <a:t>CONTACT DETAILS</a:t>
            </a:r>
            <a:endParaRPr lang="en-US" dirty="0"/>
          </a:p>
          <a:p>
            <a:r>
              <a:rPr lang="en-US" b="1" dirty="0"/>
              <a:t>TRINITY HOTEL ADDRESS 15, BAY ROAD, SWANSEA </a:t>
            </a:r>
            <a:endParaRPr lang="en-US" dirty="0"/>
          </a:p>
          <a:p>
            <a:r>
              <a:rPr lang="en-US" b="1" dirty="0"/>
              <a:t>OPENING TIME: 8.OOAM</a:t>
            </a:r>
            <a:endParaRPr lang="en-US" dirty="0"/>
          </a:p>
          <a:p>
            <a:r>
              <a:rPr lang="en-US" b="1" dirty="0"/>
              <a:t>CLOSING TIME: 12:00 MIDNIGHT </a:t>
            </a:r>
            <a:endParaRPr lang="en-US" dirty="0"/>
          </a:p>
          <a:p>
            <a:r>
              <a:rPr lang="en-US" b="1" dirty="0"/>
              <a:t>TEL: 07784453690</a:t>
            </a:r>
            <a:endParaRPr lang="en-US" dirty="0"/>
          </a:p>
          <a:p>
            <a:r>
              <a:rPr lang="en-US" b="1" dirty="0"/>
              <a:t>ONLINE VISA CARD PAYMENT ONLY</a:t>
            </a:r>
            <a:endParaRPr lang="en-US" dirty="0"/>
          </a:p>
          <a:p>
            <a:endParaRPr lang="en-US" dirty="0"/>
          </a:p>
          <a:p>
            <a:r>
              <a:rPr lang="en-US" b="1" dirty="0"/>
              <a:t>DELIVERY SERVICES ONLY</a:t>
            </a:r>
            <a:endParaRPr lang="en-US" dirty="0"/>
          </a:p>
          <a:p>
            <a:endParaRPr lang="en-US" dirty="0"/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64FEE7-92E2-4B28-AED4-341BB2242137}" type="slidenum">
              <a:rPr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0159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u="sng" dirty="0"/>
              <a:t>REFERENCES</a:t>
            </a:r>
            <a:endParaRPr lang="en-US" dirty="0"/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Clarke, Theresa B., Jamie Murphy, and Jami Adler 2016. "Celebrity chef adoption and implementation of social media, particularly Pinterest: A diffusion of innovations approach." </a:t>
            </a:r>
            <a:r>
              <a:rPr lang="en-US" i="1" dirty="0"/>
              <a:t>International Journal of Hospitality Management</a:t>
            </a:r>
            <a:r>
              <a:rPr lang="en-US" dirty="0"/>
              <a:t> 57 : 84-92. </a:t>
            </a:r>
            <a:endParaRPr lang="en-US" dirty="0">
              <a:cs typeface="Calibri"/>
            </a:endParaRPr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Kichlu, S., 2020. </a:t>
            </a:r>
            <a:r>
              <a:rPr lang="en-US" i="1" dirty="0"/>
              <a:t>Trinity Media Review</a:t>
            </a:r>
            <a:r>
              <a:rPr lang="en-US" dirty="0"/>
              <a:t> (Doctoral dissertation, Amity University, Noida). </a:t>
            </a:r>
            <a:endParaRPr lang="en-US" dirty="0">
              <a:cs typeface="Calibri"/>
            </a:endParaRPr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Lehrer, S.B., Ayuso, R. and Reese, G., 2003. Seafood allergy and allergens: a review. </a:t>
            </a:r>
            <a:r>
              <a:rPr lang="en-US" i="1" dirty="0"/>
              <a:t>Marine Biotechnology</a:t>
            </a:r>
            <a:r>
              <a:rPr lang="en-US" dirty="0"/>
              <a:t>, </a:t>
            </a:r>
            <a:r>
              <a:rPr lang="en-US" i="1" dirty="0"/>
              <a:t>5</a:t>
            </a:r>
            <a:r>
              <a:rPr lang="en-US" dirty="0"/>
              <a:t>(4), pp.339-348.</a:t>
            </a:r>
            <a:endParaRPr lang="en-US" dirty="0">
              <a:cs typeface="Calibri"/>
            </a:endParaRPr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US" dirty="0" err="1"/>
              <a:t>Youqing</a:t>
            </a:r>
            <a:r>
              <a:rPr lang="en-US" dirty="0"/>
              <a:t>, S. and Chatt, A., 2005. Speciation of arsenic in seafoods by HPLC coupled to neutron activation analysis.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64FEE7-92E2-4B28-AED4-341BB2242137}" type="slidenum">
              <a:rPr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91791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pPr/>
              <a:t>6/17/2022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pPr/>
              <a:t>6/17/2022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pPr/>
              <a:t>6/17/2022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pPr/>
              <a:t>6/17/2022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pPr/>
              <a:t>6/17/2022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pPr/>
              <a:t>6/17/2022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pPr/>
              <a:t>6/17/2022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pPr/>
              <a:t>6/17/2022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pPr/>
              <a:t>6/17/2022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pPr/>
              <a:t>6/17/2022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pPr/>
              <a:t>6/17/2022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pPr/>
              <a:t>6/17/2022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 /><Relationship Id="rId3" Type="http://schemas.openxmlformats.org/officeDocument/2006/relationships/image" Target="../media/image1.jpeg" /><Relationship Id="rId7" Type="http://schemas.openxmlformats.org/officeDocument/2006/relationships/image" Target="../media/image5.jpe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Relationship Id="rId6" Type="http://schemas.openxmlformats.org/officeDocument/2006/relationships/image" Target="../media/image4.jpeg" /><Relationship Id="rId5" Type="http://schemas.openxmlformats.org/officeDocument/2006/relationships/image" Target="../media/image3.jpeg" /><Relationship Id="rId4" Type="http://schemas.openxmlformats.org/officeDocument/2006/relationships/image" Target="../media/image2.jpeg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10.jpeg" /><Relationship Id="rId5" Type="http://schemas.openxmlformats.org/officeDocument/2006/relationships/image" Target="../media/image9.jpeg" /><Relationship Id="rId4" Type="http://schemas.openxmlformats.org/officeDocument/2006/relationships/image" Target="../media/image8.jpeg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020" y="274100"/>
            <a:ext cx="1452114" cy="791713"/>
          </a:xfrm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en-US" sz="2800" b="1" dirty="0">
                <a:solidFill>
                  <a:schemeClr val="accent2">
                    <a:lumMod val="75000"/>
                  </a:schemeClr>
                </a:solidFill>
                <a:highlight>
                  <a:srgbClr val="FF00FF"/>
                </a:highlight>
                <a:cs typeface="Calibri Light"/>
              </a:rPr>
              <a:t>HOTEL TRINITY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020" y="1387924"/>
            <a:ext cx="1452114" cy="112379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solidFill>
                  <a:srgbClr val="92D050"/>
                </a:solidFill>
                <a:cs typeface="Calibri"/>
              </a:rPr>
              <a:t>TAKE AWAY MENU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4D4A96F-770C-FF69-3908-7BAB807EC4F2}"/>
              </a:ext>
            </a:extLst>
          </p:cNvPr>
          <p:cNvSpPr txBox="1"/>
          <p:nvPr/>
        </p:nvSpPr>
        <p:spPr>
          <a:xfrm>
            <a:off x="2911954" y="137124"/>
            <a:ext cx="5172973" cy="73558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u="sng" dirty="0">
                <a:ea typeface="+mn-lt"/>
                <a:cs typeface="+mn-lt"/>
              </a:rPr>
              <a:t>STARTER</a:t>
            </a:r>
            <a:endParaRPr lang="en-US" b="1" u="sng" dirty="0"/>
          </a:p>
          <a:p>
            <a:endParaRPr lang="en-US" sz="1600" dirty="0">
              <a:cs typeface="Calibri"/>
            </a:endParaRPr>
          </a:p>
          <a:p>
            <a:r>
              <a:rPr lang="en-GB" sz="1400" b="1" dirty="0"/>
              <a:t>Calamari </a:t>
            </a:r>
            <a:r>
              <a:rPr lang="en-GB" sz="1400" dirty="0"/>
              <a:t>|8.96</a:t>
            </a:r>
          </a:p>
          <a:p>
            <a:r>
              <a:rPr lang="en-GB" sz="1400" dirty="0"/>
              <a:t>Deep fried calamari served with roasted garlic mayonnaise and salad</a:t>
            </a:r>
          </a:p>
          <a:p>
            <a:r>
              <a:rPr lang="en-GB" sz="1400" b="1" dirty="0"/>
              <a:t>Deep fried brie</a:t>
            </a:r>
            <a:r>
              <a:rPr lang="en-US" sz="1400" b="1" dirty="0"/>
              <a:t>|7.34</a:t>
            </a:r>
            <a:endParaRPr lang="en-GB" sz="1400" dirty="0"/>
          </a:p>
          <a:p>
            <a:r>
              <a:rPr lang="en-GB" sz="1400" dirty="0"/>
              <a:t>Served with the roasted onion marmalade and balsamic syrup, chilli and lime jam</a:t>
            </a:r>
          </a:p>
          <a:p>
            <a:r>
              <a:rPr lang="en-GB" sz="1400" b="1" dirty="0"/>
              <a:t>Smoked salmon </a:t>
            </a:r>
            <a:r>
              <a:rPr lang="en-US" sz="1400" b="1" dirty="0"/>
              <a:t>|6.32</a:t>
            </a:r>
            <a:endParaRPr lang="en-GB" sz="1400" dirty="0"/>
          </a:p>
          <a:p>
            <a:r>
              <a:rPr lang="en-GB" sz="1400" dirty="0"/>
              <a:t>Served with mashed peas, fresh strawberry served with toasted sourdough</a:t>
            </a:r>
          </a:p>
          <a:p>
            <a:r>
              <a:rPr lang="en-GB" sz="1400" b="1" dirty="0"/>
              <a:t>Cheese streak</a:t>
            </a:r>
            <a:r>
              <a:rPr lang="en-US" sz="1400" b="1" dirty="0"/>
              <a:t>|4.03</a:t>
            </a:r>
            <a:endParaRPr lang="en-GB" sz="1400" dirty="0"/>
          </a:p>
          <a:p>
            <a:r>
              <a:rPr lang="en-GB" sz="1400" dirty="0"/>
              <a:t>With seasoned chicken mince, pineapple salsa and roasted peppers</a:t>
            </a:r>
          </a:p>
          <a:p>
            <a:r>
              <a:rPr lang="en-GB" sz="1400" b="1" dirty="0"/>
              <a:t>Trout</a:t>
            </a:r>
            <a:r>
              <a:rPr lang="en-GB" sz="1400" dirty="0"/>
              <a:t> </a:t>
            </a:r>
            <a:r>
              <a:rPr lang="en-US" sz="1400" b="1" dirty="0"/>
              <a:t>|9.86</a:t>
            </a:r>
            <a:endParaRPr lang="en-GB" sz="1400" dirty="0"/>
          </a:p>
          <a:p>
            <a:r>
              <a:rPr lang="en-GB" sz="1400" dirty="0"/>
              <a:t>Served with mixed salad, roasted red onion marmalade</a:t>
            </a:r>
          </a:p>
          <a:p>
            <a:endParaRPr lang="en-GB" sz="1600" dirty="0"/>
          </a:p>
          <a:p>
            <a:r>
              <a:rPr lang="en-GB" sz="1600" b="1" dirty="0"/>
              <a:t>Side orders</a:t>
            </a:r>
          </a:p>
          <a:p>
            <a:r>
              <a:rPr lang="en-GB" sz="1600" b="1" dirty="0"/>
              <a:t>Beef burger</a:t>
            </a:r>
            <a:r>
              <a:rPr lang="en-US" sz="1600" b="1" dirty="0"/>
              <a:t>|8.32</a:t>
            </a:r>
          </a:p>
          <a:p>
            <a:r>
              <a:rPr lang="en-US" sz="1600" dirty="0"/>
              <a:t>Served with baby gem lettuce, tomato fries and streaky bacon</a:t>
            </a:r>
            <a:endParaRPr lang="en-GB" sz="1600" dirty="0"/>
          </a:p>
          <a:p>
            <a:r>
              <a:rPr lang="en-US" sz="1600" b="1" dirty="0"/>
              <a:t>Spaghetti |5.05</a:t>
            </a:r>
            <a:endParaRPr lang="en-GB" sz="1600" dirty="0"/>
          </a:p>
          <a:p>
            <a:r>
              <a:rPr lang="en-US" sz="1600" dirty="0"/>
              <a:t>Served with the homemade salad and peppercorn sauce</a:t>
            </a:r>
            <a:endParaRPr lang="en-GB" sz="1600" dirty="0"/>
          </a:p>
          <a:p>
            <a:r>
              <a:rPr lang="en-US" sz="1400" b="1" dirty="0"/>
              <a:t>Hotdog |4.01</a:t>
            </a:r>
            <a:endParaRPr lang="en-GB" sz="1400" dirty="0"/>
          </a:p>
          <a:p>
            <a:r>
              <a:rPr lang="en-US" sz="1400" b="1" dirty="0"/>
              <a:t>Pepper potatoes |3.12</a:t>
            </a:r>
            <a:endParaRPr lang="en-GB" sz="1400" dirty="0"/>
          </a:p>
          <a:p>
            <a:r>
              <a:rPr lang="en-US" sz="1400" b="1" dirty="0"/>
              <a:t>Fried beans|3.00</a:t>
            </a:r>
          </a:p>
          <a:p>
            <a:endParaRPr lang="en-US" sz="1400" b="1" dirty="0"/>
          </a:p>
          <a:p>
            <a:r>
              <a:rPr lang="en-US" sz="1400" b="1" u="sng" dirty="0"/>
              <a:t>BEVERAGES </a:t>
            </a:r>
            <a:endParaRPr lang="en-GB" sz="1400" b="1" u="sng" dirty="0"/>
          </a:p>
          <a:p>
            <a:r>
              <a:rPr lang="en-US" sz="1400" b="1" dirty="0"/>
              <a:t>Brewed coffee | 1.00</a:t>
            </a:r>
            <a:endParaRPr lang="en-GB" sz="1400" dirty="0"/>
          </a:p>
          <a:p>
            <a:r>
              <a:rPr lang="en-US" sz="1400" b="1" dirty="0"/>
              <a:t>Vanilla coffee flavor shot|0.87</a:t>
            </a:r>
            <a:endParaRPr lang="en-GB" sz="1400" dirty="0"/>
          </a:p>
          <a:p>
            <a:r>
              <a:rPr lang="en-US" sz="1400" b="1" dirty="0"/>
              <a:t>Iced coffee |2.00</a:t>
            </a:r>
            <a:endParaRPr lang="en-GB" sz="1400" dirty="0"/>
          </a:p>
          <a:p>
            <a:r>
              <a:rPr lang="en-US" sz="1400" b="1" dirty="0"/>
              <a:t>Cup of tea |0.49</a:t>
            </a:r>
            <a:endParaRPr lang="en-GB" sz="1400" dirty="0"/>
          </a:p>
          <a:p>
            <a:endParaRPr lang="en-GB" sz="1600" dirty="0"/>
          </a:p>
          <a:p>
            <a:endParaRPr lang="en-US" sz="1600" dirty="0">
              <a:ea typeface="+mn-lt"/>
              <a:cs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A282BD-8A56-AE26-CBE8-073B83E6B1BA}"/>
              </a:ext>
            </a:extLst>
          </p:cNvPr>
          <p:cNvSpPr txBox="1"/>
          <p:nvPr/>
        </p:nvSpPr>
        <p:spPr>
          <a:xfrm>
            <a:off x="9251470" y="279999"/>
            <a:ext cx="2743200" cy="61863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Main</a:t>
            </a:r>
            <a:endParaRPr lang="en-GB" dirty="0"/>
          </a:p>
          <a:p>
            <a:r>
              <a:rPr lang="en-US" b="1" dirty="0"/>
              <a:t>Tilapia |8.09</a:t>
            </a:r>
            <a:endParaRPr lang="en-GB" dirty="0"/>
          </a:p>
          <a:p>
            <a:r>
              <a:rPr lang="en-US" dirty="0"/>
              <a:t>Battered fish served with sliced mango , chili mayo and raw slaw and fries</a:t>
            </a:r>
          </a:p>
          <a:p>
            <a:endParaRPr lang="en-GB" dirty="0"/>
          </a:p>
          <a:p>
            <a:r>
              <a:rPr lang="en-US" b="1" dirty="0"/>
              <a:t>Oyster |8.54</a:t>
            </a:r>
            <a:endParaRPr lang="en-GB" dirty="0"/>
          </a:p>
          <a:p>
            <a:r>
              <a:rPr lang="en-US" dirty="0"/>
              <a:t>Wet fry oyster served with the fried vegetables, stem broccoli and sesame</a:t>
            </a:r>
          </a:p>
          <a:p>
            <a:endParaRPr lang="en-GB" dirty="0"/>
          </a:p>
          <a:p>
            <a:r>
              <a:rPr lang="en-GB" b="1" dirty="0"/>
              <a:t>Chicken &amp; chips</a:t>
            </a:r>
            <a:r>
              <a:rPr lang="en-US" b="1" dirty="0"/>
              <a:t>|7.44</a:t>
            </a:r>
            <a:endParaRPr lang="en-GB" dirty="0"/>
          </a:p>
          <a:p>
            <a:r>
              <a:rPr lang="en-GB" dirty="0"/>
              <a:t>Deep fried chicken breast with fried potato crisps and</a:t>
            </a:r>
          </a:p>
          <a:p>
            <a:r>
              <a:rPr lang="en-GB" dirty="0"/>
              <a:t>with creamy green sauce</a:t>
            </a:r>
          </a:p>
          <a:p>
            <a:endParaRPr lang="en-GB" dirty="0"/>
          </a:p>
          <a:p>
            <a:r>
              <a:rPr lang="en-GB" b="1" dirty="0"/>
              <a:t>Teriyaki sea bass</a:t>
            </a:r>
            <a:r>
              <a:rPr lang="en-US" b="1" dirty="0"/>
              <a:t>|8.32</a:t>
            </a:r>
            <a:endParaRPr lang="en-GB" dirty="0"/>
          </a:p>
          <a:p>
            <a:r>
              <a:rPr lang="en-GB" dirty="0"/>
              <a:t>Served with pan fried bass filet, stir fried vegetables, tender stem broccoli with crispy bacon</a:t>
            </a:r>
          </a:p>
          <a:p>
            <a:pPr algn="l"/>
            <a:endParaRPr lang="en-US" dirty="0">
              <a:cs typeface="Calibri"/>
            </a:endParaRPr>
          </a:p>
        </p:txBody>
      </p:sp>
      <p:pic>
        <p:nvPicPr>
          <p:cNvPr id="1027" name="Picture 3" descr="C:\Users\Tutionhut\Pictures\5af6c08caff8619da696c1c89b5276bf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1557" y="2375098"/>
            <a:ext cx="2329395" cy="2480682"/>
          </a:xfrm>
          <a:prstGeom prst="rect">
            <a:avLst/>
          </a:prstGeom>
          <a:noFill/>
        </p:spPr>
      </p:pic>
      <p:pic>
        <p:nvPicPr>
          <p:cNvPr id="1028" name="Picture 4" descr="C:\Users\Tutionhut\Pictures\8e687ccbad041c12353c690693c99b7d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150895" y="854415"/>
            <a:ext cx="1101312" cy="1037447"/>
          </a:xfrm>
          <a:prstGeom prst="rect">
            <a:avLst/>
          </a:prstGeom>
          <a:noFill/>
        </p:spPr>
      </p:pic>
      <p:pic>
        <p:nvPicPr>
          <p:cNvPr id="1029" name="Picture 5" descr="C:\Users\Tutionhut\Pictures\9c02b547dd4e77f8a8bd25e8c2d1c78f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930053" y="2317316"/>
            <a:ext cx="1380178" cy="114107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30" name="Picture 6" descr="C:\Users\Tutionhut\Pictures\04a2cf421e731bbcb485ee4a685bb450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993116" y="4005914"/>
            <a:ext cx="1087821" cy="1398091"/>
          </a:xfrm>
          <a:prstGeom prst="rect">
            <a:avLst/>
          </a:prstGeom>
          <a:noFill/>
        </p:spPr>
      </p:pic>
      <p:pic>
        <p:nvPicPr>
          <p:cNvPr id="1031" name="Picture 7" descr="C:\Users\Tutionhut\Pictures\5c73629c721c43addae3c03a8c861f75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797176" y="5407571"/>
            <a:ext cx="1156221" cy="1213945"/>
          </a:xfrm>
          <a:prstGeom prst="rect">
            <a:avLst/>
          </a:prstGeom>
          <a:noFill/>
        </p:spPr>
      </p:pic>
      <p:pic>
        <p:nvPicPr>
          <p:cNvPr id="1032" name="Picture 8" descr="C:\Users\Tutionhut\Pictures\d57c6505dbc035a11670065c9dfdb101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62839" y="5010934"/>
            <a:ext cx="2396298" cy="184706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2EEC0B-738C-F051-13F0-E178A15895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78502" y="632304"/>
            <a:ext cx="6116128" cy="622039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r>
              <a:rPr lang="en-US" sz="2000" b="1" u="sng" dirty="0">
                <a:ea typeface="+mn-lt"/>
                <a:cs typeface="+mn-lt"/>
              </a:rPr>
              <a:t>WINE </a:t>
            </a:r>
            <a:endParaRPr lang="en-US" sz="2000" b="1" dirty="0">
              <a:cs typeface="Calibri" panose="020F0502020204030204"/>
            </a:endParaRPr>
          </a:p>
          <a:p>
            <a:pPr algn="ctr">
              <a:buNone/>
            </a:pPr>
            <a:r>
              <a:rPr lang="en-GB" sz="1600" dirty="0"/>
              <a:t>Red wine served with fried calamari </a:t>
            </a:r>
            <a:r>
              <a:rPr lang="en-US" sz="1600" b="1" dirty="0"/>
              <a:t>|7.86</a:t>
            </a:r>
            <a:endParaRPr lang="en-GB" sz="1600" dirty="0"/>
          </a:p>
          <a:p>
            <a:pPr algn="ctr">
              <a:buNone/>
            </a:pPr>
            <a:r>
              <a:rPr lang="en-GB" sz="1600" dirty="0"/>
              <a:t>Rose wine served with salmon fish</a:t>
            </a:r>
            <a:r>
              <a:rPr lang="en-GB" sz="1600" b="1" dirty="0"/>
              <a:t> </a:t>
            </a:r>
            <a:r>
              <a:rPr lang="en-US" sz="1600" b="1" dirty="0"/>
              <a:t>|7.65</a:t>
            </a:r>
            <a:endParaRPr lang="en-GB" sz="1600" dirty="0"/>
          </a:p>
          <a:p>
            <a:pPr algn="ctr">
              <a:buNone/>
            </a:pPr>
            <a:r>
              <a:rPr lang="en-GB" sz="1600" dirty="0"/>
              <a:t>Fortified wine served with deep fried oyster </a:t>
            </a:r>
            <a:r>
              <a:rPr lang="en-US" sz="1600" b="1" dirty="0"/>
              <a:t>|8.65</a:t>
            </a:r>
            <a:endParaRPr lang="en-GB" sz="1600" dirty="0"/>
          </a:p>
          <a:p>
            <a:pPr algn="ctr">
              <a:buNone/>
            </a:pPr>
            <a:r>
              <a:rPr lang="en-GB" sz="1600" dirty="0"/>
              <a:t>Sparkling wine served with fried tuna </a:t>
            </a:r>
            <a:r>
              <a:rPr lang="en-US" sz="1600" b="1" dirty="0"/>
              <a:t>|9.01</a:t>
            </a:r>
            <a:endParaRPr lang="en-GB" sz="1600" dirty="0"/>
          </a:p>
          <a:p>
            <a:pPr algn="ctr">
              <a:buNone/>
            </a:pPr>
            <a:endParaRPr lang="en-US" sz="1600" i="1" dirty="0">
              <a:ea typeface="+mn-lt"/>
              <a:cs typeface="+mn-lt"/>
            </a:endParaRPr>
          </a:p>
          <a:p>
            <a:pPr algn="ctr">
              <a:buNone/>
            </a:pPr>
            <a:r>
              <a:rPr lang="en-GB" sz="1600" b="1" dirty="0"/>
              <a:t>Soft drinks</a:t>
            </a:r>
          </a:p>
          <a:p>
            <a:pPr algn="ctr">
              <a:buNone/>
            </a:pPr>
            <a:r>
              <a:rPr lang="en-GB" sz="1600" dirty="0"/>
              <a:t>Schweppes</a:t>
            </a:r>
            <a:r>
              <a:rPr lang="en-US" sz="1600" b="1" dirty="0"/>
              <a:t>|3.21</a:t>
            </a:r>
            <a:endParaRPr lang="en-GB" sz="1600" dirty="0"/>
          </a:p>
          <a:p>
            <a:pPr algn="ctr">
              <a:buNone/>
            </a:pPr>
            <a:r>
              <a:rPr lang="en-GB" sz="1600" dirty="0"/>
              <a:t>Coca-Cola</a:t>
            </a:r>
            <a:r>
              <a:rPr lang="en-US" sz="1600" b="1" dirty="0"/>
              <a:t>|2.32</a:t>
            </a:r>
            <a:endParaRPr lang="en-GB" sz="1600" dirty="0"/>
          </a:p>
          <a:p>
            <a:pPr algn="ctr">
              <a:buNone/>
            </a:pPr>
            <a:r>
              <a:rPr lang="en-GB" sz="1600" dirty="0"/>
              <a:t>Pepsi </a:t>
            </a:r>
            <a:r>
              <a:rPr lang="en-US" sz="1600" b="1" dirty="0"/>
              <a:t>|3.31</a:t>
            </a:r>
            <a:endParaRPr lang="en-GB" sz="1600" dirty="0"/>
          </a:p>
          <a:p>
            <a:pPr algn="ctr">
              <a:buNone/>
            </a:pPr>
            <a:r>
              <a:rPr lang="en-GB" sz="1600" dirty="0"/>
              <a:t>Robinson</a:t>
            </a:r>
            <a:r>
              <a:rPr lang="en-US" sz="1600" b="1" dirty="0"/>
              <a:t>|2.1</a:t>
            </a:r>
            <a:endParaRPr lang="en-GB" sz="1600" dirty="0"/>
          </a:p>
          <a:p>
            <a:pPr algn="ctr">
              <a:buNone/>
            </a:pPr>
            <a:r>
              <a:rPr lang="en-GB" sz="1600" dirty="0"/>
              <a:t>Tropicana</a:t>
            </a:r>
            <a:r>
              <a:rPr lang="en-US" sz="1600" b="1" dirty="0"/>
              <a:t>|3.1</a:t>
            </a:r>
            <a:endParaRPr lang="en-GB" sz="1600" dirty="0"/>
          </a:p>
          <a:p>
            <a:pPr algn="ctr">
              <a:buNone/>
            </a:pPr>
            <a:r>
              <a:rPr lang="en-GB" sz="1600" dirty="0"/>
              <a:t>Fanta 2.3</a:t>
            </a:r>
            <a:endParaRPr lang="en-US" sz="1600" dirty="0">
              <a:ea typeface="+mn-lt"/>
              <a:cs typeface="+mn-lt"/>
            </a:endParaRPr>
          </a:p>
          <a:p>
            <a:pPr algn="ctr">
              <a:buNone/>
            </a:pPr>
            <a:r>
              <a:rPr lang="en-US" sz="2400" b="1" i="1" u="sng" dirty="0">
                <a:solidFill>
                  <a:srgbClr val="00B050"/>
                </a:solidFill>
                <a:ea typeface="+mn-lt"/>
                <a:cs typeface="+mn-lt"/>
              </a:rPr>
              <a:t>NOTE</a:t>
            </a:r>
          </a:p>
          <a:p>
            <a:pPr algn="ctr">
              <a:buNone/>
            </a:pPr>
            <a:r>
              <a:rPr lang="en-GB" sz="2000" dirty="0">
                <a:solidFill>
                  <a:srgbClr val="00B050"/>
                </a:solidFill>
              </a:rPr>
              <a:t>IF YOU HAVE AN ALLERGY TO A PARTICULAR DISH, PLEASE CONSULT WITH ANY STAFF MEMBER TO ENSURE THAT YOUR ORDER IS FREE OF ALLERGENS.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F86AF7-1583-CC40-EFFE-35CADDD82C5F}"/>
              </a:ext>
            </a:extLst>
          </p:cNvPr>
          <p:cNvSpPr txBox="1"/>
          <p:nvPr/>
        </p:nvSpPr>
        <p:spPr>
          <a:xfrm>
            <a:off x="224287" y="454325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rgbClr val="FF0000"/>
                </a:solidFill>
                <a:cs typeface="Calibri"/>
              </a:rPr>
              <a:t>HOTEL TRINITY</a:t>
            </a:r>
          </a:p>
        </p:txBody>
      </p:sp>
      <p:pic>
        <p:nvPicPr>
          <p:cNvPr id="2050" name="Picture 2" descr="C:\Users\Tutionhut\Pictures\ac04038aa3a38f95dabc9cb663daf95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002110" y="3310758"/>
            <a:ext cx="2207174" cy="25866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1" name="Picture 3" descr="C:\Users\Tutionhut\Pictures\c4f469c3c8e15974efbaa40e4b8ad91c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036233" y="378373"/>
            <a:ext cx="2168765" cy="265445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3" name="Picture 5" descr="C:\Users\Tutionhut\Pictures\daebb0840fb5468b5b13ff51a29e6d15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50447" y="3251781"/>
            <a:ext cx="1707367" cy="1787568"/>
          </a:xfrm>
          <a:prstGeom prst="rect">
            <a:avLst/>
          </a:prstGeom>
          <a:noFill/>
        </p:spPr>
      </p:pic>
      <p:pic>
        <p:nvPicPr>
          <p:cNvPr id="2055" name="Picture 7" descr="C:\Users\Tutionhut\Pictures\d9b30c4d5b6c0a8dcb10c83054078a4c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968668" y="2709276"/>
            <a:ext cx="1565754" cy="2398752"/>
          </a:xfrm>
          <a:prstGeom prst="rect">
            <a:avLst/>
          </a:prstGeom>
          <a:noFill/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37AA33D-9C16-EF77-F364-CA406329897D}"/>
              </a:ext>
            </a:extLst>
          </p:cNvPr>
          <p:cNvSpPr txBox="1"/>
          <p:nvPr/>
        </p:nvSpPr>
        <p:spPr>
          <a:xfrm>
            <a:off x="323077" y="1438366"/>
            <a:ext cx="2743200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ea typeface="+mn-lt"/>
                <a:cs typeface="+mn-lt"/>
              </a:rPr>
              <a:t>CONTACT DETAILS</a:t>
            </a:r>
            <a:endParaRPr lang="en-US" dirty="0">
              <a:ea typeface="+mn-lt"/>
              <a:cs typeface="+mn-lt"/>
            </a:endParaRPr>
          </a:p>
          <a:p>
            <a:r>
              <a:rPr lang="en-US" b="1" dirty="0">
                <a:cs typeface="Calibri"/>
              </a:rPr>
              <a:t>TRINITY HOTEL ADDRESS 43, OCEAN ROAD, SWANSEA </a:t>
            </a:r>
            <a:endParaRPr lang="en-US" dirty="0">
              <a:ea typeface="+mn-lt"/>
              <a:cs typeface="+mn-lt"/>
            </a:endParaRPr>
          </a:p>
          <a:p>
            <a:r>
              <a:rPr lang="en-US" b="1" dirty="0">
                <a:cs typeface="Calibri"/>
              </a:rPr>
              <a:t>OPENING TIME: 8.OOAM</a:t>
            </a:r>
            <a:endParaRPr lang="en-US" dirty="0">
              <a:ea typeface="+mn-lt"/>
              <a:cs typeface="+mn-lt"/>
            </a:endParaRPr>
          </a:p>
          <a:p>
            <a:r>
              <a:rPr lang="en-US" b="1" dirty="0">
                <a:cs typeface="Calibri"/>
              </a:rPr>
              <a:t>CLOSING TIME: 11:00 NIGHT TIME</a:t>
            </a:r>
            <a:endParaRPr lang="en-US" dirty="0">
              <a:ea typeface="+mn-lt"/>
              <a:cs typeface="+mn-lt"/>
            </a:endParaRPr>
          </a:p>
          <a:p>
            <a:r>
              <a:rPr lang="en-US" b="1" dirty="0">
                <a:cs typeface="Calibri"/>
              </a:rPr>
              <a:t>TEL: 07643896312</a:t>
            </a:r>
            <a:endParaRPr lang="en-US" dirty="0">
              <a:ea typeface="+mn-lt"/>
              <a:cs typeface="+mn-lt"/>
            </a:endParaRPr>
          </a:p>
          <a:p>
            <a:r>
              <a:rPr lang="en-US" b="1" dirty="0">
                <a:cs typeface="Calibri"/>
              </a:rPr>
              <a:t>ONLINE VISA CARD PAYMENT ONLY</a:t>
            </a:r>
            <a:endParaRPr lang="en-US" dirty="0">
              <a:ea typeface="+mn-lt"/>
              <a:cs typeface="+mn-lt"/>
            </a:endParaRPr>
          </a:p>
          <a:p>
            <a:endParaRPr lang="en-US" b="1" dirty="0">
              <a:cs typeface="Calibri"/>
            </a:endParaRPr>
          </a:p>
          <a:p>
            <a:r>
              <a:rPr lang="en-US" b="1" dirty="0">
                <a:cs typeface="Calibri"/>
              </a:rPr>
              <a:t>DELIVERY SERVICES ONLY</a:t>
            </a:r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pPr algn="l"/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970472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4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rgbClr val="00B05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CE2732-6B8A-1663-5C0C-6F8FF8E5F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US" sz="4000" b="1" u="sng" dirty="0">
                <a:solidFill>
                  <a:srgbClr val="FFFFFF"/>
                </a:solidFill>
                <a:cs typeface="Calibri Light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840A4B-153A-C6EC-10C9-A466D3B4B3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174135"/>
            <a:ext cx="9708995" cy="3883474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>
              <a:buNone/>
            </a:pPr>
            <a:r>
              <a:rPr lang="en-GB" sz="2600" dirty="0"/>
              <a:t>Jeffery, K., </a:t>
            </a:r>
            <a:r>
              <a:rPr lang="en-GB" sz="2600" dirty="0" err="1"/>
              <a:t>Mangi</a:t>
            </a:r>
            <a:r>
              <a:rPr lang="en-GB" sz="2600" dirty="0"/>
              <a:t>, S.C., </a:t>
            </a:r>
            <a:r>
              <a:rPr lang="en-GB" sz="2600" dirty="0" err="1"/>
              <a:t>Conejo</a:t>
            </a:r>
            <a:r>
              <a:rPr lang="en-GB" sz="2600" dirty="0"/>
              <a:t>-Watt, H., </a:t>
            </a:r>
            <a:r>
              <a:rPr lang="en-GB" sz="2600" dirty="0" err="1"/>
              <a:t>Muench</a:t>
            </a:r>
            <a:r>
              <a:rPr lang="en-GB" sz="2600" dirty="0"/>
              <a:t>, A. and </a:t>
            </a:r>
            <a:r>
              <a:rPr lang="en-GB" sz="2600" dirty="0" err="1"/>
              <a:t>Hyder</a:t>
            </a:r>
            <a:r>
              <a:rPr lang="en-GB" sz="2600" dirty="0"/>
              <a:t>, K., 2021. The potential of the UK inshore fleet to switch or integrate aquaculture to form a more holistic seafood production system. </a:t>
            </a:r>
            <a:r>
              <a:rPr lang="en-GB" sz="2600" i="1" dirty="0"/>
              <a:t>Ocean &amp; Coastal Management</a:t>
            </a:r>
            <a:r>
              <a:rPr lang="en-GB" sz="2600" dirty="0"/>
              <a:t>, </a:t>
            </a:r>
            <a:r>
              <a:rPr lang="en-GB" sz="2600" i="1" dirty="0"/>
              <a:t>202</a:t>
            </a:r>
            <a:r>
              <a:rPr lang="en-GB" sz="2600" dirty="0"/>
              <a:t>, p.105503.</a:t>
            </a:r>
            <a:endParaRPr lang="en-US" sz="2600" dirty="0">
              <a:ea typeface="+mn-lt"/>
              <a:cs typeface="+mn-lt"/>
            </a:endParaRPr>
          </a:p>
          <a:p>
            <a:pPr>
              <a:buNone/>
            </a:pPr>
            <a:r>
              <a:rPr lang="en-GB" sz="2600" dirty="0" err="1"/>
              <a:t>Panneer</a:t>
            </a:r>
            <a:r>
              <a:rPr lang="en-GB" sz="2600" dirty="0"/>
              <a:t>, </a:t>
            </a:r>
            <a:r>
              <a:rPr lang="en-GB" sz="2600" dirty="0" err="1"/>
              <a:t>Sigamani</a:t>
            </a:r>
            <a:r>
              <a:rPr lang="en-GB" sz="2600" dirty="0"/>
              <a:t>, et al. 2021 "Faculty Development Programme on </a:t>
            </a:r>
            <a:r>
              <a:rPr lang="en-GB" sz="2600" dirty="0" err="1"/>
              <a:t>Transdisciplinary</a:t>
            </a:r>
            <a:r>
              <a:rPr lang="en-GB" sz="2600" dirty="0"/>
              <a:t> Research (Virtual)." </a:t>
            </a:r>
            <a:r>
              <a:rPr lang="en-GB" sz="2600" i="1" dirty="0" err="1"/>
              <a:t>Santhosh</a:t>
            </a:r>
            <a:r>
              <a:rPr lang="en-GB" sz="2600" i="1" dirty="0"/>
              <a:t> and SA, VIGNESHWARAN and Y </a:t>
            </a:r>
            <a:r>
              <a:rPr lang="en-GB" sz="2600" i="1" dirty="0" err="1"/>
              <a:t>Humtsoe</a:t>
            </a:r>
            <a:r>
              <a:rPr lang="en-GB" sz="2600" i="1" dirty="0"/>
              <a:t>, </a:t>
            </a:r>
            <a:r>
              <a:rPr lang="en-GB" sz="2600" i="1" dirty="0" err="1"/>
              <a:t>Mhadeno</a:t>
            </a:r>
            <a:r>
              <a:rPr lang="en-GB" sz="2600" i="1" dirty="0"/>
              <a:t> and </a:t>
            </a:r>
            <a:r>
              <a:rPr lang="en-GB" sz="2600" i="1" dirty="0" err="1"/>
              <a:t>Baskaran</a:t>
            </a:r>
            <a:r>
              <a:rPr lang="en-GB" sz="2600" i="1" dirty="0"/>
              <a:t> S, </a:t>
            </a:r>
            <a:r>
              <a:rPr lang="en-GB" sz="2600" i="1" dirty="0" err="1"/>
              <a:t>Jeya</a:t>
            </a:r>
            <a:r>
              <a:rPr lang="en-GB" sz="2600" i="1" dirty="0"/>
              <a:t> and Paul Raj, Samuel, Faculty Development Programme on </a:t>
            </a:r>
            <a:r>
              <a:rPr lang="en-GB" sz="2600" i="1" dirty="0" err="1"/>
              <a:t>Transdisciplinary</a:t>
            </a:r>
            <a:r>
              <a:rPr lang="en-GB" sz="2600" i="1" dirty="0"/>
              <a:t> Research (Virtual)(July 17, 2021)</a:t>
            </a:r>
            <a:r>
              <a:rPr lang="en-GB" sz="2600" dirty="0"/>
              <a:t>.</a:t>
            </a:r>
            <a:endParaRPr lang="en-US" sz="2600" dirty="0">
              <a:ea typeface="+mn-lt"/>
              <a:cs typeface="+mn-lt"/>
            </a:endParaRPr>
          </a:p>
          <a:p>
            <a:pPr>
              <a:buNone/>
            </a:pPr>
            <a:r>
              <a:rPr lang="en-GB" sz="2600" dirty="0" err="1"/>
              <a:t>Wai</a:t>
            </a:r>
            <a:r>
              <a:rPr lang="en-GB" sz="2600" dirty="0"/>
              <a:t>, C.Y., Leung, N.Y., Leung, A.S., Wong, G.W. and Leung, T.F., 2021. Seafood allergy in </a:t>
            </a:r>
            <a:r>
              <a:rPr lang="en-GB" sz="2600" dirty="0" err="1"/>
              <a:t>asia</a:t>
            </a:r>
            <a:r>
              <a:rPr lang="en-GB" sz="2600" dirty="0"/>
              <a:t>: geographical specificity and beyond. </a:t>
            </a:r>
            <a:r>
              <a:rPr lang="en-GB" sz="2600" i="1" dirty="0"/>
              <a:t>Frontiers in Allergy</a:t>
            </a:r>
            <a:r>
              <a:rPr lang="en-GB" sz="2600" dirty="0"/>
              <a:t>, </a:t>
            </a:r>
            <a:r>
              <a:rPr lang="en-GB" sz="2600" i="1" dirty="0"/>
              <a:t>2</a:t>
            </a:r>
            <a:r>
              <a:rPr lang="en-GB" sz="2600" dirty="0"/>
              <a:t>.</a:t>
            </a:r>
            <a:endParaRPr lang="en-US" sz="2600" dirty="0">
              <a:ea typeface="+mn-lt"/>
              <a:cs typeface="+mn-lt"/>
            </a:endParaRPr>
          </a:p>
          <a:p>
            <a:pPr marL="0" indent="0">
              <a:buNone/>
            </a:pPr>
            <a:endParaRPr lang="en-US" sz="2200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5950040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Office Them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49</TotalTime>
  <Words>285</Words>
  <Application>Microsoft Office PowerPoint</Application>
  <PresentationFormat>Ecran lat</PresentationFormat>
  <Paragraphs>138</Paragraphs>
  <Slides>3</Slides>
  <Notes>3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3</vt:i4>
      </vt:variant>
    </vt:vector>
  </HeadingPairs>
  <TitlesOfParts>
    <vt:vector size="4" baseType="lpstr">
      <vt:lpstr>office theme</vt:lpstr>
      <vt:lpstr>HOTEL TRINITY</vt:lpstr>
      <vt:lpstr>Prezentare PowerPoint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Utilizator necunoscut</cp:lastModifiedBy>
  <cp:revision>332</cp:revision>
  <dcterms:created xsi:type="dcterms:W3CDTF">2022-06-13T05:34:16Z</dcterms:created>
  <dcterms:modified xsi:type="dcterms:W3CDTF">2022-06-17T10:35:59Z</dcterms:modified>
</cp:coreProperties>
</file>