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embeddedFontLst>
    <p:embeddedFont>
      <p:font typeface="Roboto" panose="02000000000000000000"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251C7-BBFB-EB75-030C-5CE0CEF1436D}" v="232" dt="2026-03-05T23:01:56.818"/>
    <p1510:client id="{D793491C-2B40-1E79-2493-82E7018C4F55}" v="185" dt="2026-03-05T23:20:13.363"/>
  </p1510:revLst>
</p1510:revInfo>
</file>

<file path=ppt/tableStyles.xml><?xml version="1.0" encoding="utf-8"?>
<a:tblStyleLst xmlns:a="http://schemas.openxmlformats.org/drawingml/2006/main" def="{A44B91A6-8A82-4B62-B16A-9AE2A85F1A30}">
  <a:tblStyle styleId="{A44B91A6-8A82-4B62-B16A-9AE2A85F1A30}"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68" name="Google Shape;68;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74" name="Google Shape;74;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0" name="Google Shape;8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6" name="Google Shape;86;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2" name="Google Shape;92;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8" name="Google Shape;98;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4" name="Google Shape;104;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8" name="Google Shape;128;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4" name="Google Shape;134;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Google Shape;139;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0" name="Google Shape;140;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6" name="Google Shape;146;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2" name="Google Shape;152;p1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8" name="Google Shape;158;p1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125" y="0"/>
            <a:ext cx="9144250" cy="5863987"/>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1" name="Google Shape;11;p2"/>
          <p:cNvSpPr txBox="1">
            <a:spLocks noGrp="1"/>
          </p:cNvSpPr>
          <p:nvPr>
            <p:ph type="ctrTitle"/>
          </p:nvPr>
        </p:nvSpPr>
        <p:spPr>
          <a:xfrm>
            <a:off x="311700" y="719633"/>
            <a:ext cx="8520600" cy="17100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2504747"/>
            <a:ext cx="4242600" cy="984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14"/>
        <p:cNvGrpSpPr/>
        <p:nvPr/>
      </p:nvGrpSpPr>
      <p:grpSpPr>
        <a:xfrm>
          <a:off x="0" y="0"/>
          <a:ext cx="0" cy="0"/>
          <a:chOff x="0" y="0"/>
          <a:chExt cx="0" cy="0"/>
        </a:xfrm>
      </p:grpSpPr>
      <p:sp>
        <p:nvSpPr>
          <p:cNvPr id="15" name="Google Shape;15;p3"/>
          <p:cNvSpPr/>
          <p:nvPr/>
        </p:nvSpPr>
        <p:spPr>
          <a:xfrm>
            <a:off x="0" y="64132"/>
            <a:ext cx="9144250" cy="5863987"/>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5863987"/>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719633"/>
            <a:ext cx="8520600" cy="17100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6858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58833"/>
            <a:ext cx="4313625" cy="5865687"/>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sp>
      <p:sp>
        <p:nvSpPr>
          <p:cNvPr id="22" name="Google Shape;22;p4"/>
          <p:cNvSpPr/>
          <p:nvPr/>
        </p:nvSpPr>
        <p:spPr>
          <a:xfrm>
            <a:off x="-125" y="0"/>
            <a:ext cx="4316900" cy="5860653"/>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sp>
      <p:sp>
        <p:nvSpPr>
          <p:cNvPr id="23" name="Google Shape;23;p4"/>
          <p:cNvSpPr txBox="1">
            <a:spLocks noGrp="1"/>
          </p:cNvSpPr>
          <p:nvPr>
            <p:ph type="title"/>
          </p:nvPr>
        </p:nvSpPr>
        <p:spPr>
          <a:xfrm>
            <a:off x="311725" y="667900"/>
            <a:ext cx="3706500" cy="33453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667900"/>
            <a:ext cx="4166400" cy="5464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702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667900"/>
            <a:ext cx="8520600" cy="831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2007600"/>
            <a:ext cx="3999900" cy="410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2007600"/>
            <a:ext cx="3999900" cy="410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702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667900"/>
            <a:ext cx="8520600" cy="831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6858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667900"/>
            <a:ext cx="3127500" cy="2438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3187533"/>
            <a:ext cx="3127500" cy="3063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1064800"/>
            <a:ext cx="6247800" cy="4728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6858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667900"/>
            <a:ext cx="3704400" cy="2732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3502300"/>
            <a:ext cx="3704400" cy="1235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667900"/>
            <a:ext cx="3954000" cy="5481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5825333"/>
            <a:ext cx="9144000" cy="1032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6028533"/>
            <a:ext cx="7979400" cy="614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1108233"/>
            <a:ext cx="5334900" cy="16596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828567"/>
            <a:ext cx="5334900" cy="12567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6217622"/>
            <a:ext cx="548700" cy="5247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0"/>
        <p:cNvGrpSpPr/>
        <p:nvPr/>
      </p:nvGrpSpPr>
      <p:grpSpPr>
        <a:xfrm>
          <a:off x="0" y="0"/>
          <a:ext cx="0" cy="0"/>
          <a:chOff x="0" y="0"/>
          <a:chExt cx="0" cy="0"/>
        </a:xfrm>
      </p:grpSpPr>
      <p:sp>
        <p:nvSpPr>
          <p:cNvPr id="61" name="Google Shape;61;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2" name="Google Shape;62;p13"/>
          <p:cNvSpPr txBox="1">
            <a:spLocks noGrp="1"/>
          </p:cNvSpPr>
          <p:nvPr>
            <p:ph type="body" idx="1"/>
          </p:nvPr>
        </p:nvSpPr>
        <p:spPr>
          <a:xfrm>
            <a:off x="457200" y="1600200"/>
            <a:ext cx="8229600" cy="45261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1200"/>
              </a:spcBef>
              <a:spcAft>
                <a:spcPts val="0"/>
              </a:spcAft>
              <a:buClr>
                <a:schemeClr val="dk1"/>
              </a:buClr>
              <a:buSzPts val="1800"/>
              <a:buChar char="○"/>
              <a:defRPr/>
            </a:lvl2pPr>
            <a:lvl3pPr marL="1371600" lvl="2" indent="-342900" algn="l">
              <a:spcBef>
                <a:spcPts val="1200"/>
              </a:spcBef>
              <a:spcAft>
                <a:spcPts val="0"/>
              </a:spcAft>
              <a:buClr>
                <a:schemeClr val="dk1"/>
              </a:buClr>
              <a:buSzPts val="1800"/>
              <a:buChar char="■"/>
              <a:defRPr/>
            </a:lvl3pPr>
            <a:lvl4pPr marL="1828800" lvl="3" indent="-342900" algn="l">
              <a:spcBef>
                <a:spcPts val="1200"/>
              </a:spcBef>
              <a:spcAft>
                <a:spcPts val="0"/>
              </a:spcAft>
              <a:buClr>
                <a:schemeClr val="dk1"/>
              </a:buClr>
              <a:buSzPts val="1800"/>
              <a:buChar char="●"/>
              <a:defRPr/>
            </a:lvl4pPr>
            <a:lvl5pPr marL="2286000" lvl="4" indent="-342900" algn="l">
              <a:spcBef>
                <a:spcPts val="1200"/>
              </a:spcBef>
              <a:spcAft>
                <a:spcPts val="0"/>
              </a:spcAft>
              <a:buClr>
                <a:schemeClr val="dk1"/>
              </a:buClr>
              <a:buSzPts val="1800"/>
              <a:buChar char="○"/>
              <a:defRPr/>
            </a:lvl5pPr>
            <a:lvl6pPr marL="2743200" lvl="5" indent="-342900" algn="l">
              <a:spcBef>
                <a:spcPts val="1200"/>
              </a:spcBef>
              <a:spcAft>
                <a:spcPts val="0"/>
              </a:spcAft>
              <a:buClr>
                <a:schemeClr val="dk1"/>
              </a:buClr>
              <a:buSzPts val="1800"/>
              <a:buChar char="■"/>
              <a:defRPr/>
            </a:lvl6pPr>
            <a:lvl7pPr marL="3200400" lvl="6" indent="-342900" algn="l">
              <a:spcBef>
                <a:spcPts val="1200"/>
              </a:spcBef>
              <a:spcAft>
                <a:spcPts val="0"/>
              </a:spcAft>
              <a:buClr>
                <a:schemeClr val="dk1"/>
              </a:buClr>
              <a:buSzPts val="1800"/>
              <a:buChar char="●"/>
              <a:defRPr/>
            </a:lvl7pPr>
            <a:lvl8pPr marL="3657600" lvl="7" indent="-342900" algn="l">
              <a:spcBef>
                <a:spcPts val="1200"/>
              </a:spcBef>
              <a:spcAft>
                <a:spcPts val="0"/>
              </a:spcAft>
              <a:buClr>
                <a:schemeClr val="dk1"/>
              </a:buClr>
              <a:buSzPts val="1800"/>
              <a:buChar char="○"/>
              <a:defRPr/>
            </a:lvl8pPr>
            <a:lvl9pPr marL="4114800" lvl="8" indent="-342900" algn="l">
              <a:spcBef>
                <a:spcPts val="1200"/>
              </a:spcBef>
              <a:spcAft>
                <a:spcPts val="1200"/>
              </a:spcAft>
              <a:buClr>
                <a:schemeClr val="dk1"/>
              </a:buClr>
              <a:buSzPts val="1800"/>
              <a:buChar char="■"/>
              <a:defRPr/>
            </a:lvl9pPr>
          </a:lstStyle>
          <a:p>
            <a:endParaRPr/>
          </a:p>
        </p:txBody>
      </p:sp>
      <p:sp>
        <p:nvSpPr>
          <p:cNvPr id="63" name="Google Shape;63;p13"/>
          <p:cNvSpPr txBox="1">
            <a:spLocks noGrp="1"/>
          </p:cNvSpPr>
          <p:nvPr>
            <p:ph type="dt" idx="10"/>
          </p:nvPr>
        </p:nvSpPr>
        <p:spPr>
          <a:xfrm>
            <a:off x="457200" y="6356350"/>
            <a:ext cx="2133600" cy="3651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3"/>
          <p:cNvSpPr txBox="1">
            <a:spLocks noGrp="1"/>
          </p:cNvSpPr>
          <p:nvPr>
            <p:ph type="ftr" idx="11"/>
          </p:nvPr>
        </p:nvSpPr>
        <p:spPr>
          <a:xfrm>
            <a:off x="3124200" y="6356350"/>
            <a:ext cx="2895600" cy="3651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3"/>
          <p:cNvSpPr txBox="1">
            <a:spLocks noGrp="1"/>
          </p:cNvSpPr>
          <p:nvPr>
            <p:ph type="sldNum" idx="12"/>
          </p:nvPr>
        </p:nvSpPr>
        <p:spPr>
          <a:xfrm>
            <a:off x="6553200" y="6356350"/>
            <a:ext cx="2133600" cy="365100"/>
          </a:xfrm>
          <a:prstGeom prst="rect">
            <a:avLst/>
          </a:prstGeom>
          <a:noFill/>
          <a:ln>
            <a:noFill/>
          </a:ln>
        </p:spPr>
        <p:txBody>
          <a:bodyPr spcFirstLastPara="1" wrap="square" lIns="91425" tIns="45700" rIns="91425" bIns="45700" anchor="ctr" anchorCtr="0">
            <a:norm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593367"/>
            <a:ext cx="8520600" cy="7635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536633"/>
            <a:ext cx="8520600" cy="4555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6217622"/>
            <a:ext cx="548700" cy="5247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a:bodyPr>
          <a:lstStyle/>
          <a:p>
            <a:pPr algn="ctr">
              <a:buClr>
                <a:schemeClr val="dk1"/>
              </a:buClr>
              <a:buSzPct val="100000"/>
            </a:pPr>
            <a:r>
              <a:rPr lang="en-US" sz="4400" dirty="0">
                <a:latin typeface="Calibri"/>
                <a:ea typeface="Calibri"/>
                <a:cs typeface="Calibri"/>
                <a:sym typeface="Calibri"/>
              </a:rPr>
              <a:t>Leadership Styles in Elite </a:t>
            </a:r>
            <a:r>
              <a:rPr lang="en-US" sz="4400">
                <a:latin typeface="Calibri"/>
                <a:ea typeface="Calibri"/>
                <a:cs typeface="Calibri"/>
                <a:sym typeface="Calibri"/>
              </a:rPr>
              <a:t>Football </a:t>
            </a:r>
            <a:r>
              <a:rPr lang="en-US" sz="4400">
                <a:solidFill>
                  <a:schemeClr val="dk1"/>
                </a:solidFill>
                <a:latin typeface="Calibri"/>
                <a:ea typeface="Calibri"/>
                <a:cs typeface="Calibri"/>
                <a:sym typeface="Calibri"/>
              </a:rPr>
              <a:t>Critical Analysis</a:t>
            </a:r>
            <a:endParaRPr>
              <a:solidFill>
                <a:schemeClr val="dk1"/>
              </a:solidFill>
            </a:endParaRPr>
          </a:p>
        </p:txBody>
      </p:sp>
      <p:sp>
        <p:nvSpPr>
          <p:cNvPr id="71" name="Google Shape;71;p14"/>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lnSpcReduction="10000"/>
          </a:bodyPr>
          <a:lstStyle/>
          <a:p>
            <a:pPr marL="342900" lvl="0" indent="-334010" algn="l" rtl="0">
              <a:spcBef>
                <a:spcPts val="0"/>
              </a:spcBef>
              <a:spcAft>
                <a:spcPts val="0"/>
              </a:spcAft>
              <a:buClr>
                <a:schemeClr val="dk1"/>
              </a:buClr>
              <a:buSzPct val="100000"/>
              <a:buChar char="●"/>
            </a:pPr>
            <a:r>
              <a:rPr lang="en-US" sz="1800"/>
              <a:t>This presentation critically evaluates established leadership theories in sport and applies them to elite football management. </a:t>
            </a:r>
            <a:endParaRPr lang="en-US"/>
          </a:p>
          <a:p>
            <a:pPr marL="342900" lvl="0" indent="-334010" algn="l" rtl="0">
              <a:spcBef>
                <a:spcPts val="360"/>
              </a:spcBef>
              <a:spcAft>
                <a:spcPts val="0"/>
              </a:spcAft>
              <a:buClr>
                <a:schemeClr val="dk1"/>
              </a:buClr>
              <a:buSzPct val="100000"/>
              <a:buChar char="●"/>
            </a:pPr>
            <a:r>
              <a:rPr lang="en-US" sz="1800"/>
              <a:t>It uses José Mourinho and Pep Guardiola as contrasting case studies to test theory in practice and to highlight how leadership effectiveness is shaped by context (Northouse, 2021; Cotterill &amp; Cheetham, 2017).</a:t>
            </a:r>
            <a:endParaRPr/>
          </a:p>
          <a:p>
            <a:pPr marL="342900" lvl="0" indent="-228600" algn="l" rtl="0">
              <a:spcBef>
                <a:spcPts val="360"/>
              </a:spcBef>
              <a:spcAft>
                <a:spcPts val="0"/>
              </a:spcAft>
              <a:buClr>
                <a:schemeClr val="dk1"/>
              </a:buClr>
              <a:buSzPct val="100000"/>
              <a:buNone/>
            </a:pPr>
            <a:endParaRPr sz="1800"/>
          </a:p>
          <a:p>
            <a:pPr marL="342900" indent="-334010">
              <a:spcBef>
                <a:spcPts val="360"/>
              </a:spcBef>
              <a:buClr>
                <a:schemeClr val="dk1"/>
              </a:buClr>
              <a:buSzPct val="100000"/>
            </a:pPr>
            <a:r>
              <a:rPr lang="en-US" sz="1800" dirty="0"/>
              <a:t>In elite football managers rarely rely on just the on leadership style but instead adapt their approach depending on club player and culture(</a:t>
            </a:r>
            <a:r>
              <a:rPr lang="en-US" sz="1800" dirty="0" err="1"/>
              <a:t>Oc</a:t>
            </a:r>
            <a:r>
              <a:rPr lang="en-US" sz="1800" dirty="0"/>
              <a:t>, 2018).</a:t>
            </a:r>
            <a:endParaRPr dirty="0"/>
          </a:p>
          <a:p>
            <a:pPr marL="342900" lvl="0" indent="-228600" algn="l" rtl="0">
              <a:spcBef>
                <a:spcPts val="360"/>
              </a:spcBef>
              <a:spcAft>
                <a:spcPts val="0"/>
              </a:spcAft>
              <a:buClr>
                <a:schemeClr val="dk1"/>
              </a:buClr>
              <a:buSzPct val="100000"/>
              <a:buNone/>
            </a:pPr>
            <a:endParaRPr sz="1800"/>
          </a:p>
          <a:p>
            <a:pPr marL="342900" lvl="0" indent="-228600" algn="l" rtl="0">
              <a:spcBef>
                <a:spcPts val="360"/>
              </a:spcBef>
              <a:spcAft>
                <a:spcPts val="1200"/>
              </a:spcAft>
              <a:buClr>
                <a:schemeClr val="dk1"/>
              </a:buClr>
              <a:buSzPct val="100000"/>
              <a:buNone/>
            </a:pPr>
            <a:endParaRPr sz="1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latin typeface="Calibri"/>
                <a:ea typeface="Calibri"/>
                <a:cs typeface="Calibri"/>
                <a:sym typeface="Calibri"/>
              </a:rPr>
              <a:t>Aim</a:t>
            </a:r>
            <a:endParaRPr lang="en-US" sz="4400">
              <a:latin typeface="Calibri"/>
              <a:ea typeface="Calibri"/>
              <a:cs typeface="Calibri"/>
            </a:endParaRPr>
          </a:p>
        </p:txBody>
      </p:sp>
      <p:sp>
        <p:nvSpPr>
          <p:cNvPr id="77" name="Google Shape;77;p15"/>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a:bodyPr>
          <a:lstStyle/>
          <a:p>
            <a:pPr marL="342900" indent="-342900">
              <a:buClr>
                <a:schemeClr val="dk1"/>
              </a:buClr>
              <a:buSzPts val="1800"/>
            </a:pPr>
            <a:r>
              <a:rPr lang="en-US" sz="1800" dirty="0"/>
              <a:t>This presentation will </a:t>
            </a:r>
            <a:r>
              <a:rPr lang="en-GB" sz="1800" dirty="0"/>
              <a:t>identify</a:t>
            </a:r>
            <a:r>
              <a:rPr lang="en-US" sz="1800" dirty="0"/>
              <a:t> and critically evaluate established leadership theory relevant to sport, to </a:t>
            </a:r>
            <a:r>
              <a:rPr lang="en-GB" sz="1800" dirty="0"/>
              <a:t>determine</a:t>
            </a:r>
            <a:r>
              <a:rPr lang="en-US" sz="1800" dirty="0"/>
              <a:t> and objectively assess one major practical challenge for contemporary football leaders; and finally apply theory critically to Mourinho and Guardiola.</a:t>
            </a:r>
            <a:endParaRPr dirty="0"/>
          </a:p>
          <a:p>
            <a:pPr marL="342900" lvl="0" indent="-228600" algn="l" rtl="0">
              <a:spcBef>
                <a:spcPts val="360"/>
              </a:spcBef>
              <a:spcAft>
                <a:spcPts val="0"/>
              </a:spcAft>
              <a:buClr>
                <a:schemeClr val="dk1"/>
              </a:buClr>
              <a:buSzPts val="1800"/>
              <a:buNone/>
            </a:pPr>
            <a:endParaRPr sz="1800"/>
          </a:p>
          <a:p>
            <a:pPr marL="0" lvl="0" indent="0" algn="l" rtl="0">
              <a:spcBef>
                <a:spcPts val="360"/>
              </a:spcBef>
              <a:spcAft>
                <a:spcPts val="1200"/>
              </a:spcAft>
              <a:buClr>
                <a:schemeClr val="dk1"/>
              </a:buClr>
              <a:buSzPts val="1800"/>
              <a:buNone/>
            </a:pP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6"/>
          <p:cNvSpPr txBox="1">
            <a:spLocks noGrp="1"/>
          </p:cNvSpPr>
          <p:nvPr>
            <p:ph type="title"/>
          </p:nvPr>
        </p:nvSpPr>
        <p:spPr>
          <a:xfrm>
            <a:off x="271925" y="667900"/>
            <a:ext cx="3706500" cy="3345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latin typeface="Calibri"/>
                <a:ea typeface="Calibri"/>
                <a:cs typeface="Calibri"/>
                <a:sym typeface="Calibri"/>
              </a:rPr>
              <a:t>Elite Football Leadership Context</a:t>
            </a:r>
            <a:endParaRPr/>
          </a:p>
        </p:txBody>
      </p:sp>
      <p:sp>
        <p:nvSpPr>
          <p:cNvPr id="83" name="Google Shape;83;p16"/>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85000" lnSpcReduction="10000"/>
          </a:bodyPr>
          <a:lstStyle/>
          <a:p>
            <a:pPr marL="342900" lvl="0" indent="-334010" algn="l" rtl="0">
              <a:spcBef>
                <a:spcPts val="0"/>
              </a:spcBef>
              <a:spcAft>
                <a:spcPts val="0"/>
              </a:spcAft>
              <a:buClr>
                <a:schemeClr val="dk1"/>
              </a:buClr>
              <a:buSzPct val="100000"/>
              <a:buChar char="●"/>
            </a:pPr>
            <a:r>
              <a:rPr lang="en-US" sz="1800"/>
              <a:t>Elite football is a volatile performance system with high financial stakes, intensive media scrutiny, and short managerial tenures. </a:t>
            </a:r>
            <a:endParaRPr lang="en-US"/>
          </a:p>
          <a:p>
            <a:pPr marL="342900" lvl="0" indent="-334010" algn="l" rtl="0">
              <a:spcBef>
                <a:spcPts val="360"/>
              </a:spcBef>
              <a:spcAft>
                <a:spcPts val="0"/>
              </a:spcAft>
              <a:buClr>
                <a:schemeClr val="dk1"/>
              </a:buClr>
              <a:buSzPct val="100000"/>
              <a:buChar char="●"/>
            </a:pPr>
            <a:r>
              <a:rPr lang="en-US" sz="1800"/>
              <a:t>These conditions shape how leaders communicate, control, and motivate, often </a:t>
            </a:r>
            <a:r>
              <a:rPr lang="en-GB" sz="1800"/>
              <a:t>prioritising</a:t>
            </a:r>
            <a:r>
              <a:rPr lang="en-US" sz="1800"/>
              <a:t> immediate results over long-term development (Bridgewater, 2010).</a:t>
            </a:r>
            <a:endParaRPr/>
          </a:p>
          <a:p>
            <a:pPr marL="342900" lvl="0" indent="-228600" algn="l" rtl="0">
              <a:spcBef>
                <a:spcPts val="360"/>
              </a:spcBef>
              <a:spcAft>
                <a:spcPts val="0"/>
              </a:spcAft>
              <a:buClr>
                <a:schemeClr val="dk1"/>
              </a:buClr>
              <a:buSzPct val="100000"/>
              <a:buNone/>
            </a:pPr>
            <a:endParaRPr sz="1800"/>
          </a:p>
          <a:p>
            <a:pPr marL="342900" lvl="0" indent="-334010" algn="l" rtl="0">
              <a:spcBef>
                <a:spcPts val="360"/>
              </a:spcBef>
              <a:spcAft>
                <a:spcPts val="0"/>
              </a:spcAft>
              <a:buClr>
                <a:schemeClr val="dk1"/>
              </a:buClr>
              <a:buSzPct val="100000"/>
              <a:buChar char="●"/>
            </a:pPr>
            <a:r>
              <a:rPr lang="en-US" sz="1800"/>
              <a:t>Evidence from elite football suggests leadership affects cohesion, athlete motivation, and wellbeing; however, what counts as “effective” leadership varies across clubs, cultures, and competitive situations (Cotterill &amp; Cheetham, 2017; Fransen et al., 2017).</a:t>
            </a:r>
            <a:endParaRPr/>
          </a:p>
          <a:p>
            <a:pPr marL="342900" lvl="0" indent="-228600" algn="l" rtl="0">
              <a:spcBef>
                <a:spcPts val="360"/>
              </a:spcBef>
              <a:spcAft>
                <a:spcPts val="0"/>
              </a:spcAft>
              <a:buClr>
                <a:schemeClr val="dk1"/>
              </a:buClr>
              <a:buSzPct val="100000"/>
              <a:buNone/>
            </a:pPr>
            <a:endParaRPr sz="1800"/>
          </a:p>
          <a:p>
            <a:pPr marL="342900" lvl="0" indent="-334010" algn="l" rtl="0">
              <a:spcBef>
                <a:spcPts val="360"/>
              </a:spcBef>
              <a:spcAft>
                <a:spcPts val="1200"/>
              </a:spcAft>
              <a:buClr>
                <a:schemeClr val="dk1"/>
              </a:buClr>
              <a:buSzPct val="100000"/>
              <a:buChar char="●"/>
            </a:pPr>
            <a:r>
              <a:rPr lang="en-US" sz="1800"/>
              <a:t>Therefore, leadership should be evaluated as context-dependent, not universally transferable.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sz="4400">
                <a:latin typeface="Calibri"/>
                <a:ea typeface="Calibri"/>
                <a:cs typeface="Calibri"/>
                <a:sym typeface="Calibri"/>
              </a:rPr>
              <a:t>Core Theoretical Lens: Transformational vs Transaction</a:t>
            </a:r>
            <a:r>
              <a:rPr lang="en-US" sz="4400">
                <a:solidFill>
                  <a:schemeClr val="dk1"/>
                </a:solidFill>
                <a:latin typeface="Calibri"/>
                <a:ea typeface="Calibri"/>
                <a:cs typeface="Calibri"/>
                <a:sym typeface="Calibri"/>
              </a:rPr>
              <a:t>al</a:t>
            </a:r>
            <a:endParaRPr/>
          </a:p>
        </p:txBody>
      </p:sp>
      <p:sp>
        <p:nvSpPr>
          <p:cNvPr id="89" name="Google Shape;89;p17"/>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92500" lnSpcReduction="20000"/>
          </a:bodyPr>
          <a:lstStyle/>
          <a:p>
            <a:pPr marL="342900" lvl="0" indent="-334010" algn="l" rtl="0">
              <a:spcBef>
                <a:spcPts val="0"/>
              </a:spcBef>
              <a:spcAft>
                <a:spcPts val="0"/>
              </a:spcAft>
              <a:buClr>
                <a:schemeClr val="dk1"/>
              </a:buClr>
              <a:buSzPct val="100000"/>
              <a:buChar char="●"/>
            </a:pPr>
            <a:r>
              <a:rPr lang="en-GB" sz="1800"/>
              <a:t>Transformational leadership emphasises vision, inspiration, intellectual stimulation, and individualised consideration (Bass, 1985; Bass &amp; Riggio, 2006). </a:t>
            </a:r>
            <a:endParaRPr lang="en-GB"/>
          </a:p>
          <a:p>
            <a:pPr marL="342900" lvl="0" indent="-334010" algn="l" rtl="0">
              <a:spcBef>
                <a:spcPts val="360"/>
              </a:spcBef>
              <a:spcAft>
                <a:spcPts val="0"/>
              </a:spcAft>
              <a:buClr>
                <a:schemeClr val="dk1"/>
              </a:buClr>
              <a:buSzPct val="100000"/>
              <a:buChar char="●"/>
            </a:pPr>
            <a:r>
              <a:rPr lang="en-GB" sz="1800" dirty="0"/>
              <a:t>Sport research links it with motivation and cohesion, but effects often depend on athlete perceptions and situational stability (Callow et al., 2009; Fransen et al., 2017).</a:t>
            </a:r>
            <a:endParaRPr lang="en-GB" dirty="0"/>
          </a:p>
          <a:p>
            <a:pPr marL="342900" lvl="0" indent="-228600" algn="l" rtl="0">
              <a:spcBef>
                <a:spcPts val="360"/>
              </a:spcBef>
              <a:spcAft>
                <a:spcPts val="0"/>
              </a:spcAft>
              <a:buClr>
                <a:schemeClr val="dk1"/>
              </a:buClr>
              <a:buSzPct val="100000"/>
              <a:buNone/>
            </a:pPr>
            <a:endParaRPr lang="en-GB" sz="1800" dirty="0"/>
          </a:p>
          <a:p>
            <a:pPr marL="342900" lvl="0" indent="-334010" algn="l" rtl="0">
              <a:spcBef>
                <a:spcPts val="360"/>
              </a:spcBef>
              <a:spcAft>
                <a:spcPts val="1200"/>
              </a:spcAft>
              <a:buClr>
                <a:schemeClr val="dk1"/>
              </a:buClr>
              <a:buSzPct val="100000"/>
              <a:buChar char="●"/>
            </a:pPr>
            <a:r>
              <a:rPr lang="en-GB" sz="1800" dirty="0"/>
              <a:t>Transactional leadership emphasises contingent reward, monitoring, and corrective feedback. In high-performance sport this can provide role clarity and discipline, yet may reduce autonomy and intrinsic motivation when overused (Northouse, 2021; Arnold et al., 2017).</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8"/>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sz="4400">
                <a:solidFill>
                  <a:schemeClr val="dk1"/>
                </a:solidFill>
                <a:latin typeface="Calibri"/>
                <a:ea typeface="Calibri"/>
                <a:cs typeface="Calibri"/>
                <a:sym typeface="Calibri"/>
              </a:rPr>
              <a:t>Sport‑Specific </a:t>
            </a:r>
            <a:r>
              <a:rPr lang="en-US" sz="4400">
                <a:latin typeface="Calibri"/>
                <a:ea typeface="Calibri"/>
                <a:cs typeface="Calibri"/>
                <a:sym typeface="Calibri"/>
              </a:rPr>
              <a:t>Leadership Model: </a:t>
            </a:r>
            <a:r>
              <a:rPr lang="en-US" sz="4288">
                <a:latin typeface="Calibri"/>
                <a:ea typeface="Calibri"/>
                <a:cs typeface="Calibri"/>
                <a:sym typeface="Calibri"/>
              </a:rPr>
              <a:t>Multidimensional</a:t>
            </a:r>
            <a:endParaRPr sz="4288">
              <a:latin typeface="Calibri"/>
              <a:ea typeface="Calibri"/>
              <a:cs typeface="Calibri"/>
              <a:sym typeface="Calibri"/>
            </a:endParaRPr>
          </a:p>
          <a:p>
            <a:pPr marL="0" lvl="0" indent="0" algn="ctr" rtl="0">
              <a:spcBef>
                <a:spcPts val="0"/>
              </a:spcBef>
              <a:spcAft>
                <a:spcPts val="0"/>
              </a:spcAft>
              <a:buClr>
                <a:schemeClr val="dk1"/>
              </a:buClr>
              <a:buSzPct val="100000"/>
              <a:buFont typeface="Calibri"/>
              <a:buNone/>
            </a:pPr>
            <a:r>
              <a:rPr lang="en-US" sz="4400">
                <a:latin typeface="Calibri"/>
                <a:ea typeface="Calibri"/>
                <a:cs typeface="Calibri"/>
                <a:sym typeface="Calibri"/>
              </a:rPr>
              <a:t>Model of Leadership</a:t>
            </a:r>
            <a:endParaRPr/>
          </a:p>
        </p:txBody>
      </p:sp>
      <p:sp>
        <p:nvSpPr>
          <p:cNvPr id="95" name="Google Shape;95;p18"/>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92500"/>
          </a:bodyPr>
          <a:lstStyle/>
          <a:p>
            <a:pPr marL="342900" lvl="0" indent="-342900" algn="l" rtl="0">
              <a:spcBef>
                <a:spcPts val="0"/>
              </a:spcBef>
              <a:spcAft>
                <a:spcPts val="0"/>
              </a:spcAft>
              <a:buClr>
                <a:schemeClr val="dk1"/>
              </a:buClr>
              <a:buSzPts val="1800"/>
              <a:buChar char="●"/>
            </a:pPr>
            <a:r>
              <a:rPr lang="en-GB" sz="1800"/>
              <a:t>A key critique of importing “generic” leadership theory into sport is that it may underplay the unique coach–athlete environment. </a:t>
            </a:r>
            <a:endParaRPr lang="en-GB"/>
          </a:p>
          <a:p>
            <a:pPr marL="342900" lvl="0" indent="-342900" algn="l" rtl="0">
              <a:spcBef>
                <a:spcPts val="360"/>
              </a:spcBef>
              <a:spcAft>
                <a:spcPts val="0"/>
              </a:spcAft>
              <a:buClr>
                <a:schemeClr val="dk1"/>
              </a:buClr>
              <a:buSzPts val="1800"/>
              <a:buChar char="●"/>
            </a:pPr>
            <a:r>
              <a:rPr lang="en-GB" sz="1800"/>
              <a:t>Chelladurai’s Multidimensional Model of Leadership argues that effectiveness depends on the fit between required behaviour (situational demands), preferred behaviour (athlete needs), and actual behaviour (coach actions) (Chelladurai, 1990).</a:t>
            </a:r>
            <a:endParaRPr lang="en-GB"/>
          </a:p>
          <a:p>
            <a:pPr marL="342900" lvl="0" indent="-228600" algn="l" rtl="0">
              <a:spcBef>
                <a:spcPts val="360"/>
              </a:spcBef>
              <a:spcAft>
                <a:spcPts val="0"/>
              </a:spcAft>
              <a:buClr>
                <a:schemeClr val="dk1"/>
              </a:buClr>
              <a:buSzPts val="1800"/>
              <a:buNone/>
            </a:pPr>
            <a:endParaRPr lang="en-GB" sz="1800" dirty="0"/>
          </a:p>
          <a:p>
            <a:pPr marL="342900" lvl="0" indent="-342900" algn="l" rtl="0">
              <a:spcBef>
                <a:spcPts val="360"/>
              </a:spcBef>
              <a:spcAft>
                <a:spcPts val="1200"/>
              </a:spcAft>
              <a:buClr>
                <a:schemeClr val="dk1"/>
              </a:buClr>
              <a:buSzPts val="1800"/>
              <a:buChar char="●"/>
            </a:pPr>
            <a:r>
              <a:rPr lang="en-GB" sz="1800"/>
              <a:t>this model strengthens analysis because it frames leadership as a “fit” problem rather than a “best style” problem—highly relevant in elite football squads with diverse preferences and roles.</a:t>
            </a: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9"/>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sz="4400">
                <a:solidFill>
                  <a:schemeClr val="dk1"/>
                </a:solidFill>
                <a:latin typeface="Calibri"/>
                <a:ea typeface="Calibri"/>
                <a:cs typeface="Calibri"/>
                <a:sym typeface="Calibri"/>
              </a:rPr>
              <a:t>Autocratic </a:t>
            </a:r>
            <a:r>
              <a:rPr lang="en-US" sz="4400">
                <a:latin typeface="Calibri"/>
                <a:ea typeface="Calibri"/>
                <a:cs typeface="Calibri"/>
                <a:sym typeface="Calibri"/>
              </a:rPr>
              <a:t>Leadership: Strengths and Limitations in Football</a:t>
            </a:r>
            <a:endParaRPr/>
          </a:p>
        </p:txBody>
      </p:sp>
      <p:sp>
        <p:nvSpPr>
          <p:cNvPr id="101" name="Google Shape;101;p19"/>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85000" lnSpcReduction="10000"/>
          </a:bodyPr>
          <a:lstStyle/>
          <a:p>
            <a:pPr marL="342900" lvl="0" indent="-334010" algn="l" rtl="0">
              <a:spcBef>
                <a:spcPts val="0"/>
              </a:spcBef>
              <a:spcAft>
                <a:spcPts val="0"/>
              </a:spcAft>
              <a:buClr>
                <a:schemeClr val="dk1"/>
              </a:buClr>
              <a:buSzPct val="100000"/>
              <a:buChar char="●"/>
            </a:pPr>
            <a:r>
              <a:rPr lang="en-GB" sz="1800"/>
              <a:t>Autocratic leadership concentrates decision authority with the leader. In elite football it can support rapid decision-making, tactical control, and clear accountability during crisis periods (Chelladurai, 1990).</a:t>
            </a:r>
            <a:endParaRPr lang="en-GB"/>
          </a:p>
          <a:p>
            <a:pPr marL="342900" lvl="0" indent="-228600" algn="l" rtl="0">
              <a:spcBef>
                <a:spcPts val="360"/>
              </a:spcBef>
              <a:spcAft>
                <a:spcPts val="0"/>
              </a:spcAft>
              <a:buClr>
                <a:schemeClr val="dk1"/>
              </a:buClr>
              <a:buSzPct val="100000"/>
              <a:buNone/>
            </a:pPr>
            <a:endParaRPr lang="en-GB" sz="1800" dirty="0"/>
          </a:p>
          <a:p>
            <a:pPr marL="342900" lvl="0" indent="-334010" algn="l" rtl="0">
              <a:spcBef>
                <a:spcPts val="360"/>
              </a:spcBef>
              <a:spcAft>
                <a:spcPts val="0"/>
              </a:spcAft>
              <a:buClr>
                <a:schemeClr val="dk1"/>
              </a:buClr>
              <a:buSzPct val="100000"/>
              <a:buChar char="●"/>
            </a:pPr>
            <a:r>
              <a:rPr lang="en-GB" sz="1800" dirty="0"/>
              <a:t>However, autocratic approaches can reduce player autonomy and voice, potentially harming commitment and creativity—especially in modern squads where athlete empowerment and psychological safety are increasingly valued (Northouse, 2021; Edmondson, 2018).</a:t>
            </a:r>
            <a:endParaRPr lang="en-GB" dirty="0"/>
          </a:p>
          <a:p>
            <a:pPr marL="342900" lvl="0" indent="-228600" algn="l" rtl="0">
              <a:spcBef>
                <a:spcPts val="360"/>
              </a:spcBef>
              <a:spcAft>
                <a:spcPts val="0"/>
              </a:spcAft>
              <a:buClr>
                <a:schemeClr val="dk1"/>
              </a:buClr>
              <a:buSzPct val="100000"/>
              <a:buNone/>
            </a:pPr>
            <a:endParaRPr lang="en-GB" sz="1800" dirty="0"/>
          </a:p>
          <a:p>
            <a:pPr marL="342900" lvl="0" indent="-334010" algn="l" rtl="0">
              <a:spcBef>
                <a:spcPts val="360"/>
              </a:spcBef>
              <a:spcAft>
                <a:spcPts val="1200"/>
              </a:spcAft>
              <a:buClr>
                <a:schemeClr val="dk1"/>
              </a:buClr>
              <a:buSzPct val="100000"/>
              <a:buChar char="●"/>
            </a:pPr>
            <a:r>
              <a:rPr lang="en-GB" sz="1800"/>
              <a:t>A critical point is that autocracy may deliver short-term compliance but create long-term relational costs if athletes interpret it as mistrust or disrespect.</a:t>
            </a: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20"/>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sz="4400">
                <a:latin typeface="Calibri"/>
                <a:ea typeface="Calibri"/>
                <a:cs typeface="Calibri"/>
                <a:sym typeface="Calibri"/>
              </a:rPr>
              <a:t>Democratic Leadership: Strengths and Limitations in Football</a:t>
            </a:r>
            <a:endParaRPr/>
          </a:p>
        </p:txBody>
      </p:sp>
      <p:sp>
        <p:nvSpPr>
          <p:cNvPr id="107" name="Google Shape;107;p20"/>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92500" lnSpcReduction="20000"/>
          </a:bodyPr>
          <a:lstStyle/>
          <a:p>
            <a:pPr marL="342900" lvl="0" indent="-334010" algn="l" rtl="0">
              <a:spcBef>
                <a:spcPts val="0"/>
              </a:spcBef>
              <a:spcAft>
                <a:spcPts val="0"/>
              </a:spcAft>
              <a:buClr>
                <a:schemeClr val="dk1"/>
              </a:buClr>
              <a:buSzPct val="100000"/>
              <a:buChar char="●"/>
            </a:pPr>
            <a:r>
              <a:rPr lang="en-GB" sz="1800"/>
              <a:t>Democratic leadership involves shared decision-making and athlete input. It can increase ownership and learning, aligning with contemporary coaching emphasis on athlete understanding and problem-solving (Chelladurai, 1990; Cushion et al., 2012).</a:t>
            </a:r>
            <a:endParaRPr lang="en-GB"/>
          </a:p>
          <a:p>
            <a:pPr marL="342900" lvl="0" indent="-228600" algn="l" rtl="0">
              <a:spcBef>
                <a:spcPts val="360"/>
              </a:spcBef>
              <a:spcAft>
                <a:spcPts val="0"/>
              </a:spcAft>
              <a:buClr>
                <a:schemeClr val="dk1"/>
              </a:buClr>
              <a:buSzPct val="100000"/>
              <a:buNone/>
            </a:pPr>
            <a:endParaRPr lang="en-GB" sz="1800" dirty="0"/>
          </a:p>
          <a:p>
            <a:pPr marL="342900" lvl="0" indent="-334010" algn="l" rtl="0">
              <a:spcBef>
                <a:spcPts val="360"/>
              </a:spcBef>
              <a:spcAft>
                <a:spcPts val="0"/>
              </a:spcAft>
              <a:buClr>
                <a:schemeClr val="dk1"/>
              </a:buClr>
              <a:buSzPct val="100000"/>
              <a:buChar char="●"/>
            </a:pPr>
            <a:r>
              <a:rPr lang="en-GB" sz="1800" dirty="0"/>
              <a:t>Yet democratic leadership is not universally feasible: elite football requires fast, high-stakes in‑game decisions, and too much consultation can dilute clarity. </a:t>
            </a:r>
            <a:endParaRPr lang="en-GB" dirty="0"/>
          </a:p>
          <a:p>
            <a:pPr marL="342900" lvl="0" indent="-334010" algn="l" rtl="0">
              <a:spcBef>
                <a:spcPts val="640"/>
              </a:spcBef>
              <a:spcAft>
                <a:spcPts val="1200"/>
              </a:spcAft>
              <a:buClr>
                <a:schemeClr val="dk1"/>
              </a:buClr>
              <a:buSzPct val="100000"/>
              <a:buChar char="●"/>
            </a:pPr>
            <a:r>
              <a:rPr lang="en-GB" sz="1800"/>
              <a:t>Therefore, the critical issue is not “democratic or not”, but when democratic practices enhance learning versus when directive leadership is necessary (Northouse, 2021)</a:t>
            </a:r>
            <a:r>
              <a:rPr lang="en-GB"/>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1"/>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latin typeface="Calibri"/>
                <a:ea typeface="Calibri"/>
                <a:cs typeface="Calibri"/>
                <a:sym typeface="Calibri"/>
              </a:rPr>
              <a:t>Laissez‑Faire Leadership: Why It Is Often Critiqued</a:t>
            </a:r>
            <a:endParaRPr/>
          </a:p>
        </p:txBody>
      </p:sp>
      <p:sp>
        <p:nvSpPr>
          <p:cNvPr id="113" name="Google Shape;113;p21"/>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92500" lnSpcReduction="20000"/>
          </a:bodyPr>
          <a:lstStyle/>
          <a:p>
            <a:pPr marL="342900" lvl="0" indent="-334010" algn="l" rtl="0">
              <a:spcBef>
                <a:spcPts val="0"/>
              </a:spcBef>
              <a:spcAft>
                <a:spcPts val="0"/>
              </a:spcAft>
              <a:buClr>
                <a:schemeClr val="dk1"/>
              </a:buClr>
              <a:buSzPct val="100000"/>
              <a:buChar char="●"/>
            </a:pPr>
            <a:r>
              <a:rPr lang="en-GB" sz="1800" dirty="0"/>
              <a:t>Laissez‑faire leadership is characterised by minimal direction. Although it can enable autonomy, sport research generally associates laissez‑faire leadership with weaker cohesion and poorer performance because it undermines structure and accountability (Bass &amp; Riggio, 2006; Northouse, 2021).</a:t>
            </a:r>
            <a:endParaRPr lang="en-GB" dirty="0"/>
          </a:p>
          <a:p>
            <a:pPr marL="342900" lvl="0" indent="-228600" algn="l" rtl="0">
              <a:spcBef>
                <a:spcPts val="360"/>
              </a:spcBef>
              <a:spcAft>
                <a:spcPts val="0"/>
              </a:spcAft>
              <a:buClr>
                <a:schemeClr val="dk1"/>
              </a:buClr>
              <a:buSzPct val="100000"/>
              <a:buNone/>
            </a:pPr>
            <a:endParaRPr lang="en-GB" sz="1800" dirty="0"/>
          </a:p>
          <a:p>
            <a:pPr marL="342900" lvl="0" indent="-334010" algn="l" rtl="0">
              <a:spcBef>
                <a:spcPts val="360"/>
              </a:spcBef>
              <a:spcAft>
                <a:spcPts val="0"/>
              </a:spcAft>
              <a:buClr>
                <a:schemeClr val="dk1"/>
              </a:buClr>
              <a:buSzPct val="100000"/>
              <a:buChar char="●"/>
            </a:pPr>
            <a:r>
              <a:rPr lang="en-GB" sz="1800"/>
              <a:t>In elite football, where tactical coordination and standards are critical, laissez‑faire leadership is typically viewed as high-risk. </a:t>
            </a:r>
            <a:endParaRPr lang="en-GB"/>
          </a:p>
          <a:p>
            <a:pPr marL="342900" lvl="0" indent="-334010" algn="l" rtl="0">
              <a:spcBef>
                <a:spcPts val="360"/>
              </a:spcBef>
              <a:spcAft>
                <a:spcPts val="1200"/>
              </a:spcAft>
              <a:buClr>
                <a:schemeClr val="dk1"/>
              </a:buClr>
              <a:buSzPct val="100000"/>
              <a:buChar char="●"/>
            </a:pPr>
            <a:r>
              <a:rPr lang="en-GB" sz="1800"/>
              <a:t>A nuanced critique is that “hands-off” can be effective only when athletes are highly self-regulated and leadership is distributed within the squad—conditions that are not always present.</a:t>
            </a: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2"/>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100000"/>
              <a:buFont typeface="Calibri"/>
              <a:buNone/>
            </a:pPr>
            <a:r>
              <a:rPr lang="en-US" sz="4400" dirty="0">
                <a:latin typeface="Calibri"/>
                <a:ea typeface="Calibri"/>
                <a:cs typeface="Calibri"/>
                <a:sym typeface="Calibri"/>
              </a:rPr>
              <a:t> Performance Pressure vs Player Wellbeing</a:t>
            </a:r>
            <a:endParaRPr dirty="0"/>
          </a:p>
        </p:txBody>
      </p:sp>
      <p:sp>
        <p:nvSpPr>
          <p:cNvPr id="119" name="Google Shape;119;p22"/>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Clr>
                <a:schemeClr val="dk1"/>
              </a:buClr>
              <a:buSzPts val="1800"/>
              <a:buChar char="●"/>
            </a:pPr>
            <a:r>
              <a:rPr lang="en-GB" sz="1800"/>
              <a:t>A major contemporary challenge for football leaders is balancing immediate performance demands with player wellbeing. </a:t>
            </a:r>
            <a:endParaRPr lang="en-GB"/>
          </a:p>
          <a:p>
            <a:pPr marL="342900" lvl="0" indent="-342900" algn="l" rtl="0">
              <a:spcBef>
                <a:spcPts val="360"/>
              </a:spcBef>
              <a:spcAft>
                <a:spcPts val="0"/>
              </a:spcAft>
              <a:buClr>
                <a:schemeClr val="dk1"/>
              </a:buClr>
              <a:buSzPts val="1800"/>
              <a:buChar char="●"/>
            </a:pPr>
            <a:r>
              <a:rPr lang="en-GB" sz="1800" dirty="0"/>
              <a:t>Fixture congestion and competitive intensity increase physical load and injury risk (Ekstrand et al., 2019). At the same time, evidence indicates mental health symptoms are present among professional footballers, highlighting welfare as a leadership concern (</a:t>
            </a:r>
            <a:r>
              <a:rPr lang="en-GB" sz="1800" dirty="0" err="1"/>
              <a:t>Gouttebarge</a:t>
            </a:r>
            <a:r>
              <a:rPr lang="en-GB" sz="1800" dirty="0"/>
              <a:t> et al., 2015).</a:t>
            </a:r>
            <a:endParaRPr lang="en-GB" dirty="0"/>
          </a:p>
          <a:p>
            <a:pPr marL="342900" lvl="0" indent="-228600" algn="l" rtl="0">
              <a:spcBef>
                <a:spcPts val="360"/>
              </a:spcBef>
              <a:spcAft>
                <a:spcPts val="0"/>
              </a:spcAft>
              <a:buClr>
                <a:schemeClr val="dk1"/>
              </a:buClr>
              <a:buSzPts val="1800"/>
              <a:buNone/>
            </a:pPr>
            <a:endParaRPr lang="en-GB" sz="1800" dirty="0"/>
          </a:p>
          <a:p>
            <a:pPr marL="342900" indent="-342900">
              <a:spcBef>
                <a:spcPts val="360"/>
              </a:spcBef>
              <a:spcAft>
                <a:spcPts val="1200"/>
              </a:spcAft>
              <a:buClr>
                <a:schemeClr val="dk1"/>
              </a:buClr>
              <a:buSzPts val="1800"/>
            </a:pPr>
            <a:r>
              <a:rPr lang="en-GB" sz="1800" dirty="0"/>
              <a:t>This creates a </a:t>
            </a:r>
            <a:r>
              <a:rPr lang="en-GB" sz="1800"/>
              <a:t>challenge for modern managers who must deliver results while also trying to protect their players (Nesti, </a:t>
            </a:r>
            <a:r>
              <a:rPr lang="en-GB" sz="1800" dirty="0"/>
              <a:t>2010; Edmondson, 2018).</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3"/>
          <p:cNvSpPr txBox="1">
            <a:spLocks noGrp="1"/>
          </p:cNvSpPr>
          <p:nvPr>
            <p:ph type="title"/>
          </p:nvPr>
        </p:nvSpPr>
        <p:spPr>
          <a:xfrm>
            <a:off x="338250" y="667900"/>
            <a:ext cx="3706500" cy="3345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latin typeface="Calibri"/>
                <a:ea typeface="Calibri"/>
                <a:cs typeface="Calibri"/>
                <a:sym typeface="Calibri"/>
              </a:rPr>
              <a:t>Case Study Application: José Mourinho</a:t>
            </a:r>
            <a:endParaRPr/>
          </a:p>
        </p:txBody>
      </p:sp>
      <p:sp>
        <p:nvSpPr>
          <p:cNvPr id="125" name="Google Shape;125;p23"/>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85000" lnSpcReduction="10000"/>
          </a:bodyPr>
          <a:lstStyle/>
          <a:p>
            <a:pPr marL="342900" lvl="0" indent="-325755" algn="l" rtl="0">
              <a:spcBef>
                <a:spcPts val="0"/>
              </a:spcBef>
              <a:spcAft>
                <a:spcPts val="0"/>
              </a:spcAft>
              <a:buClr>
                <a:schemeClr val="dk1"/>
              </a:buClr>
              <a:buSzPct val="100000"/>
              <a:buChar char="●"/>
            </a:pPr>
            <a:r>
              <a:rPr lang="en-GB" sz="1800"/>
              <a:t>Mourinho is often interpreted as combining transactional and autocratic tendencies: strong authority, clear performance standards, and emotionally intense “us vs them” mobilisation. </a:t>
            </a:r>
            <a:endParaRPr lang="en-GB"/>
          </a:p>
          <a:p>
            <a:pPr marL="342900" lvl="0" indent="-325755" algn="l" rtl="0">
              <a:spcBef>
                <a:spcPts val="360"/>
              </a:spcBef>
              <a:spcAft>
                <a:spcPts val="0"/>
              </a:spcAft>
              <a:buClr>
                <a:schemeClr val="dk1"/>
              </a:buClr>
              <a:buSzPct val="100000"/>
              <a:buChar char="●"/>
            </a:pPr>
            <a:r>
              <a:rPr lang="en-GB" sz="1800"/>
              <a:t>This can deliver short-term competitive focus and role clarity—valuable under pressure and in knockout/tournament contexts (Bridgewater, 2010).</a:t>
            </a:r>
            <a:endParaRPr lang="en-GB"/>
          </a:p>
          <a:p>
            <a:pPr marL="342900" lvl="0" indent="-228600" algn="l" rtl="0">
              <a:spcBef>
                <a:spcPts val="360"/>
              </a:spcBef>
              <a:spcAft>
                <a:spcPts val="0"/>
              </a:spcAft>
              <a:buClr>
                <a:schemeClr val="dk1"/>
              </a:buClr>
              <a:buSzPct val="100000"/>
              <a:buNone/>
            </a:pPr>
            <a:endParaRPr lang="en-GB" sz="1800" dirty="0"/>
          </a:p>
          <a:p>
            <a:pPr marL="342900" lvl="0" indent="-325755" algn="l" rtl="0">
              <a:spcBef>
                <a:spcPts val="360"/>
              </a:spcBef>
              <a:spcAft>
                <a:spcPts val="0"/>
              </a:spcAft>
              <a:buClr>
                <a:schemeClr val="dk1"/>
              </a:buClr>
              <a:buSzPct val="100000"/>
              <a:buChar char="●"/>
            </a:pPr>
            <a:r>
              <a:rPr lang="en-GB" sz="1800"/>
              <a:t>Critically, the same intensity can generate relational strain and contribute to burnout or conflict if sustained over time, particularly when public criticism is perceived as threatening psychological safety (Gustafsson et al., 2017; Cotterill, 2016). </a:t>
            </a:r>
            <a:endParaRPr lang="en-GB"/>
          </a:p>
          <a:p>
            <a:pPr marL="342900" lvl="0" indent="-325755" algn="l" rtl="0">
              <a:spcBef>
                <a:spcPts val="360"/>
              </a:spcBef>
              <a:spcAft>
                <a:spcPts val="1200"/>
              </a:spcAft>
              <a:buClr>
                <a:schemeClr val="dk1"/>
              </a:buClr>
              <a:buSzPct val="100000"/>
              <a:buChar char="●"/>
            </a:pPr>
            <a:r>
              <a:rPr lang="en-GB" sz="1800"/>
              <a:t>Thus, effectiveness may be time-limited and contingent on squad buy‑in and club culture.</a:t>
            </a: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latin typeface="Calibri"/>
                <a:ea typeface="Calibri"/>
                <a:cs typeface="Calibri"/>
                <a:sym typeface="Calibri"/>
              </a:rPr>
              <a:t>Case Study Application: Pep Guardiol</a:t>
            </a:r>
            <a:r>
              <a:rPr lang="en-US" sz="4400">
                <a:solidFill>
                  <a:schemeClr val="dk1"/>
                </a:solidFill>
                <a:latin typeface="Calibri"/>
                <a:ea typeface="Calibri"/>
                <a:cs typeface="Calibri"/>
                <a:sym typeface="Calibri"/>
              </a:rPr>
              <a:t>a</a:t>
            </a:r>
            <a:endParaRPr/>
          </a:p>
        </p:txBody>
      </p:sp>
      <p:sp>
        <p:nvSpPr>
          <p:cNvPr id="131" name="Google Shape;131;p24"/>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85000" lnSpcReduction="20000"/>
          </a:bodyPr>
          <a:lstStyle/>
          <a:p>
            <a:pPr marL="342900" lvl="0" indent="-325755" algn="l" rtl="0">
              <a:spcBef>
                <a:spcPts val="0"/>
              </a:spcBef>
              <a:spcAft>
                <a:spcPts val="0"/>
              </a:spcAft>
              <a:buClr>
                <a:schemeClr val="dk1"/>
              </a:buClr>
              <a:buSzPct val="100000"/>
              <a:buChar char="●"/>
            </a:pPr>
            <a:r>
              <a:rPr lang="en-GB" sz="1800" dirty="0"/>
              <a:t>Guardiola is frequently associated with transformational and democratic elements: emphasis on learning, tactical understanding, shared principles, and player development (Cushion et al., 2012). </a:t>
            </a:r>
            <a:endParaRPr lang="en-GB" dirty="0"/>
          </a:p>
          <a:p>
            <a:pPr marL="342900" lvl="0" indent="-325755" algn="l" rtl="0">
              <a:spcBef>
                <a:spcPts val="360"/>
              </a:spcBef>
              <a:spcAft>
                <a:spcPts val="0"/>
              </a:spcAft>
              <a:buClr>
                <a:schemeClr val="dk1"/>
              </a:buClr>
              <a:buSzPct val="100000"/>
              <a:buChar char="●"/>
            </a:pPr>
            <a:r>
              <a:rPr lang="en-GB" sz="1800"/>
              <a:t>This approach aligns with intellectual stimulation and can support sustainable high performance by embedding a coherent playing philosophy and shared decision rules (Bass &amp; Riggio, 2006; Relvas et al., 2010).</a:t>
            </a:r>
            <a:endParaRPr lang="en-GB"/>
          </a:p>
          <a:p>
            <a:pPr marL="342900" lvl="0" indent="-228600" algn="l" rtl="0">
              <a:spcBef>
                <a:spcPts val="360"/>
              </a:spcBef>
              <a:spcAft>
                <a:spcPts val="0"/>
              </a:spcAft>
              <a:buClr>
                <a:schemeClr val="dk1"/>
              </a:buClr>
              <a:buSzPct val="100000"/>
              <a:buNone/>
            </a:pPr>
            <a:endParaRPr lang="en-GB" sz="1800" dirty="0"/>
          </a:p>
          <a:p>
            <a:pPr marL="342900" lvl="0" indent="-325755" algn="l" rtl="0">
              <a:spcBef>
                <a:spcPts val="360"/>
              </a:spcBef>
              <a:spcAft>
                <a:spcPts val="0"/>
              </a:spcAft>
              <a:buClr>
                <a:schemeClr val="dk1"/>
              </a:buClr>
              <a:buSzPct val="100000"/>
              <a:buChar char="●"/>
            </a:pPr>
            <a:r>
              <a:rPr lang="en-GB" sz="1800"/>
              <a:t>Critically, Guardiola’s approach is resource- and stability-dependent: it often requires time, organisational alignment, and recruitment support. </a:t>
            </a:r>
            <a:endParaRPr lang="en-GB"/>
          </a:p>
          <a:p>
            <a:pPr marL="342900" lvl="0" indent="-325755" algn="l" rtl="0">
              <a:spcBef>
                <a:spcPts val="640"/>
              </a:spcBef>
              <a:spcAft>
                <a:spcPts val="1200"/>
              </a:spcAft>
              <a:buClr>
                <a:schemeClr val="dk1"/>
              </a:buClr>
              <a:buSzPct val="100000"/>
              <a:buChar char="●"/>
            </a:pPr>
            <a:r>
              <a:rPr lang="en-GB" sz="1800" dirty="0"/>
              <a:t>In unstable clubs with frequent turnover, the same model may be harder to implement,</a:t>
            </a:r>
            <a:r>
              <a:rPr lang="en-GB" dirty="0"/>
              <a:t> </a:t>
            </a:r>
            <a:r>
              <a:rPr lang="en-GB" sz="1800" dirty="0"/>
              <a:t>demonstrating that leadership style effectiveness is moderated by organisational conditions (Arnold et al., 2017).</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5"/>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latin typeface="Calibri"/>
                <a:ea typeface="Calibri"/>
                <a:cs typeface="Calibri"/>
                <a:sym typeface="Calibri"/>
              </a:rPr>
              <a:t>Synthesis: What the Comparison Actually Shows</a:t>
            </a:r>
            <a:endParaRPr/>
          </a:p>
        </p:txBody>
      </p:sp>
      <p:sp>
        <p:nvSpPr>
          <p:cNvPr id="137" name="Google Shape;137;p25"/>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85000" lnSpcReduction="10000"/>
          </a:bodyPr>
          <a:lstStyle/>
          <a:p>
            <a:pPr marL="342900" indent="-334010">
              <a:buClr>
                <a:schemeClr val="dk1"/>
              </a:buClr>
              <a:buSzPct val="100000"/>
            </a:pPr>
            <a:r>
              <a:rPr lang="en-GB" sz="1800" dirty="0"/>
              <a:t>The comparison between Mourinho and Guardiola highlights that leadership </a:t>
            </a:r>
            <a:r>
              <a:rPr lang="en-GB" sz="1800" dirty="0" err="1"/>
              <a:t>effectivness</a:t>
            </a:r>
            <a:r>
              <a:rPr lang="en-GB" sz="1800" dirty="0"/>
              <a:t> in elite football depends highly on context, as different clubs and players require different approaches</a:t>
            </a:r>
          </a:p>
          <a:p>
            <a:pPr marL="342900" lvl="0" indent="-334010" algn="l" rtl="0">
              <a:spcBef>
                <a:spcPts val="360"/>
              </a:spcBef>
              <a:spcAft>
                <a:spcPts val="0"/>
              </a:spcAft>
              <a:buClr>
                <a:schemeClr val="dk1"/>
              </a:buClr>
              <a:buSzPct val="100000"/>
              <a:buChar char="●"/>
            </a:pPr>
            <a:r>
              <a:rPr lang="en-GB" sz="1800"/>
              <a:t>Instead, leaders blend styles, and success depends on the fit between style and context (Chelladurai, 1990).</a:t>
            </a:r>
            <a:endParaRPr lang="en-GB"/>
          </a:p>
          <a:p>
            <a:pPr marL="342900" lvl="0" indent="-228600" algn="l" rtl="0">
              <a:spcBef>
                <a:spcPts val="360"/>
              </a:spcBef>
              <a:spcAft>
                <a:spcPts val="0"/>
              </a:spcAft>
              <a:buClr>
                <a:schemeClr val="dk1"/>
              </a:buClr>
              <a:buSzPct val="100000"/>
              <a:buNone/>
            </a:pPr>
            <a:endParaRPr lang="en-GB" sz="1800" dirty="0"/>
          </a:p>
          <a:p>
            <a:pPr marL="342900" lvl="0" indent="-334010" algn="l" rtl="0">
              <a:spcBef>
                <a:spcPts val="360"/>
              </a:spcBef>
              <a:spcAft>
                <a:spcPts val="0"/>
              </a:spcAft>
              <a:buClr>
                <a:schemeClr val="dk1"/>
              </a:buClr>
              <a:buSzPct val="100000"/>
              <a:buChar char="●"/>
            </a:pPr>
            <a:r>
              <a:rPr lang="en-GB" sz="1800"/>
              <a:t>A key critical insight is that transformational leadership can enhance motivation and cohesion, but under elite football constraints it may need transactional structure to protect standards. </a:t>
            </a:r>
            <a:endParaRPr lang="en-GB"/>
          </a:p>
          <a:p>
            <a:pPr marL="342900" lvl="0" indent="-334010" algn="l" rtl="0">
              <a:spcBef>
                <a:spcPts val="640"/>
              </a:spcBef>
              <a:spcAft>
                <a:spcPts val="1200"/>
              </a:spcAft>
              <a:buClr>
                <a:schemeClr val="dk1"/>
              </a:buClr>
              <a:buSzPct val="100000"/>
              <a:buChar char="●"/>
            </a:pPr>
            <a:r>
              <a:rPr lang="en-GB" sz="1800" dirty="0"/>
              <a:t>Equally, transactional and autocratic approaches can drive compliance, but risk long-term wellbeing and trust if psychological safety is undermined (Edmondson, 2018; </a:t>
            </a:r>
            <a:r>
              <a:rPr lang="en-GB" sz="1800" dirty="0" err="1"/>
              <a:t>Oc</a:t>
            </a:r>
            <a:r>
              <a:rPr lang="en-GB" dirty="0"/>
              <a:t>, </a:t>
            </a:r>
            <a:r>
              <a:rPr lang="en-GB" sz="1800" dirty="0"/>
              <a:t>2018).</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Google Shape;142;p26"/>
          <p:cNvSpPr txBox="1">
            <a:spLocks noGrp="1"/>
          </p:cNvSpPr>
          <p:nvPr>
            <p:ph type="title"/>
          </p:nvPr>
        </p:nvSpPr>
        <p:spPr>
          <a:xfrm>
            <a:off x="403150" y="336275"/>
            <a:ext cx="8520600" cy="8316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sz="4400">
                <a:latin typeface="Calibri"/>
                <a:ea typeface="Calibri"/>
                <a:cs typeface="Calibri"/>
                <a:sym typeface="Calibri"/>
              </a:rPr>
              <a:t>Quick Comparison Table: Style Tendencies (Illustrative)</a:t>
            </a:r>
            <a:endParaRPr/>
          </a:p>
        </p:txBody>
      </p:sp>
      <p:graphicFrame>
        <p:nvGraphicFramePr>
          <p:cNvPr id="143" name="Google Shape;143;p26"/>
          <p:cNvGraphicFramePr/>
          <p:nvPr/>
        </p:nvGraphicFramePr>
        <p:xfrm>
          <a:off x="548640" y="2192615"/>
          <a:ext cx="8229600" cy="3601735"/>
        </p:xfrm>
        <a:graphic>
          <a:graphicData uri="http://schemas.openxmlformats.org/drawingml/2006/table">
            <a:tbl>
              <a:tblPr firstRow="1" bandRow="1">
                <a:noFill/>
                <a:tableStyleId>{A44B91A6-8A82-4B62-B16A-9AE2A85F1A30}</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401300">
                <a:tc>
                  <a:txBody>
                    <a:bodyPr/>
                    <a:lstStyle/>
                    <a:p>
                      <a:pPr marL="0" marR="0" lvl="0" indent="0" algn="l" rtl="0">
                        <a:spcBef>
                          <a:spcPts val="0"/>
                        </a:spcBef>
                        <a:spcAft>
                          <a:spcPts val="0"/>
                        </a:spcAft>
                        <a:buNone/>
                      </a:pPr>
                      <a:r>
                        <a:rPr lang="en-US" sz="1800" u="none" strike="noStrike" cap="none">
                          <a:latin typeface="Calibri"/>
                          <a:ea typeface="Calibri"/>
                          <a:cs typeface="Calibri"/>
                          <a:sym typeface="Calibri"/>
                        </a:rPr>
                        <a:t>Leadership Style</a:t>
                      </a:r>
                      <a:endParaRPr/>
                    </a:p>
                  </a:txBody>
                  <a:tcPr marL="91450" marR="91450" marT="45725" marB="45725"/>
                </a:tc>
                <a:tc>
                  <a:txBody>
                    <a:bodyPr/>
                    <a:lstStyle/>
                    <a:p>
                      <a:pPr marL="0" marR="0" lvl="0" indent="0" algn="l" rtl="0">
                        <a:spcBef>
                          <a:spcPts val="0"/>
                        </a:spcBef>
                        <a:spcAft>
                          <a:spcPts val="0"/>
                        </a:spcAft>
                        <a:buNone/>
                      </a:pPr>
                      <a:r>
                        <a:rPr lang="en-US" sz="1800">
                          <a:latin typeface="Calibri"/>
                          <a:ea typeface="Calibri"/>
                          <a:cs typeface="Calibri"/>
                          <a:sym typeface="Calibri"/>
                        </a:rPr>
                        <a:t>Mourinho</a:t>
                      </a:r>
                      <a:endParaRPr/>
                    </a:p>
                  </a:txBody>
                  <a:tcPr marL="91450" marR="91450" marT="45725" marB="45725"/>
                </a:tc>
                <a:tc>
                  <a:txBody>
                    <a:bodyPr/>
                    <a:lstStyle/>
                    <a:p>
                      <a:pPr marL="0" marR="0" lvl="0" indent="0" algn="l" rtl="0">
                        <a:spcBef>
                          <a:spcPts val="0"/>
                        </a:spcBef>
                        <a:spcAft>
                          <a:spcPts val="0"/>
                        </a:spcAft>
                        <a:buNone/>
                      </a:pPr>
                      <a:r>
                        <a:rPr lang="en-US" sz="1800">
                          <a:latin typeface="Calibri"/>
                          <a:ea typeface="Calibri"/>
                          <a:cs typeface="Calibri"/>
                          <a:sym typeface="Calibri"/>
                        </a:rPr>
                        <a:t>Guardiola</a:t>
                      </a:r>
                      <a:endParaRPr/>
                    </a:p>
                  </a:txBody>
                  <a:tcPr marL="91450" marR="91450" marT="45725" marB="45725"/>
                </a:tc>
                <a:extLst>
                  <a:ext uri="{0D108BD9-81ED-4DB2-BD59-A6C34878D82A}">
                    <a16:rowId xmlns:a16="http://schemas.microsoft.com/office/drawing/2014/main" val="10000"/>
                  </a:ext>
                </a:extLst>
              </a:tr>
              <a:tr h="640075">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Transformational</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Moderate (motivational bonding; identity)</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High (vision; learning culture)</a:t>
                      </a:r>
                      <a:endParaRPr/>
                    </a:p>
                  </a:txBody>
                  <a:tcPr marL="91450" marR="91450" marT="45725" marB="45725"/>
                </a:tc>
                <a:extLst>
                  <a:ext uri="{0D108BD9-81ED-4DB2-BD59-A6C34878D82A}">
                    <a16:rowId xmlns:a16="http://schemas.microsoft.com/office/drawing/2014/main" val="10001"/>
                  </a:ext>
                </a:extLst>
              </a:tr>
              <a:tr h="640075">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Transactional</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High (standards; accountability)</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Moderate (standards within system)</a:t>
                      </a:r>
                      <a:endParaRPr/>
                    </a:p>
                  </a:txBody>
                  <a:tcPr marL="91450" marR="91450" marT="45725" marB="45725"/>
                </a:tc>
                <a:extLst>
                  <a:ext uri="{0D108BD9-81ED-4DB2-BD59-A6C34878D82A}">
                    <a16:rowId xmlns:a16="http://schemas.microsoft.com/office/drawing/2014/main" val="10002"/>
                  </a:ext>
                </a:extLst>
              </a:tr>
              <a:tr h="640075">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Autocratic</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High (directive control)</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Low–Moderate (directive within principles)</a:t>
                      </a:r>
                      <a:endParaRPr/>
                    </a:p>
                  </a:txBody>
                  <a:tcPr marL="91450" marR="91450" marT="45725" marB="45725"/>
                </a:tc>
                <a:extLst>
                  <a:ext uri="{0D108BD9-81ED-4DB2-BD59-A6C34878D82A}">
                    <a16:rowId xmlns:a16="http://schemas.microsoft.com/office/drawing/2014/main" val="10003"/>
                  </a:ext>
                </a:extLst>
              </a:tr>
              <a:tr h="640075">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Democratic</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Low–Moderate (selective)</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High (shared understanding)</a:t>
                      </a:r>
                      <a:endParaRPr/>
                    </a:p>
                  </a:txBody>
                  <a:tcPr marL="91450" marR="91450" marT="45725" marB="45725"/>
                </a:tc>
                <a:extLst>
                  <a:ext uri="{0D108BD9-81ED-4DB2-BD59-A6C34878D82A}">
                    <a16:rowId xmlns:a16="http://schemas.microsoft.com/office/drawing/2014/main" val="10004"/>
                  </a:ext>
                </a:extLst>
              </a:tr>
              <a:tr h="640075">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Laissez‑faire</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Very low</a:t>
                      </a:r>
                      <a:endParaRPr/>
                    </a:p>
                  </a:txBody>
                  <a:tcPr marL="91450" marR="91450" marT="45725" marB="45725"/>
                </a:tc>
                <a:tc>
                  <a:txBody>
                    <a:bodyPr/>
                    <a:lstStyle/>
                    <a:p>
                      <a:pPr marL="0" marR="0" lvl="0" indent="0" algn="l" rtl="0">
                        <a:spcBef>
                          <a:spcPts val="0"/>
                        </a:spcBef>
                        <a:spcAft>
                          <a:spcPts val="0"/>
                        </a:spcAft>
                        <a:buNone/>
                      </a:pPr>
                      <a:r>
                        <a:rPr lang="en-US" sz="1800">
                          <a:solidFill>
                            <a:schemeClr val="dk1"/>
                          </a:solidFill>
                          <a:latin typeface="Calibri"/>
                          <a:ea typeface="Calibri"/>
                          <a:cs typeface="Calibri"/>
                          <a:sym typeface="Calibri"/>
                        </a:rPr>
                        <a:t>Very low</a:t>
                      </a:r>
                      <a:endParaRPr/>
                    </a:p>
                  </a:txBody>
                  <a:tcPr marL="91450" marR="91450" marT="45725" marB="45725"/>
                </a:tc>
                <a:extLst>
                  <a:ext uri="{0D108BD9-81ED-4DB2-BD59-A6C34878D82A}">
                    <a16:rowId xmlns:a16="http://schemas.microsoft.com/office/drawing/2014/main" val="10005"/>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7"/>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chemeClr val="dk1"/>
              </a:buClr>
              <a:buSzPct val="100000"/>
              <a:buFont typeface="Calibri"/>
              <a:buNone/>
            </a:pPr>
            <a:r>
              <a:rPr lang="en-US" sz="4400">
                <a:latin typeface="Calibri"/>
                <a:ea typeface="Calibri"/>
                <a:cs typeface="Calibri"/>
                <a:sym typeface="Calibri"/>
              </a:rPr>
              <a:t>Implications for Contemporary Football Leaders</a:t>
            </a:r>
            <a:endParaRPr/>
          </a:p>
        </p:txBody>
      </p:sp>
      <p:sp>
        <p:nvSpPr>
          <p:cNvPr id="149" name="Google Shape;149;p27"/>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l" rtl="0">
              <a:spcBef>
                <a:spcPts val="0"/>
              </a:spcBef>
              <a:spcAft>
                <a:spcPts val="0"/>
              </a:spcAft>
              <a:buClr>
                <a:schemeClr val="dk1"/>
              </a:buClr>
              <a:buSzPts val="1800"/>
              <a:buChar char="●"/>
            </a:pPr>
            <a:r>
              <a:rPr lang="en-GB" sz="1800"/>
              <a:t>For contemporary football leaders, a first‑class interpretation is that leadership should be adaptive and evidence‑informed. </a:t>
            </a:r>
            <a:endParaRPr lang="en-GB"/>
          </a:p>
          <a:p>
            <a:pPr marL="342900" lvl="0" indent="-342900" algn="l" rtl="0">
              <a:spcBef>
                <a:spcPts val="360"/>
              </a:spcBef>
              <a:spcAft>
                <a:spcPts val="0"/>
              </a:spcAft>
              <a:buClr>
                <a:schemeClr val="dk1"/>
              </a:buClr>
              <a:buSzPts val="1800"/>
              <a:buChar char="●"/>
            </a:pPr>
            <a:r>
              <a:rPr lang="en-GB" sz="1800"/>
              <a:t>Leaders should:  diagnose squad needs and situational demands (Chelladurai, 1990); combine inspiration with clear standards (Bass, 1985); and protect wellbeing as a performance resource, not a competing priority (Nesti, 2010; Ekstrand et al., 2019).</a:t>
            </a:r>
            <a:endParaRPr lang="en-GB"/>
          </a:p>
          <a:p>
            <a:pPr marL="342900" lvl="0" indent="-228600" algn="l" rtl="0">
              <a:spcBef>
                <a:spcPts val="360"/>
              </a:spcBef>
              <a:spcAft>
                <a:spcPts val="0"/>
              </a:spcAft>
              <a:buClr>
                <a:schemeClr val="dk1"/>
              </a:buClr>
              <a:buSzPts val="1800"/>
              <a:buNone/>
            </a:pPr>
            <a:endParaRPr lang="en-GB" sz="1800" dirty="0"/>
          </a:p>
          <a:p>
            <a:pPr marL="342900" lvl="0" indent="-342900" algn="l" rtl="0">
              <a:spcBef>
                <a:spcPts val="640"/>
              </a:spcBef>
              <a:spcAft>
                <a:spcPts val="1200"/>
              </a:spcAft>
              <a:buClr>
                <a:schemeClr val="dk1"/>
              </a:buClr>
              <a:buSzPts val="1800"/>
              <a:buChar char="●"/>
            </a:pPr>
            <a:r>
              <a:rPr lang="en-GB" sz="1800"/>
              <a:t>This implies leadership development in football should include emotional intelligence, communication, and organisational management—not solely tactics</a:t>
            </a:r>
            <a:r>
              <a:rPr lang="en-GB"/>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8"/>
          <p:cNvSpPr txBox="1">
            <a:spLocks noGrp="1"/>
          </p:cNvSpPr>
          <p:nvPr>
            <p:ph type="title"/>
          </p:nvPr>
        </p:nvSpPr>
        <p:spPr>
          <a:xfrm>
            <a:off x="311725" y="667900"/>
            <a:ext cx="3706500" cy="33453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latin typeface="Calibri"/>
                <a:ea typeface="Calibri"/>
                <a:cs typeface="Calibri"/>
                <a:sym typeface="Calibri"/>
              </a:rPr>
              <a:t>Conclusion</a:t>
            </a:r>
            <a:endParaRPr/>
          </a:p>
        </p:txBody>
      </p:sp>
      <p:sp>
        <p:nvSpPr>
          <p:cNvPr id="155" name="Google Shape;155;p28"/>
          <p:cNvSpPr txBox="1">
            <a:spLocks noGrp="1"/>
          </p:cNvSpPr>
          <p:nvPr>
            <p:ph type="body" idx="1"/>
          </p:nvPr>
        </p:nvSpPr>
        <p:spPr>
          <a:xfrm>
            <a:off x="4644675" y="667900"/>
            <a:ext cx="4166400" cy="5464800"/>
          </a:xfrm>
          <a:prstGeom prst="rect">
            <a:avLst/>
          </a:prstGeom>
          <a:noFill/>
          <a:ln>
            <a:noFill/>
          </a:ln>
        </p:spPr>
        <p:txBody>
          <a:bodyPr spcFirstLastPara="1" wrap="square" lIns="91425" tIns="45700" rIns="91425" bIns="45700" anchor="t" anchorCtr="0">
            <a:normAutofit fontScale="85000" lnSpcReduction="20000"/>
          </a:bodyPr>
          <a:lstStyle/>
          <a:p>
            <a:pPr marL="342900" lvl="0" indent="-334010" algn="l" rtl="0">
              <a:spcBef>
                <a:spcPts val="0"/>
              </a:spcBef>
              <a:spcAft>
                <a:spcPts val="0"/>
              </a:spcAft>
              <a:buClr>
                <a:schemeClr val="dk1"/>
              </a:buClr>
              <a:buSzPct val="100000"/>
              <a:buChar char="●"/>
            </a:pPr>
            <a:r>
              <a:rPr lang="en-GB" sz="1800" dirty="0"/>
              <a:t>In conclusion, established leadership theories provide useful lenses for understanding football management, but their application must be critically evaluated against elite football’s volatility and pressures. </a:t>
            </a:r>
            <a:endParaRPr lang="en-GB" dirty="0"/>
          </a:p>
          <a:p>
            <a:pPr marL="342900" lvl="0" indent="-334010" algn="l" rtl="0">
              <a:spcBef>
                <a:spcPts val="360"/>
              </a:spcBef>
              <a:spcAft>
                <a:spcPts val="0"/>
              </a:spcAft>
              <a:buClr>
                <a:schemeClr val="dk1"/>
              </a:buClr>
              <a:buSzPct val="100000"/>
              <a:buChar char="●"/>
            </a:pPr>
            <a:r>
              <a:rPr lang="en-GB" sz="1800" dirty="0"/>
              <a:t>Autocratic, democratic, transactional, and transformational approaches each offer benefits and risks, and laissez‑faire is generally problematic in high-performance contexts.</a:t>
            </a:r>
            <a:endParaRPr lang="en-GB" dirty="0"/>
          </a:p>
          <a:p>
            <a:pPr marL="342900" lvl="0" indent="-228600" algn="l" rtl="0">
              <a:spcBef>
                <a:spcPts val="360"/>
              </a:spcBef>
              <a:spcAft>
                <a:spcPts val="0"/>
              </a:spcAft>
              <a:buClr>
                <a:schemeClr val="dk1"/>
              </a:buClr>
              <a:buSzPct val="100000"/>
              <a:buNone/>
            </a:pPr>
            <a:endParaRPr lang="en-GB" sz="1800" dirty="0"/>
          </a:p>
          <a:p>
            <a:pPr marL="342900" lvl="0" indent="-334010" algn="l" rtl="0">
              <a:spcBef>
                <a:spcPts val="360"/>
              </a:spcBef>
              <a:spcAft>
                <a:spcPts val="0"/>
              </a:spcAft>
              <a:buClr>
                <a:schemeClr val="dk1"/>
              </a:buClr>
              <a:buSzPct val="100000"/>
              <a:buChar char="●"/>
            </a:pPr>
            <a:r>
              <a:rPr lang="en-GB" sz="1800"/>
              <a:t>Using Mourinho and Guardiola as case studies illustrates that effective leadership is contingent upon context, time horizon, organisational support, and athlete wellbeing demands. </a:t>
            </a:r>
            <a:endParaRPr lang="en-GB"/>
          </a:p>
          <a:p>
            <a:pPr marL="342900" lvl="0" indent="-334010" algn="l" rtl="0">
              <a:spcBef>
                <a:spcPts val="360"/>
              </a:spcBef>
              <a:spcAft>
                <a:spcPts val="1200"/>
              </a:spcAft>
              <a:buClr>
                <a:schemeClr val="dk1"/>
              </a:buClr>
              <a:buSzPct val="100000"/>
              <a:buChar char="●"/>
            </a:pPr>
            <a:r>
              <a:rPr lang="en-GB" sz="1800"/>
              <a:t>Therefore, “first-class” leadership analysis in football should emphasise fit, adaptation, and sustainability over simplistic claims of one superior style.</a:t>
            </a:r>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a:buNone/>
            </a:pPr>
            <a:r>
              <a:rPr lang="en-US" sz="4400">
                <a:solidFill>
                  <a:schemeClr val="dk1"/>
                </a:solidFill>
                <a:latin typeface="Calibri"/>
                <a:ea typeface="Calibri"/>
                <a:cs typeface="Calibri"/>
                <a:sym typeface="Calibri"/>
              </a:rPr>
              <a:t>References (1/2)</a:t>
            </a:r>
            <a:endParaRPr/>
          </a:p>
        </p:txBody>
      </p:sp>
      <p:sp>
        <p:nvSpPr>
          <p:cNvPr id="161" name="Google Shape;161;p29"/>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p>
            <a:r>
              <a:rPr lang="en-US" sz="1800">
                <a:latin typeface="Times New Roman"/>
                <a:cs typeface="Times New Roman"/>
              </a:rPr>
              <a:t>Reference list</a:t>
            </a:r>
            <a:endParaRPr lang="en-US" sz="1800" dirty="0"/>
          </a:p>
          <a:p>
            <a:pPr>
              <a:lnSpc>
                <a:spcPct val="114999"/>
              </a:lnSpc>
            </a:pPr>
            <a:r>
              <a:rPr lang="en-US" sz="1200" dirty="0">
                <a:latin typeface="Times New Roman"/>
                <a:cs typeface="Times New Roman"/>
              </a:rPr>
              <a:t>Atkinson, M. (2019). </a:t>
            </a:r>
            <a:r>
              <a:rPr lang="en-US" sz="1200" i="1" dirty="0">
                <a:latin typeface="Times New Roman"/>
                <a:cs typeface="Times New Roman"/>
              </a:rPr>
              <a:t>Sport, mental illness and sociology</a:t>
            </a:r>
            <a:r>
              <a:rPr lang="en-US" sz="1200" dirty="0">
                <a:latin typeface="Times New Roman"/>
                <a:cs typeface="Times New Roman"/>
              </a:rPr>
              <a:t>. United Kingdom: Emerald Publishing.</a:t>
            </a:r>
            <a:endParaRPr lang="en-US" dirty="0"/>
          </a:p>
          <a:p>
            <a:pPr>
              <a:lnSpc>
                <a:spcPct val="114999"/>
              </a:lnSpc>
            </a:pPr>
            <a:r>
              <a:rPr lang="en-US" sz="1200">
                <a:latin typeface="Times New Roman"/>
                <a:cs typeface="Times New Roman"/>
              </a:rPr>
              <a:t>Bass, B.M. (1985). </a:t>
            </a:r>
            <a:r>
              <a:rPr lang="en-US" sz="1200" i="1">
                <a:latin typeface="Times New Roman"/>
                <a:cs typeface="Times New Roman"/>
              </a:rPr>
              <a:t>Leadership and Performance beyond Expectations</a:t>
            </a:r>
            <a:r>
              <a:rPr lang="en-US" sz="1200">
                <a:latin typeface="Times New Roman"/>
                <a:cs typeface="Times New Roman"/>
              </a:rPr>
              <a:t>. New York: Free Press.</a:t>
            </a:r>
            <a:endParaRPr lang="en-US"/>
          </a:p>
          <a:p>
            <a:pPr>
              <a:lnSpc>
                <a:spcPct val="114999"/>
              </a:lnSpc>
            </a:pPr>
            <a:r>
              <a:rPr lang="en-US" sz="1200">
                <a:latin typeface="Times New Roman"/>
                <a:cs typeface="Times New Roman"/>
              </a:rPr>
              <a:t>Bass, B.M. and Riggio, R.E. (2006). </a:t>
            </a:r>
            <a:r>
              <a:rPr lang="en-US" sz="1200" i="1">
                <a:latin typeface="Times New Roman"/>
                <a:cs typeface="Times New Roman"/>
              </a:rPr>
              <a:t>Transformational Leadership</a:t>
            </a:r>
            <a:r>
              <a:rPr lang="en-US" sz="1200">
                <a:latin typeface="Times New Roman"/>
                <a:cs typeface="Times New Roman"/>
              </a:rPr>
              <a:t>. 2nd ed. New York: Routledge.</a:t>
            </a:r>
            <a:endParaRPr lang="en-US"/>
          </a:p>
          <a:p>
            <a:pPr>
              <a:lnSpc>
                <a:spcPct val="114999"/>
              </a:lnSpc>
            </a:pPr>
            <a:r>
              <a:rPr lang="en-US" sz="1200">
                <a:latin typeface="Times New Roman"/>
                <a:cs typeface="Times New Roman"/>
              </a:rPr>
              <a:t>Bridgewater, S. (2014). </a:t>
            </a:r>
            <a:r>
              <a:rPr lang="en-US" sz="1200" i="1">
                <a:latin typeface="Times New Roman"/>
                <a:cs typeface="Times New Roman"/>
              </a:rPr>
              <a:t>Football management.</a:t>
            </a:r>
            <a:r>
              <a:rPr lang="en-US" sz="1200">
                <a:latin typeface="Times New Roman"/>
                <a:cs typeface="Times New Roman"/>
              </a:rPr>
              <a:t> Palgrave Macmillan.</a:t>
            </a:r>
            <a:endParaRPr lang="en-US"/>
          </a:p>
          <a:p>
            <a:pPr>
              <a:lnSpc>
                <a:spcPct val="114999"/>
              </a:lnSpc>
            </a:pPr>
            <a:r>
              <a:rPr lang="en-US" sz="1200">
                <a:latin typeface="Times New Roman"/>
                <a:cs typeface="Times New Roman"/>
              </a:rPr>
              <a:t>Cotterill, S.T., Fransen, K. and Loughead, T.M. (2023). </a:t>
            </a:r>
            <a:r>
              <a:rPr lang="en-US" sz="1200" i="1">
                <a:latin typeface="Times New Roman"/>
                <a:cs typeface="Times New Roman"/>
              </a:rPr>
              <a:t>The impact of shared leadership on group functioning and performance</a:t>
            </a:r>
            <a:r>
              <a:rPr lang="en-US" sz="1200">
                <a:latin typeface="Times New Roman"/>
                <a:cs typeface="Times New Roman"/>
              </a:rPr>
              <a:t>. Frontiers Media SA.</a:t>
            </a:r>
            <a:endParaRPr lang="en-US"/>
          </a:p>
          <a:p>
            <a:pPr>
              <a:lnSpc>
                <a:spcPct val="114999"/>
              </a:lnSpc>
            </a:pPr>
            <a:r>
              <a:rPr lang="en-US" sz="1200" dirty="0">
                <a:latin typeface="Times New Roman"/>
                <a:cs typeface="Times New Roman"/>
              </a:rPr>
              <a:t>Horn, T.S. and Smith, A.L. (2019). </a:t>
            </a:r>
            <a:r>
              <a:rPr lang="en-US" sz="1200" i="1" dirty="0">
                <a:latin typeface="Times New Roman"/>
                <a:cs typeface="Times New Roman"/>
              </a:rPr>
              <a:t>Advances in sport and </a:t>
            </a:r>
            <a:r>
              <a:rPr lang="en-US" sz="1200" i="1" dirty="0" err="1">
                <a:latin typeface="Times New Roman"/>
                <a:cs typeface="Times New Roman"/>
              </a:rPr>
              <a:t>exercice</a:t>
            </a:r>
            <a:r>
              <a:rPr lang="en-US" sz="1200" i="1" dirty="0">
                <a:latin typeface="Times New Roman"/>
                <a:cs typeface="Times New Roman"/>
              </a:rPr>
              <a:t> psychology</a:t>
            </a:r>
            <a:r>
              <a:rPr lang="en-US" sz="1200" dirty="0">
                <a:latin typeface="Times New Roman"/>
                <a:cs typeface="Times New Roman"/>
              </a:rPr>
              <a:t>. 4th ed. Champaign: Human Kinetics.</a:t>
            </a:r>
            <a:endParaRPr lang="en-US" dirty="0"/>
          </a:p>
          <a:p>
            <a:pPr>
              <a:lnSpc>
                <a:spcPct val="114999"/>
              </a:lnSpc>
            </a:pPr>
            <a:r>
              <a:rPr lang="en-US" sz="1200" dirty="0">
                <a:latin typeface="Times New Roman"/>
                <a:cs typeface="Times New Roman"/>
              </a:rPr>
              <a:t>Monna </a:t>
            </a:r>
            <a:r>
              <a:rPr lang="en-US" sz="1200" dirty="0" err="1">
                <a:latin typeface="Times New Roman"/>
                <a:cs typeface="Times New Roman"/>
              </a:rPr>
              <a:t>Arvinen</a:t>
            </a:r>
            <a:r>
              <a:rPr lang="en-US" sz="1200" dirty="0">
                <a:latin typeface="Times New Roman"/>
                <a:cs typeface="Times New Roman"/>
              </a:rPr>
              <a:t>-Barrow and Clement, D. (2019). </a:t>
            </a:r>
            <a:r>
              <a:rPr lang="en-US" sz="1200" i="1" dirty="0">
                <a:latin typeface="Times New Roman"/>
                <a:cs typeface="Times New Roman"/>
              </a:rPr>
              <a:t>The Psychology of Sport and Performance Injury</a:t>
            </a:r>
            <a:r>
              <a:rPr lang="en-US" sz="1200" dirty="0">
                <a:latin typeface="Times New Roman"/>
                <a:cs typeface="Times New Roman"/>
              </a:rPr>
              <a:t>. Routledge.</a:t>
            </a:r>
            <a:endParaRPr lang="en-US" dirty="0"/>
          </a:p>
          <a:p>
            <a:pPr>
              <a:lnSpc>
                <a:spcPct val="114999"/>
              </a:lnSpc>
            </a:pPr>
            <a:r>
              <a:rPr lang="en-US" sz="1200">
                <a:latin typeface="Times New Roman"/>
                <a:cs typeface="Times New Roman"/>
              </a:rPr>
              <a:t>Northouse, P.G. (2021). </a:t>
            </a:r>
            <a:r>
              <a:rPr lang="en-US" sz="1200" i="1">
                <a:latin typeface="Times New Roman"/>
                <a:cs typeface="Times New Roman"/>
              </a:rPr>
              <a:t>Leadership: Theory and Practice</a:t>
            </a:r>
            <a:r>
              <a:rPr lang="en-US" sz="1200">
                <a:latin typeface="Times New Roman"/>
                <a:cs typeface="Times New Roman"/>
              </a:rPr>
              <a:t>. 9th ed. Sage Publications.</a:t>
            </a:r>
            <a:endParaRPr lang="en-US"/>
          </a:p>
          <a:p>
            <a:pPr>
              <a:lnSpc>
                <a:spcPct val="114999"/>
              </a:lnSpc>
            </a:pPr>
            <a:r>
              <a:rPr lang="en-US" sz="1200">
                <a:latin typeface="Times New Roman"/>
                <a:cs typeface="Times New Roman"/>
              </a:rPr>
              <a:t>P Chelladurai (2006). </a:t>
            </a:r>
            <a:r>
              <a:rPr lang="en-US" sz="1200" i="1">
                <a:latin typeface="Times New Roman"/>
                <a:cs typeface="Times New Roman"/>
              </a:rPr>
              <a:t>Human resource management in sport and recreation</a:t>
            </a:r>
            <a:r>
              <a:rPr lang="en-US" sz="1200">
                <a:latin typeface="Times New Roman"/>
                <a:cs typeface="Times New Roman"/>
              </a:rPr>
              <a:t>. Champaign, Il: Human Kinetics.</a:t>
            </a:r>
            <a:endParaRPr lang="en-US"/>
          </a:p>
          <a:p>
            <a:pPr marL="342900" lvl="0" indent="-342900" algn="l">
              <a:lnSpc>
                <a:spcPct val="114999"/>
              </a:lnSpc>
              <a:spcBef>
                <a:spcPts val="0"/>
              </a:spcBef>
              <a:spcAft>
                <a:spcPts val="0"/>
              </a:spcAft>
              <a:buClr>
                <a:schemeClr val="dk1"/>
              </a:buClr>
              <a:buSzPts val="1800"/>
              <a:buChar char="●"/>
            </a:pPr>
            <a:endParaRPr lang="en-US" sz="1800" dirty="0"/>
          </a:p>
        </p:txBody>
      </p:sp>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Paradigm</vt:lpstr>
      <vt:lpstr>Leadership Styles in Elite Football Critical Analysis</vt:lpstr>
      <vt:lpstr>Aim</vt:lpstr>
      <vt:lpstr>Elite Football Leadership Context</vt:lpstr>
      <vt:lpstr>Core Theoretical Lens: Transformational vs Transactional</vt:lpstr>
      <vt:lpstr>Sport‑Specific Leadership Model: Multidimensional Model of Leadership</vt:lpstr>
      <vt:lpstr>Autocratic Leadership: Strengths and Limitations in Football</vt:lpstr>
      <vt:lpstr>Democratic Leadership: Strengths and Limitations in Football</vt:lpstr>
      <vt:lpstr>Laissez‑Faire Leadership: Why It Is Often Critiqued</vt:lpstr>
      <vt:lpstr> Performance Pressure vs Player Wellbeing</vt:lpstr>
      <vt:lpstr>Case Study Application: José Mourinho</vt:lpstr>
      <vt:lpstr>Case Study Application: Pep Guardiola</vt:lpstr>
      <vt:lpstr>Synthesis: What the Comparison Actually Shows</vt:lpstr>
      <vt:lpstr>Quick Comparison Table: Style Tendencies (Illustrative)</vt:lpstr>
      <vt:lpstr>Implications for Contemporary Football Leaders</vt:lpstr>
      <vt:lpstr>Conclusion</vt:lpstr>
      <vt:lpstr>References (1/2)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80</cp:revision>
  <dcterms:modified xsi:type="dcterms:W3CDTF">2026-03-05T23:21:37Z</dcterms:modified>
</cp:coreProperties>
</file>