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xml" ContentType="application/vnd.openxmlformats-officedocument.presentationml.tags+xml"/>
  <Override PartName="/ppt/notesSlides/notesSlide42.xml" ContentType="application/vnd.openxmlformats-officedocument.presentationml.notesSlide+xml"/>
  <Override PartName="/ppt/tags/tag2.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3.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1"/>
  </p:notesMasterIdLst>
  <p:sldIdLst>
    <p:sldId id="256" r:id="rId2"/>
    <p:sldId id="257" r:id="rId3"/>
    <p:sldId id="434" r:id="rId4"/>
    <p:sldId id="258" r:id="rId5"/>
    <p:sldId id="281" r:id="rId6"/>
    <p:sldId id="259" r:id="rId7"/>
    <p:sldId id="261" r:id="rId8"/>
    <p:sldId id="260" r:id="rId9"/>
    <p:sldId id="262" r:id="rId10"/>
    <p:sldId id="263" r:id="rId11"/>
    <p:sldId id="264" r:id="rId12"/>
    <p:sldId id="282" r:id="rId13"/>
    <p:sldId id="284" r:id="rId14"/>
    <p:sldId id="289" r:id="rId15"/>
    <p:sldId id="290" r:id="rId16"/>
    <p:sldId id="287" r:id="rId17"/>
    <p:sldId id="285" r:id="rId18"/>
    <p:sldId id="288" r:id="rId19"/>
    <p:sldId id="430" r:id="rId20"/>
    <p:sldId id="431" r:id="rId21"/>
    <p:sldId id="432" r:id="rId22"/>
    <p:sldId id="433" r:id="rId23"/>
    <p:sldId id="286" r:id="rId24"/>
    <p:sldId id="276" r:id="rId25"/>
    <p:sldId id="421" r:id="rId26"/>
    <p:sldId id="277" r:id="rId27"/>
    <p:sldId id="265" r:id="rId28"/>
    <p:sldId id="267" r:id="rId29"/>
    <p:sldId id="435" r:id="rId30"/>
    <p:sldId id="437" r:id="rId31"/>
    <p:sldId id="439" r:id="rId32"/>
    <p:sldId id="441" r:id="rId33"/>
    <p:sldId id="442" r:id="rId34"/>
    <p:sldId id="443" r:id="rId35"/>
    <p:sldId id="444" r:id="rId36"/>
    <p:sldId id="445" r:id="rId37"/>
    <p:sldId id="446" r:id="rId38"/>
    <p:sldId id="447" r:id="rId39"/>
    <p:sldId id="448" r:id="rId40"/>
    <p:sldId id="449" r:id="rId41"/>
    <p:sldId id="450" r:id="rId42"/>
    <p:sldId id="451" r:id="rId43"/>
    <p:sldId id="279" r:id="rId44"/>
    <p:sldId id="280" r:id="rId45"/>
    <p:sldId id="266" r:id="rId46"/>
    <p:sldId id="452" r:id="rId47"/>
    <p:sldId id="269" r:id="rId48"/>
    <p:sldId id="453" r:id="rId49"/>
    <p:sldId id="293" r:id="rId50"/>
    <p:sldId id="294" r:id="rId51"/>
    <p:sldId id="295" r:id="rId52"/>
    <p:sldId id="296" r:id="rId53"/>
    <p:sldId id="297" r:id="rId54"/>
    <p:sldId id="298" r:id="rId55"/>
    <p:sldId id="299" r:id="rId56"/>
    <p:sldId id="300" r:id="rId57"/>
    <p:sldId id="301" r:id="rId58"/>
    <p:sldId id="302" r:id="rId59"/>
    <p:sldId id="303" r:id="rId60"/>
    <p:sldId id="270" r:id="rId61"/>
    <p:sldId id="454" r:id="rId62"/>
    <p:sldId id="273" r:id="rId63"/>
    <p:sldId id="274" r:id="rId64"/>
    <p:sldId id="455" r:id="rId65"/>
    <p:sldId id="291" r:id="rId66"/>
    <p:sldId id="456" r:id="rId67"/>
    <p:sldId id="457" r:id="rId68"/>
    <p:sldId id="283" r:id="rId69"/>
    <p:sldId id="292"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CAF12-C657-495F-ADC4-FB4F0A3A38E2}" v="22" dt="2024-09-24T15:09:30.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6108" autoAdjust="0"/>
  </p:normalViewPr>
  <p:slideViewPr>
    <p:cSldViewPr snapToGrid="0">
      <p:cViewPr>
        <p:scale>
          <a:sx n="67" d="100"/>
          <a:sy n="67" d="100"/>
        </p:scale>
        <p:origin x="747"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image" Target="../media/image33.png"/><Relationship Id="rId6" Type="http://schemas.openxmlformats.org/officeDocument/2006/relationships/image" Target="../media/image38.png"/><Relationship Id="rId5" Type="http://schemas.openxmlformats.org/officeDocument/2006/relationships/image" Target="../media/image37.svg"/><Relationship Id="rId4" Type="http://schemas.openxmlformats.org/officeDocument/2006/relationships/image" Target="../media/image36.png"/></Relationships>
</file>

<file path=ppt/diagrams/_rels/data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image" Target="../media/image33.png"/><Relationship Id="rId6" Type="http://schemas.openxmlformats.org/officeDocument/2006/relationships/image" Target="../media/image38.png"/><Relationship Id="rId5" Type="http://schemas.openxmlformats.org/officeDocument/2006/relationships/image" Target="../media/image37.svg"/><Relationship Id="rId4" Type="http://schemas.openxmlformats.org/officeDocument/2006/relationships/image" Target="../media/image36.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5716F-D66A-4DFD-8278-9DED37A0C918}"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37B4D159-8104-489A-BA71-632C0645298D}">
      <dgm:prSet/>
      <dgm:spPr/>
      <dgm:t>
        <a:bodyPr/>
        <a:lstStyle/>
        <a:p>
          <a:r>
            <a:rPr lang="en-GB"/>
            <a:t>By the end of this session, you should be able to…..</a:t>
          </a:r>
          <a:endParaRPr lang="en-US"/>
        </a:p>
      </dgm:t>
    </dgm:pt>
    <dgm:pt modelId="{4648AE06-3EF2-40AA-8418-664D01C18A4C}" type="parTrans" cxnId="{4BEC069E-7D83-4B63-B191-7292B8797735}">
      <dgm:prSet/>
      <dgm:spPr/>
      <dgm:t>
        <a:bodyPr/>
        <a:lstStyle/>
        <a:p>
          <a:endParaRPr lang="en-US"/>
        </a:p>
      </dgm:t>
    </dgm:pt>
    <dgm:pt modelId="{6492EA9B-5078-45BD-BF0E-587EE137B2CE}" type="sibTrans" cxnId="{4BEC069E-7D83-4B63-B191-7292B8797735}">
      <dgm:prSet/>
      <dgm:spPr/>
      <dgm:t>
        <a:bodyPr/>
        <a:lstStyle/>
        <a:p>
          <a:endParaRPr lang="en-US"/>
        </a:p>
      </dgm:t>
    </dgm:pt>
    <dgm:pt modelId="{2E588087-5A46-43F3-BF42-F30D595E69B5}">
      <dgm:prSet/>
      <dgm:spPr/>
      <dgm:t>
        <a:bodyPr/>
        <a:lstStyle/>
        <a:p>
          <a:r>
            <a:rPr lang="en-GB"/>
            <a:t>Explain the difference between classicism and positivism</a:t>
          </a:r>
          <a:endParaRPr lang="en-US"/>
        </a:p>
      </dgm:t>
    </dgm:pt>
    <dgm:pt modelId="{C86918CF-75E1-472A-AEB8-4EF65BF29D0B}" type="parTrans" cxnId="{667CBFB1-5216-4949-86A4-0C8BCF4B90C7}">
      <dgm:prSet/>
      <dgm:spPr/>
      <dgm:t>
        <a:bodyPr/>
        <a:lstStyle/>
        <a:p>
          <a:endParaRPr lang="en-US"/>
        </a:p>
      </dgm:t>
    </dgm:pt>
    <dgm:pt modelId="{8544A9B1-DB4D-4FF4-9387-987F690B9635}" type="sibTrans" cxnId="{667CBFB1-5216-4949-86A4-0C8BCF4B90C7}">
      <dgm:prSet/>
      <dgm:spPr/>
      <dgm:t>
        <a:bodyPr/>
        <a:lstStyle/>
        <a:p>
          <a:endParaRPr lang="en-US"/>
        </a:p>
      </dgm:t>
    </dgm:pt>
    <dgm:pt modelId="{D493DF8B-19C7-450F-81D3-F920A6139FE5}">
      <dgm:prSet/>
      <dgm:spPr/>
      <dgm:t>
        <a:bodyPr/>
        <a:lstStyle/>
        <a:p>
          <a:r>
            <a:rPr lang="en-GB"/>
            <a:t>Identify some of the key thinkers within each area</a:t>
          </a:r>
          <a:endParaRPr lang="en-US"/>
        </a:p>
      </dgm:t>
    </dgm:pt>
    <dgm:pt modelId="{AE693222-CDD1-4CC8-B82B-960E5F8BA509}" type="parTrans" cxnId="{0DE8512D-A99B-4F9B-8712-87B4B542AF38}">
      <dgm:prSet/>
      <dgm:spPr/>
      <dgm:t>
        <a:bodyPr/>
        <a:lstStyle/>
        <a:p>
          <a:endParaRPr lang="en-US"/>
        </a:p>
      </dgm:t>
    </dgm:pt>
    <dgm:pt modelId="{70C95E3B-4695-4FF9-A9DE-C98D980F9290}" type="sibTrans" cxnId="{0DE8512D-A99B-4F9B-8712-87B4B542AF38}">
      <dgm:prSet/>
      <dgm:spPr/>
      <dgm:t>
        <a:bodyPr/>
        <a:lstStyle/>
        <a:p>
          <a:endParaRPr lang="en-US"/>
        </a:p>
      </dgm:t>
    </dgm:pt>
    <dgm:pt modelId="{A90F45ED-BAB1-4800-8495-AFC2B60A41BE}">
      <dgm:prSet/>
      <dgm:spPr/>
      <dgm:t>
        <a:bodyPr/>
        <a:lstStyle/>
        <a:p>
          <a:r>
            <a:rPr lang="en-GB"/>
            <a:t>Compare and contrast theories from each school of thought</a:t>
          </a:r>
          <a:endParaRPr lang="en-US"/>
        </a:p>
      </dgm:t>
    </dgm:pt>
    <dgm:pt modelId="{7414BA16-5AEC-459A-A7DD-6412696D0AD0}" type="parTrans" cxnId="{59F20582-888F-4D21-8B0D-F7959589BF7C}">
      <dgm:prSet/>
      <dgm:spPr/>
      <dgm:t>
        <a:bodyPr/>
        <a:lstStyle/>
        <a:p>
          <a:endParaRPr lang="en-US"/>
        </a:p>
      </dgm:t>
    </dgm:pt>
    <dgm:pt modelId="{18BACE04-97B9-4F54-9F04-C8EE05D09DE9}" type="sibTrans" cxnId="{59F20582-888F-4D21-8B0D-F7959589BF7C}">
      <dgm:prSet/>
      <dgm:spPr/>
      <dgm:t>
        <a:bodyPr/>
        <a:lstStyle/>
        <a:p>
          <a:endParaRPr lang="en-US"/>
        </a:p>
      </dgm:t>
    </dgm:pt>
    <dgm:pt modelId="{B06DCD2F-B7CD-4897-AE69-875A9F6CB44D}" type="pres">
      <dgm:prSet presAssocID="{9C05716F-D66A-4DFD-8278-9DED37A0C918}" presName="Name0" presStyleCnt="0">
        <dgm:presLayoutVars>
          <dgm:dir/>
          <dgm:animLvl val="lvl"/>
          <dgm:resizeHandles val="exact"/>
        </dgm:presLayoutVars>
      </dgm:prSet>
      <dgm:spPr/>
    </dgm:pt>
    <dgm:pt modelId="{B6944011-B1DC-4A21-B3B0-6B06812846EC}" type="pres">
      <dgm:prSet presAssocID="{37B4D159-8104-489A-BA71-632C0645298D}" presName="linNode" presStyleCnt="0"/>
      <dgm:spPr/>
    </dgm:pt>
    <dgm:pt modelId="{39D4CC87-2FC8-4EA8-AA34-E90D39C8A4E7}" type="pres">
      <dgm:prSet presAssocID="{37B4D159-8104-489A-BA71-632C0645298D}" presName="parentText" presStyleLbl="node1" presStyleIdx="0" presStyleCnt="1">
        <dgm:presLayoutVars>
          <dgm:chMax val="1"/>
          <dgm:bulletEnabled val="1"/>
        </dgm:presLayoutVars>
      </dgm:prSet>
      <dgm:spPr/>
    </dgm:pt>
    <dgm:pt modelId="{5D163FE5-434A-497C-AD47-8A4952BA31C1}" type="pres">
      <dgm:prSet presAssocID="{37B4D159-8104-489A-BA71-632C0645298D}" presName="descendantText" presStyleLbl="alignAccFollowNode1" presStyleIdx="0" presStyleCnt="1">
        <dgm:presLayoutVars>
          <dgm:bulletEnabled val="1"/>
        </dgm:presLayoutVars>
      </dgm:prSet>
      <dgm:spPr/>
    </dgm:pt>
  </dgm:ptLst>
  <dgm:cxnLst>
    <dgm:cxn modelId="{242D3C01-7B89-46E9-BD4A-A09340F67C6A}" type="presOf" srcId="{D493DF8B-19C7-450F-81D3-F920A6139FE5}" destId="{5D163FE5-434A-497C-AD47-8A4952BA31C1}" srcOrd="0" destOrd="1" presId="urn:microsoft.com/office/officeart/2005/8/layout/vList5"/>
    <dgm:cxn modelId="{D1ACC203-3226-4136-AC92-91D76190661E}" type="presOf" srcId="{37B4D159-8104-489A-BA71-632C0645298D}" destId="{39D4CC87-2FC8-4EA8-AA34-E90D39C8A4E7}" srcOrd="0" destOrd="0" presId="urn:microsoft.com/office/officeart/2005/8/layout/vList5"/>
    <dgm:cxn modelId="{5841E51E-A4DC-4EFD-8687-5705BAC91F88}" type="presOf" srcId="{9C05716F-D66A-4DFD-8278-9DED37A0C918}" destId="{B06DCD2F-B7CD-4897-AE69-875A9F6CB44D}" srcOrd="0" destOrd="0" presId="urn:microsoft.com/office/officeart/2005/8/layout/vList5"/>
    <dgm:cxn modelId="{0DE8512D-A99B-4F9B-8712-87B4B542AF38}" srcId="{37B4D159-8104-489A-BA71-632C0645298D}" destId="{D493DF8B-19C7-450F-81D3-F920A6139FE5}" srcOrd="1" destOrd="0" parTransId="{AE693222-CDD1-4CC8-B82B-960E5F8BA509}" sibTransId="{70C95E3B-4695-4FF9-A9DE-C98D980F9290}"/>
    <dgm:cxn modelId="{E7003036-AB9D-48F6-A491-5C7980DBF274}" type="presOf" srcId="{A90F45ED-BAB1-4800-8495-AFC2B60A41BE}" destId="{5D163FE5-434A-497C-AD47-8A4952BA31C1}" srcOrd="0" destOrd="2" presId="urn:microsoft.com/office/officeart/2005/8/layout/vList5"/>
    <dgm:cxn modelId="{59F20582-888F-4D21-8B0D-F7959589BF7C}" srcId="{37B4D159-8104-489A-BA71-632C0645298D}" destId="{A90F45ED-BAB1-4800-8495-AFC2B60A41BE}" srcOrd="2" destOrd="0" parTransId="{7414BA16-5AEC-459A-A7DD-6412696D0AD0}" sibTransId="{18BACE04-97B9-4F54-9F04-C8EE05D09DE9}"/>
    <dgm:cxn modelId="{75B42986-6F77-47B4-BD20-A2DF91120CE7}" type="presOf" srcId="{2E588087-5A46-43F3-BF42-F30D595E69B5}" destId="{5D163FE5-434A-497C-AD47-8A4952BA31C1}" srcOrd="0" destOrd="0" presId="urn:microsoft.com/office/officeart/2005/8/layout/vList5"/>
    <dgm:cxn modelId="{4BEC069E-7D83-4B63-B191-7292B8797735}" srcId="{9C05716F-D66A-4DFD-8278-9DED37A0C918}" destId="{37B4D159-8104-489A-BA71-632C0645298D}" srcOrd="0" destOrd="0" parTransId="{4648AE06-3EF2-40AA-8418-664D01C18A4C}" sibTransId="{6492EA9B-5078-45BD-BF0E-587EE137B2CE}"/>
    <dgm:cxn modelId="{667CBFB1-5216-4949-86A4-0C8BCF4B90C7}" srcId="{37B4D159-8104-489A-BA71-632C0645298D}" destId="{2E588087-5A46-43F3-BF42-F30D595E69B5}" srcOrd="0" destOrd="0" parTransId="{C86918CF-75E1-472A-AEB8-4EF65BF29D0B}" sibTransId="{8544A9B1-DB4D-4FF4-9387-987F690B9635}"/>
    <dgm:cxn modelId="{853AAB04-0393-434C-BE16-6D46E4353BA1}" type="presParOf" srcId="{B06DCD2F-B7CD-4897-AE69-875A9F6CB44D}" destId="{B6944011-B1DC-4A21-B3B0-6B06812846EC}" srcOrd="0" destOrd="0" presId="urn:microsoft.com/office/officeart/2005/8/layout/vList5"/>
    <dgm:cxn modelId="{844E98C9-2348-4240-B43A-EB9242E11787}" type="presParOf" srcId="{B6944011-B1DC-4A21-B3B0-6B06812846EC}" destId="{39D4CC87-2FC8-4EA8-AA34-E90D39C8A4E7}" srcOrd="0" destOrd="0" presId="urn:microsoft.com/office/officeart/2005/8/layout/vList5"/>
    <dgm:cxn modelId="{33E2021B-3C04-4EF0-A449-35AA8A615883}" type="presParOf" srcId="{B6944011-B1DC-4A21-B3B0-6B06812846EC}" destId="{5D163FE5-434A-497C-AD47-8A4952BA31C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0CF93-512D-4A53-88C4-126D31C16D5B}"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4611422-9E46-48A2-957E-59B4EC0692ED}">
      <dgm:prSet/>
      <dgm:spPr/>
      <dgm:t>
        <a:bodyPr/>
        <a:lstStyle/>
        <a:p>
          <a:r>
            <a:rPr lang="en-US" b="1"/>
            <a:t>Crime was an act carried out by a rational human being</a:t>
          </a:r>
          <a:endParaRPr lang="en-US"/>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a:t>Main aim of state intervention was </a:t>
          </a:r>
          <a:r>
            <a:rPr lang="en-US" b="1"/>
            <a:t>deterrence</a:t>
          </a:r>
          <a:endParaRPr lang="en-US"/>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193C7980-2800-44A0-93ED-88762F4F04E3}" type="pres">
      <dgm:prSet presAssocID="{A280CF93-512D-4A53-88C4-126D31C16D5B}" presName="diagram" presStyleCnt="0">
        <dgm:presLayoutVars>
          <dgm:dir/>
          <dgm:resizeHandles val="exact"/>
        </dgm:presLayoutVars>
      </dgm:prSet>
      <dgm:spPr/>
    </dgm:pt>
    <dgm:pt modelId="{02059752-6113-4BD1-B1DB-EAF7A0A1EF54}" type="pres">
      <dgm:prSet presAssocID="{04611422-9E46-48A2-957E-59B4EC0692ED}" presName="node" presStyleLbl="node1" presStyleIdx="0" presStyleCnt="4">
        <dgm:presLayoutVars>
          <dgm:bulletEnabled val="1"/>
        </dgm:presLayoutVars>
      </dgm:prSet>
      <dgm:spPr/>
    </dgm:pt>
    <dgm:pt modelId="{B67F6CA6-BAEC-4203-90DC-800D9C43BEEC}" type="pres">
      <dgm:prSet presAssocID="{8B4084CF-4DE6-4932-954C-ED569B18C49B}" presName="sibTrans" presStyleCnt="0"/>
      <dgm:spPr/>
    </dgm:pt>
    <dgm:pt modelId="{66675915-0B51-4996-A3D1-B8C9FF2F015D}" type="pres">
      <dgm:prSet presAssocID="{F9AE936E-10B6-4AD1-BABB-29D6F60628FD}" presName="node" presStyleLbl="node1" presStyleIdx="1" presStyleCnt="4">
        <dgm:presLayoutVars>
          <dgm:bulletEnabled val="1"/>
        </dgm:presLayoutVars>
      </dgm:prSet>
      <dgm:spPr/>
    </dgm:pt>
    <dgm:pt modelId="{87BE0846-332C-41C0-BF3F-B3DCFF4F2058}" type="pres">
      <dgm:prSet presAssocID="{6304BBA3-0495-47F9-B914-2AC987186574}" presName="sibTrans" presStyleCnt="0"/>
      <dgm:spPr/>
    </dgm:pt>
    <dgm:pt modelId="{BB292267-C78B-4C3E-936A-7E450E9ED03E}" type="pres">
      <dgm:prSet presAssocID="{1A1642DE-DDE6-447D-AB12-5865A3061FE9}" presName="node" presStyleLbl="node1" presStyleIdx="2" presStyleCnt="4">
        <dgm:presLayoutVars>
          <dgm:bulletEnabled val="1"/>
        </dgm:presLayoutVars>
      </dgm:prSet>
      <dgm:spPr/>
    </dgm:pt>
    <dgm:pt modelId="{B87E78ED-371C-4652-95B0-488EAF2BE0D0}" type="pres">
      <dgm:prSet presAssocID="{03398AA1-25D5-4D11-863B-14CA81F61422}" presName="sibTrans" presStyleCnt="0"/>
      <dgm:spPr/>
    </dgm:pt>
    <dgm:pt modelId="{62A8862A-35AB-4131-A497-C821D4B0E23A}" type="pres">
      <dgm:prSet presAssocID="{171FC0E0-1350-4B73-A9C5-E1BA86E96808}" presName="node" presStyleLbl="node1" presStyleIdx="3" presStyleCnt="4">
        <dgm:presLayoutVars>
          <dgm:bulletEnabled val="1"/>
        </dgm:presLayoutVars>
      </dgm:prSet>
      <dgm:spPr/>
    </dgm:pt>
  </dgm:ptLst>
  <dgm:cxnLst>
    <dgm:cxn modelId="{FA4EF600-5775-4BF1-A728-998D535E3D65}" srcId="{A280CF93-512D-4A53-88C4-126D31C16D5B}" destId="{F9AE936E-10B6-4AD1-BABB-29D6F60628FD}" srcOrd="1" destOrd="0" parTransId="{D550D769-C4FF-4593-BB20-635F90643AA5}" sibTransId="{6304BBA3-0495-47F9-B914-2AC987186574}"/>
    <dgm:cxn modelId="{B09C6808-9F68-4D67-85F5-07E2FE56D798}" type="presOf" srcId="{A280CF93-512D-4A53-88C4-126D31C16D5B}" destId="{193C7980-2800-44A0-93ED-88762F4F04E3}" srcOrd="0" destOrd="0" presId="urn:microsoft.com/office/officeart/2005/8/layout/default"/>
    <dgm:cxn modelId="{B0D5621E-A2B8-441A-90B7-7F8573B7DC86}" type="presOf" srcId="{1A1642DE-DDE6-447D-AB12-5865A3061FE9}" destId="{BB292267-C78B-4C3E-936A-7E450E9ED03E}" srcOrd="0" destOrd="0" presId="urn:microsoft.com/office/officeart/2005/8/layout/default"/>
    <dgm:cxn modelId="{97F0443A-A4DD-4011-9567-F69330C761AB}" type="presOf" srcId="{171FC0E0-1350-4B73-A9C5-E1BA86E96808}" destId="{62A8862A-35AB-4131-A497-C821D4B0E23A}" srcOrd="0" destOrd="0" presId="urn:microsoft.com/office/officeart/2005/8/layout/defaul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E9A49CB0-5B12-4C02-9A1A-F114D4EC6357}" type="presOf" srcId="{F9AE936E-10B6-4AD1-BABB-29D6F60628FD}" destId="{66675915-0B51-4996-A3D1-B8C9FF2F015D}" srcOrd="0" destOrd="0" presId="urn:microsoft.com/office/officeart/2005/8/layout/default"/>
    <dgm:cxn modelId="{86BB62FF-712A-46AF-9FE2-596AC5409DB1}" type="presOf" srcId="{04611422-9E46-48A2-957E-59B4EC0692ED}" destId="{02059752-6113-4BD1-B1DB-EAF7A0A1EF54}" srcOrd="0" destOrd="0" presId="urn:microsoft.com/office/officeart/2005/8/layout/default"/>
    <dgm:cxn modelId="{5ABE4D97-DFE8-4251-B19A-C8382E1EC22B}" type="presParOf" srcId="{193C7980-2800-44A0-93ED-88762F4F04E3}" destId="{02059752-6113-4BD1-B1DB-EAF7A0A1EF54}" srcOrd="0" destOrd="0" presId="urn:microsoft.com/office/officeart/2005/8/layout/default"/>
    <dgm:cxn modelId="{253CF7B0-5453-4DAF-B787-49D4B9F055EA}" type="presParOf" srcId="{193C7980-2800-44A0-93ED-88762F4F04E3}" destId="{B67F6CA6-BAEC-4203-90DC-800D9C43BEEC}" srcOrd="1" destOrd="0" presId="urn:microsoft.com/office/officeart/2005/8/layout/default"/>
    <dgm:cxn modelId="{B30CF1A9-8166-4D6A-A3B6-45BCE98401B5}" type="presParOf" srcId="{193C7980-2800-44A0-93ED-88762F4F04E3}" destId="{66675915-0B51-4996-A3D1-B8C9FF2F015D}" srcOrd="2" destOrd="0" presId="urn:microsoft.com/office/officeart/2005/8/layout/default"/>
    <dgm:cxn modelId="{C38B6AB3-931C-4F24-9335-1917E78D8AA3}" type="presParOf" srcId="{193C7980-2800-44A0-93ED-88762F4F04E3}" destId="{87BE0846-332C-41C0-BF3F-B3DCFF4F2058}" srcOrd="3" destOrd="0" presId="urn:microsoft.com/office/officeart/2005/8/layout/default"/>
    <dgm:cxn modelId="{91A8DB5B-3FDE-4E0B-AEF4-180951B9F2BA}" type="presParOf" srcId="{193C7980-2800-44A0-93ED-88762F4F04E3}" destId="{BB292267-C78B-4C3E-936A-7E450E9ED03E}" srcOrd="4" destOrd="0" presId="urn:microsoft.com/office/officeart/2005/8/layout/default"/>
    <dgm:cxn modelId="{8F4EE21D-2630-46F4-BB28-E3F231CA4225}" type="presParOf" srcId="{193C7980-2800-44A0-93ED-88762F4F04E3}" destId="{B87E78ED-371C-4652-95B0-488EAF2BE0D0}" srcOrd="5" destOrd="0" presId="urn:microsoft.com/office/officeart/2005/8/layout/default"/>
    <dgm:cxn modelId="{DBA2A63F-334A-4861-9FCC-61640CB1B84C}" type="presParOf" srcId="{193C7980-2800-44A0-93ED-88762F4F04E3}" destId="{62A8862A-35AB-4131-A497-C821D4B0E23A}"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3E40D1-14EE-47C3-B873-4F0D737549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EA5C7-5E40-4BF2-80AD-050FDE64F31F}">
      <dgm:prSet/>
      <dgm:spPr/>
      <dgm:t>
        <a:bodyPr/>
        <a:lstStyle/>
        <a:p>
          <a:pPr>
            <a:lnSpc>
              <a:spcPct val="100000"/>
            </a:lnSpc>
          </a:pPr>
          <a:r>
            <a:rPr lang="en-GB" b="1"/>
            <a:t>Significant impact on criminological theory</a:t>
          </a:r>
          <a:endParaRPr lang="en-US"/>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dgm:spPr/>
      <dgm:t>
        <a:bodyPr/>
        <a:lstStyle/>
        <a:p>
          <a:pPr>
            <a:lnSpc>
              <a:spcPct val="100000"/>
            </a:lnSpc>
          </a:pPr>
          <a:r>
            <a:rPr lang="en-GB" b="1"/>
            <a:t>Even greater impact on criminal justice practice</a:t>
          </a:r>
          <a:endParaRPr lang="en-US"/>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dgm:spPr/>
      <dgm:t>
        <a:bodyPr/>
        <a:lstStyle/>
        <a:p>
          <a:pPr>
            <a:lnSpc>
              <a:spcPct val="100000"/>
            </a:lnSpc>
          </a:pPr>
          <a:r>
            <a:rPr lang="en-GB"/>
            <a:t>e.g. ideas such as punishments being appropriate to the nature of the crime have formed a basis for modern criminal justice systems throughout the world.</a:t>
          </a:r>
          <a:endParaRPr lang="en-US"/>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dgm:spPr/>
      <dgm:t>
        <a:bodyPr/>
        <a:lstStyle/>
        <a:p>
          <a:pPr>
            <a:lnSpc>
              <a:spcPct val="100000"/>
            </a:lnSpc>
          </a:pPr>
          <a:r>
            <a:rPr lang="en-GB"/>
            <a:t>Classicism is commonly reflected in processes surrounding deterrence.</a:t>
          </a:r>
          <a:endParaRPr lang="en-US"/>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3F13C119-34ED-4C47-8BD8-CFF3454429AA}" type="pres">
      <dgm:prSet presAssocID="{B33E40D1-14EE-47C3-B873-4F0D7375499F}" presName="root" presStyleCnt="0">
        <dgm:presLayoutVars>
          <dgm:dir/>
          <dgm:resizeHandles val="exact"/>
        </dgm:presLayoutVars>
      </dgm:prSet>
      <dgm:spPr/>
    </dgm:pt>
    <dgm:pt modelId="{841DF80D-465A-47E9-A7BB-E4649CEDC9B1}" type="pres">
      <dgm:prSet presAssocID="{722EA5C7-5E40-4BF2-80AD-050FDE64F31F}" presName="compNode" presStyleCnt="0"/>
      <dgm:spPr/>
    </dgm:pt>
    <dgm:pt modelId="{3FAD2A98-5C1F-4E84-818B-D586C83A6837}" type="pres">
      <dgm:prSet presAssocID="{722EA5C7-5E40-4BF2-80AD-050FDE64F31F}" presName="bgRect" presStyleLbl="bgShp" presStyleIdx="0" presStyleCnt="4"/>
      <dgm:spPr/>
    </dgm:pt>
    <dgm:pt modelId="{1EF9BCA8-AD52-485C-8F46-FE954988654A}" type="pres">
      <dgm:prSet presAssocID="{722EA5C7-5E40-4BF2-80AD-050FDE64F3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224B74B-6980-48F3-A48F-122A792F1F4E}" type="pres">
      <dgm:prSet presAssocID="{722EA5C7-5E40-4BF2-80AD-050FDE64F31F}" presName="spaceRect" presStyleCnt="0"/>
      <dgm:spPr/>
    </dgm:pt>
    <dgm:pt modelId="{F51F41CC-027B-462E-89A7-03FEF187EE1C}" type="pres">
      <dgm:prSet presAssocID="{722EA5C7-5E40-4BF2-80AD-050FDE64F31F}" presName="parTx" presStyleLbl="revTx" presStyleIdx="0" presStyleCnt="4">
        <dgm:presLayoutVars>
          <dgm:chMax val="0"/>
          <dgm:chPref val="0"/>
        </dgm:presLayoutVars>
      </dgm:prSet>
      <dgm:spPr/>
    </dgm:pt>
    <dgm:pt modelId="{0F7CFF36-EF80-472F-BA7E-C5704443D63D}" type="pres">
      <dgm:prSet presAssocID="{6EE1DB92-67AD-4302-8110-B884C5366FE8}" presName="sibTrans" presStyleCnt="0"/>
      <dgm:spPr/>
    </dgm:pt>
    <dgm:pt modelId="{22901BCC-01E1-409D-8CB1-2AE0746A6ED0}" type="pres">
      <dgm:prSet presAssocID="{68E695D5-B597-47B9-808D-AF9EA35CE79C}" presName="compNode" presStyleCnt="0"/>
      <dgm:spPr/>
    </dgm:pt>
    <dgm:pt modelId="{7AB9F498-4D85-4272-9C94-5FDBBE788291}" type="pres">
      <dgm:prSet presAssocID="{68E695D5-B597-47B9-808D-AF9EA35CE79C}" presName="bgRect" presStyleLbl="bgShp" presStyleIdx="1" presStyleCnt="4"/>
      <dgm:spPr/>
    </dgm:pt>
    <dgm:pt modelId="{62D758ED-ABEF-4EC6-8CA9-4A61C4F10B86}" type="pres">
      <dgm:prSet presAssocID="{68E695D5-B597-47B9-808D-AF9EA35CE7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6C65553-1A4F-41EA-B108-7548FCFBF0B0}" type="pres">
      <dgm:prSet presAssocID="{68E695D5-B597-47B9-808D-AF9EA35CE79C}" presName="spaceRect" presStyleCnt="0"/>
      <dgm:spPr/>
    </dgm:pt>
    <dgm:pt modelId="{9E262A57-D2D7-4A6E-8644-169972C1316A}" type="pres">
      <dgm:prSet presAssocID="{68E695D5-B597-47B9-808D-AF9EA35CE79C}" presName="parTx" presStyleLbl="revTx" presStyleIdx="1" presStyleCnt="4">
        <dgm:presLayoutVars>
          <dgm:chMax val="0"/>
          <dgm:chPref val="0"/>
        </dgm:presLayoutVars>
      </dgm:prSet>
      <dgm:spPr/>
    </dgm:pt>
    <dgm:pt modelId="{4EA10694-97B4-42F3-B26C-8802BD44A5BA}" type="pres">
      <dgm:prSet presAssocID="{2A7EFEFB-EE87-4497-A210-80CDE008B552}" presName="sibTrans" presStyleCnt="0"/>
      <dgm:spPr/>
    </dgm:pt>
    <dgm:pt modelId="{6468F3A1-7828-4E97-890F-3B915F612060}" type="pres">
      <dgm:prSet presAssocID="{7DEA7621-2841-49DE-B3DF-5101AB130E44}" presName="compNode" presStyleCnt="0"/>
      <dgm:spPr/>
    </dgm:pt>
    <dgm:pt modelId="{4A5B26E1-5B39-4DCB-89B4-F320DA981343}" type="pres">
      <dgm:prSet presAssocID="{7DEA7621-2841-49DE-B3DF-5101AB130E44}" presName="bgRect" presStyleLbl="bgShp" presStyleIdx="2" presStyleCnt="4"/>
      <dgm:spPr/>
    </dgm:pt>
    <dgm:pt modelId="{8263400D-1AF2-429A-A1A7-3EE5D6831FBB}" type="pres">
      <dgm:prSet presAssocID="{7DEA7621-2841-49DE-B3DF-5101AB13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2AAD3265-F70B-4D36-85E5-077124107511}" type="pres">
      <dgm:prSet presAssocID="{7DEA7621-2841-49DE-B3DF-5101AB130E44}" presName="spaceRect" presStyleCnt="0"/>
      <dgm:spPr/>
    </dgm:pt>
    <dgm:pt modelId="{BC023A52-4DD1-4E70-8610-BC093A0BAD2B}" type="pres">
      <dgm:prSet presAssocID="{7DEA7621-2841-49DE-B3DF-5101AB130E44}" presName="parTx" presStyleLbl="revTx" presStyleIdx="2" presStyleCnt="4">
        <dgm:presLayoutVars>
          <dgm:chMax val="0"/>
          <dgm:chPref val="0"/>
        </dgm:presLayoutVars>
      </dgm:prSet>
      <dgm:spPr/>
    </dgm:pt>
    <dgm:pt modelId="{89903E0D-7C68-41D1-A541-AC072683F93A}" type="pres">
      <dgm:prSet presAssocID="{B3464007-B8AB-49E4-8B28-143CD0FDE481}" presName="sibTrans" presStyleCnt="0"/>
      <dgm:spPr/>
    </dgm:pt>
    <dgm:pt modelId="{301780C8-CE3E-4EA4-B690-B1563940157F}" type="pres">
      <dgm:prSet presAssocID="{52078D1B-3EC8-4DFB-BFFA-DDFE168CEA84}" presName="compNode" presStyleCnt="0"/>
      <dgm:spPr/>
    </dgm:pt>
    <dgm:pt modelId="{00BA066A-7BC0-49D7-A5D7-DA7BE78C7550}" type="pres">
      <dgm:prSet presAssocID="{52078D1B-3EC8-4DFB-BFFA-DDFE168CEA84}" presName="bgRect" presStyleLbl="bgShp" presStyleIdx="3" presStyleCnt="4"/>
      <dgm:spPr/>
    </dgm:pt>
    <dgm:pt modelId="{8BD62D8F-D468-4CE1-AE2E-948702E4E211}" type="pres">
      <dgm:prSet presAssocID="{52078D1B-3EC8-4DFB-BFFA-DDFE168CEA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2E2DE767-0160-4112-A5B8-248D7A9B9138}" type="pres">
      <dgm:prSet presAssocID="{52078D1B-3EC8-4DFB-BFFA-DDFE168CEA84}" presName="spaceRect" presStyleCnt="0"/>
      <dgm:spPr/>
    </dgm:pt>
    <dgm:pt modelId="{F97A8E42-29AB-4906-99D6-B4C708FD9EC8}" type="pres">
      <dgm:prSet presAssocID="{52078D1B-3EC8-4DFB-BFFA-DDFE168CEA84}" presName="parTx" presStyleLbl="revTx" presStyleIdx="3" presStyleCnt="4">
        <dgm:presLayoutVars>
          <dgm:chMax val="0"/>
          <dgm:chPref val="0"/>
        </dgm:presLayoutVars>
      </dgm:prSet>
      <dgm:spPr/>
    </dgm:pt>
  </dgm:ptLst>
  <dgm:cxnLst>
    <dgm:cxn modelId="{0490A304-0645-4493-A05B-7C24416FFF05}" srcId="{B33E40D1-14EE-47C3-B873-4F0D7375499F}" destId="{68E695D5-B597-47B9-808D-AF9EA35CE79C}" srcOrd="1" destOrd="0" parTransId="{B3E6BD02-2C9E-44EF-A1D1-D7AFECC909FE}" sibTransId="{2A7EFEFB-EE87-4497-A210-80CDE008B552}"/>
    <dgm:cxn modelId="{23DA151C-93B0-4C23-A418-44C4CAB9CB9A}" type="presOf" srcId="{722EA5C7-5E40-4BF2-80AD-050FDE64F31F}" destId="{F51F41CC-027B-462E-89A7-03FEF187EE1C}" srcOrd="0" destOrd="0" presId="urn:microsoft.com/office/officeart/2018/2/layout/IconVerticalSolidList"/>
    <dgm:cxn modelId="{084F571E-2336-4D11-9CA7-113E935CFAB7}" type="presOf" srcId="{B33E40D1-14EE-47C3-B873-4F0D7375499F}" destId="{3F13C119-34ED-4C47-8BD8-CFF3454429AA}" srcOrd="0" destOrd="0" presId="urn:microsoft.com/office/officeart/2018/2/layout/IconVerticalSolidList"/>
    <dgm:cxn modelId="{41D89D3D-CF23-4B1D-B2B8-88806A7D747D}" srcId="{B33E40D1-14EE-47C3-B873-4F0D7375499F}" destId="{7DEA7621-2841-49DE-B3DF-5101AB130E44}" srcOrd="2" destOrd="0" parTransId="{048CD7DD-E092-4247-BFD8-F765E8D9A5E0}" sibTransId="{B3464007-B8AB-49E4-8B28-143CD0FDE481}"/>
    <dgm:cxn modelId="{F6EC6362-87FD-4FAA-B6EA-E391AD04D927}" srcId="{B33E40D1-14EE-47C3-B873-4F0D7375499F}" destId="{722EA5C7-5E40-4BF2-80AD-050FDE64F31F}" srcOrd="0" destOrd="0" parTransId="{B252B6A0-2085-4D0E-87CD-6EDF1143CC91}" sibTransId="{6EE1DB92-67AD-4302-8110-B884C5366FE8}"/>
    <dgm:cxn modelId="{504C1B48-A874-494D-91D0-163775CFEE85}" srcId="{B33E40D1-14EE-47C3-B873-4F0D7375499F}" destId="{52078D1B-3EC8-4DFB-BFFA-DDFE168CEA84}" srcOrd="3" destOrd="0" parTransId="{D532EE0E-EAB7-4691-AF11-43509D6C1F40}" sibTransId="{50CB1204-A5B5-4F81-85DE-FBAD78257596}"/>
    <dgm:cxn modelId="{50A60CA2-97B5-4096-8470-B34180916BEB}" type="presOf" srcId="{52078D1B-3EC8-4DFB-BFFA-DDFE168CEA84}" destId="{F97A8E42-29AB-4906-99D6-B4C708FD9EC8}" srcOrd="0" destOrd="0" presId="urn:microsoft.com/office/officeart/2018/2/layout/IconVerticalSolidList"/>
    <dgm:cxn modelId="{CB4186AE-5211-4444-8D5E-010D31C6FB20}" type="presOf" srcId="{68E695D5-B597-47B9-808D-AF9EA35CE79C}" destId="{9E262A57-D2D7-4A6E-8644-169972C1316A}" srcOrd="0" destOrd="0" presId="urn:microsoft.com/office/officeart/2018/2/layout/IconVerticalSolidList"/>
    <dgm:cxn modelId="{8B1549CF-8BEF-464A-A63D-3EA58E961E40}" type="presOf" srcId="{7DEA7621-2841-49DE-B3DF-5101AB130E44}" destId="{BC023A52-4DD1-4E70-8610-BC093A0BAD2B}" srcOrd="0" destOrd="0" presId="urn:microsoft.com/office/officeart/2018/2/layout/IconVerticalSolidList"/>
    <dgm:cxn modelId="{4ECF5412-057F-40FA-B4EC-16FA4FA64869}" type="presParOf" srcId="{3F13C119-34ED-4C47-8BD8-CFF3454429AA}" destId="{841DF80D-465A-47E9-A7BB-E4649CEDC9B1}" srcOrd="0" destOrd="0" presId="urn:microsoft.com/office/officeart/2018/2/layout/IconVerticalSolidList"/>
    <dgm:cxn modelId="{F2014EA0-49B4-4E2A-964F-8EFD544C784E}" type="presParOf" srcId="{841DF80D-465A-47E9-A7BB-E4649CEDC9B1}" destId="{3FAD2A98-5C1F-4E84-818B-D586C83A6837}" srcOrd="0" destOrd="0" presId="urn:microsoft.com/office/officeart/2018/2/layout/IconVerticalSolidList"/>
    <dgm:cxn modelId="{DF183E20-B075-48AA-9915-BF267DD4C385}" type="presParOf" srcId="{841DF80D-465A-47E9-A7BB-E4649CEDC9B1}" destId="{1EF9BCA8-AD52-485C-8F46-FE954988654A}" srcOrd="1" destOrd="0" presId="urn:microsoft.com/office/officeart/2018/2/layout/IconVerticalSolidList"/>
    <dgm:cxn modelId="{4C2CBC48-D58C-4F3C-8E22-68F76A88C8FF}" type="presParOf" srcId="{841DF80D-465A-47E9-A7BB-E4649CEDC9B1}" destId="{1224B74B-6980-48F3-A48F-122A792F1F4E}" srcOrd="2" destOrd="0" presId="urn:microsoft.com/office/officeart/2018/2/layout/IconVerticalSolidList"/>
    <dgm:cxn modelId="{33742DF4-5594-46C1-8C0C-AAE89586A214}" type="presParOf" srcId="{841DF80D-465A-47E9-A7BB-E4649CEDC9B1}" destId="{F51F41CC-027B-462E-89A7-03FEF187EE1C}" srcOrd="3" destOrd="0" presId="urn:microsoft.com/office/officeart/2018/2/layout/IconVerticalSolidList"/>
    <dgm:cxn modelId="{2224360B-4D45-4D3C-A579-7B734B9DCBF8}" type="presParOf" srcId="{3F13C119-34ED-4C47-8BD8-CFF3454429AA}" destId="{0F7CFF36-EF80-472F-BA7E-C5704443D63D}" srcOrd="1" destOrd="0" presId="urn:microsoft.com/office/officeart/2018/2/layout/IconVerticalSolidList"/>
    <dgm:cxn modelId="{3A1AAD71-2F02-4A0F-927B-E027217F7187}" type="presParOf" srcId="{3F13C119-34ED-4C47-8BD8-CFF3454429AA}" destId="{22901BCC-01E1-409D-8CB1-2AE0746A6ED0}" srcOrd="2" destOrd="0" presId="urn:microsoft.com/office/officeart/2018/2/layout/IconVerticalSolidList"/>
    <dgm:cxn modelId="{39FEFCE4-1F64-4C6E-8405-37D62B6CD385}" type="presParOf" srcId="{22901BCC-01E1-409D-8CB1-2AE0746A6ED0}" destId="{7AB9F498-4D85-4272-9C94-5FDBBE788291}" srcOrd="0" destOrd="0" presId="urn:microsoft.com/office/officeart/2018/2/layout/IconVerticalSolidList"/>
    <dgm:cxn modelId="{45BDD660-AEE2-4E7E-8A39-B23520C88B2F}" type="presParOf" srcId="{22901BCC-01E1-409D-8CB1-2AE0746A6ED0}" destId="{62D758ED-ABEF-4EC6-8CA9-4A61C4F10B86}" srcOrd="1" destOrd="0" presId="urn:microsoft.com/office/officeart/2018/2/layout/IconVerticalSolidList"/>
    <dgm:cxn modelId="{0B55DC23-84D0-4FC1-A557-8F92E76A7525}" type="presParOf" srcId="{22901BCC-01E1-409D-8CB1-2AE0746A6ED0}" destId="{76C65553-1A4F-41EA-B108-7548FCFBF0B0}" srcOrd="2" destOrd="0" presId="urn:microsoft.com/office/officeart/2018/2/layout/IconVerticalSolidList"/>
    <dgm:cxn modelId="{F067A176-4E91-4B5C-A82C-F009D6C9CDFE}" type="presParOf" srcId="{22901BCC-01E1-409D-8CB1-2AE0746A6ED0}" destId="{9E262A57-D2D7-4A6E-8644-169972C1316A}" srcOrd="3" destOrd="0" presId="urn:microsoft.com/office/officeart/2018/2/layout/IconVerticalSolidList"/>
    <dgm:cxn modelId="{F606CF3E-E8F8-41AC-BB06-5A7CE7DD3826}" type="presParOf" srcId="{3F13C119-34ED-4C47-8BD8-CFF3454429AA}" destId="{4EA10694-97B4-42F3-B26C-8802BD44A5BA}" srcOrd="3" destOrd="0" presId="urn:microsoft.com/office/officeart/2018/2/layout/IconVerticalSolidList"/>
    <dgm:cxn modelId="{83AE8247-A8F8-4CBC-B251-7F979CA60EB5}" type="presParOf" srcId="{3F13C119-34ED-4C47-8BD8-CFF3454429AA}" destId="{6468F3A1-7828-4E97-890F-3B915F612060}" srcOrd="4" destOrd="0" presId="urn:microsoft.com/office/officeart/2018/2/layout/IconVerticalSolidList"/>
    <dgm:cxn modelId="{C66F6EE2-158C-40DC-A697-011E87A856D5}" type="presParOf" srcId="{6468F3A1-7828-4E97-890F-3B915F612060}" destId="{4A5B26E1-5B39-4DCB-89B4-F320DA981343}" srcOrd="0" destOrd="0" presId="urn:microsoft.com/office/officeart/2018/2/layout/IconVerticalSolidList"/>
    <dgm:cxn modelId="{31D413F4-F43B-4A74-90A6-94A07AFBD1FE}" type="presParOf" srcId="{6468F3A1-7828-4E97-890F-3B915F612060}" destId="{8263400D-1AF2-429A-A1A7-3EE5D6831FBB}" srcOrd="1" destOrd="0" presId="urn:microsoft.com/office/officeart/2018/2/layout/IconVerticalSolidList"/>
    <dgm:cxn modelId="{705568B4-18FC-472E-ACC8-DF525403F50E}" type="presParOf" srcId="{6468F3A1-7828-4E97-890F-3B915F612060}" destId="{2AAD3265-F70B-4D36-85E5-077124107511}" srcOrd="2" destOrd="0" presId="urn:microsoft.com/office/officeart/2018/2/layout/IconVerticalSolidList"/>
    <dgm:cxn modelId="{21DE9EDC-9F4D-4CB2-AA0B-FBA667662EB9}" type="presParOf" srcId="{6468F3A1-7828-4E97-890F-3B915F612060}" destId="{BC023A52-4DD1-4E70-8610-BC093A0BAD2B}" srcOrd="3" destOrd="0" presId="urn:microsoft.com/office/officeart/2018/2/layout/IconVerticalSolidList"/>
    <dgm:cxn modelId="{B15C1DE1-D79C-4AE0-AB23-446DA34144E8}" type="presParOf" srcId="{3F13C119-34ED-4C47-8BD8-CFF3454429AA}" destId="{89903E0D-7C68-41D1-A541-AC072683F93A}" srcOrd="5" destOrd="0" presId="urn:microsoft.com/office/officeart/2018/2/layout/IconVerticalSolidList"/>
    <dgm:cxn modelId="{C490799B-DB5C-476D-A083-8227326F74C0}" type="presParOf" srcId="{3F13C119-34ED-4C47-8BD8-CFF3454429AA}" destId="{301780C8-CE3E-4EA4-B690-B1563940157F}" srcOrd="6" destOrd="0" presId="urn:microsoft.com/office/officeart/2018/2/layout/IconVerticalSolidList"/>
    <dgm:cxn modelId="{41C846E4-A0A5-4174-B7EF-E75B2ECE94E4}" type="presParOf" srcId="{301780C8-CE3E-4EA4-B690-B1563940157F}" destId="{00BA066A-7BC0-49D7-A5D7-DA7BE78C7550}" srcOrd="0" destOrd="0" presId="urn:microsoft.com/office/officeart/2018/2/layout/IconVerticalSolidList"/>
    <dgm:cxn modelId="{7CB292AC-9534-46B2-A84A-62EEA90FDA90}" type="presParOf" srcId="{301780C8-CE3E-4EA4-B690-B1563940157F}" destId="{8BD62D8F-D468-4CE1-AE2E-948702E4E211}" srcOrd="1" destOrd="0" presId="urn:microsoft.com/office/officeart/2018/2/layout/IconVerticalSolidList"/>
    <dgm:cxn modelId="{2F8F2F93-04CF-4DB9-BF26-0086279F05EA}" type="presParOf" srcId="{301780C8-CE3E-4EA4-B690-B1563940157F}" destId="{2E2DE767-0160-4112-A5B8-248D7A9B9138}" srcOrd="2" destOrd="0" presId="urn:microsoft.com/office/officeart/2018/2/layout/IconVerticalSolidList"/>
    <dgm:cxn modelId="{9CE0B4D2-F4A7-46EE-A8DF-6B8E01324E9A}" type="presParOf" srcId="{301780C8-CE3E-4EA4-B690-B1563940157F}" destId="{F97A8E42-29AB-4906-99D6-B4C708FD9E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E760C8B1-C5B6-4167-9848-25D6E6630874}" type="pres">
      <dgm:prSet presAssocID="{D483A10B-CB93-4763-BB3A-14566862DC5F}" presName="linear" presStyleCnt="0">
        <dgm:presLayoutVars>
          <dgm:animLvl val="lvl"/>
          <dgm:resizeHandles val="exact"/>
        </dgm:presLayoutVars>
      </dgm:prSet>
      <dgm:spPr/>
    </dgm:pt>
    <dgm:pt modelId="{83109F9A-014D-42EB-9B5C-3F34959FA331}" type="pres">
      <dgm:prSet presAssocID="{E1A57AC3-CFE6-4360-B868-CF07DCD522AF}" presName="parentText" presStyleLbl="node1" presStyleIdx="0" presStyleCnt="1">
        <dgm:presLayoutVars>
          <dgm:chMax val="0"/>
          <dgm:bulletEnabled val="1"/>
        </dgm:presLayoutVars>
      </dgm:prSet>
      <dgm:spPr/>
    </dgm:pt>
    <dgm:pt modelId="{08924BF9-91F7-44F0-86B1-3DFB0E7855F0}"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1B11342C-2ADD-4E67-9D1E-0C4D684521DC}" type="presOf" srcId="{E1A57AC3-CFE6-4360-B868-CF07DCD522AF}" destId="{83109F9A-014D-42EB-9B5C-3F34959FA331}" srcOrd="0" destOrd="0" presId="urn:microsoft.com/office/officeart/2005/8/layout/vList2"/>
    <dgm:cxn modelId="{D1B0933F-D162-461E-9A97-EDDDB131C193}" srcId="{D483A10B-CB93-4763-BB3A-14566862DC5F}" destId="{E1A57AC3-CFE6-4360-B868-CF07DCD522AF}" srcOrd="0" destOrd="0" parTransId="{FFF15A1E-9849-411C-9CC1-DE9A75685D3C}" sibTransId="{29762639-3BBC-43EF-987C-37C9E8D018E0}"/>
    <dgm:cxn modelId="{8FC3138E-C731-4CEF-9C55-A3965D6B7837}" type="presOf" srcId="{BADC3E5E-A76A-4299-A91A-CE833494D715}" destId="{08924BF9-91F7-44F0-86B1-3DFB0E7855F0}" srcOrd="0" destOrd="2"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A97F28B8-6D46-4C2D-9818-DE6858285381}" type="presOf" srcId="{D483A10B-CB93-4763-BB3A-14566862DC5F}" destId="{E760C8B1-C5B6-4167-9848-25D6E6630874}" srcOrd="0" destOrd="0" presId="urn:microsoft.com/office/officeart/2005/8/layout/vList2"/>
    <dgm:cxn modelId="{6D44A6BA-A325-43CF-A183-B0A81F61603A}" type="presOf" srcId="{4CDA98CD-5663-40DD-9903-D0AF68C38FDD}" destId="{08924BF9-91F7-44F0-86B1-3DFB0E7855F0}" srcOrd="0" destOrd="0" presId="urn:microsoft.com/office/officeart/2005/8/layout/vList2"/>
    <dgm:cxn modelId="{ED1795CE-2262-437B-AA03-674C80E6198A}" type="presOf" srcId="{715581C1-F39C-4385-A378-358E1CCAF717}" destId="{08924BF9-91F7-44F0-86B1-3DFB0E7855F0}" srcOrd="0" destOrd="1" presId="urn:microsoft.com/office/officeart/2005/8/layout/vList2"/>
    <dgm:cxn modelId="{742BD53B-21F9-4D7D-9E37-D9C79133118B}" type="presParOf" srcId="{E760C8B1-C5B6-4167-9848-25D6E6630874}" destId="{83109F9A-014D-42EB-9B5C-3F34959FA331}" srcOrd="0" destOrd="0" presId="urn:microsoft.com/office/officeart/2005/8/layout/vList2"/>
    <dgm:cxn modelId="{36C8B22A-0831-44A0-94BC-33BD8F6604B9}" type="presParOf" srcId="{E760C8B1-C5B6-4167-9848-25D6E6630874}" destId="{08924BF9-91F7-44F0-86B1-3DFB0E7855F0}"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3A6261-36BA-4331-92EF-7CAAAEA75FE4}"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phldrT="1"/>
      <dgm:spPr/>
      <dgm:t>
        <a:bodyPr/>
        <a:lstStyle/>
        <a:p>
          <a:r>
            <a:rPr lang="en-US"/>
            <a:t>1</a:t>
          </a:r>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phldrT="2"/>
      <dgm:spPr/>
      <dgm:t>
        <a:bodyPr/>
        <a:lstStyle/>
        <a:p>
          <a:r>
            <a:rPr lang="en-US"/>
            <a:t>2</a:t>
          </a:r>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phldrT="3"/>
      <dgm:spPr/>
      <dgm:t>
        <a:bodyPr/>
        <a:lstStyle/>
        <a:p>
          <a:r>
            <a:rPr lang="en-US"/>
            <a:t>3</a:t>
          </a:r>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phldrT="4"/>
      <dgm:spPr/>
      <dgm:t>
        <a:bodyPr/>
        <a:lstStyle/>
        <a:p>
          <a:r>
            <a:rPr lang="en-US"/>
            <a:t>4</a:t>
          </a:r>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phldrT="5"/>
      <dgm:spPr/>
      <dgm:t>
        <a:bodyPr/>
        <a:lstStyle/>
        <a:p>
          <a:r>
            <a:rPr lang="en-US"/>
            <a:t>5</a:t>
          </a:r>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phldrT="6"/>
      <dgm:spPr/>
      <dgm:t>
        <a:bodyPr/>
        <a:lstStyle/>
        <a:p>
          <a:r>
            <a:rPr lang="en-US"/>
            <a:t>6</a:t>
          </a:r>
        </a:p>
      </dgm:t>
    </dgm:pt>
    <dgm:pt modelId="{4F4A7600-168B-4555-AC1D-5062BD938AEA}" type="pres">
      <dgm:prSet presAssocID="{C33A6261-36BA-4331-92EF-7CAAAEA75FE4}" presName="linearFlow" presStyleCnt="0">
        <dgm:presLayoutVars>
          <dgm:dir/>
          <dgm:animLvl val="lvl"/>
          <dgm:resizeHandles val="exact"/>
        </dgm:presLayoutVars>
      </dgm:prSet>
      <dgm:spPr/>
    </dgm:pt>
    <dgm:pt modelId="{E7290DEF-0CCC-42D6-9748-C74D70299714}" type="pres">
      <dgm:prSet presAssocID="{521F077C-9F1C-4888-9A75-5E519917EDE5}" presName="compositeNode" presStyleCnt="0"/>
      <dgm:spPr/>
    </dgm:pt>
    <dgm:pt modelId="{7F07DF51-6B66-4364-B5AA-9D3D2A090C5B}" type="pres">
      <dgm:prSet presAssocID="{521F077C-9F1C-4888-9A75-5E519917EDE5}" presName="parTx" presStyleLbl="node1" presStyleIdx="0" presStyleCnt="0">
        <dgm:presLayoutVars>
          <dgm:chMax val="0"/>
          <dgm:chPref val="0"/>
          <dgm:bulletEnabled val="1"/>
        </dgm:presLayoutVars>
      </dgm:prSet>
      <dgm:spPr/>
    </dgm:pt>
    <dgm:pt modelId="{1D879547-1A69-4CC0-B1AF-DD6BDEE07616}" type="pres">
      <dgm:prSet presAssocID="{521F077C-9F1C-4888-9A75-5E519917EDE5}" presName="parSh" presStyleCnt="0"/>
      <dgm:spPr/>
    </dgm:pt>
    <dgm:pt modelId="{60B4F026-CCFE-473D-848F-E31A43616DE2}" type="pres">
      <dgm:prSet presAssocID="{521F077C-9F1C-4888-9A75-5E519917EDE5}" presName="lineNode" presStyleLbl="alignAccFollowNode1" presStyleIdx="0" presStyleCnt="18"/>
      <dgm:spPr/>
    </dgm:pt>
    <dgm:pt modelId="{EDDB032C-6D25-4C8C-81A8-C8B9BA050F7C}" type="pres">
      <dgm:prSet presAssocID="{521F077C-9F1C-4888-9A75-5E519917EDE5}" presName="lineArrowNode" presStyleLbl="alignAccFollowNode1" presStyleIdx="1" presStyleCnt="18"/>
      <dgm:spPr/>
    </dgm:pt>
    <dgm:pt modelId="{38269C12-0541-4C00-978E-4992420AA029}" type="pres">
      <dgm:prSet presAssocID="{035CDDE6-078D-486B-9036-E80802D0EF40}" presName="sibTransNodeCircle" presStyleLbl="alignNode1" presStyleIdx="0" presStyleCnt="6">
        <dgm:presLayoutVars>
          <dgm:chMax val="0"/>
          <dgm:bulletEnabled/>
        </dgm:presLayoutVars>
      </dgm:prSet>
      <dgm:spPr/>
    </dgm:pt>
    <dgm:pt modelId="{AACF697C-C620-4BCC-928B-5CB04A3B0178}" type="pres">
      <dgm:prSet presAssocID="{035CDDE6-078D-486B-9036-E80802D0EF40}" presName="spacerBetweenCircleAndCallout" presStyleCnt="0">
        <dgm:presLayoutVars/>
      </dgm:prSet>
      <dgm:spPr/>
    </dgm:pt>
    <dgm:pt modelId="{67E47241-54EA-4997-8A90-27B8C7AB8094}" type="pres">
      <dgm:prSet presAssocID="{521F077C-9F1C-4888-9A75-5E519917EDE5}" presName="nodeText" presStyleLbl="alignAccFollowNode1" presStyleIdx="2" presStyleCnt="18">
        <dgm:presLayoutVars>
          <dgm:bulletEnabled val="1"/>
        </dgm:presLayoutVars>
      </dgm:prSet>
      <dgm:spPr/>
    </dgm:pt>
    <dgm:pt modelId="{9EF51992-2918-43DC-A948-2407A46B449B}" type="pres">
      <dgm:prSet presAssocID="{035CDDE6-078D-486B-9036-E80802D0EF40}" presName="sibTransComposite" presStyleCnt="0"/>
      <dgm:spPr/>
    </dgm:pt>
    <dgm:pt modelId="{8778BC4D-B724-48F2-9B5D-1FC17A5D555D}" type="pres">
      <dgm:prSet presAssocID="{3D07F855-D051-401D-A82A-61D6F4AF3908}" presName="compositeNode" presStyleCnt="0"/>
      <dgm:spPr/>
    </dgm:pt>
    <dgm:pt modelId="{A630CC70-F1F2-4DE4-BAF0-AE08738F01CB}" type="pres">
      <dgm:prSet presAssocID="{3D07F855-D051-401D-A82A-61D6F4AF3908}" presName="parTx" presStyleLbl="node1" presStyleIdx="0" presStyleCnt="0">
        <dgm:presLayoutVars>
          <dgm:chMax val="0"/>
          <dgm:chPref val="0"/>
          <dgm:bulletEnabled val="1"/>
        </dgm:presLayoutVars>
      </dgm:prSet>
      <dgm:spPr/>
    </dgm:pt>
    <dgm:pt modelId="{9A4D6250-8468-4690-A5BE-12F1B04716DC}" type="pres">
      <dgm:prSet presAssocID="{3D07F855-D051-401D-A82A-61D6F4AF3908}" presName="parSh" presStyleCnt="0"/>
      <dgm:spPr/>
    </dgm:pt>
    <dgm:pt modelId="{FEF4F63E-B766-4C42-B96E-D77D6911210A}" type="pres">
      <dgm:prSet presAssocID="{3D07F855-D051-401D-A82A-61D6F4AF3908}" presName="lineNode" presStyleLbl="alignAccFollowNode1" presStyleIdx="3" presStyleCnt="18"/>
      <dgm:spPr/>
    </dgm:pt>
    <dgm:pt modelId="{A35CA201-73E1-4A32-BF9E-FECE4D8784D9}" type="pres">
      <dgm:prSet presAssocID="{3D07F855-D051-401D-A82A-61D6F4AF3908}" presName="lineArrowNode" presStyleLbl="alignAccFollowNode1" presStyleIdx="4" presStyleCnt="18"/>
      <dgm:spPr/>
    </dgm:pt>
    <dgm:pt modelId="{A8A14A8B-864E-414E-8231-6B0F76CA2763}" type="pres">
      <dgm:prSet presAssocID="{A21999D9-A597-466B-8BD9-AA02E3D80535}" presName="sibTransNodeCircle" presStyleLbl="alignNode1" presStyleIdx="1" presStyleCnt="6">
        <dgm:presLayoutVars>
          <dgm:chMax val="0"/>
          <dgm:bulletEnabled/>
        </dgm:presLayoutVars>
      </dgm:prSet>
      <dgm:spPr/>
    </dgm:pt>
    <dgm:pt modelId="{D9179823-02DF-4A1B-A989-BB836D3867D5}" type="pres">
      <dgm:prSet presAssocID="{A21999D9-A597-466B-8BD9-AA02E3D80535}" presName="spacerBetweenCircleAndCallout" presStyleCnt="0">
        <dgm:presLayoutVars/>
      </dgm:prSet>
      <dgm:spPr/>
    </dgm:pt>
    <dgm:pt modelId="{376DC025-7EF7-49C5-9917-0903A775EBAF}" type="pres">
      <dgm:prSet presAssocID="{3D07F855-D051-401D-A82A-61D6F4AF3908}" presName="nodeText" presStyleLbl="alignAccFollowNode1" presStyleIdx="5" presStyleCnt="18">
        <dgm:presLayoutVars>
          <dgm:bulletEnabled val="1"/>
        </dgm:presLayoutVars>
      </dgm:prSet>
      <dgm:spPr/>
    </dgm:pt>
    <dgm:pt modelId="{C30E5AAC-B307-4BD5-B39D-122F5BC580AB}" type="pres">
      <dgm:prSet presAssocID="{A21999D9-A597-466B-8BD9-AA02E3D80535}" presName="sibTransComposite" presStyleCnt="0"/>
      <dgm:spPr/>
    </dgm:pt>
    <dgm:pt modelId="{5E00DB42-BF7D-44D6-BD22-AF2CFC55DE34}" type="pres">
      <dgm:prSet presAssocID="{CC9CD970-93A7-489F-933D-B87D650E5BA1}" presName="compositeNode" presStyleCnt="0"/>
      <dgm:spPr/>
    </dgm:pt>
    <dgm:pt modelId="{C6335F1F-804C-41BD-BDC8-15F702E6A004}" type="pres">
      <dgm:prSet presAssocID="{CC9CD970-93A7-489F-933D-B87D650E5BA1}" presName="parTx" presStyleLbl="node1" presStyleIdx="0" presStyleCnt="0">
        <dgm:presLayoutVars>
          <dgm:chMax val="0"/>
          <dgm:chPref val="0"/>
          <dgm:bulletEnabled val="1"/>
        </dgm:presLayoutVars>
      </dgm:prSet>
      <dgm:spPr/>
    </dgm:pt>
    <dgm:pt modelId="{7E4FBEE4-9ADC-45AA-ACA3-98855A150042}" type="pres">
      <dgm:prSet presAssocID="{CC9CD970-93A7-489F-933D-B87D650E5BA1}" presName="parSh" presStyleCnt="0"/>
      <dgm:spPr/>
    </dgm:pt>
    <dgm:pt modelId="{C51D498D-27D2-4A4A-9708-DA1F2EBDA5BA}" type="pres">
      <dgm:prSet presAssocID="{CC9CD970-93A7-489F-933D-B87D650E5BA1}" presName="lineNode" presStyleLbl="alignAccFollowNode1" presStyleIdx="6" presStyleCnt="18"/>
      <dgm:spPr/>
    </dgm:pt>
    <dgm:pt modelId="{5DB3F2DD-8458-4589-8ED9-48005A233267}" type="pres">
      <dgm:prSet presAssocID="{CC9CD970-93A7-489F-933D-B87D650E5BA1}" presName="lineArrowNode" presStyleLbl="alignAccFollowNode1" presStyleIdx="7" presStyleCnt="18"/>
      <dgm:spPr/>
    </dgm:pt>
    <dgm:pt modelId="{64890148-473F-46F4-B236-1AC6CF627AAB}" type="pres">
      <dgm:prSet presAssocID="{6F60F3F7-2877-413C-95B5-D209C7774715}" presName="sibTransNodeCircle" presStyleLbl="alignNode1" presStyleIdx="2" presStyleCnt="6">
        <dgm:presLayoutVars>
          <dgm:chMax val="0"/>
          <dgm:bulletEnabled/>
        </dgm:presLayoutVars>
      </dgm:prSet>
      <dgm:spPr/>
    </dgm:pt>
    <dgm:pt modelId="{DFA84A0C-93BA-45B3-BCBA-3623C28CCE02}" type="pres">
      <dgm:prSet presAssocID="{6F60F3F7-2877-413C-95B5-D209C7774715}" presName="spacerBetweenCircleAndCallout" presStyleCnt="0">
        <dgm:presLayoutVars/>
      </dgm:prSet>
      <dgm:spPr/>
    </dgm:pt>
    <dgm:pt modelId="{96C6A46A-668C-40FD-9338-F69DED0D01E9}" type="pres">
      <dgm:prSet presAssocID="{CC9CD970-93A7-489F-933D-B87D650E5BA1}" presName="nodeText" presStyleLbl="alignAccFollowNode1" presStyleIdx="8" presStyleCnt="18">
        <dgm:presLayoutVars>
          <dgm:bulletEnabled val="1"/>
        </dgm:presLayoutVars>
      </dgm:prSet>
      <dgm:spPr/>
    </dgm:pt>
    <dgm:pt modelId="{C0B61DD4-9C7B-48D7-BC6B-9CF9CC61F3FD}" type="pres">
      <dgm:prSet presAssocID="{6F60F3F7-2877-413C-95B5-D209C7774715}" presName="sibTransComposite" presStyleCnt="0"/>
      <dgm:spPr/>
    </dgm:pt>
    <dgm:pt modelId="{0E49810D-F89F-43EC-B010-925F1E71DCE9}" type="pres">
      <dgm:prSet presAssocID="{75DC4DB8-23D5-4F05-ABDA-6639DE0823F8}" presName="compositeNode" presStyleCnt="0"/>
      <dgm:spPr/>
    </dgm:pt>
    <dgm:pt modelId="{8F8E6948-B4B8-434B-B90E-D6B417D495E1}" type="pres">
      <dgm:prSet presAssocID="{75DC4DB8-23D5-4F05-ABDA-6639DE0823F8}" presName="parTx" presStyleLbl="node1" presStyleIdx="0" presStyleCnt="0">
        <dgm:presLayoutVars>
          <dgm:chMax val="0"/>
          <dgm:chPref val="0"/>
          <dgm:bulletEnabled val="1"/>
        </dgm:presLayoutVars>
      </dgm:prSet>
      <dgm:spPr/>
    </dgm:pt>
    <dgm:pt modelId="{2160CCD4-2616-4DB9-8B1E-0EB31C84AD9E}" type="pres">
      <dgm:prSet presAssocID="{75DC4DB8-23D5-4F05-ABDA-6639DE0823F8}" presName="parSh" presStyleCnt="0"/>
      <dgm:spPr/>
    </dgm:pt>
    <dgm:pt modelId="{C75A0BF6-A4C4-4612-A2D4-EA380B3E94B1}" type="pres">
      <dgm:prSet presAssocID="{75DC4DB8-23D5-4F05-ABDA-6639DE0823F8}" presName="lineNode" presStyleLbl="alignAccFollowNode1" presStyleIdx="9" presStyleCnt="18"/>
      <dgm:spPr/>
    </dgm:pt>
    <dgm:pt modelId="{D807BAF1-B85F-4F79-9A37-9F46BAF2203D}" type="pres">
      <dgm:prSet presAssocID="{75DC4DB8-23D5-4F05-ABDA-6639DE0823F8}" presName="lineArrowNode" presStyleLbl="alignAccFollowNode1" presStyleIdx="10" presStyleCnt="18"/>
      <dgm:spPr/>
    </dgm:pt>
    <dgm:pt modelId="{89C35824-B11F-469B-BED5-D60321700D7A}" type="pres">
      <dgm:prSet presAssocID="{8F8B5362-AD8D-42A8-B874-ECC094B60455}" presName="sibTransNodeCircle" presStyleLbl="alignNode1" presStyleIdx="3" presStyleCnt="6">
        <dgm:presLayoutVars>
          <dgm:chMax val="0"/>
          <dgm:bulletEnabled/>
        </dgm:presLayoutVars>
      </dgm:prSet>
      <dgm:spPr/>
    </dgm:pt>
    <dgm:pt modelId="{DC2EFDEF-6D82-45C1-9310-3540F78C6BFB}" type="pres">
      <dgm:prSet presAssocID="{8F8B5362-AD8D-42A8-B874-ECC094B60455}" presName="spacerBetweenCircleAndCallout" presStyleCnt="0">
        <dgm:presLayoutVars/>
      </dgm:prSet>
      <dgm:spPr/>
    </dgm:pt>
    <dgm:pt modelId="{E80F7D31-A30D-410E-A43E-BD15B023C84F}" type="pres">
      <dgm:prSet presAssocID="{75DC4DB8-23D5-4F05-ABDA-6639DE0823F8}" presName="nodeText" presStyleLbl="alignAccFollowNode1" presStyleIdx="11" presStyleCnt="18">
        <dgm:presLayoutVars>
          <dgm:bulletEnabled val="1"/>
        </dgm:presLayoutVars>
      </dgm:prSet>
      <dgm:spPr/>
    </dgm:pt>
    <dgm:pt modelId="{28CBDA6A-A56F-4BF0-B6B2-D0D9D9E2D8C1}" type="pres">
      <dgm:prSet presAssocID="{8F8B5362-AD8D-42A8-B874-ECC094B60455}" presName="sibTransComposite" presStyleCnt="0"/>
      <dgm:spPr/>
    </dgm:pt>
    <dgm:pt modelId="{47B81DA0-6B5D-4FD8-BE77-9EE8300D3BDA}" type="pres">
      <dgm:prSet presAssocID="{21A60192-3134-4462-AFC3-2C3F4F9614B8}" presName="compositeNode" presStyleCnt="0"/>
      <dgm:spPr/>
    </dgm:pt>
    <dgm:pt modelId="{67AA11AD-7320-4818-AF5A-ED6720F8322F}" type="pres">
      <dgm:prSet presAssocID="{21A60192-3134-4462-AFC3-2C3F4F9614B8}" presName="parTx" presStyleLbl="node1" presStyleIdx="0" presStyleCnt="0">
        <dgm:presLayoutVars>
          <dgm:chMax val="0"/>
          <dgm:chPref val="0"/>
          <dgm:bulletEnabled val="1"/>
        </dgm:presLayoutVars>
      </dgm:prSet>
      <dgm:spPr/>
    </dgm:pt>
    <dgm:pt modelId="{1AFC7E2A-0666-44C4-9810-1FB8D45AFD5A}" type="pres">
      <dgm:prSet presAssocID="{21A60192-3134-4462-AFC3-2C3F4F9614B8}" presName="parSh" presStyleCnt="0"/>
      <dgm:spPr/>
    </dgm:pt>
    <dgm:pt modelId="{3ED29019-5F8A-4BEA-8DB2-DE97C541E197}" type="pres">
      <dgm:prSet presAssocID="{21A60192-3134-4462-AFC3-2C3F4F9614B8}" presName="lineNode" presStyleLbl="alignAccFollowNode1" presStyleIdx="12" presStyleCnt="18"/>
      <dgm:spPr/>
    </dgm:pt>
    <dgm:pt modelId="{51262F6A-F3FB-4CA0-ADA8-A880F5B0F2B9}" type="pres">
      <dgm:prSet presAssocID="{21A60192-3134-4462-AFC3-2C3F4F9614B8}" presName="lineArrowNode" presStyleLbl="alignAccFollowNode1" presStyleIdx="13" presStyleCnt="18"/>
      <dgm:spPr/>
    </dgm:pt>
    <dgm:pt modelId="{401678F6-D6A7-4076-A142-FC097E24D457}" type="pres">
      <dgm:prSet presAssocID="{3F48DE0B-68F2-4FD4-A823-70E4782FC054}" presName="sibTransNodeCircle" presStyleLbl="alignNode1" presStyleIdx="4" presStyleCnt="6">
        <dgm:presLayoutVars>
          <dgm:chMax val="0"/>
          <dgm:bulletEnabled/>
        </dgm:presLayoutVars>
      </dgm:prSet>
      <dgm:spPr/>
    </dgm:pt>
    <dgm:pt modelId="{6B8C2B8E-F007-4157-BBF6-0F500B1F1FE5}" type="pres">
      <dgm:prSet presAssocID="{3F48DE0B-68F2-4FD4-A823-70E4782FC054}" presName="spacerBetweenCircleAndCallout" presStyleCnt="0">
        <dgm:presLayoutVars/>
      </dgm:prSet>
      <dgm:spPr/>
    </dgm:pt>
    <dgm:pt modelId="{C599A02E-A37B-4106-BB26-151C63E1F453}" type="pres">
      <dgm:prSet presAssocID="{21A60192-3134-4462-AFC3-2C3F4F9614B8}" presName="nodeText" presStyleLbl="alignAccFollowNode1" presStyleIdx="14" presStyleCnt="18">
        <dgm:presLayoutVars>
          <dgm:bulletEnabled val="1"/>
        </dgm:presLayoutVars>
      </dgm:prSet>
      <dgm:spPr/>
    </dgm:pt>
    <dgm:pt modelId="{879E8981-2C65-47ED-B642-332EA8CD5685}" type="pres">
      <dgm:prSet presAssocID="{3F48DE0B-68F2-4FD4-A823-70E4782FC054}" presName="sibTransComposite" presStyleCnt="0"/>
      <dgm:spPr/>
    </dgm:pt>
    <dgm:pt modelId="{535F3EBB-C6AB-4D43-B70D-F641EC613EE2}" type="pres">
      <dgm:prSet presAssocID="{D1F87719-E51D-4CA9-AD77-C93DC558F7F6}" presName="compositeNode" presStyleCnt="0"/>
      <dgm:spPr/>
    </dgm:pt>
    <dgm:pt modelId="{B6C8458F-7A5A-4D16-BF89-309A0BCFA9A0}" type="pres">
      <dgm:prSet presAssocID="{D1F87719-E51D-4CA9-AD77-C93DC558F7F6}" presName="parTx" presStyleLbl="node1" presStyleIdx="0" presStyleCnt="0">
        <dgm:presLayoutVars>
          <dgm:chMax val="0"/>
          <dgm:chPref val="0"/>
          <dgm:bulletEnabled val="1"/>
        </dgm:presLayoutVars>
      </dgm:prSet>
      <dgm:spPr/>
    </dgm:pt>
    <dgm:pt modelId="{003A6F4E-26E5-4DC5-BCCA-0A035653170F}" type="pres">
      <dgm:prSet presAssocID="{D1F87719-E51D-4CA9-AD77-C93DC558F7F6}" presName="parSh" presStyleCnt="0"/>
      <dgm:spPr/>
    </dgm:pt>
    <dgm:pt modelId="{95063B7D-56CE-4490-916C-9E722CD99F51}" type="pres">
      <dgm:prSet presAssocID="{D1F87719-E51D-4CA9-AD77-C93DC558F7F6}" presName="lineNode" presStyleLbl="alignAccFollowNode1" presStyleIdx="15" presStyleCnt="18"/>
      <dgm:spPr/>
    </dgm:pt>
    <dgm:pt modelId="{50E4E0D8-7084-40BB-A720-7C67EE7BB4B3}" type="pres">
      <dgm:prSet presAssocID="{D1F87719-E51D-4CA9-AD77-C93DC558F7F6}" presName="lineArrowNode" presStyleLbl="alignAccFollowNode1" presStyleIdx="16" presStyleCnt="18"/>
      <dgm:spPr/>
    </dgm:pt>
    <dgm:pt modelId="{590A7B64-80CF-47EB-BA2E-FC4CECC3C0A3}" type="pres">
      <dgm:prSet presAssocID="{00E3D894-2902-46A3-95B1-DC64D82F29DB}" presName="sibTransNodeCircle" presStyleLbl="alignNode1" presStyleIdx="5" presStyleCnt="6">
        <dgm:presLayoutVars>
          <dgm:chMax val="0"/>
          <dgm:bulletEnabled/>
        </dgm:presLayoutVars>
      </dgm:prSet>
      <dgm:spPr/>
    </dgm:pt>
    <dgm:pt modelId="{DE341080-CA86-43C9-9BE2-8F91B80FD351}" type="pres">
      <dgm:prSet presAssocID="{00E3D894-2902-46A3-95B1-DC64D82F29DB}" presName="spacerBetweenCircleAndCallout" presStyleCnt="0">
        <dgm:presLayoutVars/>
      </dgm:prSet>
      <dgm:spPr/>
    </dgm:pt>
    <dgm:pt modelId="{6E792AC4-901C-4B0C-A109-248C95D5EB32}" type="pres">
      <dgm:prSet presAssocID="{D1F87719-E51D-4CA9-AD77-C93DC558F7F6}" presName="nodeText" presStyleLbl="alignAccFollowNode1" presStyleIdx="17" presStyleCnt="18">
        <dgm:presLayoutVars>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D6345B0C-6B97-4B71-8BFF-715A6E286CA3}" type="presOf" srcId="{D1F87719-E51D-4CA9-AD77-C93DC558F7F6}" destId="{6E792AC4-901C-4B0C-A109-248C95D5EB32}" srcOrd="0" destOrd="0" presId="urn:microsoft.com/office/officeart/2016/7/layout/LinearArrowProcessNumbered"/>
    <dgm:cxn modelId="{A0427D18-259B-4AF9-83A9-B601C79765F9}" type="presOf" srcId="{C33A6261-36BA-4331-92EF-7CAAAEA75FE4}" destId="{4F4A7600-168B-4555-AC1D-5062BD938AEA}" srcOrd="0" destOrd="0" presId="urn:microsoft.com/office/officeart/2016/7/layout/LinearArrowProcessNumbered"/>
    <dgm:cxn modelId="{8413A61B-B82D-467A-832D-59C575E8AB74}" srcId="{C33A6261-36BA-4331-92EF-7CAAAEA75FE4}" destId="{21A60192-3134-4462-AFC3-2C3F4F9614B8}" srcOrd="4" destOrd="0" parTransId="{3CDBD9D7-7C4B-47CD-BDD3-6FC222D4516E}" sibTransId="{3F48DE0B-68F2-4FD4-A823-70E4782FC054}"/>
    <dgm:cxn modelId="{FB790A1F-72A6-4A86-B599-07B6B3A23797}" type="presOf" srcId="{3F48DE0B-68F2-4FD4-A823-70E4782FC054}" destId="{401678F6-D6A7-4076-A142-FC097E24D457}" srcOrd="0" destOrd="0" presId="urn:microsoft.com/office/officeart/2016/7/layout/LinearArrowProcessNumbered"/>
    <dgm:cxn modelId="{C1DC3129-68C3-4FDD-9FA4-41667DB046E0}" type="presOf" srcId="{6F60F3F7-2877-413C-95B5-D209C7774715}" destId="{64890148-473F-46F4-B236-1AC6CF627AAB}" srcOrd="0" destOrd="0" presId="urn:microsoft.com/office/officeart/2016/7/layout/LinearArrowProcessNumbered"/>
    <dgm:cxn modelId="{46684C37-933E-47F9-B13D-0E4EDDBB049F}" type="presOf" srcId="{8F8B5362-AD8D-42A8-B874-ECC094B60455}" destId="{89C35824-B11F-469B-BED5-D60321700D7A}" srcOrd="0" destOrd="0" presId="urn:microsoft.com/office/officeart/2016/7/layout/LinearArrowProcessNumbered"/>
    <dgm:cxn modelId="{9430A738-4AC2-4463-99BF-C7648AE0999D}" type="presOf" srcId="{CC9CD970-93A7-489F-933D-B87D650E5BA1}" destId="{96C6A46A-668C-40FD-9338-F69DED0D01E9}" srcOrd="0" destOrd="0" presId="urn:microsoft.com/office/officeart/2016/7/layout/LinearArrowProcessNumbered"/>
    <dgm:cxn modelId="{A4B5163A-838F-4CFC-95F3-325E6F0F68E1}" type="presOf" srcId="{3D07F855-D051-401D-A82A-61D6F4AF3908}" destId="{376DC025-7EF7-49C5-9917-0903A775EBAF}" srcOrd="0" destOrd="0" presId="urn:microsoft.com/office/officeart/2016/7/layout/LinearArrowProcessNumbered"/>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84025546-9844-447E-981C-593C34B057C3}" type="presOf" srcId="{521F077C-9F1C-4888-9A75-5E519917EDE5}" destId="{67E47241-54EA-4997-8A90-27B8C7AB8094}" srcOrd="0" destOrd="0" presId="urn:microsoft.com/office/officeart/2016/7/layout/LinearArrowProcessNumbered"/>
    <dgm:cxn modelId="{E227AD53-A912-462E-BFAE-0AB5A5DA610C}" srcId="{C33A6261-36BA-4331-92EF-7CAAAEA75FE4}" destId="{75DC4DB8-23D5-4F05-ABDA-6639DE0823F8}" srcOrd="3" destOrd="0" parTransId="{A1F57757-EEC4-4A42-8FD3-9734A9AB7114}" sibTransId="{8F8B5362-AD8D-42A8-B874-ECC094B60455}"/>
    <dgm:cxn modelId="{7E80F178-55F4-489A-A776-9DA9E1E29062}" type="presOf" srcId="{035CDDE6-078D-486B-9036-E80802D0EF40}" destId="{38269C12-0541-4C00-978E-4992420AA029}" srcOrd="0" destOrd="0" presId="urn:microsoft.com/office/officeart/2016/7/layout/LinearArrowProcessNumbered"/>
    <dgm:cxn modelId="{7E40C292-311E-427D-8B2E-4E4CF35253E9}" type="presOf" srcId="{00E3D894-2902-46A3-95B1-DC64D82F29DB}" destId="{590A7B64-80CF-47EB-BA2E-FC4CECC3C0A3}" srcOrd="0" destOrd="0" presId="urn:microsoft.com/office/officeart/2016/7/layout/LinearArrowProcessNumbered"/>
    <dgm:cxn modelId="{EE58D8D0-6EB1-4C3F-B1C8-B0E8AB586FD9}" type="presOf" srcId="{A21999D9-A597-466B-8BD9-AA02E3D80535}" destId="{A8A14A8B-864E-414E-8231-6B0F76CA2763}" srcOrd="0" destOrd="0" presId="urn:microsoft.com/office/officeart/2016/7/layout/LinearArrowProcessNumbered"/>
    <dgm:cxn modelId="{12FB05F0-41E5-4117-808A-84F904E8C400}" type="presOf" srcId="{21A60192-3134-4462-AFC3-2C3F4F9614B8}" destId="{C599A02E-A37B-4106-BB26-151C63E1F453}" srcOrd="0" destOrd="0" presId="urn:microsoft.com/office/officeart/2016/7/layout/LinearArrowProcessNumbered"/>
    <dgm:cxn modelId="{3E253BF7-98C0-4316-991A-0E653008E0CC}" type="presOf" srcId="{75DC4DB8-23D5-4F05-ABDA-6639DE0823F8}" destId="{E80F7D31-A30D-410E-A43E-BD15B023C84F}" srcOrd="0" destOrd="0" presId="urn:microsoft.com/office/officeart/2016/7/layout/LinearArrowProcessNumbered"/>
    <dgm:cxn modelId="{BE03BD2C-9D47-4AB3-8B3E-92A67734F0F6}" type="presParOf" srcId="{4F4A7600-168B-4555-AC1D-5062BD938AEA}" destId="{E7290DEF-0CCC-42D6-9748-C74D70299714}" srcOrd="0" destOrd="0" presId="urn:microsoft.com/office/officeart/2016/7/layout/LinearArrowProcessNumbered"/>
    <dgm:cxn modelId="{AD42A5E0-857A-43AB-9E6B-AFAFC48BDA57}" type="presParOf" srcId="{E7290DEF-0CCC-42D6-9748-C74D70299714}" destId="{7F07DF51-6B66-4364-B5AA-9D3D2A090C5B}" srcOrd="0" destOrd="0" presId="urn:microsoft.com/office/officeart/2016/7/layout/LinearArrowProcessNumbered"/>
    <dgm:cxn modelId="{EBCCCA19-7581-4E14-B662-CCB090BBC9F7}" type="presParOf" srcId="{E7290DEF-0CCC-42D6-9748-C74D70299714}" destId="{1D879547-1A69-4CC0-B1AF-DD6BDEE07616}" srcOrd="1" destOrd="0" presId="urn:microsoft.com/office/officeart/2016/7/layout/LinearArrowProcessNumbered"/>
    <dgm:cxn modelId="{99E78511-F9F4-47DF-A1A4-1B0E2615F90C}" type="presParOf" srcId="{1D879547-1A69-4CC0-B1AF-DD6BDEE07616}" destId="{60B4F026-CCFE-473D-848F-E31A43616DE2}" srcOrd="0" destOrd="0" presId="urn:microsoft.com/office/officeart/2016/7/layout/LinearArrowProcessNumbered"/>
    <dgm:cxn modelId="{0F606A45-0D8C-492E-9F98-D9696CDF4539}" type="presParOf" srcId="{1D879547-1A69-4CC0-B1AF-DD6BDEE07616}" destId="{EDDB032C-6D25-4C8C-81A8-C8B9BA050F7C}" srcOrd="1" destOrd="0" presId="urn:microsoft.com/office/officeart/2016/7/layout/LinearArrowProcessNumbered"/>
    <dgm:cxn modelId="{22B8FAA1-3913-4CA4-94C3-06AB64EE2416}" type="presParOf" srcId="{1D879547-1A69-4CC0-B1AF-DD6BDEE07616}" destId="{38269C12-0541-4C00-978E-4992420AA029}" srcOrd="2" destOrd="0" presId="urn:microsoft.com/office/officeart/2016/7/layout/LinearArrowProcessNumbered"/>
    <dgm:cxn modelId="{3417EC67-6C0B-4D09-B8B6-2E8FE2879A87}" type="presParOf" srcId="{1D879547-1A69-4CC0-B1AF-DD6BDEE07616}" destId="{AACF697C-C620-4BCC-928B-5CB04A3B0178}" srcOrd="3" destOrd="0" presId="urn:microsoft.com/office/officeart/2016/7/layout/LinearArrowProcessNumbered"/>
    <dgm:cxn modelId="{67CC04C3-F144-4A1F-8FA4-C0E81E9D5B7B}" type="presParOf" srcId="{E7290DEF-0CCC-42D6-9748-C74D70299714}" destId="{67E47241-54EA-4997-8A90-27B8C7AB8094}" srcOrd="2" destOrd="0" presId="urn:microsoft.com/office/officeart/2016/7/layout/LinearArrowProcessNumbered"/>
    <dgm:cxn modelId="{AA219BD0-1A0C-4F95-BA86-56080BE6A1AA}" type="presParOf" srcId="{4F4A7600-168B-4555-AC1D-5062BD938AEA}" destId="{9EF51992-2918-43DC-A948-2407A46B449B}" srcOrd="1" destOrd="0" presId="urn:microsoft.com/office/officeart/2016/7/layout/LinearArrowProcessNumbered"/>
    <dgm:cxn modelId="{269C92FC-5632-431C-A991-ADB61164399E}" type="presParOf" srcId="{4F4A7600-168B-4555-AC1D-5062BD938AEA}" destId="{8778BC4D-B724-48F2-9B5D-1FC17A5D555D}" srcOrd="2" destOrd="0" presId="urn:microsoft.com/office/officeart/2016/7/layout/LinearArrowProcessNumbered"/>
    <dgm:cxn modelId="{8749B6CA-3E3F-499E-AA52-43A3941D0F55}" type="presParOf" srcId="{8778BC4D-B724-48F2-9B5D-1FC17A5D555D}" destId="{A630CC70-F1F2-4DE4-BAF0-AE08738F01CB}" srcOrd="0" destOrd="0" presId="urn:microsoft.com/office/officeart/2016/7/layout/LinearArrowProcessNumbered"/>
    <dgm:cxn modelId="{60085F66-188D-46AC-A239-B2F3C1E5B1C4}" type="presParOf" srcId="{8778BC4D-B724-48F2-9B5D-1FC17A5D555D}" destId="{9A4D6250-8468-4690-A5BE-12F1B04716DC}" srcOrd="1" destOrd="0" presId="urn:microsoft.com/office/officeart/2016/7/layout/LinearArrowProcessNumbered"/>
    <dgm:cxn modelId="{8F3CE229-8725-4141-8E19-675F82FB4CD6}" type="presParOf" srcId="{9A4D6250-8468-4690-A5BE-12F1B04716DC}" destId="{FEF4F63E-B766-4C42-B96E-D77D6911210A}" srcOrd="0" destOrd="0" presId="urn:microsoft.com/office/officeart/2016/7/layout/LinearArrowProcessNumbered"/>
    <dgm:cxn modelId="{053F5318-916D-4E70-B4AE-F3C11DAEDB70}" type="presParOf" srcId="{9A4D6250-8468-4690-A5BE-12F1B04716DC}" destId="{A35CA201-73E1-4A32-BF9E-FECE4D8784D9}" srcOrd="1" destOrd="0" presId="urn:microsoft.com/office/officeart/2016/7/layout/LinearArrowProcessNumbered"/>
    <dgm:cxn modelId="{21098459-F522-409A-8B9E-9F3E313E5599}" type="presParOf" srcId="{9A4D6250-8468-4690-A5BE-12F1B04716DC}" destId="{A8A14A8B-864E-414E-8231-6B0F76CA2763}" srcOrd="2" destOrd="0" presId="urn:microsoft.com/office/officeart/2016/7/layout/LinearArrowProcessNumbered"/>
    <dgm:cxn modelId="{49B90166-E68C-4117-8A16-303B952AA031}" type="presParOf" srcId="{9A4D6250-8468-4690-A5BE-12F1B04716DC}" destId="{D9179823-02DF-4A1B-A989-BB836D3867D5}" srcOrd="3" destOrd="0" presId="urn:microsoft.com/office/officeart/2016/7/layout/LinearArrowProcessNumbered"/>
    <dgm:cxn modelId="{3B62DDF7-BE65-4583-AC45-8001171A0E29}" type="presParOf" srcId="{8778BC4D-B724-48F2-9B5D-1FC17A5D555D}" destId="{376DC025-7EF7-49C5-9917-0903A775EBAF}" srcOrd="2" destOrd="0" presId="urn:microsoft.com/office/officeart/2016/7/layout/LinearArrowProcessNumbered"/>
    <dgm:cxn modelId="{942E4E56-6A6E-4B1B-8223-A1A535711455}" type="presParOf" srcId="{4F4A7600-168B-4555-AC1D-5062BD938AEA}" destId="{C30E5AAC-B307-4BD5-B39D-122F5BC580AB}" srcOrd="3" destOrd="0" presId="urn:microsoft.com/office/officeart/2016/7/layout/LinearArrowProcessNumbered"/>
    <dgm:cxn modelId="{9D620CC6-E55E-4EE7-A193-1D3BF27CB47D}" type="presParOf" srcId="{4F4A7600-168B-4555-AC1D-5062BD938AEA}" destId="{5E00DB42-BF7D-44D6-BD22-AF2CFC55DE34}" srcOrd="4" destOrd="0" presId="urn:microsoft.com/office/officeart/2016/7/layout/LinearArrowProcessNumbered"/>
    <dgm:cxn modelId="{F5E72753-099D-4524-8C43-10CC129CA4EC}" type="presParOf" srcId="{5E00DB42-BF7D-44D6-BD22-AF2CFC55DE34}" destId="{C6335F1F-804C-41BD-BDC8-15F702E6A004}" srcOrd="0" destOrd="0" presId="urn:microsoft.com/office/officeart/2016/7/layout/LinearArrowProcessNumbered"/>
    <dgm:cxn modelId="{F53C909D-5D9F-4AB6-AAD9-50C8A9E132E7}" type="presParOf" srcId="{5E00DB42-BF7D-44D6-BD22-AF2CFC55DE34}" destId="{7E4FBEE4-9ADC-45AA-ACA3-98855A150042}" srcOrd="1" destOrd="0" presId="urn:microsoft.com/office/officeart/2016/7/layout/LinearArrowProcessNumbered"/>
    <dgm:cxn modelId="{DD4A4F0F-15C7-4CB9-A758-901CD69492F6}" type="presParOf" srcId="{7E4FBEE4-9ADC-45AA-ACA3-98855A150042}" destId="{C51D498D-27D2-4A4A-9708-DA1F2EBDA5BA}" srcOrd="0" destOrd="0" presId="urn:microsoft.com/office/officeart/2016/7/layout/LinearArrowProcessNumbered"/>
    <dgm:cxn modelId="{535EA2B8-C638-4C6A-B638-2431B4404E0D}" type="presParOf" srcId="{7E4FBEE4-9ADC-45AA-ACA3-98855A150042}" destId="{5DB3F2DD-8458-4589-8ED9-48005A233267}" srcOrd="1" destOrd="0" presId="urn:microsoft.com/office/officeart/2016/7/layout/LinearArrowProcessNumbered"/>
    <dgm:cxn modelId="{F03FAFF5-B495-4DBF-AABB-A34DBC9AC9AD}" type="presParOf" srcId="{7E4FBEE4-9ADC-45AA-ACA3-98855A150042}" destId="{64890148-473F-46F4-B236-1AC6CF627AAB}" srcOrd="2" destOrd="0" presId="urn:microsoft.com/office/officeart/2016/7/layout/LinearArrowProcessNumbered"/>
    <dgm:cxn modelId="{E523C36E-90B8-4E2D-A20C-9971803DF60A}" type="presParOf" srcId="{7E4FBEE4-9ADC-45AA-ACA3-98855A150042}" destId="{DFA84A0C-93BA-45B3-BCBA-3623C28CCE02}" srcOrd="3" destOrd="0" presId="urn:microsoft.com/office/officeart/2016/7/layout/LinearArrowProcessNumbered"/>
    <dgm:cxn modelId="{45897CCF-7CFF-43BF-A377-40CCD0C82E21}" type="presParOf" srcId="{5E00DB42-BF7D-44D6-BD22-AF2CFC55DE34}" destId="{96C6A46A-668C-40FD-9338-F69DED0D01E9}" srcOrd="2" destOrd="0" presId="urn:microsoft.com/office/officeart/2016/7/layout/LinearArrowProcessNumbered"/>
    <dgm:cxn modelId="{3AB53B15-6407-4F13-9427-F3ACB78E61DE}" type="presParOf" srcId="{4F4A7600-168B-4555-AC1D-5062BD938AEA}" destId="{C0B61DD4-9C7B-48D7-BC6B-9CF9CC61F3FD}" srcOrd="5" destOrd="0" presId="urn:microsoft.com/office/officeart/2016/7/layout/LinearArrowProcessNumbered"/>
    <dgm:cxn modelId="{F9D52299-A901-46C9-BAF6-0D122626771F}" type="presParOf" srcId="{4F4A7600-168B-4555-AC1D-5062BD938AEA}" destId="{0E49810D-F89F-43EC-B010-925F1E71DCE9}" srcOrd="6" destOrd="0" presId="urn:microsoft.com/office/officeart/2016/7/layout/LinearArrowProcessNumbered"/>
    <dgm:cxn modelId="{3B004292-3806-40D5-B463-995D1614C2DC}" type="presParOf" srcId="{0E49810D-F89F-43EC-B010-925F1E71DCE9}" destId="{8F8E6948-B4B8-434B-B90E-D6B417D495E1}" srcOrd="0" destOrd="0" presId="urn:microsoft.com/office/officeart/2016/7/layout/LinearArrowProcessNumbered"/>
    <dgm:cxn modelId="{71753AAF-263F-4455-8956-6839D6BA57C9}" type="presParOf" srcId="{0E49810D-F89F-43EC-B010-925F1E71DCE9}" destId="{2160CCD4-2616-4DB9-8B1E-0EB31C84AD9E}" srcOrd="1" destOrd="0" presId="urn:microsoft.com/office/officeart/2016/7/layout/LinearArrowProcessNumbered"/>
    <dgm:cxn modelId="{22F5F28F-D54C-418B-A571-F2EE90472F8A}" type="presParOf" srcId="{2160CCD4-2616-4DB9-8B1E-0EB31C84AD9E}" destId="{C75A0BF6-A4C4-4612-A2D4-EA380B3E94B1}" srcOrd="0" destOrd="0" presId="urn:microsoft.com/office/officeart/2016/7/layout/LinearArrowProcessNumbered"/>
    <dgm:cxn modelId="{DDB7B4A6-3DAC-4A33-877A-CB0F58553AB4}" type="presParOf" srcId="{2160CCD4-2616-4DB9-8B1E-0EB31C84AD9E}" destId="{D807BAF1-B85F-4F79-9A37-9F46BAF2203D}" srcOrd="1" destOrd="0" presId="urn:microsoft.com/office/officeart/2016/7/layout/LinearArrowProcessNumbered"/>
    <dgm:cxn modelId="{C4C2A72D-C908-45CF-B2B3-E3C78144CA68}" type="presParOf" srcId="{2160CCD4-2616-4DB9-8B1E-0EB31C84AD9E}" destId="{89C35824-B11F-469B-BED5-D60321700D7A}" srcOrd="2" destOrd="0" presId="urn:microsoft.com/office/officeart/2016/7/layout/LinearArrowProcessNumbered"/>
    <dgm:cxn modelId="{F5A0E094-BAF8-4216-A8EE-8BDE1F4F8430}" type="presParOf" srcId="{2160CCD4-2616-4DB9-8B1E-0EB31C84AD9E}" destId="{DC2EFDEF-6D82-45C1-9310-3540F78C6BFB}" srcOrd="3" destOrd="0" presId="urn:microsoft.com/office/officeart/2016/7/layout/LinearArrowProcessNumbered"/>
    <dgm:cxn modelId="{BE766374-2977-4DF0-9181-583000B11A28}" type="presParOf" srcId="{0E49810D-F89F-43EC-B010-925F1E71DCE9}" destId="{E80F7D31-A30D-410E-A43E-BD15B023C84F}" srcOrd="2" destOrd="0" presId="urn:microsoft.com/office/officeart/2016/7/layout/LinearArrowProcessNumbered"/>
    <dgm:cxn modelId="{5C4F6627-BF47-4D4B-BB71-4A47B84F8865}" type="presParOf" srcId="{4F4A7600-168B-4555-AC1D-5062BD938AEA}" destId="{28CBDA6A-A56F-4BF0-B6B2-D0D9D9E2D8C1}" srcOrd="7" destOrd="0" presId="urn:microsoft.com/office/officeart/2016/7/layout/LinearArrowProcessNumbered"/>
    <dgm:cxn modelId="{1F3DC89D-E25B-4C3E-8BCD-4ADCAD01589C}" type="presParOf" srcId="{4F4A7600-168B-4555-AC1D-5062BD938AEA}" destId="{47B81DA0-6B5D-4FD8-BE77-9EE8300D3BDA}" srcOrd="8" destOrd="0" presId="urn:microsoft.com/office/officeart/2016/7/layout/LinearArrowProcessNumbered"/>
    <dgm:cxn modelId="{0A19B255-CA07-4C81-9F4D-E55626A7FE20}" type="presParOf" srcId="{47B81DA0-6B5D-4FD8-BE77-9EE8300D3BDA}" destId="{67AA11AD-7320-4818-AF5A-ED6720F8322F}" srcOrd="0" destOrd="0" presId="urn:microsoft.com/office/officeart/2016/7/layout/LinearArrowProcessNumbered"/>
    <dgm:cxn modelId="{0D8E0481-A46F-485C-805A-C719A1B5B73F}" type="presParOf" srcId="{47B81DA0-6B5D-4FD8-BE77-9EE8300D3BDA}" destId="{1AFC7E2A-0666-44C4-9810-1FB8D45AFD5A}" srcOrd="1" destOrd="0" presId="urn:microsoft.com/office/officeart/2016/7/layout/LinearArrowProcessNumbered"/>
    <dgm:cxn modelId="{D35DA1A2-0100-4B03-BF89-E7FA81D4C0FE}" type="presParOf" srcId="{1AFC7E2A-0666-44C4-9810-1FB8D45AFD5A}" destId="{3ED29019-5F8A-4BEA-8DB2-DE97C541E197}" srcOrd="0" destOrd="0" presId="urn:microsoft.com/office/officeart/2016/7/layout/LinearArrowProcessNumbered"/>
    <dgm:cxn modelId="{3E55DBB3-580F-4D8E-8485-FFF8D8E65703}" type="presParOf" srcId="{1AFC7E2A-0666-44C4-9810-1FB8D45AFD5A}" destId="{51262F6A-F3FB-4CA0-ADA8-A880F5B0F2B9}" srcOrd="1" destOrd="0" presId="urn:microsoft.com/office/officeart/2016/7/layout/LinearArrowProcessNumbered"/>
    <dgm:cxn modelId="{19E85AFB-5684-44B6-B1AD-73906A2937BA}" type="presParOf" srcId="{1AFC7E2A-0666-44C4-9810-1FB8D45AFD5A}" destId="{401678F6-D6A7-4076-A142-FC097E24D457}" srcOrd="2" destOrd="0" presId="urn:microsoft.com/office/officeart/2016/7/layout/LinearArrowProcessNumbered"/>
    <dgm:cxn modelId="{83732FDA-7DD6-4812-864F-4280CED0BDD4}" type="presParOf" srcId="{1AFC7E2A-0666-44C4-9810-1FB8D45AFD5A}" destId="{6B8C2B8E-F007-4157-BBF6-0F500B1F1FE5}" srcOrd="3" destOrd="0" presId="urn:microsoft.com/office/officeart/2016/7/layout/LinearArrowProcessNumbered"/>
    <dgm:cxn modelId="{ED945FE7-F577-4EFD-BF81-05EB48E82571}" type="presParOf" srcId="{47B81DA0-6B5D-4FD8-BE77-9EE8300D3BDA}" destId="{C599A02E-A37B-4106-BB26-151C63E1F453}" srcOrd="2" destOrd="0" presId="urn:microsoft.com/office/officeart/2016/7/layout/LinearArrowProcessNumbered"/>
    <dgm:cxn modelId="{1916403B-635F-46F3-9DD5-70B0A24BCA42}" type="presParOf" srcId="{4F4A7600-168B-4555-AC1D-5062BD938AEA}" destId="{879E8981-2C65-47ED-B642-332EA8CD5685}" srcOrd="9" destOrd="0" presId="urn:microsoft.com/office/officeart/2016/7/layout/LinearArrowProcessNumbered"/>
    <dgm:cxn modelId="{F9FFA7F0-2886-4C6E-AB77-5211E731439B}" type="presParOf" srcId="{4F4A7600-168B-4555-AC1D-5062BD938AEA}" destId="{535F3EBB-C6AB-4D43-B70D-F641EC613EE2}" srcOrd="10" destOrd="0" presId="urn:microsoft.com/office/officeart/2016/7/layout/LinearArrowProcessNumbered"/>
    <dgm:cxn modelId="{C229016A-AEC2-45D9-917A-6B771445DED6}" type="presParOf" srcId="{535F3EBB-C6AB-4D43-B70D-F641EC613EE2}" destId="{B6C8458F-7A5A-4D16-BF89-309A0BCFA9A0}" srcOrd="0" destOrd="0" presId="urn:microsoft.com/office/officeart/2016/7/layout/LinearArrowProcessNumbered"/>
    <dgm:cxn modelId="{524D85FD-B57D-4343-A98D-F86294AC5DF4}" type="presParOf" srcId="{535F3EBB-C6AB-4D43-B70D-F641EC613EE2}" destId="{003A6F4E-26E5-4DC5-BCCA-0A035653170F}" srcOrd="1" destOrd="0" presId="urn:microsoft.com/office/officeart/2016/7/layout/LinearArrowProcessNumbered"/>
    <dgm:cxn modelId="{15AAD3E6-8190-46D7-81C8-923C0ABFA30E}" type="presParOf" srcId="{003A6F4E-26E5-4DC5-BCCA-0A035653170F}" destId="{95063B7D-56CE-4490-916C-9E722CD99F51}" srcOrd="0" destOrd="0" presId="urn:microsoft.com/office/officeart/2016/7/layout/LinearArrowProcessNumbered"/>
    <dgm:cxn modelId="{48FD04F4-7F83-4B04-82C0-DF00BF3E1EA7}" type="presParOf" srcId="{003A6F4E-26E5-4DC5-BCCA-0A035653170F}" destId="{50E4E0D8-7084-40BB-A720-7C67EE7BB4B3}" srcOrd="1" destOrd="0" presId="urn:microsoft.com/office/officeart/2016/7/layout/LinearArrowProcessNumbered"/>
    <dgm:cxn modelId="{1663A5ED-281C-47A6-A393-BA49C6D334BC}" type="presParOf" srcId="{003A6F4E-26E5-4DC5-BCCA-0A035653170F}" destId="{590A7B64-80CF-47EB-BA2E-FC4CECC3C0A3}" srcOrd="2" destOrd="0" presId="urn:microsoft.com/office/officeart/2016/7/layout/LinearArrowProcessNumbered"/>
    <dgm:cxn modelId="{D999847A-9A41-4A5F-95B2-2259565986C4}" type="presParOf" srcId="{003A6F4E-26E5-4DC5-BCCA-0A035653170F}" destId="{DE341080-CA86-43C9-9BE2-8F91B80FD351}" srcOrd="3" destOrd="0" presId="urn:microsoft.com/office/officeart/2016/7/layout/LinearArrowProcessNumbered"/>
    <dgm:cxn modelId="{DC3850EA-9C3B-469D-A4DD-65DD8B70011A}" type="presParOf" srcId="{535F3EBB-C6AB-4D43-B70D-F641EC613EE2}" destId="{6E792AC4-901C-4B0C-A109-248C95D5EB32}"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5571C6-36F1-4259-AC22-FB3982ACAE85}"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9FEF9FF-62F6-48DB-B97A-F85BE5C7D672}">
      <dgm:prSet/>
      <dgm:spPr/>
      <dgm:t>
        <a:bodyPr/>
        <a:lstStyle/>
        <a:p>
          <a:r>
            <a:rPr lang="en-GB" dirty="0"/>
            <a:t>- Crime serves a purpose</a:t>
          </a:r>
          <a:endParaRPr lang="en-US" dirty="0"/>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dgm:spPr/>
      <dgm:t>
        <a:bodyPr/>
        <a:lstStyle/>
        <a:p>
          <a:r>
            <a:rPr lang="en-GB"/>
            <a:t>- Happiness, respect, admiration amongst peers</a:t>
          </a:r>
          <a:endParaRPr lang="en-US"/>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dgm:spPr/>
      <dgm:t>
        <a:bodyPr/>
        <a:lstStyle/>
        <a:p>
          <a:r>
            <a:rPr lang="en-GB"/>
            <a:t>- Cornish and Clarke (2006): recognise that in many cases the decision is made quickly or with reduced capacity to be rational </a:t>
          </a:r>
          <a:endParaRPr lang="en-US"/>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custT="1"/>
      <dgm:spPr/>
      <dgm:t>
        <a:bodyPr/>
        <a:lstStyle/>
        <a:p>
          <a:r>
            <a:rPr lang="en-GB" sz="1400" dirty="0"/>
            <a:t>Clarke and Cornish argue that criminals, like everyone else, are making the most rational or sensible decision for them at the time, with the information and with the capacity they have at that moment</a:t>
          </a:r>
          <a:endParaRPr lang="en-US" sz="1400"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369305D7-1315-424E-87E3-FCF07496CE9F}" type="pres">
      <dgm:prSet presAssocID="{535571C6-36F1-4259-AC22-FB3982ACAE85}" presName="diagram" presStyleCnt="0">
        <dgm:presLayoutVars>
          <dgm:dir/>
          <dgm:resizeHandles val="exact"/>
        </dgm:presLayoutVars>
      </dgm:prSet>
      <dgm:spPr/>
    </dgm:pt>
    <dgm:pt modelId="{4789E3CF-3942-4B9F-A3E5-07EDC9CF2D24}" type="pres">
      <dgm:prSet presAssocID="{B9FEF9FF-62F6-48DB-B97A-F85BE5C7D672}" presName="node" presStyleLbl="node1" presStyleIdx="0" presStyleCnt="4">
        <dgm:presLayoutVars>
          <dgm:bulletEnabled val="1"/>
        </dgm:presLayoutVars>
      </dgm:prSet>
      <dgm:spPr/>
    </dgm:pt>
    <dgm:pt modelId="{E55A47BB-2569-48E3-BE50-2029B2CF87B2}" type="pres">
      <dgm:prSet presAssocID="{A3EA29E2-AAA8-4D1B-B291-0324AC1255A4}" presName="sibTrans" presStyleCnt="0"/>
      <dgm:spPr/>
    </dgm:pt>
    <dgm:pt modelId="{1213EDEB-87E5-4709-B560-217C011BEC04}" type="pres">
      <dgm:prSet presAssocID="{899A3552-820F-4183-B7A9-556001C369B5}" presName="node" presStyleLbl="node1" presStyleIdx="1" presStyleCnt="4">
        <dgm:presLayoutVars>
          <dgm:bulletEnabled val="1"/>
        </dgm:presLayoutVars>
      </dgm:prSet>
      <dgm:spPr/>
    </dgm:pt>
    <dgm:pt modelId="{D24C1F27-0593-4EAB-9F9E-840E7E464C55}" type="pres">
      <dgm:prSet presAssocID="{EEEBE631-1317-41A4-B5FC-03CEF96E1C2F}" presName="sibTrans" presStyleCnt="0"/>
      <dgm:spPr/>
    </dgm:pt>
    <dgm:pt modelId="{FC413312-C224-48FF-AAAC-910AEB295F6F}" type="pres">
      <dgm:prSet presAssocID="{279D834E-0518-471F-BF2B-E5ABFF08DA91}" presName="node" presStyleLbl="node1" presStyleIdx="2" presStyleCnt="4">
        <dgm:presLayoutVars>
          <dgm:bulletEnabled val="1"/>
        </dgm:presLayoutVars>
      </dgm:prSet>
      <dgm:spPr/>
    </dgm:pt>
    <dgm:pt modelId="{8BDE49FB-EEB5-4F7E-B378-CF2E2AC5D337}" type="pres">
      <dgm:prSet presAssocID="{CB123EF5-3447-4CBD-931D-9D77E816A74A}" presName="sibTrans" presStyleCnt="0"/>
      <dgm:spPr/>
    </dgm:pt>
    <dgm:pt modelId="{F0C0317F-1629-4A94-8D3B-ABBDBD2FA224}" type="pres">
      <dgm:prSet presAssocID="{5ED1554C-CA8F-4913-AC7D-CC98B027755D}" presName="node" presStyleLbl="node1" presStyleIdx="3" presStyleCnt="4">
        <dgm:presLayoutVars>
          <dgm:bulletEnabled val="1"/>
        </dgm:presLayoutVars>
      </dgm:prSet>
      <dgm:spPr/>
    </dgm:pt>
  </dgm:ptLst>
  <dgm:cxnLst>
    <dgm:cxn modelId="{94B2F319-EFD5-4ACA-9126-E83EA46F0406}" type="presOf" srcId="{B9FEF9FF-62F6-48DB-B97A-F85BE5C7D672}" destId="{4789E3CF-3942-4B9F-A3E5-07EDC9CF2D24}" srcOrd="0" destOrd="0" presId="urn:microsoft.com/office/officeart/2005/8/layout/default"/>
    <dgm:cxn modelId="{302A2E41-B385-42F1-8C15-BD656F383F2A}" type="presOf" srcId="{279D834E-0518-471F-BF2B-E5ABFF08DA91}" destId="{FC413312-C224-48FF-AAAC-910AEB295F6F}" srcOrd="0" destOrd="0" presId="urn:microsoft.com/office/officeart/2005/8/layout/default"/>
    <dgm:cxn modelId="{CD533542-43B4-4088-9B09-E18117660029}" type="presOf" srcId="{899A3552-820F-4183-B7A9-556001C369B5}" destId="{1213EDEB-87E5-4709-B560-217C011BEC04}" srcOrd="0" destOrd="0" presId="urn:microsoft.com/office/officeart/2005/8/layout/default"/>
    <dgm:cxn modelId="{7FCBED67-88D4-43C3-8F78-071FBC3A9387}" srcId="{535571C6-36F1-4259-AC22-FB3982ACAE85}" destId="{899A3552-820F-4183-B7A9-556001C369B5}" srcOrd="1" destOrd="0" parTransId="{89C8C34D-1FE0-41A0-821F-F728BDEA60BA}" sibTransId="{EEEBE631-1317-41A4-B5FC-03CEF96E1C2F}"/>
    <dgm:cxn modelId="{6AC0B1A5-F473-4D5C-8E80-D79732698701}" srcId="{535571C6-36F1-4259-AC22-FB3982ACAE85}" destId="{5ED1554C-CA8F-4913-AC7D-CC98B027755D}" srcOrd="3" destOrd="0" parTransId="{FB16E608-37B6-4E5B-9EE8-0E09115004A5}" sibTransId="{D3992E5F-1183-4939-8CDB-FBC3B8746BA7}"/>
    <dgm:cxn modelId="{A6B149B0-4690-45D8-99B3-2363B0E8CEBD}" type="presOf" srcId="{535571C6-36F1-4259-AC22-FB3982ACAE85}" destId="{369305D7-1315-424E-87E3-FCF07496CE9F}" srcOrd="0" destOrd="0" presId="urn:microsoft.com/office/officeart/2005/8/layout/default"/>
    <dgm:cxn modelId="{76E105C5-E4E8-416E-A963-8F76D506485D}" type="presOf" srcId="{5ED1554C-CA8F-4913-AC7D-CC98B027755D}" destId="{F0C0317F-1629-4A94-8D3B-ABBDBD2FA224}" srcOrd="0" destOrd="0" presId="urn:microsoft.com/office/officeart/2005/8/layout/default"/>
    <dgm:cxn modelId="{075314E9-B1B7-45B4-A604-98BCE23141B0}" srcId="{535571C6-36F1-4259-AC22-FB3982ACAE85}" destId="{B9FEF9FF-62F6-48DB-B97A-F85BE5C7D672}" srcOrd="0" destOrd="0" parTransId="{D4985639-B365-4A5C-8976-1DDCACC4F1A0}" sibTransId="{A3EA29E2-AAA8-4D1B-B291-0324AC1255A4}"/>
    <dgm:cxn modelId="{ABEDB0F6-897D-40B5-B524-E79DB07B163F}" srcId="{535571C6-36F1-4259-AC22-FB3982ACAE85}" destId="{279D834E-0518-471F-BF2B-E5ABFF08DA91}" srcOrd="2" destOrd="0" parTransId="{61081F2E-D4DF-415A-9B1E-8FFD5F0B0C89}" sibTransId="{CB123EF5-3447-4CBD-931D-9D77E816A74A}"/>
    <dgm:cxn modelId="{E24B792C-F612-4BE3-B544-BE2A710B4F60}" type="presParOf" srcId="{369305D7-1315-424E-87E3-FCF07496CE9F}" destId="{4789E3CF-3942-4B9F-A3E5-07EDC9CF2D24}" srcOrd="0" destOrd="0" presId="urn:microsoft.com/office/officeart/2005/8/layout/default"/>
    <dgm:cxn modelId="{7BA65282-D9C0-4D15-8D58-C9222550E877}" type="presParOf" srcId="{369305D7-1315-424E-87E3-FCF07496CE9F}" destId="{E55A47BB-2569-48E3-BE50-2029B2CF87B2}" srcOrd="1" destOrd="0" presId="urn:microsoft.com/office/officeart/2005/8/layout/default"/>
    <dgm:cxn modelId="{DA9F6D63-1035-40E6-8269-AF5C2FF0A8C2}" type="presParOf" srcId="{369305D7-1315-424E-87E3-FCF07496CE9F}" destId="{1213EDEB-87E5-4709-B560-217C011BEC04}" srcOrd="2" destOrd="0" presId="urn:microsoft.com/office/officeart/2005/8/layout/default"/>
    <dgm:cxn modelId="{5A8E2E57-6C60-4605-900E-FA4D090F3400}" type="presParOf" srcId="{369305D7-1315-424E-87E3-FCF07496CE9F}" destId="{D24C1F27-0593-4EAB-9F9E-840E7E464C55}" srcOrd="3" destOrd="0" presId="urn:microsoft.com/office/officeart/2005/8/layout/default"/>
    <dgm:cxn modelId="{39D70A1E-7C0B-4F94-909D-2DEFED1BA64D}" type="presParOf" srcId="{369305D7-1315-424E-87E3-FCF07496CE9F}" destId="{FC413312-C224-48FF-AAAC-910AEB295F6F}" srcOrd="4" destOrd="0" presId="urn:microsoft.com/office/officeart/2005/8/layout/default"/>
    <dgm:cxn modelId="{A9A61F65-54B9-405F-A7AA-E8DD050142F1}" type="presParOf" srcId="{369305D7-1315-424E-87E3-FCF07496CE9F}" destId="{8BDE49FB-EEB5-4F7E-B378-CF2E2AC5D337}" srcOrd="5" destOrd="0" presId="urn:microsoft.com/office/officeart/2005/8/layout/default"/>
    <dgm:cxn modelId="{8B6AFE1D-818C-4A14-BCC3-D90266022191}" type="presParOf" srcId="{369305D7-1315-424E-87E3-FCF07496CE9F}" destId="{F0C0317F-1629-4A94-8D3B-ABBDBD2FA224}"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A5E2AD1-A796-4C0D-9A3F-DDB96A6AC0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9AF024-E242-423E-BF7B-6B533632C4A4}">
      <dgm:prSet/>
      <dgm:spPr/>
      <dgm:t>
        <a:bodyPr/>
        <a:lstStyle/>
        <a:p>
          <a:r>
            <a:rPr lang="en-GB"/>
            <a:t>Design against Crime (Cars) </a:t>
          </a:r>
          <a:endParaRPr lang="en-US"/>
        </a:p>
      </dgm:t>
    </dgm:pt>
    <dgm:pt modelId="{D0F42776-6372-4789-BD94-0A82A3A4EFF2}" type="parTrans" cxnId="{1F3E4425-E0EC-4055-8393-6C89376A89E8}">
      <dgm:prSet/>
      <dgm:spPr/>
      <dgm:t>
        <a:bodyPr/>
        <a:lstStyle/>
        <a:p>
          <a:endParaRPr lang="en-US"/>
        </a:p>
      </dgm:t>
    </dgm:pt>
    <dgm:pt modelId="{74A36D91-BB9F-4B57-A782-904395352147}" type="sibTrans" cxnId="{1F3E4425-E0EC-4055-8393-6C89376A89E8}">
      <dgm:prSet/>
      <dgm:spPr/>
      <dgm:t>
        <a:bodyPr/>
        <a:lstStyle/>
        <a:p>
          <a:endParaRPr lang="en-US"/>
        </a:p>
      </dgm:t>
    </dgm:pt>
    <dgm:pt modelId="{BD5B884D-C0BC-4762-B984-E49C56AA9635}">
      <dgm:prSet/>
      <dgm:spPr/>
      <dgm:t>
        <a:bodyPr/>
        <a:lstStyle/>
        <a:p>
          <a:r>
            <a:rPr lang="en-GB"/>
            <a:t>Surveillance (Graffiti)</a:t>
          </a:r>
          <a:endParaRPr lang="en-US"/>
        </a:p>
      </dgm:t>
    </dgm:pt>
    <dgm:pt modelId="{96B098D0-B4D8-457C-B68D-3F48C9E5F979}" type="parTrans" cxnId="{6E4EA35B-A05B-4B37-B51D-1791B4979EFB}">
      <dgm:prSet/>
      <dgm:spPr/>
      <dgm:t>
        <a:bodyPr/>
        <a:lstStyle/>
        <a:p>
          <a:endParaRPr lang="en-US"/>
        </a:p>
      </dgm:t>
    </dgm:pt>
    <dgm:pt modelId="{792FFEEA-7BD3-488A-A29D-EB683EF95ADF}" type="sibTrans" cxnId="{6E4EA35B-A05B-4B37-B51D-1791B4979EFB}">
      <dgm:prSet/>
      <dgm:spPr/>
      <dgm:t>
        <a:bodyPr/>
        <a:lstStyle/>
        <a:p>
          <a:endParaRPr lang="en-US"/>
        </a:p>
      </dgm:t>
    </dgm:pt>
    <dgm:pt modelId="{536F7607-5975-4414-BE60-F830B384B79C}">
      <dgm:prSet/>
      <dgm:spPr/>
      <dgm:t>
        <a:bodyPr/>
        <a:lstStyle/>
        <a:p>
          <a:r>
            <a:rPr lang="en-GB"/>
            <a:t>Design out Crime (Lighting/Hedges)</a:t>
          </a:r>
          <a:endParaRPr lang="en-US"/>
        </a:p>
      </dgm:t>
    </dgm:pt>
    <dgm:pt modelId="{DD8044A3-01E7-451D-ACA2-C69AB0A47E02}" type="parTrans" cxnId="{36B72937-9EF4-4871-A4B0-9DF9E8F279B0}">
      <dgm:prSet/>
      <dgm:spPr/>
      <dgm:t>
        <a:bodyPr/>
        <a:lstStyle/>
        <a:p>
          <a:endParaRPr lang="en-US"/>
        </a:p>
      </dgm:t>
    </dgm:pt>
    <dgm:pt modelId="{AD5C2BAB-6C2A-4BCD-8CDC-B4500B3F9CA2}" type="sibTrans" cxnId="{36B72937-9EF4-4871-A4B0-9DF9E8F279B0}">
      <dgm:prSet/>
      <dgm:spPr/>
      <dgm:t>
        <a:bodyPr/>
        <a:lstStyle/>
        <a:p>
          <a:endParaRPr lang="en-US"/>
        </a:p>
      </dgm:t>
    </dgm:pt>
    <dgm:pt modelId="{2772585C-6F85-4C5F-86EA-5923888B93A5}">
      <dgm:prSet/>
      <dgm:spPr/>
      <dgm:t>
        <a:bodyPr/>
        <a:lstStyle/>
        <a:p>
          <a:r>
            <a:rPr lang="en-GB"/>
            <a:t>Target Removal (Uber/Oyster)</a:t>
          </a:r>
          <a:endParaRPr lang="en-US"/>
        </a:p>
      </dgm:t>
    </dgm:pt>
    <dgm:pt modelId="{D5F73303-5AEC-4A0F-A854-7A9AF7474CCA}" type="parTrans" cxnId="{4512FB7B-FCC1-44A2-B608-4E9044A870F7}">
      <dgm:prSet/>
      <dgm:spPr/>
      <dgm:t>
        <a:bodyPr/>
        <a:lstStyle/>
        <a:p>
          <a:endParaRPr lang="en-US"/>
        </a:p>
      </dgm:t>
    </dgm:pt>
    <dgm:pt modelId="{01B021A6-2123-4133-8403-0DD7A6FB6193}" type="sibTrans" cxnId="{4512FB7B-FCC1-44A2-B608-4E9044A870F7}">
      <dgm:prSet/>
      <dgm:spPr/>
      <dgm:t>
        <a:bodyPr/>
        <a:lstStyle/>
        <a:p>
          <a:endParaRPr lang="en-US"/>
        </a:p>
      </dgm:t>
    </dgm:pt>
    <dgm:pt modelId="{F72C3C97-F33D-4267-9631-ACA8563B3673}" type="pres">
      <dgm:prSet presAssocID="{FA5E2AD1-A796-4C0D-9A3F-DDB96A6AC080}" presName="root" presStyleCnt="0">
        <dgm:presLayoutVars>
          <dgm:dir/>
          <dgm:resizeHandles val="exact"/>
        </dgm:presLayoutVars>
      </dgm:prSet>
      <dgm:spPr/>
    </dgm:pt>
    <dgm:pt modelId="{E5A8F4F0-E121-4CAF-B0D7-5F29139B44CB}" type="pres">
      <dgm:prSet presAssocID="{039AF024-E242-423E-BF7B-6B533632C4A4}" presName="compNode" presStyleCnt="0"/>
      <dgm:spPr/>
    </dgm:pt>
    <dgm:pt modelId="{78936BB3-49C9-4BE4-A238-0435AF9D0C48}" type="pres">
      <dgm:prSet presAssocID="{039AF024-E242-423E-BF7B-6B533632C4A4}" presName="bgRect" presStyleLbl="bgShp" presStyleIdx="0" presStyleCnt="4"/>
      <dgm:spPr/>
    </dgm:pt>
    <dgm:pt modelId="{582AA1D2-F628-4099-9085-709008B3294D}" type="pres">
      <dgm:prSet presAssocID="{039AF024-E242-423E-BF7B-6B533632C4A4}" presName="iconRect" presStyleLbl="node1" presStyleIdx="0" presStyleCnt="4"/>
      <dgm:spPr>
        <a:blipFill rotWithShape="1">
          <a:blip xmlns:r="http://schemas.openxmlformats.org/officeDocument/2006/relationships" r:embed="rId1"/>
          <a:srcRect/>
          <a:stretch>
            <a:fillRect l="-25000" r="-25000"/>
          </a:stretch>
        </a:blipFill>
        <a:ln>
          <a:noFill/>
        </a:ln>
      </dgm:spPr>
    </dgm:pt>
    <dgm:pt modelId="{7945FA19-F6AC-48CF-A34B-21F378A358D5}" type="pres">
      <dgm:prSet presAssocID="{039AF024-E242-423E-BF7B-6B533632C4A4}" presName="spaceRect" presStyleCnt="0"/>
      <dgm:spPr/>
    </dgm:pt>
    <dgm:pt modelId="{4C7BB006-E7C2-4873-831B-97F57441C36F}" type="pres">
      <dgm:prSet presAssocID="{039AF024-E242-423E-BF7B-6B533632C4A4}" presName="parTx" presStyleLbl="revTx" presStyleIdx="0" presStyleCnt="4">
        <dgm:presLayoutVars>
          <dgm:chMax val="0"/>
          <dgm:chPref val="0"/>
        </dgm:presLayoutVars>
      </dgm:prSet>
      <dgm:spPr/>
    </dgm:pt>
    <dgm:pt modelId="{37A84BA8-97B3-4CF5-9A6E-68FCFACAF6A2}" type="pres">
      <dgm:prSet presAssocID="{74A36D91-BB9F-4B57-A782-904395352147}" presName="sibTrans" presStyleCnt="0"/>
      <dgm:spPr/>
    </dgm:pt>
    <dgm:pt modelId="{08DC00AE-910E-4BB3-8340-A7199572A839}" type="pres">
      <dgm:prSet presAssocID="{BD5B884D-C0BC-4762-B984-E49C56AA9635}" presName="compNode" presStyleCnt="0"/>
      <dgm:spPr/>
    </dgm:pt>
    <dgm:pt modelId="{C656273A-9226-47AC-9502-1544060447A3}" type="pres">
      <dgm:prSet presAssocID="{BD5B884D-C0BC-4762-B984-E49C56AA9635}" presName="bgRect" presStyleLbl="bgShp" presStyleIdx="1" presStyleCnt="4"/>
      <dgm:spPr/>
    </dgm:pt>
    <dgm:pt modelId="{7490D865-050A-4EB0-9874-C8315088AFAA}" type="pres">
      <dgm:prSet presAssocID="{BD5B884D-C0BC-4762-B984-E49C56AA9635}" presName="icon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curity Camera Sign"/>
        </a:ext>
      </dgm:extLst>
    </dgm:pt>
    <dgm:pt modelId="{5C668322-65FD-478B-9A38-0C51AAC2B55F}" type="pres">
      <dgm:prSet presAssocID="{BD5B884D-C0BC-4762-B984-E49C56AA9635}" presName="spaceRect" presStyleCnt="0"/>
      <dgm:spPr/>
    </dgm:pt>
    <dgm:pt modelId="{31369FCE-991F-48CD-A232-26CB786A0B02}" type="pres">
      <dgm:prSet presAssocID="{BD5B884D-C0BC-4762-B984-E49C56AA9635}" presName="parTx" presStyleLbl="revTx" presStyleIdx="1" presStyleCnt="4">
        <dgm:presLayoutVars>
          <dgm:chMax val="0"/>
          <dgm:chPref val="0"/>
        </dgm:presLayoutVars>
      </dgm:prSet>
      <dgm:spPr/>
    </dgm:pt>
    <dgm:pt modelId="{A156716C-F96C-4ACC-ACFD-4F2D0EE966CE}" type="pres">
      <dgm:prSet presAssocID="{792FFEEA-7BD3-488A-A29D-EB683EF95ADF}" presName="sibTrans" presStyleCnt="0"/>
      <dgm:spPr/>
    </dgm:pt>
    <dgm:pt modelId="{87DC7831-2127-418A-B092-E28E049B4808}" type="pres">
      <dgm:prSet presAssocID="{536F7607-5975-4414-BE60-F830B384B79C}" presName="compNode" presStyleCnt="0"/>
      <dgm:spPr/>
    </dgm:pt>
    <dgm:pt modelId="{14CD2C0A-F22C-4030-838F-36B0D329407A}" type="pres">
      <dgm:prSet presAssocID="{536F7607-5975-4414-BE60-F830B384B79C}" presName="bgRect" presStyleLbl="bgShp" presStyleIdx="2" presStyleCnt="4"/>
      <dgm:spPr/>
    </dgm:pt>
    <dgm:pt modelId="{15088632-6E6E-41BF-873B-EFA1E5B6504C}" type="pres">
      <dgm:prSet presAssocID="{536F7607-5975-4414-BE60-F830B384B79C}" presName="iconRect" presStyleLbl="node1" presStyleIdx="2" presStyleCnt="4"/>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reetlight"/>
        </a:ext>
      </dgm:extLst>
    </dgm:pt>
    <dgm:pt modelId="{16E791EA-50E4-4286-9F81-2DE3EE816836}" type="pres">
      <dgm:prSet presAssocID="{536F7607-5975-4414-BE60-F830B384B79C}" presName="spaceRect" presStyleCnt="0"/>
      <dgm:spPr/>
    </dgm:pt>
    <dgm:pt modelId="{1DA1A359-BAAC-4B13-9361-821F757CB128}" type="pres">
      <dgm:prSet presAssocID="{536F7607-5975-4414-BE60-F830B384B79C}" presName="parTx" presStyleLbl="revTx" presStyleIdx="2" presStyleCnt="4">
        <dgm:presLayoutVars>
          <dgm:chMax val="0"/>
          <dgm:chPref val="0"/>
        </dgm:presLayoutVars>
      </dgm:prSet>
      <dgm:spPr/>
    </dgm:pt>
    <dgm:pt modelId="{216BEA56-C00F-4542-AC9F-BAFE73D600F0}" type="pres">
      <dgm:prSet presAssocID="{AD5C2BAB-6C2A-4BCD-8CDC-B4500B3F9CA2}" presName="sibTrans" presStyleCnt="0"/>
      <dgm:spPr/>
    </dgm:pt>
    <dgm:pt modelId="{7DF96691-E7E5-4497-B99C-1D31616B7AEC}" type="pres">
      <dgm:prSet presAssocID="{2772585C-6F85-4C5F-86EA-5923888B93A5}" presName="compNode" presStyleCnt="0"/>
      <dgm:spPr/>
    </dgm:pt>
    <dgm:pt modelId="{A57847B5-04EA-4B07-9058-C6B9036BDC62}" type="pres">
      <dgm:prSet presAssocID="{2772585C-6F85-4C5F-86EA-5923888B93A5}" presName="bgRect" presStyleLbl="bgShp" presStyleIdx="3" presStyleCnt="4" custLinFactY="26919" custLinFactNeighborX="16881" custLinFactNeighborY="100000"/>
      <dgm:spPr/>
    </dgm:pt>
    <dgm:pt modelId="{0FC3697C-E899-4FDF-B33C-1995D071C3AE}" type="pres">
      <dgm:prSet presAssocID="{2772585C-6F85-4C5F-86EA-5923888B93A5}" presName="iconRect" presStyleLbl="node1" presStyleIdx="3" presStyleCnt="4"/>
      <dgm:spPr>
        <a:blipFill rotWithShape="1">
          <a:blip xmlns:r="http://schemas.openxmlformats.org/officeDocument/2006/relationships" r:embed="rId6"/>
          <a:srcRect/>
          <a:stretch>
            <a:fillRect l="-42000" r="-42000"/>
          </a:stretch>
        </a:blipFill>
        <a:ln>
          <a:noFill/>
        </a:ln>
      </dgm:spPr>
    </dgm:pt>
    <dgm:pt modelId="{F2683D40-ADA2-4B9A-B40E-8456F909AF66}" type="pres">
      <dgm:prSet presAssocID="{2772585C-6F85-4C5F-86EA-5923888B93A5}" presName="spaceRect" presStyleCnt="0"/>
      <dgm:spPr/>
    </dgm:pt>
    <dgm:pt modelId="{0745D46E-E5C4-4637-84A5-482DC4E54199}" type="pres">
      <dgm:prSet presAssocID="{2772585C-6F85-4C5F-86EA-5923888B93A5}" presName="parTx" presStyleLbl="revTx" presStyleIdx="3" presStyleCnt="4">
        <dgm:presLayoutVars>
          <dgm:chMax val="0"/>
          <dgm:chPref val="0"/>
        </dgm:presLayoutVars>
      </dgm:prSet>
      <dgm:spPr/>
    </dgm:pt>
  </dgm:ptLst>
  <dgm:cxnLst>
    <dgm:cxn modelId="{8B919319-46C3-47D0-AD00-B1DA04A6FD4C}" type="presOf" srcId="{039AF024-E242-423E-BF7B-6B533632C4A4}" destId="{4C7BB006-E7C2-4873-831B-97F57441C36F}" srcOrd="0" destOrd="0" presId="urn:microsoft.com/office/officeart/2018/2/layout/IconVerticalSolidList"/>
    <dgm:cxn modelId="{1F3E4425-E0EC-4055-8393-6C89376A89E8}" srcId="{FA5E2AD1-A796-4C0D-9A3F-DDB96A6AC080}" destId="{039AF024-E242-423E-BF7B-6B533632C4A4}" srcOrd="0" destOrd="0" parTransId="{D0F42776-6372-4789-BD94-0A82A3A4EFF2}" sibTransId="{74A36D91-BB9F-4B57-A782-904395352147}"/>
    <dgm:cxn modelId="{36B72937-9EF4-4871-A4B0-9DF9E8F279B0}" srcId="{FA5E2AD1-A796-4C0D-9A3F-DDB96A6AC080}" destId="{536F7607-5975-4414-BE60-F830B384B79C}" srcOrd="2" destOrd="0" parTransId="{DD8044A3-01E7-451D-ACA2-C69AB0A47E02}" sibTransId="{AD5C2BAB-6C2A-4BCD-8CDC-B4500B3F9CA2}"/>
    <dgm:cxn modelId="{20203E3B-B8C6-4BE0-AA63-795A6C2E0C65}" type="presOf" srcId="{BD5B884D-C0BC-4762-B984-E49C56AA9635}" destId="{31369FCE-991F-48CD-A232-26CB786A0B02}" srcOrd="0" destOrd="0" presId="urn:microsoft.com/office/officeart/2018/2/layout/IconVerticalSolidList"/>
    <dgm:cxn modelId="{6E4EA35B-A05B-4B37-B51D-1791B4979EFB}" srcId="{FA5E2AD1-A796-4C0D-9A3F-DDB96A6AC080}" destId="{BD5B884D-C0BC-4762-B984-E49C56AA9635}" srcOrd="1" destOrd="0" parTransId="{96B098D0-B4D8-457C-B68D-3F48C9E5F979}" sibTransId="{792FFEEA-7BD3-488A-A29D-EB683EF95ADF}"/>
    <dgm:cxn modelId="{4512FB7B-FCC1-44A2-B608-4E9044A870F7}" srcId="{FA5E2AD1-A796-4C0D-9A3F-DDB96A6AC080}" destId="{2772585C-6F85-4C5F-86EA-5923888B93A5}" srcOrd="3" destOrd="0" parTransId="{D5F73303-5AEC-4A0F-A854-7A9AF7474CCA}" sibTransId="{01B021A6-2123-4133-8403-0DD7A6FB6193}"/>
    <dgm:cxn modelId="{F426858E-36B5-4EB0-AB73-D2E181EABCE0}" type="presOf" srcId="{FA5E2AD1-A796-4C0D-9A3F-DDB96A6AC080}" destId="{F72C3C97-F33D-4267-9631-ACA8563B3673}" srcOrd="0" destOrd="0" presId="urn:microsoft.com/office/officeart/2018/2/layout/IconVerticalSolidList"/>
    <dgm:cxn modelId="{76AA20D3-E446-43D3-B4CA-82672AB35C24}" type="presOf" srcId="{2772585C-6F85-4C5F-86EA-5923888B93A5}" destId="{0745D46E-E5C4-4637-84A5-482DC4E54199}" srcOrd="0" destOrd="0" presId="urn:microsoft.com/office/officeart/2018/2/layout/IconVerticalSolidList"/>
    <dgm:cxn modelId="{6D2E7EE0-13BA-4F32-B512-9C6E6ED534A7}" type="presOf" srcId="{536F7607-5975-4414-BE60-F830B384B79C}" destId="{1DA1A359-BAAC-4B13-9361-821F757CB128}" srcOrd="0" destOrd="0" presId="urn:microsoft.com/office/officeart/2018/2/layout/IconVerticalSolidList"/>
    <dgm:cxn modelId="{5D4CB7E3-9C74-4F68-83B5-2C5A9CE8292E}" type="presParOf" srcId="{F72C3C97-F33D-4267-9631-ACA8563B3673}" destId="{E5A8F4F0-E121-4CAF-B0D7-5F29139B44CB}" srcOrd="0" destOrd="0" presId="urn:microsoft.com/office/officeart/2018/2/layout/IconVerticalSolidList"/>
    <dgm:cxn modelId="{094FCC04-0DB2-4888-AD4E-033D298A8568}" type="presParOf" srcId="{E5A8F4F0-E121-4CAF-B0D7-5F29139B44CB}" destId="{78936BB3-49C9-4BE4-A238-0435AF9D0C48}" srcOrd="0" destOrd="0" presId="urn:microsoft.com/office/officeart/2018/2/layout/IconVerticalSolidList"/>
    <dgm:cxn modelId="{BF4465F0-81BC-4ED2-9AF2-956680CD81D3}" type="presParOf" srcId="{E5A8F4F0-E121-4CAF-B0D7-5F29139B44CB}" destId="{582AA1D2-F628-4099-9085-709008B3294D}" srcOrd="1" destOrd="0" presId="urn:microsoft.com/office/officeart/2018/2/layout/IconVerticalSolidList"/>
    <dgm:cxn modelId="{5561EC0B-1454-431C-93FB-E329BB4D9218}" type="presParOf" srcId="{E5A8F4F0-E121-4CAF-B0D7-5F29139B44CB}" destId="{7945FA19-F6AC-48CF-A34B-21F378A358D5}" srcOrd="2" destOrd="0" presId="urn:microsoft.com/office/officeart/2018/2/layout/IconVerticalSolidList"/>
    <dgm:cxn modelId="{3B692061-3FAF-488C-A8EC-68175ED69DF8}" type="presParOf" srcId="{E5A8F4F0-E121-4CAF-B0D7-5F29139B44CB}" destId="{4C7BB006-E7C2-4873-831B-97F57441C36F}" srcOrd="3" destOrd="0" presId="urn:microsoft.com/office/officeart/2018/2/layout/IconVerticalSolidList"/>
    <dgm:cxn modelId="{B21B39DA-4843-42DF-9A5F-0D84B491F45C}" type="presParOf" srcId="{F72C3C97-F33D-4267-9631-ACA8563B3673}" destId="{37A84BA8-97B3-4CF5-9A6E-68FCFACAF6A2}" srcOrd="1" destOrd="0" presId="urn:microsoft.com/office/officeart/2018/2/layout/IconVerticalSolidList"/>
    <dgm:cxn modelId="{DE8E68F1-6F69-45BA-B824-76525E494D1D}" type="presParOf" srcId="{F72C3C97-F33D-4267-9631-ACA8563B3673}" destId="{08DC00AE-910E-4BB3-8340-A7199572A839}" srcOrd="2" destOrd="0" presId="urn:microsoft.com/office/officeart/2018/2/layout/IconVerticalSolidList"/>
    <dgm:cxn modelId="{5B88D8C9-942F-476D-A091-CFC89439583C}" type="presParOf" srcId="{08DC00AE-910E-4BB3-8340-A7199572A839}" destId="{C656273A-9226-47AC-9502-1544060447A3}" srcOrd="0" destOrd="0" presId="urn:microsoft.com/office/officeart/2018/2/layout/IconVerticalSolidList"/>
    <dgm:cxn modelId="{B42F716F-9CDC-441F-AD3D-E1C14368B470}" type="presParOf" srcId="{08DC00AE-910E-4BB3-8340-A7199572A839}" destId="{7490D865-050A-4EB0-9874-C8315088AFAA}" srcOrd="1" destOrd="0" presId="urn:microsoft.com/office/officeart/2018/2/layout/IconVerticalSolidList"/>
    <dgm:cxn modelId="{BA9298E7-9EC0-437A-8C60-5B6C6B22477A}" type="presParOf" srcId="{08DC00AE-910E-4BB3-8340-A7199572A839}" destId="{5C668322-65FD-478B-9A38-0C51AAC2B55F}" srcOrd="2" destOrd="0" presId="urn:microsoft.com/office/officeart/2018/2/layout/IconVerticalSolidList"/>
    <dgm:cxn modelId="{42124F31-6BC2-4DA3-B02E-84D001DD0AB9}" type="presParOf" srcId="{08DC00AE-910E-4BB3-8340-A7199572A839}" destId="{31369FCE-991F-48CD-A232-26CB786A0B02}" srcOrd="3" destOrd="0" presId="urn:microsoft.com/office/officeart/2018/2/layout/IconVerticalSolidList"/>
    <dgm:cxn modelId="{A295FCD9-0E92-4C36-9A8A-1F9B78A61AE8}" type="presParOf" srcId="{F72C3C97-F33D-4267-9631-ACA8563B3673}" destId="{A156716C-F96C-4ACC-ACFD-4F2D0EE966CE}" srcOrd="3" destOrd="0" presId="urn:microsoft.com/office/officeart/2018/2/layout/IconVerticalSolidList"/>
    <dgm:cxn modelId="{9DE2184A-C90C-4AD4-AB4F-64C7DFEEBC66}" type="presParOf" srcId="{F72C3C97-F33D-4267-9631-ACA8563B3673}" destId="{87DC7831-2127-418A-B092-E28E049B4808}" srcOrd="4" destOrd="0" presId="urn:microsoft.com/office/officeart/2018/2/layout/IconVerticalSolidList"/>
    <dgm:cxn modelId="{FD5AA491-2CEF-4833-873A-E5773D5F628F}" type="presParOf" srcId="{87DC7831-2127-418A-B092-E28E049B4808}" destId="{14CD2C0A-F22C-4030-838F-36B0D329407A}" srcOrd="0" destOrd="0" presId="urn:microsoft.com/office/officeart/2018/2/layout/IconVerticalSolidList"/>
    <dgm:cxn modelId="{4263DEDB-1998-434F-9A47-0EE4F8CEBAE0}" type="presParOf" srcId="{87DC7831-2127-418A-B092-E28E049B4808}" destId="{15088632-6E6E-41BF-873B-EFA1E5B6504C}" srcOrd="1" destOrd="0" presId="urn:microsoft.com/office/officeart/2018/2/layout/IconVerticalSolidList"/>
    <dgm:cxn modelId="{937D0961-C784-4B32-822E-3048BDFE02A4}" type="presParOf" srcId="{87DC7831-2127-418A-B092-E28E049B4808}" destId="{16E791EA-50E4-4286-9F81-2DE3EE816836}" srcOrd="2" destOrd="0" presId="urn:microsoft.com/office/officeart/2018/2/layout/IconVerticalSolidList"/>
    <dgm:cxn modelId="{65C55652-9999-4CE4-B94A-7A3919696BFB}" type="presParOf" srcId="{87DC7831-2127-418A-B092-E28E049B4808}" destId="{1DA1A359-BAAC-4B13-9361-821F757CB128}" srcOrd="3" destOrd="0" presId="urn:microsoft.com/office/officeart/2018/2/layout/IconVerticalSolidList"/>
    <dgm:cxn modelId="{8CFE33CF-9AB6-4DE3-9B8D-014FD75C2E64}" type="presParOf" srcId="{F72C3C97-F33D-4267-9631-ACA8563B3673}" destId="{216BEA56-C00F-4542-AC9F-BAFE73D600F0}" srcOrd="5" destOrd="0" presId="urn:microsoft.com/office/officeart/2018/2/layout/IconVerticalSolidList"/>
    <dgm:cxn modelId="{DD85D37D-FECE-413E-B9F0-721C34F107E0}" type="presParOf" srcId="{F72C3C97-F33D-4267-9631-ACA8563B3673}" destId="{7DF96691-E7E5-4497-B99C-1D31616B7AEC}" srcOrd="6" destOrd="0" presId="urn:microsoft.com/office/officeart/2018/2/layout/IconVerticalSolidList"/>
    <dgm:cxn modelId="{B52498EC-6FFE-4E2E-9B57-2973705A5765}" type="presParOf" srcId="{7DF96691-E7E5-4497-B99C-1D31616B7AEC}" destId="{A57847B5-04EA-4B07-9058-C6B9036BDC62}" srcOrd="0" destOrd="0" presId="urn:microsoft.com/office/officeart/2018/2/layout/IconVerticalSolidList"/>
    <dgm:cxn modelId="{2C82F864-3EF8-45D5-B585-BF3258F34FAA}" type="presParOf" srcId="{7DF96691-E7E5-4497-B99C-1D31616B7AEC}" destId="{0FC3697C-E899-4FDF-B33C-1995D071C3AE}" srcOrd="1" destOrd="0" presId="urn:microsoft.com/office/officeart/2018/2/layout/IconVerticalSolidList"/>
    <dgm:cxn modelId="{64C69CBB-09D9-4866-983E-059D3A68903F}" type="presParOf" srcId="{7DF96691-E7E5-4497-B99C-1D31616B7AEC}" destId="{F2683D40-ADA2-4B9A-B40E-8456F909AF66}" srcOrd="2" destOrd="0" presId="urn:microsoft.com/office/officeart/2018/2/layout/IconVerticalSolidList"/>
    <dgm:cxn modelId="{22FD457E-DBAD-4326-BB91-325514A4B2FB}" type="presParOf" srcId="{7DF96691-E7E5-4497-B99C-1D31616B7AEC}" destId="{0745D46E-E5C4-4637-84A5-482DC4E541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8CB73E-52C5-47BB-A228-5073175A1FD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7FBCD35-14F0-45FD-BFDE-B8BF5C4FB9F8}">
      <dgm:prSet/>
      <dgm:spPr/>
      <dgm:t>
        <a:bodyPr/>
        <a:lstStyle/>
        <a:p>
          <a:r>
            <a:rPr lang="en-GB"/>
            <a:t>Difficult to test scientifically – This criticism asks questions such as how can parenting in infancy be traced to personality later in life? Or are there any other variables that could explain development better?</a:t>
          </a:r>
          <a:endParaRPr lang="en-US"/>
        </a:p>
      </dgm:t>
    </dgm:pt>
    <dgm:pt modelId="{DB1F635F-C7FA-4750-8271-3095943018DE}" type="parTrans" cxnId="{B77BF8F8-7EDD-4605-94A3-AF326DBAF154}">
      <dgm:prSet/>
      <dgm:spPr/>
      <dgm:t>
        <a:bodyPr/>
        <a:lstStyle/>
        <a:p>
          <a:endParaRPr lang="en-US"/>
        </a:p>
      </dgm:t>
    </dgm:pt>
    <dgm:pt modelId="{E50E63FE-BFE2-423A-B8E7-AB8020E29ACC}" type="sibTrans" cxnId="{B77BF8F8-7EDD-4605-94A3-AF326DBAF154}">
      <dgm:prSet/>
      <dgm:spPr/>
      <dgm:t>
        <a:bodyPr/>
        <a:lstStyle/>
        <a:p>
          <a:endParaRPr lang="en-US"/>
        </a:p>
      </dgm:t>
    </dgm:pt>
    <dgm:pt modelId="{7A52ADB1-1ED9-4F9C-BB64-00D8F104C706}">
      <dgm:prSet/>
      <dgm:spPr/>
      <dgm:t>
        <a:bodyPr/>
        <a:lstStyle/>
        <a:p>
          <a:r>
            <a:rPr lang="en-GB"/>
            <a:t>No empirical evidence </a:t>
          </a:r>
          <a:endParaRPr lang="en-US"/>
        </a:p>
      </dgm:t>
    </dgm:pt>
    <dgm:pt modelId="{A89360DD-0AD2-42EE-80E0-AADD49C08D6D}" type="parTrans" cxnId="{DECE4492-D7BC-4E65-BC42-482B958BB471}">
      <dgm:prSet/>
      <dgm:spPr/>
      <dgm:t>
        <a:bodyPr/>
        <a:lstStyle/>
        <a:p>
          <a:endParaRPr lang="en-US"/>
        </a:p>
      </dgm:t>
    </dgm:pt>
    <dgm:pt modelId="{F07AE421-0DAA-422D-9491-F47A784F9EF2}" type="sibTrans" cxnId="{DECE4492-D7BC-4E65-BC42-482B958BB471}">
      <dgm:prSet/>
      <dgm:spPr/>
      <dgm:t>
        <a:bodyPr/>
        <a:lstStyle/>
        <a:p>
          <a:endParaRPr lang="en-US"/>
        </a:p>
      </dgm:t>
    </dgm:pt>
    <dgm:pt modelId="{3888E990-8146-486D-B85C-38B36001525E}">
      <dgm:prSet/>
      <dgm:spPr/>
      <dgm:t>
        <a:bodyPr/>
        <a:lstStyle/>
        <a:p>
          <a:r>
            <a:rPr lang="en-GB"/>
            <a:t>Too deterministic – leaving little room for free will </a:t>
          </a:r>
          <a:endParaRPr lang="en-US"/>
        </a:p>
      </dgm:t>
    </dgm:pt>
    <dgm:pt modelId="{B5653C70-8CA5-4373-B8AA-4AE5A9ADB2F6}" type="parTrans" cxnId="{CDFED840-B7F9-443F-994D-42374B91875E}">
      <dgm:prSet/>
      <dgm:spPr/>
      <dgm:t>
        <a:bodyPr/>
        <a:lstStyle/>
        <a:p>
          <a:endParaRPr lang="en-US"/>
        </a:p>
      </dgm:t>
    </dgm:pt>
    <dgm:pt modelId="{7ECCA414-D599-4CF9-85AD-5C90E0BFDD98}" type="sibTrans" cxnId="{CDFED840-B7F9-443F-994D-42374B91875E}">
      <dgm:prSet/>
      <dgm:spPr/>
      <dgm:t>
        <a:bodyPr/>
        <a:lstStyle/>
        <a:p>
          <a:endParaRPr lang="en-US"/>
        </a:p>
      </dgm:t>
    </dgm:pt>
    <dgm:pt modelId="{B4A4833A-0663-4DE7-B058-B0DBBD14D0B2}" type="pres">
      <dgm:prSet presAssocID="{AD8CB73E-52C5-47BB-A228-5073175A1FDB}" presName="hierChild1" presStyleCnt="0">
        <dgm:presLayoutVars>
          <dgm:chPref val="1"/>
          <dgm:dir/>
          <dgm:animOne val="branch"/>
          <dgm:animLvl val="lvl"/>
          <dgm:resizeHandles/>
        </dgm:presLayoutVars>
      </dgm:prSet>
      <dgm:spPr/>
    </dgm:pt>
    <dgm:pt modelId="{ED8E546F-634E-4918-92FF-AC988AEE971A}" type="pres">
      <dgm:prSet presAssocID="{27FBCD35-14F0-45FD-BFDE-B8BF5C4FB9F8}" presName="hierRoot1" presStyleCnt="0"/>
      <dgm:spPr/>
    </dgm:pt>
    <dgm:pt modelId="{5A89E80B-8C09-4365-9BEF-3F4A4751F6E3}" type="pres">
      <dgm:prSet presAssocID="{27FBCD35-14F0-45FD-BFDE-B8BF5C4FB9F8}" presName="composite" presStyleCnt="0"/>
      <dgm:spPr/>
    </dgm:pt>
    <dgm:pt modelId="{34E1D37E-5B7B-4224-8A34-7DE25DB0C382}" type="pres">
      <dgm:prSet presAssocID="{27FBCD35-14F0-45FD-BFDE-B8BF5C4FB9F8}" presName="background" presStyleLbl="node0" presStyleIdx="0" presStyleCnt="3"/>
      <dgm:spPr/>
    </dgm:pt>
    <dgm:pt modelId="{9517772F-2215-4A0C-98A1-26A6B523E48B}" type="pres">
      <dgm:prSet presAssocID="{27FBCD35-14F0-45FD-BFDE-B8BF5C4FB9F8}" presName="text" presStyleLbl="fgAcc0" presStyleIdx="0" presStyleCnt="3">
        <dgm:presLayoutVars>
          <dgm:chPref val="3"/>
        </dgm:presLayoutVars>
      </dgm:prSet>
      <dgm:spPr/>
    </dgm:pt>
    <dgm:pt modelId="{8E69292D-5A0B-489F-8CC3-9AE85D1AAD5C}" type="pres">
      <dgm:prSet presAssocID="{27FBCD35-14F0-45FD-BFDE-B8BF5C4FB9F8}" presName="hierChild2" presStyleCnt="0"/>
      <dgm:spPr/>
    </dgm:pt>
    <dgm:pt modelId="{46BD169C-2F1A-4053-9BD6-A5BFA766110E}" type="pres">
      <dgm:prSet presAssocID="{7A52ADB1-1ED9-4F9C-BB64-00D8F104C706}" presName="hierRoot1" presStyleCnt="0"/>
      <dgm:spPr/>
    </dgm:pt>
    <dgm:pt modelId="{32C48FEE-972C-4D0F-9DAB-E4635852928D}" type="pres">
      <dgm:prSet presAssocID="{7A52ADB1-1ED9-4F9C-BB64-00D8F104C706}" presName="composite" presStyleCnt="0"/>
      <dgm:spPr/>
    </dgm:pt>
    <dgm:pt modelId="{4DA6F006-5861-458A-BA67-A092D536D2E2}" type="pres">
      <dgm:prSet presAssocID="{7A52ADB1-1ED9-4F9C-BB64-00D8F104C706}" presName="background" presStyleLbl="node0" presStyleIdx="1" presStyleCnt="3"/>
      <dgm:spPr/>
    </dgm:pt>
    <dgm:pt modelId="{CCE37E60-6CC4-4607-8748-43368FB86410}" type="pres">
      <dgm:prSet presAssocID="{7A52ADB1-1ED9-4F9C-BB64-00D8F104C706}" presName="text" presStyleLbl="fgAcc0" presStyleIdx="1" presStyleCnt="3">
        <dgm:presLayoutVars>
          <dgm:chPref val="3"/>
        </dgm:presLayoutVars>
      </dgm:prSet>
      <dgm:spPr/>
    </dgm:pt>
    <dgm:pt modelId="{A7FB7C64-8DDC-43B8-953D-795C1120A231}" type="pres">
      <dgm:prSet presAssocID="{7A52ADB1-1ED9-4F9C-BB64-00D8F104C706}" presName="hierChild2" presStyleCnt="0"/>
      <dgm:spPr/>
    </dgm:pt>
    <dgm:pt modelId="{1BC0408C-0DF4-481B-92FA-2559CEF5E503}" type="pres">
      <dgm:prSet presAssocID="{3888E990-8146-486D-B85C-38B36001525E}" presName="hierRoot1" presStyleCnt="0"/>
      <dgm:spPr/>
    </dgm:pt>
    <dgm:pt modelId="{D50FFC19-DDC3-4510-B9DD-160DA639E922}" type="pres">
      <dgm:prSet presAssocID="{3888E990-8146-486D-B85C-38B36001525E}" presName="composite" presStyleCnt="0"/>
      <dgm:spPr/>
    </dgm:pt>
    <dgm:pt modelId="{97C65ACE-C2E9-43ED-9209-265594362062}" type="pres">
      <dgm:prSet presAssocID="{3888E990-8146-486D-B85C-38B36001525E}" presName="background" presStyleLbl="node0" presStyleIdx="2" presStyleCnt="3"/>
      <dgm:spPr/>
    </dgm:pt>
    <dgm:pt modelId="{BAA6276D-6E2F-4205-A085-716AE6EBEA47}" type="pres">
      <dgm:prSet presAssocID="{3888E990-8146-486D-B85C-38B36001525E}" presName="text" presStyleLbl="fgAcc0" presStyleIdx="2" presStyleCnt="3">
        <dgm:presLayoutVars>
          <dgm:chPref val="3"/>
        </dgm:presLayoutVars>
      </dgm:prSet>
      <dgm:spPr/>
    </dgm:pt>
    <dgm:pt modelId="{C168BCA8-D6AF-44E0-AD0C-42F107914216}" type="pres">
      <dgm:prSet presAssocID="{3888E990-8146-486D-B85C-38B36001525E}" presName="hierChild2" presStyleCnt="0"/>
      <dgm:spPr/>
    </dgm:pt>
  </dgm:ptLst>
  <dgm:cxnLst>
    <dgm:cxn modelId="{06C1EE0D-3E68-40E7-8AC9-E9AA952F7361}" type="presOf" srcId="{7A52ADB1-1ED9-4F9C-BB64-00D8F104C706}" destId="{CCE37E60-6CC4-4607-8748-43368FB86410}" srcOrd="0" destOrd="0" presId="urn:microsoft.com/office/officeart/2005/8/layout/hierarchy1"/>
    <dgm:cxn modelId="{98D01B30-CD8E-4566-AEB9-0E4C0CCCE8ED}" type="presOf" srcId="{AD8CB73E-52C5-47BB-A228-5073175A1FDB}" destId="{B4A4833A-0663-4DE7-B058-B0DBBD14D0B2}" srcOrd="0" destOrd="0" presId="urn:microsoft.com/office/officeart/2005/8/layout/hierarchy1"/>
    <dgm:cxn modelId="{28433434-A54A-4A38-B00E-A47624A37702}" type="presOf" srcId="{3888E990-8146-486D-B85C-38B36001525E}" destId="{BAA6276D-6E2F-4205-A085-716AE6EBEA47}" srcOrd="0" destOrd="0" presId="urn:microsoft.com/office/officeart/2005/8/layout/hierarchy1"/>
    <dgm:cxn modelId="{CDFED840-B7F9-443F-994D-42374B91875E}" srcId="{AD8CB73E-52C5-47BB-A228-5073175A1FDB}" destId="{3888E990-8146-486D-B85C-38B36001525E}" srcOrd="2" destOrd="0" parTransId="{B5653C70-8CA5-4373-B8AA-4AE5A9ADB2F6}" sibTransId="{7ECCA414-D599-4CF9-85AD-5C90E0BFDD98}"/>
    <dgm:cxn modelId="{DECE4492-D7BC-4E65-BC42-482B958BB471}" srcId="{AD8CB73E-52C5-47BB-A228-5073175A1FDB}" destId="{7A52ADB1-1ED9-4F9C-BB64-00D8F104C706}" srcOrd="1" destOrd="0" parTransId="{A89360DD-0AD2-42EE-80E0-AADD49C08D6D}" sibTransId="{F07AE421-0DAA-422D-9491-F47A784F9EF2}"/>
    <dgm:cxn modelId="{8474E1D3-0E04-4F31-83D5-F43E833DA3E3}" type="presOf" srcId="{27FBCD35-14F0-45FD-BFDE-B8BF5C4FB9F8}" destId="{9517772F-2215-4A0C-98A1-26A6B523E48B}" srcOrd="0" destOrd="0" presId="urn:microsoft.com/office/officeart/2005/8/layout/hierarchy1"/>
    <dgm:cxn modelId="{B77BF8F8-7EDD-4605-94A3-AF326DBAF154}" srcId="{AD8CB73E-52C5-47BB-A228-5073175A1FDB}" destId="{27FBCD35-14F0-45FD-BFDE-B8BF5C4FB9F8}" srcOrd="0" destOrd="0" parTransId="{DB1F635F-C7FA-4750-8271-3095943018DE}" sibTransId="{E50E63FE-BFE2-423A-B8E7-AB8020E29ACC}"/>
    <dgm:cxn modelId="{CEC034FB-DBA9-4146-BCD0-580AB13DC940}" type="presParOf" srcId="{B4A4833A-0663-4DE7-B058-B0DBBD14D0B2}" destId="{ED8E546F-634E-4918-92FF-AC988AEE971A}" srcOrd="0" destOrd="0" presId="urn:microsoft.com/office/officeart/2005/8/layout/hierarchy1"/>
    <dgm:cxn modelId="{5BC43DE6-02DE-489A-B86F-8DD3BB94D2A7}" type="presParOf" srcId="{ED8E546F-634E-4918-92FF-AC988AEE971A}" destId="{5A89E80B-8C09-4365-9BEF-3F4A4751F6E3}" srcOrd="0" destOrd="0" presId="urn:microsoft.com/office/officeart/2005/8/layout/hierarchy1"/>
    <dgm:cxn modelId="{2A014FC2-9005-4F0B-A331-AAADF67B3F94}" type="presParOf" srcId="{5A89E80B-8C09-4365-9BEF-3F4A4751F6E3}" destId="{34E1D37E-5B7B-4224-8A34-7DE25DB0C382}" srcOrd="0" destOrd="0" presId="urn:microsoft.com/office/officeart/2005/8/layout/hierarchy1"/>
    <dgm:cxn modelId="{CD524D53-BF45-4100-A3C5-D8CCE5C9BA95}" type="presParOf" srcId="{5A89E80B-8C09-4365-9BEF-3F4A4751F6E3}" destId="{9517772F-2215-4A0C-98A1-26A6B523E48B}" srcOrd="1" destOrd="0" presId="urn:microsoft.com/office/officeart/2005/8/layout/hierarchy1"/>
    <dgm:cxn modelId="{A5B2A013-B147-4CD7-9745-9DB62E6DBC4E}" type="presParOf" srcId="{ED8E546F-634E-4918-92FF-AC988AEE971A}" destId="{8E69292D-5A0B-489F-8CC3-9AE85D1AAD5C}" srcOrd="1" destOrd="0" presId="urn:microsoft.com/office/officeart/2005/8/layout/hierarchy1"/>
    <dgm:cxn modelId="{48317500-2C05-4F09-B540-8DF9F3117841}" type="presParOf" srcId="{B4A4833A-0663-4DE7-B058-B0DBBD14D0B2}" destId="{46BD169C-2F1A-4053-9BD6-A5BFA766110E}" srcOrd="1" destOrd="0" presId="urn:microsoft.com/office/officeart/2005/8/layout/hierarchy1"/>
    <dgm:cxn modelId="{2842BFE8-EF33-46E0-B077-B6B34095FD99}" type="presParOf" srcId="{46BD169C-2F1A-4053-9BD6-A5BFA766110E}" destId="{32C48FEE-972C-4D0F-9DAB-E4635852928D}" srcOrd="0" destOrd="0" presId="urn:microsoft.com/office/officeart/2005/8/layout/hierarchy1"/>
    <dgm:cxn modelId="{7926FCA0-0806-4357-8011-1AE407E7D823}" type="presParOf" srcId="{32C48FEE-972C-4D0F-9DAB-E4635852928D}" destId="{4DA6F006-5861-458A-BA67-A092D536D2E2}" srcOrd="0" destOrd="0" presId="urn:microsoft.com/office/officeart/2005/8/layout/hierarchy1"/>
    <dgm:cxn modelId="{61DD3E7A-EF07-4921-9AA6-362DCB42F3FE}" type="presParOf" srcId="{32C48FEE-972C-4D0F-9DAB-E4635852928D}" destId="{CCE37E60-6CC4-4607-8748-43368FB86410}" srcOrd="1" destOrd="0" presId="urn:microsoft.com/office/officeart/2005/8/layout/hierarchy1"/>
    <dgm:cxn modelId="{3CA51604-EA3D-4B1D-898C-8C97FE2BEF73}" type="presParOf" srcId="{46BD169C-2F1A-4053-9BD6-A5BFA766110E}" destId="{A7FB7C64-8DDC-43B8-953D-795C1120A231}" srcOrd="1" destOrd="0" presId="urn:microsoft.com/office/officeart/2005/8/layout/hierarchy1"/>
    <dgm:cxn modelId="{551CB394-A3AE-4F89-AD34-02C28F92E406}" type="presParOf" srcId="{B4A4833A-0663-4DE7-B058-B0DBBD14D0B2}" destId="{1BC0408C-0DF4-481B-92FA-2559CEF5E503}" srcOrd="2" destOrd="0" presId="urn:microsoft.com/office/officeart/2005/8/layout/hierarchy1"/>
    <dgm:cxn modelId="{77EC3787-E0E6-44EF-8E99-40193D16D7F6}" type="presParOf" srcId="{1BC0408C-0DF4-481B-92FA-2559CEF5E503}" destId="{D50FFC19-DDC3-4510-B9DD-160DA639E922}" srcOrd="0" destOrd="0" presId="urn:microsoft.com/office/officeart/2005/8/layout/hierarchy1"/>
    <dgm:cxn modelId="{3FB7C1BA-1DEC-4E05-B833-AE75680EC9B0}" type="presParOf" srcId="{D50FFC19-DDC3-4510-B9DD-160DA639E922}" destId="{97C65ACE-C2E9-43ED-9209-265594362062}" srcOrd="0" destOrd="0" presId="urn:microsoft.com/office/officeart/2005/8/layout/hierarchy1"/>
    <dgm:cxn modelId="{4E2C617C-3F07-428E-875B-D3E5E1CE7139}" type="presParOf" srcId="{D50FFC19-DDC3-4510-B9DD-160DA639E922}" destId="{BAA6276D-6E2F-4205-A085-716AE6EBEA47}" srcOrd="1" destOrd="0" presId="urn:microsoft.com/office/officeart/2005/8/layout/hierarchy1"/>
    <dgm:cxn modelId="{38DC2E41-0F53-42CB-B2A9-4B3AD722AA14}" type="presParOf" srcId="{1BC0408C-0DF4-481B-92FA-2559CEF5E503}" destId="{C168BCA8-D6AF-44E0-AD0C-42F10791421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63FE5-434A-497C-AD47-8A4952BA31C1}">
      <dsp:nvSpPr>
        <dsp:cNvPr id="0" name=""/>
        <dsp:cNvSpPr/>
      </dsp:nvSpPr>
      <dsp:spPr>
        <a:xfrm rot="5400000">
          <a:off x="6372970" y="-1934651"/>
          <a:ext cx="2731272" cy="7283394"/>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a:t>Explain the difference between classicism and positivism</a:t>
          </a:r>
          <a:endParaRPr lang="en-US" sz="2600" kern="1200"/>
        </a:p>
        <a:p>
          <a:pPr marL="228600" lvl="1" indent="-228600" algn="l" defTabSz="1155700">
            <a:lnSpc>
              <a:spcPct val="90000"/>
            </a:lnSpc>
            <a:spcBef>
              <a:spcPct val="0"/>
            </a:spcBef>
            <a:spcAft>
              <a:spcPct val="15000"/>
            </a:spcAft>
            <a:buChar char="•"/>
          </a:pPr>
          <a:r>
            <a:rPr lang="en-GB" sz="2600" kern="1200"/>
            <a:t>Identify some of the key thinkers within each area</a:t>
          </a:r>
          <a:endParaRPr lang="en-US" sz="2600" kern="1200"/>
        </a:p>
        <a:p>
          <a:pPr marL="228600" lvl="1" indent="-228600" algn="l" defTabSz="1155700">
            <a:lnSpc>
              <a:spcPct val="90000"/>
            </a:lnSpc>
            <a:spcBef>
              <a:spcPct val="0"/>
            </a:spcBef>
            <a:spcAft>
              <a:spcPct val="15000"/>
            </a:spcAft>
            <a:buChar char="•"/>
          </a:pPr>
          <a:r>
            <a:rPr lang="en-GB" sz="2600" kern="1200"/>
            <a:t>Compare and contrast theories from each school of thought</a:t>
          </a:r>
          <a:endParaRPr lang="en-US" sz="2600" kern="1200"/>
        </a:p>
      </dsp:txBody>
      <dsp:txXfrm rot="-5400000">
        <a:off x="4096909" y="474740"/>
        <a:ext cx="7150064" cy="2464612"/>
      </dsp:txXfrm>
    </dsp:sp>
    <dsp:sp modelId="{39D4CC87-2FC8-4EA8-AA34-E90D39C8A4E7}">
      <dsp:nvSpPr>
        <dsp:cNvPr id="0" name=""/>
        <dsp:cNvSpPr/>
      </dsp:nvSpPr>
      <dsp:spPr>
        <a:xfrm>
          <a:off x="0" y="0"/>
          <a:ext cx="4096909" cy="341409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By the end of this session, you should be able to…..</a:t>
          </a:r>
          <a:endParaRPr lang="en-US" sz="4300" kern="1200"/>
        </a:p>
      </dsp:txBody>
      <dsp:txXfrm>
        <a:off x="166662" y="166662"/>
        <a:ext cx="3763585" cy="3080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9752-6113-4BD1-B1DB-EAF7A0A1EF54}">
      <dsp:nvSpPr>
        <dsp:cNvPr id="0" name=""/>
        <dsp:cNvSpPr/>
      </dsp:nvSpPr>
      <dsp:spPr>
        <a:xfrm>
          <a:off x="787" y="14195"/>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a:t>Crime was an act carried out by a rational human being</a:t>
          </a:r>
          <a:endParaRPr lang="en-US" sz="2300" kern="1200"/>
        </a:p>
      </dsp:txBody>
      <dsp:txXfrm>
        <a:off x="787" y="14195"/>
        <a:ext cx="3073052" cy="1843831"/>
      </dsp:txXfrm>
    </dsp:sp>
    <dsp:sp modelId="{66675915-0B51-4996-A3D1-B8C9FF2F015D}">
      <dsp:nvSpPr>
        <dsp:cNvPr id="0" name=""/>
        <dsp:cNvSpPr/>
      </dsp:nvSpPr>
      <dsp:spPr>
        <a:xfrm>
          <a:off x="3381146" y="14195"/>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Main aim of state intervention was </a:t>
          </a:r>
          <a:r>
            <a:rPr lang="en-US" sz="2300" b="1" kern="1200"/>
            <a:t>deterrence</a:t>
          </a:r>
          <a:endParaRPr lang="en-US" sz="2300" kern="1200"/>
        </a:p>
      </dsp:txBody>
      <dsp:txXfrm>
        <a:off x="3381146" y="14195"/>
        <a:ext cx="3073052" cy="1843831"/>
      </dsp:txXfrm>
    </dsp:sp>
    <dsp:sp modelId="{BB292267-C78B-4C3E-936A-7E450E9ED03E}">
      <dsp:nvSpPr>
        <dsp:cNvPr id="0" name=""/>
        <dsp:cNvSpPr/>
      </dsp:nvSpPr>
      <dsp:spPr>
        <a:xfrm>
          <a:off x="787" y="2165332"/>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Responses to crime should be </a:t>
          </a:r>
          <a:r>
            <a:rPr lang="en-US" sz="2300" b="1" kern="1200"/>
            <a:t>consistent</a:t>
          </a:r>
          <a:endParaRPr lang="en-US" sz="2300" kern="1200"/>
        </a:p>
      </dsp:txBody>
      <dsp:txXfrm>
        <a:off x="787" y="2165332"/>
        <a:ext cx="3073052" cy="1843831"/>
      </dsp:txXfrm>
    </dsp:sp>
    <dsp:sp modelId="{62A8862A-35AB-4131-A497-C821D4B0E23A}">
      <dsp:nvSpPr>
        <dsp:cNvPr id="0" name=""/>
        <dsp:cNvSpPr/>
      </dsp:nvSpPr>
      <dsp:spPr>
        <a:xfrm>
          <a:off x="3381146" y="2165332"/>
          <a:ext cx="3073052" cy="184383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a:t>Discretion</a:t>
          </a:r>
          <a:r>
            <a:rPr lang="en-US" sz="2300" kern="1200"/>
            <a:t> of professionals (judges and Magistrates) should be restricted</a:t>
          </a:r>
        </a:p>
      </dsp:txBody>
      <dsp:txXfrm>
        <a:off x="3381146" y="2165332"/>
        <a:ext cx="3073052" cy="1843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D2A98-5C1F-4E84-818B-D586C83A6837}">
      <dsp:nvSpPr>
        <dsp:cNvPr id="0" name=""/>
        <dsp:cNvSpPr/>
      </dsp:nvSpPr>
      <dsp:spPr>
        <a:xfrm>
          <a:off x="0" y="2334"/>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9BCA8-AD52-485C-8F46-FE954988654A}">
      <dsp:nvSpPr>
        <dsp:cNvPr id="0" name=""/>
        <dsp:cNvSpPr/>
      </dsp:nvSpPr>
      <dsp:spPr>
        <a:xfrm>
          <a:off x="357948" y="268577"/>
          <a:ext cx="650814" cy="650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F41CC-027B-462E-89A7-03FEF187EE1C}">
      <dsp:nvSpPr>
        <dsp:cNvPr id="0" name=""/>
        <dsp:cNvSpPr/>
      </dsp:nvSpPr>
      <dsp:spPr>
        <a:xfrm>
          <a:off x="1366710" y="2334"/>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44550">
            <a:lnSpc>
              <a:spcPct val="100000"/>
            </a:lnSpc>
            <a:spcBef>
              <a:spcPct val="0"/>
            </a:spcBef>
            <a:spcAft>
              <a:spcPct val="35000"/>
            </a:spcAft>
            <a:buNone/>
          </a:pPr>
          <a:r>
            <a:rPr lang="en-GB" sz="1900" b="1" kern="1200"/>
            <a:t>Significant impact on criminological theory</a:t>
          </a:r>
          <a:endParaRPr lang="en-US" sz="1900" kern="1200"/>
        </a:p>
      </dsp:txBody>
      <dsp:txXfrm>
        <a:off x="1366710" y="2334"/>
        <a:ext cx="6375872" cy="1183299"/>
      </dsp:txXfrm>
    </dsp:sp>
    <dsp:sp modelId="{7AB9F498-4D85-4272-9C94-5FDBBE788291}">
      <dsp:nvSpPr>
        <dsp:cNvPr id="0" name=""/>
        <dsp:cNvSpPr/>
      </dsp:nvSpPr>
      <dsp:spPr>
        <a:xfrm>
          <a:off x="0" y="1481458"/>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758ED-ABEF-4EC6-8CA9-4A61C4F10B86}">
      <dsp:nvSpPr>
        <dsp:cNvPr id="0" name=""/>
        <dsp:cNvSpPr/>
      </dsp:nvSpPr>
      <dsp:spPr>
        <a:xfrm>
          <a:off x="357948" y="1747701"/>
          <a:ext cx="650814" cy="650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262A57-D2D7-4A6E-8644-169972C1316A}">
      <dsp:nvSpPr>
        <dsp:cNvPr id="0" name=""/>
        <dsp:cNvSpPr/>
      </dsp:nvSpPr>
      <dsp:spPr>
        <a:xfrm>
          <a:off x="1366710" y="1481458"/>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44550">
            <a:lnSpc>
              <a:spcPct val="100000"/>
            </a:lnSpc>
            <a:spcBef>
              <a:spcPct val="0"/>
            </a:spcBef>
            <a:spcAft>
              <a:spcPct val="35000"/>
            </a:spcAft>
            <a:buNone/>
          </a:pPr>
          <a:r>
            <a:rPr lang="en-GB" sz="1900" b="1" kern="1200"/>
            <a:t>Even greater impact on criminal justice practice</a:t>
          </a:r>
          <a:endParaRPr lang="en-US" sz="1900" kern="1200"/>
        </a:p>
      </dsp:txBody>
      <dsp:txXfrm>
        <a:off x="1366710" y="1481458"/>
        <a:ext cx="6375872" cy="1183299"/>
      </dsp:txXfrm>
    </dsp:sp>
    <dsp:sp modelId="{4A5B26E1-5B39-4DCB-89B4-F320DA981343}">
      <dsp:nvSpPr>
        <dsp:cNvPr id="0" name=""/>
        <dsp:cNvSpPr/>
      </dsp:nvSpPr>
      <dsp:spPr>
        <a:xfrm>
          <a:off x="0" y="2960582"/>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3400D-1AF2-429A-A1A7-3EE5D6831FBB}">
      <dsp:nvSpPr>
        <dsp:cNvPr id="0" name=""/>
        <dsp:cNvSpPr/>
      </dsp:nvSpPr>
      <dsp:spPr>
        <a:xfrm>
          <a:off x="357948" y="3226825"/>
          <a:ext cx="650814" cy="650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023A52-4DD1-4E70-8610-BC093A0BAD2B}">
      <dsp:nvSpPr>
        <dsp:cNvPr id="0" name=""/>
        <dsp:cNvSpPr/>
      </dsp:nvSpPr>
      <dsp:spPr>
        <a:xfrm>
          <a:off x="1366710" y="2960582"/>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44550">
            <a:lnSpc>
              <a:spcPct val="100000"/>
            </a:lnSpc>
            <a:spcBef>
              <a:spcPct val="0"/>
            </a:spcBef>
            <a:spcAft>
              <a:spcPct val="35000"/>
            </a:spcAft>
            <a:buNone/>
          </a:pPr>
          <a:r>
            <a:rPr lang="en-GB" sz="1900" kern="1200"/>
            <a:t>e.g. ideas such as punishments being appropriate to the nature of the crime have formed a basis for modern criminal justice systems throughout the world.</a:t>
          </a:r>
          <a:endParaRPr lang="en-US" sz="1900" kern="1200"/>
        </a:p>
      </dsp:txBody>
      <dsp:txXfrm>
        <a:off x="1366710" y="2960582"/>
        <a:ext cx="6375872" cy="1183299"/>
      </dsp:txXfrm>
    </dsp:sp>
    <dsp:sp modelId="{00BA066A-7BC0-49D7-A5D7-DA7BE78C7550}">
      <dsp:nvSpPr>
        <dsp:cNvPr id="0" name=""/>
        <dsp:cNvSpPr/>
      </dsp:nvSpPr>
      <dsp:spPr>
        <a:xfrm>
          <a:off x="0" y="4439706"/>
          <a:ext cx="7742583" cy="118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D62D8F-D468-4CE1-AE2E-948702E4E211}">
      <dsp:nvSpPr>
        <dsp:cNvPr id="0" name=""/>
        <dsp:cNvSpPr/>
      </dsp:nvSpPr>
      <dsp:spPr>
        <a:xfrm>
          <a:off x="357948" y="4705949"/>
          <a:ext cx="650814" cy="650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7A8E42-29AB-4906-99D6-B4C708FD9EC8}">
      <dsp:nvSpPr>
        <dsp:cNvPr id="0" name=""/>
        <dsp:cNvSpPr/>
      </dsp:nvSpPr>
      <dsp:spPr>
        <a:xfrm>
          <a:off x="1366710" y="4439706"/>
          <a:ext cx="6375872" cy="1183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33" tIns="125233" rIns="125233" bIns="125233" numCol="1" spcCol="1270" anchor="ctr" anchorCtr="0">
          <a:noAutofit/>
        </a:bodyPr>
        <a:lstStyle/>
        <a:p>
          <a:pPr marL="0" lvl="0" indent="0" algn="l" defTabSz="844550">
            <a:lnSpc>
              <a:spcPct val="100000"/>
            </a:lnSpc>
            <a:spcBef>
              <a:spcPct val="0"/>
            </a:spcBef>
            <a:spcAft>
              <a:spcPct val="35000"/>
            </a:spcAft>
            <a:buNone/>
          </a:pPr>
          <a:r>
            <a:rPr lang="en-GB" sz="1900" kern="1200"/>
            <a:t>Classicism is commonly reflected in processes surrounding deterrence.</a:t>
          </a:r>
          <a:endParaRPr lang="en-US" sz="1900" kern="1200"/>
        </a:p>
      </dsp:txBody>
      <dsp:txXfrm>
        <a:off x="1366710" y="4439706"/>
        <a:ext cx="6375872" cy="1183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09F9A-014D-42EB-9B5C-3F34959FA331}">
      <dsp:nvSpPr>
        <dsp:cNvPr id="0" name=""/>
        <dsp:cNvSpPr/>
      </dsp:nvSpPr>
      <dsp:spPr>
        <a:xfrm>
          <a:off x="0" y="93598"/>
          <a:ext cx="4862623" cy="2246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approach taken by Classicist criminologists can be challenged on a number of grounds:</a:t>
          </a:r>
          <a:endParaRPr lang="en-US" sz="3200" kern="1200"/>
        </a:p>
      </dsp:txBody>
      <dsp:txXfrm>
        <a:off x="109660" y="203258"/>
        <a:ext cx="4643303" cy="2027080"/>
      </dsp:txXfrm>
    </dsp:sp>
    <dsp:sp modelId="{08924BF9-91F7-44F0-86B1-3DFB0E7855F0}">
      <dsp:nvSpPr>
        <dsp:cNvPr id="0" name=""/>
        <dsp:cNvSpPr/>
      </dsp:nvSpPr>
      <dsp:spPr>
        <a:xfrm>
          <a:off x="0" y="2339999"/>
          <a:ext cx="4862623" cy="3378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88"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kern="1200"/>
            <a:t>There was no hard evidence to justify their views</a:t>
          </a:r>
          <a:endParaRPr lang="en-US" sz="2500" kern="1200"/>
        </a:p>
        <a:p>
          <a:pPr marL="228600" lvl="1" indent="-228600" algn="l" defTabSz="1111250">
            <a:lnSpc>
              <a:spcPct val="90000"/>
            </a:lnSpc>
            <a:spcBef>
              <a:spcPct val="0"/>
            </a:spcBef>
            <a:spcAft>
              <a:spcPct val="20000"/>
            </a:spcAft>
            <a:buChar char="•"/>
          </a:pPr>
          <a:r>
            <a:rPr lang="en-GB" sz="2500" b="1" kern="1200"/>
            <a:t>There was too much emphasis placed on rationality</a:t>
          </a:r>
          <a:endParaRPr lang="en-US" sz="2500" kern="1200"/>
        </a:p>
        <a:p>
          <a:pPr marL="228600" lvl="1" indent="-228600" algn="l" defTabSz="1111250">
            <a:lnSpc>
              <a:spcPct val="90000"/>
            </a:lnSpc>
            <a:spcBef>
              <a:spcPct val="0"/>
            </a:spcBef>
            <a:spcAft>
              <a:spcPct val="20000"/>
            </a:spcAft>
            <a:buChar char="•"/>
          </a:pPr>
          <a:r>
            <a:rPr lang="en-GB" sz="2500" b="1" kern="1200"/>
            <a:t>The importance of discretion was underemphasised</a:t>
          </a:r>
          <a:endParaRPr lang="en-US" sz="2500" kern="1200"/>
        </a:p>
      </dsp:txBody>
      <dsp:txXfrm>
        <a:off x="0" y="2339999"/>
        <a:ext cx="4862623" cy="3378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4F026-CCFE-473D-848F-E31A43616DE2}">
      <dsp:nvSpPr>
        <dsp:cNvPr id="0" name=""/>
        <dsp:cNvSpPr/>
      </dsp:nvSpPr>
      <dsp:spPr>
        <a:xfrm>
          <a:off x="952989" y="641409"/>
          <a:ext cx="757946"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DB032C-6D25-4C8C-81A8-C8B9BA050F7C}">
      <dsp:nvSpPr>
        <dsp:cNvPr id="0" name=""/>
        <dsp:cNvSpPr/>
      </dsp:nvSpPr>
      <dsp:spPr>
        <a:xfrm>
          <a:off x="1756412" y="577778"/>
          <a:ext cx="87163" cy="16371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269C12-0541-4C00-978E-4992420AA029}">
      <dsp:nvSpPr>
        <dsp:cNvPr id="0" name=""/>
        <dsp:cNvSpPr/>
      </dsp:nvSpPr>
      <dsp:spPr>
        <a:xfrm>
          <a:off x="486278"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595225" y="378424"/>
        <a:ext cx="526041" cy="526041"/>
      </dsp:txXfrm>
    </dsp:sp>
    <dsp:sp modelId="{67E47241-54EA-4997-8A90-27B8C7AB8094}">
      <dsp:nvSpPr>
        <dsp:cNvPr id="0" name=""/>
        <dsp:cNvSpPr/>
      </dsp:nvSpPr>
      <dsp:spPr>
        <a:xfrm>
          <a:off x="555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•each human being is rational;</a:t>
          </a:r>
          <a:endParaRPr lang="en-US" sz="1100" kern="1200"/>
        </a:p>
      </dsp:txBody>
      <dsp:txXfrm>
        <a:off x="5556" y="1520089"/>
        <a:ext cx="1705378" cy="1624524"/>
      </dsp:txXfrm>
    </dsp:sp>
    <dsp:sp modelId="{FEF4F63E-B766-4C42-B96E-D77D6911210A}">
      <dsp:nvSpPr>
        <dsp:cNvPr id="0" name=""/>
        <dsp:cNvSpPr/>
      </dsp:nvSpPr>
      <dsp:spPr>
        <a:xfrm>
          <a:off x="1900421" y="641409"/>
          <a:ext cx="170537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5CA201-73E1-4A32-BF9E-FECE4D8784D9}">
      <dsp:nvSpPr>
        <dsp:cNvPr id="0" name=""/>
        <dsp:cNvSpPr/>
      </dsp:nvSpPr>
      <dsp:spPr>
        <a:xfrm>
          <a:off x="3651277" y="577778"/>
          <a:ext cx="87163" cy="16371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A14A8B-864E-414E-8231-6B0F76CA2763}">
      <dsp:nvSpPr>
        <dsp:cNvPr id="0" name=""/>
        <dsp:cNvSpPr/>
      </dsp:nvSpPr>
      <dsp:spPr>
        <a:xfrm>
          <a:off x="2381143"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490090" y="378424"/>
        <a:ext cx="526041" cy="526041"/>
      </dsp:txXfrm>
    </dsp:sp>
    <dsp:sp modelId="{376DC025-7EF7-49C5-9917-0903A775EBAF}">
      <dsp:nvSpPr>
        <dsp:cNvPr id="0" name=""/>
        <dsp:cNvSpPr/>
      </dsp:nvSpPr>
      <dsp:spPr>
        <a:xfrm>
          <a:off x="1900421"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consideration involves weighing up gains against possible dangers;</a:t>
          </a:r>
          <a:endParaRPr lang="en-US" sz="1100" kern="1200"/>
        </a:p>
      </dsp:txBody>
      <dsp:txXfrm>
        <a:off x="1900421" y="1520089"/>
        <a:ext cx="1705378" cy="1624524"/>
      </dsp:txXfrm>
    </dsp:sp>
    <dsp:sp modelId="{C51D498D-27D2-4A4A-9708-DA1F2EBDA5BA}">
      <dsp:nvSpPr>
        <dsp:cNvPr id="0" name=""/>
        <dsp:cNvSpPr/>
      </dsp:nvSpPr>
      <dsp:spPr>
        <a:xfrm>
          <a:off x="3795286" y="641409"/>
          <a:ext cx="170537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B3F2DD-8458-4589-8ED9-48005A233267}">
      <dsp:nvSpPr>
        <dsp:cNvPr id="0" name=""/>
        <dsp:cNvSpPr/>
      </dsp:nvSpPr>
      <dsp:spPr>
        <a:xfrm>
          <a:off x="5546142" y="577778"/>
          <a:ext cx="87163" cy="16371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890148-473F-46F4-B236-1AC6CF627AAB}">
      <dsp:nvSpPr>
        <dsp:cNvPr id="0" name=""/>
        <dsp:cNvSpPr/>
      </dsp:nvSpPr>
      <dsp:spPr>
        <a:xfrm>
          <a:off x="4276008"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384955" y="378424"/>
        <a:ext cx="526041" cy="526041"/>
      </dsp:txXfrm>
    </dsp:sp>
    <dsp:sp modelId="{96C6A46A-668C-40FD-9338-F69DED0D01E9}">
      <dsp:nvSpPr>
        <dsp:cNvPr id="0" name=""/>
        <dsp:cNvSpPr/>
      </dsp:nvSpPr>
      <dsp:spPr>
        <a:xfrm>
          <a:off x="3795286"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•rational assessment decides how each person will behave (both their legal and illegal behaviours);</a:t>
          </a:r>
          <a:endParaRPr lang="en-US" sz="1100" kern="1200"/>
        </a:p>
      </dsp:txBody>
      <dsp:txXfrm>
        <a:off x="3795286" y="1520089"/>
        <a:ext cx="1705378" cy="1624524"/>
      </dsp:txXfrm>
    </dsp:sp>
    <dsp:sp modelId="{C75A0BF6-A4C4-4612-A2D4-EA380B3E94B1}">
      <dsp:nvSpPr>
        <dsp:cNvPr id="0" name=""/>
        <dsp:cNvSpPr/>
      </dsp:nvSpPr>
      <dsp:spPr>
        <a:xfrm>
          <a:off x="5690152" y="641409"/>
          <a:ext cx="170537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07BAF1-B85F-4F79-9A37-9F46BAF2203D}">
      <dsp:nvSpPr>
        <dsp:cNvPr id="0" name=""/>
        <dsp:cNvSpPr/>
      </dsp:nvSpPr>
      <dsp:spPr>
        <a:xfrm>
          <a:off x="7441007" y="577778"/>
          <a:ext cx="87163" cy="16371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C35824-B11F-469B-BED5-D60321700D7A}">
      <dsp:nvSpPr>
        <dsp:cNvPr id="0" name=""/>
        <dsp:cNvSpPr/>
      </dsp:nvSpPr>
      <dsp:spPr>
        <a:xfrm>
          <a:off x="6170873"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279820" y="378424"/>
        <a:ext cx="526041" cy="526041"/>
      </dsp:txXfrm>
    </dsp:sp>
    <dsp:sp modelId="{E80F7D31-A30D-410E-A43E-BD15B023C84F}">
      <dsp:nvSpPr>
        <dsp:cNvPr id="0" name=""/>
        <dsp:cNvSpPr/>
      </dsp:nvSpPr>
      <dsp:spPr>
        <a:xfrm>
          <a:off x="569015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•before acting, each person weighs up the likely pleasure against the possible pain;</a:t>
          </a:r>
          <a:endParaRPr lang="en-US" sz="1100" kern="1200"/>
        </a:p>
      </dsp:txBody>
      <dsp:txXfrm>
        <a:off x="5690152" y="1520089"/>
        <a:ext cx="1705378" cy="1624524"/>
      </dsp:txXfrm>
    </dsp:sp>
    <dsp:sp modelId="{3ED29019-5F8A-4BEA-8DB2-DE97C541E197}">
      <dsp:nvSpPr>
        <dsp:cNvPr id="0" name=""/>
        <dsp:cNvSpPr/>
      </dsp:nvSpPr>
      <dsp:spPr>
        <a:xfrm>
          <a:off x="7585017" y="641409"/>
          <a:ext cx="170537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262F6A-F3FB-4CA0-ADA8-A880F5B0F2B9}">
      <dsp:nvSpPr>
        <dsp:cNvPr id="0" name=""/>
        <dsp:cNvSpPr/>
      </dsp:nvSpPr>
      <dsp:spPr>
        <a:xfrm>
          <a:off x="9335872" y="577778"/>
          <a:ext cx="87163" cy="163716"/>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1678F6-D6A7-4076-A142-FC097E24D457}">
      <dsp:nvSpPr>
        <dsp:cNvPr id="0" name=""/>
        <dsp:cNvSpPr/>
      </dsp:nvSpPr>
      <dsp:spPr>
        <a:xfrm>
          <a:off x="8065738"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8174685" y="378424"/>
        <a:ext cx="526041" cy="526041"/>
      </dsp:txXfrm>
    </dsp:sp>
    <dsp:sp modelId="{C599A02E-A37B-4106-BB26-151C63E1F453}">
      <dsp:nvSpPr>
        <dsp:cNvPr id="0" name=""/>
        <dsp:cNvSpPr/>
      </dsp:nvSpPr>
      <dsp:spPr>
        <a:xfrm>
          <a:off x="7585017"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•their choice will depend on which action will give the person most individual pleasure;</a:t>
          </a:r>
          <a:endParaRPr lang="en-US" sz="1100" kern="1200"/>
        </a:p>
      </dsp:txBody>
      <dsp:txXfrm>
        <a:off x="7585017" y="1520089"/>
        <a:ext cx="1705378" cy="1624524"/>
      </dsp:txXfrm>
    </dsp:sp>
    <dsp:sp modelId="{95063B7D-56CE-4490-916C-9E722CD99F51}">
      <dsp:nvSpPr>
        <dsp:cNvPr id="0" name=""/>
        <dsp:cNvSpPr/>
      </dsp:nvSpPr>
      <dsp:spPr>
        <a:xfrm>
          <a:off x="9479882" y="641409"/>
          <a:ext cx="852689"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0A7B64-80CF-47EB-BA2E-FC4CECC3C0A3}">
      <dsp:nvSpPr>
        <dsp:cNvPr id="0" name=""/>
        <dsp:cNvSpPr/>
      </dsp:nvSpPr>
      <dsp:spPr>
        <a:xfrm>
          <a:off x="9960603" y="269477"/>
          <a:ext cx="743935" cy="74393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69" tIns="28869" rIns="28869" bIns="28869" numCol="1" spcCol="1270" anchor="ctr" anchorCtr="0">
          <a:noAutofit/>
        </a:bodyPr>
        <a:lstStyle/>
        <a:p>
          <a:pPr marL="0" lvl="0" indent="0" algn="ctr" defTabSz="1466850">
            <a:lnSpc>
              <a:spcPct val="90000"/>
            </a:lnSpc>
            <a:spcBef>
              <a:spcPct val="0"/>
            </a:spcBef>
            <a:spcAft>
              <a:spcPct val="35000"/>
            </a:spcAft>
            <a:buNone/>
          </a:pPr>
          <a:r>
            <a:rPr lang="en-US" sz="3300" kern="1200"/>
            <a:t>6</a:t>
          </a:r>
        </a:p>
      </dsp:txBody>
      <dsp:txXfrm>
        <a:off x="10069550" y="378424"/>
        <a:ext cx="526041" cy="526041"/>
      </dsp:txXfrm>
    </dsp:sp>
    <dsp:sp modelId="{6E792AC4-901C-4B0C-A109-248C95D5EB32}">
      <dsp:nvSpPr>
        <dsp:cNvPr id="0" name=""/>
        <dsp:cNvSpPr/>
      </dsp:nvSpPr>
      <dsp:spPr>
        <a:xfrm>
          <a:off x="9479882" y="1179013"/>
          <a:ext cx="170537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4522" tIns="165100" rIns="134522" bIns="165100" numCol="1" spcCol="1270" anchor="t" anchorCtr="0">
          <a:noAutofit/>
        </a:bodyPr>
        <a:lstStyle/>
        <a:p>
          <a:pPr marL="0" lvl="0" indent="0" algn="l" defTabSz="488950">
            <a:lnSpc>
              <a:spcPct val="90000"/>
            </a:lnSpc>
            <a:spcBef>
              <a:spcPct val="0"/>
            </a:spcBef>
            <a:spcAft>
              <a:spcPct val="35000"/>
            </a:spcAft>
            <a:buNone/>
          </a:pPr>
          <a:r>
            <a:rPr lang="en-GB" sz="1100" kern="1200"/>
            <a:t>•possible future punishment (if it is sufficiently swift, severe, and certain) may reduce the likelihood that illegal behaviour is chosen.</a:t>
          </a:r>
          <a:endParaRPr lang="en-US" sz="1100" kern="1200"/>
        </a:p>
      </dsp:txBody>
      <dsp:txXfrm>
        <a:off x="9479882" y="1520089"/>
        <a:ext cx="1705378" cy="16245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9E3CF-3942-4B9F-A3E5-07EDC9CF2D24}">
      <dsp:nvSpPr>
        <dsp:cNvPr id="0" name=""/>
        <dsp:cNvSpPr/>
      </dsp:nvSpPr>
      <dsp:spPr>
        <a:xfrm>
          <a:off x="1067578" y="3451"/>
          <a:ext cx="2804562" cy="16827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Crime serves a purpose</a:t>
          </a:r>
          <a:endParaRPr lang="en-US" sz="1800" kern="1200" dirty="0"/>
        </a:p>
      </dsp:txBody>
      <dsp:txXfrm>
        <a:off x="1067578" y="3451"/>
        <a:ext cx="2804562" cy="1682737"/>
      </dsp:txXfrm>
    </dsp:sp>
    <dsp:sp modelId="{1213EDEB-87E5-4709-B560-217C011BEC04}">
      <dsp:nvSpPr>
        <dsp:cNvPr id="0" name=""/>
        <dsp:cNvSpPr/>
      </dsp:nvSpPr>
      <dsp:spPr>
        <a:xfrm>
          <a:off x="4152596" y="3451"/>
          <a:ext cx="2804562" cy="1682737"/>
        </a:xfrm>
        <a:prstGeom prst="rect">
          <a:avLst/>
        </a:prstGeom>
        <a:solidFill>
          <a:schemeClr val="accent5">
            <a:hueOff val="-503504"/>
            <a:satOff val="-2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 Happiness, respect, admiration amongst peers</a:t>
          </a:r>
          <a:endParaRPr lang="en-US" sz="1800" kern="1200"/>
        </a:p>
      </dsp:txBody>
      <dsp:txXfrm>
        <a:off x="4152596" y="3451"/>
        <a:ext cx="2804562" cy="1682737"/>
      </dsp:txXfrm>
    </dsp:sp>
    <dsp:sp modelId="{FC413312-C224-48FF-AAAC-910AEB295F6F}">
      <dsp:nvSpPr>
        <dsp:cNvPr id="0" name=""/>
        <dsp:cNvSpPr/>
      </dsp:nvSpPr>
      <dsp:spPr>
        <a:xfrm>
          <a:off x="7237614" y="3451"/>
          <a:ext cx="2804562" cy="1682737"/>
        </a:xfrm>
        <a:prstGeom prst="rect">
          <a:avLst/>
        </a:prstGeom>
        <a:solidFill>
          <a:schemeClr val="accent5">
            <a:hueOff val="-1007008"/>
            <a:satOff val="-55"/>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 Cornish and Clarke (2006): recognise that in many cases the decision is made quickly or with reduced capacity to be rational </a:t>
          </a:r>
          <a:endParaRPr lang="en-US" sz="1800" kern="1200"/>
        </a:p>
      </dsp:txBody>
      <dsp:txXfrm>
        <a:off x="7237614" y="3451"/>
        <a:ext cx="2804562" cy="1682737"/>
      </dsp:txXfrm>
    </dsp:sp>
    <dsp:sp modelId="{F0C0317F-1629-4A94-8D3B-ABBDBD2FA224}">
      <dsp:nvSpPr>
        <dsp:cNvPr id="0" name=""/>
        <dsp:cNvSpPr/>
      </dsp:nvSpPr>
      <dsp:spPr>
        <a:xfrm>
          <a:off x="4152596" y="1966645"/>
          <a:ext cx="2804562" cy="1682737"/>
        </a:xfrm>
        <a:prstGeom prst="rect">
          <a:avLst/>
        </a:prstGeom>
        <a:solidFill>
          <a:schemeClr val="accent5">
            <a:hueOff val="-1510511"/>
            <a:satOff val="-82"/>
            <a:lumOff val="-7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Clarke and Cornish argue that criminals, like everyone else, are making the most rational or sensible decision for them at the time, with the information and with the capacity they have at that moment</a:t>
          </a:r>
          <a:endParaRPr lang="en-US" sz="1400" kern="1200" dirty="0"/>
        </a:p>
      </dsp:txBody>
      <dsp:txXfrm>
        <a:off x="4152596" y="1966645"/>
        <a:ext cx="2804562" cy="16827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BB3-49C9-4BE4-A238-0435AF9D0C48}">
      <dsp:nvSpPr>
        <dsp:cNvPr id="0" name=""/>
        <dsp:cNvSpPr/>
      </dsp:nvSpPr>
      <dsp:spPr>
        <a:xfrm>
          <a:off x="0" y="1921"/>
          <a:ext cx="4443413" cy="9737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AA1D2-F628-4099-9085-709008B3294D}">
      <dsp:nvSpPr>
        <dsp:cNvPr id="0" name=""/>
        <dsp:cNvSpPr/>
      </dsp:nvSpPr>
      <dsp:spPr>
        <a:xfrm>
          <a:off x="294559" y="221014"/>
          <a:ext cx="535561" cy="535561"/>
        </a:xfrm>
        <a:prstGeom prst="rect">
          <a:avLst/>
        </a:prstGeom>
        <a:blipFill rotWithShape="1">
          <a:blip xmlns:r="http://schemas.openxmlformats.org/officeDocument/2006/relationships" r:embed="rId1"/>
          <a:srcRect/>
          <a:stretch>
            <a:fillRect l="-25000" r="-2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B006-E7C2-4873-831B-97F57441C36F}">
      <dsp:nvSpPr>
        <dsp:cNvPr id="0" name=""/>
        <dsp:cNvSpPr/>
      </dsp:nvSpPr>
      <dsp:spPr>
        <a:xfrm>
          <a:off x="1124680" y="1921"/>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against Crime (Cars) </a:t>
          </a:r>
          <a:endParaRPr lang="en-US" sz="2200" kern="1200"/>
        </a:p>
      </dsp:txBody>
      <dsp:txXfrm>
        <a:off x="1124680" y="1921"/>
        <a:ext cx="3318732" cy="973748"/>
      </dsp:txXfrm>
    </dsp:sp>
    <dsp:sp modelId="{C656273A-9226-47AC-9502-1544060447A3}">
      <dsp:nvSpPr>
        <dsp:cNvPr id="0" name=""/>
        <dsp:cNvSpPr/>
      </dsp:nvSpPr>
      <dsp:spPr>
        <a:xfrm>
          <a:off x="0" y="1219107"/>
          <a:ext cx="4443413" cy="9737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0D865-050A-4EB0-9874-C8315088AFAA}">
      <dsp:nvSpPr>
        <dsp:cNvPr id="0" name=""/>
        <dsp:cNvSpPr/>
      </dsp:nvSpPr>
      <dsp:spPr>
        <a:xfrm>
          <a:off x="294559" y="1438200"/>
          <a:ext cx="535561" cy="53556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69FCE-991F-48CD-A232-26CB786A0B02}">
      <dsp:nvSpPr>
        <dsp:cNvPr id="0" name=""/>
        <dsp:cNvSpPr/>
      </dsp:nvSpPr>
      <dsp:spPr>
        <a:xfrm>
          <a:off x="1124680" y="1219107"/>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Surveillance (Graffiti)</a:t>
          </a:r>
          <a:endParaRPr lang="en-US" sz="2200" kern="1200"/>
        </a:p>
      </dsp:txBody>
      <dsp:txXfrm>
        <a:off x="1124680" y="1219107"/>
        <a:ext cx="3318732" cy="973748"/>
      </dsp:txXfrm>
    </dsp:sp>
    <dsp:sp modelId="{14CD2C0A-F22C-4030-838F-36B0D329407A}">
      <dsp:nvSpPr>
        <dsp:cNvPr id="0" name=""/>
        <dsp:cNvSpPr/>
      </dsp:nvSpPr>
      <dsp:spPr>
        <a:xfrm>
          <a:off x="0" y="2436293"/>
          <a:ext cx="4443413" cy="9737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88632-6E6E-41BF-873B-EFA1E5B6504C}">
      <dsp:nvSpPr>
        <dsp:cNvPr id="0" name=""/>
        <dsp:cNvSpPr/>
      </dsp:nvSpPr>
      <dsp:spPr>
        <a:xfrm>
          <a:off x="294559" y="2655387"/>
          <a:ext cx="535561" cy="535561"/>
        </a:xfrm>
        <a:prstGeom prst="rect">
          <a:avLst/>
        </a:prstGeom>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1A359-BAAC-4B13-9361-821F757CB128}">
      <dsp:nvSpPr>
        <dsp:cNvPr id="0" name=""/>
        <dsp:cNvSpPr/>
      </dsp:nvSpPr>
      <dsp:spPr>
        <a:xfrm>
          <a:off x="1124680" y="2436293"/>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Design out Crime (Lighting/Hedges)</a:t>
          </a:r>
          <a:endParaRPr lang="en-US" sz="2200" kern="1200"/>
        </a:p>
      </dsp:txBody>
      <dsp:txXfrm>
        <a:off x="1124680" y="2436293"/>
        <a:ext cx="3318732" cy="973748"/>
      </dsp:txXfrm>
    </dsp:sp>
    <dsp:sp modelId="{A57847B5-04EA-4B07-9058-C6B9036BDC62}">
      <dsp:nvSpPr>
        <dsp:cNvPr id="0" name=""/>
        <dsp:cNvSpPr/>
      </dsp:nvSpPr>
      <dsp:spPr>
        <a:xfrm>
          <a:off x="0" y="3655401"/>
          <a:ext cx="4443413" cy="9737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3697C-E899-4FDF-B33C-1995D071C3AE}">
      <dsp:nvSpPr>
        <dsp:cNvPr id="0" name=""/>
        <dsp:cNvSpPr/>
      </dsp:nvSpPr>
      <dsp:spPr>
        <a:xfrm>
          <a:off x="294559" y="3872573"/>
          <a:ext cx="535561" cy="535561"/>
        </a:xfrm>
        <a:prstGeom prst="rect">
          <a:avLst/>
        </a:prstGeom>
        <a:blipFill rotWithShape="1">
          <a:blip xmlns:r="http://schemas.openxmlformats.org/officeDocument/2006/relationships" r:embed="rId6"/>
          <a:srcRect/>
          <a:stretch>
            <a:fillRect l="-42000" r="-42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5D46E-E5C4-4637-84A5-482DC4E54199}">
      <dsp:nvSpPr>
        <dsp:cNvPr id="0" name=""/>
        <dsp:cNvSpPr/>
      </dsp:nvSpPr>
      <dsp:spPr>
        <a:xfrm>
          <a:off x="1124680" y="3653479"/>
          <a:ext cx="3318732" cy="973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055" tIns="103055" rIns="103055" bIns="103055" numCol="1" spcCol="1270" anchor="ctr" anchorCtr="0">
          <a:noAutofit/>
        </a:bodyPr>
        <a:lstStyle/>
        <a:p>
          <a:pPr marL="0" lvl="0" indent="0" algn="l" defTabSz="977900">
            <a:lnSpc>
              <a:spcPct val="90000"/>
            </a:lnSpc>
            <a:spcBef>
              <a:spcPct val="0"/>
            </a:spcBef>
            <a:spcAft>
              <a:spcPct val="35000"/>
            </a:spcAft>
            <a:buNone/>
          </a:pPr>
          <a:r>
            <a:rPr lang="en-GB" sz="2200" kern="1200"/>
            <a:t>Target Removal (Uber/Oyster)</a:t>
          </a:r>
          <a:endParaRPr lang="en-US" sz="2200" kern="1200"/>
        </a:p>
      </dsp:txBody>
      <dsp:txXfrm>
        <a:off x="1124680" y="3653479"/>
        <a:ext cx="3318732" cy="9737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Explain what classicist criminology is</a:t>
          </a:r>
          <a:endParaRPr lang="en-US" sz="15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Where can we see classicist criminology in our justice system today?</a:t>
          </a:r>
          <a:endParaRPr lang="en-US" sz="15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What is the key difference between classicism and positivism?</a:t>
          </a:r>
          <a:endParaRPr lang="en-US" sz="1500" kern="1200"/>
        </a:p>
      </dsp:txBody>
      <dsp:txXfrm>
        <a:off x="6927375" y="2381360"/>
        <a:ext cx="2925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1D37E-5B7B-4224-8A34-7DE25DB0C382}">
      <dsp:nvSpPr>
        <dsp:cNvPr id="0" name=""/>
        <dsp:cNvSpPr/>
      </dsp:nvSpPr>
      <dsp:spPr>
        <a:xfrm>
          <a:off x="0" y="521893"/>
          <a:ext cx="3200710" cy="2032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17772F-2215-4A0C-98A1-26A6B523E48B}">
      <dsp:nvSpPr>
        <dsp:cNvPr id="0" name=""/>
        <dsp:cNvSpPr/>
      </dsp:nvSpPr>
      <dsp:spPr>
        <a:xfrm>
          <a:off x="355634" y="859746"/>
          <a:ext cx="3200710" cy="20324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Difficult to test scientifically – This criticism asks questions such as how can parenting in infancy be traced to personality later in life? Or are there any other variables that could explain development better?</a:t>
          </a:r>
          <a:endParaRPr lang="en-US" sz="1600" kern="1200"/>
        </a:p>
      </dsp:txBody>
      <dsp:txXfrm>
        <a:off x="415162" y="919274"/>
        <a:ext cx="3081654" cy="1913395"/>
      </dsp:txXfrm>
    </dsp:sp>
    <dsp:sp modelId="{4DA6F006-5861-458A-BA67-A092D536D2E2}">
      <dsp:nvSpPr>
        <dsp:cNvPr id="0" name=""/>
        <dsp:cNvSpPr/>
      </dsp:nvSpPr>
      <dsp:spPr>
        <a:xfrm>
          <a:off x="3911979" y="521893"/>
          <a:ext cx="3200710" cy="2032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37E60-6CC4-4607-8748-43368FB86410}">
      <dsp:nvSpPr>
        <dsp:cNvPr id="0" name=""/>
        <dsp:cNvSpPr/>
      </dsp:nvSpPr>
      <dsp:spPr>
        <a:xfrm>
          <a:off x="4267614" y="859746"/>
          <a:ext cx="3200710" cy="20324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 empirical evidence </a:t>
          </a:r>
          <a:endParaRPr lang="en-US" sz="1600" kern="1200"/>
        </a:p>
      </dsp:txBody>
      <dsp:txXfrm>
        <a:off x="4327142" y="919274"/>
        <a:ext cx="3081654" cy="1913395"/>
      </dsp:txXfrm>
    </dsp:sp>
    <dsp:sp modelId="{97C65ACE-C2E9-43ED-9209-265594362062}">
      <dsp:nvSpPr>
        <dsp:cNvPr id="0" name=""/>
        <dsp:cNvSpPr/>
      </dsp:nvSpPr>
      <dsp:spPr>
        <a:xfrm>
          <a:off x="7823958" y="521893"/>
          <a:ext cx="3200710" cy="203245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6276D-6E2F-4205-A085-716AE6EBEA47}">
      <dsp:nvSpPr>
        <dsp:cNvPr id="0" name=""/>
        <dsp:cNvSpPr/>
      </dsp:nvSpPr>
      <dsp:spPr>
        <a:xfrm>
          <a:off x="8179593" y="859746"/>
          <a:ext cx="3200710" cy="203245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Too deterministic – leaving little room for free will </a:t>
          </a:r>
          <a:endParaRPr lang="en-US" sz="1600" kern="1200"/>
        </a:p>
      </dsp:txBody>
      <dsp:txXfrm>
        <a:off x="8239121" y="919274"/>
        <a:ext cx="3081654" cy="191339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FC67AD-22E1-4549-ADAB-F3F970F770EA}" type="datetimeFigureOut">
              <a:rPr lang="en-GB" smtClean="0"/>
              <a:t>24/09/2024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F7726F-0A85-4F0F-B934-B4CA25860FDA}" type="slidenum">
              <a:rPr lang="en-GB" smtClean="0"/>
              <a:t>‹#›</a:t>
            </a:fld>
            <a:endParaRPr lang="en-GB"/>
          </a:p>
        </p:txBody>
      </p:sp>
    </p:spTree>
    <p:extLst>
      <p:ext uri="{BB962C8B-B14F-4D97-AF65-F5344CB8AC3E}">
        <p14:creationId xmlns:p14="http://schemas.microsoft.com/office/powerpoint/2010/main" val="1999416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nytimes.com/1981/12/29/science/british-legal-debate-premenstrual-tension-and-criminal-behavior.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8" Type="http://schemas.openxmlformats.org/officeDocument/2006/relationships/hyperlink" Target="https://phys.org/tags/behaviour/" TargetMode="External"/><Relationship Id="rId3" Type="http://schemas.openxmlformats.org/officeDocument/2006/relationships/hyperlink" Target="https://phys.org/tags/systematic+review/" TargetMode="External"/><Relationship Id="rId7" Type="http://schemas.openxmlformats.org/officeDocument/2006/relationships/hyperlink" Target="https://phys.org/tags/single+parent+family/" TargetMode="External"/><Relationship Id="rId2" Type="http://schemas.openxmlformats.org/officeDocument/2006/relationships/slide" Target="../slides/slide67.xml"/><Relationship Id="rId1" Type="http://schemas.openxmlformats.org/officeDocument/2006/relationships/notesMaster" Target="../notesMasters/notesMaster1.xml"/><Relationship Id="rId6" Type="http://schemas.openxmlformats.org/officeDocument/2006/relationships/hyperlink" Target="https://phys.org/tags/parents/" TargetMode="External"/><Relationship Id="rId5" Type="http://schemas.openxmlformats.org/officeDocument/2006/relationships/hyperlink" Target="https://phys.org/tags/children/" TargetMode="External"/><Relationship Id="rId4" Type="http://schemas.openxmlformats.org/officeDocument/2006/relationships/hyperlink" Target="https://phys.org/tags/criminal+behaviour/" TargetMode="External"/></Relationships>
</file>

<file path=ppt/notesSlides/_rels/notesSlide6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8837/prisoners-childhood-family-backgrounds.pdf"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5</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6</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7</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8</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9</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10</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11</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12</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13</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34477134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18</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19</a:t>
            </a:fld>
            <a:endParaRPr lang="en-GB"/>
          </a:p>
        </p:txBody>
      </p:sp>
    </p:spTree>
    <p:extLst>
      <p:ext uri="{BB962C8B-B14F-4D97-AF65-F5344CB8AC3E}">
        <p14:creationId xmlns:p14="http://schemas.microsoft.com/office/powerpoint/2010/main" val="19463088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96A3EE-060B-4E44-B573-BF30520114AF}" type="slidenum">
              <a:t>20</a:t>
            </a:fld>
            <a:endParaRPr lang="en-GB"/>
          </a:p>
        </p:txBody>
      </p:sp>
    </p:spTree>
    <p:extLst>
      <p:ext uri="{BB962C8B-B14F-4D97-AF65-F5344CB8AC3E}">
        <p14:creationId xmlns:p14="http://schemas.microsoft.com/office/powerpoint/2010/main" val="29418243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7796A3EE-060B-4E44-B573-BF30520114AF}" type="slidenum">
              <a:t>21</a:t>
            </a:fld>
            <a:endParaRPr lang="en-GB"/>
          </a:p>
        </p:txBody>
      </p:sp>
    </p:spTree>
    <p:extLst>
      <p:ext uri="{BB962C8B-B14F-4D97-AF65-F5344CB8AC3E}">
        <p14:creationId xmlns:p14="http://schemas.microsoft.com/office/powerpoint/2010/main" val="40183374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F7726F-0A85-4F0F-B934-B4CA25860FDA}" type="slidenum">
              <a:rPr lang="en-GB" smtClean="0"/>
              <a:t>22</a:t>
            </a:fld>
            <a:endParaRPr lang="en-GB"/>
          </a:p>
        </p:txBody>
      </p:sp>
    </p:spTree>
    <p:extLst>
      <p:ext uri="{BB962C8B-B14F-4D97-AF65-F5344CB8AC3E}">
        <p14:creationId xmlns:p14="http://schemas.microsoft.com/office/powerpoint/2010/main" val="15839205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24</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27</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28</a:t>
            </a:fld>
            <a:endParaRPr lang="en-GB"/>
          </a:p>
        </p:txBody>
      </p:sp>
    </p:spTree>
    <p:extLst>
      <p:ext uri="{BB962C8B-B14F-4D97-AF65-F5344CB8AC3E}">
        <p14:creationId xmlns:p14="http://schemas.microsoft.com/office/powerpoint/2010/main" val="152000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29</a:t>
            </a:fld>
            <a:endParaRPr lang="en-GB"/>
          </a:p>
        </p:txBody>
      </p:sp>
    </p:spTree>
    <p:extLst>
      <p:ext uri="{BB962C8B-B14F-4D97-AF65-F5344CB8AC3E}">
        <p14:creationId xmlns:p14="http://schemas.microsoft.com/office/powerpoint/2010/main" val="6255729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7030A0"/>
                </a:solidFill>
              </a:rPr>
              <a:t>Classicism</a:t>
            </a:r>
            <a:r>
              <a:rPr lang="en-GB" sz="1200" dirty="0"/>
              <a:t>: Free will and punishing people for incorrect decisions</a:t>
            </a:r>
          </a:p>
          <a:p>
            <a:r>
              <a:rPr lang="en-GB" sz="1200" b="1" dirty="0">
                <a:solidFill>
                  <a:schemeClr val="accent2">
                    <a:lumMod val="75000"/>
                  </a:schemeClr>
                </a:solidFill>
              </a:rPr>
              <a:t>Positivism</a:t>
            </a:r>
            <a:r>
              <a:rPr lang="en-GB" sz="1200" dirty="0"/>
              <a:t>: People offend when aspects of their lives which they cannot control make offending more likely</a:t>
            </a:r>
            <a:r>
              <a:rPr lang="en-GB" dirty="0"/>
              <a:t>.</a:t>
            </a:r>
          </a:p>
          <a:p>
            <a:endParaRPr lang="en-GB" dirty="0"/>
          </a:p>
          <a:p>
            <a:r>
              <a:rPr lang="en-GB" dirty="0"/>
              <a:t>Classical theories of crime  focus on free will and therefore suggest punishing people for incorrect choices. If a person chooses to offend, then they should face punishment which is proportionate to the harm they do.</a:t>
            </a:r>
          </a:p>
          <a:p>
            <a:endParaRPr lang="en-GB" dirty="0"/>
          </a:p>
          <a:p>
            <a:r>
              <a:rPr lang="en-GB" dirty="0"/>
              <a:t> Positivism is very different; it suggests that people offend when aspects of their lives which they cannot control make offending more likely. If this is the case, should society punish the offender? Is punishment appropriate if the offence was, at least partly, out of the control of the offender? Positivists consider how a society or state should respond to crimes that are not within the full control of the offender: punishment or rehabilitation.</a:t>
            </a:r>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30</a:t>
            </a:fld>
            <a:endParaRPr lang="en-GB"/>
          </a:p>
        </p:txBody>
      </p:sp>
    </p:spTree>
    <p:extLst>
      <p:ext uri="{BB962C8B-B14F-4D97-AF65-F5344CB8AC3E}">
        <p14:creationId xmlns:p14="http://schemas.microsoft.com/office/powerpoint/2010/main" val="1356971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cases where a person is more likely than others to offend, perhaps because of specific biological or psychological (or, as we’ll see NEXT WEEK, sociological) factors, criminologists refer to that behaviour as ‘pathological’. By this, they mean that a particular type of behaviour is caused by a physical or mental condition. </a:t>
            </a:r>
          </a:p>
          <a:p>
            <a:r>
              <a:rPr lang="en-GB" dirty="0"/>
              <a:t>So positivists question the use of punishment and instead suggest using treatment or rehabilitation to support them to resist the biological or psychological (or sociological) pull to offend. </a:t>
            </a:r>
          </a:p>
          <a:p>
            <a:endParaRPr lang="en-GB" dirty="0"/>
          </a:p>
          <a:p>
            <a:r>
              <a:rPr lang="en-GB" dirty="0"/>
              <a:t>If one does that, the treatment or rehabilitation needs to continue until the pathology is overcome; therefore, the length of treatment and the seriousness of the treatment may bear no relation to the seriousness of the offence. </a:t>
            </a:r>
          </a:p>
          <a:p>
            <a:endParaRPr lang="en-GB" dirty="0"/>
          </a:p>
          <a:p>
            <a:r>
              <a:rPr lang="en-GB" dirty="0"/>
              <a:t>It is now clearly understood that the colour of a person’s skin does not affect the rate of offending. What is now suggested is that people living in similar social situations and who are treated in similar ways (discriminated against) are likely to have similar rates of offending. Where problems such as discrimination and poverty or similar issues may be the ‘intervening causative factor’ (the factor which causes the behaviour), full (or any) punishment may be unjust; the individual was acting at least partly due to things outside their control. Here again, rehabilitation may be necessary but arguably society should change to reduce discrimination and so reduce offending related to it.</a:t>
            </a:r>
          </a:p>
        </p:txBody>
      </p:sp>
      <p:sp>
        <p:nvSpPr>
          <p:cNvPr id="4" name="Slide Number Placeholder 3"/>
          <p:cNvSpPr>
            <a:spLocks noGrp="1"/>
          </p:cNvSpPr>
          <p:nvPr>
            <p:ph type="sldNum" sz="quarter" idx="5"/>
          </p:nvPr>
        </p:nvSpPr>
        <p:spPr/>
        <p:txBody>
          <a:bodyPr/>
          <a:lstStyle/>
          <a:p>
            <a:fld id="{198DE8DB-C9DC-48C5-BE39-19CA779175A1}" type="slidenum">
              <a:rPr lang="en-GB" smtClean="0"/>
              <a:t>31</a:t>
            </a:fld>
            <a:endParaRPr lang="en-GB"/>
          </a:p>
        </p:txBody>
      </p:sp>
    </p:spTree>
    <p:extLst>
      <p:ext uri="{BB962C8B-B14F-4D97-AF65-F5344CB8AC3E}">
        <p14:creationId xmlns:p14="http://schemas.microsoft.com/office/powerpoint/2010/main" val="30449537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32</a:t>
            </a:fld>
            <a:endParaRPr lang="en-GB"/>
          </a:p>
        </p:txBody>
      </p:sp>
    </p:spTree>
    <p:extLst>
      <p:ext uri="{BB962C8B-B14F-4D97-AF65-F5344CB8AC3E}">
        <p14:creationId xmlns:p14="http://schemas.microsoft.com/office/powerpoint/2010/main" val="1311404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33</a:t>
            </a:fld>
            <a:endParaRPr lang="en-GB"/>
          </a:p>
        </p:txBody>
      </p:sp>
    </p:spTree>
    <p:extLst>
      <p:ext uri="{BB962C8B-B14F-4D97-AF65-F5344CB8AC3E}">
        <p14:creationId xmlns:p14="http://schemas.microsoft.com/office/powerpoint/2010/main" val="7997228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34</a:t>
            </a:fld>
            <a:endParaRPr lang="en-GB"/>
          </a:p>
        </p:txBody>
      </p:sp>
    </p:spTree>
    <p:extLst>
      <p:ext uri="{BB962C8B-B14F-4D97-AF65-F5344CB8AC3E}">
        <p14:creationId xmlns:p14="http://schemas.microsoft.com/office/powerpoint/2010/main" val="8025628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35</a:t>
            </a:fld>
            <a:endParaRPr lang="en-GB"/>
          </a:p>
        </p:txBody>
      </p:sp>
    </p:spTree>
    <p:extLst>
      <p:ext uri="{BB962C8B-B14F-4D97-AF65-F5344CB8AC3E}">
        <p14:creationId xmlns:p14="http://schemas.microsoft.com/office/powerpoint/2010/main" val="1734152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36</a:t>
            </a:fld>
            <a:endParaRPr lang="en-GB"/>
          </a:p>
        </p:txBody>
      </p:sp>
    </p:spTree>
    <p:extLst>
      <p:ext uri="{BB962C8B-B14F-4D97-AF65-F5344CB8AC3E}">
        <p14:creationId xmlns:p14="http://schemas.microsoft.com/office/powerpoint/2010/main" val="13028916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37</a:t>
            </a:fld>
            <a:endParaRPr lang="en-GB"/>
          </a:p>
        </p:txBody>
      </p:sp>
    </p:spTree>
    <p:extLst>
      <p:ext uri="{BB962C8B-B14F-4D97-AF65-F5344CB8AC3E}">
        <p14:creationId xmlns:p14="http://schemas.microsoft.com/office/powerpoint/2010/main" val="35377164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38</a:t>
            </a:fld>
            <a:endParaRPr lang="en-GB"/>
          </a:p>
        </p:txBody>
      </p:sp>
    </p:spTree>
    <p:extLst>
      <p:ext uri="{BB962C8B-B14F-4D97-AF65-F5344CB8AC3E}">
        <p14:creationId xmlns:p14="http://schemas.microsoft.com/office/powerpoint/2010/main" val="34396639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https://www.nytimes.com/1981/12/29/science/british-legal-debate-premenstrual-tension-and-criminal-behavior.html</a:t>
            </a:r>
            <a:endParaRPr lang="en-US"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39</a:t>
            </a:fld>
            <a:endParaRPr lang="en-GB"/>
          </a:p>
        </p:txBody>
      </p:sp>
    </p:spTree>
    <p:extLst>
      <p:ext uri="{BB962C8B-B14F-4D97-AF65-F5344CB8AC3E}">
        <p14:creationId xmlns:p14="http://schemas.microsoft.com/office/powerpoint/2010/main" val="33073011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40</a:t>
            </a:fld>
            <a:endParaRPr lang="en-GB"/>
          </a:p>
        </p:txBody>
      </p:sp>
    </p:spTree>
    <p:extLst>
      <p:ext uri="{BB962C8B-B14F-4D97-AF65-F5344CB8AC3E}">
        <p14:creationId xmlns:p14="http://schemas.microsoft.com/office/powerpoint/2010/main" val="22652934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41</a:t>
            </a:fld>
            <a:endParaRPr lang="en-GB"/>
          </a:p>
        </p:txBody>
      </p:sp>
    </p:spTree>
    <p:extLst>
      <p:ext uri="{BB962C8B-B14F-4D97-AF65-F5344CB8AC3E}">
        <p14:creationId xmlns:p14="http://schemas.microsoft.com/office/powerpoint/2010/main" val="22521288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42</a:t>
            </a:fld>
            <a:endParaRPr lang="en-GB"/>
          </a:p>
        </p:txBody>
      </p:sp>
    </p:spTree>
    <p:extLst>
      <p:ext uri="{BB962C8B-B14F-4D97-AF65-F5344CB8AC3E}">
        <p14:creationId xmlns:p14="http://schemas.microsoft.com/office/powerpoint/2010/main" val="38656254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43</a:t>
            </a:fld>
            <a:endParaRPr lang="en-GB"/>
          </a:p>
        </p:txBody>
      </p:sp>
    </p:spTree>
    <p:extLst>
      <p:ext uri="{BB962C8B-B14F-4D97-AF65-F5344CB8AC3E}">
        <p14:creationId xmlns:p14="http://schemas.microsoft.com/office/powerpoint/2010/main" val="18396804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it that alcohol is accepted in our culture. We </a:t>
            </a:r>
            <a:r>
              <a:rPr lang="en-US" dirty="0" err="1">
                <a:cs typeface="Calibri"/>
              </a:rPr>
              <a:t>demonise</a:t>
            </a:r>
            <a:r>
              <a:rPr lang="en-US" dirty="0">
                <a:cs typeface="Calibri"/>
              </a:rPr>
              <a:t> less serious substances yet alcohol is promoted/advertised?</a:t>
            </a:r>
          </a:p>
        </p:txBody>
      </p:sp>
      <p:sp>
        <p:nvSpPr>
          <p:cNvPr id="4" name="Slide Number Placeholder 3"/>
          <p:cNvSpPr>
            <a:spLocks noGrp="1"/>
          </p:cNvSpPr>
          <p:nvPr>
            <p:ph type="sldNum" sz="quarter" idx="5"/>
          </p:nvPr>
        </p:nvSpPr>
        <p:spPr/>
        <p:txBody>
          <a:bodyPr/>
          <a:lstStyle/>
          <a:p>
            <a:fld id="{7241D8AD-D069-4D70-862F-C7725F4D405C}" type="slidenum">
              <a:rPr lang="en-GB"/>
              <a:t>44</a:t>
            </a:fld>
            <a:endParaRPr lang="en-GB"/>
          </a:p>
        </p:txBody>
      </p:sp>
    </p:spTree>
    <p:extLst>
      <p:ext uri="{BB962C8B-B14F-4D97-AF65-F5344CB8AC3E}">
        <p14:creationId xmlns:p14="http://schemas.microsoft.com/office/powerpoint/2010/main" val="30151545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45</a:t>
            </a:fld>
            <a:endParaRPr lang="en-GB"/>
          </a:p>
        </p:txBody>
      </p:sp>
    </p:spTree>
    <p:extLst>
      <p:ext uri="{BB962C8B-B14F-4D97-AF65-F5344CB8AC3E}">
        <p14:creationId xmlns:p14="http://schemas.microsoft.com/office/powerpoint/2010/main" val="20787687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Family studies</a:t>
            </a:r>
          </a:p>
          <a:p>
            <a:r>
              <a:rPr lang="en-GB" dirty="0"/>
              <a:t>How could criminologists establish whether criminal behaviour is inherited? Early criminologists such as Dugdale (1877) and Goddard (1912) decided to study what they called ‘criminal families’. The most famous such study was of the Juke family and was conducted by an American sociologist, Richard Dugdale (1841–83). Dugdale (1877) found that a high proportion of the family were either criminals (males) or prostitutes (females). From this, he suggested that there were links between criminality and prostitution, and that these behaviours might somehow be inherited and be passed onto the next generations. Can you see any problems with this study? Finding that many members of the same family are criminals does not necessarily mean that there is a genetic link. Family members don’t just share their genes, they share the same ‘environment’ (upbringing, taught values, quality of housing, level of income, etc.) and might learn social behaviours from each other. However, other theorists used similar correlations to those found by Dugdale (finding crime within families) to strengthen the claim that there is a genetic link and claimed it as the most important (even if not the only) causative factor.</a:t>
            </a:r>
          </a:p>
          <a:p>
            <a:endParaRPr lang="en-GB" dirty="0"/>
          </a:p>
          <a:p>
            <a:r>
              <a:rPr lang="en-GB" dirty="0"/>
              <a:t>Charles Goring (1870–1919), a British criminologist, discovered that there were many fathers and sons in prison as outlined in his work The English Convict: A Statistical Study (1913). Like Dugdale, he claimed a clear correlation between the behaviour within families (at least among the male members). He claimed the correlation was too close to be explained by environmental factors: they occurred even if the father was removed from the family when the child was very young. He therefore concluded that there must be a genetic link. He argued that criminality was passed on in the same way as eye colour so there must be a criminal gene and therefore someone could be born a criminal.</a:t>
            </a:r>
          </a:p>
          <a:p>
            <a:endParaRPr lang="en-GB" dirty="0"/>
          </a:p>
          <a:p>
            <a:r>
              <a:rPr lang="en-GB" dirty="0"/>
              <a:t>More recent studies also support the idea that the family has a role to play in criminal behaviour. In a longitudinal study—a study conducted with the same individuals over a number of years—a group of 397 children from 344 families were studied at regular intervals between the 1960s and the 1990s. The researchers found that criminal behaviour was concentrated in a small number of families, with half of the convictions found in just 23 families. They also found that three-quarters of convicted mothers and fathers in the study had a convicted child (Rowe and Farrington, 1997). The modern study recognises the possibility that the links may be environmental or learnt rather than genetic.</a:t>
            </a:r>
          </a:p>
          <a:p>
            <a:endParaRPr lang="en-GB" dirty="0"/>
          </a:p>
          <a:p>
            <a:endParaRPr lang="en-GB" dirty="0"/>
          </a:p>
          <a:p>
            <a:endParaRPr lang="en-GB" dirty="0"/>
          </a:p>
          <a:p>
            <a:endParaRPr lang="en-GB" dirty="0"/>
          </a:p>
          <a:p>
            <a:endParaRPr lang="en-GB" dirty="0"/>
          </a:p>
          <a:p>
            <a:endParaRPr lang="en-GB" dirty="0"/>
          </a:p>
          <a:p>
            <a:r>
              <a:rPr lang="en-GB" dirty="0"/>
              <a:t>Adoption and twin studies</a:t>
            </a:r>
          </a:p>
          <a:p>
            <a:r>
              <a:rPr lang="en-GB" dirty="0"/>
              <a:t>How can we investigate whether family patterns of criminality are caused by inheriting ‘criminal genes’ or by sharing the same environment? Usually, members of the same family share both their genes and their environment so it is difficult to determine which is responsible. Psychologists have developed some clever research techniques to try to separate these influences—adoption studies and twin studies.</a:t>
            </a:r>
          </a:p>
          <a:p>
            <a:endParaRPr lang="en-GB" dirty="0"/>
          </a:p>
          <a:p>
            <a:r>
              <a:rPr lang="en-GB" dirty="0"/>
              <a:t>As you are probably aware, there are two types of twins—identical and non-identical. Monozygotic (MZ) twins (literally ‘one egg’) are genetically identical because they come from a single egg and a single sperm (and are known as identical twins). Dizygotic (DZ) twins (literally ‘two eggs’) are formed when two eggs are simultaneously fertilised by two sperm so share only about 50 per cent of their genes, like any brother or sister. (DZ twins are known as non-identical twins.)</a:t>
            </a:r>
          </a:p>
          <a:p>
            <a:endParaRPr lang="en-GB" dirty="0"/>
          </a:p>
          <a:p>
            <a:r>
              <a:rPr lang="en-GB" dirty="0"/>
              <a:t>Adoption studies are important because the environment for the twins or siblings (brothers and sisters) is different, so similarities are more likely to be explained by genetics. Studying identical twins is an attractive prospect because they are genetically identical, so any differences in behaviour will most likely be due to environment whereas similarities should be explained by genetics.</a:t>
            </a:r>
          </a:p>
          <a:p>
            <a:endParaRPr lang="en-GB" dirty="0"/>
          </a:p>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46</a:t>
            </a:fld>
            <a:endParaRPr lang="en-GB"/>
          </a:p>
        </p:txBody>
      </p:sp>
    </p:spTree>
    <p:extLst>
      <p:ext uri="{BB962C8B-B14F-4D97-AF65-F5344CB8AC3E}">
        <p14:creationId xmlns:p14="http://schemas.microsoft.com/office/powerpoint/2010/main" val="78937689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47</a:t>
            </a:fld>
            <a:endParaRPr lang="en-GB"/>
          </a:p>
        </p:txBody>
      </p:sp>
    </p:spTree>
    <p:extLst>
      <p:ext uri="{BB962C8B-B14F-4D97-AF65-F5344CB8AC3E}">
        <p14:creationId xmlns:p14="http://schemas.microsoft.com/office/powerpoint/2010/main" val="18504044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48</a:t>
            </a:fld>
            <a:endParaRPr lang="en-GB"/>
          </a:p>
        </p:txBody>
      </p:sp>
    </p:spTree>
    <p:extLst>
      <p:ext uri="{BB962C8B-B14F-4D97-AF65-F5344CB8AC3E}">
        <p14:creationId xmlns:p14="http://schemas.microsoft.com/office/powerpoint/2010/main" val="10928625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a:p>
            <a:r>
              <a:rPr lang="en-US" dirty="0"/>
              <a:t> </a:t>
            </a:r>
            <a:endParaRPr lang="en-GB" dirty="0"/>
          </a:p>
          <a:p>
            <a:endParaRPr lang="en-US" dirty="0">
              <a:cs typeface="Calibri"/>
            </a:endParaRPr>
          </a:p>
          <a:p>
            <a:endParaRPr lang="en-US" dirty="0">
              <a:cs typeface="Calibri"/>
            </a:endParaRPr>
          </a:p>
          <a:p>
            <a:r>
              <a:rPr lang="en-US" dirty="0"/>
              <a:t> </a:t>
            </a:r>
            <a:endParaRPr lang="en-GB" dirty="0">
              <a:cs typeface="Calibri" panose="020F0502020204030204"/>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49</a:t>
            </a:fld>
            <a:endParaRPr lang="en-GB"/>
          </a:p>
        </p:txBody>
      </p:sp>
    </p:spTree>
    <p:extLst>
      <p:ext uri="{BB962C8B-B14F-4D97-AF65-F5344CB8AC3E}">
        <p14:creationId xmlns:p14="http://schemas.microsoft.com/office/powerpoint/2010/main" val="20078204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50</a:t>
            </a:fld>
            <a:endParaRPr lang="en-GB"/>
          </a:p>
        </p:txBody>
      </p:sp>
    </p:spTree>
    <p:extLst>
      <p:ext uri="{BB962C8B-B14F-4D97-AF65-F5344CB8AC3E}">
        <p14:creationId xmlns:p14="http://schemas.microsoft.com/office/powerpoint/2010/main" val="87834103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51</a:t>
            </a:fld>
            <a:endParaRPr lang="en-GB"/>
          </a:p>
        </p:txBody>
      </p:sp>
    </p:spTree>
    <p:extLst>
      <p:ext uri="{BB962C8B-B14F-4D97-AF65-F5344CB8AC3E}">
        <p14:creationId xmlns:p14="http://schemas.microsoft.com/office/powerpoint/2010/main" val="184760766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52</a:t>
            </a:fld>
            <a:endParaRPr lang="en-GB"/>
          </a:p>
        </p:txBody>
      </p:sp>
    </p:spTree>
    <p:extLst>
      <p:ext uri="{BB962C8B-B14F-4D97-AF65-F5344CB8AC3E}">
        <p14:creationId xmlns:p14="http://schemas.microsoft.com/office/powerpoint/2010/main" val="9290813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53</a:t>
            </a:fld>
            <a:endParaRPr lang="en-GB"/>
          </a:p>
        </p:txBody>
      </p:sp>
    </p:spTree>
    <p:extLst>
      <p:ext uri="{BB962C8B-B14F-4D97-AF65-F5344CB8AC3E}">
        <p14:creationId xmlns:p14="http://schemas.microsoft.com/office/powerpoint/2010/main" val="391158505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54</a:t>
            </a:fld>
            <a:endParaRPr lang="en-GB"/>
          </a:p>
        </p:txBody>
      </p:sp>
    </p:spTree>
    <p:extLst>
      <p:ext uri="{BB962C8B-B14F-4D97-AF65-F5344CB8AC3E}">
        <p14:creationId xmlns:p14="http://schemas.microsoft.com/office/powerpoint/2010/main" val="310277040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55</a:t>
            </a:fld>
            <a:endParaRPr lang="en-GB"/>
          </a:p>
        </p:txBody>
      </p:sp>
    </p:spTree>
    <p:extLst>
      <p:ext uri="{BB962C8B-B14F-4D97-AF65-F5344CB8AC3E}">
        <p14:creationId xmlns:p14="http://schemas.microsoft.com/office/powerpoint/2010/main" val="2125855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u="sng" cap="all"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t>56</a:t>
            </a:fld>
            <a:endParaRPr lang="en-GB"/>
          </a:p>
        </p:txBody>
      </p:sp>
    </p:spTree>
    <p:extLst>
      <p:ext uri="{BB962C8B-B14F-4D97-AF65-F5344CB8AC3E}">
        <p14:creationId xmlns:p14="http://schemas.microsoft.com/office/powerpoint/2010/main" val="7954084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57</a:t>
            </a:fld>
            <a:endParaRPr lang="en-GB"/>
          </a:p>
        </p:txBody>
      </p:sp>
    </p:spTree>
    <p:extLst>
      <p:ext uri="{BB962C8B-B14F-4D97-AF65-F5344CB8AC3E}">
        <p14:creationId xmlns:p14="http://schemas.microsoft.com/office/powerpoint/2010/main" val="254166469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DA1A813-A6D6-41D5-A8C9-786CB1DCA3DC}" type="slidenum">
              <a:rPr lang="en-GB"/>
              <a:t>58</a:t>
            </a:fld>
            <a:endParaRPr lang="en-GB"/>
          </a:p>
        </p:txBody>
      </p:sp>
    </p:spTree>
    <p:extLst>
      <p:ext uri="{BB962C8B-B14F-4D97-AF65-F5344CB8AC3E}">
        <p14:creationId xmlns:p14="http://schemas.microsoft.com/office/powerpoint/2010/main" val="40668737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59</a:t>
            </a:fld>
            <a:endParaRPr lang="en-GB"/>
          </a:p>
        </p:txBody>
      </p:sp>
    </p:spTree>
    <p:extLst>
      <p:ext uri="{BB962C8B-B14F-4D97-AF65-F5344CB8AC3E}">
        <p14:creationId xmlns:p14="http://schemas.microsoft.com/office/powerpoint/2010/main" val="313822545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cs typeface="Calibri"/>
            </a:endParaRPr>
          </a:p>
          <a:p>
            <a:endParaRPr lang="en-GB" b="1"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1DA1A813-A6D6-41D5-A8C9-786CB1DCA3DC}" type="slidenum">
              <a:rPr lang="en-GB"/>
              <a:t>60</a:t>
            </a:fld>
            <a:endParaRPr lang="en-GB"/>
          </a:p>
        </p:txBody>
      </p:sp>
    </p:spTree>
    <p:extLst>
      <p:ext uri="{BB962C8B-B14F-4D97-AF65-F5344CB8AC3E}">
        <p14:creationId xmlns:p14="http://schemas.microsoft.com/office/powerpoint/2010/main" val="399036328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198DE8DB-C9DC-48C5-BE39-19CA779175A1}" type="slidenum">
              <a:rPr lang="en-GB" smtClean="0"/>
              <a:t>61</a:t>
            </a:fld>
            <a:endParaRPr lang="en-GB"/>
          </a:p>
        </p:txBody>
      </p:sp>
    </p:spTree>
    <p:extLst>
      <p:ext uri="{BB962C8B-B14F-4D97-AF65-F5344CB8AC3E}">
        <p14:creationId xmlns:p14="http://schemas.microsoft.com/office/powerpoint/2010/main" val="8642761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62</a:t>
            </a:fld>
            <a:endParaRPr lang="en-GB"/>
          </a:p>
        </p:txBody>
      </p:sp>
    </p:spTree>
    <p:extLst>
      <p:ext uri="{BB962C8B-B14F-4D97-AF65-F5344CB8AC3E}">
        <p14:creationId xmlns:p14="http://schemas.microsoft.com/office/powerpoint/2010/main" val="34064890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8DE8DB-C9DC-48C5-BE39-19CA779175A1}" type="slidenum">
              <a:rPr lang="en-GB" smtClean="0"/>
              <a:t>63</a:t>
            </a:fld>
            <a:endParaRPr lang="en-GB"/>
          </a:p>
        </p:txBody>
      </p:sp>
    </p:spTree>
    <p:extLst>
      <p:ext uri="{BB962C8B-B14F-4D97-AF65-F5344CB8AC3E}">
        <p14:creationId xmlns:p14="http://schemas.microsoft.com/office/powerpoint/2010/main" val="374501055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64</a:t>
            </a:fld>
            <a:endParaRPr lang="en-GB"/>
          </a:p>
        </p:txBody>
      </p:sp>
    </p:spTree>
    <p:extLst>
      <p:ext uri="{BB962C8B-B14F-4D97-AF65-F5344CB8AC3E}">
        <p14:creationId xmlns:p14="http://schemas.microsoft.com/office/powerpoint/2010/main" val="399515065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DE8DB-C9DC-48C5-BE39-19CA779175A1}" type="slidenum">
              <a:rPr lang="en-GB" smtClean="0"/>
              <a:t>65</a:t>
            </a:fld>
            <a:endParaRPr lang="en-GB"/>
          </a:p>
        </p:txBody>
      </p:sp>
    </p:spTree>
    <p:extLst>
      <p:ext uri="{BB962C8B-B14F-4D97-AF65-F5344CB8AC3E}">
        <p14:creationId xmlns:p14="http://schemas.microsoft.com/office/powerpoint/2010/main" val="279380564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66</a:t>
            </a:fld>
            <a:endParaRPr lang="en-GB"/>
          </a:p>
        </p:txBody>
      </p:sp>
    </p:spTree>
    <p:extLst>
      <p:ext uri="{BB962C8B-B14F-4D97-AF65-F5344CB8AC3E}">
        <p14:creationId xmlns:p14="http://schemas.microsoft.com/office/powerpoint/2010/main" val="298703017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438"/>
                </a:solidFill>
                <a:effectLst/>
                <a:latin typeface="Quicksand"/>
              </a:rPr>
              <a:t>In general, children of criminal parents are more than twice as likely to exhibit criminal behaviour themselves. The journal </a:t>
            </a:r>
            <a:r>
              <a:rPr lang="en-GB" b="0" i="1" dirty="0">
                <a:solidFill>
                  <a:srgbClr val="212438"/>
                </a:solidFill>
                <a:effectLst/>
                <a:latin typeface="Quicksand"/>
              </a:rPr>
              <a:t>Aggression and Violent </a:t>
            </a:r>
            <a:r>
              <a:rPr lang="en-GB" b="0" i="1" dirty="0" err="1">
                <a:solidFill>
                  <a:srgbClr val="212438"/>
                </a:solidFill>
                <a:effectLst/>
                <a:latin typeface="Quicksand"/>
              </a:rPr>
              <a:t>Behavior</a:t>
            </a:r>
            <a:r>
              <a:rPr lang="en-GB" b="0" i="0" dirty="0">
                <a:solidFill>
                  <a:srgbClr val="212438"/>
                </a:solidFill>
                <a:effectLst/>
                <a:latin typeface="Quicksand"/>
              </a:rPr>
              <a:t> published the results of a study led by </a:t>
            </a:r>
            <a:r>
              <a:rPr lang="en-GB" b="0" i="0" dirty="0" err="1">
                <a:solidFill>
                  <a:srgbClr val="212438"/>
                </a:solidFill>
                <a:effectLst/>
                <a:latin typeface="Quicksand"/>
              </a:rPr>
              <a:t>Sytske</a:t>
            </a:r>
            <a:r>
              <a:rPr lang="en-GB" b="0" i="0" dirty="0">
                <a:solidFill>
                  <a:srgbClr val="212438"/>
                </a:solidFill>
                <a:effectLst/>
                <a:latin typeface="Quicksand"/>
              </a:rPr>
              <a:t> </a:t>
            </a:r>
            <a:r>
              <a:rPr lang="en-GB" b="0" i="0" dirty="0" err="1">
                <a:solidFill>
                  <a:srgbClr val="212438"/>
                </a:solidFill>
                <a:effectLst/>
                <a:latin typeface="Quicksand"/>
              </a:rPr>
              <a:t>Besemer</a:t>
            </a:r>
            <a:r>
              <a:rPr lang="en-GB" b="0" i="0" dirty="0">
                <a:solidFill>
                  <a:srgbClr val="212438"/>
                </a:solidFill>
                <a:effectLst/>
                <a:latin typeface="Quicksand"/>
              </a:rPr>
              <a:t> about the intergenerational transfer of criminal behaviour. </a:t>
            </a:r>
            <a:r>
              <a:rPr lang="en-GB" b="0" i="0" dirty="0" err="1">
                <a:solidFill>
                  <a:srgbClr val="212438"/>
                </a:solidFill>
                <a:effectLst/>
                <a:latin typeface="Quicksand"/>
              </a:rPr>
              <a:t>Besemer</a:t>
            </a:r>
            <a:r>
              <a:rPr lang="en-GB" b="0" i="0" dirty="0">
                <a:solidFill>
                  <a:srgbClr val="212438"/>
                </a:solidFill>
                <a:effectLst/>
                <a:latin typeface="Quicksand"/>
              </a:rPr>
              <a:t> subjected 23 samples in 25 publications to a systematic review and these included data from 3,423,483 children. She performed research at the University of California at Berkeley with Rubicon funding and is now a criminological researcher at Uber in San Francisco.</a:t>
            </a:r>
          </a:p>
          <a:p>
            <a:pPr algn="l"/>
            <a:r>
              <a:rPr lang="en-GB" b="0" i="0" dirty="0">
                <a:solidFill>
                  <a:srgbClr val="212438"/>
                </a:solidFill>
                <a:effectLst/>
                <a:latin typeface="Quicksand"/>
              </a:rPr>
              <a:t>In the article, "A </a:t>
            </a:r>
            <a:r>
              <a:rPr lang="en-GB" b="0" i="0" u="none" strike="noStrike" dirty="0">
                <a:solidFill>
                  <a:srgbClr val="000000"/>
                </a:solidFill>
                <a:effectLst/>
                <a:latin typeface="Quicksand"/>
                <a:hlinkClick r:id="rId3"/>
              </a:rPr>
              <a:t>systematic review</a:t>
            </a:r>
            <a:r>
              <a:rPr lang="en-GB" b="0" i="0" dirty="0">
                <a:solidFill>
                  <a:srgbClr val="212438"/>
                </a:solidFill>
                <a:effectLst/>
                <a:latin typeface="Quicksand"/>
              </a:rPr>
              <a:t> and meta-analysis of the intergenerational transmission of criminal </a:t>
            </a:r>
            <a:r>
              <a:rPr lang="en-GB" b="0" i="0" dirty="0" err="1">
                <a:solidFill>
                  <a:srgbClr val="212438"/>
                </a:solidFill>
                <a:effectLst/>
                <a:latin typeface="Quicksand"/>
              </a:rPr>
              <a:t>behavior</a:t>
            </a:r>
            <a:r>
              <a:rPr lang="en-GB" b="0" i="0" dirty="0">
                <a:solidFill>
                  <a:srgbClr val="212438"/>
                </a:solidFill>
                <a:effectLst/>
                <a:latin typeface="Quicksand"/>
              </a:rPr>
              <a:t>," the researchers also noted that the transfer of </a:t>
            </a:r>
            <a:r>
              <a:rPr lang="en-GB" b="0" i="0" u="none" strike="noStrike" dirty="0">
                <a:solidFill>
                  <a:srgbClr val="000000"/>
                </a:solidFill>
                <a:effectLst/>
                <a:latin typeface="Quicksand"/>
                <a:hlinkClick r:id="rId4"/>
              </a:rPr>
              <a:t>criminal behaviour</a:t>
            </a:r>
            <a:r>
              <a:rPr lang="en-GB" b="0" i="0" dirty="0">
                <a:solidFill>
                  <a:srgbClr val="212438"/>
                </a:solidFill>
                <a:effectLst/>
                <a:latin typeface="Quicksand"/>
              </a:rPr>
              <a:t> from generation to generation is high in the United States compared to Denmark and Sweden. In the United States the government adopts harsher punishments.</a:t>
            </a:r>
          </a:p>
          <a:p>
            <a:pPr algn="l"/>
            <a:r>
              <a:rPr lang="en-GB" b="0" i="0" dirty="0">
                <a:solidFill>
                  <a:srgbClr val="212438"/>
                </a:solidFill>
                <a:effectLst/>
                <a:latin typeface="Quicksand"/>
              </a:rPr>
              <a:t>The research revealed that </a:t>
            </a:r>
            <a:r>
              <a:rPr lang="en-GB" b="0" i="0" u="none" strike="noStrike" dirty="0">
                <a:solidFill>
                  <a:srgbClr val="000000"/>
                </a:solidFill>
                <a:effectLst/>
                <a:latin typeface="Quicksand"/>
                <a:hlinkClick r:id="rId5"/>
              </a:rPr>
              <a:t>children</a:t>
            </a:r>
            <a:r>
              <a:rPr lang="en-GB" b="0" i="0" dirty="0">
                <a:solidFill>
                  <a:srgbClr val="212438"/>
                </a:solidFill>
                <a:effectLst/>
                <a:latin typeface="Quicksand"/>
              </a:rPr>
              <a:t> of criminal </a:t>
            </a:r>
            <a:r>
              <a:rPr lang="en-GB" b="0" i="0" u="none" strike="noStrike" dirty="0">
                <a:solidFill>
                  <a:srgbClr val="000000"/>
                </a:solidFill>
                <a:effectLst/>
                <a:latin typeface="Quicksand"/>
                <a:hlinkClick r:id="rId6"/>
              </a:rPr>
              <a:t>parents</a:t>
            </a:r>
            <a:r>
              <a:rPr lang="en-GB" b="0" i="0" dirty="0">
                <a:solidFill>
                  <a:srgbClr val="212438"/>
                </a:solidFill>
                <a:effectLst/>
                <a:latin typeface="Quicksand"/>
              </a:rPr>
              <a:t> had a 2.4 times higher chance of falling into crime than children without criminal parents. After the figures had been screened for other factors – such as socioeconomic status, family size, teenage parenthood, conflict with parents, level of education enjoyed, and child abuse – the chance that children with criminal parents break the law was still 1.8 times higher.</a:t>
            </a:r>
          </a:p>
          <a:p>
            <a:pPr algn="l"/>
            <a:r>
              <a:rPr lang="en-GB" b="0" i="0" dirty="0">
                <a:solidFill>
                  <a:srgbClr val="212438"/>
                </a:solidFill>
                <a:effectLst/>
                <a:latin typeface="Quicksand"/>
              </a:rPr>
              <a:t>This transfer was the strongest from mothers to daughters, followed by mothers to sons, fathers to daughters and then fathers to sons. A possible explanation for this is the traditional role of the mother in child raising or the absence of the father, for example in a </a:t>
            </a:r>
            <a:r>
              <a:rPr lang="en-GB" b="0" i="0" u="none" strike="noStrike" dirty="0">
                <a:solidFill>
                  <a:srgbClr val="000000"/>
                </a:solidFill>
                <a:effectLst/>
                <a:latin typeface="Quicksand"/>
                <a:hlinkClick r:id="rId7"/>
              </a:rPr>
              <a:t>single parent family</a:t>
            </a:r>
            <a:r>
              <a:rPr lang="en-GB" b="0" i="0" dirty="0">
                <a:solidFill>
                  <a:srgbClr val="212438"/>
                </a:solidFill>
                <a:effectLst/>
                <a:latin typeface="Quicksand"/>
              </a:rPr>
              <a:t> or where the father is in prison. Also it is less usual for women to exhibit criminal </a:t>
            </a:r>
            <a:r>
              <a:rPr lang="en-GB" b="0" i="0" u="none" strike="noStrike" dirty="0">
                <a:solidFill>
                  <a:srgbClr val="000000"/>
                </a:solidFill>
                <a:effectLst/>
                <a:latin typeface="Quicksand"/>
                <a:hlinkClick r:id="rId8"/>
              </a:rPr>
              <a:t>behaviour</a:t>
            </a:r>
            <a:r>
              <a:rPr lang="en-GB" b="0" i="0" dirty="0">
                <a:solidFill>
                  <a:srgbClr val="212438"/>
                </a:solidFill>
                <a:effectLst/>
                <a:latin typeface="Quicksand"/>
              </a:rPr>
              <a:t> and that makes the problem of these mothers more extreme and consequently the transfer of the behaviour stronger. But the researchers do not provide any answers to this.</a:t>
            </a:r>
          </a:p>
          <a:p>
            <a:pPr algn="l"/>
            <a:r>
              <a:rPr lang="en-GB" b="0" i="0" dirty="0">
                <a:solidFill>
                  <a:srgbClr val="212438"/>
                </a:solidFill>
                <a:effectLst/>
                <a:latin typeface="Quicksand"/>
              </a:rPr>
              <a:t>However, it was clear that the transfer of criminal behaviour was stronger for cohorts born after 1981. This is an important fact according to the researchers. After all, delinquents in the United States and Europe have been more harshly punished since the 1980s: more people are sent to prison and they receive longer prison sentences. In the 1960s and 1970s there was more of an emphasis on the integration and rehabilitation of delinquents.</a:t>
            </a:r>
          </a:p>
          <a:p>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67</a:t>
            </a:fld>
            <a:endParaRPr lang="en-GB"/>
          </a:p>
        </p:txBody>
      </p:sp>
    </p:spTree>
    <p:extLst>
      <p:ext uri="{BB962C8B-B14F-4D97-AF65-F5344CB8AC3E}">
        <p14:creationId xmlns:p14="http://schemas.microsoft.com/office/powerpoint/2010/main" val="370572687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Prisoners’ childhood and family backgrounds (publishing.service.gov.uk)</a:t>
            </a:r>
            <a:endParaRPr lang="en-GB" dirty="0"/>
          </a:p>
        </p:txBody>
      </p:sp>
      <p:sp>
        <p:nvSpPr>
          <p:cNvPr id="4" name="Slide Number Placeholder 3"/>
          <p:cNvSpPr>
            <a:spLocks noGrp="1"/>
          </p:cNvSpPr>
          <p:nvPr>
            <p:ph type="sldNum" sz="quarter" idx="5"/>
          </p:nvPr>
        </p:nvSpPr>
        <p:spPr/>
        <p:txBody>
          <a:bodyPr/>
          <a:lstStyle/>
          <a:p>
            <a:fld id="{7241D8AD-D069-4D70-862F-C7725F4D405C}" type="slidenum">
              <a:rPr lang="en-GB" smtClean="0"/>
              <a:t>68</a:t>
            </a:fld>
            <a:endParaRPr lang="en-GB"/>
          </a:p>
        </p:txBody>
      </p:sp>
    </p:spTree>
    <p:extLst>
      <p:ext uri="{BB962C8B-B14F-4D97-AF65-F5344CB8AC3E}">
        <p14:creationId xmlns:p14="http://schemas.microsoft.com/office/powerpoint/2010/main" val="5067952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8DE8DB-C9DC-48C5-BE39-19CA779175A1}" type="slidenum">
              <a:rPr lang="en-GB" smtClean="0"/>
              <a:t>69</a:t>
            </a:fld>
            <a:endParaRPr lang="en-GB"/>
          </a:p>
        </p:txBody>
      </p:sp>
    </p:spTree>
    <p:extLst>
      <p:ext uri="{BB962C8B-B14F-4D97-AF65-F5344CB8AC3E}">
        <p14:creationId xmlns:p14="http://schemas.microsoft.com/office/powerpoint/2010/main" val="2806694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9/24/2024</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3378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9/24/2024</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3589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9/24/2024</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2751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9/24/2024</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46561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9/24/2024</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58255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9/24/2024</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00019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9/24/2024</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6192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9/24/2024</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58381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9/24/2024</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41914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9/24/2024</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95043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9/24/2024</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1344922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9/24/2024</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33807316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1.jpe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hyperlink" Target="https://www.jbs.cam.ac.uk/2022/look-and-build-dont-create-bias-in-identifying-criminal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68.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69.png"/></Relationships>
</file>

<file path=ppt/slides/_rels/slide4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6.xml"/><Relationship Id="rId1" Type="http://schemas.openxmlformats.org/officeDocument/2006/relationships/tags" Target="../tags/tag3.xml"/><Relationship Id="rId4" Type="http://schemas.openxmlformats.org/officeDocument/2006/relationships/image" Target="../media/image78.png"/></Relationships>
</file>

<file path=ppt/slides/_rels/slide6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8.xml"/><Relationship Id="rId1" Type="http://schemas.openxmlformats.org/officeDocument/2006/relationships/slideLayout" Target="../slideLayouts/slideLayout6.xml"/><Relationship Id="rId4" Type="http://schemas.openxmlformats.org/officeDocument/2006/relationships/image" Target="../media/image80.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video" Target="https://www.youtube.com/embed/dmBqwWlJg8U?feature=oembed" TargetMode="External"/><Relationship Id="rId4" Type="http://schemas.openxmlformats.org/officeDocument/2006/relationships/image" Target="../media/image82.jpe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hyperlink" Target="https://librarysearch.uwtsd.ac.uk/discovery/fulldisplay?docid=alma99100363466602421&amp;context=L&amp;vid=44WHELF_UWTSD:44WHELF_UWTSD_VU1&amp;lang=en&amp;search_scope=MyInst_and_CI&amp;adaptor=Local%20Search%20Engine&amp;tab=Everything&amp;query=any,contains,intergenerational%20criminality&amp;offset=0"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E33C8-594D-B6DA-7037-ECAE3E7933C4}"/>
              </a:ext>
            </a:extLst>
          </p:cNvPr>
          <p:cNvSpPr>
            <a:spLocks noGrp="1"/>
          </p:cNvSpPr>
          <p:nvPr>
            <p:ph type="ctrTitle"/>
          </p:nvPr>
        </p:nvSpPr>
        <p:spPr>
          <a:xfrm>
            <a:off x="146221" y="397275"/>
            <a:ext cx="2628785" cy="3761257"/>
          </a:xfrm>
        </p:spPr>
        <p:txBody>
          <a:bodyPr anchor="ctr">
            <a:normAutofit/>
          </a:bodyPr>
          <a:lstStyle/>
          <a:p>
            <a:r>
              <a:rPr lang="en-GB" sz="3200"/>
              <a:t>Classicism and Positivism</a:t>
            </a:r>
            <a:endParaRPr lang="en-GB" sz="3200" dirty="0"/>
          </a:p>
        </p:txBody>
      </p:sp>
      <p:sp>
        <p:nvSpPr>
          <p:cNvPr id="3" name="Subtitle 2">
            <a:extLst>
              <a:ext uri="{FF2B5EF4-FFF2-40B4-BE49-F238E27FC236}">
                <a16:creationId xmlns:a16="http://schemas.microsoft.com/office/drawing/2014/main" id="{62F6B85C-7B90-05BE-C5CC-9B2251DE02BD}"/>
              </a:ext>
            </a:extLst>
          </p:cNvPr>
          <p:cNvSpPr>
            <a:spLocks noGrp="1"/>
          </p:cNvSpPr>
          <p:nvPr>
            <p:ph type="subTitle" idx="1"/>
          </p:nvPr>
        </p:nvSpPr>
        <p:spPr>
          <a:xfrm>
            <a:off x="146221" y="4846029"/>
            <a:ext cx="2550597" cy="1478402"/>
          </a:xfrm>
        </p:spPr>
        <p:txBody>
          <a:bodyPr anchor="ctr">
            <a:normAutofit/>
          </a:bodyPr>
          <a:lstStyle/>
          <a:p>
            <a:r>
              <a:rPr lang="en-GB" sz="1800"/>
              <a:t>Criminological ‘schools of thought’</a:t>
            </a:r>
          </a:p>
        </p:txBody>
      </p:sp>
      <p:pic>
        <p:nvPicPr>
          <p:cNvPr id="4" name="Picture 3" descr="A colorful dots on a white background&#10;&#10;Description automatically generated">
            <a:extLst>
              <a:ext uri="{FF2B5EF4-FFF2-40B4-BE49-F238E27FC236}">
                <a16:creationId xmlns:a16="http://schemas.microsoft.com/office/drawing/2014/main" id="{6CD6B4AD-2814-9D3D-0A6F-74131FF1FA55}"/>
              </a:ext>
            </a:extLst>
          </p:cNvPr>
          <p:cNvPicPr>
            <a:picLocks noChangeAspect="1"/>
          </p:cNvPicPr>
          <p:nvPr/>
        </p:nvPicPr>
        <p:blipFill>
          <a:blip r:embed="rId2"/>
          <a:srcRect l="7667"/>
          <a:stretch/>
        </p:blipFill>
        <p:spPr>
          <a:xfrm>
            <a:off x="3047998" y="10"/>
            <a:ext cx="9144002" cy="6857990"/>
          </a:xfrm>
          <a:prstGeom prst="rect">
            <a:avLst/>
          </a:prstGeom>
        </p:spPr>
      </p:pic>
    </p:spTree>
    <p:extLst>
      <p:ext uri="{BB962C8B-B14F-4D97-AF65-F5344CB8AC3E}">
        <p14:creationId xmlns:p14="http://schemas.microsoft.com/office/powerpoint/2010/main" val="43992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D10DC5-CFD1-1DE7-FE1E-2809019F8586}"/>
              </a:ext>
            </a:extLst>
          </p:cNvPr>
          <p:cNvSpPr>
            <a:spLocks noGrp="1"/>
          </p:cNvSpPr>
          <p:nvPr>
            <p:ph type="title"/>
          </p:nvPr>
        </p:nvSpPr>
        <p:spPr>
          <a:xfrm>
            <a:off x="484552" y="365125"/>
            <a:ext cx="10869248" cy="1570831"/>
          </a:xfrm>
        </p:spPr>
        <p:txBody>
          <a:bodyPr>
            <a:normAutofit/>
          </a:bodyPr>
          <a:lstStyle/>
          <a:p>
            <a:r>
              <a:rPr lang="en-GB" dirty="0"/>
              <a:t>Learning objectives</a:t>
            </a:r>
          </a:p>
        </p:txBody>
      </p:sp>
      <p:graphicFrame>
        <p:nvGraphicFramePr>
          <p:cNvPr id="5" name="Content Placeholder 2">
            <a:extLst>
              <a:ext uri="{FF2B5EF4-FFF2-40B4-BE49-F238E27FC236}">
                <a16:creationId xmlns:a16="http://schemas.microsoft.com/office/drawing/2014/main" id="{34FCF0C2-06BB-E3B2-5E81-27E56DDC43B9}"/>
              </a:ext>
            </a:extLst>
          </p:cNvPr>
          <p:cNvGraphicFramePr>
            <a:graphicFrameLocks noGrp="1"/>
          </p:cNvGraphicFramePr>
          <p:nvPr>
            <p:ph idx="1"/>
            <p:extLst>
              <p:ext uri="{D42A27DB-BD31-4B8C-83A1-F6EECF244321}">
                <p14:modId xmlns:p14="http://schemas.microsoft.com/office/powerpoint/2010/main" val="937014445"/>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774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26811A6C-040C-4C5A-8FF3-63EC6CC40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FC27906-3491-4D48-A4BD-F9C88381A3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7279"/>
            <a:ext cx="6095998" cy="2290721"/>
            <a:chOff x="6095998" y="-9073"/>
            <a:chExt cx="6096002" cy="6867073"/>
          </a:xfrm>
        </p:grpSpPr>
        <p:sp>
          <p:nvSpPr>
            <p:cNvPr id="16" name="Rectangle 15">
              <a:extLst>
                <a:ext uri="{FF2B5EF4-FFF2-40B4-BE49-F238E27FC236}">
                  <a16:creationId xmlns:a16="http://schemas.microsoft.com/office/drawing/2014/main" id="{A1C35472-1DEA-4BA5-81A5-28525E1D5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D8634E4-D3C6-4641-9894-E7A37348B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8" y="-9073"/>
              <a:ext cx="6095998" cy="6858002"/>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BEF1CB-7B54-AECC-DC3A-1F1E85D06EFE}"/>
              </a:ext>
            </a:extLst>
          </p:cNvPr>
          <p:cNvSpPr txBox="1"/>
          <p:nvPr/>
        </p:nvSpPr>
        <p:spPr>
          <a:xfrm>
            <a:off x="484554" y="397275"/>
            <a:ext cx="5230446" cy="3761257"/>
          </a:xfrm>
          <a:prstGeom prst="rect">
            <a:avLst/>
          </a:prstGeom>
        </p:spPr>
        <p:txBody>
          <a:bodyPr vert="horz" lIns="91440" tIns="45720" rIns="91440" bIns="45720" rtlCol="0" anchor="ctr">
            <a:normAutofit/>
          </a:bodyPr>
          <a:lstStyle/>
          <a:p>
            <a:pPr>
              <a:spcBef>
                <a:spcPct val="0"/>
              </a:spcBef>
              <a:spcAft>
                <a:spcPts val="600"/>
              </a:spcAft>
            </a:pPr>
            <a:r>
              <a:rPr lang="en-US" sz="5400">
                <a:solidFill>
                  <a:schemeClr val="bg1"/>
                </a:solidFill>
                <a:latin typeface="+mj-lt"/>
                <a:ea typeface="+mj-ea"/>
                <a:cs typeface="+mj-cs"/>
              </a:rPr>
              <a:t>CLASSICAL CRIMINOLOGY</a:t>
            </a:r>
          </a:p>
        </p:txBody>
      </p:sp>
      <p:pic>
        <p:nvPicPr>
          <p:cNvPr id="6" name="Graphic 5" descr="Head with Gears">
            <a:extLst>
              <a:ext uri="{FF2B5EF4-FFF2-40B4-BE49-F238E27FC236}">
                <a16:creationId xmlns:a16="http://schemas.microsoft.com/office/drawing/2014/main" id="{0D69AC61-F668-320D-E150-E435B3520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6930" y="927984"/>
            <a:ext cx="5013960" cy="5013960"/>
          </a:xfrm>
          <a:prstGeom prst="rect">
            <a:avLst/>
          </a:prstGeom>
        </p:spPr>
      </p:pic>
    </p:spTree>
    <p:extLst>
      <p:ext uri="{BB962C8B-B14F-4D97-AF65-F5344CB8AC3E}">
        <p14:creationId xmlns:p14="http://schemas.microsoft.com/office/powerpoint/2010/main" val="196426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Definition of classicism</a:t>
            </a:r>
          </a:p>
        </p:txBody>
      </p:sp>
      <p:sp>
        <p:nvSpPr>
          <p:cNvPr id="3" name="Content Placeholder 2"/>
          <p:cNvSpPr>
            <a:spLocks noGrp="1"/>
          </p:cNvSpPr>
          <p:nvPr>
            <p:ph idx="1"/>
          </p:nvPr>
        </p:nvSpPr>
        <p:spPr>
          <a:xfrm>
            <a:off x="4762599" y="2785225"/>
            <a:ext cx="6515947" cy="4023360"/>
          </a:xfrm>
        </p:spPr>
        <p:txBody>
          <a:bodyPr>
            <a:normAutofit/>
          </a:bodyPr>
          <a:lstStyle/>
          <a:p>
            <a:pPr marL="0" indent="0" algn="ctr">
              <a:buNone/>
            </a:pPr>
            <a:r>
              <a:rPr lang="en-GB" sz="3600" dirty="0"/>
              <a:t>Classical criminology assumes that criminal activity is the result of rational choice and of the hedonistic impulses of the individual.</a:t>
            </a:r>
          </a:p>
        </p:txBody>
      </p:sp>
      <p:pic>
        <p:nvPicPr>
          <p:cNvPr id="4" name="Picture 3" descr="A red background with white text&#10;&#10;Description automatically generated with medium confidence"/>
          <p:cNvPicPr>
            <a:picLocks noChangeAspect="1"/>
          </p:cNvPicPr>
          <p:nvPr/>
        </p:nvPicPr>
        <p:blipFill>
          <a:blip r:embed="rId3"/>
          <a:stretch>
            <a:fillRect/>
          </a:stretch>
        </p:blipFill>
        <p:spPr>
          <a:xfrm>
            <a:off x="1076432" y="2785225"/>
            <a:ext cx="3094997" cy="1733198"/>
          </a:xfrm>
          <a:prstGeom prst="rect">
            <a:avLst/>
          </a:prstGeom>
        </p:spPr>
      </p:pic>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484552" y="365125"/>
            <a:ext cx="5022630" cy="2430030"/>
          </a:xfrm>
        </p:spPr>
        <p:txBody>
          <a:bodyPr>
            <a:normAutofit/>
          </a:bodyPr>
          <a:lstStyle/>
          <a:p>
            <a:r>
              <a:rPr lang="en-GB" b="1"/>
              <a:t>JOHN LOCKE (1632-1704</a:t>
            </a:r>
            <a:r>
              <a:rPr lang="en-GB" b="1" u="sng"/>
              <a:t>)</a:t>
            </a:r>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484552" y="3054926"/>
            <a:ext cx="5022630" cy="3567329"/>
          </a:xfrm>
        </p:spPr>
        <p:txBody>
          <a:bodyPr>
            <a:normAutofit fontScale="92500" lnSpcReduction="20000"/>
          </a:bodyPr>
          <a:lstStyle/>
          <a:p>
            <a:pPr>
              <a:lnSpc>
                <a:spcPct val="110000"/>
              </a:lnSpc>
            </a:pPr>
            <a:endParaRPr lang="en-GB" sz="1600" b="1" dirty="0">
              <a:solidFill>
                <a:schemeClr val="bg1"/>
              </a:solidFill>
            </a:endParaRPr>
          </a:p>
          <a:p>
            <a:pPr>
              <a:lnSpc>
                <a:spcPct val="110000"/>
              </a:lnSpc>
            </a:pPr>
            <a:r>
              <a:rPr lang="en-GB" sz="1600" b="1" dirty="0">
                <a:solidFill>
                  <a:schemeClr val="bg1"/>
                </a:solidFill>
              </a:rPr>
              <a:t>- </a:t>
            </a:r>
            <a:r>
              <a:rPr lang="en-GB" sz="1900" b="1" dirty="0">
                <a:solidFill>
                  <a:schemeClr val="bg1"/>
                </a:solidFill>
              </a:rPr>
              <a:t>All nations and societies should be run so that each person only gives up a portion of their liberty; only the amount necessary for their society to be fair and to function. </a:t>
            </a:r>
          </a:p>
          <a:p>
            <a:pPr>
              <a:lnSpc>
                <a:spcPct val="110000"/>
              </a:lnSpc>
            </a:pPr>
            <a:endParaRPr lang="en-GB" sz="1900" b="1" dirty="0">
              <a:solidFill>
                <a:schemeClr val="bg1"/>
              </a:solidFill>
            </a:endParaRPr>
          </a:p>
          <a:p>
            <a:pPr>
              <a:lnSpc>
                <a:spcPct val="110000"/>
              </a:lnSpc>
            </a:pPr>
            <a:r>
              <a:rPr lang="en-GB" sz="1900" b="1" dirty="0">
                <a:solidFill>
                  <a:schemeClr val="bg1"/>
                </a:solidFill>
              </a:rPr>
              <a:t>- Each person should then be able to rely on the state to protect their interests from people who were greedy or unfair.</a:t>
            </a:r>
          </a:p>
          <a:p>
            <a:pPr>
              <a:lnSpc>
                <a:spcPct val="110000"/>
              </a:lnSpc>
            </a:pPr>
            <a:endParaRPr lang="en-GB" sz="1900" b="1" dirty="0">
              <a:solidFill>
                <a:schemeClr val="bg1"/>
              </a:solidFill>
            </a:endParaRPr>
          </a:p>
          <a:p>
            <a:pPr>
              <a:lnSpc>
                <a:spcPct val="110000"/>
              </a:lnSpc>
            </a:pPr>
            <a:r>
              <a:rPr lang="en-GB" sz="1900" b="1" dirty="0">
                <a:solidFill>
                  <a:schemeClr val="bg1"/>
                </a:solidFill>
              </a:rPr>
              <a:t>- Conscious thought</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r="-1" b="11023"/>
          <a:stretch/>
        </p:blipFill>
        <p:spPr>
          <a:xfrm>
            <a:off x="6083644" y="10"/>
            <a:ext cx="6108356" cy="6857990"/>
          </a:xfrm>
          <a:prstGeom prst="rect">
            <a:avLst/>
          </a:prstGeom>
        </p:spPr>
      </p:pic>
    </p:spTree>
    <p:extLst>
      <p:ext uri="{BB962C8B-B14F-4D97-AF65-F5344CB8AC3E}">
        <p14:creationId xmlns:p14="http://schemas.microsoft.com/office/powerpoint/2010/main" val="4212773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bg1"/>
                </a:solidFill>
                <a:latin typeface="+mj-lt"/>
                <a:ea typeface="+mj-ea"/>
                <a:cs typeface="+mj-cs"/>
              </a:rPr>
              <a:t>CESARE BECCARIA </a:t>
            </a:r>
          </a:p>
        </p:txBody>
      </p:sp>
      <p:pic>
        <p:nvPicPr>
          <p:cNvPr id="4" name="Content Placeholder 3"/>
          <p:cNvPicPr>
            <a:picLocks noGrp="1" noChangeAspect="1"/>
          </p:cNvPicPr>
          <p:nvPr>
            <p:ph idx="1"/>
          </p:nvPr>
        </p:nvPicPr>
        <p:blipFill rotWithShape="1">
          <a:blip r:embed="rId3"/>
          <a:srcRect r="12547" b="2"/>
          <a:stretch/>
        </p:blipFill>
        <p:spPr>
          <a:xfrm>
            <a:off x="8412378" y="1916318"/>
            <a:ext cx="2351493" cy="3471012"/>
          </a:xfrm>
          <a:prstGeom prst="rect">
            <a:avLst/>
          </a:prstGeom>
        </p:spPr>
      </p:pic>
      <p:graphicFrame>
        <p:nvGraphicFramePr>
          <p:cNvPr id="24" name="TextBox 1">
            <a:extLst>
              <a:ext uri="{FF2B5EF4-FFF2-40B4-BE49-F238E27FC236}">
                <a16:creationId xmlns:a16="http://schemas.microsoft.com/office/drawing/2014/main" id="{C5680548-B7BB-16F2-B5C8-20530CA00EBD}"/>
              </a:ext>
            </a:extLst>
          </p:cNvPr>
          <p:cNvGraphicFramePr/>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Jeremy Bentham</a:t>
            </a:r>
          </a:p>
        </p:txBody>
      </p:sp>
      <p:pic>
        <p:nvPicPr>
          <p:cNvPr id="4" name="Content Placeholder 3"/>
          <p:cNvPicPr>
            <a:picLocks noGrp="1" noChangeAspect="1"/>
          </p:cNvPicPr>
          <p:nvPr>
            <p:ph idx="1"/>
          </p:nvPr>
        </p:nvPicPr>
        <p:blipFill rotWithShape="1">
          <a:blip r:embed="rId3"/>
          <a:srcRect r="-2" b="17174"/>
          <a:stretch/>
        </p:blipFill>
        <p:spPr>
          <a:xfrm>
            <a:off x="7675658" y="2093976"/>
            <a:ext cx="3941064" cy="4096512"/>
          </a:xfrm>
          <a:prstGeom prst="rect">
            <a:avLst/>
          </a:prstGeom>
        </p:spPr>
      </p:pic>
      <p:sp>
        <p:nvSpPr>
          <p:cNvPr id="3" name="TextBox 2"/>
          <p:cNvSpPr txBox="1"/>
          <p:nvPr/>
        </p:nvSpPr>
        <p:spPr>
          <a:xfrm>
            <a:off x="477126" y="2500289"/>
            <a:ext cx="6713552" cy="4119172"/>
          </a:xfrm>
          <a:prstGeom prst="rect">
            <a:avLst/>
          </a:prstGeom>
        </p:spPr>
        <p:txBody>
          <a:bodyPr vert="horz" lIns="91440" tIns="45720" rIns="91440" bIns="45720" rtlCol="0" anchor="t">
            <a:normAutofit/>
          </a:bodyPr>
          <a:lstStyle/>
          <a:p>
            <a:pPr marL="285750" indent="-228600">
              <a:lnSpc>
                <a:spcPct val="90000"/>
              </a:lnSpc>
              <a:spcAft>
                <a:spcPts val="600"/>
              </a:spcAft>
              <a:buClr>
                <a:schemeClr val="accent1"/>
              </a:buClr>
              <a:buFont typeface="Arial" panose="020B0604020202020204" pitchFamily="34" charset="0"/>
              <a:buChar char="•"/>
            </a:pPr>
            <a:r>
              <a:rPr lang="en-US" sz="1700" b="1" dirty="0"/>
              <a:t>Leading classicist criminologist</a:t>
            </a:r>
          </a:p>
          <a:p>
            <a:pPr marL="285750" indent="-228600">
              <a:lnSpc>
                <a:spcPct val="90000"/>
              </a:lnSpc>
              <a:spcAft>
                <a:spcPts val="600"/>
              </a:spcAft>
              <a:buClr>
                <a:schemeClr val="accent1"/>
              </a:buClr>
              <a:buFont typeface="Arial" panose="020B0604020202020204" pitchFamily="34" charset="0"/>
              <a:buChar char="•"/>
            </a:pPr>
            <a:r>
              <a:rPr lang="en-US" sz="1700" b="1" dirty="0"/>
              <a:t>The reforms with which he was identified included:</a:t>
            </a:r>
          </a:p>
          <a:p>
            <a:pPr indent="-228600">
              <a:lnSpc>
                <a:spcPct val="90000"/>
              </a:lnSpc>
              <a:spcAft>
                <a:spcPts val="600"/>
              </a:spcAft>
              <a:buClr>
                <a:schemeClr val="accent1"/>
              </a:buClr>
              <a:buFont typeface="Arial" panose="020B0604020202020204" pitchFamily="34" charset="0"/>
              <a:buChar char="•"/>
            </a:pPr>
            <a:endParaRPr lang="en-US" sz="1700" dirty="0"/>
          </a:p>
          <a:p>
            <a:pPr indent="-228600">
              <a:lnSpc>
                <a:spcPct val="90000"/>
              </a:lnSpc>
              <a:spcAft>
                <a:spcPts val="600"/>
              </a:spcAft>
              <a:buClr>
                <a:schemeClr val="accent1"/>
              </a:buClr>
              <a:buFont typeface="Arial" panose="020B0604020202020204" pitchFamily="34" charset="0"/>
              <a:buChar char="•"/>
            </a:pPr>
            <a:r>
              <a:rPr lang="en-US" sz="1700" b="1" i="1" u="sng" dirty="0"/>
              <a:t>Reform of the penal code</a:t>
            </a:r>
          </a:p>
          <a:p>
            <a:pPr indent="-228600">
              <a:lnSpc>
                <a:spcPct val="90000"/>
              </a:lnSpc>
              <a:spcAft>
                <a:spcPts val="600"/>
              </a:spcAft>
              <a:buClr>
                <a:schemeClr val="accent1"/>
              </a:buClr>
              <a:buFont typeface="Arial" panose="020B0604020202020204" pitchFamily="34" charset="0"/>
              <a:buChar char="•"/>
            </a:pPr>
            <a:endParaRPr lang="en-US" sz="1700" dirty="0"/>
          </a:p>
          <a:p>
            <a:pPr marL="285750" indent="-228600">
              <a:lnSpc>
                <a:spcPct val="90000"/>
              </a:lnSpc>
              <a:spcAft>
                <a:spcPts val="600"/>
              </a:spcAft>
              <a:buClr>
                <a:schemeClr val="accent1"/>
              </a:buClr>
              <a:buFont typeface="Arial" panose="020B0604020202020204" pitchFamily="34" charset="0"/>
              <a:buChar char="•"/>
            </a:pPr>
            <a:r>
              <a:rPr lang="en-US" sz="1700" dirty="0"/>
              <a:t>Sought to adjust penalties to reflect the seriousness of the crime</a:t>
            </a:r>
          </a:p>
          <a:p>
            <a:pPr marL="285750" indent="-228600">
              <a:lnSpc>
                <a:spcPct val="90000"/>
              </a:lnSpc>
              <a:spcAft>
                <a:spcPts val="600"/>
              </a:spcAft>
              <a:buClr>
                <a:schemeClr val="accent1"/>
              </a:buClr>
              <a:buFont typeface="Arial" panose="020B0604020202020204" pitchFamily="34" charset="0"/>
              <a:buChar char="•"/>
            </a:pPr>
            <a:r>
              <a:rPr lang="en-US" sz="1700" dirty="0"/>
              <a:t>The Criminal Law Commissioners [1833] sought to limit the use of judicial discretion in sentencing</a:t>
            </a:r>
          </a:p>
          <a:p>
            <a:pPr indent="-228600">
              <a:lnSpc>
                <a:spcPct val="90000"/>
              </a:lnSpc>
              <a:spcAft>
                <a:spcPts val="600"/>
              </a:spcAft>
              <a:buClr>
                <a:schemeClr val="accent1"/>
              </a:buClr>
              <a:buFont typeface="Arial" panose="020B0604020202020204" pitchFamily="34" charset="0"/>
              <a:buChar char="•"/>
            </a:pPr>
            <a:endParaRPr lang="en-US" sz="1700" b="1" dirty="0"/>
          </a:p>
          <a:p>
            <a:pPr indent="-228600">
              <a:lnSpc>
                <a:spcPct val="90000"/>
              </a:lnSpc>
              <a:spcAft>
                <a:spcPts val="600"/>
              </a:spcAft>
              <a:buClr>
                <a:schemeClr val="accent1"/>
              </a:buClr>
              <a:buFont typeface="Arial" panose="020B0604020202020204" pitchFamily="34" charset="0"/>
              <a:buChar char="•"/>
            </a:pPr>
            <a:r>
              <a:rPr lang="en-US" sz="1700" b="1" i="1" u="sng" dirty="0"/>
              <a:t>Police reform</a:t>
            </a:r>
          </a:p>
          <a:p>
            <a:pPr marL="285750" indent="-228600">
              <a:lnSpc>
                <a:spcPct val="90000"/>
              </a:lnSpc>
              <a:spcAft>
                <a:spcPts val="600"/>
              </a:spcAft>
              <a:buClr>
                <a:schemeClr val="accent1"/>
              </a:buClr>
              <a:buFont typeface="Arial" panose="020B0604020202020204" pitchFamily="34" charset="0"/>
              <a:buChar char="•"/>
            </a:pPr>
            <a:r>
              <a:rPr lang="en-US" sz="1700" dirty="0"/>
              <a:t>Abolition of the historic ‘parish constable’ system of policing</a:t>
            </a:r>
          </a:p>
          <a:p>
            <a:pPr marL="285750" indent="-228600">
              <a:lnSpc>
                <a:spcPct val="90000"/>
              </a:lnSpc>
              <a:spcAft>
                <a:spcPts val="600"/>
              </a:spcAft>
              <a:buClr>
                <a:schemeClr val="accent1"/>
              </a:buClr>
              <a:buFont typeface="Arial" panose="020B0604020202020204" pitchFamily="34" charset="0"/>
              <a:buChar char="•"/>
            </a:pPr>
            <a:r>
              <a:rPr lang="en-US" sz="1700" dirty="0"/>
              <a:t>Focus was on deterrence</a:t>
            </a:r>
          </a:p>
        </p:txBody>
      </p:sp>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83555" y="-33826"/>
            <a:ext cx="4821283"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bg1"/>
                </a:solidFill>
                <a:latin typeface="+mj-lt"/>
                <a:ea typeface="+mj-ea"/>
                <a:cs typeface="+mj-cs"/>
              </a:rPr>
              <a:t>PRISON REFORM</a:t>
            </a:r>
          </a:p>
        </p:txBody>
      </p:sp>
      <p:pic>
        <p:nvPicPr>
          <p:cNvPr id="7" name="Picture 6">
            <a:extLst>
              <a:ext uri="{FF2B5EF4-FFF2-40B4-BE49-F238E27FC236}">
                <a16:creationId xmlns:a16="http://schemas.microsoft.com/office/drawing/2014/main" id="{C72BD3CB-3A41-C633-6923-F5899699F422}"/>
              </a:ext>
            </a:extLst>
          </p:cNvPr>
          <p:cNvPicPr>
            <a:picLocks noChangeAspect="1"/>
          </p:cNvPicPr>
          <p:nvPr/>
        </p:nvPicPr>
        <p:blipFill>
          <a:blip r:embed="rId3"/>
          <a:stretch>
            <a:fillRect/>
          </a:stretch>
        </p:blipFill>
        <p:spPr>
          <a:xfrm>
            <a:off x="458336" y="657868"/>
            <a:ext cx="2784700" cy="2735967"/>
          </a:xfrm>
          <a:prstGeom prst="rect">
            <a:avLst/>
          </a:prstGeom>
        </p:spPr>
      </p:pic>
      <p:pic>
        <p:nvPicPr>
          <p:cNvPr id="3" name="Picture 2"/>
          <p:cNvPicPr>
            <a:picLocks noChangeAspect="1"/>
          </p:cNvPicPr>
          <p:nvPr/>
        </p:nvPicPr>
        <p:blipFill>
          <a:blip r:embed="rId4"/>
          <a:stretch>
            <a:fillRect/>
          </a:stretch>
        </p:blipFill>
        <p:spPr>
          <a:xfrm>
            <a:off x="3664752" y="2917575"/>
            <a:ext cx="2295082" cy="2599642"/>
          </a:xfrm>
          <a:prstGeom prst="rect">
            <a:avLst/>
          </a:prstGeom>
        </p:spPr>
      </p:pic>
      <p:sp>
        <p:nvSpPr>
          <p:cNvPr id="2" name="TextBox 1"/>
          <p:cNvSpPr txBox="1"/>
          <p:nvPr/>
        </p:nvSpPr>
        <p:spPr>
          <a:xfrm>
            <a:off x="6817505" y="2472321"/>
            <a:ext cx="4821283" cy="4385679"/>
          </a:xfrm>
          <a:prstGeom prst="rect">
            <a:avLst/>
          </a:prstGeom>
        </p:spPr>
        <p:txBody>
          <a:bodyPr vert="horz" lIns="0" tIns="45720" rIns="0" bIns="45720" rtlCol="0">
            <a:normAutofit lnSpcReduction="10000"/>
          </a:bodyPr>
          <a:lstStyle/>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Prisons are institutions where prisoners can learn to make rational choices through work and reflection</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Bentham’s ‘Pleasure-pain’ principle:</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Conformity = rewards</a:t>
            </a: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Non-compliance = sanctions</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Surveillance was crucial</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8" name="TextBox 7">
            <a:extLst>
              <a:ext uri="{FF2B5EF4-FFF2-40B4-BE49-F238E27FC236}">
                <a16:creationId xmlns:a16="http://schemas.microsoft.com/office/drawing/2014/main" id="{A73BB59C-EE69-AA17-A813-67CF11F5BB0D}"/>
              </a:ext>
            </a:extLst>
          </p:cNvPr>
          <p:cNvSpPr txBox="1"/>
          <p:nvPr/>
        </p:nvSpPr>
        <p:spPr>
          <a:xfrm>
            <a:off x="844128" y="4002574"/>
            <a:ext cx="2567410" cy="523220"/>
          </a:xfrm>
          <a:prstGeom prst="rect">
            <a:avLst/>
          </a:prstGeom>
          <a:noFill/>
        </p:spPr>
        <p:txBody>
          <a:bodyPr wrap="square" rtlCol="0">
            <a:spAutoFit/>
          </a:bodyPr>
          <a:lstStyle/>
          <a:p>
            <a:r>
              <a:rPr lang="en-GB" sz="2800" dirty="0"/>
              <a:t>PANOPTICON</a:t>
            </a:r>
          </a:p>
        </p:txBody>
      </p:sp>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222" y="365125"/>
            <a:ext cx="2689847" cy="3938518"/>
          </a:xfrm>
        </p:spPr>
        <p:txBody>
          <a:bodyPr>
            <a:normAutofit/>
          </a:bodyPr>
          <a:lstStyle/>
          <a:p>
            <a:r>
              <a:rPr lang="en-GB" sz="3200"/>
              <a:t>Impact of classicism</a:t>
            </a:r>
          </a:p>
        </p:txBody>
      </p:sp>
      <p:grpSp>
        <p:nvGrpSpPr>
          <p:cNvPr id="14" name="Group 13">
            <a:extLst>
              <a:ext uri="{FF2B5EF4-FFF2-40B4-BE49-F238E27FC236}">
                <a16:creationId xmlns:a16="http://schemas.microsoft.com/office/drawing/2014/main" id="{E5CD2E8B-968C-4DDC-9470-260B5DA13D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72778"/>
            <a:ext cx="3047997" cy="2285222"/>
            <a:chOff x="0" y="3438071"/>
            <a:chExt cx="3047997" cy="3429000"/>
          </a:xfrm>
        </p:grpSpPr>
        <p:sp>
          <p:nvSpPr>
            <p:cNvPr id="15" name="Rectangle 14">
              <a:extLst>
                <a:ext uri="{FF2B5EF4-FFF2-40B4-BE49-F238E27FC236}">
                  <a16:creationId xmlns:a16="http://schemas.microsoft.com/office/drawing/2014/main" id="{54940AF6-4BB8-4A24-9BCA-B088F02BD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4AD7D5E-CDD6-4468-9F5F-6802387A9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47142"/>
              <a:ext cx="3047997" cy="341992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extLst>
              <p:ext uri="{D42A27DB-BD31-4B8C-83A1-F6EECF244321}">
                <p14:modId xmlns:p14="http://schemas.microsoft.com/office/powerpoint/2010/main" val="3853138766"/>
              </p:ext>
            </p:extLst>
          </p:nvPr>
        </p:nvGraphicFramePr>
        <p:xfrm>
          <a:off x="3811656" y="551622"/>
          <a:ext cx="7742583" cy="5625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5330DB3-5CFA-4A1C-8DFC-3CAE24E60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17F9F14-9FAD-4036-9393-4470ED0DF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553" y="3797597"/>
            <a:ext cx="5086908" cy="2423944"/>
          </a:xfrm>
        </p:spPr>
        <p:txBody>
          <a:bodyPr anchor="ctr">
            <a:normAutofit/>
          </a:bodyPr>
          <a:lstStyle/>
          <a:p>
            <a:r>
              <a:rPr lang="en-GB"/>
              <a:t>Implications of classicism</a:t>
            </a:r>
          </a:p>
        </p:txBody>
      </p:sp>
      <p:pic>
        <p:nvPicPr>
          <p:cNvPr id="4" name="Picture 3"/>
          <p:cNvPicPr>
            <a:picLocks noChangeAspect="1"/>
          </p:cNvPicPr>
          <p:nvPr/>
        </p:nvPicPr>
        <p:blipFill>
          <a:blip r:embed="rId3"/>
          <a:stretch>
            <a:fillRect/>
          </a:stretch>
        </p:blipFill>
        <p:spPr>
          <a:xfrm>
            <a:off x="1587387" y="264354"/>
            <a:ext cx="2881876" cy="2881876"/>
          </a:xfrm>
          <a:prstGeom prst="rect">
            <a:avLst/>
          </a:prstGeom>
        </p:spPr>
      </p:pic>
      <p:grpSp>
        <p:nvGrpSpPr>
          <p:cNvPr id="15" name="Group 14">
            <a:extLst>
              <a:ext uri="{FF2B5EF4-FFF2-40B4-BE49-F238E27FC236}">
                <a16:creationId xmlns:a16="http://schemas.microsoft.com/office/drawing/2014/main" id="{213B6D00-F6C3-4D23-AC88-BD80EC42F6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6" name="Rectangle 15">
              <a:extLst>
                <a:ext uri="{FF2B5EF4-FFF2-40B4-BE49-F238E27FC236}">
                  <a16:creationId xmlns:a16="http://schemas.microsoft.com/office/drawing/2014/main" id="{28982163-BF99-406E-9431-767E9C2A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8CF80C-949E-4382-B6B3-4AE9723CD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extLst>
              <p:ext uri="{D42A27DB-BD31-4B8C-83A1-F6EECF244321}">
                <p14:modId xmlns:p14="http://schemas.microsoft.com/office/powerpoint/2010/main" val="2204825422"/>
              </p:ext>
            </p:extLst>
          </p:nvPr>
        </p:nvGraphicFramePr>
        <p:xfrm>
          <a:off x="6491176" y="365125"/>
          <a:ext cx="4862623" cy="58118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6A2B6FF-98AF-4A0F-AAA9-F291A7D2D5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6083644" cy="3429000"/>
            <a:chOff x="6096002" y="-9073"/>
            <a:chExt cx="6095998" cy="6867073"/>
          </a:xfrm>
        </p:grpSpPr>
        <p:sp>
          <p:nvSpPr>
            <p:cNvPr id="14" name="Rectangle 13">
              <a:extLst>
                <a:ext uri="{FF2B5EF4-FFF2-40B4-BE49-F238E27FC236}">
                  <a16:creationId xmlns:a16="http://schemas.microsoft.com/office/drawing/2014/main" id="{53A2D870-BA00-4DBB-BF6E-782BAFEDC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FD376E6-424C-4887-B673-6B4126758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Rectangle 16">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552" y="365125"/>
            <a:ext cx="5022630" cy="2430030"/>
          </a:xfrm>
        </p:spPr>
        <p:txBody>
          <a:bodyPr>
            <a:normAutofit/>
          </a:bodyPr>
          <a:lstStyle/>
          <a:p>
            <a:r>
              <a:rPr lang="en-GB"/>
              <a:t>Neoclassicism</a:t>
            </a:r>
          </a:p>
        </p:txBody>
      </p:sp>
      <p:sp>
        <p:nvSpPr>
          <p:cNvPr id="3" name="Content Placeholder 2"/>
          <p:cNvSpPr>
            <a:spLocks noGrp="1"/>
          </p:cNvSpPr>
          <p:nvPr>
            <p:ph idx="1"/>
          </p:nvPr>
        </p:nvSpPr>
        <p:spPr>
          <a:xfrm>
            <a:off x="259199" y="3535635"/>
            <a:ext cx="5473336" cy="3215730"/>
          </a:xfrm>
        </p:spPr>
        <p:txBody>
          <a:bodyPr>
            <a:normAutofit lnSpcReduction="10000"/>
          </a:bodyPr>
          <a:lstStyle/>
          <a:p>
            <a:pPr>
              <a:lnSpc>
                <a:spcPct val="110000"/>
              </a:lnSpc>
            </a:pPr>
            <a:r>
              <a:rPr lang="en-GB" dirty="0"/>
              <a:t>Recognises the need to take account of other factors that may affect rationality</a:t>
            </a:r>
          </a:p>
          <a:p>
            <a:pPr>
              <a:lnSpc>
                <a:spcPct val="110000"/>
              </a:lnSpc>
            </a:pPr>
            <a:r>
              <a:rPr lang="en-GB" dirty="0"/>
              <a:t>Poverty, enfeeblement (weakness), madness, immaturity (Pitts, 1988).</a:t>
            </a:r>
          </a:p>
          <a:p>
            <a:pPr>
              <a:lnSpc>
                <a:spcPct val="110000"/>
              </a:lnSpc>
            </a:pPr>
            <a:endParaRPr lang="en-GB" dirty="0"/>
          </a:p>
          <a:p>
            <a:pPr>
              <a:lnSpc>
                <a:spcPct val="110000"/>
              </a:lnSpc>
            </a:pPr>
            <a:r>
              <a:rPr lang="en-GB" dirty="0"/>
              <a:t>Taylor et al (1973) ‘in the neoclassical schema, man is still to be held accountable for his actions but certain minor reservations are made’</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2853" r="3907"/>
          <a:stretch/>
        </p:blipFill>
        <p:spPr>
          <a:xfrm>
            <a:off x="7053760" y="609599"/>
            <a:ext cx="4156574" cy="5520657"/>
          </a:xfrm>
          <a:prstGeom prst="rect">
            <a:avLst/>
          </a:prstGeom>
        </p:spPr>
      </p:pic>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a:xfrm>
            <a:off x="484552" y="365125"/>
            <a:ext cx="10869248" cy="1570831"/>
          </a:xfrm>
        </p:spPr>
        <p:txBody>
          <a:bodyPr>
            <a:normAutofit/>
          </a:bodyPr>
          <a:lstStyle/>
          <a:p>
            <a:r>
              <a:rPr lang="en-GB"/>
              <a:t>Modern neo-classical criminology</a:t>
            </a:r>
          </a:p>
        </p:txBody>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extLst>
              <p:ext uri="{D42A27DB-BD31-4B8C-83A1-F6EECF244321}">
                <p14:modId xmlns:p14="http://schemas.microsoft.com/office/powerpoint/2010/main" val="601918429"/>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023783-1BA7-4B53-8EDC-B7F22732F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B8B7D45-C71F-4FD6-BE9F-31CB246781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05878"/>
            <a:ext cx="12192000" cy="4552121"/>
            <a:chOff x="6096002" y="-9073"/>
            <a:chExt cx="6095998" cy="6867073"/>
          </a:xfrm>
        </p:grpSpPr>
        <p:sp>
          <p:nvSpPr>
            <p:cNvPr id="12" name="Rectangle 11">
              <a:extLst>
                <a:ext uri="{FF2B5EF4-FFF2-40B4-BE49-F238E27FC236}">
                  <a16:creationId xmlns:a16="http://schemas.microsoft.com/office/drawing/2014/main" id="{4F0E55DB-2DD2-4990-952E-AF7499C79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31DE2E-D7A0-4137-B8A6-3F996F89A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0BEECA9E-C489-4B62-9103-5A6D60EA2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913"/>
            <a:ext cx="6095996" cy="23187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484552" y="398495"/>
            <a:ext cx="5251230" cy="1601755"/>
          </a:xfrm>
        </p:spPr>
        <p:txBody>
          <a:bodyPr>
            <a:normAutofit/>
          </a:bodyPr>
          <a:lstStyle/>
          <a:p>
            <a:r>
              <a:rPr lang="en-GB" sz="4400"/>
              <a:t>Rational choice theory</a:t>
            </a:r>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7357720" y="136526"/>
            <a:ext cx="3509239" cy="1973954"/>
          </a:xfrm>
          <a:prstGeom prst="rect">
            <a:avLst/>
          </a:prstGeom>
        </p:spPr>
      </p:pic>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484551" y="2665270"/>
            <a:ext cx="10228475" cy="3496539"/>
          </a:xfrm>
        </p:spPr>
        <p:txBody>
          <a:bodyPr>
            <a:normAutofit/>
          </a:bodyPr>
          <a:lstStyle/>
          <a:p>
            <a:r>
              <a:rPr lang="en-GB"/>
              <a:t>Cornish and Clarke - An individual will only choose to participate in any particular act if they will benefit from it.</a:t>
            </a:r>
          </a:p>
          <a:p>
            <a:endParaRPr lang="en-GB"/>
          </a:p>
          <a:p>
            <a:r>
              <a:rPr lang="en-GB"/>
              <a:t>Rational choice is at the core of whether to offence and when, where and with whom.</a:t>
            </a:r>
          </a:p>
          <a:p>
            <a:endParaRPr lang="en-GB"/>
          </a:p>
          <a:p>
            <a:r>
              <a:rPr lang="en-GB"/>
              <a:t>If you make something harder to offend against, then the potential offender will move onto something else. </a:t>
            </a:r>
          </a:p>
        </p:txBody>
      </p:sp>
    </p:spTree>
    <p:extLst>
      <p:ext uri="{BB962C8B-B14F-4D97-AF65-F5344CB8AC3E}">
        <p14:creationId xmlns:p14="http://schemas.microsoft.com/office/powerpoint/2010/main" val="1695470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2850942" y="722995"/>
            <a:ext cx="6681116" cy="1182433"/>
          </a:xfrm>
        </p:spPr>
        <p:txBody>
          <a:bodyPr>
            <a:normAutofit fontScale="90000"/>
          </a:bodyPr>
          <a:lstStyle/>
          <a:p>
            <a:r>
              <a:rPr lang="en-GB" sz="6000" b="1"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974672" y="4440367"/>
            <a:ext cx="2701228" cy="1349115"/>
          </a:xfrm>
        </p:spPr>
        <p:txBody>
          <a:bodyPr>
            <a:normAutofit fontScale="77500" lnSpcReduction="2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347554" y="2417633"/>
            <a:ext cx="4405052" cy="1754326"/>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a:t>
            </a:r>
          </a:p>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7110833" y="2547658"/>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7284986" y="3819593"/>
            <a:ext cx="4032354" cy="923330"/>
          </a:xfrm>
          <a:prstGeom prst="rect">
            <a:avLst/>
          </a:prstGeom>
          <a:noFill/>
        </p:spPr>
        <p:txBody>
          <a:bodyPr wrap="square" rtlCol="0">
            <a:spAutoFit/>
          </a:bodyPr>
          <a:lstStyle/>
          <a:p>
            <a:r>
              <a:rPr lang="en-GB" dirty="0"/>
              <a:t>Factors which influence the decision about whether to commit a specific crime</a:t>
            </a:r>
          </a:p>
        </p:txBody>
      </p:sp>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7023783-1BA7-4B53-8EDC-B7F22732F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B8B7D45-C71F-4FD6-BE9F-31CB246781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05878"/>
            <a:ext cx="12192000" cy="4552121"/>
            <a:chOff x="6096002" y="-9073"/>
            <a:chExt cx="6095998" cy="6867073"/>
          </a:xfrm>
        </p:grpSpPr>
        <p:sp>
          <p:nvSpPr>
            <p:cNvPr id="15" name="Rectangle 14">
              <a:extLst>
                <a:ext uri="{FF2B5EF4-FFF2-40B4-BE49-F238E27FC236}">
                  <a16:creationId xmlns:a16="http://schemas.microsoft.com/office/drawing/2014/main" id="{4F0E55DB-2DD2-4990-952E-AF7499C79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131DE2E-D7A0-4137-B8A6-3F996F89A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0BEECA9E-C489-4B62-9103-5A6D60EA2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913"/>
            <a:ext cx="6095996" cy="23187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484552" y="398495"/>
            <a:ext cx="5251230" cy="1601755"/>
          </a:xfrm>
        </p:spPr>
        <p:txBody>
          <a:bodyPr>
            <a:normAutofit/>
          </a:bodyPr>
          <a:lstStyle/>
          <a:p>
            <a:r>
              <a:rPr lang="en-GB" sz="4400"/>
              <a:t>Rational choice theory</a:t>
            </a:r>
          </a:p>
        </p:txBody>
      </p:sp>
      <p:pic>
        <p:nvPicPr>
          <p:cNvPr id="7" name="Picture 6">
            <a:extLst>
              <a:ext uri="{FF2B5EF4-FFF2-40B4-BE49-F238E27FC236}">
                <a16:creationId xmlns:a16="http://schemas.microsoft.com/office/drawing/2014/main" id="{F52A6992-1A03-9E3C-0627-9B1E2BA7AE88}"/>
              </a:ext>
            </a:extLst>
          </p:cNvPr>
          <p:cNvPicPr>
            <a:picLocks noChangeAspect="1"/>
          </p:cNvPicPr>
          <p:nvPr/>
        </p:nvPicPr>
        <p:blipFill rotWithShape="1">
          <a:blip r:embed="rId3"/>
          <a:stretch/>
        </p:blipFill>
        <p:spPr>
          <a:xfrm>
            <a:off x="7357714" y="136526"/>
            <a:ext cx="3509251" cy="1973954"/>
          </a:xfrm>
          <a:prstGeom prst="rect">
            <a:avLst/>
          </a:prstGeom>
        </p:spPr>
      </p:pic>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2736271216"/>
              </p:ext>
            </p:extLst>
          </p:nvPr>
        </p:nvGraphicFramePr>
        <p:xfrm>
          <a:off x="484551" y="2508976"/>
          <a:ext cx="11109755" cy="36528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8821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Rational choice theory</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220749" y="2680499"/>
            <a:ext cx="2476070" cy="3643932"/>
          </a:xfrm>
        </p:spPr>
        <p:txBody>
          <a:bodyPr vert="horz" lIns="91440" tIns="45720" rIns="91440" bIns="45720" rtlCol="0" anchor="ctr">
            <a:normAutofit/>
          </a:bodyPr>
          <a:lstStyle/>
          <a:p>
            <a:r>
              <a:rPr lang="en-US" cap="all" spc="200"/>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4819304" y="609600"/>
            <a:ext cx="5562600" cy="5562600"/>
          </a:xfrm>
          <a:prstGeom prst="rect">
            <a:avLst/>
          </a:prstGeom>
        </p:spPr>
      </p:pic>
    </p:spTree>
    <p:extLst>
      <p:ext uri="{BB962C8B-B14F-4D97-AF65-F5344CB8AC3E}">
        <p14:creationId xmlns:p14="http://schemas.microsoft.com/office/powerpoint/2010/main" val="2459443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a:xfrm>
            <a:off x="2722880" y="-500797"/>
            <a:ext cx="10058400" cy="1450757"/>
          </a:xfrm>
        </p:spPr>
        <p:txBody>
          <a:bodyPr/>
          <a:lstStyle/>
          <a:p>
            <a:r>
              <a:rPr lang="en-GB" dirty="0"/>
              <a:t>Routine Activities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4"/>
          <a:stretch>
            <a:fillRect/>
          </a:stretch>
        </p:blipFill>
        <p:spPr>
          <a:xfrm>
            <a:off x="1549400" y="1206500"/>
            <a:ext cx="8564563" cy="4818063"/>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484552" y="792956"/>
            <a:ext cx="5022630" cy="5384007"/>
          </a:xfrm>
        </p:spPr>
        <p:txBody>
          <a:bodyPr>
            <a:normAutofit/>
          </a:bodyPr>
          <a:lstStyle/>
          <a:p>
            <a:r>
              <a:rPr lang="en-US" sz="4000" dirty="0">
                <a:solidFill>
                  <a:schemeClr val="bg1"/>
                </a:solidFill>
              </a:rPr>
              <a:t>Routine Activities Theory</a:t>
            </a:r>
          </a:p>
          <a:p>
            <a:endParaRPr lang="en-US" sz="2400" dirty="0">
              <a:solidFill>
                <a:schemeClr val="bg1"/>
              </a:solidFill>
            </a:endParaRPr>
          </a:p>
          <a:p>
            <a:r>
              <a:rPr lang="en-US" sz="2400" dirty="0">
                <a:solidFill>
                  <a:schemeClr val="bg1"/>
                </a:solidFill>
              </a:rPr>
              <a:t>Cohen and Felson’s (1979) suggested that for crime to occur, </a:t>
            </a:r>
            <a:r>
              <a:rPr lang="en-GB" sz="2400" dirty="0">
                <a:solidFill>
                  <a:schemeClr val="bg1"/>
                </a:solidFill>
              </a:rPr>
              <a:t>three things were necessary: a motivated offender, a suitable target, and the absence of guardians.</a:t>
            </a:r>
            <a:endParaRPr lang="en-US" sz="2400" dirty="0">
              <a:solidFill>
                <a:schemeClr val="bg1"/>
              </a:solidFill>
            </a:endParaRPr>
          </a:p>
        </p:txBody>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l="228" r="53593"/>
          <a:stretch/>
        </p:blipFill>
        <p:spPr>
          <a:xfrm>
            <a:off x="6580550" y="711329"/>
            <a:ext cx="5126898" cy="5329070"/>
          </a:xfrm>
          <a:prstGeom prst="rect">
            <a:avLst/>
          </a:prstGeom>
        </p:spPr>
      </p:pic>
    </p:spTree>
    <p:extLst>
      <p:ext uri="{BB962C8B-B14F-4D97-AF65-F5344CB8AC3E}">
        <p14:creationId xmlns:p14="http://schemas.microsoft.com/office/powerpoint/2010/main" val="3489562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F6BD-0535-9B92-FFF1-7329716EE45A}"/>
              </a:ext>
            </a:extLst>
          </p:cNvPr>
          <p:cNvSpPr>
            <a:spLocks noGrp="1"/>
          </p:cNvSpPr>
          <p:nvPr>
            <p:ph type="title"/>
          </p:nvPr>
        </p:nvSpPr>
        <p:spPr/>
        <p:txBody>
          <a:bodyPr/>
          <a:lstStyle/>
          <a:p>
            <a:r>
              <a:rPr lang="en-GB" dirty="0"/>
              <a:t>Routine Activities Theory </a:t>
            </a:r>
          </a:p>
        </p:txBody>
      </p:sp>
      <p:pic>
        <p:nvPicPr>
          <p:cNvPr id="8" name="Content Placeholder 7" descr="A diagram of a crime&#10;&#10;Description automatically generated">
            <a:extLst>
              <a:ext uri="{FF2B5EF4-FFF2-40B4-BE49-F238E27FC236}">
                <a16:creationId xmlns:a16="http://schemas.microsoft.com/office/drawing/2014/main" id="{DD93E531-A4D4-7DF9-DE21-F3A9A5874A31}"/>
              </a:ext>
            </a:extLst>
          </p:cNvPr>
          <p:cNvPicPr>
            <a:picLocks noGrp="1" noChangeAspect="1"/>
          </p:cNvPicPr>
          <p:nvPr>
            <p:ph idx="1"/>
          </p:nvPr>
        </p:nvPicPr>
        <p:blipFill>
          <a:blip r:embed="rId3"/>
          <a:stretch>
            <a:fillRect/>
          </a:stretch>
        </p:blipFill>
        <p:spPr>
          <a:xfrm>
            <a:off x="7771599" y="2945475"/>
            <a:ext cx="3442570" cy="2822009"/>
          </a:xfrm>
        </p:spPr>
      </p:pic>
      <p:sp>
        <p:nvSpPr>
          <p:cNvPr id="9" name="TextBox 8">
            <a:extLst>
              <a:ext uri="{FF2B5EF4-FFF2-40B4-BE49-F238E27FC236}">
                <a16:creationId xmlns:a16="http://schemas.microsoft.com/office/drawing/2014/main" id="{A513DFF3-F9D7-385B-21DF-9EA51CAED803}"/>
              </a:ext>
            </a:extLst>
          </p:cNvPr>
          <p:cNvSpPr txBox="1"/>
          <p:nvPr/>
        </p:nvSpPr>
        <p:spPr>
          <a:xfrm>
            <a:off x="694081" y="1941265"/>
            <a:ext cx="612522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p>
          <a:p>
            <a:r>
              <a:rPr lang="en-GB" sz="2400" dirty="0"/>
              <a:t>Cohen and Felson assume that there will be a motivated offender involved and are not interested in the reasons why. </a:t>
            </a:r>
            <a:endParaRPr lang="en-US" sz="2400"/>
          </a:p>
          <a:p>
            <a:r>
              <a:rPr lang="en-GB" sz="2400" b="1" dirty="0"/>
              <a:t>How does this differ from other theories? </a:t>
            </a:r>
          </a:p>
          <a:p>
            <a:endParaRPr lang="en-GB" sz="2400" dirty="0"/>
          </a:p>
          <a:p>
            <a:r>
              <a:rPr lang="en-GB" sz="2400" dirty="0">
                <a:ea typeface="+mn-lt"/>
                <a:cs typeface="+mn-lt"/>
              </a:rPr>
              <a:t>A motivated offender: </a:t>
            </a:r>
            <a:endParaRPr lang="en-GB" sz="2400" dirty="0"/>
          </a:p>
          <a:p>
            <a:r>
              <a:rPr lang="en-GB" sz="2400" dirty="0"/>
              <a:t>Does not need to have a deep psychological motivation to commit a crime </a:t>
            </a:r>
          </a:p>
          <a:p>
            <a:endParaRPr lang="en-GB" dirty="0"/>
          </a:p>
        </p:txBody>
      </p:sp>
    </p:spTree>
    <p:extLst>
      <p:ext uri="{BB962C8B-B14F-4D97-AF65-F5344CB8AC3E}">
        <p14:creationId xmlns:p14="http://schemas.microsoft.com/office/powerpoint/2010/main" val="351722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4311-973C-A6F5-C51C-754117C4088B}"/>
              </a:ext>
            </a:extLst>
          </p:cNvPr>
          <p:cNvSpPr>
            <a:spLocks noGrp="1"/>
          </p:cNvSpPr>
          <p:nvPr>
            <p:ph type="title"/>
          </p:nvPr>
        </p:nvSpPr>
        <p:spPr/>
        <p:txBody>
          <a:bodyPr/>
          <a:lstStyle/>
          <a:p>
            <a:r>
              <a:rPr lang="en-GB" dirty="0"/>
              <a:t>Routine activity theory </a:t>
            </a:r>
          </a:p>
        </p:txBody>
      </p:sp>
      <p:sp>
        <p:nvSpPr>
          <p:cNvPr id="3" name="Content Placeholder 2">
            <a:extLst>
              <a:ext uri="{FF2B5EF4-FFF2-40B4-BE49-F238E27FC236}">
                <a16:creationId xmlns:a16="http://schemas.microsoft.com/office/drawing/2014/main" id="{15559E3E-3479-EAE4-1806-49954E0BB602}"/>
              </a:ext>
            </a:extLst>
          </p:cNvPr>
          <p:cNvSpPr>
            <a:spLocks noGrp="1"/>
          </p:cNvSpPr>
          <p:nvPr>
            <p:ph idx="1"/>
          </p:nvPr>
        </p:nvSpPr>
        <p:spPr>
          <a:xfrm>
            <a:off x="1070950" y="2052638"/>
            <a:ext cx="4848226" cy="3398839"/>
          </a:xfrm>
        </p:spPr>
        <p:txBody>
          <a:bodyPr vert="horz" lIns="91440" tIns="45720" rIns="91440" bIns="45720" rtlCol="0" anchor="t">
            <a:normAutofit fontScale="77500" lnSpcReduction="20000"/>
          </a:bodyPr>
          <a:lstStyle/>
          <a:p>
            <a:endParaRPr lang="en-GB" sz="2400" b="1" dirty="0">
              <a:latin typeface="Arial"/>
              <a:cs typeface="Arial"/>
            </a:endParaRPr>
          </a:p>
          <a:p>
            <a:pPr marL="0" indent="0">
              <a:buNone/>
            </a:pPr>
            <a:r>
              <a:rPr lang="en-GB" sz="2400" b="1" dirty="0">
                <a:solidFill>
                  <a:schemeClr val="tx2">
                    <a:lumMod val="25000"/>
                    <a:lumOff val="75000"/>
                  </a:schemeClr>
                </a:solidFill>
                <a:latin typeface="Arial"/>
                <a:cs typeface="Arial"/>
              </a:rPr>
              <a:t>CRAVED: </a:t>
            </a:r>
          </a:p>
          <a:p>
            <a:pPr marL="0" indent="0">
              <a:buNone/>
            </a:pPr>
            <a:r>
              <a:rPr lang="en-GB" sz="2400" b="1" dirty="0">
                <a:solidFill>
                  <a:schemeClr val="tx2">
                    <a:lumMod val="25000"/>
                    <a:lumOff val="75000"/>
                  </a:schemeClr>
                </a:solidFill>
                <a:latin typeface="Arial"/>
                <a:cs typeface="Arial"/>
              </a:rPr>
              <a:t>C</a:t>
            </a:r>
            <a:r>
              <a:rPr lang="en-GB" sz="2400" b="1" dirty="0">
                <a:latin typeface="Arial"/>
                <a:cs typeface="Arial"/>
              </a:rPr>
              <a:t>oncealable</a:t>
            </a:r>
          </a:p>
          <a:p>
            <a:pPr marL="0" indent="0">
              <a:buNone/>
            </a:pPr>
            <a:r>
              <a:rPr lang="en-GB" sz="2400" b="1" dirty="0">
                <a:solidFill>
                  <a:schemeClr val="tx2">
                    <a:lumMod val="25000"/>
                    <a:lumOff val="75000"/>
                  </a:schemeClr>
                </a:solidFill>
                <a:latin typeface="Arial"/>
                <a:cs typeface="Arial"/>
              </a:rPr>
              <a:t>R</a:t>
            </a:r>
            <a:r>
              <a:rPr lang="en-GB" sz="2400" b="1" dirty="0">
                <a:latin typeface="Arial"/>
                <a:cs typeface="Arial"/>
              </a:rPr>
              <a:t>emovable</a:t>
            </a:r>
          </a:p>
          <a:p>
            <a:pPr marL="0" indent="0">
              <a:buNone/>
            </a:pPr>
            <a:r>
              <a:rPr lang="en-GB" sz="2400" b="1" dirty="0">
                <a:solidFill>
                  <a:schemeClr val="tx2">
                    <a:lumMod val="25000"/>
                    <a:lumOff val="75000"/>
                  </a:schemeClr>
                </a:solidFill>
                <a:latin typeface="Arial"/>
                <a:cs typeface="Arial"/>
              </a:rPr>
              <a:t>A</a:t>
            </a:r>
            <a:r>
              <a:rPr lang="en-GB" sz="2400" b="1" dirty="0">
                <a:latin typeface="Arial"/>
                <a:cs typeface="Arial"/>
              </a:rPr>
              <a:t>vailable</a:t>
            </a:r>
          </a:p>
          <a:p>
            <a:pPr marL="0" indent="0">
              <a:buNone/>
            </a:pPr>
            <a:r>
              <a:rPr lang="en-GB" sz="2400" b="1" dirty="0">
                <a:solidFill>
                  <a:schemeClr val="tx2">
                    <a:lumMod val="25000"/>
                    <a:lumOff val="75000"/>
                  </a:schemeClr>
                </a:solidFill>
                <a:latin typeface="Arial"/>
                <a:cs typeface="Arial"/>
              </a:rPr>
              <a:t>V</a:t>
            </a:r>
            <a:r>
              <a:rPr lang="en-GB" sz="2400" b="1" dirty="0">
                <a:latin typeface="Arial"/>
                <a:cs typeface="Arial"/>
              </a:rPr>
              <a:t>aluable</a:t>
            </a:r>
          </a:p>
          <a:p>
            <a:pPr marL="0" indent="0">
              <a:buNone/>
            </a:pPr>
            <a:r>
              <a:rPr lang="en-GB" sz="2400" b="1" dirty="0">
                <a:solidFill>
                  <a:schemeClr val="tx2">
                    <a:lumMod val="25000"/>
                    <a:lumOff val="75000"/>
                  </a:schemeClr>
                </a:solidFill>
                <a:latin typeface="Arial"/>
                <a:cs typeface="Arial"/>
              </a:rPr>
              <a:t>E</a:t>
            </a:r>
            <a:r>
              <a:rPr lang="en-GB" sz="2400" b="1" dirty="0">
                <a:latin typeface="Arial"/>
                <a:cs typeface="Arial"/>
              </a:rPr>
              <a:t>njoyable </a:t>
            </a:r>
          </a:p>
          <a:p>
            <a:pPr marL="0" indent="0">
              <a:buNone/>
            </a:pPr>
            <a:r>
              <a:rPr lang="en-GB" sz="2400" b="1" dirty="0">
                <a:solidFill>
                  <a:schemeClr val="tx2">
                    <a:lumMod val="25000"/>
                    <a:lumOff val="75000"/>
                  </a:schemeClr>
                </a:solidFill>
                <a:latin typeface="Arial"/>
                <a:cs typeface="Arial"/>
              </a:rPr>
              <a:t>D</a:t>
            </a:r>
            <a:r>
              <a:rPr lang="en-GB" sz="2400" b="1" dirty="0">
                <a:latin typeface="Arial"/>
                <a:cs typeface="Arial"/>
              </a:rPr>
              <a:t>isposable </a:t>
            </a:r>
          </a:p>
          <a:p>
            <a:endParaRPr lang="en-GB" sz="2400" dirty="0">
              <a:latin typeface="Arial"/>
              <a:cs typeface="Arial"/>
            </a:endParaRPr>
          </a:p>
        </p:txBody>
      </p:sp>
      <p:pic>
        <p:nvPicPr>
          <p:cNvPr id="4" name="Picture 3" descr="A diagram with blue circles&#10;&#10;Description automatically generated">
            <a:extLst>
              <a:ext uri="{FF2B5EF4-FFF2-40B4-BE49-F238E27FC236}">
                <a16:creationId xmlns:a16="http://schemas.microsoft.com/office/drawing/2014/main" id="{B8D85DDC-7E60-0AB0-943D-2CEC05E389A5}"/>
              </a:ext>
            </a:extLst>
          </p:cNvPr>
          <p:cNvPicPr>
            <a:picLocks noChangeAspect="1"/>
          </p:cNvPicPr>
          <p:nvPr/>
        </p:nvPicPr>
        <p:blipFill>
          <a:blip r:embed="rId3"/>
          <a:stretch>
            <a:fillRect/>
          </a:stretch>
        </p:blipFill>
        <p:spPr>
          <a:xfrm>
            <a:off x="8451056" y="2339505"/>
            <a:ext cx="3469481" cy="4217193"/>
          </a:xfrm>
          <a:prstGeom prst="rect">
            <a:avLst/>
          </a:prstGeom>
        </p:spPr>
      </p:pic>
      <p:sp>
        <p:nvSpPr>
          <p:cNvPr id="5" name="TextBox 4">
            <a:extLst>
              <a:ext uri="{FF2B5EF4-FFF2-40B4-BE49-F238E27FC236}">
                <a16:creationId xmlns:a16="http://schemas.microsoft.com/office/drawing/2014/main" id="{5CDC1026-0B78-C594-4FA1-4791D44DD648}"/>
              </a:ext>
            </a:extLst>
          </p:cNvPr>
          <p:cNvSpPr txBox="1"/>
          <p:nvPr/>
        </p:nvSpPr>
        <p:spPr>
          <a:xfrm>
            <a:off x="1113410" y="5618454"/>
            <a:ext cx="64341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A suitable target could an object, place or a person </a:t>
            </a:r>
          </a:p>
        </p:txBody>
      </p:sp>
      <p:sp>
        <p:nvSpPr>
          <p:cNvPr id="7" name="Rectangle: Rounded Corners 6">
            <a:extLst>
              <a:ext uri="{FF2B5EF4-FFF2-40B4-BE49-F238E27FC236}">
                <a16:creationId xmlns:a16="http://schemas.microsoft.com/office/drawing/2014/main" id="{88F8E7DF-E4F3-9EF5-D85E-5A44F46B570B}"/>
              </a:ext>
            </a:extLst>
          </p:cNvPr>
          <p:cNvSpPr/>
          <p:nvPr/>
        </p:nvSpPr>
        <p:spPr>
          <a:xfrm>
            <a:off x="767174" y="2418127"/>
            <a:ext cx="5540698" cy="3052691"/>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401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BD19-0DD7-0BDA-9CF2-FFC5C328DF01}"/>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CE4EFD84-46F2-F0CF-2925-455F43CECB35}"/>
              </a:ext>
            </a:extLst>
          </p:cNvPr>
          <p:cNvSpPr>
            <a:spLocks noGrp="1"/>
          </p:cNvSpPr>
          <p:nvPr>
            <p:ph idx="1"/>
          </p:nvPr>
        </p:nvSpPr>
        <p:spPr>
          <a:xfrm>
            <a:off x="566736" y="2506662"/>
            <a:ext cx="5693570" cy="4351338"/>
          </a:xfrm>
        </p:spPr>
        <p:txBody>
          <a:bodyPr vert="horz" lIns="91440" tIns="45720" rIns="91440" bIns="45720" rtlCol="0" anchor="t">
            <a:normAutofit/>
          </a:bodyPr>
          <a:lstStyle/>
          <a:p>
            <a:pPr>
              <a:buFont typeface="Calibri" panose="020B0604020202020204" pitchFamily="34" charset="0"/>
              <a:buChar char="-"/>
            </a:pPr>
            <a:r>
              <a:rPr lang="en-GB" dirty="0"/>
              <a:t>This section may deter offenders from carrying out a crime </a:t>
            </a:r>
          </a:p>
          <a:p>
            <a:pPr>
              <a:buFont typeface="Calibri" panose="020B0604020202020204" pitchFamily="34" charset="0"/>
              <a:buChar char="-"/>
            </a:pPr>
            <a:r>
              <a:rPr lang="en-GB" dirty="0"/>
              <a:t>Guardians can include not only people who can protect the targets but also:</a:t>
            </a:r>
            <a:endParaRPr lang="en-US" dirty="0"/>
          </a:p>
          <a:p>
            <a:pPr>
              <a:buFont typeface="Calibri" panose="020B0604020202020204" pitchFamily="34" charset="0"/>
              <a:buChar char="-"/>
            </a:pPr>
            <a:r>
              <a:rPr lang="en-GB" dirty="0"/>
              <a:t>Police </a:t>
            </a:r>
          </a:p>
          <a:p>
            <a:pPr>
              <a:buFont typeface="Calibri" panose="020B0604020202020204" pitchFamily="34" charset="0"/>
              <a:buChar char="-"/>
            </a:pPr>
            <a:r>
              <a:rPr lang="en-GB" dirty="0"/>
              <a:t>Security</a:t>
            </a:r>
          </a:p>
          <a:p>
            <a:pPr>
              <a:buFont typeface="Calibri" panose="020B0604020202020204" pitchFamily="34" charset="0"/>
              <a:buChar char="-"/>
            </a:pPr>
            <a:r>
              <a:rPr lang="en-GB" dirty="0"/>
              <a:t>Door staff </a:t>
            </a:r>
          </a:p>
          <a:p>
            <a:pPr>
              <a:buFont typeface="Calibri" panose="020B0604020202020204" pitchFamily="34" charset="0"/>
              <a:buChar char="-"/>
            </a:pPr>
            <a:r>
              <a:rPr lang="en-GB" dirty="0"/>
              <a:t>Neighbours </a:t>
            </a:r>
          </a:p>
          <a:p>
            <a:pPr>
              <a:buFont typeface="Calibri" panose="020B0604020202020204" pitchFamily="34" charset="0"/>
              <a:buChar char="-"/>
            </a:pPr>
            <a:endParaRPr lang="en-GB" dirty="0"/>
          </a:p>
        </p:txBody>
      </p:sp>
      <p:pic>
        <p:nvPicPr>
          <p:cNvPr id="4" name="Picture 3">
            <a:extLst>
              <a:ext uri="{FF2B5EF4-FFF2-40B4-BE49-F238E27FC236}">
                <a16:creationId xmlns:a16="http://schemas.microsoft.com/office/drawing/2014/main" id="{A6627D41-1A51-4A65-8E09-3CFC099BF425}"/>
              </a:ext>
            </a:extLst>
          </p:cNvPr>
          <p:cNvPicPr>
            <a:picLocks noChangeAspect="1"/>
          </p:cNvPicPr>
          <p:nvPr/>
        </p:nvPicPr>
        <p:blipFill>
          <a:blip r:embed="rId3"/>
          <a:stretch>
            <a:fillRect/>
          </a:stretch>
        </p:blipFill>
        <p:spPr>
          <a:xfrm>
            <a:off x="7641431" y="2352675"/>
            <a:ext cx="3505199" cy="3831431"/>
          </a:xfrm>
          <a:prstGeom prst="rect">
            <a:avLst/>
          </a:prstGeom>
        </p:spPr>
      </p:pic>
    </p:spTree>
    <p:extLst>
      <p:ext uri="{BB962C8B-B14F-4D97-AF65-F5344CB8AC3E}">
        <p14:creationId xmlns:p14="http://schemas.microsoft.com/office/powerpoint/2010/main" val="1867378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31D9-5C1F-90CF-2968-51F59CC4463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FFAA449-9B69-22F2-1175-26F2FF09B0BA}"/>
              </a:ext>
            </a:extLst>
          </p:cNvPr>
          <p:cNvSpPr>
            <a:spLocks noGrp="1"/>
          </p:cNvSpPr>
          <p:nvPr>
            <p:ph idx="1"/>
          </p:nvPr>
        </p:nvSpPr>
        <p:spPr>
          <a:xfrm>
            <a:off x="5871808" y="2650001"/>
            <a:ext cx="6186841" cy="4946324"/>
          </a:xfrm>
        </p:spPr>
        <p:txBody>
          <a:bodyPr vert="horz" lIns="91440" tIns="45720" rIns="91440" bIns="45720" rtlCol="0" anchor="t">
            <a:noAutofit/>
          </a:bodyPr>
          <a:lstStyle/>
          <a:p>
            <a:pPr marL="0" indent="0">
              <a:buNone/>
            </a:pPr>
            <a:r>
              <a:rPr lang="en-GB" dirty="0"/>
              <a:t>Mary lives in a very large house with lots of designer items on show that you can see through the windows, and she also flashes them all over social media. She always leaves one of her windows open for fresh air and lives on a busy street. Every day Mary leaves the house at 9am and doesn’t get back until 1pm. While she was out, she went to buy a coffee – but left her phone on the seat of her car. Mary was in a hurry, so she ran into the coffee shop and did not lock her car and her phone was stolen.</a:t>
            </a:r>
          </a:p>
          <a:p>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97B81D82-68EC-8000-D3C0-6FDAA931F656}"/>
              </a:ext>
            </a:extLst>
          </p:cNvPr>
          <p:cNvSpPr txBox="1"/>
          <p:nvPr/>
        </p:nvSpPr>
        <p:spPr>
          <a:xfrm>
            <a:off x="277286" y="2559468"/>
            <a:ext cx="426719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Read the scenario and answer the following questions: </a:t>
            </a:r>
          </a:p>
          <a:p>
            <a:pPr marL="342900" indent="-342900">
              <a:buAutoNum type="arabicParenR"/>
            </a:pPr>
            <a:r>
              <a:rPr lang="en-GB" sz="2000" dirty="0"/>
              <a:t>Between what times is Mary's house most vulnerable? </a:t>
            </a:r>
          </a:p>
          <a:p>
            <a:pPr marL="342900" indent="-342900">
              <a:buAutoNum type="arabicParenR"/>
            </a:pPr>
            <a:r>
              <a:rPr lang="en-GB" sz="2000" dirty="0"/>
              <a:t>What can Mary do to deter offenders from her house within these times? </a:t>
            </a:r>
          </a:p>
          <a:p>
            <a:pPr marL="342900" indent="-342900">
              <a:buAutoNum type="arabicParenR"/>
            </a:pPr>
            <a:r>
              <a:rPr lang="en-GB" sz="2000" dirty="0"/>
              <a:t>How many potential targets can you notice here? And what are they? </a:t>
            </a:r>
          </a:p>
          <a:p>
            <a:pPr marL="342900" indent="-342900">
              <a:buAutoNum type="arabicParenR"/>
            </a:pPr>
            <a:r>
              <a:rPr lang="en-GB" sz="2000" dirty="0"/>
              <a:t>What could Mary do to prevent her phone being stolen? </a:t>
            </a:r>
          </a:p>
        </p:txBody>
      </p:sp>
      <p:sp>
        <p:nvSpPr>
          <p:cNvPr id="7" name="Rectangle: Rounded Corners 6">
            <a:extLst>
              <a:ext uri="{FF2B5EF4-FFF2-40B4-BE49-F238E27FC236}">
                <a16:creationId xmlns:a16="http://schemas.microsoft.com/office/drawing/2014/main" id="{F7F85FDD-F855-8635-6F71-A033C51F6308}"/>
              </a:ext>
            </a:extLst>
          </p:cNvPr>
          <p:cNvSpPr/>
          <p:nvPr/>
        </p:nvSpPr>
        <p:spPr>
          <a:xfrm>
            <a:off x="5704584" y="2293144"/>
            <a:ext cx="6354065" cy="4564856"/>
          </a:xfrm>
          <a:prstGeom prst="round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269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6687138" y="2389316"/>
            <a:ext cx="4813072" cy="3686015"/>
          </a:xfrm>
        </p:spPr>
        <p:txBody>
          <a:bodyPr vert="horz" lIns="91440" tIns="45720" rIns="91440" bIns="45720" rtlCol="0" anchor="b">
            <a:normAutofit fontScale="90000"/>
          </a:bodyPr>
          <a:lstStyle/>
          <a:p>
            <a:r>
              <a:rPr lang="en-US" sz="8000" dirty="0">
                <a:solidFill>
                  <a:schemeClr val="tx1">
                    <a:lumMod val="85000"/>
                    <a:lumOff val="15000"/>
                  </a:schemeClr>
                </a:solidFill>
              </a:rPr>
              <a:t>Situational crime prevention</a:t>
            </a:r>
          </a:p>
        </p:txBody>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l="12716" r="12715" b="-1"/>
          <a:stretch/>
        </p:blipFill>
        <p:spPr>
          <a:xfrm>
            <a:off x="633999" y="640081"/>
            <a:ext cx="5462001" cy="5054156"/>
          </a:xfrm>
          <a:prstGeom prst="rect">
            <a:avLst/>
          </a:prstGeom>
        </p:spPr>
      </p:pic>
    </p:spTree>
    <p:extLst>
      <p:ext uri="{BB962C8B-B14F-4D97-AF65-F5344CB8AC3E}">
        <p14:creationId xmlns:p14="http://schemas.microsoft.com/office/powerpoint/2010/main" val="340589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5">
            <a:extLst>
              <a:ext uri="{FF2B5EF4-FFF2-40B4-BE49-F238E27FC236}">
                <a16:creationId xmlns:a16="http://schemas.microsoft.com/office/drawing/2014/main" id="{497B5CA8-DDB1-4D07-A462-B69492BB4F68}"/>
              </a:ext>
            </a:extLst>
          </p:cNvPr>
          <p:cNvGraphicFramePr>
            <a:graphicFrameLocks noGrp="1"/>
          </p:cNvGraphicFramePr>
          <p:nvPr>
            <p:extLst>
              <p:ext uri="{D42A27DB-BD31-4B8C-83A1-F6EECF244321}">
                <p14:modId xmlns:p14="http://schemas.microsoft.com/office/powerpoint/2010/main" val="2566957543"/>
              </p:ext>
            </p:extLst>
          </p:nvPr>
        </p:nvGraphicFramePr>
        <p:xfrm>
          <a:off x="6707906" y="1734064"/>
          <a:ext cx="4443413"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 name="TextBox 42">
            <a:extLst>
              <a:ext uri="{FF2B5EF4-FFF2-40B4-BE49-F238E27FC236}">
                <a16:creationId xmlns:a16="http://schemas.microsoft.com/office/drawing/2014/main" id="{0002AA57-5EFD-4680-AFA8-26BEFCA8E7A3}"/>
              </a:ext>
            </a:extLst>
          </p:cNvPr>
          <p:cNvSpPr txBox="1"/>
          <p:nvPr/>
        </p:nvSpPr>
        <p:spPr>
          <a:xfrm>
            <a:off x="3463011" y="3950921"/>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cap="all" dirty="0">
                <a:latin typeface="Century Gothic"/>
              </a:rPr>
              <a:t>RATIONAL CHOICE AND </a:t>
            </a:r>
            <a:r>
              <a:rPr lang="en-GB" sz="2000" b="1" dirty="0">
                <a:latin typeface="Century Gothic"/>
              </a:rPr>
              <a:t>​</a:t>
            </a:r>
            <a:br>
              <a:rPr lang="en-GB" sz="2000" b="1" dirty="0">
                <a:latin typeface="Century Gothic"/>
              </a:rPr>
            </a:br>
            <a:r>
              <a:rPr lang="en-GB" sz="2000" b="1" cap="all" dirty="0">
                <a:latin typeface="Century Gothic"/>
              </a:rPr>
              <a:t>CRIME REDUCTION</a:t>
            </a:r>
            <a:endParaRPr lang="en-GB" sz="2000" b="1" dirty="0"/>
          </a:p>
        </p:txBody>
      </p:sp>
      <p:sp>
        <p:nvSpPr>
          <p:cNvPr id="17" name="TextBox 16">
            <a:extLst>
              <a:ext uri="{FF2B5EF4-FFF2-40B4-BE49-F238E27FC236}">
                <a16:creationId xmlns:a16="http://schemas.microsoft.com/office/drawing/2014/main" id="{2E53101F-8BFC-47C6-AF25-CB2380D4A4B7}"/>
              </a:ext>
            </a:extLst>
          </p:cNvPr>
          <p:cNvSpPr txBox="1"/>
          <p:nvPr/>
        </p:nvSpPr>
        <p:spPr>
          <a:xfrm>
            <a:off x="933525" y="289447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Thinking about Rational Choice Theory, consider crime prevention strategies that you could implement to help reduce crime. </a:t>
            </a:r>
          </a:p>
          <a:p>
            <a:endParaRPr lang="en-GB" dirty="0"/>
          </a:p>
          <a:p>
            <a:r>
              <a:rPr lang="en-GB" dirty="0"/>
              <a:t>Make a note of a few suggestions. </a:t>
            </a:r>
          </a:p>
        </p:txBody>
      </p:sp>
    </p:spTree>
    <p:extLst>
      <p:ext uri="{BB962C8B-B14F-4D97-AF65-F5344CB8AC3E}">
        <p14:creationId xmlns:p14="http://schemas.microsoft.com/office/powerpoint/2010/main" val="143063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a:xfrm>
            <a:off x="8205404" y="2510760"/>
            <a:ext cx="3401961" cy="3686015"/>
          </a:xfrm>
        </p:spPr>
        <p:txBody>
          <a:bodyPr vert="horz" lIns="91440" tIns="45720" rIns="91440" bIns="45720" rtlCol="0" anchor="b">
            <a:normAutofit fontScale="90000"/>
          </a:bodyPr>
          <a:lstStyle/>
          <a:p>
            <a:r>
              <a:rPr lang="en-US" sz="5600" dirty="0">
                <a:solidFill>
                  <a:schemeClr val="tx1">
                    <a:lumMod val="85000"/>
                    <a:lumOff val="15000"/>
                  </a:schemeClr>
                </a:solidFill>
              </a:rPr>
              <a:t>Situational crime prevention - SWANSEA</a:t>
            </a:r>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720725" y="1271588"/>
            <a:ext cx="6738938" cy="3790950"/>
          </a:xfrm>
          <a:prstGeom prst="rect">
            <a:avLst/>
          </a:prstGeom>
        </p:spPr>
      </p:pic>
    </p:spTree>
    <p:extLst>
      <p:ext uri="{BB962C8B-B14F-4D97-AF65-F5344CB8AC3E}">
        <p14:creationId xmlns:p14="http://schemas.microsoft.com/office/powerpoint/2010/main" val="505590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introduction to positivism</a:t>
            </a:r>
          </a:p>
        </p:txBody>
      </p:sp>
      <p:sp>
        <p:nvSpPr>
          <p:cNvPr id="3" name="Content Placeholder 2"/>
          <p:cNvSpPr>
            <a:spLocks noGrp="1"/>
          </p:cNvSpPr>
          <p:nvPr>
            <p:ph idx="1"/>
          </p:nvPr>
        </p:nvSpPr>
        <p:spPr>
          <a:xfrm>
            <a:off x="4639733" y="2606940"/>
            <a:ext cx="6515947" cy="4023360"/>
          </a:xfrm>
        </p:spPr>
        <p:txBody>
          <a:bodyPr>
            <a:normAutofit fontScale="85000" lnSpcReduction="20000"/>
          </a:bodyPr>
          <a:lstStyle/>
          <a:p>
            <a:pPr marL="0" indent="0">
              <a:buNone/>
            </a:pPr>
            <a:r>
              <a:rPr lang="en-GB" sz="2800" i="1" dirty="0">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sz="2800" u="sng" dirty="0">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Focus on the offender </a:t>
            </a:r>
            <a:r>
              <a:rPr lang="en-GB" sz="2800" dirty="0">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Crime was viewed as an act which breached society’s consensual values</a:t>
            </a:r>
            <a:r>
              <a:rPr lang="en-GB" sz="2800" dirty="0">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89754" y="639097"/>
            <a:ext cx="6253317" cy="3686015"/>
          </a:xfrm>
        </p:spPr>
        <p:txBody>
          <a:bodyPr>
            <a:normAutofit fontScale="90000"/>
          </a:bodyPr>
          <a:lstStyle/>
          <a:p>
            <a:r>
              <a:rPr lang="en-GB" sz="5600" dirty="0"/>
              <a:t>THEORIES OF CRIME:</a:t>
            </a:r>
            <a:br>
              <a:rPr lang="en-GB" sz="5600" dirty="0"/>
            </a:br>
            <a:r>
              <a:rPr lang="en-GB" sz="5600" dirty="0"/>
              <a:t>POSITIVISM: Biological and </a:t>
            </a:r>
            <a:r>
              <a:rPr lang="en-GB" sz="5600" dirty="0">
                <a:solidFill>
                  <a:schemeClr val="tx2">
                    <a:lumMod val="50000"/>
                    <a:lumOff val="50000"/>
                  </a:schemeClr>
                </a:solidFill>
              </a:rPr>
              <a:t>Psychological</a:t>
            </a:r>
          </a:p>
        </p:txBody>
      </p:sp>
      <p:sp>
        <p:nvSpPr>
          <p:cNvPr id="3" name="Subtitle 2"/>
          <p:cNvSpPr>
            <a:spLocks noGrp="1"/>
          </p:cNvSpPr>
          <p:nvPr>
            <p:ph type="subTitle" idx="1"/>
          </p:nvPr>
        </p:nvSpPr>
        <p:spPr>
          <a:xfrm>
            <a:off x="5289753" y="4455621"/>
            <a:ext cx="6269347" cy="1238616"/>
          </a:xfrm>
        </p:spPr>
        <p:txBody>
          <a:bodyPr>
            <a:normAutofit/>
          </a:bodyPr>
          <a:lstStyle/>
          <a:p>
            <a:r>
              <a:rPr lang="en-GB">
                <a:solidFill>
                  <a:schemeClr val="tx1">
                    <a:lumMod val="85000"/>
                    <a:lumOff val="15000"/>
                  </a:schemeClr>
                </a:solidFill>
              </a:rPr>
              <a:t>Laura Knight</a:t>
            </a:r>
          </a:p>
        </p:txBody>
      </p:sp>
      <p:pic>
        <p:nvPicPr>
          <p:cNvPr id="4" name="Picture 3">
            <a:extLst>
              <a:ext uri="{FF2B5EF4-FFF2-40B4-BE49-F238E27FC236}">
                <a16:creationId xmlns:a16="http://schemas.microsoft.com/office/drawing/2014/main" id="{CF3A4043-41D4-9A99-98C1-0AF881E20941}"/>
              </a:ext>
            </a:extLst>
          </p:cNvPr>
          <p:cNvPicPr>
            <a:picLocks noChangeAspect="1"/>
          </p:cNvPicPr>
          <p:nvPr/>
        </p:nvPicPr>
        <p:blipFill>
          <a:blip r:embed="rId3"/>
          <a:stretch>
            <a:fillRect/>
          </a:stretch>
        </p:blipFill>
        <p:spPr>
          <a:xfrm>
            <a:off x="905099" y="620720"/>
            <a:ext cx="3459114" cy="5086933"/>
          </a:xfrm>
          <a:prstGeom prst="rect">
            <a:avLst/>
          </a:prstGeom>
        </p:spPr>
      </p:pic>
    </p:spTree>
    <p:extLst>
      <p:ext uri="{BB962C8B-B14F-4D97-AF65-F5344CB8AC3E}">
        <p14:creationId xmlns:p14="http://schemas.microsoft.com/office/powerpoint/2010/main" val="2740688735"/>
      </p:ext>
    </p:extLst>
  </p:cSld>
  <p:clrMapOvr>
    <a:masterClrMapping/>
  </p:clrMapOvr>
  <mc:AlternateContent xmlns:mc="http://schemas.openxmlformats.org/markup-compatibility/2006" xmlns:p14="http://schemas.microsoft.com/office/powerpoint/2010/main">
    <mc:Choice Requires="p14">
      <p:transition p14:dur="0" advTm="15467"/>
    </mc:Choice>
    <mc:Fallback xmlns="">
      <p:transition advTm="15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348507" y="2446986"/>
            <a:ext cx="8355764" cy="309092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a:xfrm>
            <a:off x="3078051" y="2614410"/>
            <a:ext cx="8626220" cy="3475493"/>
          </a:xfrm>
        </p:spPr>
        <p:txBody>
          <a:bodyPr>
            <a:normAutofit/>
          </a:bodyPr>
          <a:lstStyle/>
          <a:p>
            <a:pPr marL="0" indent="0" algn="ctr">
              <a:buNone/>
            </a:pPr>
            <a:r>
              <a:rPr lang="en-GB" sz="5400" dirty="0">
                <a:solidFill>
                  <a:schemeClr val="bg1"/>
                </a:solidFill>
                <a:latin typeface="Bahnschrift Light SemiCondensed" panose="020B0502040204020203" pitchFamily="34" charset="0"/>
              </a:rPr>
              <a:t>WHAT IS POSTIVISM AND HOW DOES IT DIFFER FROM CLASSICISM?</a:t>
            </a:r>
          </a:p>
        </p:txBody>
      </p:sp>
    </p:spTree>
    <p:extLst>
      <p:ext uri="{BB962C8B-B14F-4D97-AF65-F5344CB8AC3E}">
        <p14:creationId xmlns:p14="http://schemas.microsoft.com/office/powerpoint/2010/main" val="3339660233"/>
      </p:ext>
    </p:extLst>
  </p:cSld>
  <p:clrMapOvr>
    <a:masterClrMapping/>
  </p:clrMapOvr>
  <mc:AlternateContent xmlns:mc="http://schemas.openxmlformats.org/markup-compatibility/2006" xmlns:p14="http://schemas.microsoft.com/office/powerpoint/2010/main">
    <mc:Choice Requires="p14">
      <p:transition spd="slow" p14:dur="2000" advTm="40762"/>
    </mc:Choice>
    <mc:Fallback xmlns="">
      <p:transition spd="slow" advTm="4076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437E-E191-5002-E971-88D4E052F050}"/>
              </a:ext>
            </a:extLst>
          </p:cNvPr>
          <p:cNvSpPr>
            <a:spLocks noGrp="1"/>
          </p:cNvSpPr>
          <p:nvPr>
            <p:ph type="title"/>
          </p:nvPr>
        </p:nvSpPr>
        <p:spPr>
          <a:xfrm>
            <a:off x="1097280" y="286603"/>
            <a:ext cx="10058400" cy="1450757"/>
          </a:xfrm>
        </p:spPr>
        <p:txBody>
          <a:bodyPr>
            <a:normAutofit fontScale="90000"/>
          </a:bodyPr>
          <a:lstStyle/>
          <a:p>
            <a:r>
              <a:rPr lang="en-GB" sz="3400" b="1"/>
              <a:t>IS PUNISHMENT APPROPRIATE IF THE OFFENCE WAS, AT LEAST PARTLY OUT OF THEIR CONTROL?????</a:t>
            </a:r>
            <a:br>
              <a:rPr lang="en-GB" sz="3400" b="1"/>
            </a:br>
            <a:endParaRPr lang="en-GB" sz="3400"/>
          </a:p>
        </p:txBody>
      </p:sp>
      <p:sp>
        <p:nvSpPr>
          <p:cNvPr id="23" name="Content Placeholder 2">
            <a:extLst>
              <a:ext uri="{FF2B5EF4-FFF2-40B4-BE49-F238E27FC236}">
                <a16:creationId xmlns:a16="http://schemas.microsoft.com/office/drawing/2014/main" id="{359F84B7-8E6D-7A14-6C4E-AE8B921CDE0F}"/>
              </a:ext>
            </a:extLst>
          </p:cNvPr>
          <p:cNvSpPr>
            <a:spLocks noGrp="1"/>
          </p:cNvSpPr>
          <p:nvPr>
            <p:ph idx="1"/>
          </p:nvPr>
        </p:nvSpPr>
        <p:spPr>
          <a:xfrm>
            <a:off x="709785" y="2350559"/>
            <a:ext cx="6923291" cy="4507441"/>
          </a:xfrm>
        </p:spPr>
        <p:txBody>
          <a:bodyPr>
            <a:normAutofit fontScale="77500" lnSpcReduction="20000"/>
          </a:bodyPr>
          <a:lstStyle/>
          <a:p>
            <a:r>
              <a:rPr lang="en-GB" sz="2600" dirty="0"/>
              <a:t>‘</a:t>
            </a:r>
            <a:r>
              <a:rPr lang="en-GB" sz="2600" b="1" dirty="0"/>
              <a:t>Pathological’ </a:t>
            </a:r>
            <a:r>
              <a:rPr lang="en-GB" sz="2600" dirty="0"/>
              <a:t>– a particular type of behaviour is caused by a physical or mental condition.</a:t>
            </a:r>
          </a:p>
          <a:p>
            <a:endParaRPr lang="en-GB" sz="2600" dirty="0"/>
          </a:p>
          <a:p>
            <a:r>
              <a:rPr lang="en-GB" sz="2600" dirty="0"/>
              <a:t>Positivists suggest using treatment or rehabilitation to support the person to resist any biological, psychological or sociological pull to offend.</a:t>
            </a:r>
          </a:p>
          <a:p>
            <a:endParaRPr lang="en-GB" sz="2600" dirty="0"/>
          </a:p>
          <a:p>
            <a:r>
              <a:rPr lang="en-GB" sz="2600" dirty="0"/>
              <a:t>The treatment or rehabilitation needs to continue until the pathology is overcome; therefore, the length of treatment and the seriousness of the treatment may bear no relation to the seriousness of the offence. </a:t>
            </a:r>
          </a:p>
          <a:p>
            <a:endParaRPr lang="en-GB" dirty="0"/>
          </a:p>
        </p:txBody>
      </p:sp>
      <p:pic>
        <p:nvPicPr>
          <p:cNvPr id="4" name="Picture 3">
            <a:extLst>
              <a:ext uri="{FF2B5EF4-FFF2-40B4-BE49-F238E27FC236}">
                <a16:creationId xmlns:a16="http://schemas.microsoft.com/office/drawing/2014/main" id="{111CB839-8E00-E812-D5CA-4EEE46AAB4AD}"/>
              </a:ext>
            </a:extLst>
          </p:cNvPr>
          <p:cNvPicPr>
            <a:picLocks noChangeAspect="1"/>
          </p:cNvPicPr>
          <p:nvPr/>
        </p:nvPicPr>
        <p:blipFill>
          <a:blip r:embed="rId3"/>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7222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barn(inVertical)">
                                      <p:cBhvr>
                                        <p:cTn id="11" dur="500"/>
                                        <p:tgtEl>
                                          <p:spTgt spid="2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23">
                                            <p:txEl>
                                              <p:pRg st="2" end="2"/>
                                            </p:txEl>
                                          </p:spTgt>
                                        </p:tgtEl>
                                        <p:attrNameLst>
                                          <p:attrName>style.visibility</p:attrName>
                                        </p:attrNameLst>
                                      </p:cBhvr>
                                      <p:to>
                                        <p:strVal val="visible"/>
                                      </p:to>
                                    </p:set>
                                    <p:animEffect transition="in" filter="barn(inVertical)">
                                      <p:cBhvr>
                                        <p:cTn id="16" dur="500"/>
                                        <p:tgtEl>
                                          <p:spTgt spid="2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23">
                                            <p:txEl>
                                              <p:pRg st="4" end="4"/>
                                            </p:txEl>
                                          </p:spTgt>
                                        </p:tgtEl>
                                        <p:attrNameLst>
                                          <p:attrName>style.visibility</p:attrName>
                                        </p:attrNameLst>
                                      </p:cBhvr>
                                      <p:to>
                                        <p:strVal val="visible"/>
                                      </p:to>
                                    </p:set>
                                    <p:animEffect transition="in" filter="wipe(down)">
                                      <p:cBhvr>
                                        <p:cTn id="21"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421" y="-442023"/>
            <a:ext cx="10869248" cy="1687513"/>
          </a:xfrm>
        </p:spPr>
        <p:txBody>
          <a:bodyPr/>
          <a:lstStyle/>
          <a:p>
            <a:r>
              <a:rPr lang="en-GB" dirty="0"/>
              <a:t>BIOLOGICAL POSITIVISM</a:t>
            </a:r>
          </a:p>
        </p:txBody>
      </p:sp>
      <p:sp>
        <p:nvSpPr>
          <p:cNvPr id="4" name="TextBox 3"/>
          <p:cNvSpPr txBox="1"/>
          <p:nvPr/>
        </p:nvSpPr>
        <p:spPr>
          <a:xfrm>
            <a:off x="4350342" y="3575226"/>
            <a:ext cx="3928056" cy="830997"/>
          </a:xfrm>
          <a:prstGeom prst="rect">
            <a:avLst/>
          </a:prstGeom>
          <a:solidFill>
            <a:schemeClr val="tx2">
              <a:lumMod val="10000"/>
              <a:lumOff val="90000"/>
            </a:schemeClr>
          </a:solidFill>
        </p:spPr>
        <p:txBody>
          <a:bodyPr wrap="square" rtlCol="0">
            <a:spAutoFit/>
          </a:bodyPr>
          <a:lstStyle/>
          <a:p>
            <a:r>
              <a:rPr lang="en-GB" sz="4800" dirty="0">
                <a:latin typeface="Cambria Math" panose="02040503050406030204" pitchFamily="18" charset="0"/>
                <a:ea typeface="Cambria Math" panose="02040503050406030204" pitchFamily="18" charset="0"/>
              </a:rPr>
              <a:t>‘BORN BAD’?</a:t>
            </a:r>
          </a:p>
        </p:txBody>
      </p:sp>
      <p:pic>
        <p:nvPicPr>
          <p:cNvPr id="5" name="Picture 4"/>
          <p:cNvPicPr>
            <a:picLocks noChangeAspect="1"/>
          </p:cNvPicPr>
          <p:nvPr/>
        </p:nvPicPr>
        <p:blipFill>
          <a:blip r:embed="rId3"/>
          <a:stretch>
            <a:fillRect/>
          </a:stretch>
        </p:blipFill>
        <p:spPr>
          <a:xfrm>
            <a:off x="393141" y="1690754"/>
            <a:ext cx="1952625" cy="2343150"/>
          </a:xfrm>
          <a:prstGeom prst="rect">
            <a:avLst/>
          </a:prstGeom>
        </p:spPr>
      </p:pic>
      <p:sp>
        <p:nvSpPr>
          <p:cNvPr id="6" name="TextBox 5"/>
          <p:cNvSpPr txBox="1"/>
          <p:nvPr/>
        </p:nvSpPr>
        <p:spPr>
          <a:xfrm>
            <a:off x="2550017" y="2678806"/>
            <a:ext cx="2897746" cy="923330"/>
          </a:xfrm>
          <a:prstGeom prst="rect">
            <a:avLst/>
          </a:prstGeom>
          <a:noFill/>
        </p:spPr>
        <p:txBody>
          <a:bodyPr wrap="square" rtlCol="0">
            <a:spAutoFit/>
          </a:bodyPr>
          <a:lstStyle/>
          <a:p>
            <a:r>
              <a:rPr lang="en-GB" b="1" i="1" dirty="0">
                <a:solidFill>
                  <a:srgbClr val="00B0F0"/>
                </a:solidFill>
              </a:rPr>
              <a:t>Franz Joseph Gall: </a:t>
            </a:r>
            <a:r>
              <a:rPr lang="en-GB" dirty="0"/>
              <a:t>which physical traits are linked to criminal behaviour?</a:t>
            </a:r>
          </a:p>
        </p:txBody>
      </p:sp>
      <p:pic>
        <p:nvPicPr>
          <p:cNvPr id="7" name="Picture 6"/>
          <p:cNvPicPr>
            <a:picLocks noChangeAspect="1"/>
          </p:cNvPicPr>
          <p:nvPr/>
        </p:nvPicPr>
        <p:blipFill>
          <a:blip r:embed="rId4"/>
          <a:stretch>
            <a:fillRect/>
          </a:stretch>
        </p:blipFill>
        <p:spPr>
          <a:xfrm>
            <a:off x="1598154" y="4266280"/>
            <a:ext cx="1847850" cy="2466975"/>
          </a:xfrm>
          <a:prstGeom prst="rect">
            <a:avLst/>
          </a:prstGeom>
        </p:spPr>
      </p:pic>
      <p:sp>
        <p:nvSpPr>
          <p:cNvPr id="8" name="TextBox 7"/>
          <p:cNvSpPr txBox="1"/>
          <p:nvPr/>
        </p:nvSpPr>
        <p:spPr>
          <a:xfrm>
            <a:off x="3644721" y="5267459"/>
            <a:ext cx="1996225" cy="923330"/>
          </a:xfrm>
          <a:prstGeom prst="rect">
            <a:avLst/>
          </a:prstGeom>
          <a:noFill/>
        </p:spPr>
        <p:txBody>
          <a:bodyPr wrap="square" rtlCol="0">
            <a:spAutoFit/>
          </a:bodyPr>
          <a:lstStyle/>
          <a:p>
            <a:r>
              <a:rPr lang="en-GB" b="1" i="1" dirty="0">
                <a:solidFill>
                  <a:srgbClr val="92D050"/>
                </a:solidFill>
              </a:rPr>
              <a:t>Cesare Lombroso </a:t>
            </a:r>
            <a:r>
              <a:rPr lang="en-GB" dirty="0"/>
              <a:t>(1876)</a:t>
            </a:r>
          </a:p>
          <a:p>
            <a:r>
              <a:rPr lang="en-GB" dirty="0"/>
              <a:t>‘Biological freaks’</a:t>
            </a:r>
          </a:p>
        </p:txBody>
      </p:sp>
      <p:pic>
        <p:nvPicPr>
          <p:cNvPr id="9" name="Picture 8"/>
          <p:cNvPicPr>
            <a:picLocks noChangeAspect="1"/>
          </p:cNvPicPr>
          <p:nvPr/>
        </p:nvPicPr>
        <p:blipFill>
          <a:blip r:embed="rId5"/>
          <a:stretch>
            <a:fillRect/>
          </a:stretch>
        </p:blipFill>
        <p:spPr>
          <a:xfrm>
            <a:off x="7216999" y="4390474"/>
            <a:ext cx="1905000" cy="2400300"/>
          </a:xfrm>
          <a:prstGeom prst="rect">
            <a:avLst/>
          </a:prstGeom>
        </p:spPr>
      </p:pic>
      <p:sp>
        <p:nvSpPr>
          <p:cNvPr id="10" name="TextBox 9"/>
          <p:cNvSpPr txBox="1"/>
          <p:nvPr/>
        </p:nvSpPr>
        <p:spPr>
          <a:xfrm>
            <a:off x="9272789" y="4816699"/>
            <a:ext cx="1687132" cy="1477328"/>
          </a:xfrm>
          <a:prstGeom prst="rect">
            <a:avLst/>
          </a:prstGeom>
          <a:noFill/>
        </p:spPr>
        <p:txBody>
          <a:bodyPr wrap="square" rtlCol="0">
            <a:spAutoFit/>
          </a:bodyPr>
          <a:lstStyle/>
          <a:p>
            <a:r>
              <a:rPr lang="en-GB" b="1" i="1" dirty="0">
                <a:solidFill>
                  <a:srgbClr val="7030A0"/>
                </a:solidFill>
              </a:rPr>
              <a:t>Enrico </a:t>
            </a:r>
            <a:r>
              <a:rPr lang="en-GB" b="1" i="1" dirty="0" err="1">
                <a:solidFill>
                  <a:srgbClr val="7030A0"/>
                </a:solidFill>
              </a:rPr>
              <a:t>Ferri</a:t>
            </a:r>
            <a:r>
              <a:rPr lang="en-GB" b="1" i="1" dirty="0">
                <a:solidFill>
                  <a:srgbClr val="7030A0"/>
                </a:solidFill>
              </a:rPr>
              <a:t> (1856-1929)</a:t>
            </a:r>
          </a:p>
          <a:p>
            <a:r>
              <a:rPr lang="en-GB" dirty="0"/>
              <a:t>Born bad, insane or social circumstance</a:t>
            </a:r>
          </a:p>
        </p:txBody>
      </p:sp>
      <p:pic>
        <p:nvPicPr>
          <p:cNvPr id="11" name="Picture 10"/>
          <p:cNvPicPr>
            <a:picLocks noChangeAspect="1"/>
          </p:cNvPicPr>
          <p:nvPr/>
        </p:nvPicPr>
        <p:blipFill>
          <a:blip r:embed="rId6"/>
          <a:stretch>
            <a:fillRect/>
          </a:stretch>
        </p:blipFill>
        <p:spPr>
          <a:xfrm>
            <a:off x="7508382" y="1515396"/>
            <a:ext cx="1947153" cy="1814747"/>
          </a:xfrm>
          <a:prstGeom prst="rect">
            <a:avLst/>
          </a:prstGeom>
        </p:spPr>
      </p:pic>
      <p:sp>
        <p:nvSpPr>
          <p:cNvPr id="12" name="TextBox 11"/>
          <p:cNvSpPr txBox="1"/>
          <p:nvPr/>
        </p:nvSpPr>
        <p:spPr>
          <a:xfrm>
            <a:off x="9620518" y="1828800"/>
            <a:ext cx="2228045" cy="646331"/>
          </a:xfrm>
          <a:prstGeom prst="rect">
            <a:avLst/>
          </a:prstGeom>
          <a:solidFill>
            <a:schemeClr val="bg1"/>
          </a:solidFill>
        </p:spPr>
        <p:txBody>
          <a:bodyPr wrap="square" rtlCol="0">
            <a:spAutoFit/>
          </a:bodyPr>
          <a:lstStyle/>
          <a:p>
            <a:r>
              <a:rPr lang="en-GB" b="1" i="1" dirty="0">
                <a:solidFill>
                  <a:srgbClr val="0070C0"/>
                </a:solidFill>
              </a:rPr>
              <a:t>William Sheldon </a:t>
            </a:r>
          </a:p>
          <a:p>
            <a:r>
              <a:rPr lang="en-GB" dirty="0"/>
              <a:t>Somatotyping</a:t>
            </a:r>
          </a:p>
        </p:txBody>
      </p:sp>
    </p:spTree>
    <p:extLst>
      <p:ext uri="{BB962C8B-B14F-4D97-AF65-F5344CB8AC3E}">
        <p14:creationId xmlns:p14="http://schemas.microsoft.com/office/powerpoint/2010/main" val="282257512"/>
      </p:ext>
    </p:extLst>
  </p:cSld>
  <p:clrMapOvr>
    <a:masterClrMapping/>
  </p:clrMapOvr>
  <mc:AlternateContent xmlns:mc="http://schemas.openxmlformats.org/markup-compatibility/2006" xmlns:p14="http://schemas.microsoft.com/office/powerpoint/2010/main">
    <mc:Choice Requires="p14">
      <p:transition spd="slow" p14:dur="2000" advTm="68321"/>
    </mc:Choice>
    <mc:Fallback xmlns="">
      <p:transition spd="slow" advTm="6832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552" y="365125"/>
            <a:ext cx="5022630" cy="2430030"/>
          </a:xfrm>
        </p:spPr>
        <p:txBody>
          <a:bodyPr>
            <a:normAutofit/>
          </a:bodyPr>
          <a:lstStyle/>
          <a:p>
            <a:pPr>
              <a:lnSpc>
                <a:spcPct val="90000"/>
              </a:lnSpc>
            </a:pPr>
            <a:r>
              <a:rPr lang="en-GB" dirty="0"/>
              <a:t>Cesare Lombroso</a:t>
            </a:r>
            <a:br>
              <a:rPr lang="en-GB" dirty="0"/>
            </a:br>
            <a:endParaRPr lang="en-GB"/>
          </a:p>
        </p:txBody>
      </p:sp>
      <p:sp>
        <p:nvSpPr>
          <p:cNvPr id="3" name="Content Placeholder 2"/>
          <p:cNvSpPr>
            <a:spLocks noGrp="1"/>
          </p:cNvSpPr>
          <p:nvPr>
            <p:ph idx="1"/>
          </p:nvPr>
        </p:nvSpPr>
        <p:spPr>
          <a:xfrm>
            <a:off x="484551" y="2157412"/>
            <a:ext cx="5373323" cy="4421981"/>
          </a:xfrm>
        </p:spPr>
        <p:txBody>
          <a:bodyPr>
            <a:normAutofit fontScale="92500" lnSpcReduction="10000"/>
          </a:bodyPr>
          <a:lstStyle/>
          <a:p>
            <a:pPr marL="0" indent="0">
              <a:lnSpc>
                <a:spcPct val="110000"/>
              </a:lnSpc>
              <a:buNone/>
            </a:pPr>
            <a:r>
              <a:rPr lang="en-GB" sz="2400" b="1" u="sng" dirty="0">
                <a:solidFill>
                  <a:schemeClr val="bg1"/>
                </a:solidFill>
                <a:latin typeface="Arial" panose="020B0604020202020204" pitchFamily="34" charset="0"/>
                <a:cs typeface="Arial" panose="020B0604020202020204" pitchFamily="34" charset="0"/>
              </a:rPr>
              <a:t>1. Criminals were biological freaks who had failed to evolve - </a:t>
            </a:r>
            <a:r>
              <a:rPr lang="en-GB" sz="2400" dirty="0">
                <a:solidFill>
                  <a:schemeClr val="bg1"/>
                </a:solidFill>
                <a:latin typeface="Arial" panose="020B0604020202020204" pitchFamily="34" charset="0"/>
                <a:cs typeface="Arial" panose="020B0604020202020204" pitchFamily="34" charset="0"/>
              </a:rPr>
              <a:t>ATAVISM</a:t>
            </a:r>
          </a:p>
          <a:p>
            <a:pPr marL="0" indent="0">
              <a:lnSpc>
                <a:spcPct val="110000"/>
              </a:lnSpc>
              <a:buNone/>
            </a:pPr>
            <a:r>
              <a:rPr lang="en-GB" sz="2400" b="1" u="sng" dirty="0">
                <a:solidFill>
                  <a:schemeClr val="bg1"/>
                </a:solidFill>
                <a:latin typeface="Arial" panose="020B0604020202020204" pitchFamily="34" charset="0"/>
                <a:cs typeface="Arial" panose="020B0604020202020204" pitchFamily="34" charset="0"/>
              </a:rPr>
              <a:t>2. Criminals could be identified by their physical features:</a:t>
            </a:r>
          </a:p>
          <a:p>
            <a:pPr marL="0" indent="0">
              <a:lnSpc>
                <a:spcPct val="110000"/>
              </a:lnSpc>
              <a:buNone/>
            </a:pPr>
            <a:r>
              <a:rPr lang="en-GB" sz="2400" b="1" dirty="0">
                <a:solidFill>
                  <a:schemeClr val="bg1"/>
                </a:solidFill>
              </a:rPr>
              <a:t>Thief</a:t>
            </a:r>
            <a:r>
              <a:rPr lang="en-GB" sz="2400" dirty="0">
                <a:solidFill>
                  <a:schemeClr val="bg1"/>
                </a:solidFill>
              </a:rPr>
              <a:t>: expressive face, small wandering eyes</a:t>
            </a:r>
          </a:p>
          <a:p>
            <a:pPr marL="0" indent="0">
              <a:lnSpc>
                <a:spcPct val="110000"/>
              </a:lnSpc>
              <a:buNone/>
            </a:pPr>
            <a:r>
              <a:rPr lang="en-GB" sz="2400" b="1" dirty="0">
                <a:solidFill>
                  <a:schemeClr val="bg1"/>
                </a:solidFill>
              </a:rPr>
              <a:t>Murderers</a:t>
            </a:r>
            <a:r>
              <a:rPr lang="en-GB" sz="2400" dirty="0">
                <a:solidFill>
                  <a:schemeClr val="bg1"/>
                </a:solidFill>
              </a:rPr>
              <a:t>: big-hawk like noses</a:t>
            </a:r>
          </a:p>
          <a:p>
            <a:pPr marL="0" indent="0">
              <a:lnSpc>
                <a:spcPct val="110000"/>
              </a:lnSpc>
              <a:buNone/>
            </a:pPr>
            <a:r>
              <a:rPr lang="en-GB" sz="2400" b="1" dirty="0">
                <a:solidFill>
                  <a:schemeClr val="bg1"/>
                </a:solidFill>
              </a:rPr>
              <a:t>Rapists</a:t>
            </a:r>
            <a:r>
              <a:rPr lang="en-GB" sz="2400" dirty="0">
                <a:solidFill>
                  <a:schemeClr val="bg1"/>
                </a:solidFill>
              </a:rPr>
              <a:t>: ‘Jug ears’</a:t>
            </a:r>
          </a:p>
          <a:p>
            <a:pPr marL="0" indent="0">
              <a:lnSpc>
                <a:spcPct val="110000"/>
              </a:lnSpc>
              <a:buNone/>
            </a:pPr>
            <a:r>
              <a:rPr lang="en-GB" sz="2400" b="1" dirty="0">
                <a:solidFill>
                  <a:schemeClr val="bg1"/>
                </a:solidFill>
              </a:rPr>
              <a:t>Females</a:t>
            </a:r>
            <a:r>
              <a:rPr lang="en-GB" sz="2400" dirty="0">
                <a:solidFill>
                  <a:schemeClr val="bg1"/>
                </a:solidFill>
              </a:rPr>
              <a:t>: lustful, immodest, shorter, more wrinkled and had darker hair than ‘normal’ women.</a:t>
            </a:r>
          </a:p>
        </p:txBody>
      </p:sp>
      <p:pic>
        <p:nvPicPr>
          <p:cNvPr id="6" name="Picture 5">
            <a:extLst>
              <a:ext uri="{FF2B5EF4-FFF2-40B4-BE49-F238E27FC236}">
                <a16:creationId xmlns:a16="http://schemas.microsoft.com/office/drawing/2014/main" id="{92188DD9-EC48-C7A3-292D-963680A5B385}"/>
              </a:ext>
            </a:extLst>
          </p:cNvPr>
          <p:cNvPicPr>
            <a:picLocks noChangeAspect="1"/>
          </p:cNvPicPr>
          <p:nvPr/>
        </p:nvPicPr>
        <p:blipFill rotWithShape="1">
          <a:blip r:embed="rId3"/>
          <a:srcRect t="374" r="1" b="375"/>
          <a:stretch/>
        </p:blipFill>
        <p:spPr>
          <a:xfrm>
            <a:off x="6608126" y="531905"/>
            <a:ext cx="5071745" cy="5687919"/>
          </a:xfrm>
          <a:prstGeom prst="rect">
            <a:avLst/>
          </a:prstGeom>
        </p:spPr>
      </p:pic>
    </p:spTree>
    <p:extLst>
      <p:ext uri="{BB962C8B-B14F-4D97-AF65-F5344CB8AC3E}">
        <p14:creationId xmlns:p14="http://schemas.microsoft.com/office/powerpoint/2010/main" val="260815604"/>
      </p:ext>
    </p:extLst>
  </p:cSld>
  <p:clrMapOvr>
    <a:masterClrMapping/>
  </p:clrMapOvr>
  <mc:AlternateContent xmlns:mc="http://schemas.openxmlformats.org/markup-compatibility/2006" xmlns:p14="http://schemas.microsoft.com/office/powerpoint/2010/main">
    <mc:Choice Requires="p14">
      <p:transition spd="slow" p14:dur="2000" advTm="193539"/>
    </mc:Choice>
    <mc:Fallback xmlns="">
      <p:transition spd="slow" advTm="19353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1F91D-A267-E574-D447-D2FB1B0BDEC2}"/>
              </a:ext>
            </a:extLst>
          </p:cNvPr>
          <p:cNvSpPr>
            <a:spLocks noGrp="1"/>
          </p:cNvSpPr>
          <p:nvPr>
            <p:ph type="title"/>
          </p:nvPr>
        </p:nvSpPr>
        <p:spPr>
          <a:xfrm>
            <a:off x="391683" y="-1013619"/>
            <a:ext cx="5022630" cy="2430030"/>
          </a:xfrm>
        </p:spPr>
        <p:txBody>
          <a:bodyPr>
            <a:normAutofit/>
          </a:bodyPr>
          <a:lstStyle/>
          <a:p>
            <a:r>
              <a:rPr lang="en-GB" dirty="0"/>
              <a:t>Lombroso</a:t>
            </a:r>
          </a:p>
        </p:txBody>
      </p:sp>
      <p:sp>
        <p:nvSpPr>
          <p:cNvPr id="11" name="Content Placeholder 8">
            <a:extLst>
              <a:ext uri="{FF2B5EF4-FFF2-40B4-BE49-F238E27FC236}">
                <a16:creationId xmlns:a16="http://schemas.microsoft.com/office/drawing/2014/main" id="{5E4584BB-D839-5CE2-0EC0-A55B8FCBFF9D}"/>
              </a:ext>
            </a:extLst>
          </p:cNvPr>
          <p:cNvSpPr>
            <a:spLocks noGrp="1"/>
          </p:cNvSpPr>
          <p:nvPr>
            <p:ph idx="1"/>
          </p:nvPr>
        </p:nvSpPr>
        <p:spPr>
          <a:xfrm>
            <a:off x="484552" y="1571625"/>
            <a:ext cx="5022630" cy="4583907"/>
          </a:xfrm>
        </p:spPr>
        <p:txBody>
          <a:bodyPr>
            <a:normAutofit fontScale="92500"/>
          </a:bodyPr>
          <a:lstStyle/>
          <a:p>
            <a:pPr>
              <a:lnSpc>
                <a:spcPct val="110000"/>
              </a:lnSpc>
            </a:pPr>
            <a:r>
              <a:rPr lang="en-US" sz="2400" dirty="0">
                <a:solidFill>
                  <a:schemeClr val="bg1"/>
                </a:solidFill>
              </a:rPr>
              <a:t>- Idea has since been rejected (see Rock, 2007)</a:t>
            </a:r>
          </a:p>
          <a:p>
            <a:pPr>
              <a:lnSpc>
                <a:spcPct val="110000"/>
              </a:lnSpc>
            </a:pPr>
            <a:r>
              <a:rPr lang="en-US" sz="2400" dirty="0">
                <a:solidFill>
                  <a:schemeClr val="bg1"/>
                </a:solidFill>
              </a:rPr>
              <a:t>- Remembered for his methodology: he collected data to test his theory, rather than just proposing it</a:t>
            </a:r>
          </a:p>
          <a:p>
            <a:pPr>
              <a:lnSpc>
                <a:spcPct val="110000"/>
              </a:lnSpc>
            </a:pPr>
            <a:r>
              <a:rPr lang="en-US" sz="2400" dirty="0">
                <a:solidFill>
                  <a:schemeClr val="bg1"/>
                </a:solidFill>
              </a:rPr>
              <a:t>- ‘Father of criminology’: he insisted on taking a scientific approach to explaining crime.</a:t>
            </a:r>
          </a:p>
          <a:p>
            <a:pPr>
              <a:lnSpc>
                <a:spcPct val="110000"/>
              </a:lnSpc>
            </a:pPr>
            <a:r>
              <a:rPr lang="en-US" sz="2400" dirty="0">
                <a:solidFill>
                  <a:schemeClr val="bg1"/>
                </a:solidFill>
              </a:rPr>
              <a:t>- Lombroso was willing to be flexible and to amend his theories depending on any new evidence.</a:t>
            </a:r>
          </a:p>
        </p:txBody>
      </p:sp>
      <p:pic>
        <p:nvPicPr>
          <p:cNvPr id="5" name="Content Placeholder 4">
            <a:extLst>
              <a:ext uri="{FF2B5EF4-FFF2-40B4-BE49-F238E27FC236}">
                <a16:creationId xmlns:a16="http://schemas.microsoft.com/office/drawing/2014/main" id="{C5B414C9-19B7-5443-7055-A1FC71F69FC2}"/>
              </a:ext>
            </a:extLst>
          </p:cNvPr>
          <p:cNvPicPr>
            <a:picLocks noChangeAspect="1"/>
          </p:cNvPicPr>
          <p:nvPr/>
        </p:nvPicPr>
        <p:blipFill rotWithShape="1">
          <a:blip r:embed="rId3"/>
          <a:srcRect l="13843" r="940" b="-2"/>
          <a:stretch/>
        </p:blipFill>
        <p:spPr>
          <a:xfrm>
            <a:off x="7217326" y="531905"/>
            <a:ext cx="3853345" cy="5687919"/>
          </a:xfrm>
          <a:prstGeom prst="rect">
            <a:avLst/>
          </a:prstGeom>
        </p:spPr>
      </p:pic>
    </p:spTree>
    <p:extLst>
      <p:ext uri="{BB962C8B-B14F-4D97-AF65-F5344CB8AC3E}">
        <p14:creationId xmlns:p14="http://schemas.microsoft.com/office/powerpoint/2010/main" val="19418264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027">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9" name="Rectangle 1028">
            <a:extLst>
              <a:ext uri="{FF2B5EF4-FFF2-40B4-BE49-F238E27FC236}">
                <a16:creationId xmlns:a16="http://schemas.microsoft.com/office/drawing/2014/main" id="{5131DEDA-5C21-43C6-992E-D67346B8A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ectangle 1029">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1016" y="554893"/>
            <a:ext cx="11260667" cy="2547816"/>
          </a:xfrm>
        </p:spPr>
        <p:txBody>
          <a:bodyPr vert="horz" lIns="91440" tIns="45720" rIns="91440" bIns="45720" rtlCol="0" anchor="b">
            <a:normAutofit/>
          </a:bodyPr>
          <a:lstStyle/>
          <a:p>
            <a:r>
              <a:rPr lang="en-US"/>
              <a:t>Franz Joseph Gall</a:t>
            </a:r>
          </a:p>
        </p:txBody>
      </p:sp>
      <p:pic>
        <p:nvPicPr>
          <p:cNvPr id="1026" name="Picture 2" descr="http://www.intropsych.com/ch01_psychology_and_science/01phren.jpg"/>
          <p:cNvPicPr>
            <a:picLocks noChangeAspect="1" noChangeArrowheads="1"/>
          </p:cNvPicPr>
          <p:nvPr/>
        </p:nvPicPr>
        <p:blipFill>
          <a:blip r:embed="rId3" cstate="print">
            <a:extLst>
              <a:ext uri="{28A0092B-C50C-407E-A947-70E740481C1C}">
                <a14:useLocalDpi xmlns:a14="http://schemas.microsoft.com/office/drawing/2010/main" val="0"/>
              </a:ext>
            </a:extLst>
          </a:blip>
          <a:srcRect t="3551" r="-1" b="-1"/>
          <a:stretch/>
        </p:blipFill>
        <p:spPr bwMode="auto">
          <a:xfrm>
            <a:off x="3111843" y="3429000"/>
            <a:ext cx="3030846"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rcRect r="1" b="5672"/>
          <a:stretch/>
        </p:blipFill>
        <p:spPr>
          <a:xfrm>
            <a:off x="6136499" y="3429000"/>
            <a:ext cx="3030846" cy="3429000"/>
          </a:xfrm>
          <a:prstGeom prst="rect">
            <a:avLst/>
          </a:prstGeom>
        </p:spPr>
      </p:pic>
      <p:pic>
        <p:nvPicPr>
          <p:cNvPr id="7" name="Picture 6"/>
          <p:cNvPicPr>
            <a:picLocks noChangeAspect="1"/>
          </p:cNvPicPr>
          <p:nvPr/>
        </p:nvPicPr>
        <p:blipFill>
          <a:blip r:embed="rId5"/>
          <a:srcRect l="1867" r="7194" b="3"/>
          <a:stretch/>
        </p:blipFill>
        <p:spPr>
          <a:xfrm>
            <a:off x="9161154" y="3429000"/>
            <a:ext cx="3030846" cy="3429000"/>
          </a:xfrm>
          <a:prstGeom prst="rect">
            <a:avLst/>
          </a:prstGeom>
        </p:spPr>
      </p:pic>
    </p:spTree>
    <p:extLst>
      <p:ext uri="{BB962C8B-B14F-4D97-AF65-F5344CB8AC3E}">
        <p14:creationId xmlns:p14="http://schemas.microsoft.com/office/powerpoint/2010/main" val="1531830689"/>
      </p:ext>
    </p:extLst>
  </p:cSld>
  <p:clrMapOvr>
    <a:masterClrMapping/>
  </p:clrMapOvr>
  <mc:AlternateContent xmlns:mc="http://schemas.openxmlformats.org/markup-compatibility/2006" xmlns:p14="http://schemas.microsoft.com/office/powerpoint/2010/main">
    <mc:Choice Requires="p14">
      <p:transition spd="slow" p14:dur="2000" advTm="100784"/>
    </mc:Choice>
    <mc:Fallback xmlns="">
      <p:transition spd="slow" advTm="100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552" y="365125"/>
            <a:ext cx="5022630" cy="2430030"/>
          </a:xfrm>
        </p:spPr>
        <p:txBody>
          <a:bodyPr vert="horz" lIns="91440" tIns="45720" rIns="91440" bIns="45720" rtlCol="0" anchor="b">
            <a:normAutofit/>
          </a:bodyPr>
          <a:lstStyle/>
          <a:p>
            <a:r>
              <a:rPr lang="en-US"/>
              <a:t>William Sheldon</a:t>
            </a:r>
          </a:p>
        </p:txBody>
      </p:sp>
      <p:sp>
        <p:nvSpPr>
          <p:cNvPr id="3" name="TextBox 2"/>
          <p:cNvSpPr txBox="1"/>
          <p:nvPr/>
        </p:nvSpPr>
        <p:spPr>
          <a:xfrm>
            <a:off x="484552" y="3054927"/>
            <a:ext cx="5022630" cy="3122036"/>
          </a:xfrm>
          <a:prstGeom prst="rect">
            <a:avLst/>
          </a:prstGeom>
        </p:spPr>
        <p:txBody>
          <a:bodyPr vert="horz" lIns="91440" tIns="45720" rIns="91440" bIns="45720" rtlCol="0">
            <a:normAutofit/>
          </a:bodyPr>
          <a:lstStyle/>
          <a:p>
            <a:pPr>
              <a:lnSpc>
                <a:spcPct val="110000"/>
              </a:lnSpc>
              <a:spcAft>
                <a:spcPts val="600"/>
              </a:spcAft>
            </a:pPr>
            <a:r>
              <a:rPr lang="en-US" b="1">
                <a:solidFill>
                  <a:schemeClr val="bg1"/>
                </a:solidFill>
              </a:rPr>
              <a:t>Endomorphs</a:t>
            </a:r>
            <a:r>
              <a:rPr lang="en-US">
                <a:solidFill>
                  <a:schemeClr val="bg1"/>
                </a:solidFill>
              </a:rPr>
              <a:t> - rounded, soft</a:t>
            </a:r>
          </a:p>
          <a:p>
            <a:pPr>
              <a:lnSpc>
                <a:spcPct val="110000"/>
              </a:lnSpc>
              <a:spcAft>
                <a:spcPts val="600"/>
              </a:spcAft>
            </a:pPr>
            <a:r>
              <a:rPr lang="en-US">
                <a:solidFill>
                  <a:schemeClr val="bg1"/>
                </a:solidFill>
              </a:rPr>
              <a:t>	      - relaxed, comfortable</a:t>
            </a:r>
          </a:p>
          <a:p>
            <a:pPr>
              <a:lnSpc>
                <a:spcPct val="110000"/>
              </a:lnSpc>
              <a:spcAft>
                <a:spcPts val="600"/>
              </a:spcAft>
            </a:pPr>
            <a:endParaRPr lang="en-US">
              <a:solidFill>
                <a:schemeClr val="bg1"/>
              </a:solidFill>
            </a:endParaRPr>
          </a:p>
          <a:p>
            <a:pPr>
              <a:lnSpc>
                <a:spcPct val="110000"/>
              </a:lnSpc>
              <a:spcAft>
                <a:spcPts val="600"/>
              </a:spcAft>
            </a:pPr>
            <a:r>
              <a:rPr lang="en-US" b="1">
                <a:solidFill>
                  <a:schemeClr val="bg1"/>
                </a:solidFill>
              </a:rPr>
              <a:t>Mesomorphs</a:t>
            </a:r>
            <a:r>
              <a:rPr lang="en-US">
                <a:solidFill>
                  <a:schemeClr val="bg1"/>
                </a:solidFill>
              </a:rPr>
              <a:t> – Square, muscular</a:t>
            </a:r>
          </a:p>
          <a:p>
            <a:pPr>
              <a:lnSpc>
                <a:spcPct val="110000"/>
              </a:lnSpc>
              <a:spcAft>
                <a:spcPts val="600"/>
              </a:spcAft>
            </a:pPr>
            <a:r>
              <a:rPr lang="en-US">
                <a:solidFill>
                  <a:schemeClr val="bg1"/>
                </a:solidFill>
              </a:rPr>
              <a:t>	       - assertive, aggressive</a:t>
            </a:r>
          </a:p>
          <a:p>
            <a:pPr>
              <a:lnSpc>
                <a:spcPct val="110000"/>
              </a:lnSpc>
              <a:spcAft>
                <a:spcPts val="600"/>
              </a:spcAft>
            </a:pPr>
            <a:endParaRPr lang="en-US">
              <a:solidFill>
                <a:schemeClr val="bg1"/>
              </a:solidFill>
            </a:endParaRPr>
          </a:p>
          <a:p>
            <a:pPr>
              <a:lnSpc>
                <a:spcPct val="110000"/>
              </a:lnSpc>
              <a:spcAft>
                <a:spcPts val="600"/>
              </a:spcAft>
            </a:pPr>
            <a:r>
              <a:rPr lang="en-US" b="1">
                <a:solidFill>
                  <a:schemeClr val="bg1"/>
                </a:solidFill>
              </a:rPr>
              <a:t>Ectomorphs</a:t>
            </a:r>
            <a:r>
              <a:rPr lang="en-US">
                <a:solidFill>
                  <a:schemeClr val="bg1"/>
                </a:solidFill>
              </a:rPr>
              <a:t> – Thin, fine boned</a:t>
            </a:r>
          </a:p>
          <a:p>
            <a:pPr>
              <a:lnSpc>
                <a:spcPct val="110000"/>
              </a:lnSpc>
              <a:spcAft>
                <a:spcPts val="600"/>
              </a:spcAft>
            </a:pPr>
            <a:r>
              <a:rPr lang="en-US">
                <a:solidFill>
                  <a:schemeClr val="bg1"/>
                </a:solidFill>
              </a:rPr>
              <a:t>                      - Introverted, sensitive</a:t>
            </a:r>
          </a:p>
          <a:p>
            <a:pPr>
              <a:lnSpc>
                <a:spcPct val="110000"/>
              </a:lnSpc>
              <a:spcAft>
                <a:spcPts val="600"/>
              </a:spcAft>
            </a:pPr>
            <a:endParaRPr lang="en-US">
              <a:solidFill>
                <a:schemeClr val="bg1"/>
              </a:solidFill>
            </a:endParaRPr>
          </a:p>
        </p:txBody>
      </p:sp>
      <p:pic>
        <p:nvPicPr>
          <p:cNvPr id="9" name="Content Placeholder 8"/>
          <p:cNvPicPr>
            <a:picLocks noGrp="1" noChangeAspect="1"/>
          </p:cNvPicPr>
          <p:nvPr>
            <p:ph idx="1"/>
          </p:nvPr>
        </p:nvPicPr>
        <p:blipFill>
          <a:blip r:embed="rId3"/>
          <a:stretch>
            <a:fillRect/>
          </a:stretch>
        </p:blipFill>
        <p:spPr>
          <a:xfrm>
            <a:off x="6580550" y="1097243"/>
            <a:ext cx="5126898" cy="4557242"/>
          </a:xfrm>
          <a:prstGeom prst="rect">
            <a:avLst/>
          </a:prstGeom>
        </p:spPr>
      </p:pic>
    </p:spTree>
    <p:extLst>
      <p:ext uri="{BB962C8B-B14F-4D97-AF65-F5344CB8AC3E}">
        <p14:creationId xmlns:p14="http://schemas.microsoft.com/office/powerpoint/2010/main" val="2266676266"/>
      </p:ext>
    </p:extLst>
  </p:cSld>
  <p:clrMapOvr>
    <a:masterClrMapping/>
  </p:clrMapOvr>
  <mc:AlternateContent xmlns:mc="http://schemas.openxmlformats.org/markup-compatibility/2006" xmlns:p14="http://schemas.microsoft.com/office/powerpoint/2010/main">
    <mc:Choice Requires="p14">
      <p:transition spd="slow" p14:dur="2000" advTm="118349"/>
    </mc:Choice>
    <mc:Fallback xmlns="">
      <p:transition spd="slow" advTm="11834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AE42-5FC4-42FA-01E4-281D74C8787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CCC39822-BF3F-D6DF-DE37-5FD1BDCF7821}"/>
              </a:ext>
            </a:extLst>
          </p:cNvPr>
          <p:cNvSpPr>
            <a:spLocks noGrp="1"/>
          </p:cNvSpPr>
          <p:nvPr>
            <p:ph idx="1"/>
          </p:nvPr>
        </p:nvSpPr>
        <p:spPr>
          <a:xfrm>
            <a:off x="9292949" y="4033362"/>
            <a:ext cx="2060851" cy="2331719"/>
          </a:xfrm>
        </p:spPr>
        <p:txBody>
          <a:bodyPr/>
          <a:lstStyle/>
          <a:p>
            <a:r>
              <a:rPr lang="en-GB" dirty="0">
                <a:solidFill>
                  <a:schemeClr val="tx2">
                    <a:lumMod val="50000"/>
                    <a:lumOff val="50000"/>
                  </a:schemeClr>
                </a:solidFill>
              </a:rPr>
              <a:t>Francis Galton (1883)</a:t>
            </a:r>
          </a:p>
          <a:p>
            <a:r>
              <a:rPr lang="en-GB" dirty="0">
                <a:solidFill>
                  <a:schemeClr val="tx2">
                    <a:lumMod val="50000"/>
                    <a:lumOff val="50000"/>
                  </a:schemeClr>
                </a:solidFill>
              </a:rPr>
              <a:t>Berry (1988)</a:t>
            </a:r>
          </a:p>
        </p:txBody>
      </p:sp>
      <p:sp>
        <p:nvSpPr>
          <p:cNvPr id="5" name="Rectangle 4">
            <a:extLst>
              <a:ext uri="{FF2B5EF4-FFF2-40B4-BE49-F238E27FC236}">
                <a16:creationId xmlns:a16="http://schemas.microsoft.com/office/drawing/2014/main" id="{6626CA33-0C48-7556-946A-47C8CBDFF7AC}"/>
              </a:ext>
            </a:extLst>
          </p:cNvPr>
          <p:cNvSpPr/>
          <p:nvPr/>
        </p:nvSpPr>
        <p:spPr>
          <a:xfrm>
            <a:off x="463274" y="2163592"/>
            <a:ext cx="10312952"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 you judge people on their looks?</a:t>
            </a:r>
          </a:p>
        </p:txBody>
      </p:sp>
      <p:pic>
        <p:nvPicPr>
          <p:cNvPr id="6" name="Picture 5">
            <a:extLst>
              <a:ext uri="{FF2B5EF4-FFF2-40B4-BE49-F238E27FC236}">
                <a16:creationId xmlns:a16="http://schemas.microsoft.com/office/drawing/2014/main" id="{D4563C6B-69CF-1A51-BCDA-3F89D112C23C}"/>
              </a:ext>
            </a:extLst>
          </p:cNvPr>
          <p:cNvPicPr>
            <a:picLocks noChangeAspect="1"/>
          </p:cNvPicPr>
          <p:nvPr/>
        </p:nvPicPr>
        <p:blipFill>
          <a:blip r:embed="rId3"/>
          <a:stretch>
            <a:fillRect/>
          </a:stretch>
        </p:blipFill>
        <p:spPr>
          <a:xfrm>
            <a:off x="3790950" y="3213568"/>
            <a:ext cx="5153025" cy="2625257"/>
          </a:xfrm>
          <a:prstGeom prst="rect">
            <a:avLst/>
          </a:prstGeom>
        </p:spPr>
      </p:pic>
      <p:pic>
        <p:nvPicPr>
          <p:cNvPr id="7" name="Picture 6">
            <a:hlinkClick r:id="rId4"/>
            <a:extLst>
              <a:ext uri="{FF2B5EF4-FFF2-40B4-BE49-F238E27FC236}">
                <a16:creationId xmlns:a16="http://schemas.microsoft.com/office/drawing/2014/main" id="{B2F8BDAC-F0F4-4DD0-A076-FE8E6E90F09A}"/>
              </a:ext>
            </a:extLst>
          </p:cNvPr>
          <p:cNvPicPr>
            <a:picLocks noChangeAspect="1"/>
          </p:cNvPicPr>
          <p:nvPr/>
        </p:nvPicPr>
        <p:blipFill>
          <a:blip r:embed="rId5"/>
          <a:stretch>
            <a:fillRect/>
          </a:stretch>
        </p:blipFill>
        <p:spPr>
          <a:xfrm>
            <a:off x="73818" y="1367144"/>
            <a:ext cx="12044364" cy="4123711"/>
          </a:xfrm>
          <a:prstGeom prst="rect">
            <a:avLst/>
          </a:prstGeom>
        </p:spPr>
      </p:pic>
    </p:spTree>
    <p:extLst>
      <p:ext uri="{BB962C8B-B14F-4D97-AF65-F5344CB8AC3E}">
        <p14:creationId xmlns:p14="http://schemas.microsoft.com/office/powerpoint/2010/main" val="304261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5"/>
                                        </p:tgtEl>
                                        <p:attrNameLst>
                                          <p:attrName>style.visibility</p:attrName>
                                        </p:attrNameLst>
                                      </p:cBhvr>
                                      <p:to>
                                        <p:strVal val="hidden"/>
                                      </p:to>
                                    </p:set>
                                  </p:childTnLst>
                                </p:cTn>
                              </p:par>
                              <p:par>
                                <p:cTn id="31" presetID="1" presetClass="exit" presetSubtype="0" fill="hold" nodeType="withEffect">
                                  <p:stCondLst>
                                    <p:cond delay="0"/>
                                  </p:stCondLst>
                                  <p:childTnLst>
                                    <p:set>
                                      <p:cBhvr>
                                        <p:cTn id="32" dur="1" fill="hold">
                                          <p:stCondLst>
                                            <p:cond delay="0"/>
                                          </p:stCondLst>
                                        </p:cTn>
                                        <p:tgtEl>
                                          <p:spTgt spid="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grpId="1"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anim calcmode="lin" valueType="num">
                                      <p:cBhvr additive="base">
                                        <p:cTn id="45" dur="500" fill="hold"/>
                                        <p:tgtEl>
                                          <p:spTgt spid="7"/>
                                        </p:tgtEl>
                                        <p:attrNameLst>
                                          <p:attrName>ppt_x</p:attrName>
                                        </p:attrNameLst>
                                      </p:cBhvr>
                                      <p:tavLst>
                                        <p:tav tm="0">
                                          <p:val>
                                            <p:strVal val="#ppt_x"/>
                                          </p:val>
                                        </p:tav>
                                        <p:tav tm="100000">
                                          <p:val>
                                            <p:strVal val="#ppt_x"/>
                                          </p:val>
                                        </p:tav>
                                      </p:tavLst>
                                    </p:anim>
                                    <p:anim calcmode="lin" valueType="num">
                                      <p:cBhvr additive="base">
                                        <p:cTn id="4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P spid="5" grpId="0"/>
      <p:bldP spid="5" grpId="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6F7E2-BC59-582A-8FAB-15FADB1A9FB0}"/>
              </a:ext>
            </a:extLst>
          </p:cNvPr>
          <p:cNvSpPr>
            <a:spLocks noGrp="1"/>
          </p:cNvSpPr>
          <p:nvPr>
            <p:ph type="title"/>
          </p:nvPr>
        </p:nvSpPr>
        <p:spPr>
          <a:xfrm>
            <a:off x="484552" y="365125"/>
            <a:ext cx="5022630" cy="2430030"/>
          </a:xfrm>
        </p:spPr>
        <p:txBody>
          <a:bodyPr vert="horz" lIns="91440" tIns="45720" rIns="91440" bIns="45720" rtlCol="0">
            <a:normAutofit/>
          </a:bodyPr>
          <a:lstStyle/>
          <a:p>
            <a:pPr>
              <a:lnSpc>
                <a:spcPct val="90000"/>
              </a:lnSpc>
            </a:pPr>
            <a:r>
              <a:rPr lang="en-US" sz="4200" dirty="0"/>
              <a:t>Biological theories – </a:t>
            </a:r>
            <a:br>
              <a:rPr lang="en-US" sz="4200" dirty="0"/>
            </a:br>
            <a:r>
              <a:rPr lang="en-US" sz="4200" dirty="0"/>
              <a:t>Brain structure and function</a:t>
            </a:r>
          </a:p>
        </p:txBody>
      </p:sp>
      <p:pic>
        <p:nvPicPr>
          <p:cNvPr id="5" name="Content Placeholder 4">
            <a:extLst>
              <a:ext uri="{FF2B5EF4-FFF2-40B4-BE49-F238E27FC236}">
                <a16:creationId xmlns:a16="http://schemas.microsoft.com/office/drawing/2014/main" id="{7C0A1BAE-D22A-4A50-00B5-4D9AAB8E587E}"/>
              </a:ext>
            </a:extLst>
          </p:cNvPr>
          <p:cNvPicPr>
            <a:picLocks noChangeAspect="1"/>
          </p:cNvPicPr>
          <p:nvPr/>
        </p:nvPicPr>
        <p:blipFill>
          <a:blip r:embed="rId3"/>
          <a:srcRect t="13848" r="1" b="18656"/>
          <a:stretch/>
        </p:blipFill>
        <p:spPr>
          <a:xfrm>
            <a:off x="6083644" y="3429000"/>
            <a:ext cx="6108356" cy="3432333"/>
          </a:xfrm>
          <a:prstGeom prst="rect">
            <a:avLst/>
          </a:prstGeom>
        </p:spPr>
      </p:pic>
      <p:pic>
        <p:nvPicPr>
          <p:cNvPr id="7" name="Content Placeholder 6">
            <a:extLst>
              <a:ext uri="{FF2B5EF4-FFF2-40B4-BE49-F238E27FC236}">
                <a16:creationId xmlns:a16="http://schemas.microsoft.com/office/drawing/2014/main" id="{63E22521-4389-CB63-07BB-9F91A0F60B16}"/>
              </a:ext>
            </a:extLst>
          </p:cNvPr>
          <p:cNvPicPr>
            <a:picLocks noChangeAspect="1"/>
          </p:cNvPicPr>
          <p:nvPr/>
        </p:nvPicPr>
        <p:blipFill>
          <a:blip r:embed="rId4"/>
          <a:srcRect r="1" b="3120"/>
          <a:stretch/>
        </p:blipFill>
        <p:spPr>
          <a:xfrm>
            <a:off x="6083644" y="10"/>
            <a:ext cx="6108356" cy="3432323"/>
          </a:xfrm>
          <a:prstGeom prst="rect">
            <a:avLst/>
          </a:prstGeom>
        </p:spPr>
      </p:pic>
      <p:pic>
        <p:nvPicPr>
          <p:cNvPr id="6" name="Picture 5">
            <a:extLst>
              <a:ext uri="{FF2B5EF4-FFF2-40B4-BE49-F238E27FC236}">
                <a16:creationId xmlns:a16="http://schemas.microsoft.com/office/drawing/2014/main" id="{F3B8C1B8-C41A-265A-84D2-27EAD57E1619}"/>
              </a:ext>
            </a:extLst>
          </p:cNvPr>
          <p:cNvPicPr>
            <a:picLocks noChangeAspect="1"/>
          </p:cNvPicPr>
          <p:nvPr/>
        </p:nvPicPr>
        <p:blipFill>
          <a:blip r:embed="rId5"/>
          <a:stretch>
            <a:fillRect/>
          </a:stretch>
        </p:blipFill>
        <p:spPr>
          <a:xfrm>
            <a:off x="850659" y="3060542"/>
            <a:ext cx="4290416" cy="3432333"/>
          </a:xfrm>
          <a:prstGeom prst="rect">
            <a:avLst/>
          </a:prstGeom>
        </p:spPr>
      </p:pic>
    </p:spTree>
    <p:extLst>
      <p:ext uri="{BB962C8B-B14F-4D97-AF65-F5344CB8AC3E}">
        <p14:creationId xmlns:p14="http://schemas.microsoft.com/office/powerpoint/2010/main" val="271952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552" y="365125"/>
            <a:ext cx="10869248" cy="1530910"/>
          </a:xfrm>
        </p:spPr>
        <p:txBody>
          <a:bodyPr vert="horz" lIns="91440" tIns="45720" rIns="91440" bIns="45720" rtlCol="0" anchor="b">
            <a:normAutofit/>
          </a:bodyPr>
          <a:lstStyle/>
          <a:p>
            <a:r>
              <a:rPr lang="en-US"/>
              <a:t>Chemical and Biochemical factors</a:t>
            </a:r>
          </a:p>
        </p:txBody>
      </p:sp>
      <p:sp>
        <p:nvSpPr>
          <p:cNvPr id="5" name="TextBox 4"/>
          <p:cNvSpPr txBox="1"/>
          <p:nvPr/>
        </p:nvSpPr>
        <p:spPr>
          <a:xfrm>
            <a:off x="484552" y="2837329"/>
            <a:ext cx="5331229" cy="3339634"/>
          </a:xfrm>
          <a:prstGeom prst="rect">
            <a:avLst/>
          </a:prstGeom>
        </p:spPr>
        <p:txBody>
          <a:bodyPr vert="horz" lIns="91440" tIns="45720" rIns="91440" bIns="45720" rtlCol="0">
            <a:normAutofit/>
          </a:bodyPr>
          <a:lstStyle/>
          <a:p>
            <a:pPr>
              <a:lnSpc>
                <a:spcPct val="120000"/>
              </a:lnSpc>
              <a:spcAft>
                <a:spcPts val="600"/>
              </a:spcAft>
            </a:pPr>
            <a:endParaRPr lang="en-US" dirty="0"/>
          </a:p>
        </p:txBody>
      </p:sp>
      <p:pic>
        <p:nvPicPr>
          <p:cNvPr id="4" name="Content Placeholder 3"/>
          <p:cNvPicPr>
            <a:picLocks noGrp="1" noChangeAspect="1"/>
          </p:cNvPicPr>
          <p:nvPr>
            <p:ph idx="1"/>
          </p:nvPr>
        </p:nvPicPr>
        <p:blipFill>
          <a:blip r:embed="rId3"/>
          <a:srcRect r="5745" b="1"/>
          <a:stretch/>
        </p:blipFill>
        <p:spPr>
          <a:xfrm>
            <a:off x="2531267" y="2387046"/>
            <a:ext cx="6095998" cy="4578111"/>
          </a:xfrm>
          <a:prstGeom prst="rect">
            <a:avLst/>
          </a:prstGeom>
        </p:spPr>
      </p:pic>
    </p:spTree>
    <p:extLst>
      <p:ext uri="{BB962C8B-B14F-4D97-AF65-F5344CB8AC3E}">
        <p14:creationId xmlns:p14="http://schemas.microsoft.com/office/powerpoint/2010/main" val="4135773226"/>
      </p:ext>
    </p:extLst>
  </p:cSld>
  <p:clrMapOvr>
    <a:masterClrMapping/>
  </p:clrMapOvr>
  <mc:AlternateContent xmlns:mc="http://schemas.openxmlformats.org/markup-compatibility/2006" xmlns:p14="http://schemas.microsoft.com/office/powerpoint/2010/main">
    <mc:Choice Requires="p14">
      <p:transition spd="slow" p14:dur="2000" advTm="80958"/>
    </mc:Choice>
    <mc:Fallback xmlns="">
      <p:transition spd="slow" advTm="80958"/>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54CFA0-E502-4D3A-9FE7-F49553F4D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8D7E30-B50A-4ADD-8244-B02C404B7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C4C7B-74E7-43F8-AD46-7D12A1E16035}"/>
              </a:ext>
            </a:extLst>
          </p:cNvPr>
          <p:cNvSpPr>
            <a:spLocks noGrp="1"/>
          </p:cNvSpPr>
          <p:nvPr>
            <p:ph type="title"/>
          </p:nvPr>
        </p:nvSpPr>
        <p:spPr>
          <a:xfrm>
            <a:off x="146222" y="365125"/>
            <a:ext cx="2644746" cy="2842099"/>
          </a:xfrm>
        </p:spPr>
        <p:txBody>
          <a:bodyPr>
            <a:normAutofit/>
          </a:bodyPr>
          <a:lstStyle/>
          <a:p>
            <a:r>
              <a:rPr lang="en-GB" sz="3600">
                <a:cs typeface="Calibri Light"/>
              </a:rPr>
              <a:t>Positivism: Chemical and biochemical influences</a:t>
            </a:r>
            <a:endParaRPr lang="en-GB" sz="3600"/>
          </a:p>
        </p:txBody>
      </p:sp>
      <p:grpSp>
        <p:nvGrpSpPr>
          <p:cNvPr id="12" name="Group 11">
            <a:extLst>
              <a:ext uri="{FF2B5EF4-FFF2-40B4-BE49-F238E27FC236}">
                <a16:creationId xmlns:a16="http://schemas.microsoft.com/office/drawing/2014/main" id="{E7D6887E-0D0C-441D-AAF6-B1E7D1219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38071"/>
            <a:chOff x="0" y="3438071"/>
            <a:chExt cx="3047997" cy="3429000"/>
          </a:xfrm>
        </p:grpSpPr>
        <p:sp>
          <p:nvSpPr>
            <p:cNvPr id="13" name="Rectangle 12">
              <a:extLst>
                <a:ext uri="{FF2B5EF4-FFF2-40B4-BE49-F238E27FC236}">
                  <a16:creationId xmlns:a16="http://schemas.microsoft.com/office/drawing/2014/main" id="{7172EC78-01A4-4610-A4CC-20D362172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3A9756-EBE7-453A-A0B3-2931AD3E7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38071"/>
              <a:ext cx="3047997" cy="342900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8288721-ED26-4F9A-BAD5-213983A52B68}"/>
              </a:ext>
            </a:extLst>
          </p:cNvPr>
          <p:cNvSpPr>
            <a:spLocks noGrp="1"/>
          </p:cNvSpPr>
          <p:nvPr>
            <p:ph idx="1"/>
          </p:nvPr>
        </p:nvSpPr>
        <p:spPr>
          <a:xfrm>
            <a:off x="3343700" y="365125"/>
            <a:ext cx="8010099" cy="5811838"/>
          </a:xfrm>
        </p:spPr>
        <p:txBody>
          <a:bodyPr vert="horz" lIns="91440" tIns="45720" rIns="91440" bIns="45720" rtlCol="0" anchor="ctr">
            <a:normAutofit/>
          </a:bodyPr>
          <a:lstStyle/>
          <a:p>
            <a:pPr marL="0" indent="0">
              <a:buNone/>
            </a:pPr>
            <a:r>
              <a:rPr lang="en-GB">
                <a:cs typeface="Calibri" panose="020F0502020204030204"/>
              </a:rPr>
              <a:t>WHAT DO YOU THINK?</a:t>
            </a:r>
          </a:p>
          <a:p>
            <a:pPr marL="0" indent="0">
              <a:buNone/>
            </a:pPr>
            <a:r>
              <a:rPr lang="en-GB" dirty="0">
                <a:cs typeface="Calibri" panose="020F0502020204030204"/>
              </a:rPr>
              <a:t>Which drug do you think is responsible for the following symptoms?</a:t>
            </a:r>
          </a:p>
          <a:p>
            <a:pPr marL="0" indent="0">
              <a:buNone/>
            </a:pPr>
            <a:r>
              <a:rPr lang="en-GB" b="1">
                <a:cs typeface="Calibri" panose="020F0502020204030204"/>
              </a:rPr>
              <a:t>Drug A:</a:t>
            </a:r>
            <a:r>
              <a:rPr lang="en-GB">
                <a:cs typeface="Calibri" panose="020F0502020204030204"/>
              </a:rPr>
              <a:t> Whilst often unpleasant to start with, once people become accustomed to this drug they usually get addicted and find it hard to stop. Most users find it difficult to get through the day without this substance, they often need it as soon as they wake and multiple times throughout the day. If they don't get the drug they can become irritable, inattentive and moody. This drug probably kills more people than any other drug. The drug is unpleasant and risks causing serious harm to non-users – every year a number of innocent people are killed.</a:t>
            </a:r>
          </a:p>
        </p:txBody>
      </p:sp>
    </p:spTree>
    <p:extLst>
      <p:ext uri="{BB962C8B-B14F-4D97-AF65-F5344CB8AC3E}">
        <p14:creationId xmlns:p14="http://schemas.microsoft.com/office/powerpoint/2010/main" val="14264002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54CFA0-E502-4D3A-9FE7-F49553F4D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8D7E30-B50A-4ADD-8244-B02C404B7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60151-4AED-49E0-961F-CD4C1BFDE976}"/>
              </a:ext>
            </a:extLst>
          </p:cNvPr>
          <p:cNvSpPr>
            <a:spLocks noGrp="1"/>
          </p:cNvSpPr>
          <p:nvPr>
            <p:ph type="title"/>
          </p:nvPr>
        </p:nvSpPr>
        <p:spPr>
          <a:xfrm>
            <a:off x="146222" y="365125"/>
            <a:ext cx="2644746" cy="2842099"/>
          </a:xfrm>
        </p:spPr>
        <p:txBody>
          <a:bodyPr>
            <a:normAutofit/>
          </a:bodyPr>
          <a:lstStyle/>
          <a:p>
            <a:r>
              <a:rPr lang="en-GB" sz="1700">
                <a:ea typeface="+mj-lt"/>
                <a:cs typeface="+mj-lt"/>
              </a:rPr>
              <a:t>Positivism: Chemical and biochemical influences</a:t>
            </a:r>
            <a:endParaRPr lang="en-US" sz="1700"/>
          </a:p>
        </p:txBody>
      </p:sp>
      <p:grpSp>
        <p:nvGrpSpPr>
          <p:cNvPr id="12" name="Group 11">
            <a:extLst>
              <a:ext uri="{FF2B5EF4-FFF2-40B4-BE49-F238E27FC236}">
                <a16:creationId xmlns:a16="http://schemas.microsoft.com/office/drawing/2014/main" id="{E7D6887E-0D0C-441D-AAF6-B1E7D1219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38071"/>
            <a:chOff x="0" y="3438071"/>
            <a:chExt cx="3047997" cy="3429000"/>
          </a:xfrm>
        </p:grpSpPr>
        <p:sp>
          <p:nvSpPr>
            <p:cNvPr id="13" name="Rectangle 12">
              <a:extLst>
                <a:ext uri="{FF2B5EF4-FFF2-40B4-BE49-F238E27FC236}">
                  <a16:creationId xmlns:a16="http://schemas.microsoft.com/office/drawing/2014/main" id="{7172EC78-01A4-4610-A4CC-20D362172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3A9756-EBE7-453A-A0B3-2931AD3E7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38071"/>
              <a:ext cx="3047997" cy="342900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CE9EA92-5712-4E57-925E-E8120B2B7ED2}"/>
              </a:ext>
            </a:extLst>
          </p:cNvPr>
          <p:cNvSpPr>
            <a:spLocks noGrp="1"/>
          </p:cNvSpPr>
          <p:nvPr>
            <p:ph idx="1"/>
          </p:nvPr>
        </p:nvSpPr>
        <p:spPr>
          <a:xfrm>
            <a:off x="3343700" y="365125"/>
            <a:ext cx="8010099" cy="5811838"/>
          </a:xfrm>
        </p:spPr>
        <p:txBody>
          <a:bodyPr vert="horz" lIns="91440" tIns="45720" rIns="91440" bIns="45720" rtlCol="0" anchor="ctr">
            <a:normAutofit/>
          </a:bodyPr>
          <a:lstStyle/>
          <a:p>
            <a:pPr marL="0" indent="0">
              <a:buNone/>
            </a:pPr>
            <a:r>
              <a:rPr lang="en-GB" sz="3200" b="1" dirty="0">
                <a:cs typeface="Calibri" panose="020F0502020204030204"/>
              </a:rPr>
              <a:t>Drug B</a:t>
            </a:r>
            <a:r>
              <a:rPr lang="en-GB" sz="3200" dirty="0">
                <a:cs typeface="Calibri" panose="020F0502020204030204"/>
              </a:rPr>
              <a:t>: This depressant drug can affect mood and behaviour negatively. It is physically addictive and withdrawal is particularly unpleasant – in some of the worst cases drug users suffer epileptic seizures and hallucinations when withdrawing. This drug is strongly linked to depression and violence. </a:t>
            </a:r>
          </a:p>
        </p:txBody>
      </p:sp>
    </p:spTree>
    <p:extLst>
      <p:ext uri="{BB962C8B-B14F-4D97-AF65-F5344CB8AC3E}">
        <p14:creationId xmlns:p14="http://schemas.microsoft.com/office/powerpoint/2010/main" val="15723334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54CFA0-E502-4D3A-9FE7-F49553F4D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8D7E30-B50A-4ADD-8244-B02C404B7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1"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7374D-CF37-4722-9323-8F6326DEA803}"/>
              </a:ext>
            </a:extLst>
          </p:cNvPr>
          <p:cNvSpPr>
            <a:spLocks noGrp="1"/>
          </p:cNvSpPr>
          <p:nvPr>
            <p:ph type="title"/>
          </p:nvPr>
        </p:nvSpPr>
        <p:spPr>
          <a:xfrm>
            <a:off x="146222" y="365125"/>
            <a:ext cx="2644746" cy="2842099"/>
          </a:xfrm>
        </p:spPr>
        <p:txBody>
          <a:bodyPr>
            <a:normAutofit/>
          </a:bodyPr>
          <a:lstStyle/>
          <a:p>
            <a:r>
              <a:rPr lang="en-GB" sz="1700">
                <a:ea typeface="+mj-lt"/>
                <a:cs typeface="+mj-lt"/>
              </a:rPr>
              <a:t>Positivism: Chemical and biochemical influences</a:t>
            </a:r>
            <a:endParaRPr lang="en-US" sz="1700"/>
          </a:p>
        </p:txBody>
      </p:sp>
      <p:grpSp>
        <p:nvGrpSpPr>
          <p:cNvPr id="12" name="Group 11">
            <a:extLst>
              <a:ext uri="{FF2B5EF4-FFF2-40B4-BE49-F238E27FC236}">
                <a16:creationId xmlns:a16="http://schemas.microsoft.com/office/drawing/2014/main" id="{E7D6887E-0D0C-441D-AAF6-B1E7D1219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3047997" cy="3438071"/>
            <a:chOff x="0" y="3438071"/>
            <a:chExt cx="3047997" cy="3429000"/>
          </a:xfrm>
        </p:grpSpPr>
        <p:sp>
          <p:nvSpPr>
            <p:cNvPr id="13" name="Rectangle 12">
              <a:extLst>
                <a:ext uri="{FF2B5EF4-FFF2-40B4-BE49-F238E27FC236}">
                  <a16:creationId xmlns:a16="http://schemas.microsoft.com/office/drawing/2014/main" id="{7172EC78-01A4-4610-A4CC-20D362172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 y="3438071"/>
              <a:ext cx="3047991" cy="3429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3A9756-EBE7-453A-A0B3-2931AD3E7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38071"/>
              <a:ext cx="3047997" cy="342900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CA4920-21FC-48FF-BB5B-FF45B19BD492}"/>
              </a:ext>
            </a:extLst>
          </p:cNvPr>
          <p:cNvSpPr>
            <a:spLocks noGrp="1"/>
          </p:cNvSpPr>
          <p:nvPr>
            <p:ph idx="1"/>
          </p:nvPr>
        </p:nvSpPr>
        <p:spPr>
          <a:xfrm>
            <a:off x="3343700" y="365125"/>
            <a:ext cx="8010099" cy="5811838"/>
          </a:xfrm>
        </p:spPr>
        <p:txBody>
          <a:bodyPr vert="horz" lIns="91440" tIns="45720" rIns="91440" bIns="45720" rtlCol="0" anchor="ctr">
            <a:normAutofit lnSpcReduction="10000"/>
          </a:bodyPr>
          <a:lstStyle/>
          <a:p>
            <a:pPr marL="0" indent="0">
              <a:buNone/>
            </a:pPr>
            <a:r>
              <a:rPr lang="en-GB" sz="3200" b="1" dirty="0">
                <a:cs typeface="Calibri" panose="020F0502020204030204"/>
              </a:rPr>
              <a:t>Drug C: </a:t>
            </a:r>
            <a:r>
              <a:rPr lang="en-GB" sz="3200" dirty="0">
                <a:cs typeface="Calibri" panose="020F0502020204030204"/>
              </a:rPr>
              <a:t>This stimulant drug is psychologically addictive. These drug users feel that they can't face life unless they have their fix. Most of these drug users have to take the drug at least once a day. If they can't get hold of their drug these users become edgy, irritable, depressed and restless. Heavy users suffer palpitations, dizziness, headaches, migraine and insomnia.</a:t>
            </a:r>
            <a:endParaRPr lang="en-GB" sz="3200" b="1" dirty="0">
              <a:cs typeface="Calibri" panose="020F0502020204030204"/>
            </a:endParaRPr>
          </a:p>
        </p:txBody>
      </p:sp>
    </p:spTree>
    <p:extLst>
      <p:ext uri="{BB962C8B-B14F-4D97-AF65-F5344CB8AC3E}">
        <p14:creationId xmlns:p14="http://schemas.microsoft.com/office/powerpoint/2010/main" val="41088381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0F3E5-A493-4B67-A6C7-14519E4C8144}"/>
              </a:ext>
            </a:extLst>
          </p:cNvPr>
          <p:cNvSpPr>
            <a:spLocks noGrp="1"/>
          </p:cNvSpPr>
          <p:nvPr>
            <p:ph type="title"/>
          </p:nvPr>
        </p:nvSpPr>
        <p:spPr>
          <a:xfrm>
            <a:off x="484552" y="365125"/>
            <a:ext cx="5022630" cy="2430030"/>
          </a:xfrm>
        </p:spPr>
        <p:txBody>
          <a:bodyPr vert="horz" lIns="91440" tIns="45720" rIns="91440" bIns="45720" rtlCol="0" anchor="b">
            <a:normAutofit/>
          </a:bodyPr>
          <a:lstStyle/>
          <a:p>
            <a:r>
              <a:rPr lang="en-US" dirty="0"/>
              <a:t>Drug A: Tobacco </a:t>
            </a:r>
          </a:p>
        </p:txBody>
      </p:sp>
      <p:sp>
        <p:nvSpPr>
          <p:cNvPr id="3" name="TextBox 2">
            <a:extLst>
              <a:ext uri="{FF2B5EF4-FFF2-40B4-BE49-F238E27FC236}">
                <a16:creationId xmlns:a16="http://schemas.microsoft.com/office/drawing/2014/main" id="{DC390523-E875-4BFA-BEC9-128749B682D0}"/>
              </a:ext>
            </a:extLst>
          </p:cNvPr>
          <p:cNvSpPr txBox="1"/>
          <p:nvPr/>
        </p:nvSpPr>
        <p:spPr>
          <a:xfrm>
            <a:off x="484552" y="3054927"/>
            <a:ext cx="5022630" cy="312203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buClr>
                <a:schemeClr val="accent1"/>
              </a:buClr>
            </a:pPr>
            <a:r>
              <a:rPr lang="en-US" sz="2000" dirty="0">
                <a:solidFill>
                  <a:schemeClr val="bg1"/>
                </a:solidFill>
              </a:rPr>
              <a:t>Cigarettes have caused many deaths through fires in people's homes but have also caused mass deaths, e.g. when Bradford football stadium caught fire and 56 people were killed due to a dropped cigarette end.</a:t>
            </a:r>
          </a:p>
        </p:txBody>
      </p:sp>
      <p:pic>
        <p:nvPicPr>
          <p:cNvPr id="4" name="Picture 4">
            <a:extLst>
              <a:ext uri="{FF2B5EF4-FFF2-40B4-BE49-F238E27FC236}">
                <a16:creationId xmlns:a16="http://schemas.microsoft.com/office/drawing/2014/main" id="{59F374AC-363E-4012-A774-BC97E69F0ECC}"/>
              </a:ext>
            </a:extLst>
          </p:cNvPr>
          <p:cNvPicPr>
            <a:picLocks noGrp="1" noChangeAspect="1"/>
          </p:cNvPicPr>
          <p:nvPr>
            <p:ph idx="1"/>
          </p:nvPr>
        </p:nvPicPr>
        <p:blipFill rotWithShape="1">
          <a:blip r:embed="rId3"/>
          <a:srcRect l="17415" r="20904"/>
          <a:stretch/>
        </p:blipFill>
        <p:spPr>
          <a:xfrm>
            <a:off x="6083644" y="10"/>
            <a:ext cx="6108356" cy="6857990"/>
          </a:xfrm>
          <a:prstGeom prst="rect">
            <a:avLst/>
          </a:prstGeom>
        </p:spPr>
      </p:pic>
    </p:spTree>
    <p:extLst>
      <p:ext uri="{BB962C8B-B14F-4D97-AF65-F5344CB8AC3E}">
        <p14:creationId xmlns:p14="http://schemas.microsoft.com/office/powerpoint/2010/main" val="24456613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7C38-E650-446D-BCFA-704DA037C638}"/>
              </a:ext>
            </a:extLst>
          </p:cNvPr>
          <p:cNvSpPr>
            <a:spLocks noGrp="1"/>
          </p:cNvSpPr>
          <p:nvPr>
            <p:ph type="title"/>
          </p:nvPr>
        </p:nvSpPr>
        <p:spPr>
          <a:xfrm>
            <a:off x="7859484" y="263527"/>
            <a:ext cx="3690257" cy="1450757"/>
          </a:xfrm>
        </p:spPr>
        <p:txBody>
          <a:bodyPr vert="horz" lIns="91440" tIns="45720" rIns="91440" bIns="45720" rtlCol="0" anchor="b">
            <a:normAutofit fontScale="90000"/>
          </a:bodyPr>
          <a:lstStyle/>
          <a:p>
            <a:r>
              <a:rPr lang="en-US" dirty="0"/>
              <a:t>Drug B: Alcohol</a:t>
            </a:r>
          </a:p>
        </p:txBody>
      </p:sp>
      <p:pic>
        <p:nvPicPr>
          <p:cNvPr id="4" name="Picture 4">
            <a:extLst>
              <a:ext uri="{FF2B5EF4-FFF2-40B4-BE49-F238E27FC236}">
                <a16:creationId xmlns:a16="http://schemas.microsoft.com/office/drawing/2014/main" id="{A388B501-A8BD-4449-B111-A41714700933}"/>
              </a:ext>
            </a:extLst>
          </p:cNvPr>
          <p:cNvPicPr>
            <a:picLocks noGrp="1" noChangeAspect="1"/>
          </p:cNvPicPr>
          <p:nvPr>
            <p:ph idx="1"/>
          </p:nvPr>
        </p:nvPicPr>
        <p:blipFill rotWithShape="1">
          <a:blip r:embed="rId3"/>
          <a:srcRect l="2485" r="2" b="2"/>
          <a:stretch/>
        </p:blipFill>
        <p:spPr>
          <a:xfrm>
            <a:off x="633999" y="640081"/>
            <a:ext cx="6909801" cy="5314406"/>
          </a:xfrm>
          <a:prstGeom prst="rect">
            <a:avLst/>
          </a:prstGeom>
        </p:spPr>
      </p:pic>
      <p:sp>
        <p:nvSpPr>
          <p:cNvPr id="3" name="TextBox 2">
            <a:extLst>
              <a:ext uri="{FF2B5EF4-FFF2-40B4-BE49-F238E27FC236}">
                <a16:creationId xmlns:a16="http://schemas.microsoft.com/office/drawing/2014/main" id="{CE908C15-D3B5-465A-A793-E61C3AB09D47}"/>
              </a:ext>
            </a:extLst>
          </p:cNvPr>
          <p:cNvSpPr txBox="1"/>
          <p:nvPr/>
        </p:nvSpPr>
        <p:spPr>
          <a:xfrm>
            <a:off x="7859483" y="2770414"/>
            <a:ext cx="3690257"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fontScale="92500" lnSpcReduction="20000"/>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Alcohol related crime in the UK is estimated to cost between £8bn and £13bn per year.</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- 29% of all violent incidents in 2013-14 took place in or around a pub.</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Victims believed the offender to be under the influence of alcohol in 53% of all violent  incidents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12526732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D208-37AA-42FC-BEA0-44E7DD5F36B1}"/>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Drug C: Caffeine</a:t>
            </a:r>
          </a:p>
        </p:txBody>
      </p:sp>
      <p:pic>
        <p:nvPicPr>
          <p:cNvPr id="4" name="Picture 4" descr="A picture containing cup, indoor, table, doughnut&#10;&#10;Description automatically generated">
            <a:extLst>
              <a:ext uri="{FF2B5EF4-FFF2-40B4-BE49-F238E27FC236}">
                <a16:creationId xmlns:a16="http://schemas.microsoft.com/office/drawing/2014/main" id="{175CDB19-B90A-4051-A4FD-DD8B5A1DD26B}"/>
              </a:ext>
            </a:extLst>
          </p:cNvPr>
          <p:cNvPicPr>
            <a:picLocks noGrp="1" noChangeAspect="1"/>
          </p:cNvPicPr>
          <p:nvPr>
            <p:ph idx="1"/>
          </p:nvPr>
        </p:nvPicPr>
        <p:blipFill rotWithShape="1">
          <a:blip r:embed="rId3"/>
          <a:srcRect l="21952" r="31601"/>
          <a:stretch/>
        </p:blipFill>
        <p:spPr>
          <a:xfrm>
            <a:off x="1076432" y="1916318"/>
            <a:ext cx="3094997" cy="3471012"/>
          </a:xfrm>
          <a:prstGeom prst="rect">
            <a:avLst/>
          </a:prstGeom>
        </p:spPr>
      </p:pic>
      <p:sp>
        <p:nvSpPr>
          <p:cNvPr id="5" name="TextBox 4">
            <a:extLst>
              <a:ext uri="{FF2B5EF4-FFF2-40B4-BE49-F238E27FC236}">
                <a16:creationId xmlns:a16="http://schemas.microsoft.com/office/drawing/2014/main" id="{34EAD89E-1F10-48B0-9653-F66C8FCA2079}"/>
              </a:ext>
            </a:extLst>
          </p:cNvPr>
          <p:cNvSpPr txBox="1"/>
          <p:nvPr/>
        </p:nvSpPr>
        <p:spPr>
          <a:xfrm>
            <a:off x="4762599" y="2331509"/>
            <a:ext cx="651594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lnSpcReduction="10000"/>
          </a:bodyPr>
          <a:lstStyle/>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Found in chocolate, lemonade, tea, coffee, pills.</a:t>
            </a:r>
          </a:p>
          <a:p>
            <a:pPr defTabSz="914400">
              <a:lnSpc>
                <a:spcPct val="90000"/>
              </a:lnSpc>
              <a:spcAft>
                <a:spcPts val="600"/>
              </a:spcAft>
              <a:buClr>
                <a:schemeClr val="accent1"/>
              </a:buClr>
              <a:buFont typeface="Calibri" panose="020F0502020204030204" pitchFamily="34" charset="0"/>
            </a:pPr>
            <a:endParaRPr lang="en-US" sz="40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4000" dirty="0">
                <a:solidFill>
                  <a:schemeClr val="tx1">
                    <a:lumMod val="75000"/>
                    <a:lumOff val="25000"/>
                  </a:schemeClr>
                </a:solidFill>
              </a:rPr>
              <a:t>- Can cause tiredness, irritability and increases heart rate and blood pressure.</a:t>
            </a:r>
          </a:p>
        </p:txBody>
      </p:sp>
    </p:spTree>
    <p:extLst>
      <p:ext uri="{BB962C8B-B14F-4D97-AF65-F5344CB8AC3E}">
        <p14:creationId xmlns:p14="http://schemas.microsoft.com/office/powerpoint/2010/main" val="6395720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explanations</a:t>
            </a:r>
          </a:p>
        </p:txBody>
      </p:sp>
      <p:sp>
        <p:nvSpPr>
          <p:cNvPr id="3" name="Content Placeholder 2"/>
          <p:cNvSpPr>
            <a:spLocks noGrp="1"/>
          </p:cNvSpPr>
          <p:nvPr>
            <p:ph idx="1"/>
          </p:nvPr>
        </p:nvSpPr>
        <p:spPr>
          <a:xfrm>
            <a:off x="466483" y="2039620"/>
            <a:ext cx="4698448" cy="3382486"/>
          </a:xfrm>
          <a:solidFill>
            <a:schemeClr val="accent2">
              <a:lumMod val="20000"/>
              <a:lumOff val="80000"/>
            </a:schemeClr>
          </a:solidFill>
        </p:spPr>
        <p:txBody>
          <a:bodyPr>
            <a:noAutofit/>
          </a:bodyPr>
          <a:lstStyle/>
          <a:p>
            <a:pPr marL="0" indent="0">
              <a:buNone/>
            </a:pPr>
            <a:r>
              <a:rPr lang="en-GB" sz="2400" dirty="0"/>
              <a:t>Initial research focused on an attempt to reveal a ‘criminal chromosome’ XXY</a:t>
            </a:r>
          </a:p>
          <a:p>
            <a:pPr marL="0" indent="0">
              <a:buNone/>
            </a:pPr>
            <a:r>
              <a:rPr lang="en-GB" sz="2400" b="1" i="1" dirty="0">
                <a:solidFill>
                  <a:srgbClr val="FF0000"/>
                </a:solidFill>
              </a:rPr>
              <a:t>Jacobs et al 1965</a:t>
            </a:r>
            <a:r>
              <a:rPr lang="en-GB" sz="2400" dirty="0"/>
              <a:t>: males with an extra chromosome were predisposed to criminal behaviour</a:t>
            </a:r>
          </a:p>
          <a:p>
            <a:pPr marL="0" indent="0">
              <a:buNone/>
            </a:pPr>
            <a:r>
              <a:rPr lang="en-GB" sz="2400" dirty="0"/>
              <a:t>X: Not everyone with the extra chromosome turned to offending</a:t>
            </a:r>
          </a:p>
        </p:txBody>
      </p:sp>
      <p:pic>
        <p:nvPicPr>
          <p:cNvPr id="4" name="Picture 3"/>
          <p:cNvPicPr>
            <a:picLocks noChangeAspect="1"/>
          </p:cNvPicPr>
          <p:nvPr/>
        </p:nvPicPr>
        <p:blipFill>
          <a:blip r:embed="rId4"/>
          <a:stretch>
            <a:fillRect/>
          </a:stretch>
        </p:blipFill>
        <p:spPr>
          <a:xfrm>
            <a:off x="9780651" y="172871"/>
            <a:ext cx="2143125" cy="2143125"/>
          </a:xfrm>
          <a:prstGeom prst="rect">
            <a:avLst/>
          </a:prstGeom>
        </p:spPr>
      </p:pic>
      <p:sp>
        <p:nvSpPr>
          <p:cNvPr id="7" name="TextBox 6"/>
          <p:cNvSpPr txBox="1"/>
          <p:nvPr/>
        </p:nvSpPr>
        <p:spPr>
          <a:xfrm>
            <a:off x="6108192" y="2502932"/>
            <a:ext cx="5815584" cy="3970318"/>
          </a:xfrm>
          <a:prstGeom prst="rect">
            <a:avLst/>
          </a:prstGeom>
          <a:noFill/>
        </p:spPr>
        <p:txBody>
          <a:bodyPr wrap="square" rtlCol="0">
            <a:spAutoFit/>
          </a:bodyPr>
          <a:lstStyle/>
          <a:p>
            <a:r>
              <a:rPr lang="en-GB" sz="2400" dirty="0">
                <a:latin typeface="AR CENA" panose="02000000000000000000" pitchFamily="2" charset="0"/>
              </a:rPr>
              <a:t>Han Brunner (Brunner et al, 1993)</a:t>
            </a:r>
          </a:p>
          <a:p>
            <a:endParaRPr lang="en-GB" sz="2400" dirty="0">
              <a:latin typeface="AR CENA" panose="02000000000000000000" pitchFamily="2" charset="0"/>
            </a:endParaRPr>
          </a:p>
          <a:p>
            <a:pPr marL="285750" indent="-285750">
              <a:buFontTx/>
              <a:buChar char="-"/>
            </a:pPr>
            <a:r>
              <a:rPr lang="en-GB" sz="2400" dirty="0">
                <a:latin typeface="AR CENA" panose="02000000000000000000" pitchFamily="2" charset="0"/>
              </a:rPr>
              <a:t>Observed Dutch family over several generations</a:t>
            </a:r>
          </a:p>
          <a:p>
            <a:pPr marL="285750" indent="-285750">
              <a:buFontTx/>
              <a:buChar char="-"/>
            </a:pPr>
            <a:r>
              <a:rPr lang="en-GB" sz="2400" dirty="0">
                <a:latin typeface="AR CENA" panose="02000000000000000000" pitchFamily="2" charset="0"/>
              </a:rPr>
              <a:t>Found some members exhibited extremely violent behaviour</a:t>
            </a:r>
          </a:p>
          <a:p>
            <a:pPr marL="285750" indent="-285750">
              <a:buFontTx/>
              <a:buChar char="-"/>
            </a:pPr>
            <a:r>
              <a:rPr lang="en-GB" sz="2400" dirty="0">
                <a:latin typeface="AR CENA" panose="02000000000000000000" pitchFamily="2" charset="0"/>
              </a:rPr>
              <a:t>Found that these family members were deficient in MONOAMINE OXIDASE A </a:t>
            </a:r>
            <a:r>
              <a:rPr lang="en-GB" sz="2800" dirty="0">
                <a:latin typeface="AR CENA" panose="02000000000000000000" pitchFamily="2" charset="0"/>
              </a:rPr>
              <a:t>(MAOA).</a:t>
            </a:r>
          </a:p>
        </p:txBody>
      </p:sp>
    </p:spTree>
    <p:custDataLst>
      <p:tags r:id="rId1"/>
    </p:custDataLst>
    <p:extLst>
      <p:ext uri="{BB962C8B-B14F-4D97-AF65-F5344CB8AC3E}">
        <p14:creationId xmlns:p14="http://schemas.microsoft.com/office/powerpoint/2010/main" val="3211249923"/>
      </p:ext>
    </p:extLst>
  </p:cSld>
  <p:clrMapOvr>
    <a:masterClrMapping/>
  </p:clrMapOvr>
  <mc:AlternateContent xmlns:mc="http://schemas.openxmlformats.org/markup-compatibility/2006" xmlns:p14="http://schemas.microsoft.com/office/powerpoint/2010/main">
    <mc:Choice Requires="p14">
      <p:transition spd="slow" p14:dur="2000" advTm="221665"/>
    </mc:Choice>
    <mc:Fallback xmlns="">
      <p:transition spd="slow" advTm="2216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29" y="235494"/>
            <a:ext cx="10058400" cy="1450757"/>
          </a:xfrm>
        </p:spPr>
        <p:txBody>
          <a:bodyPr>
            <a:normAutofit fontScale="90000"/>
          </a:bodyPr>
          <a:lstStyle/>
          <a:p>
            <a:r>
              <a:rPr lang="en-GB" dirty="0"/>
              <a:t>Limitations of genetic explanations</a:t>
            </a:r>
            <a:endParaRPr lang="en-GB" b="1" dirty="0"/>
          </a:p>
        </p:txBody>
      </p:sp>
      <p:pic>
        <p:nvPicPr>
          <p:cNvPr id="4" name="Content Placeholder 3"/>
          <p:cNvPicPr>
            <a:picLocks noGrp="1" noChangeAspect="1"/>
          </p:cNvPicPr>
          <p:nvPr>
            <p:ph idx="1"/>
          </p:nvPr>
        </p:nvPicPr>
        <p:blipFill>
          <a:blip r:embed="rId4"/>
          <a:stretch>
            <a:fillRect/>
          </a:stretch>
        </p:blipFill>
        <p:spPr>
          <a:xfrm>
            <a:off x="9310846" y="219138"/>
            <a:ext cx="2600325" cy="1762125"/>
          </a:xfrm>
          <a:prstGeom prst="rect">
            <a:avLst/>
          </a:prstGeom>
        </p:spPr>
      </p:pic>
      <p:sp>
        <p:nvSpPr>
          <p:cNvPr id="5" name="TextBox 4"/>
          <p:cNvSpPr txBox="1"/>
          <p:nvPr/>
        </p:nvSpPr>
        <p:spPr>
          <a:xfrm>
            <a:off x="162019" y="2271860"/>
            <a:ext cx="6806921" cy="1815882"/>
          </a:xfrm>
          <a:prstGeom prst="rect">
            <a:avLst/>
          </a:prstGeom>
          <a:solidFill>
            <a:schemeClr val="bg1"/>
          </a:solidFill>
        </p:spPr>
        <p:txBody>
          <a:bodyPr wrap="square" rtlCol="0">
            <a:spAutoFit/>
          </a:bodyPr>
          <a:lstStyle/>
          <a:p>
            <a:r>
              <a:rPr lang="en-GB" sz="2800" b="1" u="sng" dirty="0">
                <a:solidFill>
                  <a:srgbClr val="92D050"/>
                </a:solidFill>
              </a:rPr>
              <a:t>Nature vs nurture</a:t>
            </a:r>
          </a:p>
          <a:p>
            <a:r>
              <a:rPr lang="en-GB" sz="2800" dirty="0"/>
              <a:t>- Crime can run in families not because of inherited genetic disorders but because of environmental factors e.g. bad parenting</a:t>
            </a:r>
          </a:p>
        </p:txBody>
      </p:sp>
      <p:sp>
        <p:nvSpPr>
          <p:cNvPr id="6" name="TextBox 5"/>
          <p:cNvSpPr txBox="1"/>
          <p:nvPr/>
        </p:nvSpPr>
        <p:spPr>
          <a:xfrm>
            <a:off x="162020" y="4673352"/>
            <a:ext cx="6806921" cy="1815882"/>
          </a:xfrm>
          <a:prstGeom prst="rect">
            <a:avLst/>
          </a:prstGeom>
          <a:solidFill>
            <a:schemeClr val="bg1"/>
          </a:solidFill>
        </p:spPr>
        <p:txBody>
          <a:bodyPr wrap="square" rtlCol="0">
            <a:spAutoFit/>
          </a:bodyPr>
          <a:lstStyle/>
          <a:p>
            <a:r>
              <a:rPr lang="en-GB" sz="2800" b="1" u="sng" dirty="0">
                <a:solidFill>
                  <a:srgbClr val="92D050"/>
                </a:solidFill>
              </a:rPr>
              <a:t>Free will</a:t>
            </a:r>
          </a:p>
          <a:p>
            <a:r>
              <a:rPr lang="en-GB" sz="2800" dirty="0"/>
              <a:t>Genetic explanations ignore free will and puts the explanation of crime down to uncontrollable impulses</a:t>
            </a:r>
          </a:p>
        </p:txBody>
      </p:sp>
      <p:sp>
        <p:nvSpPr>
          <p:cNvPr id="7" name="TextBox 6"/>
          <p:cNvSpPr txBox="1"/>
          <p:nvPr/>
        </p:nvSpPr>
        <p:spPr>
          <a:xfrm>
            <a:off x="7308056" y="2186940"/>
            <a:ext cx="4883944" cy="4678204"/>
          </a:xfrm>
          <a:prstGeom prst="rect">
            <a:avLst/>
          </a:prstGeom>
          <a:solidFill>
            <a:schemeClr val="bg1"/>
          </a:solidFill>
        </p:spPr>
        <p:txBody>
          <a:bodyPr wrap="square" rtlCol="0">
            <a:spAutoFit/>
          </a:bodyPr>
          <a:lstStyle/>
          <a:p>
            <a:r>
              <a:rPr lang="en-GB" sz="2800" b="1" u="sng" dirty="0">
                <a:solidFill>
                  <a:srgbClr val="92D050"/>
                </a:solidFill>
              </a:rPr>
              <a:t>Justifies pre-emptive action</a:t>
            </a:r>
          </a:p>
          <a:p>
            <a:r>
              <a:rPr lang="en-GB" sz="2800" dirty="0"/>
              <a:t>If the state believed someone to have these genetic implications then it may be justified in taking pre-emptive action e.g. pre-emptive imprisonment, regardless of whether that person has offended or not</a:t>
            </a:r>
          </a:p>
          <a:p>
            <a:endParaRPr lang="en-GB" dirty="0"/>
          </a:p>
        </p:txBody>
      </p:sp>
    </p:spTree>
    <p:custDataLst>
      <p:tags r:id="rId1"/>
    </p:custDataLst>
    <p:extLst>
      <p:ext uri="{BB962C8B-B14F-4D97-AF65-F5344CB8AC3E}">
        <p14:creationId xmlns:p14="http://schemas.microsoft.com/office/powerpoint/2010/main" val="1759822291"/>
      </p:ext>
    </p:extLst>
  </p:cSld>
  <p:clrMapOvr>
    <a:masterClrMapping/>
  </p:clrMapOvr>
  <mc:AlternateContent xmlns:mc="http://schemas.openxmlformats.org/markup-compatibility/2006" xmlns:p14="http://schemas.microsoft.com/office/powerpoint/2010/main">
    <mc:Choice Requires="p14">
      <p:transition spd="slow" p14:dur="2000" advTm="140905"/>
    </mc:Choice>
    <mc:Fallback xmlns="">
      <p:transition spd="slow" advTm="1409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98165" y="190751"/>
            <a:ext cx="9924930" cy="6423272"/>
          </a:xfrm>
          <a:prstGeom prst="rect">
            <a:avLst/>
          </a:prstGeom>
        </p:spPr>
      </p:pic>
      <p:sp>
        <p:nvSpPr>
          <p:cNvPr id="2" name="TextBox 1"/>
          <p:cNvSpPr txBox="1"/>
          <p:nvPr/>
        </p:nvSpPr>
        <p:spPr>
          <a:xfrm>
            <a:off x="3102683" y="3402387"/>
            <a:ext cx="6114197" cy="2123658"/>
          </a:xfrm>
          <a:prstGeom prst="rect">
            <a:avLst/>
          </a:prstGeom>
          <a:solidFill>
            <a:schemeClr val="accent2">
              <a:lumMod val="40000"/>
              <a:lumOff val="60000"/>
            </a:schemeClr>
          </a:solidFill>
        </p:spPr>
        <p:txBody>
          <a:bodyPr wrap="square" rtlCol="0">
            <a:spAutoFit/>
          </a:bodyPr>
          <a:lstStyle/>
          <a:p>
            <a:r>
              <a:rPr lang="en-GB" sz="6600" dirty="0">
                <a:solidFill>
                  <a:srgbClr val="0070C0"/>
                </a:solidFill>
              </a:rPr>
              <a:t>PSYCHOLOGICAL POSITIVISM</a:t>
            </a:r>
          </a:p>
        </p:txBody>
      </p:sp>
    </p:spTree>
    <p:extLst>
      <p:ext uri="{BB962C8B-B14F-4D97-AF65-F5344CB8AC3E}">
        <p14:creationId xmlns:p14="http://schemas.microsoft.com/office/powerpoint/2010/main" val="598972319"/>
      </p:ext>
    </p:extLst>
  </p:cSld>
  <p:clrMapOvr>
    <a:masterClrMapping/>
  </p:clrMapOvr>
  <mc:AlternateContent xmlns:mc="http://schemas.openxmlformats.org/markup-compatibility/2006" xmlns:p14="http://schemas.microsoft.com/office/powerpoint/2010/main">
    <mc:Choice Requires="p14">
      <p:transition spd="slow" p14:dur="2000" advTm="13403"/>
    </mc:Choice>
    <mc:Fallback xmlns="">
      <p:transition spd="slow" advTm="13403"/>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person&amp;#39;s face&#10;&#10;Description automatically generated">
            <a:extLst>
              <a:ext uri="{FF2B5EF4-FFF2-40B4-BE49-F238E27FC236}">
                <a16:creationId xmlns:a16="http://schemas.microsoft.com/office/drawing/2014/main" id="{E0F884CC-B821-FFC2-B3B8-D811DC0A9EC3}"/>
              </a:ext>
            </a:extLst>
          </p:cNvPr>
          <p:cNvPicPr>
            <a:picLocks noGrp="1" noChangeAspect="1"/>
          </p:cNvPicPr>
          <p:nvPr>
            <p:ph idx="1"/>
          </p:nvPr>
        </p:nvPicPr>
        <p:blipFill rotWithShape="1">
          <a:blip r:embed="rId3"/>
          <a:srcRect t="3451"/>
          <a:stretch/>
        </p:blipFill>
        <p:spPr>
          <a:xfrm>
            <a:off x="20" y="1282"/>
            <a:ext cx="12191980" cy="6856718"/>
          </a:xfrm>
          <a:prstGeom prst="rect">
            <a:avLst/>
          </a:prstGeom>
        </p:spPr>
      </p:pic>
    </p:spTree>
    <p:extLst>
      <p:ext uri="{BB962C8B-B14F-4D97-AF65-F5344CB8AC3E}">
        <p14:creationId xmlns:p14="http://schemas.microsoft.com/office/powerpoint/2010/main" val="37417516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1CF3-B53F-BE1E-FE98-A220711F8174}"/>
              </a:ext>
            </a:extLst>
          </p:cNvPr>
          <p:cNvSpPr>
            <a:spLocks noGrp="1"/>
          </p:cNvSpPr>
          <p:nvPr>
            <p:ph type="title"/>
          </p:nvPr>
        </p:nvSpPr>
        <p:spPr/>
        <p:txBody>
          <a:bodyPr>
            <a:normAutofit fontScale="90000"/>
          </a:bodyPr>
          <a:lstStyle/>
          <a:p>
            <a:r>
              <a:rPr lang="en-GB" dirty="0"/>
              <a:t>Why is early childhood experiences important? </a:t>
            </a:r>
          </a:p>
        </p:txBody>
      </p:sp>
      <p:sp>
        <p:nvSpPr>
          <p:cNvPr id="3" name="Content Placeholder 2">
            <a:extLst>
              <a:ext uri="{FF2B5EF4-FFF2-40B4-BE49-F238E27FC236}">
                <a16:creationId xmlns:a16="http://schemas.microsoft.com/office/drawing/2014/main" id="{48D73F75-80EE-883E-BBBC-52B17513DA80}"/>
              </a:ext>
            </a:extLst>
          </p:cNvPr>
          <p:cNvSpPr>
            <a:spLocks noGrp="1"/>
          </p:cNvSpPr>
          <p:nvPr>
            <p:ph idx="1"/>
          </p:nvPr>
        </p:nvSpPr>
        <p:spPr>
          <a:xfrm>
            <a:off x="834596" y="2436072"/>
            <a:ext cx="10365318" cy="4738582"/>
          </a:xfrm>
        </p:spPr>
        <p:txBody>
          <a:bodyPr vert="horz" lIns="91440" tIns="45720" rIns="91440" bIns="45720" rtlCol="0" anchor="t">
            <a:normAutofit/>
          </a:bodyPr>
          <a:lstStyle/>
          <a:p>
            <a:pPr marL="0" indent="0">
              <a:buNone/>
            </a:pPr>
            <a:r>
              <a:rPr lang="en-GB" sz="3500" b="1" u="sng" dirty="0">
                <a:solidFill>
                  <a:schemeClr val="tx2">
                    <a:lumMod val="50000"/>
                    <a:lumOff val="50000"/>
                  </a:schemeClr>
                </a:solidFill>
              </a:rPr>
              <a:t>Freuds discovery </a:t>
            </a:r>
            <a:endParaRPr lang="en-US" sz="3500" b="1" u="sng" dirty="0">
              <a:solidFill>
                <a:schemeClr val="tx2">
                  <a:lumMod val="50000"/>
                  <a:lumOff val="50000"/>
                </a:schemeClr>
              </a:solidFill>
            </a:endParaRPr>
          </a:p>
          <a:p>
            <a:pPr marL="0" indent="0">
              <a:buNone/>
            </a:pPr>
            <a:r>
              <a:rPr lang="en-GB" dirty="0"/>
              <a:t>After world war I, many soldiers came home with problems similar to hysteria. This led Freud to investigate this more by looking at their childhood experiences, which led to the hysteria symptoms to disappear.</a:t>
            </a:r>
            <a:endParaRPr lang="en-US" dirty="0"/>
          </a:p>
          <a:p>
            <a:pPr>
              <a:buFont typeface="Calibri" panose="020B0604020202020204" pitchFamily="34" charset="0"/>
              <a:buChar char="-"/>
            </a:pPr>
            <a:endParaRPr lang="en-GB" dirty="0"/>
          </a:p>
          <a:p>
            <a:pPr marL="0" indent="0" algn="ctr">
              <a:buNone/>
            </a:pPr>
            <a:r>
              <a:rPr lang="en-GB" b="1" dirty="0"/>
              <a:t>Can you think of a study that is widely accepted now that can link to early experiences within childhood and how this can shape someone's adult life that can also be linked to criminality? </a:t>
            </a:r>
          </a:p>
          <a:p>
            <a:pPr>
              <a:buFont typeface="Calibri" panose="020B0604020202020204" pitchFamily="34" charset="0"/>
              <a:buChar char="-"/>
            </a:pPr>
            <a:endParaRPr lang="en-GB" dirty="0"/>
          </a:p>
        </p:txBody>
      </p:sp>
      <p:sp>
        <p:nvSpPr>
          <p:cNvPr id="6" name="Rectangle: Rounded Corners 5">
            <a:extLst>
              <a:ext uri="{FF2B5EF4-FFF2-40B4-BE49-F238E27FC236}">
                <a16:creationId xmlns:a16="http://schemas.microsoft.com/office/drawing/2014/main" id="{8F5DB933-E15B-2DCF-ACB7-1D798532EFA4}"/>
              </a:ext>
            </a:extLst>
          </p:cNvPr>
          <p:cNvSpPr/>
          <p:nvPr/>
        </p:nvSpPr>
        <p:spPr>
          <a:xfrm>
            <a:off x="992087" y="4664869"/>
            <a:ext cx="10538604" cy="1741909"/>
          </a:xfrm>
          <a:prstGeom prst="roundRect">
            <a:avLst/>
          </a:prstGeom>
          <a:noFill/>
          <a:ln w="5715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8321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3FE3C-B37A-8CE3-4A78-2FA99253BDA2}"/>
              </a:ext>
            </a:extLst>
          </p:cNvPr>
          <p:cNvSpPr>
            <a:spLocks noGrp="1"/>
          </p:cNvSpPr>
          <p:nvPr>
            <p:ph type="title"/>
          </p:nvPr>
        </p:nvSpPr>
        <p:spPr>
          <a:xfrm>
            <a:off x="675640" y="121285"/>
            <a:ext cx="10515600" cy="1325563"/>
          </a:xfrm>
        </p:spPr>
        <p:txBody>
          <a:bodyPr>
            <a:normAutofit fontScale="90000"/>
          </a:bodyPr>
          <a:lstStyle/>
          <a:p>
            <a:r>
              <a:rPr lang="en-GB" dirty="0"/>
              <a:t>Importance of the unconscious</a:t>
            </a:r>
            <a:r>
              <a:rPr lang="en-GB" dirty="0">
                <a:ea typeface="+mj-lt"/>
                <a:cs typeface="+mj-lt"/>
              </a:rPr>
              <a:t> mind</a:t>
            </a:r>
            <a:endParaRPr lang="en-US" dirty="0"/>
          </a:p>
        </p:txBody>
      </p:sp>
      <p:pic>
        <p:nvPicPr>
          <p:cNvPr id="4" name="Content Placeholder 3" descr="A diagram of a iceberg&#10;&#10;Description automatically generated">
            <a:extLst>
              <a:ext uri="{FF2B5EF4-FFF2-40B4-BE49-F238E27FC236}">
                <a16:creationId xmlns:a16="http://schemas.microsoft.com/office/drawing/2014/main" id="{57D56BC0-8CA9-CBD6-27CC-056DC7A88FE3}"/>
              </a:ext>
            </a:extLst>
          </p:cNvPr>
          <p:cNvPicPr>
            <a:picLocks noGrp="1" noChangeAspect="1"/>
          </p:cNvPicPr>
          <p:nvPr>
            <p:ph idx="1"/>
          </p:nvPr>
        </p:nvPicPr>
        <p:blipFill>
          <a:blip r:embed="rId3"/>
          <a:stretch>
            <a:fillRect/>
          </a:stretch>
        </p:blipFill>
        <p:spPr>
          <a:xfrm>
            <a:off x="6634192" y="2985082"/>
            <a:ext cx="5167223" cy="3211750"/>
          </a:xfrm>
        </p:spPr>
      </p:pic>
      <p:sp>
        <p:nvSpPr>
          <p:cNvPr id="3" name="TextBox 2">
            <a:extLst>
              <a:ext uri="{FF2B5EF4-FFF2-40B4-BE49-F238E27FC236}">
                <a16:creationId xmlns:a16="http://schemas.microsoft.com/office/drawing/2014/main" id="{C5E33A36-53A8-E621-A692-6F7468CA4427}"/>
              </a:ext>
            </a:extLst>
          </p:cNvPr>
          <p:cNvSpPr txBox="1"/>
          <p:nvPr/>
        </p:nvSpPr>
        <p:spPr>
          <a:xfrm>
            <a:off x="243654" y="1658116"/>
            <a:ext cx="6394330"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The </a:t>
            </a:r>
            <a:r>
              <a:rPr lang="en-GB" sz="2000" dirty="0">
                <a:ea typeface="+mn-lt"/>
                <a:cs typeface="+mn-lt"/>
              </a:rPr>
              <a:t>unconscious </a:t>
            </a:r>
            <a:r>
              <a:rPr lang="en-GB" sz="2000" dirty="0"/>
              <a:t>mind;</a:t>
            </a:r>
          </a:p>
          <a:p>
            <a:pPr marL="285750" indent="-285750">
              <a:buFont typeface="Calibri"/>
              <a:buChar char="-"/>
            </a:pPr>
            <a:r>
              <a:rPr lang="en-GB" sz="2000" dirty="0"/>
              <a:t>Include significant memories and materials thar can be challenging to process</a:t>
            </a:r>
          </a:p>
          <a:p>
            <a:pPr marL="285750" indent="-285750">
              <a:buFont typeface="Calibri"/>
              <a:buChar char="-"/>
            </a:pPr>
            <a:r>
              <a:rPr lang="en-GB" sz="2000" dirty="0"/>
              <a:t>These memories can be considered harmful or threatening </a:t>
            </a:r>
          </a:p>
          <a:p>
            <a:pPr marL="285750" indent="-285750">
              <a:buFont typeface="Calibri"/>
              <a:buChar char="-"/>
            </a:pPr>
            <a:r>
              <a:rPr lang="en-GB" sz="2000" dirty="0"/>
              <a:t>Is the primary source of human behaviour </a:t>
            </a:r>
          </a:p>
          <a:p>
            <a:pPr marL="285750" indent="-285750">
              <a:buFont typeface="Calibri"/>
              <a:buChar char="-"/>
            </a:pPr>
            <a:endParaRPr lang="en-GB" sz="2400" b="1" dirty="0">
              <a:ea typeface="+mn-lt"/>
              <a:cs typeface="+mn-lt"/>
            </a:endParaRPr>
          </a:p>
        </p:txBody>
      </p:sp>
      <p:sp>
        <p:nvSpPr>
          <p:cNvPr id="7" name="TextBox 6">
            <a:extLst>
              <a:ext uri="{FF2B5EF4-FFF2-40B4-BE49-F238E27FC236}">
                <a16:creationId xmlns:a16="http://schemas.microsoft.com/office/drawing/2014/main" id="{234F18D6-56FE-4351-AA57-33DA5743F60C}"/>
              </a:ext>
            </a:extLst>
          </p:cNvPr>
          <p:cNvSpPr txBox="1"/>
          <p:nvPr/>
        </p:nvSpPr>
        <p:spPr>
          <a:xfrm>
            <a:off x="832860" y="5167055"/>
            <a:ext cx="491154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ea typeface="+mn-lt"/>
                <a:cs typeface="+mn-lt"/>
              </a:rPr>
              <a:t>Therefore, humans have developed mechanisms to lock away this information within the unconscious mind</a:t>
            </a:r>
            <a:endParaRPr lang="en-GB" sz="2400" b="1" dirty="0"/>
          </a:p>
        </p:txBody>
      </p:sp>
      <p:sp>
        <p:nvSpPr>
          <p:cNvPr id="8" name="Arrow: Down 7">
            <a:extLst>
              <a:ext uri="{FF2B5EF4-FFF2-40B4-BE49-F238E27FC236}">
                <a16:creationId xmlns:a16="http://schemas.microsoft.com/office/drawing/2014/main" id="{FA0247D1-D4A5-E923-FC85-549721076081}"/>
              </a:ext>
            </a:extLst>
          </p:cNvPr>
          <p:cNvSpPr/>
          <p:nvPr/>
        </p:nvSpPr>
        <p:spPr>
          <a:xfrm>
            <a:off x="3063122" y="4281987"/>
            <a:ext cx="538480" cy="8636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61D198C-0E77-6635-DF84-856483F0176D}"/>
              </a:ext>
            </a:extLst>
          </p:cNvPr>
          <p:cNvSpPr txBox="1"/>
          <p:nvPr/>
        </p:nvSpPr>
        <p:spPr>
          <a:xfrm>
            <a:off x="6772841" y="1570625"/>
            <a:ext cx="50346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chemeClr val="bg1"/>
                </a:solidFill>
              </a:rPr>
              <a:t>Unconscious behaviour and its link to criminality</a:t>
            </a:r>
            <a:endParaRPr lang="en-US" dirty="0">
              <a:solidFill>
                <a:schemeClr val="bg1"/>
              </a:solidFill>
            </a:endParaRPr>
          </a:p>
        </p:txBody>
      </p:sp>
    </p:spTree>
    <p:extLst>
      <p:ext uri="{BB962C8B-B14F-4D97-AF65-F5344CB8AC3E}">
        <p14:creationId xmlns:p14="http://schemas.microsoft.com/office/powerpoint/2010/main" val="4119659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486F-FE23-AA7F-B115-8CDC22799E88}"/>
              </a:ext>
            </a:extLst>
          </p:cNvPr>
          <p:cNvSpPr>
            <a:spLocks noGrp="1"/>
          </p:cNvSpPr>
          <p:nvPr>
            <p:ph type="title"/>
          </p:nvPr>
        </p:nvSpPr>
        <p:spPr>
          <a:xfrm>
            <a:off x="470265" y="-520089"/>
            <a:ext cx="10869248" cy="1687513"/>
          </a:xfrm>
        </p:spPr>
        <p:txBody>
          <a:bodyPr/>
          <a:lstStyle/>
          <a:p>
            <a:r>
              <a:rPr lang="en-GB" dirty="0"/>
              <a:t>Sigmund Freud: The ID</a:t>
            </a:r>
          </a:p>
        </p:txBody>
      </p:sp>
      <p:sp>
        <p:nvSpPr>
          <p:cNvPr id="3" name="Content Placeholder 2">
            <a:extLst>
              <a:ext uri="{FF2B5EF4-FFF2-40B4-BE49-F238E27FC236}">
                <a16:creationId xmlns:a16="http://schemas.microsoft.com/office/drawing/2014/main" id="{6A83302D-57FB-5E95-A37E-41942552CD73}"/>
              </a:ext>
            </a:extLst>
          </p:cNvPr>
          <p:cNvSpPr>
            <a:spLocks noGrp="1"/>
          </p:cNvSpPr>
          <p:nvPr>
            <p:ph idx="1"/>
          </p:nvPr>
        </p:nvSpPr>
        <p:spPr>
          <a:xfrm>
            <a:off x="838200" y="1825625"/>
            <a:ext cx="2909978" cy="584471"/>
          </a:xfrm>
        </p:spPr>
        <p:txBody>
          <a:bodyPr vert="horz" lIns="91440" tIns="45720" rIns="91440" bIns="45720" rtlCol="0" anchor="t">
            <a:normAutofit/>
          </a:bodyPr>
          <a:lstStyle/>
          <a:p>
            <a:pPr marL="0" indent="0">
              <a:buNone/>
            </a:pPr>
            <a:r>
              <a:rPr lang="en-GB" dirty="0">
                <a:solidFill>
                  <a:schemeClr val="bg1"/>
                </a:solidFill>
              </a:rPr>
              <a:t>Born with the id </a:t>
            </a:r>
          </a:p>
        </p:txBody>
      </p:sp>
      <p:sp>
        <p:nvSpPr>
          <p:cNvPr id="7" name="Content Placeholder 2">
            <a:extLst>
              <a:ext uri="{FF2B5EF4-FFF2-40B4-BE49-F238E27FC236}">
                <a16:creationId xmlns:a16="http://schemas.microsoft.com/office/drawing/2014/main" id="{8816FCF6-7DBB-1A8C-17B0-651F48CC4932}"/>
              </a:ext>
            </a:extLst>
          </p:cNvPr>
          <p:cNvSpPr txBox="1">
            <a:spLocks/>
          </p:cNvSpPr>
          <p:nvPr/>
        </p:nvSpPr>
        <p:spPr>
          <a:xfrm>
            <a:off x="544902" y="3387007"/>
            <a:ext cx="3398808" cy="1102055"/>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Pleasure seeking part of the personality </a:t>
            </a:r>
            <a:endParaRPr lang="en-US" dirty="0"/>
          </a:p>
        </p:txBody>
      </p:sp>
      <p:sp>
        <p:nvSpPr>
          <p:cNvPr id="9" name="Content Placeholder 2">
            <a:extLst>
              <a:ext uri="{FF2B5EF4-FFF2-40B4-BE49-F238E27FC236}">
                <a16:creationId xmlns:a16="http://schemas.microsoft.com/office/drawing/2014/main" id="{500283EE-F1EF-52AA-8FA0-4954D96F9CA7}"/>
              </a:ext>
            </a:extLst>
          </p:cNvPr>
          <p:cNvSpPr txBox="1">
            <a:spLocks/>
          </p:cNvSpPr>
          <p:nvPr/>
        </p:nvSpPr>
        <p:spPr>
          <a:xfrm>
            <a:off x="8409317" y="1388553"/>
            <a:ext cx="3125638" cy="87201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Unconscious part of the mind </a:t>
            </a:r>
            <a:endParaRPr lang="en-US" dirty="0">
              <a:solidFill>
                <a:schemeClr val="bg1"/>
              </a:solidFill>
            </a:endParaRPr>
          </a:p>
        </p:txBody>
      </p:sp>
      <p:sp>
        <p:nvSpPr>
          <p:cNvPr id="11" name="Content Placeholder 2">
            <a:extLst>
              <a:ext uri="{FF2B5EF4-FFF2-40B4-BE49-F238E27FC236}">
                <a16:creationId xmlns:a16="http://schemas.microsoft.com/office/drawing/2014/main" id="{6EC4ED58-2F78-56BD-F465-36599ACEA268}"/>
              </a:ext>
            </a:extLst>
          </p:cNvPr>
          <p:cNvSpPr txBox="1">
            <a:spLocks/>
          </p:cNvSpPr>
          <p:nvPr/>
        </p:nvSpPr>
        <p:spPr>
          <a:xfrm>
            <a:off x="8064260" y="3904591"/>
            <a:ext cx="3959525" cy="183530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 id has no control or restraint and no ethical or moral standards</a:t>
            </a:r>
          </a:p>
        </p:txBody>
      </p:sp>
      <p:sp>
        <p:nvSpPr>
          <p:cNvPr id="14" name="Content Placeholder 2">
            <a:extLst>
              <a:ext uri="{FF2B5EF4-FFF2-40B4-BE49-F238E27FC236}">
                <a16:creationId xmlns:a16="http://schemas.microsoft.com/office/drawing/2014/main" id="{7E6AD37C-A8E1-AC7B-13FF-D916ACD2F26F}"/>
              </a:ext>
            </a:extLst>
          </p:cNvPr>
          <p:cNvSpPr txBox="1">
            <a:spLocks/>
          </p:cNvSpPr>
          <p:nvPr/>
        </p:nvSpPr>
        <p:spPr>
          <a:xfrm>
            <a:off x="1350034" y="5342327"/>
            <a:ext cx="3398808" cy="110205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Doesn’t think of consequences </a:t>
            </a:r>
          </a:p>
        </p:txBody>
      </p:sp>
      <p:sp>
        <p:nvSpPr>
          <p:cNvPr id="15" name="Arrow: Right 14">
            <a:extLst>
              <a:ext uri="{FF2B5EF4-FFF2-40B4-BE49-F238E27FC236}">
                <a16:creationId xmlns:a16="http://schemas.microsoft.com/office/drawing/2014/main" id="{080ECBD0-320B-A66B-9C2B-2E74D42FFCD7}"/>
              </a:ext>
            </a:extLst>
          </p:cNvPr>
          <p:cNvSpPr/>
          <p:nvPr/>
        </p:nvSpPr>
        <p:spPr>
          <a:xfrm rot="-1140000">
            <a:off x="6955946" y="190655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Right 15">
            <a:extLst>
              <a:ext uri="{FF2B5EF4-FFF2-40B4-BE49-F238E27FC236}">
                <a16:creationId xmlns:a16="http://schemas.microsoft.com/office/drawing/2014/main" id="{147CC9E0-0CFC-9ECE-7A87-06395D92591E}"/>
              </a:ext>
            </a:extLst>
          </p:cNvPr>
          <p:cNvSpPr/>
          <p:nvPr/>
        </p:nvSpPr>
        <p:spPr>
          <a:xfrm rot="1740000">
            <a:off x="6783417" y="3703725"/>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Arrow: Right 16">
            <a:extLst>
              <a:ext uri="{FF2B5EF4-FFF2-40B4-BE49-F238E27FC236}">
                <a16:creationId xmlns:a16="http://schemas.microsoft.com/office/drawing/2014/main" id="{C4A9A501-439D-CED0-1F1C-86C6598B47B4}"/>
              </a:ext>
            </a:extLst>
          </p:cNvPr>
          <p:cNvSpPr/>
          <p:nvPr/>
        </p:nvSpPr>
        <p:spPr>
          <a:xfrm rot="10800000">
            <a:off x="3663530" y="2021573"/>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Arrow: Right 17">
            <a:extLst>
              <a:ext uri="{FF2B5EF4-FFF2-40B4-BE49-F238E27FC236}">
                <a16:creationId xmlns:a16="http://schemas.microsoft.com/office/drawing/2014/main" id="{B76BF614-2988-C1D0-6F20-663927D3DCE6}"/>
              </a:ext>
            </a:extLst>
          </p:cNvPr>
          <p:cNvSpPr/>
          <p:nvPr/>
        </p:nvSpPr>
        <p:spPr>
          <a:xfrm rot="10020000">
            <a:off x="3764172" y="3315536"/>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Arrow: Right 18">
            <a:extLst>
              <a:ext uri="{FF2B5EF4-FFF2-40B4-BE49-F238E27FC236}">
                <a16:creationId xmlns:a16="http://schemas.microsoft.com/office/drawing/2014/main" id="{8D7D682A-393E-561E-2BAD-A44537CC7DC4}"/>
              </a:ext>
            </a:extLst>
          </p:cNvPr>
          <p:cNvSpPr/>
          <p:nvPr/>
        </p:nvSpPr>
        <p:spPr>
          <a:xfrm rot="8340000">
            <a:off x="4181114" y="4710139"/>
            <a:ext cx="1351471"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person with a tail and arrow&#10;&#10;Description automatically generated">
            <a:extLst>
              <a:ext uri="{FF2B5EF4-FFF2-40B4-BE49-F238E27FC236}">
                <a16:creationId xmlns:a16="http://schemas.microsoft.com/office/drawing/2014/main" id="{195DA46B-2AE0-83BE-9379-C2ED5AAF8194}"/>
              </a:ext>
            </a:extLst>
          </p:cNvPr>
          <p:cNvPicPr>
            <a:picLocks noChangeAspect="1"/>
          </p:cNvPicPr>
          <p:nvPr/>
        </p:nvPicPr>
        <p:blipFill rotWithShape="1">
          <a:blip r:embed="rId3"/>
          <a:srcRect l="-2312" t="-298" r="-2918" b="15949"/>
          <a:stretch/>
        </p:blipFill>
        <p:spPr>
          <a:xfrm>
            <a:off x="4852988" y="1541612"/>
            <a:ext cx="2616049" cy="4081390"/>
          </a:xfrm>
          <a:prstGeom prst="rect">
            <a:avLst/>
          </a:prstGeom>
        </p:spPr>
      </p:pic>
    </p:spTree>
    <p:extLst>
      <p:ext uri="{BB962C8B-B14F-4D97-AF65-F5344CB8AC3E}">
        <p14:creationId xmlns:p14="http://schemas.microsoft.com/office/powerpoint/2010/main" val="33880837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8CB1-D7D3-DCC0-4B64-D2CF7DA8B22E}"/>
              </a:ext>
            </a:extLst>
          </p:cNvPr>
          <p:cNvSpPr>
            <a:spLocks noGrp="1"/>
          </p:cNvSpPr>
          <p:nvPr>
            <p:ph type="title"/>
          </p:nvPr>
        </p:nvSpPr>
        <p:spPr>
          <a:xfrm>
            <a:off x="308068" y="-356394"/>
            <a:ext cx="10869248" cy="1687513"/>
          </a:xfrm>
        </p:spPr>
        <p:txBody>
          <a:bodyPr/>
          <a:lstStyle/>
          <a:p>
            <a:r>
              <a:rPr lang="en-GB" dirty="0"/>
              <a:t>Sigmund Freud: The Ego</a:t>
            </a:r>
          </a:p>
        </p:txBody>
      </p:sp>
      <p:pic>
        <p:nvPicPr>
          <p:cNvPr id="4" name="Content Placeholder 3" descr="A group of people in clothing&#10;&#10;Description automatically generated">
            <a:extLst>
              <a:ext uri="{FF2B5EF4-FFF2-40B4-BE49-F238E27FC236}">
                <a16:creationId xmlns:a16="http://schemas.microsoft.com/office/drawing/2014/main" id="{B6BD710C-00FB-9A1E-7C2E-8A0EC5A712BE}"/>
              </a:ext>
            </a:extLst>
          </p:cNvPr>
          <p:cNvPicPr>
            <a:picLocks noGrp="1" noChangeAspect="1"/>
          </p:cNvPicPr>
          <p:nvPr>
            <p:ph idx="1"/>
          </p:nvPr>
        </p:nvPicPr>
        <p:blipFill rotWithShape="1">
          <a:blip r:embed="rId3"/>
          <a:srcRect t="13045"/>
          <a:stretch/>
        </p:blipFill>
        <p:spPr>
          <a:xfrm>
            <a:off x="201546" y="2500312"/>
            <a:ext cx="6276090" cy="3783717"/>
          </a:xfrm>
        </p:spPr>
      </p:pic>
      <p:sp>
        <p:nvSpPr>
          <p:cNvPr id="6" name="TextBox 5">
            <a:extLst>
              <a:ext uri="{FF2B5EF4-FFF2-40B4-BE49-F238E27FC236}">
                <a16:creationId xmlns:a16="http://schemas.microsoft.com/office/drawing/2014/main" id="{BF44CC2F-1B81-21C5-1574-0C2394D82CCA}"/>
              </a:ext>
            </a:extLst>
          </p:cNvPr>
          <p:cNvSpPr txBox="1"/>
          <p:nvPr/>
        </p:nvSpPr>
        <p:spPr>
          <a:xfrm>
            <a:off x="8005898" y="671691"/>
            <a:ext cx="3878034" cy="618630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t>Similar to the id as the ego will seek pleasure - however the ego will do this and avoid pain or consequences</a:t>
            </a:r>
            <a:endParaRPr lang="en-US" sz="2400" dirty="0"/>
          </a:p>
          <a:p>
            <a:pPr marL="285750" indent="-285750">
              <a:buFont typeface="Arial"/>
              <a:buChar char="•"/>
            </a:pPr>
            <a:endParaRPr lang="en-GB" sz="2400" dirty="0"/>
          </a:p>
          <a:p>
            <a:pPr marL="285750" indent="-285750">
              <a:buFont typeface="Arial"/>
              <a:buChar char="•"/>
            </a:pPr>
            <a:r>
              <a:rPr lang="en-GB" sz="2400" dirty="0"/>
              <a:t>Not born with the ego, but develops in infancy </a:t>
            </a:r>
          </a:p>
          <a:p>
            <a:pPr marL="285750" indent="-285750">
              <a:buFont typeface="Arial"/>
              <a:buChar char="•"/>
            </a:pPr>
            <a:endParaRPr lang="en-GB" sz="2400" dirty="0"/>
          </a:p>
          <a:p>
            <a:pPr marL="285750" indent="-285750">
              <a:buFont typeface="Arial"/>
              <a:buChar char="•"/>
            </a:pPr>
            <a:r>
              <a:rPr lang="en-GB" sz="2400" dirty="0"/>
              <a:t>The ego operates on the reality principle </a:t>
            </a:r>
          </a:p>
          <a:p>
            <a:pPr marL="285750" indent="-285750">
              <a:buFont typeface="Arial"/>
              <a:buChar char="•"/>
            </a:pPr>
            <a:endParaRPr lang="en-GB" sz="2400" dirty="0"/>
          </a:p>
          <a:p>
            <a:pPr marL="285750" indent="-285750">
              <a:buFont typeface="Arial"/>
              <a:buChar char="•"/>
            </a:pPr>
            <a:r>
              <a:rPr lang="en-GB" sz="2400" dirty="0"/>
              <a:t>Secondary process thinking which is rational and realistic </a:t>
            </a:r>
          </a:p>
          <a:p>
            <a:endParaRPr lang="en-GB" dirty="0"/>
          </a:p>
          <a:p>
            <a:endParaRPr lang="en-GB" dirty="0"/>
          </a:p>
        </p:txBody>
      </p:sp>
    </p:spTree>
    <p:extLst>
      <p:ext uri="{BB962C8B-B14F-4D97-AF65-F5344CB8AC3E}">
        <p14:creationId xmlns:p14="http://schemas.microsoft.com/office/powerpoint/2010/main" val="8258089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474C-09BA-9572-AEFB-8AA72E99E04E}"/>
              </a:ext>
            </a:extLst>
          </p:cNvPr>
          <p:cNvSpPr>
            <a:spLocks noGrp="1"/>
          </p:cNvSpPr>
          <p:nvPr>
            <p:ph type="title"/>
          </p:nvPr>
        </p:nvSpPr>
        <p:spPr/>
        <p:txBody>
          <a:bodyPr/>
          <a:lstStyle/>
          <a:p>
            <a:r>
              <a:rPr lang="en-GB" dirty="0"/>
              <a:t>Sigmund Freud: The Superego </a:t>
            </a:r>
          </a:p>
        </p:txBody>
      </p:sp>
      <p:sp>
        <p:nvSpPr>
          <p:cNvPr id="3" name="Content Placeholder 2">
            <a:extLst>
              <a:ext uri="{FF2B5EF4-FFF2-40B4-BE49-F238E27FC236}">
                <a16:creationId xmlns:a16="http://schemas.microsoft.com/office/drawing/2014/main" id="{B763D014-80FB-2A5D-8C04-A14B2346C6AF}"/>
              </a:ext>
            </a:extLst>
          </p:cNvPr>
          <p:cNvSpPr>
            <a:spLocks noGrp="1"/>
          </p:cNvSpPr>
          <p:nvPr>
            <p:ph idx="1"/>
          </p:nvPr>
        </p:nvSpPr>
        <p:spPr>
          <a:xfrm>
            <a:off x="309563" y="2425700"/>
            <a:ext cx="7180053" cy="4351338"/>
          </a:xfrm>
        </p:spPr>
        <p:txBody>
          <a:bodyPr vert="horz" lIns="91440" tIns="45720" rIns="91440" bIns="45720" rtlCol="0" anchor="t">
            <a:normAutofit/>
          </a:bodyPr>
          <a:lstStyle/>
          <a:p>
            <a:r>
              <a:rPr lang="en-GB" dirty="0"/>
              <a:t>Develops within the first five years of development</a:t>
            </a:r>
            <a:endParaRPr lang="en-US" dirty="0"/>
          </a:p>
          <a:p>
            <a:r>
              <a:rPr lang="en-GB" dirty="0"/>
              <a:t>Contrasts with the id's desires and moves towards moral righteousness</a:t>
            </a:r>
          </a:p>
          <a:p>
            <a:r>
              <a:rPr lang="en-GB" dirty="0"/>
              <a:t>Feels guilt and shame</a:t>
            </a:r>
          </a:p>
          <a:p>
            <a:r>
              <a:rPr lang="en-GB" dirty="0"/>
              <a:t>Strives for perfection</a:t>
            </a:r>
          </a:p>
          <a:p>
            <a:r>
              <a:rPr lang="en-GB" dirty="0">
                <a:ea typeface="+mn-lt"/>
                <a:cs typeface="+mn-lt"/>
              </a:rPr>
              <a:t>The ideal self and conscience are largely determined in childhood by parental values and how you were brought up.</a:t>
            </a:r>
            <a:r>
              <a:rPr lang="en-GB" dirty="0"/>
              <a:t>  </a:t>
            </a:r>
          </a:p>
        </p:txBody>
      </p:sp>
      <p:pic>
        <p:nvPicPr>
          <p:cNvPr id="4" name="Picture 3" descr="A person wearing a black dress and wings&#10;&#10;Description automatically generated">
            <a:extLst>
              <a:ext uri="{FF2B5EF4-FFF2-40B4-BE49-F238E27FC236}">
                <a16:creationId xmlns:a16="http://schemas.microsoft.com/office/drawing/2014/main" id="{FC2737C1-30FE-D8CB-AB61-C6F3FA6909FC}"/>
              </a:ext>
            </a:extLst>
          </p:cNvPr>
          <p:cNvPicPr>
            <a:picLocks noChangeAspect="1"/>
          </p:cNvPicPr>
          <p:nvPr/>
        </p:nvPicPr>
        <p:blipFill>
          <a:blip r:embed="rId3"/>
          <a:stretch>
            <a:fillRect/>
          </a:stretch>
        </p:blipFill>
        <p:spPr>
          <a:xfrm>
            <a:off x="9058275" y="2453567"/>
            <a:ext cx="2299838" cy="4000698"/>
          </a:xfrm>
          <a:prstGeom prst="rect">
            <a:avLst/>
          </a:prstGeom>
        </p:spPr>
      </p:pic>
    </p:spTree>
    <p:extLst>
      <p:ext uri="{BB962C8B-B14F-4D97-AF65-F5344CB8AC3E}">
        <p14:creationId xmlns:p14="http://schemas.microsoft.com/office/powerpoint/2010/main" val="12931294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4503-28F8-C152-6C85-3AFBCFD0B4B9}"/>
              </a:ext>
            </a:extLst>
          </p:cNvPr>
          <p:cNvSpPr>
            <a:spLocks noGrp="1"/>
          </p:cNvSpPr>
          <p:nvPr>
            <p:ph type="title"/>
          </p:nvPr>
        </p:nvSpPr>
        <p:spPr/>
        <p:txBody>
          <a:bodyPr>
            <a:normAutofit fontScale="90000"/>
          </a:bodyPr>
          <a:lstStyle/>
          <a:p>
            <a:r>
              <a:rPr lang="en-GB" dirty="0">
                <a:ea typeface="+mj-lt"/>
                <a:cs typeface="+mj-lt"/>
              </a:rPr>
              <a:t>Psychodynamic theory and criminal behaviour</a:t>
            </a:r>
            <a:endParaRPr lang="en-US" dirty="0">
              <a:ea typeface="+mj-lt"/>
              <a:cs typeface="+mj-lt"/>
            </a:endParaRPr>
          </a:p>
        </p:txBody>
      </p:sp>
      <p:sp>
        <p:nvSpPr>
          <p:cNvPr id="3" name="Content Placeholder 2">
            <a:extLst>
              <a:ext uri="{FF2B5EF4-FFF2-40B4-BE49-F238E27FC236}">
                <a16:creationId xmlns:a16="http://schemas.microsoft.com/office/drawing/2014/main" id="{9830B565-4FCA-7AE8-B483-6D7544E8CFFA}"/>
              </a:ext>
            </a:extLst>
          </p:cNvPr>
          <p:cNvSpPr>
            <a:spLocks noGrp="1"/>
          </p:cNvSpPr>
          <p:nvPr>
            <p:ph idx="1"/>
          </p:nvPr>
        </p:nvSpPr>
        <p:spPr>
          <a:xfrm>
            <a:off x="828674" y="2478880"/>
            <a:ext cx="7610317" cy="4106001"/>
          </a:xfrm>
        </p:spPr>
        <p:txBody>
          <a:bodyPr vert="horz" lIns="91440" tIns="45720" rIns="91440" bIns="45720" rtlCol="0" anchor="t">
            <a:normAutofit fontScale="77500" lnSpcReduction="20000"/>
          </a:bodyPr>
          <a:lstStyle/>
          <a:p>
            <a:pPr marL="0" indent="0">
              <a:buNone/>
            </a:pPr>
            <a:r>
              <a:rPr lang="en-US" sz="3000" b="1" u="sng" dirty="0">
                <a:latin typeface="Calibri"/>
                <a:cs typeface="Calibri"/>
              </a:rPr>
              <a:t>Freud's psychodynamic theory</a:t>
            </a:r>
            <a:endParaRPr lang="en-US" sz="3000" dirty="0">
              <a:latin typeface="Aptos" panose="020B0004020202020204"/>
              <a:cs typeface="Calibri"/>
            </a:endParaRPr>
          </a:p>
          <a:p>
            <a:pPr marL="0" indent="0">
              <a:buNone/>
            </a:pPr>
            <a:r>
              <a:rPr lang="en-US" sz="3000" dirty="0">
                <a:latin typeface="Calibri"/>
                <a:cs typeface="Calibri"/>
              </a:rPr>
              <a:t>Criminal behavior could be a result of an underdeveloped Superegos. </a:t>
            </a:r>
            <a:endParaRPr lang="en-US" sz="3000" dirty="0">
              <a:latin typeface="Aptos" panose="020B0004020202020204"/>
              <a:cs typeface="Calibri"/>
            </a:endParaRPr>
          </a:p>
          <a:p>
            <a:pPr marL="0" indent="0">
              <a:buNone/>
            </a:pPr>
            <a:r>
              <a:rPr lang="en-US" sz="3000" dirty="0">
                <a:latin typeface="Calibri"/>
                <a:cs typeface="Calibri"/>
              </a:rPr>
              <a:t>This could lead to a persistent offender as their moral code is not developed. This could be caused by:</a:t>
            </a:r>
            <a:endParaRPr lang="en-US" sz="3000" dirty="0">
              <a:latin typeface="Aptos" panose="020B0004020202020204"/>
              <a:cs typeface="Calibri"/>
            </a:endParaRPr>
          </a:p>
          <a:p>
            <a:pPr marL="285750" indent="-285750">
              <a:buFont typeface="Wingdings" panose="020B0604020202020204" pitchFamily="34" charset="0"/>
              <a:buChar char="Ø"/>
            </a:pPr>
            <a:r>
              <a:rPr lang="en-US" sz="3000" dirty="0">
                <a:latin typeface="Calibri"/>
                <a:cs typeface="Calibri"/>
              </a:rPr>
              <a:t>Neglect or other problems within their upbringing - will fail to develop what society would class as </a:t>
            </a:r>
            <a:endParaRPr lang="en-US" sz="3000" dirty="0"/>
          </a:p>
          <a:p>
            <a:pPr marL="285750" indent="-285750">
              <a:buFont typeface="Wingdings" panose="020B0604020202020204" pitchFamily="34" charset="0"/>
              <a:buChar char="Ø"/>
            </a:pPr>
            <a:r>
              <a:rPr lang="en-US" sz="3000" dirty="0">
                <a:latin typeface="Calibri"/>
                <a:cs typeface="Calibri"/>
              </a:rPr>
              <a:t>Parents not setting boundaries – or if family has different moral code from the wider society </a:t>
            </a:r>
          </a:p>
          <a:p>
            <a:pPr marL="0" indent="0">
              <a:buNone/>
            </a:pPr>
            <a:endParaRPr lang="en-US" sz="2400" b="1" dirty="0">
              <a:latin typeface="Calibri"/>
              <a:cs typeface="Calibri"/>
            </a:endParaRPr>
          </a:p>
          <a:p>
            <a:pPr>
              <a:buFont typeface="Wingdings" panose="020B0604020202020204" pitchFamily="34" charset="0"/>
              <a:buChar char="Ø"/>
            </a:pPr>
            <a:endParaRPr lang="en-US" sz="1200" dirty="0">
              <a:latin typeface="Calibri"/>
              <a:cs typeface="Calibri"/>
            </a:endParaRPr>
          </a:p>
          <a:p>
            <a:pPr>
              <a:buFont typeface="Wingdings" panose="020B0604020202020204" pitchFamily="34" charset="0"/>
              <a:buChar char="Ø"/>
            </a:pPr>
            <a:endParaRPr lang="en-US" sz="1200" dirty="0">
              <a:latin typeface="Calibri"/>
              <a:cs typeface="Calibri"/>
            </a:endParaRPr>
          </a:p>
        </p:txBody>
      </p:sp>
      <p:sp>
        <p:nvSpPr>
          <p:cNvPr id="4" name="Rectangle: Rounded Corners 3">
            <a:extLst>
              <a:ext uri="{FF2B5EF4-FFF2-40B4-BE49-F238E27FC236}">
                <a16:creationId xmlns:a16="http://schemas.microsoft.com/office/drawing/2014/main" id="{B3168C8E-EC73-8B45-6697-6D094D055DFB}"/>
              </a:ext>
            </a:extLst>
          </p:cNvPr>
          <p:cNvSpPr/>
          <p:nvPr/>
        </p:nvSpPr>
        <p:spPr>
          <a:xfrm>
            <a:off x="439592" y="2478880"/>
            <a:ext cx="7875460" cy="435878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holding bars in jail&#10;&#10;Description automatically generated">
            <a:extLst>
              <a:ext uri="{FF2B5EF4-FFF2-40B4-BE49-F238E27FC236}">
                <a16:creationId xmlns:a16="http://schemas.microsoft.com/office/drawing/2014/main" id="{F22A9803-7B40-D2BF-CD62-2C55E74D4A75}"/>
              </a:ext>
            </a:extLst>
          </p:cNvPr>
          <p:cNvPicPr>
            <a:picLocks noChangeAspect="1"/>
          </p:cNvPicPr>
          <p:nvPr/>
        </p:nvPicPr>
        <p:blipFill>
          <a:blip r:embed="rId3"/>
          <a:stretch>
            <a:fillRect/>
          </a:stretch>
        </p:blipFill>
        <p:spPr>
          <a:xfrm>
            <a:off x="8315052" y="2387531"/>
            <a:ext cx="3619224" cy="3012315"/>
          </a:xfrm>
          <a:prstGeom prst="rect">
            <a:avLst/>
          </a:prstGeom>
        </p:spPr>
      </p:pic>
    </p:spTree>
    <p:extLst>
      <p:ext uri="{BB962C8B-B14F-4D97-AF65-F5344CB8AC3E}">
        <p14:creationId xmlns:p14="http://schemas.microsoft.com/office/powerpoint/2010/main" val="30834862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552176-ECC4-BF9F-C327-738305AB0030}"/>
              </a:ext>
            </a:extLst>
          </p:cNvPr>
          <p:cNvSpPr>
            <a:spLocks noGrp="1"/>
          </p:cNvSpPr>
          <p:nvPr>
            <p:ph type="title"/>
          </p:nvPr>
        </p:nvSpPr>
        <p:spPr>
          <a:xfrm>
            <a:off x="484552" y="365125"/>
            <a:ext cx="10869248" cy="1570831"/>
          </a:xfrm>
        </p:spPr>
        <p:txBody>
          <a:bodyPr>
            <a:normAutofit/>
          </a:bodyPr>
          <a:lstStyle/>
          <a:p>
            <a:pPr>
              <a:lnSpc>
                <a:spcPct val="90000"/>
              </a:lnSpc>
            </a:pPr>
            <a:r>
              <a:rPr lang="en-GB" sz="5000" b="1" u="sng"/>
              <a:t>Criticisms of Freuds psychodynamic theory</a:t>
            </a:r>
            <a:r>
              <a:rPr lang="en-GB" sz="5000"/>
              <a:t> </a:t>
            </a:r>
          </a:p>
        </p:txBody>
      </p:sp>
      <p:graphicFrame>
        <p:nvGraphicFramePr>
          <p:cNvPr id="5" name="Content Placeholder 2">
            <a:extLst>
              <a:ext uri="{FF2B5EF4-FFF2-40B4-BE49-F238E27FC236}">
                <a16:creationId xmlns:a16="http://schemas.microsoft.com/office/drawing/2014/main" id="{531B0082-C830-2F49-0774-06B53F27377F}"/>
              </a:ext>
            </a:extLst>
          </p:cNvPr>
          <p:cNvGraphicFramePr>
            <a:graphicFrameLocks noGrp="1"/>
          </p:cNvGraphicFramePr>
          <p:nvPr>
            <p:ph idx="1"/>
            <p:extLst>
              <p:ext uri="{D42A27DB-BD31-4B8C-83A1-F6EECF244321}">
                <p14:modId xmlns:p14="http://schemas.microsoft.com/office/powerpoint/2010/main" val="99281356"/>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60589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200"/>
              <a:t>Question 1: </a:t>
            </a:r>
            <a:br>
              <a:rPr lang="en-US" sz="2200"/>
            </a:br>
            <a:r>
              <a:rPr lang="en-US" sz="2200"/>
              <a:t>According to Freud's psychodynamic theory, which part of a person's personality represents a drive for pleasure with no moral standards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7374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500"/>
              <a:t>Question 2: </a:t>
            </a:r>
            <a:br>
              <a:rPr lang="en-US" sz="2500"/>
            </a:br>
            <a:r>
              <a:rPr lang="en-US" sz="2500"/>
              <a:t>According to Freud's psychodynamic theory, which part of a person's personality feels guilt and strives for perfection?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39420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968454" cy="3761257"/>
          </a:xfrm>
        </p:spPr>
        <p:txBody>
          <a:bodyPr vert="horz" lIns="91440" tIns="45720" rIns="91440" bIns="45720" rtlCol="0" anchor="ctr">
            <a:normAutofit/>
          </a:bodyPr>
          <a:lstStyle/>
          <a:p>
            <a:r>
              <a:rPr lang="en-US" sz="3000" dirty="0"/>
              <a:t>Question 3: </a:t>
            </a:r>
            <a:br>
              <a:rPr lang="en-US" sz="3000" dirty="0"/>
            </a:br>
            <a:r>
              <a:rPr lang="en-US" sz="3000" dirty="0"/>
              <a:t>Someone who is violent, and has no moral code could have an underdeveloped __________?</a:t>
            </a:r>
          </a:p>
          <a:p>
            <a:pPr marL="742950" indent="-742950"/>
            <a:endParaRPr lang="en-US" sz="3000" dirty="0"/>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3716950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6073438-7C8B-B605-D98F-975EA918E4A0}"/>
              </a:ext>
            </a:extLst>
          </p:cNvPr>
          <p:cNvSpPr>
            <a:spLocks noGrp="1"/>
          </p:cNvSpPr>
          <p:nvPr>
            <p:ph type="title"/>
          </p:nvPr>
        </p:nvSpPr>
        <p:spPr>
          <a:xfrm>
            <a:off x="146221" y="397275"/>
            <a:ext cx="2628785" cy="3761257"/>
          </a:xfrm>
        </p:spPr>
        <p:txBody>
          <a:bodyPr vert="horz" lIns="91440" tIns="45720" rIns="91440" bIns="45720" rtlCol="0" anchor="ctr">
            <a:normAutofit/>
          </a:bodyPr>
          <a:lstStyle/>
          <a:p>
            <a:pPr>
              <a:lnSpc>
                <a:spcPct val="90000"/>
              </a:lnSpc>
            </a:pPr>
            <a:r>
              <a:rPr lang="en-US" sz="2700"/>
              <a:t>Question 4: </a:t>
            </a:r>
            <a:br>
              <a:rPr lang="en-US" sz="2700"/>
            </a:br>
            <a:r>
              <a:rPr lang="en-US" sz="2700"/>
              <a:t>What can be stored within the unconscious memory but still effect people in their adult life? </a:t>
            </a:r>
          </a:p>
        </p:txBody>
      </p:sp>
      <p:pic>
        <p:nvPicPr>
          <p:cNvPr id="6" name="Picture 5" descr="A quiz with a blue and yellow explosion&#10;&#10;Description automatically generated">
            <a:extLst>
              <a:ext uri="{FF2B5EF4-FFF2-40B4-BE49-F238E27FC236}">
                <a16:creationId xmlns:a16="http://schemas.microsoft.com/office/drawing/2014/main" id="{31C15542-8004-AA91-9F8B-0877ED2E5AA3}"/>
              </a:ext>
            </a:extLst>
          </p:cNvPr>
          <p:cNvPicPr>
            <a:picLocks noChangeAspect="1"/>
          </p:cNvPicPr>
          <p:nvPr/>
        </p:nvPicPr>
        <p:blipFill rotWithShape="1">
          <a:blip r:embed="rId3"/>
          <a:srcRect t="836" b="4527"/>
          <a:stretch/>
        </p:blipFill>
        <p:spPr>
          <a:xfrm>
            <a:off x="3047998" y="10"/>
            <a:ext cx="9144002" cy="6857990"/>
          </a:xfrm>
          <a:prstGeom prst="rect">
            <a:avLst/>
          </a:prstGeom>
        </p:spPr>
      </p:pic>
    </p:spTree>
    <p:extLst>
      <p:ext uri="{BB962C8B-B14F-4D97-AF65-F5344CB8AC3E}">
        <p14:creationId xmlns:p14="http://schemas.microsoft.com/office/powerpoint/2010/main" val="2749662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4351" y="-308427"/>
            <a:ext cx="10058400" cy="1450757"/>
          </a:xfrm>
        </p:spPr>
        <p:txBody>
          <a:bodyPr/>
          <a:lstStyle/>
          <a:p>
            <a:r>
              <a:rPr lang="en-GB" dirty="0"/>
              <a:t>Personality and criminality</a:t>
            </a:r>
          </a:p>
        </p:txBody>
      </p:sp>
      <p:sp>
        <p:nvSpPr>
          <p:cNvPr id="3" name="TextBox 2"/>
          <p:cNvSpPr txBox="1"/>
          <p:nvPr/>
        </p:nvSpPr>
        <p:spPr>
          <a:xfrm>
            <a:off x="673770" y="4427621"/>
            <a:ext cx="11030501" cy="2246769"/>
          </a:xfrm>
          <a:prstGeom prst="rect">
            <a:avLst/>
          </a:prstGeom>
          <a:solidFill>
            <a:schemeClr val="bg2"/>
          </a:solidFill>
        </p:spPr>
        <p:txBody>
          <a:bodyPr wrap="square" rtlCol="0">
            <a:spAutoFit/>
          </a:bodyPr>
          <a:lstStyle/>
          <a:p>
            <a:pPr marL="342900" indent="-342900">
              <a:buFont typeface="Wingdings" panose="05000000000000000000" pitchFamily="2" charset="2"/>
              <a:buChar char="Ø"/>
            </a:pPr>
            <a:r>
              <a:rPr lang="en-GB" sz="2800" dirty="0"/>
              <a:t>Personality tests can also be used to assess and evaluate someone’s personality.</a:t>
            </a:r>
          </a:p>
          <a:p>
            <a:endParaRPr lang="en-GB" sz="2800" dirty="0"/>
          </a:p>
          <a:p>
            <a:r>
              <a:rPr lang="en-GB" sz="2400" dirty="0"/>
              <a:t>Examples of such tests include: </a:t>
            </a:r>
            <a:r>
              <a:rPr lang="en-GB" sz="2400" b="1" dirty="0"/>
              <a:t>Minnesota Multiphasic Personality Inventory (MMPI</a:t>
            </a:r>
            <a:r>
              <a:rPr lang="en-GB" sz="2400" dirty="0"/>
              <a:t>) and the </a:t>
            </a:r>
            <a:r>
              <a:rPr lang="en-GB" sz="2400" b="1" dirty="0"/>
              <a:t>Interpersonal Maturity Test (I-L</a:t>
            </a:r>
            <a:r>
              <a:rPr lang="en-GB" sz="2800" b="1" dirty="0"/>
              <a:t>)</a:t>
            </a:r>
          </a:p>
        </p:txBody>
      </p:sp>
      <p:pic>
        <p:nvPicPr>
          <p:cNvPr id="4" name="Picture 3"/>
          <p:cNvPicPr>
            <a:picLocks noChangeAspect="1"/>
          </p:cNvPicPr>
          <p:nvPr/>
        </p:nvPicPr>
        <p:blipFill>
          <a:blip r:embed="rId4"/>
          <a:stretch>
            <a:fillRect/>
          </a:stretch>
        </p:blipFill>
        <p:spPr>
          <a:xfrm>
            <a:off x="673770" y="416952"/>
            <a:ext cx="2717130" cy="3833490"/>
          </a:xfrm>
          <a:prstGeom prst="rect">
            <a:avLst/>
          </a:prstGeom>
        </p:spPr>
      </p:pic>
      <p:sp>
        <p:nvSpPr>
          <p:cNvPr id="5" name="Oval Callout 4"/>
          <p:cNvSpPr/>
          <p:nvPr/>
        </p:nvSpPr>
        <p:spPr>
          <a:xfrm>
            <a:off x="4860758" y="1451515"/>
            <a:ext cx="7050505" cy="2735473"/>
          </a:xfrm>
          <a:prstGeom prst="wedgeEllipseCallout">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50830" y="1788199"/>
            <a:ext cx="5125453" cy="2062103"/>
          </a:xfrm>
          <a:prstGeom prst="rect">
            <a:avLst/>
          </a:prstGeom>
          <a:noFill/>
        </p:spPr>
        <p:txBody>
          <a:bodyPr wrap="square" rtlCol="0">
            <a:spAutoFit/>
          </a:bodyPr>
          <a:lstStyle/>
          <a:p>
            <a:pPr algn="ctr"/>
            <a:r>
              <a:rPr lang="en-GB" sz="3200" b="1" dirty="0">
                <a:solidFill>
                  <a:schemeClr val="bg1"/>
                </a:solidFill>
              </a:rPr>
              <a:t>HOW COULD THE EVIDENCE PROVIDED BY THESE TESTS BE USEFUL TO THE JUSTICE SYSTEM?</a:t>
            </a:r>
          </a:p>
        </p:txBody>
      </p:sp>
    </p:spTree>
    <p:custDataLst>
      <p:tags r:id="rId1"/>
    </p:custDataLst>
    <p:extLst>
      <p:ext uri="{BB962C8B-B14F-4D97-AF65-F5344CB8AC3E}">
        <p14:creationId xmlns:p14="http://schemas.microsoft.com/office/powerpoint/2010/main" val="3408815010"/>
      </p:ext>
    </p:extLst>
  </p:cSld>
  <p:clrMapOvr>
    <a:masterClrMapping/>
  </p:clrMapOvr>
  <mc:AlternateContent xmlns:mc="http://schemas.openxmlformats.org/markup-compatibility/2006" xmlns:p14="http://schemas.microsoft.com/office/powerpoint/2010/main">
    <mc:Choice Requires="p14">
      <p:transition spd="slow" p14:dur="2000" advTm="96326"/>
    </mc:Choice>
    <mc:Fallback xmlns="">
      <p:transition spd="slow" advTm="96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8" y="413362"/>
            <a:ext cx="9658495" cy="749011"/>
          </a:xfrm>
        </p:spPr>
        <p:txBody>
          <a:bodyPr>
            <a:normAutofit fontScale="90000"/>
          </a:bodyPr>
          <a:lstStyle/>
          <a:p>
            <a:r>
              <a:rPr lang="en-GB" dirty="0"/>
              <a:t>HANS EYSENCK</a:t>
            </a:r>
          </a:p>
        </p:txBody>
      </p:sp>
      <p:pic>
        <p:nvPicPr>
          <p:cNvPr id="3" name="Picture 2"/>
          <p:cNvPicPr>
            <a:picLocks noChangeAspect="1"/>
          </p:cNvPicPr>
          <p:nvPr/>
        </p:nvPicPr>
        <p:blipFill>
          <a:blip r:embed="rId3"/>
          <a:stretch>
            <a:fillRect/>
          </a:stretch>
        </p:blipFill>
        <p:spPr>
          <a:xfrm>
            <a:off x="4974956" y="289376"/>
            <a:ext cx="7027674" cy="6289655"/>
          </a:xfrm>
          <a:prstGeom prst="rect">
            <a:avLst/>
          </a:prstGeom>
        </p:spPr>
      </p:pic>
      <p:pic>
        <p:nvPicPr>
          <p:cNvPr id="4" name="Picture 3"/>
          <p:cNvPicPr>
            <a:picLocks noChangeAspect="1"/>
          </p:cNvPicPr>
          <p:nvPr/>
        </p:nvPicPr>
        <p:blipFill>
          <a:blip r:embed="rId4"/>
          <a:stretch>
            <a:fillRect/>
          </a:stretch>
        </p:blipFill>
        <p:spPr>
          <a:xfrm>
            <a:off x="875655" y="1628650"/>
            <a:ext cx="3611105" cy="3611105"/>
          </a:xfrm>
          <a:prstGeom prst="rect">
            <a:avLst/>
          </a:prstGeom>
        </p:spPr>
      </p:pic>
    </p:spTree>
    <p:extLst>
      <p:ext uri="{BB962C8B-B14F-4D97-AF65-F5344CB8AC3E}">
        <p14:creationId xmlns:p14="http://schemas.microsoft.com/office/powerpoint/2010/main" val="1854291215"/>
      </p:ext>
    </p:extLst>
  </p:cSld>
  <p:clrMapOvr>
    <a:masterClrMapping/>
  </p:clrMapOvr>
  <mc:AlternateContent xmlns:mc="http://schemas.openxmlformats.org/markup-compatibility/2006" xmlns:p14="http://schemas.microsoft.com/office/powerpoint/2010/main">
    <mc:Choice Requires="p14">
      <p:transition spd="slow" p14:dur="2000" advTm="101896"/>
    </mc:Choice>
    <mc:Fallback xmlns="">
      <p:transition spd="slow" advTm="101896"/>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4531" y="568344"/>
            <a:ext cx="7089740" cy="1244957"/>
          </a:xfrm>
        </p:spPr>
        <p:txBody>
          <a:bodyPr>
            <a:normAutofit fontScale="90000"/>
          </a:bodyPr>
          <a:lstStyle/>
          <a:p>
            <a:r>
              <a:rPr lang="en-GB" dirty="0"/>
              <a:t>Intelligence and criminality</a:t>
            </a:r>
          </a:p>
        </p:txBody>
      </p:sp>
      <p:sp>
        <p:nvSpPr>
          <p:cNvPr id="3" name="TextBox 2"/>
          <p:cNvSpPr txBox="1"/>
          <p:nvPr/>
        </p:nvSpPr>
        <p:spPr>
          <a:xfrm>
            <a:off x="4614531" y="2541722"/>
            <a:ext cx="5408908" cy="830997"/>
          </a:xfrm>
          <a:prstGeom prst="rect">
            <a:avLst/>
          </a:prstGeom>
          <a:solidFill>
            <a:schemeClr val="bg1"/>
          </a:solidFill>
        </p:spPr>
        <p:txBody>
          <a:bodyPr wrap="square" rtlCol="0">
            <a:spAutoFit/>
          </a:bodyPr>
          <a:lstStyle/>
          <a:p>
            <a:pPr algn="ctr"/>
            <a:r>
              <a:rPr lang="en-GB" sz="2400" dirty="0"/>
              <a:t>Studies have linked low IQ with aggressive and violent behaviour</a:t>
            </a:r>
          </a:p>
        </p:txBody>
      </p:sp>
      <p:sp>
        <p:nvSpPr>
          <p:cNvPr id="4" name="TextBox 3"/>
          <p:cNvSpPr txBox="1"/>
          <p:nvPr/>
        </p:nvSpPr>
        <p:spPr>
          <a:xfrm>
            <a:off x="2933700" y="3732450"/>
            <a:ext cx="7264185" cy="1138773"/>
          </a:xfrm>
          <a:prstGeom prst="rect">
            <a:avLst/>
          </a:prstGeom>
          <a:noFill/>
        </p:spPr>
        <p:txBody>
          <a:bodyPr wrap="square" rtlCol="0">
            <a:spAutoFit/>
          </a:bodyPr>
          <a:lstStyle/>
          <a:p>
            <a:r>
              <a:rPr lang="en-GB" sz="3200" b="1" dirty="0" err="1">
                <a:solidFill>
                  <a:srgbClr val="0070C0"/>
                </a:solidFill>
              </a:rPr>
              <a:t>Hirschi</a:t>
            </a:r>
            <a:r>
              <a:rPr lang="en-GB" sz="3200" b="1" dirty="0">
                <a:solidFill>
                  <a:srgbClr val="0070C0"/>
                </a:solidFill>
              </a:rPr>
              <a:t> and </a:t>
            </a:r>
            <a:r>
              <a:rPr lang="en-GB" sz="3200" b="1" dirty="0" err="1">
                <a:solidFill>
                  <a:srgbClr val="0070C0"/>
                </a:solidFill>
              </a:rPr>
              <a:t>Hindelang</a:t>
            </a:r>
            <a:r>
              <a:rPr lang="en-GB" sz="3200" b="1" dirty="0">
                <a:solidFill>
                  <a:srgbClr val="0070C0"/>
                </a:solidFill>
              </a:rPr>
              <a:t> (1977)</a:t>
            </a:r>
          </a:p>
          <a:p>
            <a:endParaRPr lang="en-GB" dirty="0"/>
          </a:p>
          <a:p>
            <a:endParaRPr lang="en-GB" dirty="0"/>
          </a:p>
        </p:txBody>
      </p:sp>
      <p:sp>
        <p:nvSpPr>
          <p:cNvPr id="5" name="Down Arrow 4"/>
          <p:cNvSpPr/>
          <p:nvPr/>
        </p:nvSpPr>
        <p:spPr>
          <a:xfrm>
            <a:off x="3332136" y="4355024"/>
            <a:ext cx="976393" cy="2092271"/>
          </a:xfrm>
          <a:prstGeom prst="downArrow">
            <a:avLst/>
          </a:prstGeom>
          <a:solidFill>
            <a:srgbClr val="07CB3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Up Arrow 5"/>
          <p:cNvSpPr/>
          <p:nvPr/>
        </p:nvSpPr>
        <p:spPr>
          <a:xfrm>
            <a:off x="6780509" y="4355024"/>
            <a:ext cx="945396" cy="2092271"/>
          </a:xfrm>
          <a:prstGeom prst="upArrow">
            <a:avLst/>
          </a:prstGeom>
          <a:solidFill>
            <a:srgbClr val="66DCE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4417017" y="4866468"/>
            <a:ext cx="1968285" cy="369332"/>
          </a:xfrm>
          <a:prstGeom prst="rect">
            <a:avLst/>
          </a:prstGeom>
          <a:noFill/>
        </p:spPr>
        <p:txBody>
          <a:bodyPr wrap="square" rtlCol="0">
            <a:spAutoFit/>
          </a:bodyPr>
          <a:lstStyle/>
          <a:p>
            <a:r>
              <a:rPr lang="en-GB" b="1" dirty="0"/>
              <a:t>Low intelligence</a:t>
            </a:r>
          </a:p>
        </p:txBody>
      </p:sp>
      <p:sp>
        <p:nvSpPr>
          <p:cNvPr id="8" name="TextBox 7"/>
          <p:cNvSpPr txBox="1"/>
          <p:nvPr/>
        </p:nvSpPr>
        <p:spPr>
          <a:xfrm>
            <a:off x="8121112" y="4727968"/>
            <a:ext cx="2157315" cy="646331"/>
          </a:xfrm>
          <a:prstGeom prst="rect">
            <a:avLst/>
          </a:prstGeom>
          <a:noFill/>
        </p:spPr>
        <p:txBody>
          <a:bodyPr wrap="square" rtlCol="0">
            <a:spAutoFit/>
          </a:bodyPr>
          <a:lstStyle/>
          <a:p>
            <a:r>
              <a:rPr lang="en-GB" b="1" dirty="0"/>
              <a:t>Criminal and delinquent </a:t>
            </a:r>
          </a:p>
        </p:txBody>
      </p:sp>
      <p:sp>
        <p:nvSpPr>
          <p:cNvPr id="9" name="Rectangular Callout 8"/>
          <p:cNvSpPr/>
          <p:nvPr/>
        </p:nvSpPr>
        <p:spPr>
          <a:xfrm>
            <a:off x="158948" y="1280724"/>
            <a:ext cx="4149581" cy="1751308"/>
          </a:xfrm>
          <a:prstGeom prst="wedgeRect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70C0"/>
                </a:solidFill>
              </a:rPr>
              <a:t>CAN YOU THINK OF SOME CRITICISMS OF LINKING INTELLIGENCE WITH CRIMINALITY?</a:t>
            </a:r>
            <a:endParaRPr lang="en-GB" dirty="0"/>
          </a:p>
        </p:txBody>
      </p:sp>
    </p:spTree>
    <p:extLst>
      <p:ext uri="{BB962C8B-B14F-4D97-AF65-F5344CB8AC3E}">
        <p14:creationId xmlns:p14="http://schemas.microsoft.com/office/powerpoint/2010/main" val="1351104520"/>
      </p:ext>
    </p:extLst>
  </p:cSld>
  <p:clrMapOvr>
    <a:masterClrMapping/>
  </p:clrMapOvr>
  <p:transition spd="slow" advTm="91461">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B7808-62CD-6C49-C898-5A37C9E4497E}"/>
              </a:ext>
            </a:extLst>
          </p:cNvPr>
          <p:cNvSpPr>
            <a:spLocks noGrp="1"/>
          </p:cNvSpPr>
          <p:nvPr>
            <p:ph type="title"/>
          </p:nvPr>
        </p:nvSpPr>
        <p:spPr>
          <a:xfrm>
            <a:off x="6411685" y="634946"/>
            <a:ext cx="5127171" cy="1450757"/>
          </a:xfrm>
        </p:spPr>
        <p:txBody>
          <a:bodyPr>
            <a:normAutofit fontScale="90000"/>
          </a:bodyPr>
          <a:lstStyle/>
          <a:p>
            <a:r>
              <a:rPr lang="en-GB" dirty="0"/>
              <a:t>Learning theories</a:t>
            </a:r>
          </a:p>
        </p:txBody>
      </p:sp>
      <p:pic>
        <p:nvPicPr>
          <p:cNvPr id="4" name="Content Placeholder 3">
            <a:extLst>
              <a:ext uri="{FF2B5EF4-FFF2-40B4-BE49-F238E27FC236}">
                <a16:creationId xmlns:a16="http://schemas.microsoft.com/office/drawing/2014/main" id="{654F6668-7DAF-F4DC-9828-E60ECB16187C}"/>
              </a:ext>
            </a:extLst>
          </p:cNvPr>
          <p:cNvPicPr>
            <a:picLocks noChangeAspect="1"/>
          </p:cNvPicPr>
          <p:nvPr/>
        </p:nvPicPr>
        <p:blipFill>
          <a:blip r:embed="rId3"/>
          <a:stretch>
            <a:fillRect/>
          </a:stretch>
        </p:blipFill>
        <p:spPr>
          <a:xfrm>
            <a:off x="643192" y="720344"/>
            <a:ext cx="5451627" cy="5097270"/>
          </a:xfrm>
          <a:prstGeom prst="rect">
            <a:avLst/>
          </a:prstGeom>
        </p:spPr>
      </p:pic>
      <p:sp>
        <p:nvSpPr>
          <p:cNvPr id="8" name="Content Placeholder 7">
            <a:extLst>
              <a:ext uri="{FF2B5EF4-FFF2-40B4-BE49-F238E27FC236}">
                <a16:creationId xmlns:a16="http://schemas.microsoft.com/office/drawing/2014/main" id="{99A5FD7E-FEF2-B34D-3460-4EEA0910E382}"/>
              </a:ext>
            </a:extLst>
          </p:cNvPr>
          <p:cNvSpPr>
            <a:spLocks noGrp="1"/>
          </p:cNvSpPr>
          <p:nvPr>
            <p:ph idx="1"/>
          </p:nvPr>
        </p:nvSpPr>
        <p:spPr>
          <a:xfrm>
            <a:off x="6411684" y="2195059"/>
            <a:ext cx="5127172" cy="3670180"/>
          </a:xfrm>
        </p:spPr>
        <p:txBody>
          <a:bodyPr>
            <a:normAutofit fontScale="70000" lnSpcReduction="20000"/>
          </a:bodyPr>
          <a:lstStyle/>
          <a:p>
            <a:pPr>
              <a:buFont typeface="Wingdings" panose="05000000000000000000" pitchFamily="2" charset="2"/>
              <a:buChar char="q"/>
            </a:pPr>
            <a:r>
              <a:rPr lang="en-US" sz="4000" dirty="0"/>
              <a:t>Classical conditioning- Pavlov</a:t>
            </a:r>
          </a:p>
          <a:p>
            <a:pPr>
              <a:buFont typeface="Wingdings" panose="05000000000000000000" pitchFamily="2" charset="2"/>
              <a:buChar char="q"/>
            </a:pPr>
            <a:r>
              <a:rPr lang="en-US" sz="4000" dirty="0"/>
              <a:t>Operant conditioning - Skinner</a:t>
            </a:r>
          </a:p>
          <a:p>
            <a:pPr>
              <a:buFont typeface="Wingdings" panose="05000000000000000000" pitchFamily="2" charset="2"/>
              <a:buChar char="q"/>
            </a:pPr>
            <a:r>
              <a:rPr lang="en-US" sz="4000" dirty="0"/>
              <a:t>Social learning theory - Bandura</a:t>
            </a:r>
          </a:p>
          <a:p>
            <a:pPr>
              <a:buFont typeface="Wingdings" panose="05000000000000000000" pitchFamily="2" charset="2"/>
              <a:buChar char="q"/>
            </a:pPr>
            <a:r>
              <a:rPr lang="en-US" sz="4000" dirty="0"/>
              <a:t>Cognition</a:t>
            </a:r>
          </a:p>
          <a:p>
            <a:endParaRPr lang="en-US" sz="4000" dirty="0"/>
          </a:p>
        </p:txBody>
      </p:sp>
    </p:spTree>
    <p:extLst>
      <p:ext uri="{BB962C8B-B14F-4D97-AF65-F5344CB8AC3E}">
        <p14:creationId xmlns:p14="http://schemas.microsoft.com/office/powerpoint/2010/main" val="4670492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383B7-CD88-3691-EB37-FE0E91DF4C9F}"/>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a:t>Learning theories</a:t>
            </a:r>
          </a:p>
        </p:txBody>
      </p:sp>
      <p:grpSp>
        <p:nvGrpSpPr>
          <p:cNvPr id="17" name="Group 16">
            <a:extLst>
              <a:ext uri="{FF2B5EF4-FFF2-40B4-BE49-F238E27FC236}">
                <a16:creationId xmlns:a16="http://schemas.microsoft.com/office/drawing/2014/main" id="{0EB82B4C-9249-4CFC-A372-7B0FF5E36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5226"/>
            <a:ext cx="3048003" cy="2292774"/>
            <a:chOff x="6096002" y="-9073"/>
            <a:chExt cx="6095998" cy="6867073"/>
          </a:xfrm>
        </p:grpSpPr>
        <p:sp>
          <p:nvSpPr>
            <p:cNvPr id="18" name="Rectangle 17">
              <a:extLst>
                <a:ext uri="{FF2B5EF4-FFF2-40B4-BE49-F238E27FC236}">
                  <a16:creationId xmlns:a16="http://schemas.microsoft.com/office/drawing/2014/main" id="{41B9437E-0974-4AB4-8491-D8BDD841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CB975E-33D1-4FB0-AA40-C2250AA66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Online Media 5" title="Bandura's Bobo Doll Experiment">
            <a:hlinkClick r:id="" action="ppaction://media"/>
            <a:extLst>
              <a:ext uri="{FF2B5EF4-FFF2-40B4-BE49-F238E27FC236}">
                <a16:creationId xmlns:a16="http://schemas.microsoft.com/office/drawing/2014/main" id="{92F33E72-3AA6-17BF-B970-CA580B427AD1}"/>
              </a:ext>
            </a:extLst>
          </p:cNvPr>
          <p:cNvPicPr>
            <a:picLocks noGrp="1" noRot="1" noChangeAspect="1"/>
          </p:cNvPicPr>
          <p:nvPr>
            <p:ph idx="1"/>
            <a:videoFile r:link="rId1"/>
          </p:nvPr>
        </p:nvPicPr>
        <p:blipFill>
          <a:blip r:embed="rId4"/>
          <a:stretch>
            <a:fillRect/>
          </a:stretch>
        </p:blipFill>
        <p:spPr>
          <a:xfrm>
            <a:off x="3892204" y="609600"/>
            <a:ext cx="7416800" cy="5562600"/>
          </a:xfrm>
          <a:prstGeom prst="rect">
            <a:avLst/>
          </a:prstGeom>
        </p:spPr>
      </p:pic>
    </p:spTree>
    <p:extLst>
      <p:ext uri="{BB962C8B-B14F-4D97-AF65-F5344CB8AC3E}">
        <p14:creationId xmlns:p14="http://schemas.microsoft.com/office/powerpoint/2010/main" val="68329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7743-5F59-4AAC-B459-F67AE20B64E5}"/>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Thinkpoint?</a:t>
            </a:r>
          </a:p>
        </p:txBody>
      </p:sp>
      <p:sp>
        <p:nvSpPr>
          <p:cNvPr id="3" name="Content Placeholder 2">
            <a:extLst>
              <a:ext uri="{FF2B5EF4-FFF2-40B4-BE49-F238E27FC236}">
                <a16:creationId xmlns:a16="http://schemas.microsoft.com/office/drawing/2014/main" id="{E9F98377-4D80-4CD3-BFF3-86F0322D5C60}"/>
              </a:ext>
            </a:extLst>
          </p:cNvPr>
          <p:cNvSpPr>
            <a:spLocks noGrp="1"/>
          </p:cNvSpPr>
          <p:nvPr>
            <p:ph idx="1"/>
          </p:nvPr>
        </p:nvSpPr>
        <p:spPr>
          <a:xfrm>
            <a:off x="7870995" y="2621755"/>
            <a:ext cx="3341488" cy="3075719"/>
          </a:xfrm>
        </p:spPr>
        <p:txBody>
          <a:bodyPr vert="horz" lIns="91440" tIns="45720" rIns="91440" bIns="45720" rtlCol="0" anchor="ctr">
            <a:normAutofit/>
          </a:bodyPr>
          <a:lstStyle/>
          <a:p>
            <a:pPr marL="0" indent="0">
              <a:buNone/>
            </a:pPr>
            <a:r>
              <a:rPr lang="en-US" sz="2400" cap="all" spc="200" dirty="0">
                <a:solidFill>
                  <a:schemeClr val="tx2"/>
                </a:solidFill>
                <a:latin typeface="+mj-lt"/>
              </a:rPr>
              <a:t>Are children of criminal parents more likely to be criminals themselves?</a:t>
            </a:r>
          </a:p>
        </p:txBody>
      </p:sp>
    </p:spTree>
    <p:extLst>
      <p:ext uri="{BB962C8B-B14F-4D97-AF65-F5344CB8AC3E}">
        <p14:creationId xmlns:p14="http://schemas.microsoft.com/office/powerpoint/2010/main" val="227323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2CCCF-48DC-4042-9DE1-C82A4B930DF2}"/>
              </a:ext>
            </a:extLst>
          </p:cNvPr>
          <p:cNvSpPr>
            <a:spLocks noGrp="1"/>
          </p:cNvSpPr>
          <p:nvPr>
            <p:ph type="title"/>
          </p:nvPr>
        </p:nvSpPr>
        <p:spPr>
          <a:xfrm>
            <a:off x="4974771" y="634946"/>
            <a:ext cx="6574972" cy="1450757"/>
          </a:xfrm>
        </p:spPr>
        <p:txBody>
          <a:bodyPr>
            <a:normAutofit fontScale="90000"/>
          </a:bodyPr>
          <a:lstStyle/>
          <a:p>
            <a:r>
              <a:rPr lang="en-US" sz="3400" kern="1200">
                <a:latin typeface="+mn-lt"/>
                <a:ea typeface="+mn-ea"/>
                <a:cs typeface="+mn-cs"/>
              </a:rPr>
              <a:t>Are children of criminal parents more likely to be criminals themselves?</a:t>
            </a:r>
            <a:br>
              <a:rPr lang="en-US" sz="3400" kern="1200">
                <a:latin typeface="+mn-lt"/>
                <a:ea typeface="+mn-ea"/>
                <a:cs typeface="+mn-cs"/>
              </a:rPr>
            </a:br>
            <a:endParaRPr lang="en-GB" sz="3400"/>
          </a:p>
        </p:txBody>
      </p:sp>
      <p:pic>
        <p:nvPicPr>
          <p:cNvPr id="1026" name="Picture 2" descr="Thumbnail">
            <a:extLst>
              <a:ext uri="{FF2B5EF4-FFF2-40B4-BE49-F238E27FC236}">
                <a16:creationId xmlns:a16="http://schemas.microsoft.com/office/drawing/2014/main" id="{50F58490-0AC2-4DBE-AB45-9CCA27DD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364"/>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ACDE100-7F6F-49C7-9BF5-0376032BCD0E}"/>
              </a:ext>
            </a:extLst>
          </p:cNvPr>
          <p:cNvSpPr>
            <a:spLocks noGrp="1"/>
          </p:cNvSpPr>
          <p:nvPr>
            <p:ph idx="1"/>
          </p:nvPr>
        </p:nvSpPr>
        <p:spPr>
          <a:xfrm>
            <a:off x="4974769" y="2198914"/>
            <a:ext cx="6574973" cy="3670180"/>
          </a:xfrm>
        </p:spPr>
        <p:txBody>
          <a:bodyPr>
            <a:normAutofit lnSpcReduction="10000"/>
          </a:bodyPr>
          <a:lstStyle/>
          <a:p>
            <a:r>
              <a:rPr lang="en-GB"/>
              <a:t>‘The apple doesn’t fall far from the tree’</a:t>
            </a:r>
          </a:p>
          <a:p>
            <a:r>
              <a:rPr lang="en-GB"/>
              <a:t>‘Chip off the old block’</a:t>
            </a:r>
          </a:p>
          <a:p>
            <a:r>
              <a:rPr lang="en-GB"/>
              <a:t>‘Like father like son’</a:t>
            </a:r>
          </a:p>
          <a:p>
            <a:r>
              <a:rPr lang="en-GB">
                <a:highlight>
                  <a:srgbClr val="FFFF00"/>
                </a:highlight>
              </a:rPr>
              <a:t>Sytske Besemer [2012]- </a:t>
            </a:r>
            <a:r>
              <a:rPr lang="en-GB"/>
              <a:t>children of criminal parents had 2.4 times higher chance of falling into crime than children without criminal parents</a:t>
            </a:r>
          </a:p>
          <a:p>
            <a:r>
              <a:rPr lang="en-GB">
                <a:hlinkClick r:id="rId4"/>
              </a:rPr>
              <a:t>Intergenerational transmission of criminal and violent behaviour - University of Wales Trinity Saint David (uwtsd.ac.uk)</a:t>
            </a:r>
            <a:endParaRPr lang="en-GB"/>
          </a:p>
          <a:p>
            <a:pPr marL="0" indent="0">
              <a:buNone/>
            </a:pPr>
            <a:endParaRPr lang="en-GB"/>
          </a:p>
        </p:txBody>
      </p:sp>
    </p:spTree>
    <p:extLst>
      <p:ext uri="{BB962C8B-B14F-4D97-AF65-F5344CB8AC3E}">
        <p14:creationId xmlns:p14="http://schemas.microsoft.com/office/powerpoint/2010/main" val="355342123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 Word&#10;&#10;Description automatically generated">
            <a:extLst>
              <a:ext uri="{FF2B5EF4-FFF2-40B4-BE49-F238E27FC236}">
                <a16:creationId xmlns:a16="http://schemas.microsoft.com/office/drawing/2014/main" id="{8457C3D3-F609-4136-93C7-9485C2B94E1E}"/>
              </a:ext>
            </a:extLst>
          </p:cNvPr>
          <p:cNvPicPr>
            <a:picLocks noChangeAspect="1"/>
          </p:cNvPicPr>
          <p:nvPr/>
        </p:nvPicPr>
        <p:blipFill rotWithShape="1">
          <a:blip r:embed="rId3"/>
          <a:srcRect l="32557" t="18615" r="32778" b="7555"/>
          <a:stretch/>
        </p:blipFill>
        <p:spPr>
          <a:xfrm>
            <a:off x="847898" y="920210"/>
            <a:ext cx="3258590" cy="4632692"/>
          </a:xfrm>
          <a:prstGeom prst="rect">
            <a:avLst/>
          </a:prstGeom>
          <a:ln w="228600" cap="sq" cmpd="thickThin">
            <a:solidFill>
              <a:srgbClr val="000000"/>
            </a:solidFill>
            <a:prstDash val="solid"/>
            <a:miter lim="800000"/>
          </a:ln>
          <a:effectLst>
            <a:innerShdw blurRad="76200">
              <a:srgbClr val="000000"/>
            </a:innerShdw>
          </a:effectLst>
        </p:spPr>
      </p:pic>
      <p:sp>
        <p:nvSpPr>
          <p:cNvPr id="3" name="Content Placeholder 2">
            <a:extLst>
              <a:ext uri="{FF2B5EF4-FFF2-40B4-BE49-F238E27FC236}">
                <a16:creationId xmlns:a16="http://schemas.microsoft.com/office/drawing/2014/main" id="{86357C61-0359-4386-A91A-9DDF67DDA931}"/>
              </a:ext>
            </a:extLst>
          </p:cNvPr>
          <p:cNvSpPr>
            <a:spLocks noGrp="1"/>
          </p:cNvSpPr>
          <p:nvPr>
            <p:ph idx="1"/>
          </p:nvPr>
        </p:nvSpPr>
        <p:spPr>
          <a:xfrm>
            <a:off x="4933504" y="770581"/>
            <a:ext cx="6595356" cy="4948884"/>
          </a:xfrm>
          <a:solidFill>
            <a:schemeClr val="bg1"/>
          </a:solidFill>
        </p:spPr>
        <p:txBody>
          <a:bodyPr>
            <a:normAutofit fontScale="85000" lnSpcReduction="10000"/>
          </a:bodyPr>
          <a:lstStyle/>
          <a:p>
            <a:r>
              <a:rPr lang="en-GB" sz="1600" dirty="0"/>
              <a:t>Results Many prisoners had problematic backgrounds:</a:t>
            </a:r>
          </a:p>
          <a:p>
            <a:r>
              <a:rPr lang="en-GB" sz="1600" dirty="0"/>
              <a:t> Twenty-four per cent stated that they had been in care at some point during their childhood. </a:t>
            </a:r>
          </a:p>
          <a:p>
            <a:r>
              <a:rPr lang="en-GB" sz="1600" dirty="0"/>
              <a:t> Many prisoners had experienced abuse (29%) or observed violence in the home (41%) as a child – particularly those who stated that they had a family member with an alcohol or drug problem. </a:t>
            </a:r>
          </a:p>
          <a:p>
            <a:r>
              <a:rPr lang="en-GB" sz="1600" dirty="0">
                <a:highlight>
                  <a:srgbClr val="FFFF00"/>
                </a:highlight>
              </a:rPr>
              <a:t>Thirty-seven per cent of prisoners reported having family members who had been convicted of a non-motoring criminal offence, of whom 84% had been in prison, a young offenders’ institution or borstal. Prisoners with a convicted family member were more likely to be reconvicted in the year after release from custody than those without a convicted family member. </a:t>
            </a:r>
          </a:p>
          <a:p>
            <a:r>
              <a:rPr lang="en-GB" sz="1600" dirty="0"/>
              <a:t>Eighteen per cent of prisoners stated that they had a family member with an alcohol problem, and 14% with a drug problem. </a:t>
            </a:r>
          </a:p>
          <a:p>
            <a:r>
              <a:rPr lang="en-GB" sz="1600" dirty="0"/>
              <a:t> Fifty-nine per cent of prisoners stated that they had regularly played truant from school, 63% had been suspended or temporarily excluded, and 42% stated that they had been permanently excluded or expelled. Prisoners with these issues were more likely to be reconvicted on release than those without.</a:t>
            </a:r>
          </a:p>
        </p:txBody>
      </p:sp>
    </p:spTree>
    <p:extLst>
      <p:ext uri="{BB962C8B-B14F-4D97-AF65-F5344CB8AC3E}">
        <p14:creationId xmlns:p14="http://schemas.microsoft.com/office/powerpoint/2010/main" val="35284856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91812F-12BF-90CF-1873-658D1F4CA0F2}"/>
              </a:ext>
            </a:extLst>
          </p:cNvPr>
          <p:cNvPicPr>
            <a:picLocks noChangeAspect="1"/>
          </p:cNvPicPr>
          <p:nvPr/>
        </p:nvPicPr>
        <p:blipFill>
          <a:blip r:embed="rId3"/>
          <a:stretch>
            <a:fillRect/>
          </a:stretch>
        </p:blipFill>
        <p:spPr>
          <a:xfrm>
            <a:off x="1690687" y="962025"/>
            <a:ext cx="8810625" cy="4933950"/>
          </a:xfrm>
          <a:prstGeom prst="rect">
            <a:avLst/>
          </a:prstGeom>
        </p:spPr>
      </p:pic>
    </p:spTree>
    <p:extLst>
      <p:ext uri="{BB962C8B-B14F-4D97-AF65-F5344CB8AC3E}">
        <p14:creationId xmlns:p14="http://schemas.microsoft.com/office/powerpoint/2010/main" val="3278820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7|1.6|66.8|8.7|48.7"/>
</p:tagLst>
</file>

<file path=ppt/tags/tag2.xml><?xml version="1.0" encoding="utf-8"?>
<p:tagLst xmlns:a="http://schemas.openxmlformats.org/drawingml/2006/main" xmlns:r="http://schemas.openxmlformats.org/officeDocument/2006/relationships" xmlns:p="http://schemas.openxmlformats.org/presentationml/2006/main">
  <p:tag name="TIMING" val="|1.5|50.9|26.4"/>
</p:tagLst>
</file>

<file path=ppt/tags/tag3.xml><?xml version="1.0" encoding="utf-8"?>
<p:tagLst xmlns:a="http://schemas.openxmlformats.org/drawingml/2006/main" xmlns:r="http://schemas.openxmlformats.org/officeDocument/2006/relationships" xmlns:p="http://schemas.openxmlformats.org/presentationml/2006/main">
  <p:tag name="TIMING" val="|1.9|23.7|1.2|2.1"/>
</p:tagLst>
</file>

<file path=ppt/theme/theme1.xml><?xml version="1.0" encoding="utf-8"?>
<a:theme xmlns:a="http://schemas.openxmlformats.org/drawingml/2006/main" name="MatrixVTI">
  <a:themeElements>
    <a:clrScheme name="AnalogousFromLightSeedLeftStep">
      <a:dk1>
        <a:srgbClr val="000000"/>
      </a:dk1>
      <a:lt1>
        <a:srgbClr val="FFFFFF"/>
      </a:lt1>
      <a:dk2>
        <a:srgbClr val="302441"/>
      </a:dk2>
      <a:lt2>
        <a:srgbClr val="E2E8E6"/>
      </a:lt2>
      <a:accent1>
        <a:srgbClr val="E9749B"/>
      </a:accent1>
      <a:accent2>
        <a:srgbClr val="E455C1"/>
      </a:accent2>
      <a:accent3>
        <a:srgbClr val="D474E9"/>
      </a:accent3>
      <a:accent4>
        <a:srgbClr val="8F55E4"/>
      </a:accent4>
      <a:accent5>
        <a:srgbClr val="7474E9"/>
      </a:accent5>
      <a:accent6>
        <a:srgbClr val="5591E4"/>
      </a:accent6>
      <a:hlink>
        <a:srgbClr val="568F7C"/>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4724</Words>
  <Application>Microsoft Office PowerPoint</Application>
  <PresentationFormat>Widescreen</PresentationFormat>
  <Paragraphs>432</Paragraphs>
  <Slides>69</Slides>
  <Notes>65</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69</vt:i4>
      </vt:variant>
    </vt:vector>
  </HeadingPairs>
  <TitlesOfParts>
    <vt:vector size="82" baseType="lpstr">
      <vt:lpstr>AR CENA</vt:lpstr>
      <vt:lpstr>Quicksand</vt:lpstr>
      <vt:lpstr>Aptos</vt:lpstr>
      <vt:lpstr>Arial</vt:lpstr>
      <vt:lpstr>Avenir Next LT Pro</vt:lpstr>
      <vt:lpstr>Bahnschrift</vt:lpstr>
      <vt:lpstr>Bahnschrift Light SemiCondensed</vt:lpstr>
      <vt:lpstr>Calibri</vt:lpstr>
      <vt:lpstr>Calibri Light</vt:lpstr>
      <vt:lpstr>Cambria Math</vt:lpstr>
      <vt:lpstr>Century Gothic</vt:lpstr>
      <vt:lpstr>Wingdings</vt:lpstr>
      <vt:lpstr>MatrixVTI</vt:lpstr>
      <vt:lpstr>Classicism and Positivism</vt:lpstr>
      <vt:lpstr>Learning objectives</vt:lpstr>
      <vt:lpstr>PowerPoint Presentation</vt:lpstr>
      <vt:lpstr>Definition of classicism</vt:lpstr>
      <vt:lpstr>JOHN LOCKE (1632-1704)</vt:lpstr>
      <vt:lpstr>PowerPoint Presentation</vt:lpstr>
      <vt:lpstr>Jeremy Bentham</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Activities Theory</vt:lpstr>
      <vt:lpstr>PowerPoint Presentation</vt:lpstr>
      <vt:lpstr>Routine Activities Theory </vt:lpstr>
      <vt:lpstr>Routine activity theory </vt:lpstr>
      <vt:lpstr>Routine activity theory</vt:lpstr>
      <vt:lpstr>TASK</vt:lpstr>
      <vt:lpstr>Situational crime prevention</vt:lpstr>
      <vt:lpstr>Situational crime prevention</vt:lpstr>
      <vt:lpstr>PowerPoint Presentation</vt:lpstr>
      <vt:lpstr>Situational crime prevention - SWANSEA</vt:lpstr>
      <vt:lpstr>An introduction to positivism</vt:lpstr>
      <vt:lpstr>THINKPOINT QUESTIONS  (Try to answer without looking at your notes)</vt:lpstr>
      <vt:lpstr>THEORIES OF CRIME: POSITIVISM: Biological and Psychological</vt:lpstr>
      <vt:lpstr>THINKPOINT?</vt:lpstr>
      <vt:lpstr>IS PUNISHMENT APPROPRIATE IF THE OFFENCE WAS, AT LEAST PARTLY OUT OF THEIR CONTROL????? </vt:lpstr>
      <vt:lpstr>BIOLOGICAL POSITIVISM</vt:lpstr>
      <vt:lpstr>Cesare Lombroso </vt:lpstr>
      <vt:lpstr>Lombroso</vt:lpstr>
      <vt:lpstr>Franz Joseph Gall</vt:lpstr>
      <vt:lpstr>William Sheldon</vt:lpstr>
      <vt:lpstr>THINKPOINT</vt:lpstr>
      <vt:lpstr>Biological theories –  Brain structure and function</vt:lpstr>
      <vt:lpstr>Chemical and Biochemical factors</vt:lpstr>
      <vt:lpstr>Positivism: Chemical and biochemical influences</vt:lpstr>
      <vt:lpstr>Positivism: Chemical and biochemical influences</vt:lpstr>
      <vt:lpstr>Positivism: Chemical and biochemical influences</vt:lpstr>
      <vt:lpstr>Drug A: Tobacco </vt:lpstr>
      <vt:lpstr>Drug B: Alcohol</vt:lpstr>
      <vt:lpstr>Drug C: Caffeine</vt:lpstr>
      <vt:lpstr>Genetic explanations</vt:lpstr>
      <vt:lpstr>Limitations of genetic explanations</vt:lpstr>
      <vt:lpstr>PowerPoint Presentation</vt:lpstr>
      <vt:lpstr>PowerPoint Presentation</vt:lpstr>
      <vt:lpstr>Why is early childhood experiences important? </vt:lpstr>
      <vt:lpstr>Importance of the unconscious mind</vt:lpstr>
      <vt:lpstr>Sigmund Freud: The ID</vt:lpstr>
      <vt:lpstr>Sigmund Freud: The Ego</vt:lpstr>
      <vt:lpstr>Sigmund Freud: The Superego </vt:lpstr>
      <vt:lpstr>Psychodynamic theory and criminal behaviour</vt:lpstr>
      <vt:lpstr>Criticisms of Freuds psychodynamic theory </vt:lpstr>
      <vt:lpstr>Question 1:  According to Freud's psychodynamic theory, which part of a person's personality represents a drive for pleasure with no moral standards </vt:lpstr>
      <vt:lpstr>Question 2:  According to Freud's psychodynamic theory, which part of a person's personality feels guilt and strives for perfection? </vt:lpstr>
      <vt:lpstr>Question 3:  Someone who is violent, and has no moral code could have an underdeveloped __________? </vt:lpstr>
      <vt:lpstr>Question 4:  What can be stored within the unconscious memory but still effect people in their adult life? </vt:lpstr>
      <vt:lpstr>Personality and criminality</vt:lpstr>
      <vt:lpstr>HANS EYSENCK</vt:lpstr>
      <vt:lpstr>Intelligence and criminality</vt:lpstr>
      <vt:lpstr>Learning theories</vt:lpstr>
      <vt:lpstr>Learning theories</vt:lpstr>
      <vt:lpstr>Thinkpoint?</vt:lpstr>
      <vt:lpstr>Are children of criminal parents more likely to be criminals themselves?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2024-09-24T13:54:04Z</dcterms:created>
  <dcterms:modified xsi:type="dcterms:W3CDTF">2024-09-24T15:16:54Z</dcterms:modified>
</cp:coreProperties>
</file>