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D5686C7-F71B-DDB9-2EDF-377486232F5C}" v="38" dt="2024-11-08T00:01:37.822"/>
    <p1510:client id="{E2778264-4927-0F31-3881-33E33AEE7CC8}" v="1014" dt="2024-11-08T03:42:39.040"/>
    <p1510:client id="{FFB2B2CC-76E1-9A1B-8339-27AF425D1C91}" v="95" dt="2024-11-08T00:18:56.3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slide" Target="slides/slide3.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FFB2B2CC-76E1-9A1B-8339-27AF425D1C91}"/>
    <pc:docChg chg="modSld">
      <pc:chgData name="" userId="" providerId="" clId="Web-{FFB2B2CC-76E1-9A1B-8339-27AF425D1C91}" dt="2024-11-08T00:04:04.580" v="12" actId="20577"/>
      <pc:docMkLst>
        <pc:docMk/>
      </pc:docMkLst>
      <pc:sldChg chg="modSp">
        <pc:chgData name="" userId="" providerId="" clId="Web-{FFB2B2CC-76E1-9A1B-8339-27AF425D1C91}" dt="2024-11-08T00:04:04.580" v="12" actId="20577"/>
        <pc:sldMkLst>
          <pc:docMk/>
          <pc:sldMk cId="1380357461" sldId="257"/>
        </pc:sldMkLst>
        <pc:spChg chg="mod">
          <ac:chgData name="" userId="" providerId="" clId="Web-{FFB2B2CC-76E1-9A1B-8339-27AF425D1C91}" dt="2024-11-08T00:03:57.580" v="11" actId="20577"/>
          <ac:spMkLst>
            <pc:docMk/>
            <pc:sldMk cId="1380357461" sldId="257"/>
            <ac:spMk id="2" creationId="{56C28E9C-9D31-E5D4-9B49-58CBD2A660BD}"/>
          </ac:spMkLst>
        </pc:spChg>
        <pc:spChg chg="mod">
          <ac:chgData name="" userId="" providerId="" clId="Web-{FFB2B2CC-76E1-9A1B-8339-27AF425D1C91}" dt="2024-11-08T00:04:04.580" v="12" actId="20577"/>
          <ac:spMkLst>
            <pc:docMk/>
            <pc:sldMk cId="1380357461" sldId="257"/>
            <ac:spMk id="3" creationId="{08DA6C23-1318-7812-6438-20D6AC73ABC5}"/>
          </ac:spMkLst>
        </pc:spChg>
      </pc:sldChg>
    </pc:docChg>
  </pc:docChgLst>
  <pc:docChgLst>
    <pc:chgData name="Anamaria Eliza Pivoda (2330419)" userId="S::2330419@student.uwtsd.ac.uk::28fc0326-5700-4e04-893f-3c8fc8f13ab3" providerId="AD" clId="Web-{FFB2B2CC-76E1-9A1B-8339-27AF425D1C91}"/>
    <pc:docChg chg="addSld modSld">
      <pc:chgData name="Anamaria Eliza Pivoda (2330419)" userId="S::2330419@student.uwtsd.ac.uk::28fc0326-5700-4e04-893f-3c8fc8f13ab3" providerId="AD" clId="Web-{FFB2B2CC-76E1-9A1B-8339-27AF425D1C91}" dt="2024-11-08T00:18:56.334" v="81" actId="20577"/>
      <pc:docMkLst>
        <pc:docMk/>
      </pc:docMkLst>
      <pc:sldChg chg="modSp">
        <pc:chgData name="Anamaria Eliza Pivoda (2330419)" userId="S::2330419@student.uwtsd.ac.uk::28fc0326-5700-4e04-893f-3c8fc8f13ab3" providerId="AD" clId="Web-{FFB2B2CC-76E1-9A1B-8339-27AF425D1C91}" dt="2024-11-08T00:18:56.334" v="81" actId="20577"/>
        <pc:sldMkLst>
          <pc:docMk/>
          <pc:sldMk cId="1380357461" sldId="257"/>
        </pc:sldMkLst>
        <pc:spChg chg="mod">
          <ac:chgData name="Anamaria Eliza Pivoda (2330419)" userId="S::2330419@student.uwtsd.ac.uk::28fc0326-5700-4e04-893f-3c8fc8f13ab3" providerId="AD" clId="Web-{FFB2B2CC-76E1-9A1B-8339-27AF425D1C91}" dt="2024-11-08T00:18:56.334" v="81" actId="20577"/>
          <ac:spMkLst>
            <pc:docMk/>
            <pc:sldMk cId="1380357461" sldId="257"/>
            <ac:spMk id="3" creationId="{08DA6C23-1318-7812-6438-20D6AC73ABC5}"/>
          </ac:spMkLst>
        </pc:spChg>
      </pc:sldChg>
      <pc:sldChg chg="modSp new">
        <pc:chgData name="Anamaria Eliza Pivoda (2330419)" userId="S::2330419@student.uwtsd.ac.uk::28fc0326-5700-4e04-893f-3c8fc8f13ab3" providerId="AD" clId="Web-{FFB2B2CC-76E1-9A1B-8339-27AF425D1C91}" dt="2024-11-08T00:09:41.940" v="29" actId="20577"/>
        <pc:sldMkLst>
          <pc:docMk/>
          <pc:sldMk cId="1489337988" sldId="258"/>
        </pc:sldMkLst>
        <pc:spChg chg="mod">
          <ac:chgData name="Anamaria Eliza Pivoda (2330419)" userId="S::2330419@student.uwtsd.ac.uk::28fc0326-5700-4e04-893f-3c8fc8f13ab3" providerId="AD" clId="Web-{FFB2B2CC-76E1-9A1B-8339-27AF425D1C91}" dt="2024-11-08T00:05:52.980" v="16" actId="20577"/>
          <ac:spMkLst>
            <pc:docMk/>
            <pc:sldMk cId="1489337988" sldId="258"/>
            <ac:spMk id="2" creationId="{123AEAC4-F578-20E1-6A48-99547C8A7AC9}"/>
          </ac:spMkLst>
        </pc:spChg>
        <pc:spChg chg="mod">
          <ac:chgData name="Anamaria Eliza Pivoda (2330419)" userId="S::2330419@student.uwtsd.ac.uk::28fc0326-5700-4e04-893f-3c8fc8f13ab3" providerId="AD" clId="Web-{FFB2B2CC-76E1-9A1B-8339-27AF425D1C91}" dt="2024-11-08T00:09:41.940" v="29" actId="20577"/>
          <ac:spMkLst>
            <pc:docMk/>
            <pc:sldMk cId="1489337988" sldId="258"/>
            <ac:spMk id="3" creationId="{4AAE314C-D66F-8866-FD39-83A39E8D5903}"/>
          </ac:spMkLst>
        </pc:spChg>
      </pc:sldChg>
    </pc:docChg>
  </pc:docChgLst>
  <pc:docChgLst>
    <pc:chgData name="Anamaria Eliza Pivoda (2330419)" userId="S::2330419@student.uwtsd.ac.uk::28fc0326-5700-4e04-893f-3c8fc8f13ab3" providerId="AD" clId="Web-{E2778264-4927-0F31-3881-33E33AEE7CC8}"/>
    <pc:docChg chg="modSld">
      <pc:chgData name="Anamaria Eliza Pivoda (2330419)" userId="S::2330419@student.uwtsd.ac.uk::28fc0326-5700-4e04-893f-3c8fc8f13ab3" providerId="AD" clId="Web-{E2778264-4927-0F31-3881-33E33AEE7CC8}" dt="2024-11-08T03:42:39.040" v="1014" actId="20577"/>
      <pc:docMkLst>
        <pc:docMk/>
      </pc:docMkLst>
      <pc:sldChg chg="modSp">
        <pc:chgData name="Anamaria Eliza Pivoda (2330419)" userId="S::2330419@student.uwtsd.ac.uk::28fc0326-5700-4e04-893f-3c8fc8f13ab3" providerId="AD" clId="Web-{E2778264-4927-0F31-3881-33E33AEE7CC8}" dt="2024-11-08T03:42:39.040" v="1014" actId="20577"/>
        <pc:sldMkLst>
          <pc:docMk/>
          <pc:sldMk cId="109857222" sldId="256"/>
        </pc:sldMkLst>
        <pc:spChg chg="mod">
          <ac:chgData name="Anamaria Eliza Pivoda (2330419)" userId="S::2330419@student.uwtsd.ac.uk::28fc0326-5700-4e04-893f-3c8fc8f13ab3" providerId="AD" clId="Web-{E2778264-4927-0F31-3881-33E33AEE7CC8}" dt="2024-11-08T03:42:39.040" v="1014" actId="20577"/>
          <ac:spMkLst>
            <pc:docMk/>
            <pc:sldMk cId="109857222" sldId="256"/>
            <ac:spMk id="5" creationId="{8D368614-23E3-FDC1-D506-4F59862D299B}"/>
          </ac:spMkLst>
        </pc:spChg>
      </pc:sldChg>
      <pc:sldChg chg="modSp">
        <pc:chgData name="Anamaria Eliza Pivoda (2330419)" userId="S::2330419@student.uwtsd.ac.uk::28fc0326-5700-4e04-893f-3c8fc8f13ab3" providerId="AD" clId="Web-{E2778264-4927-0F31-3881-33E33AEE7CC8}" dt="2024-11-08T03:39:55.127" v="1009" actId="20577"/>
        <pc:sldMkLst>
          <pc:docMk/>
          <pc:sldMk cId="1380357461" sldId="257"/>
        </pc:sldMkLst>
        <pc:spChg chg="mod">
          <ac:chgData name="Anamaria Eliza Pivoda (2330419)" userId="S::2330419@student.uwtsd.ac.uk::28fc0326-5700-4e04-893f-3c8fc8f13ab3" providerId="AD" clId="Web-{E2778264-4927-0F31-3881-33E33AEE7CC8}" dt="2024-11-08T03:39:55.127" v="1009" actId="20577"/>
          <ac:spMkLst>
            <pc:docMk/>
            <pc:sldMk cId="1380357461" sldId="257"/>
            <ac:spMk id="3" creationId="{08DA6C23-1318-7812-6438-20D6AC73ABC5}"/>
          </ac:spMkLst>
        </pc:spChg>
      </pc:sldChg>
      <pc:sldChg chg="modSp">
        <pc:chgData name="Anamaria Eliza Pivoda (2330419)" userId="S::2330419@student.uwtsd.ac.uk::28fc0326-5700-4e04-893f-3c8fc8f13ab3" providerId="AD" clId="Web-{E2778264-4927-0F31-3881-33E33AEE7CC8}" dt="2024-11-08T03:40:12.644" v="1011" actId="20577"/>
        <pc:sldMkLst>
          <pc:docMk/>
          <pc:sldMk cId="1489337988" sldId="258"/>
        </pc:sldMkLst>
        <pc:spChg chg="mod">
          <ac:chgData name="Anamaria Eliza Pivoda (2330419)" userId="S::2330419@student.uwtsd.ac.uk::28fc0326-5700-4e04-893f-3c8fc8f13ab3" providerId="AD" clId="Web-{E2778264-4927-0F31-3881-33E33AEE7CC8}" dt="2024-11-08T03:40:12.644" v="1011" actId="20577"/>
          <ac:spMkLst>
            <pc:docMk/>
            <pc:sldMk cId="1489337988" sldId="258"/>
            <ac:spMk id="3" creationId="{4AAE314C-D66F-8866-FD39-83A39E8D5903}"/>
          </ac:spMkLst>
        </pc:spChg>
      </pc:sldChg>
    </pc:docChg>
  </pc:docChgLst>
  <pc:docChgLst>
    <pc:chgData name="Anamaria Eliza Pivoda (2330419)" userId="S::2330419@student.uwtsd.ac.uk::28fc0326-5700-4e04-893f-3c8fc8f13ab3" providerId="AD" clId="Web-{6D5686C7-F71B-DDB9-2EDF-377486232F5C}"/>
    <pc:docChg chg="addSld modSld">
      <pc:chgData name="Anamaria Eliza Pivoda (2330419)" userId="S::2330419@student.uwtsd.ac.uk::28fc0326-5700-4e04-893f-3c8fc8f13ab3" providerId="AD" clId="Web-{6D5686C7-F71B-DDB9-2EDF-377486232F5C}" dt="2024-11-08T00:01:37.822" v="25" actId="20577"/>
      <pc:docMkLst>
        <pc:docMk/>
      </pc:docMkLst>
      <pc:sldChg chg="addSp delSp modSp">
        <pc:chgData name="Anamaria Eliza Pivoda (2330419)" userId="S::2330419@student.uwtsd.ac.uk::28fc0326-5700-4e04-893f-3c8fc8f13ab3" providerId="AD" clId="Web-{6D5686C7-F71B-DDB9-2EDF-377486232F5C}" dt="2024-11-07T23:59:11.678" v="22" actId="1076"/>
        <pc:sldMkLst>
          <pc:docMk/>
          <pc:sldMk cId="109857222" sldId="256"/>
        </pc:sldMkLst>
        <pc:spChg chg="del">
          <ac:chgData name="Anamaria Eliza Pivoda (2330419)" userId="S::2330419@student.uwtsd.ac.uk::28fc0326-5700-4e04-893f-3c8fc8f13ab3" providerId="AD" clId="Web-{6D5686C7-F71B-DDB9-2EDF-377486232F5C}" dt="2024-11-07T23:55:46.017" v="0"/>
          <ac:spMkLst>
            <pc:docMk/>
            <pc:sldMk cId="109857222" sldId="256"/>
            <ac:spMk id="2" creationId="{00000000-0000-0000-0000-000000000000}"/>
          </ac:spMkLst>
        </pc:spChg>
        <pc:spChg chg="del">
          <ac:chgData name="Anamaria Eliza Pivoda (2330419)" userId="S::2330419@student.uwtsd.ac.uk::28fc0326-5700-4e04-893f-3c8fc8f13ab3" providerId="AD" clId="Web-{6D5686C7-F71B-DDB9-2EDF-377486232F5C}" dt="2024-11-07T23:55:57.907" v="1"/>
          <ac:spMkLst>
            <pc:docMk/>
            <pc:sldMk cId="109857222" sldId="256"/>
            <ac:spMk id="3" creationId="{00000000-0000-0000-0000-000000000000}"/>
          </ac:spMkLst>
        </pc:spChg>
        <pc:spChg chg="add mod">
          <ac:chgData name="Anamaria Eliza Pivoda (2330419)" userId="S::2330419@student.uwtsd.ac.uk::28fc0326-5700-4e04-893f-3c8fc8f13ab3" providerId="AD" clId="Web-{6D5686C7-F71B-DDB9-2EDF-377486232F5C}" dt="2024-11-07T23:57:17.878" v="10" actId="20577"/>
          <ac:spMkLst>
            <pc:docMk/>
            <pc:sldMk cId="109857222" sldId="256"/>
            <ac:spMk id="5" creationId="{8D368614-23E3-FDC1-D506-4F59862D299B}"/>
          </ac:spMkLst>
        </pc:spChg>
        <pc:spChg chg="add mod">
          <ac:chgData name="Anamaria Eliza Pivoda (2330419)" userId="S::2330419@student.uwtsd.ac.uk::28fc0326-5700-4e04-893f-3c8fc8f13ab3" providerId="AD" clId="Web-{6D5686C7-F71B-DDB9-2EDF-377486232F5C}" dt="2024-11-07T23:59:11.678" v="22" actId="1076"/>
          <ac:spMkLst>
            <pc:docMk/>
            <pc:sldMk cId="109857222" sldId="256"/>
            <ac:spMk id="6" creationId="{A6EBC397-A1E4-FF5D-B5D9-1ACFB128A2D2}"/>
          </ac:spMkLst>
        </pc:spChg>
        <pc:picChg chg="add mod">
          <ac:chgData name="Anamaria Eliza Pivoda (2330419)" userId="S::2330419@student.uwtsd.ac.uk::28fc0326-5700-4e04-893f-3c8fc8f13ab3" providerId="AD" clId="Web-{6D5686C7-F71B-DDB9-2EDF-377486232F5C}" dt="2024-11-07T23:56:29.143" v="3" actId="1076"/>
          <ac:picMkLst>
            <pc:docMk/>
            <pc:sldMk cId="109857222" sldId="256"/>
            <ac:picMk id="4" creationId="{2A947D38-27EA-6F18-D52A-16657AEA3DC3}"/>
          </ac:picMkLst>
        </pc:picChg>
      </pc:sldChg>
      <pc:sldChg chg="modSp new">
        <pc:chgData name="Anamaria Eliza Pivoda (2330419)" userId="S::2330419@student.uwtsd.ac.uk::28fc0326-5700-4e04-893f-3c8fc8f13ab3" providerId="AD" clId="Web-{6D5686C7-F71B-DDB9-2EDF-377486232F5C}" dt="2024-11-08T00:01:37.822" v="25" actId="20577"/>
        <pc:sldMkLst>
          <pc:docMk/>
          <pc:sldMk cId="1380357461" sldId="257"/>
        </pc:sldMkLst>
        <pc:spChg chg="mod">
          <ac:chgData name="Anamaria Eliza Pivoda (2330419)" userId="S::2330419@student.uwtsd.ac.uk::28fc0326-5700-4e04-893f-3c8fc8f13ab3" providerId="AD" clId="Web-{6D5686C7-F71B-DDB9-2EDF-377486232F5C}" dt="2024-11-08T00:01:37.822" v="25" actId="20577"/>
          <ac:spMkLst>
            <pc:docMk/>
            <pc:sldMk cId="1380357461" sldId="257"/>
            <ac:spMk id="3" creationId="{08DA6C23-1318-7812-6438-20D6AC73ABC5}"/>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11/7/2024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11/7/2024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11/7/2024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11/7/2024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11/7/2024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University of Wales Trinity Saint David - myday">
            <a:extLst>
              <a:ext uri="{FF2B5EF4-FFF2-40B4-BE49-F238E27FC236}">
                <a16:creationId xmlns:a16="http://schemas.microsoft.com/office/drawing/2014/main" id="{2A947D38-27EA-6F18-D52A-16657AEA3DC3}"/>
              </a:ext>
            </a:extLst>
          </p:cNvPr>
          <p:cNvPicPr>
            <a:picLocks noChangeAspect="1"/>
          </p:cNvPicPr>
          <p:nvPr/>
        </p:nvPicPr>
        <p:blipFill>
          <a:blip r:embed="rId2"/>
          <a:stretch>
            <a:fillRect/>
          </a:stretch>
        </p:blipFill>
        <p:spPr>
          <a:xfrm>
            <a:off x="4384106" y="212336"/>
            <a:ext cx="2733675" cy="1228725"/>
          </a:xfrm>
          <a:prstGeom prst="rect">
            <a:avLst/>
          </a:prstGeom>
        </p:spPr>
      </p:pic>
      <p:sp>
        <p:nvSpPr>
          <p:cNvPr id="5" name="TextBox 4">
            <a:extLst>
              <a:ext uri="{FF2B5EF4-FFF2-40B4-BE49-F238E27FC236}">
                <a16:creationId xmlns:a16="http://schemas.microsoft.com/office/drawing/2014/main" id="{8D368614-23E3-FDC1-D506-4F59862D299B}"/>
              </a:ext>
            </a:extLst>
          </p:cNvPr>
          <p:cNvSpPr txBox="1"/>
          <p:nvPr/>
        </p:nvSpPr>
        <p:spPr>
          <a:xfrm>
            <a:off x="4206815" y="1719532"/>
            <a:ext cx="3692105"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latin typeface="Arial Nova"/>
                <a:cs typeface="Segoe UI"/>
              </a:rPr>
              <a:t>Course: Problem Solving​</a:t>
            </a:r>
          </a:p>
          <a:p>
            <a:r>
              <a:rPr lang="en-US" sz="2000" dirty="0">
                <a:latin typeface="Arial Nova"/>
                <a:cs typeface="Segoe UI"/>
              </a:rPr>
              <a:t>Innovation Module: BMSW4014​</a:t>
            </a:r>
          </a:p>
          <a:p>
            <a:r>
              <a:rPr lang="en-US" sz="2000" dirty="0">
                <a:latin typeface="Arial Nova"/>
                <a:cs typeface="Segoe UI"/>
              </a:rPr>
              <a:t>Lecturer: Rhiannon Akers​</a:t>
            </a:r>
          </a:p>
          <a:p>
            <a:r>
              <a:rPr lang="en-US" sz="2000" dirty="0">
                <a:latin typeface="Arial Nova"/>
                <a:cs typeface="Segoe UI"/>
              </a:rPr>
              <a:t>Group presentation​</a:t>
            </a:r>
          </a:p>
          <a:p>
            <a:r>
              <a:rPr lang="en-US" sz="2000" dirty="0">
                <a:latin typeface="Arial Nova"/>
                <a:cs typeface="Segoe UI"/>
              </a:rPr>
              <a:t>Students: Anamaria Eliza Pivoda-2330419​</a:t>
            </a:r>
          </a:p>
          <a:p>
            <a:r>
              <a:rPr lang="en-US" sz="2000" dirty="0">
                <a:latin typeface="Arial Nova"/>
                <a:cs typeface="Segoe UI"/>
              </a:rPr>
              <a:t>Word Count: 460</a:t>
            </a:r>
          </a:p>
        </p:txBody>
      </p:sp>
      <p:sp>
        <p:nvSpPr>
          <p:cNvPr id="6" name="TextBox 5">
            <a:extLst>
              <a:ext uri="{FF2B5EF4-FFF2-40B4-BE49-F238E27FC236}">
                <a16:creationId xmlns:a16="http://schemas.microsoft.com/office/drawing/2014/main" id="{A6EBC397-A1E4-FF5D-B5D9-1ACFB128A2D2}"/>
              </a:ext>
            </a:extLst>
          </p:cNvPr>
          <p:cNvSpPr txBox="1"/>
          <p:nvPr/>
        </p:nvSpPr>
        <p:spPr>
          <a:xfrm>
            <a:off x="3694980" y="4715773"/>
            <a:ext cx="469852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a:latin typeface="Arial Nova"/>
              </a:rPr>
              <a:t>Speaker Notes</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28E9C-9D31-E5D4-9B49-58CBD2A660BD}"/>
              </a:ext>
            </a:extLst>
          </p:cNvPr>
          <p:cNvSpPr>
            <a:spLocks noGrp="1"/>
          </p:cNvSpPr>
          <p:nvPr>
            <p:ph type="title"/>
          </p:nvPr>
        </p:nvSpPr>
        <p:spPr/>
        <p:txBody>
          <a:bodyPr/>
          <a:lstStyle/>
          <a:p>
            <a:r>
              <a:rPr lang="en-US"/>
              <a:t>Introduction</a:t>
            </a:r>
          </a:p>
        </p:txBody>
      </p:sp>
      <p:sp>
        <p:nvSpPr>
          <p:cNvPr id="3" name="Content Placeholder 2">
            <a:extLst>
              <a:ext uri="{FF2B5EF4-FFF2-40B4-BE49-F238E27FC236}">
                <a16:creationId xmlns:a16="http://schemas.microsoft.com/office/drawing/2014/main" id="{08DA6C23-1318-7812-6438-20D6AC73ABC5}"/>
              </a:ext>
            </a:extLst>
          </p:cNvPr>
          <p:cNvSpPr>
            <a:spLocks noGrp="1"/>
          </p:cNvSpPr>
          <p:nvPr>
            <p:ph idx="1"/>
          </p:nvPr>
        </p:nvSpPr>
        <p:spPr>
          <a:xfrm>
            <a:off x="838200" y="1825625"/>
            <a:ext cx="10515600" cy="3546206"/>
          </a:xfrm>
        </p:spPr>
        <p:txBody>
          <a:bodyPr vert="horz" lIns="91440" tIns="45720" rIns="91440" bIns="45720" rtlCol="0" anchor="t">
            <a:normAutofit fontScale="92500"/>
          </a:bodyPr>
          <a:lstStyle/>
          <a:p>
            <a:pPr marL="0" indent="0">
              <a:lnSpc>
                <a:spcPct val="150000"/>
              </a:lnSpc>
              <a:spcBef>
                <a:spcPts val="0"/>
              </a:spcBef>
              <a:buNone/>
            </a:pPr>
            <a:r>
              <a:rPr lang="en-US" sz="1400" dirty="0">
                <a:solidFill>
                  <a:srgbClr val="000000"/>
                </a:solidFill>
                <a:latin typeface="Arial Nova"/>
                <a:ea typeface="Calibri"/>
                <a:cs typeface="Calibri"/>
              </a:rPr>
              <a:t>Introduction to S.W.O.T analysis: </a:t>
            </a:r>
            <a:endParaRPr lang="en-US" sz="1400">
              <a:solidFill>
                <a:srgbClr val="444444"/>
              </a:solidFill>
              <a:latin typeface="Arial Nova"/>
              <a:ea typeface="Calibri"/>
              <a:cs typeface="Calibri"/>
            </a:endParaRPr>
          </a:p>
          <a:p>
            <a:pPr marL="0" indent="0">
              <a:lnSpc>
                <a:spcPct val="150000"/>
              </a:lnSpc>
              <a:spcBef>
                <a:spcPts val="0"/>
              </a:spcBef>
              <a:buNone/>
            </a:pPr>
            <a:r>
              <a:rPr lang="en-US" sz="1400" dirty="0">
                <a:solidFill>
                  <a:srgbClr val="000000"/>
                </a:solidFill>
                <a:latin typeface="Arial Nova"/>
                <a:ea typeface="Calibri"/>
                <a:cs typeface="Calibri"/>
              </a:rPr>
              <a:t>SWOT is a multifunctional tool for planning and organization: It has a range of advantages and disadvantages as with every tool. Advantages include a flexible ground plan-this means that using SWOT is a necessary factor when writing about a big topic or a big brand, such as Starbucks. This is because it gives the user a balanced understanding of a business or brand's circumstances. Moreover, SWOT allows for the use of recommendations and considerations as there are always aspects left to improve. </a:t>
            </a:r>
            <a:endParaRPr lang="en-US" sz="1400" dirty="0">
              <a:solidFill>
                <a:srgbClr val="444444"/>
              </a:solidFill>
              <a:latin typeface="Arial Nova"/>
              <a:ea typeface="Calibri"/>
              <a:cs typeface="Calibri"/>
            </a:endParaRPr>
          </a:p>
          <a:p>
            <a:pPr marL="0" indent="0">
              <a:lnSpc>
                <a:spcPct val="150000"/>
              </a:lnSpc>
              <a:spcBef>
                <a:spcPts val="0"/>
              </a:spcBef>
              <a:buNone/>
            </a:pPr>
            <a:r>
              <a:rPr lang="en-US" sz="1400" dirty="0">
                <a:solidFill>
                  <a:srgbClr val="000000"/>
                </a:solidFill>
                <a:latin typeface="Arial Nova"/>
                <a:ea typeface="Calibri"/>
                <a:cs typeface="Calibri"/>
              </a:rPr>
              <a:t>It also helps with identifying pros and cons, as the research done in the SWOT. </a:t>
            </a:r>
            <a:r>
              <a:rPr lang="en-US" sz="1400" dirty="0" err="1">
                <a:solidFill>
                  <a:srgbClr val="000000"/>
                </a:solidFill>
                <a:latin typeface="Arial Nova"/>
                <a:ea typeface="Calibri"/>
                <a:cs typeface="Calibri"/>
              </a:rPr>
              <a:t>StatPearls</a:t>
            </a:r>
            <a:r>
              <a:rPr lang="en-US" sz="1400" dirty="0">
                <a:solidFill>
                  <a:srgbClr val="000000"/>
                </a:solidFill>
                <a:latin typeface="Arial Nova"/>
                <a:ea typeface="Calibri"/>
                <a:cs typeface="Calibri"/>
              </a:rPr>
              <a:t> writes "it has both organizational and individual utility" (Teoli D. et al., 2023). However, it is not without criticism. While it may be concise, this tool is often analytical which means it holds a possibility of a one-sided performance, risking misinterpretation. Furthermore, there is a high possibility of the information being misused due to source bias. SWOT can be a reliable tool if used correctly, however it can be flawed. For example, University of West Georgia states that SWOT analysis  does not consider "all external and internal factors proposed by all involved" (Koch A.J., 2000). Despite this critic which remains a relevant issue even in 2024, SWOT is ultimately a great tool for beginners and experts alike. </a:t>
            </a:r>
            <a:endParaRPr lang="en-US" sz="1400" dirty="0">
              <a:solidFill>
                <a:srgbClr val="444444"/>
              </a:solidFill>
              <a:latin typeface="Arial Nova"/>
              <a:ea typeface="Calibri"/>
              <a:cs typeface="Calibri"/>
            </a:endParaRPr>
          </a:p>
          <a:p>
            <a:pPr marL="0" indent="0">
              <a:lnSpc>
                <a:spcPct val="150000"/>
              </a:lnSpc>
              <a:spcBef>
                <a:spcPts val="0"/>
              </a:spcBef>
              <a:buNone/>
            </a:pPr>
            <a:endParaRPr lang="en-US" sz="1400">
              <a:solidFill>
                <a:srgbClr val="FFFFFF"/>
              </a:solidFill>
              <a:latin typeface="Arial Nova"/>
            </a:endParaRPr>
          </a:p>
        </p:txBody>
      </p:sp>
    </p:spTree>
    <p:extLst>
      <p:ext uri="{BB962C8B-B14F-4D97-AF65-F5344CB8AC3E}">
        <p14:creationId xmlns:p14="http://schemas.microsoft.com/office/powerpoint/2010/main" val="13803574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AEAC4-F578-20E1-6A48-99547C8A7AC9}"/>
              </a:ext>
            </a:extLst>
          </p:cNvPr>
          <p:cNvSpPr>
            <a:spLocks noGrp="1"/>
          </p:cNvSpPr>
          <p:nvPr>
            <p:ph type="title"/>
          </p:nvPr>
        </p:nvSpPr>
        <p:spPr/>
        <p:txBody>
          <a:bodyPr/>
          <a:lstStyle/>
          <a:p>
            <a:r>
              <a:rPr lang="en-US"/>
              <a:t>Strengths </a:t>
            </a:r>
          </a:p>
        </p:txBody>
      </p:sp>
      <p:sp>
        <p:nvSpPr>
          <p:cNvPr id="3" name="Content Placeholder 2">
            <a:extLst>
              <a:ext uri="{FF2B5EF4-FFF2-40B4-BE49-F238E27FC236}">
                <a16:creationId xmlns:a16="http://schemas.microsoft.com/office/drawing/2014/main" id="{4AAE314C-D66F-8866-FD39-83A39E8D5903}"/>
              </a:ext>
            </a:extLst>
          </p:cNvPr>
          <p:cNvSpPr>
            <a:spLocks noGrp="1"/>
          </p:cNvSpPr>
          <p:nvPr>
            <p:ph idx="1"/>
          </p:nvPr>
        </p:nvSpPr>
        <p:spPr>
          <a:xfrm>
            <a:off x="464388" y="1494946"/>
            <a:ext cx="10515600" cy="5257111"/>
          </a:xfrm>
        </p:spPr>
        <p:txBody>
          <a:bodyPr vert="horz" lIns="91440" tIns="45720" rIns="91440" bIns="45720" rtlCol="0" anchor="t">
            <a:normAutofit fontScale="92500" lnSpcReduction="20000"/>
          </a:bodyPr>
          <a:lstStyle/>
          <a:p>
            <a:pPr marL="0" indent="0">
              <a:lnSpc>
                <a:spcPct val="160000"/>
              </a:lnSpc>
              <a:buNone/>
            </a:pPr>
            <a:r>
              <a:rPr lang="en-US" sz="1600" dirty="0">
                <a:latin typeface="Arial Nova"/>
                <a:ea typeface="Calibri"/>
                <a:cs typeface="Calibri"/>
              </a:rPr>
              <a:t>Strong Brand Name: Starbucks holds a very popular name. With the increase of social media usage, it is not an exaggeration to say that everyone is aware of Starbucks and its brand. In the past four years, the world has seen an increase of Social Media Influencers which become more viral as they generate popularity from certain brands, such as Starbucks, by doing collaborations. For example, </a:t>
            </a:r>
            <a:r>
              <a:rPr lang="en-US" sz="1600" dirty="0">
                <a:solidFill>
                  <a:srgbClr val="000000"/>
                </a:solidFill>
                <a:latin typeface="Arial Nova"/>
                <a:ea typeface="Calibri"/>
                <a:cs typeface="Calibri"/>
              </a:rPr>
              <a:t>Starbucks is a brand that often relies on "its presentation of new products to customers through influencers" (Anderson K., 2020). Lastly, through many different social media platforms such as Instagram and TikTok, Starbucks appeals to a younger audience by having official accounts interacting with comments and generating popularity, including the celebrity special collection cups, Starbucks has mastered the strategy of staying up to date and constantly works towards improving.</a:t>
            </a:r>
            <a:endParaRPr lang="en-US" dirty="0"/>
          </a:p>
          <a:p>
            <a:pPr marL="0" indent="0">
              <a:lnSpc>
                <a:spcPct val="160000"/>
              </a:lnSpc>
              <a:buNone/>
            </a:pPr>
            <a:r>
              <a:rPr lang="en-US" sz="1600" dirty="0">
                <a:latin typeface="Arial Nova"/>
                <a:ea typeface="Calibri"/>
                <a:cs typeface="Calibri"/>
              </a:rPr>
              <a:t>High quality: attracts a wide audience. A pleasant and buzzing atmosphere can also appeal to many, keeping the customers inside to socialize and possibly order more, generating revenue. Starbucks is always striving to make its environment available to a wider audience as "Starbucks is enhancing its coffee shop experience by reducing noise, improving accessibility, and optimizing ambiance through lighting and design." (Simplilearn, 2024). This provides a welcoming and inclusive experience for the customer, leading to 'word-of-mouth' circulating and generating popularity. These marketing strategies are the ones which led Starbucks to be the largest company not only in the UK but also in the world. </a:t>
            </a:r>
            <a:endParaRPr lang="en-US" sz="1600" dirty="0">
              <a:solidFill>
                <a:srgbClr val="000000"/>
              </a:solidFill>
              <a:latin typeface="Arial Nova"/>
              <a:ea typeface="Calibri"/>
              <a:cs typeface="Calibri"/>
            </a:endParaRPr>
          </a:p>
          <a:p>
            <a:pPr marL="0" indent="0">
              <a:lnSpc>
                <a:spcPct val="150000"/>
              </a:lnSpc>
              <a:buNone/>
            </a:pPr>
            <a:endParaRPr lang="en-US" sz="1600" dirty="0">
              <a:solidFill>
                <a:srgbClr val="000000"/>
              </a:solidFill>
              <a:latin typeface="Arial Nova"/>
              <a:ea typeface="Calibri"/>
              <a:cs typeface="Calibri"/>
            </a:endParaRPr>
          </a:p>
          <a:p>
            <a:endParaRPr lang="en-US"/>
          </a:p>
        </p:txBody>
      </p:sp>
    </p:spTree>
    <p:extLst>
      <p:ext uri="{BB962C8B-B14F-4D97-AF65-F5344CB8AC3E}">
        <p14:creationId xmlns:p14="http://schemas.microsoft.com/office/powerpoint/2010/main" val="14893379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3</Slides>
  <Notes>0</Notes>
  <HiddenSlides>0</HiddenSlide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office theme</vt:lpstr>
      <vt:lpstr>PowerPoint Presentation</vt:lpstr>
      <vt:lpstr>Introduction</vt:lpstr>
      <vt:lpstr>Strengths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195</cp:revision>
  <dcterms:created xsi:type="dcterms:W3CDTF">2024-11-07T23:55:27Z</dcterms:created>
  <dcterms:modified xsi:type="dcterms:W3CDTF">2024-11-08T03:42:42Z</dcterms:modified>
</cp:coreProperties>
</file>