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638" r:id="rId2"/>
    <p:sldId id="639" r:id="rId3"/>
    <p:sldId id="645" r:id="rId4"/>
    <p:sldId id="640" r:id="rId5"/>
    <p:sldId id="641" r:id="rId6"/>
    <p:sldId id="642" r:id="rId7"/>
    <p:sldId id="643" r:id="rId8"/>
    <p:sldId id="644" r:id="rId9"/>
    <p:sldId id="646" r:id="rId10"/>
    <p:sldId id="647" r:id="rId11"/>
    <p:sldId id="648" r:id="rId12"/>
    <p:sldId id="649" r:id="rId13"/>
    <p:sldId id="650" r:id="rId14"/>
    <p:sldId id="689" r:id="rId15"/>
    <p:sldId id="690" r:id="rId16"/>
    <p:sldId id="691" r:id="rId17"/>
    <p:sldId id="692" r:id="rId18"/>
    <p:sldId id="693" r:id="rId19"/>
    <p:sldId id="607" r:id="rId20"/>
    <p:sldId id="694" r:id="rId21"/>
    <p:sldId id="695" r:id="rId22"/>
    <p:sldId id="696" r:id="rId23"/>
    <p:sldId id="697" r:id="rId24"/>
    <p:sldId id="698" r:id="rId25"/>
    <p:sldId id="699" r:id="rId26"/>
    <p:sldId id="700" r:id="rId27"/>
    <p:sldId id="701" r:id="rId28"/>
    <p:sldId id="702" r:id="rId29"/>
    <p:sldId id="703" r:id="rId30"/>
    <p:sldId id="704" r:id="rId31"/>
    <p:sldId id="705" r:id="rId32"/>
    <p:sldId id="706" r:id="rId33"/>
    <p:sldId id="707" r:id="rId34"/>
    <p:sldId id="708" r:id="rId35"/>
    <p:sldId id="709" r:id="rId36"/>
    <p:sldId id="710" r:id="rId37"/>
    <p:sldId id="711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61" autoAdjust="0"/>
    <p:restoredTop sz="94671"/>
  </p:normalViewPr>
  <p:slideViewPr>
    <p:cSldViewPr snapToGrid="0">
      <p:cViewPr varScale="1">
        <p:scale>
          <a:sx n="91" d="100"/>
          <a:sy n="91" d="100"/>
        </p:scale>
        <p:origin x="72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6EB46-54DE-81DB-F753-2276236E14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913121-39FB-F3F6-9D3D-A7C3352223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6317CD-68E5-00AC-04EA-70D2CB418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0DB4E7-8C65-F193-18A8-95F5C25B0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49EA75-5770-CA75-4C77-96DA51F00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0963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E8AA8-9D6E-72EC-6B5E-90B804C33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46559-814C-6DF6-060E-EEC3FAE5EC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6ACDC4-B1A7-6FE5-B6A7-DBDDDC123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7A7C8B-4F61-70A0-7215-84B23C1B2B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B578E0-99A6-34BE-9357-2BB41701A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879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784ED-C97A-A29D-CC7A-0E641C681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93ADF1-6E31-B73C-A1F7-BC2C66D585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01F0C0-1BB3-B59A-1800-2FD033A75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0CFB56-0E1D-42B2-CE34-283F8CE466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1A7DF8-32F6-4086-BA23-ED0B079ED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3717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96F4D-8534-3F0B-F6DA-2B2E4BD04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E4933-4DB5-0E63-E5A2-2EF34BB293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21C00E-C712-6267-B68F-1C163752D6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91C4B4-602C-F438-5257-9CAEF4B17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573899-40F0-8576-FFE8-806CD63D29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7EBFBF-8EF8-A880-FEC1-0A3D2AD38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7424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C970A-7144-F65B-261D-C675F2F0B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AF7D0-C811-55CF-75A8-EBE2CD3A44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0899C3-DB22-A4E7-E993-2038D6B90E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B2988B-5563-C9D3-172B-396625638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406432-728C-D73C-D27A-8129A3E846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1D1C289-CAE8-1ABB-B56B-4861956847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C260D1-1564-9E11-CE1D-4DE54AFB03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55AB6D1-B94A-A3EE-68E2-6457DE77AA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051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87D64-1ECE-96DF-2DAD-D6C69B8AA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FD02B8-810F-0900-DAF3-4ED830329A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5084A8-F87C-FCA9-5CEF-D4E9CD77A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876332-0218-E09E-1E6D-F8A38F0D81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5488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63F239-C9BE-2446-3E50-020DF140D6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BED5A59-354A-CED7-BEA7-71849E7F2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3DCE7D-7A03-D3A9-7302-520ABD9D3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4244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EF1EF-CFDC-7614-3333-5D89AAEBB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2CBF7-F448-E613-0AB5-2EBE3D6F25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0A8876-59BB-8CE8-6BF0-F26F1EABC9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966569-F663-750D-E392-455615D03C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C74E58-9A9B-7345-0FAD-2A4139816A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280E3B-1C00-12EB-5C6D-B8FD7C13F3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225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9A899-38C5-AD62-EFA8-CD7C8D9E4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D9F0AE2-2A8C-5B5E-FE5A-31463E20A9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29FF79-F5BF-EF6A-D71C-81B35BF5E4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DA18A4-EAE7-99EE-581F-69F91AD5AE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27DE27-6F4F-DF10-DFD6-F8C11A944B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5221E8-477D-711C-8F83-C1D6D5EC9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8208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F372A-003E-8A4A-A6E0-1CA6445B2A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52D5EC-733C-FFD5-676A-8B1CD05BF6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C29358-C7C4-4921-D75A-6835FFD910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C44577-928A-E136-9B86-6CAFF6A1D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F442D6-EE20-3B94-5DFD-1D909F708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9736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5E86DD-FC84-2FCE-596A-C75D1FB4185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E244C4-6F8D-42BC-0106-4FF7DD0BAF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ECCCA2-B299-7B60-1CA2-99A5C0598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8D0326-C707-AE4D-E8CB-ACF977456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174D87-50EC-88F8-B54C-D36E5CAAE0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10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0B6927D-1865-6BD7-1358-D865F806E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28052E-4E12-A3AB-57F5-00BC217343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631AD6-996D-E5FE-2F23-795139DAEA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C28622-8830-4028-A6C4-AF3204BB9D6A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9D333D-56CF-E1DD-45C0-604FDD1B62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3BEBBA-9901-8B83-6D35-90A478E7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951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youtube.com/watch?v=g1bU4KOFwSg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journals.sagepub.com/doi/10.1177/16094069231205789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youtube.com/watch?v=ET4c7hiRgbM&amp;t=3s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youtube.com/watch?v=mUfYXr4VKgI" TargetMode="Externa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ikihow.com/Do-Qualitative-Research" TargetMode="External"/><Relationship Id="rId3" Type="http://schemas.openxmlformats.org/officeDocument/2006/relationships/hyperlink" Target="https://www.youtube.com/watch?v=h4G5IFGuSTU" TargetMode="External"/><Relationship Id="rId7" Type="http://schemas.openxmlformats.org/officeDocument/2006/relationships/hyperlink" Target="https://research-methodology.net/research-methods/" TargetMode="External"/><Relationship Id="rId2" Type="http://schemas.openxmlformats.org/officeDocument/2006/relationships/hyperlink" Target="https://www.youtube.com/watch?v=vJG698U2Mv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keydifferences.com/difference-between-qualitative-and-quantitative-research.html" TargetMode="External"/><Relationship Id="rId5" Type="http://schemas.openxmlformats.org/officeDocument/2006/relationships/hyperlink" Target="https://www.youtube.com/watch?v=mUfYXr4VKgI" TargetMode="External"/><Relationship Id="rId4" Type="http://schemas.openxmlformats.org/officeDocument/2006/relationships/hyperlink" Target="https://www.aesanetwork.org/research-onion-a-systematic-approach-to-designing-research-methodology/" TargetMode="External"/><Relationship Id="rId9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D9656-9A9E-952C-8BB3-535805B2E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224" y="817107"/>
            <a:ext cx="9231034" cy="4641158"/>
          </a:xfrm>
        </p:spPr>
        <p:txBody>
          <a:bodyPr>
            <a:normAutofit/>
          </a:bodyPr>
          <a:lstStyle/>
          <a:p>
            <a:pPr algn="ctr"/>
            <a:r>
              <a:rPr lang="en-GB" sz="5400" dirty="0">
                <a:solidFill>
                  <a:srgbClr val="FF0000"/>
                </a:solidFill>
                <a:latin typeface="+mn-lt"/>
              </a:rPr>
              <a:t>WEEK 5</a:t>
            </a:r>
            <a:br>
              <a:rPr lang="en-GB" sz="5400" dirty="0">
                <a:solidFill>
                  <a:srgbClr val="FF0000"/>
                </a:solidFill>
                <a:latin typeface="+mn-lt"/>
              </a:rPr>
            </a:br>
            <a:r>
              <a:rPr lang="en-GB" sz="5400" dirty="0">
                <a:solidFill>
                  <a:srgbClr val="FF0000"/>
                </a:solidFill>
                <a:latin typeface="+mn-lt"/>
              </a:rPr>
              <a:t>Literature review Part 2</a:t>
            </a:r>
            <a:br>
              <a:rPr lang="en-GB" sz="5400" dirty="0">
                <a:solidFill>
                  <a:srgbClr val="FF0000"/>
                </a:solidFill>
                <a:latin typeface="+mn-lt"/>
              </a:rPr>
            </a:br>
            <a:r>
              <a:rPr lang="en-GB" sz="5400" dirty="0">
                <a:solidFill>
                  <a:srgbClr val="FF0000"/>
                </a:solidFill>
                <a:latin typeface="+mn-lt"/>
              </a:rPr>
              <a:t>&amp;</a:t>
            </a:r>
            <a:br>
              <a:rPr lang="en-GB" sz="5400" dirty="0">
                <a:solidFill>
                  <a:srgbClr val="FF0000"/>
                </a:solidFill>
                <a:latin typeface="+mn-lt"/>
              </a:rPr>
            </a:br>
            <a:r>
              <a:rPr lang="en-GB" sz="5400" dirty="0">
                <a:solidFill>
                  <a:srgbClr val="FF0000"/>
                </a:solidFill>
                <a:latin typeface="+mn-lt"/>
              </a:rPr>
              <a:t>Qualitative and Quantitative Research Methods</a:t>
            </a:r>
            <a:br>
              <a:rPr lang="en-GB" sz="5400" dirty="0">
                <a:solidFill>
                  <a:srgbClr val="FF0000"/>
                </a:solidFill>
                <a:latin typeface="+mn-lt"/>
              </a:rPr>
            </a:br>
            <a:endParaRPr lang="en-GB" sz="5400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D1A390-1A43-DEF4-1B20-BEAA38BA9D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2892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C08D8-8DAC-25B2-289B-95A8F505C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2480" y="826115"/>
            <a:ext cx="4747752" cy="976978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Learning Outcomes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FCFD96-66DA-1030-758F-E496A757A6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By the end of this session, you will be able to understand: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3200" kern="0" dirty="0">
                <a:solidFill>
                  <a:prstClr val="black"/>
                </a:solidFill>
              </a:rPr>
              <a:t>Writing a Literature Review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3200" kern="0" dirty="0">
                <a:solidFill>
                  <a:prstClr val="black"/>
                </a:solidFill>
              </a:rPr>
              <a:t>Vocabulary of Review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3200" kern="0" dirty="0">
                <a:solidFill>
                  <a:prstClr val="black"/>
                </a:solidFill>
              </a:rPr>
              <a:t>Examples of Paper for Review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3200" kern="0" dirty="0">
                <a:solidFill>
                  <a:prstClr val="black"/>
                </a:solidFill>
              </a:rPr>
              <a:t>Qualitative &amp; Quantitative Research Methods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3A340A-CA10-A202-F067-AAC653A05A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03227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DB386-A000-B35A-E472-FFB4FC9F4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8739" y="722670"/>
            <a:ext cx="4275803" cy="968017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  <a:latin typeface="+mn-lt"/>
              </a:rPr>
              <a:t>Last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45572-09C5-7D09-343B-777916BD39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25626"/>
            <a:ext cx="10629900" cy="2643136"/>
          </a:xfrm>
        </p:spPr>
        <p:txBody>
          <a:bodyPr/>
          <a:lstStyle/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2800" kern="0" dirty="0">
                <a:solidFill>
                  <a:prstClr val="black"/>
                </a:solidFill>
              </a:rPr>
              <a:t>What is a Literature Review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2800" kern="0" dirty="0">
                <a:solidFill>
                  <a:prstClr val="black"/>
                </a:solidFill>
              </a:rPr>
              <a:t>Steps for conducting a Literature Review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2800" kern="0" dirty="0">
                <a:solidFill>
                  <a:prstClr val="black"/>
                </a:solidFill>
              </a:rPr>
              <a:t>Structures for Literature Review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2800" kern="0" dirty="0">
                <a:solidFill>
                  <a:prstClr val="black"/>
                </a:solidFill>
              </a:rPr>
              <a:t>How to use sources effectively for Review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1CB19E-E1E4-7A01-8E42-24DC15B621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51924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43D22-9351-A05E-AA62-AE0EF8F6C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4639" y="143899"/>
            <a:ext cx="4364294" cy="802847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Reporting Verbs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75727B9-93CA-3272-2FD8-EAE79D4AD3B6}"/>
              </a:ext>
            </a:extLst>
          </p:cNvPr>
          <p:cNvGraphicFramePr>
            <a:graphicFrameLocks noGrp="1"/>
          </p:cNvGraphicFramePr>
          <p:nvPr/>
        </p:nvGraphicFramePr>
        <p:xfrm>
          <a:off x="0" y="0"/>
          <a:ext cx="4261056" cy="61403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20044">
                  <a:extLst>
                    <a:ext uri="{9D8B030D-6E8A-4147-A177-3AD203B41FA5}">
                      <a16:colId xmlns:a16="http://schemas.microsoft.com/office/drawing/2014/main" val="1117722281"/>
                    </a:ext>
                  </a:extLst>
                </a:gridCol>
                <a:gridCol w="1420506">
                  <a:extLst>
                    <a:ext uri="{9D8B030D-6E8A-4147-A177-3AD203B41FA5}">
                      <a16:colId xmlns:a16="http://schemas.microsoft.com/office/drawing/2014/main" val="2675995144"/>
                    </a:ext>
                  </a:extLst>
                </a:gridCol>
                <a:gridCol w="1420506">
                  <a:extLst>
                    <a:ext uri="{9D8B030D-6E8A-4147-A177-3AD203B41FA5}">
                      <a16:colId xmlns:a16="http://schemas.microsoft.com/office/drawing/2014/main" val="2528871616"/>
                    </a:ext>
                  </a:extLst>
                </a:gridCol>
              </a:tblGrid>
              <a:tr h="246849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aim of study 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Results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Opinion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11423572"/>
                  </a:ext>
                </a:extLst>
              </a:tr>
              <a:tr h="50515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investigate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show (that) 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state (that)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99763486"/>
                  </a:ext>
                </a:extLst>
              </a:tr>
              <a:tr h="50515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Examine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suggest (that) 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*  believe (that)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47676889"/>
                  </a:ext>
                </a:extLst>
              </a:tr>
              <a:tr h="50515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analyse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find (that) 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argue (that)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32942674"/>
                  </a:ext>
                </a:extLst>
              </a:tr>
              <a:tr h="50515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look at 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indicate (that) 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note (that)*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54041940"/>
                  </a:ext>
                </a:extLst>
              </a:tr>
              <a:tr h="50515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focus on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identify x as   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point out (that)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85821152"/>
                  </a:ext>
                </a:extLst>
              </a:tr>
              <a:tr h="763458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consider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reveal (that) 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observe (that)*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26075439"/>
                  </a:ext>
                </a:extLst>
              </a:tr>
              <a:tr h="763458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Identify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establish (that)  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consider (that)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57459598"/>
                  </a:ext>
                </a:extLst>
              </a:tr>
              <a:tr h="50515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report (on)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confirm (that) 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hold (that)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81636086"/>
                  </a:ext>
                </a:extLst>
              </a:tr>
              <a:tr h="763458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be concerned with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conclude (that)*  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claim (that)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27005439"/>
                  </a:ext>
                </a:extLst>
              </a:tr>
              <a:tr h="50515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demonstrate (that)  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emphasise/ 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stress (that)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1142075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813E38B-AC27-1F55-1940-9BAD4EF9A761}"/>
              </a:ext>
            </a:extLst>
          </p:cNvPr>
          <p:cNvSpPr txBox="1"/>
          <p:nvPr/>
        </p:nvSpPr>
        <p:spPr>
          <a:xfrm>
            <a:off x="4424516" y="931376"/>
            <a:ext cx="7767484" cy="46451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There are three basic reasons for using a reporting verb: </a:t>
            </a:r>
            <a:endParaRPr lang="en-US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indent="-28575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 present the aim of the study you are summarising/quoting </a:t>
            </a:r>
            <a:endParaRPr lang="en-US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e.g.   Smith (2010) examines the relationship between database  design and performance</a:t>
            </a:r>
            <a:endParaRPr lang="en-US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indent="-28575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 talk about the results the author you are summarising/quoting has found</a:t>
            </a:r>
            <a:endParaRPr lang="en-US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e.g.  Al-Mawali (2012) shows that the use of NoSQL is rising in the web applications analytics search and other performance.</a:t>
            </a:r>
            <a:endParaRPr lang="en-US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indent="-28575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give the opinion of the author you are summarising/quoting</a:t>
            </a:r>
            <a:endParaRPr lang="en-US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e.g. Marklin (2004, p. 76) argues that “the adoption of NoSQL technologies  was the important factor in improving the performance in  2015s for the web applications ”</a:t>
            </a:r>
            <a:endParaRPr lang="en-GB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0B56F0-0D3F-7B1E-2E0C-C0C4506207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08342" y="5702718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8581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EDC5E-CABD-DB46-62D1-6B7C70A2C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-3585"/>
            <a:ext cx="10629900" cy="1170427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Academic Phrases for Literature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554D8C-72BA-67D5-E811-A31CD37E2346}"/>
              </a:ext>
            </a:extLst>
          </p:cNvPr>
          <p:cNvSpPr txBox="1"/>
          <p:nvPr/>
        </p:nvSpPr>
        <p:spPr>
          <a:xfrm>
            <a:off x="295254" y="871875"/>
            <a:ext cx="11487192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</a:rPr>
              <a:t>Identifying a Field of Study or Problem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"The issue of [topic] has been extensively studied in the fields of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"Previous research has highlighted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"There is a growing body of literature that suggests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</a:rPr>
              <a:t>Presenting Previous Studies or Theories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"According to [author/year],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"[Author/year] posits/argues/asserts that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"In a seminal study by [author/year],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"Earlier research by [author/year] indicated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</a:rPr>
              <a:t>Identifying Gaps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"However, there is limited research on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"While many studies have focused on X, few have explored Y."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"Despite the importance of [topic], little is known about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</a:rPr>
              <a:t>Discussing Methods of Previous Research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"[Author/year] used [methodology] to study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"Through a [qualitative/quantitative] analysis, [author/year] concluded …"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B56689-091E-E006-D2C2-23A546A709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75444" y="5446582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3907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264E7-191B-D5D5-FC4E-05316B3824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422" y="301932"/>
            <a:ext cx="8228371" cy="636588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Academic Phrases for Literature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08C433-BCF2-ACBD-9CB4-70FAA228DBCC}"/>
              </a:ext>
            </a:extLst>
          </p:cNvPr>
          <p:cNvSpPr txBox="1"/>
          <p:nvPr/>
        </p:nvSpPr>
        <p:spPr>
          <a:xfrm>
            <a:off x="256147" y="516987"/>
            <a:ext cx="11704795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</a:rPr>
              <a:t>Comparing or Contrasting Previous Studies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"Unlike [author/year], [author/year] found that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"While some researchers [refer to studies/authors] have found …, others [refer to studies/authors] argue that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"However, this contrasts with the findings by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</a:rPr>
              <a:t>Evaluating Previous Research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"However, [author]'s study suffers from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"One limitation of this previous research is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"Despite its contribution, [author]'s study does not address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</a:rPr>
              <a:t>Setting Up Your Research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"This paper builds on [author]'s approach by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"The current study aims to address these gaps by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"In light of these previous findings, this study will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</a:rPr>
              <a:t>Significance of Your Study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"Understanding [your research focus] is crucial for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"Given these gaps, it is important to investigate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</a:rPr>
              <a:t>Summarizing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"In summary, existing literature highlights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"Overall, previous research suggests that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"To date, most research has focused on …"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0FD48BC-541A-0A60-C440-E2F7D701734A}"/>
              </a:ext>
            </a:extLst>
          </p:cNvPr>
          <p:cNvGraphicFramePr>
            <a:graphicFrameLocks noGrp="1"/>
          </p:cNvGraphicFramePr>
          <p:nvPr/>
        </p:nvGraphicFramePr>
        <p:xfrm>
          <a:off x="6405945" y="3060043"/>
          <a:ext cx="5529908" cy="2072640"/>
        </p:xfrm>
        <a:graphic>
          <a:graphicData uri="http://schemas.openxmlformats.org/drawingml/2006/table">
            <a:tbl>
              <a:tblPr/>
              <a:tblGrid>
                <a:gridCol w="5529908">
                  <a:extLst>
                    <a:ext uri="{9D8B030D-6E8A-4147-A177-3AD203B41FA5}">
                      <a16:colId xmlns:a16="http://schemas.microsoft.com/office/drawing/2014/main" val="380159764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1800" dirty="0">
                          <a:effectLst/>
                        </a:rPr>
                        <a:t>Like Smith, Jones (2016) maintains that …</a:t>
                      </a:r>
                      <a:br>
                        <a:rPr lang="en-US" sz="1800" dirty="0">
                          <a:effectLst/>
                        </a:rPr>
                      </a:br>
                      <a:r>
                        <a:rPr lang="en-US" sz="1800" dirty="0">
                          <a:effectLst/>
                        </a:rPr>
                        <a:t>Similarly, Jones (2016) makes the case for …</a:t>
                      </a:r>
                      <a:br>
                        <a:rPr lang="en-US" sz="1800" dirty="0">
                          <a:effectLst/>
                        </a:rPr>
                      </a:br>
                      <a:r>
                        <a:rPr lang="en-US" sz="1800" dirty="0">
                          <a:effectLst/>
                        </a:rPr>
                        <a:t>Likewise, Jones (2016) holds the view that …</a:t>
                      </a:r>
                      <a:br>
                        <a:rPr lang="en-US" sz="1800" dirty="0">
                          <a:effectLst/>
                        </a:rPr>
                      </a:br>
                      <a:r>
                        <a:rPr lang="en-US" sz="1800" dirty="0">
                          <a:effectLst/>
                        </a:rPr>
                        <a:t>Supporting this view, Jones (2016) writes that …</a:t>
                      </a:r>
                      <a:br>
                        <a:rPr lang="en-US" sz="1800" dirty="0">
                          <a:effectLst/>
                        </a:rPr>
                      </a:br>
                      <a:r>
                        <a:rPr lang="en-US" sz="1800" dirty="0">
                          <a:effectLst/>
                        </a:rPr>
                        <a:t>Adopting a similar position, Jones (2016) argues that …</a:t>
                      </a:r>
                      <a:br>
                        <a:rPr lang="en-US" sz="1800" dirty="0">
                          <a:effectLst/>
                        </a:rPr>
                      </a:br>
                      <a:r>
                        <a:rPr lang="en-US" sz="1800" dirty="0">
                          <a:effectLst/>
                        </a:rPr>
                        <a:t>In the same vein, Jones (2016), in his book </a:t>
                      </a:r>
                      <a:r>
                        <a:rPr lang="en-US" sz="1800" i="1" dirty="0">
                          <a:effectLst/>
                        </a:rPr>
                        <a:t>XXXXX</a:t>
                      </a:r>
                      <a:r>
                        <a:rPr lang="en-US" sz="1800" dirty="0">
                          <a:effectLst/>
                        </a:rPr>
                        <a:t>, notes …</a:t>
                      </a:r>
                    </a:p>
                  </a:txBody>
                  <a:tcPr marL="76200" marR="76200" marT="76200" marB="762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13654072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BE70D2AE-A26D-C313-6649-AFEB4D855A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2638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15399-C02F-CD9E-4CD7-53C5608130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171" y="76927"/>
            <a:ext cx="10629900" cy="623017"/>
          </a:xfrm>
        </p:spPr>
        <p:txBody>
          <a:bodyPr>
            <a:normAutofit/>
          </a:bodyPr>
          <a:lstStyle/>
          <a:p>
            <a:r>
              <a:rPr lang="en-US" sz="3200" b="0" i="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Synthesizing material: contrasting evidence or ideas</a:t>
            </a:r>
            <a:endParaRPr lang="en-GB" sz="3200" dirty="0">
              <a:solidFill>
                <a:srgbClr val="FF0000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4273C5C-2DB2-05C8-3AED-4A3A6A6F899F}"/>
              </a:ext>
            </a:extLst>
          </p:cNvPr>
          <p:cNvGraphicFramePr>
            <a:graphicFrameLocks noGrp="1"/>
          </p:cNvGraphicFramePr>
          <p:nvPr/>
        </p:nvGraphicFramePr>
        <p:xfrm>
          <a:off x="735596" y="699944"/>
          <a:ext cx="10720808" cy="2346960"/>
        </p:xfrm>
        <a:graphic>
          <a:graphicData uri="http://schemas.openxmlformats.org/drawingml/2006/table">
            <a:tbl>
              <a:tblPr/>
              <a:tblGrid>
                <a:gridCol w="5360404">
                  <a:extLst>
                    <a:ext uri="{9D8B030D-6E8A-4147-A177-3AD203B41FA5}">
                      <a16:colId xmlns:a16="http://schemas.microsoft.com/office/drawing/2014/main" val="2784196868"/>
                    </a:ext>
                  </a:extLst>
                </a:gridCol>
                <a:gridCol w="5360404">
                  <a:extLst>
                    <a:ext uri="{9D8B030D-6E8A-4147-A177-3AD203B41FA5}">
                      <a16:colId xmlns:a16="http://schemas.microsoft.com/office/drawing/2014/main" val="115424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dirty="0">
                          <a:effectLst/>
                        </a:rPr>
                        <a:t>Some writers (e.g. Smith, 2002) have attempted to draw fine distinctions between …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solidFill>
                            <a:srgbClr val="FFFFFF"/>
                          </a:solidFill>
                          <a:effectLst/>
                        </a:rPr>
                        <a:t>break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effectLst/>
                        </a:rPr>
                        <a:t>Some authors have mainly been interested in questions concerning X and Y (Smith, 2001; Jones …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solidFill>
                            <a:srgbClr val="FFFFFF"/>
                          </a:solidFill>
                          <a:effectLst/>
                        </a:rPr>
                        <a:t>break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effectLst/>
                        </a:rPr>
                        <a:t>Much of the available literature on X deals with the question of …</a:t>
                      </a:r>
                    </a:p>
                  </a:txBody>
                  <a:tcPr marL="76200" marR="76200" marT="76200" marB="762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effectLst/>
                        </a:rPr>
                        <a:t>Others (see Jones, 2003; Brown, 2004) question the usefulness of …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solidFill>
                            <a:srgbClr val="FFFFFF"/>
                          </a:solidFill>
                          <a:effectLst/>
                        </a:rPr>
                        <a:t>break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effectLst/>
                        </a:rPr>
                        <a:t>Others have highlighted the relevance of …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solidFill>
                            <a:srgbClr val="FFFFFF"/>
                          </a:solidFill>
                          <a:effectLst/>
                        </a:rPr>
                        <a:t>break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effectLst/>
                        </a:rPr>
                        <a:t>But Smith (2015) is much more concerned with …</a:t>
                      </a:r>
                    </a:p>
                  </a:txBody>
                  <a:tcPr marL="76200" marR="76200" marT="76200" marB="762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545015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2EAEC875-09D6-0AED-FA2D-29E6F02AF867}"/>
              </a:ext>
            </a:extLst>
          </p:cNvPr>
          <p:cNvGraphicFramePr>
            <a:graphicFrameLocks noGrp="1"/>
          </p:cNvGraphicFramePr>
          <p:nvPr/>
        </p:nvGraphicFramePr>
        <p:xfrm>
          <a:off x="735596" y="3049097"/>
          <a:ext cx="11063114" cy="1524000"/>
        </p:xfrm>
        <a:graphic>
          <a:graphicData uri="http://schemas.openxmlformats.org/drawingml/2006/table">
            <a:tbl>
              <a:tblPr/>
              <a:tblGrid>
                <a:gridCol w="5531557">
                  <a:extLst>
                    <a:ext uri="{9D8B030D-6E8A-4147-A177-3AD203B41FA5}">
                      <a16:colId xmlns:a16="http://schemas.microsoft.com/office/drawing/2014/main" val="2143213941"/>
                    </a:ext>
                  </a:extLst>
                </a:gridCol>
                <a:gridCol w="5531557">
                  <a:extLst>
                    <a:ext uri="{9D8B030D-6E8A-4147-A177-3AD203B41FA5}">
                      <a16:colId xmlns:a16="http://schemas.microsoft.com/office/drawing/2014/main" val="109257814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dirty="0">
                          <a:effectLst/>
                        </a:rPr>
                        <a:t>Smith (2015) notes that …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solidFill>
                            <a:srgbClr val="FFFFFF"/>
                          </a:solidFill>
                          <a:effectLst/>
                        </a:rPr>
                        <a:t>break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effectLst/>
                        </a:rPr>
                        <a:t>Smith (2013) found that X accounted for 30% of Y.</a:t>
                      </a:r>
                    </a:p>
                  </a:txBody>
                  <a:tcPr marL="76200" marR="76200" marT="76200" marB="762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effectLst/>
                        </a:rPr>
                        <a:t>However, Jones’s (2018) study of Y found no link between …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solidFill>
                            <a:srgbClr val="FFFFFF"/>
                          </a:solidFill>
                          <a:effectLst/>
                        </a:rPr>
                        <a:t>break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effectLst/>
                        </a:rPr>
                        <a:t>Other researchers, however, who have looked at X, have found … Jones (2010), for example, …</a:t>
                      </a:r>
                    </a:p>
                  </a:txBody>
                  <a:tcPr marL="76200" marR="76200" marT="76200" marB="762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7196072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7319ED6D-67FB-FD0A-E8DD-62CD8AF2FBE8}"/>
              </a:ext>
            </a:extLst>
          </p:cNvPr>
          <p:cNvSpPr txBox="1"/>
          <p:nvPr/>
        </p:nvSpPr>
        <p:spPr>
          <a:xfrm>
            <a:off x="532171" y="4712489"/>
            <a:ext cx="9257276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Unlike Smith, Jones (2013) argues that</a:t>
            </a:r>
            <a:br>
              <a:rPr lang="en-US" sz="1600" dirty="0"/>
            </a:br>
            <a:r>
              <a:rPr lang="en-US" sz="16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In contrast to Smith, Jones (2013) argues that</a:t>
            </a:r>
            <a:br>
              <a:rPr lang="en-US" sz="1600" dirty="0"/>
            </a:br>
            <a:r>
              <a:rPr lang="en-US" sz="16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Smith (2010) presents an X account, whilst Jones (2011)</a:t>
            </a:r>
            <a:br>
              <a:rPr lang="en-US" sz="1600" dirty="0"/>
            </a:br>
            <a:r>
              <a:rPr lang="en-US" sz="16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While Smith (2008) focuses on X, Jones (2009) is more concerned with</a:t>
            </a:r>
            <a:endParaRPr lang="en-US" sz="1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2E0E2F-B5A8-E7A0-43B5-19D79E0886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7936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34047-C8C3-83CC-0D86-BD8B1D766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913" y="20637"/>
            <a:ext cx="2933700" cy="688975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Examples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8288A8-2657-AEFE-EDFD-05C37B2B03BF}"/>
              </a:ext>
            </a:extLst>
          </p:cNvPr>
          <p:cNvSpPr txBox="1"/>
          <p:nvPr/>
        </p:nvSpPr>
        <p:spPr>
          <a:xfrm>
            <a:off x="324465" y="1007090"/>
            <a:ext cx="11415251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Gaikwad &amp; Adkar (2019)  Bootstrap has </a:t>
            </a:r>
            <a:r>
              <a:rPr lang="en-US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Browser Support from all popular browsers and </a:t>
            </a:r>
            <a:r>
              <a:rPr lang="en-US" sz="2800" dirty="0"/>
              <a:t>allows for rapid, responsive development.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800" dirty="0"/>
              <a:t>In another study by Shan et al.,(2018) Bootstrap framework is chosen as a frontend framework for development since it has better compatibility for browsers and huge popularity.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800" dirty="0"/>
              <a:t>Keep on writing based on various similar journals.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800" dirty="0"/>
              <a:t>You can use a Synthesis matrix in Excel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55EF2EC-1E0F-672D-160E-B7EE660006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2153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704C6-8AB7-3A4B-233A-8ECFF4F0B2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681" y="242939"/>
            <a:ext cx="10629900" cy="636588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Examples of Authors points to start with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979C20-F066-B022-804A-007ECA5E51EE}"/>
              </a:ext>
            </a:extLst>
          </p:cNvPr>
          <p:cNvSpPr txBox="1"/>
          <p:nvPr/>
        </p:nvSpPr>
        <p:spPr>
          <a:xfrm>
            <a:off x="0" y="904436"/>
            <a:ext cx="7703805" cy="4161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11125">
              <a:lnSpc>
                <a:spcPct val="90000"/>
              </a:lnSpc>
              <a:defRPr/>
            </a:pPr>
            <a:r>
              <a:rPr lang="en-GB" sz="2400" kern="0" dirty="0">
                <a:solidFill>
                  <a:prstClr val="black"/>
                </a:solidFill>
              </a:rPr>
              <a:t>1. According to (author + source) (date ) the main idea about this subject is . . . (List facts from the source that support this idea here) (You can add more facts as you find them) In conclusion (author) says . . . about the topic. (source) is reliable because . . . </a:t>
            </a:r>
          </a:p>
          <a:p>
            <a:pPr marL="111125">
              <a:lnSpc>
                <a:spcPct val="90000"/>
              </a:lnSpc>
              <a:defRPr/>
            </a:pPr>
            <a:r>
              <a:rPr lang="en-GB" sz="2400" kern="0" dirty="0">
                <a:solidFill>
                  <a:prstClr val="black"/>
                </a:solidFill>
              </a:rPr>
              <a:t>2. Another idea, by (author + source) (date ) is . . . List facts from the source that support this idea (You can add more facts as you find them)  In conclusion (author) says . . . (source) is reliable because . . . A third writer, (author) (date) states that . . . List facts from the source that support this idea (You can add more facts as you find them) </a:t>
            </a:r>
            <a:endParaRPr lang="en-US" sz="2400" kern="0" dirty="0">
              <a:solidFill>
                <a:prstClr val="black"/>
              </a:solidFill>
            </a:endParaRPr>
          </a:p>
          <a:p>
            <a:pPr marL="0" marR="0">
              <a:lnSpc>
                <a:spcPct val="115000"/>
              </a:lnSpc>
              <a:spcBef>
                <a:spcPts val="100"/>
              </a:spcBef>
              <a:spcAft>
                <a:spcPts val="100"/>
              </a:spcAft>
            </a:pPr>
            <a:r>
              <a:rPr lang="en-GB" sz="2400" kern="0" dirty="0">
                <a:solidFill>
                  <a:prstClr val="black"/>
                </a:solidFill>
              </a:rPr>
              <a:t> </a:t>
            </a:r>
            <a:endParaRPr lang="en-US" sz="2400" kern="0" dirty="0">
              <a:solidFill>
                <a:prstClr val="black"/>
              </a:solidFill>
            </a:endParaRPr>
          </a:p>
        </p:txBody>
      </p:sp>
      <p:sp>
        <p:nvSpPr>
          <p:cNvPr id="6" name="Speech Bubble: Rectangle 5">
            <a:extLst>
              <a:ext uri="{FF2B5EF4-FFF2-40B4-BE49-F238E27FC236}">
                <a16:creationId xmlns:a16="http://schemas.microsoft.com/office/drawing/2014/main" id="{916E65F4-6A47-24F2-FD68-A3FC5DB8382D}"/>
              </a:ext>
            </a:extLst>
          </p:cNvPr>
          <p:cNvSpPr/>
          <p:nvPr/>
        </p:nvSpPr>
        <p:spPr>
          <a:xfrm>
            <a:off x="8193505" y="1803991"/>
            <a:ext cx="3770010" cy="2101270"/>
          </a:xfrm>
          <a:prstGeom prst="wedge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This is be coming from the synthesis matrix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A570FD3-BC89-79EE-F42C-50CD45E2E8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3751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4B063-9654-5F9B-4F0D-ADAD7B36BA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kumimoji="0" lang="en-GB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3284B-5E1B-ACE6-7946-1B552CF497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658330"/>
            <a:ext cx="10629900" cy="3978275"/>
          </a:xfrm>
        </p:spPr>
        <p:txBody>
          <a:bodyPr/>
          <a:lstStyle/>
          <a:p>
            <a:pPr marL="111125" indent="0">
              <a:lnSpc>
                <a:spcPct val="90000"/>
              </a:lnSpc>
              <a:buNone/>
              <a:defRPr/>
            </a:pPr>
            <a:r>
              <a:rPr lang="en-US" sz="2800" dirty="0">
                <a:solidFill>
                  <a:srgbClr val="0C0D0E"/>
                </a:solidFill>
                <a:latin typeface="Georgia" panose="02040502050405020303" pitchFamily="18" charset="0"/>
              </a:rPr>
              <a:t>Some keywords to use for search:</a:t>
            </a:r>
          </a:p>
          <a:p>
            <a:pPr marL="568325" indent="-45720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sz="2800" kern="0" dirty="0">
                <a:solidFill>
                  <a:prstClr val="black"/>
                </a:solidFill>
              </a:rPr>
              <a:t>Bootstrap</a:t>
            </a:r>
          </a:p>
          <a:p>
            <a:pPr marL="568325" indent="-45720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sz="2800" kern="0" dirty="0">
                <a:solidFill>
                  <a:prstClr val="black"/>
                </a:solidFill>
              </a:rPr>
              <a:t>Responsive web application</a:t>
            </a:r>
          </a:p>
          <a:p>
            <a:pPr marL="568325" indent="-45720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sz="2800" kern="0" dirty="0">
                <a:solidFill>
                  <a:prstClr val="black"/>
                </a:solidFill>
              </a:rPr>
              <a:t>Agile methodology</a:t>
            </a:r>
          </a:p>
          <a:p>
            <a:pPr marL="568325" indent="-45720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sz="2800" kern="0" dirty="0">
                <a:solidFill>
                  <a:prstClr val="black"/>
                </a:solidFill>
              </a:rPr>
              <a:t>Visual studio security</a:t>
            </a:r>
          </a:p>
          <a:p>
            <a:pPr marL="568325" indent="-45720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sz="2800" kern="0" dirty="0">
                <a:solidFill>
                  <a:prstClr val="black"/>
                </a:solidFill>
              </a:rPr>
              <a:t>Any other tools and technologies used in the development which can be reviewed and shown how it is used.</a:t>
            </a:r>
            <a:endParaRPr lang="en-GB" sz="2800" kern="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4B2AE9-62EB-22D2-5E16-D5D274CFC6DA}"/>
              </a:ext>
            </a:extLst>
          </p:cNvPr>
          <p:cNvSpPr txBox="1"/>
          <p:nvPr/>
        </p:nvSpPr>
        <p:spPr>
          <a:xfrm>
            <a:off x="389603" y="230188"/>
            <a:ext cx="11078497" cy="13111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Literature Review of</a:t>
            </a:r>
            <a:r>
              <a:rPr lang="en-US" sz="4400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 Software Development Projects</a:t>
            </a:r>
            <a:endParaRPr kumimoji="0" lang="en-GB" sz="4400" b="1" i="0" u="none" strike="noStrike" kern="1200" cap="none" spc="0" normalizeH="0" baseline="0" noProof="0" dirty="0">
              <a:ln w="0"/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C8AA773-9C56-2FD5-7F4D-421A96B16D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8780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8D0D6-492D-6929-A65D-AD880F38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5"/>
            <a:ext cx="4379042" cy="688975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Connecting words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4DD3C-7E81-4DF7-B8CF-F56DF25291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932" y="1065673"/>
            <a:ext cx="10629900" cy="3978275"/>
          </a:xfrm>
        </p:spPr>
        <p:txBody>
          <a:bodyPr>
            <a:normAutofit fontScale="77500" lnSpcReduction="20000"/>
          </a:bodyPr>
          <a:lstStyle/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It's often helpful to use a "point/counterpoint" structure, where you combine different points of view using connecting words to make your analysis flow better. </a:t>
            </a:r>
          </a:p>
          <a:p>
            <a:pPr marR="0" lv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nl-NL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However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R="0" lv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nl-NL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 light of 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R="0" lv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nl-NL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Nonetheless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R="0" lv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nl-NL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Contrary to 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R="0" lv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nl-NL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On the other hand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R="0" lv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nl-NL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 addition to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R="0" lv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nl-NL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Additionally	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R="0" lv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nl-NL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Of equal importance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R="0" lv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nl-NL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Further/Furthermore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F5A6FC-7FA7-CE03-3872-D19B2C90A5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1926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96B4A-D098-3939-572D-87624F6D7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6184" y="324148"/>
            <a:ext cx="5977881" cy="250723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solidFill>
                  <a:srgbClr val="FF000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Example: The literature review </a:t>
            </a:r>
            <a:br>
              <a:rPr lang="en-US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87926C-E8DD-560D-3FF0-C5B54A8BD81B}"/>
              </a:ext>
            </a:extLst>
          </p:cNvPr>
          <p:cNvSpPr txBox="1"/>
          <p:nvPr/>
        </p:nvSpPr>
        <p:spPr>
          <a:xfrm>
            <a:off x="304932" y="574871"/>
            <a:ext cx="11887068" cy="5400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has been argued 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(Author1,year; Author2,year) 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that -------------can be affected by the ---------- . For example, 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Author2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found that 15% of participants in a series of </a:t>
            </a:r>
            <a:r>
              <a:rPr lang="en-GB" sz="1600" dirty="0">
                <a:solidFill>
                  <a:srgbClr val="FF000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Observation/ Questionnaires/ Interviews 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etc  showed strong --------------- to certain -----------------. Add more points ------------------------------------. 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Author3 (2013)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found ------------------------------------------------------------. However, Author3 results have been challenged: 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Author4 (2014, 2016)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found --------------------------------------------. Add more points----------------------------------------------------------------------------</a:t>
            </a: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Author5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extended this area of research to --------------------------. Early indications (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Author5,year a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suggest -----------------------------------------------------------------------------------------------------------------------------------------. This research was replicated by 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Author6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(2019). Similar results were also found for ------------------------------------------------------------------------------------------------------------------------------------------ (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Author5,year b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 However, 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Author5 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research included only ----------------------------------------------------------------------------------------------------------------------------------------------------------------------------------------------------. As 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Author4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has shown that there are different -----------------------------------------------------------------------------, 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Author5 and Author6’s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findings may not hold true across -----------------------------------------------------------------, especially for ----------------------------------------------------------------------------------------------------------------</a:t>
            </a: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Author5’s 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 (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year b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indicated strong -------------------------------------------------------------------------------; 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Author5 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argued this was probably due to its------------------------------------------------------------------------------. </a:t>
            </a: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2DA24DC-F816-8B3C-7FD1-98A5269D43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7458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31D37-0DFA-46B2-93DC-D70441E1A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  <a:latin typeface="+mn-lt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1BB92-39F8-F975-0A53-ED767A37BA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In this session we have discussed:</a:t>
            </a:r>
          </a:p>
          <a:p>
            <a:pPr marL="0" indent="0">
              <a:buNone/>
            </a:pPr>
            <a:r>
              <a:rPr lang="en-GB" sz="2800" dirty="0"/>
              <a:t>Journals for review, sentence starters for review, synthesis matrix and various examples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176CCD-550D-FADD-F59E-E0E95FE65B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2394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D5E4D-B329-6F1F-279A-6D6124B24D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177" y="2282415"/>
            <a:ext cx="10629900" cy="1325563"/>
          </a:xfrm>
        </p:spPr>
        <p:txBody>
          <a:bodyPr>
            <a:normAutofit fontScale="90000"/>
          </a:bodyPr>
          <a:lstStyle/>
          <a:p>
            <a:pPr algn="ctr"/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Week 7 </a:t>
            </a:r>
            <a:b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QUALITATIVE AND QUANTITATIVE APPROACHES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9A6A22-97D1-0E84-B9B1-489EB256A8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7770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8FDB6-3E1C-87EE-0236-141D7AD423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Learning Outcomes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3C0CE-3326-78B2-6DB9-F78CBA06E4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By the end of this session, you will be able to understand: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2800" dirty="0">
                <a:latin typeface="Arial" pitchFamily="34" charset="0"/>
                <a:ea typeface="ＭＳ Ｐゴシック"/>
                <a:cs typeface="Arial" pitchFamily="34" charset="0"/>
              </a:rPr>
              <a:t>Difference between Qualitative and Quantitative 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2800" dirty="0">
                <a:latin typeface="Arial" pitchFamily="34" charset="0"/>
                <a:ea typeface="ＭＳ Ｐゴシック"/>
                <a:cs typeface="Arial" pitchFamily="34" charset="0"/>
              </a:rPr>
              <a:t>Identify different Data collection methods for Qualitative and Quantitative study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2800" dirty="0">
                <a:latin typeface="Arial" pitchFamily="34" charset="0"/>
                <a:ea typeface="ＭＳ Ｐゴシック"/>
                <a:cs typeface="Arial" pitchFamily="34" charset="0"/>
              </a:rPr>
              <a:t>Identify different Analysis methods for Qualitative and Quantitative study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2800" dirty="0">
                <a:latin typeface="Arial" pitchFamily="34" charset="0"/>
                <a:ea typeface="ＭＳ Ｐゴシック"/>
                <a:cs typeface="Arial" pitchFamily="34" charset="0"/>
              </a:rPr>
              <a:t>Examples and Videos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A92AE0-A957-AE4F-DA55-AB2BC996EA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0102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055F1-8C2D-F182-45AE-BD8646617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" y="167005"/>
            <a:ext cx="11826240" cy="1325563"/>
          </a:xfrm>
        </p:spPr>
        <p:txBody>
          <a:bodyPr/>
          <a:lstStyle/>
          <a:p>
            <a:r>
              <a:rPr lang="en-GB" sz="440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 Systematic Approach to Design </a:t>
            </a:r>
            <a:r>
              <a:rPr lang="en-GB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GB" sz="440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esearch </a:t>
            </a:r>
            <a:r>
              <a:rPr lang="en-GB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M</a:t>
            </a:r>
            <a:r>
              <a:rPr lang="en-GB" sz="440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ethodology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Google Shape;157;p10">
            <a:extLst>
              <a:ext uri="{FF2B5EF4-FFF2-40B4-BE49-F238E27FC236}">
                <a16:creationId xmlns:a16="http://schemas.microsoft.com/office/drawing/2014/main" id="{898CD412-B4E6-98FA-F0DA-B1DFCA635898}"/>
              </a:ext>
            </a:extLst>
          </p:cNvPr>
          <p:cNvSpPr txBox="1"/>
          <p:nvPr/>
        </p:nvSpPr>
        <p:spPr>
          <a:xfrm>
            <a:off x="0" y="1687877"/>
            <a:ext cx="12157410" cy="37856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/>
            <a:r>
              <a:rPr lang="en-US" sz="2400" dirty="0">
                <a:solidFill>
                  <a:srgbClr val="FF0000"/>
                </a:solidFill>
                <a:ea typeface="ＭＳ Ｐゴシック"/>
                <a:cs typeface="Arial" pitchFamily="34" charset="0"/>
              </a:rPr>
              <a:t>Complete set of procedures: To generate research ideas</a:t>
            </a:r>
          </a:p>
          <a:p>
            <a:pPr lvl="0"/>
            <a:r>
              <a:rPr lang="en-US" sz="2400" dirty="0">
                <a:ea typeface="ＭＳ Ｐゴシック"/>
                <a:cs typeface="Arial" pitchFamily="34" charset="0"/>
              </a:rPr>
              <a:t>	Interpretive framework (Philosophy-Positivism, Pragmatism…)</a:t>
            </a:r>
          </a:p>
          <a:p>
            <a:pPr lvl="0"/>
            <a:r>
              <a:rPr lang="en-US" sz="2400" dirty="0">
                <a:ea typeface="ＭＳ Ｐゴシック"/>
                <a:cs typeface="Arial" pitchFamily="34" charset="0"/>
              </a:rPr>
              <a:t>		Research Approach(Deductive or Inductive)</a:t>
            </a:r>
          </a:p>
          <a:p>
            <a:pPr lvl="0"/>
            <a:r>
              <a:rPr lang="en-US" sz="2400" dirty="0">
                <a:ea typeface="ＭＳ Ｐゴシック"/>
                <a:cs typeface="Arial" pitchFamily="34" charset="0"/>
              </a:rPr>
              <a:t>			Methodological choice(Qualitative, Quantitative, mixed )	 </a:t>
            </a:r>
          </a:p>
          <a:p>
            <a:pPr lvl="0"/>
            <a:r>
              <a:rPr lang="en-US" sz="2400" dirty="0">
                <a:ea typeface="ＭＳ Ｐゴシック"/>
                <a:cs typeface="Arial" pitchFamily="34" charset="0"/>
              </a:rPr>
              <a:t>				Research Strategy(Experiments, Survey, Case studies…)</a:t>
            </a:r>
          </a:p>
          <a:p>
            <a:pPr lvl="0"/>
            <a:r>
              <a:rPr lang="en-US" sz="2400" dirty="0">
                <a:ea typeface="ＭＳ Ｐゴシック"/>
                <a:cs typeface="Arial" pitchFamily="34" charset="0"/>
              </a:rPr>
              <a:t>					Time Horizon (Cross sectional or Longitudinal)</a:t>
            </a:r>
          </a:p>
          <a:p>
            <a:pPr lvl="0"/>
            <a:r>
              <a:rPr lang="en-US" sz="2400" dirty="0">
                <a:ea typeface="ＭＳ Ｐゴシック"/>
                <a:cs typeface="Arial" pitchFamily="34" charset="0"/>
              </a:rPr>
              <a:t>						Data Collection and Analysis </a:t>
            </a:r>
          </a:p>
          <a:p>
            <a:pPr lvl="0"/>
            <a:r>
              <a:rPr lang="en-US" sz="2400" dirty="0">
                <a:ea typeface="ＭＳ Ｐゴシック"/>
                <a:cs typeface="Arial" pitchFamily="34" charset="0"/>
              </a:rPr>
              <a:t>						(Primary, Secondary -Statistical, Content Analysis)			</a:t>
            </a:r>
          </a:p>
          <a:p>
            <a:pPr lvl="0"/>
            <a:endParaRPr 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A8C62A-BDA1-68CF-E2F4-C8BE7E4055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797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D88AE-D105-33E2-94F3-636FF06C5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6"/>
            <a:ext cx="5249197" cy="1212952"/>
          </a:xfrm>
        </p:spPr>
        <p:txBody>
          <a:bodyPr>
            <a:normAutofit fontScale="90000"/>
          </a:bodyPr>
          <a:lstStyle/>
          <a:p>
            <a:r>
              <a:rPr lang="en-GB" sz="4400" dirty="0"/>
              <a:t> </a:t>
            </a:r>
            <a:r>
              <a:rPr lang="en-GB" sz="4400" dirty="0">
                <a:solidFill>
                  <a:srgbClr val="FF0000"/>
                </a:solidFill>
                <a:latin typeface="+mn-lt"/>
              </a:rPr>
              <a:t>TYPES OF DATA </a:t>
            </a:r>
            <a:br>
              <a:rPr lang="en-GB" sz="4400" dirty="0"/>
            </a:br>
            <a:r>
              <a:rPr lang="en-GB" sz="4400" dirty="0"/>
              <a:t>	</a:t>
            </a:r>
            <a:br>
              <a:rPr lang="en-GB" sz="44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6A1F36-A602-240C-98AF-E872D5B070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What types of data do we want to collect: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Primary Data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 Secondary Data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DFBCFE-0789-7CBC-DE42-F44628F90C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5605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DA9B2-558F-7839-F336-BCE974084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>
                <a:solidFill>
                  <a:srgbClr val="FF0000"/>
                </a:solidFill>
                <a:latin typeface="+mn-lt"/>
              </a:rPr>
              <a:t>TYPES OF DATA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73251-2D70-2C2A-DD22-01302D570D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25626"/>
            <a:ext cx="11468100" cy="3306814"/>
          </a:xfrm>
        </p:spPr>
        <p:txBody>
          <a:bodyPr>
            <a:normAutofit lnSpcReduction="10000"/>
          </a:bodyPr>
          <a:lstStyle/>
          <a:p>
            <a:pPr marL="609600" indent="-609600">
              <a:buFontTx/>
              <a:buAutoNum type="arabicPeriod"/>
            </a:pPr>
            <a:r>
              <a:rPr lang="en-US" altLang="en-US" sz="2800" dirty="0"/>
              <a:t>Primary data: data that one has collected oneself</a:t>
            </a:r>
          </a:p>
          <a:p>
            <a:pPr marL="1371600" lvl="2" indent="-457200"/>
            <a:r>
              <a:rPr lang="en-US" altLang="en-US" sz="2800" dirty="0"/>
              <a:t>Better understood by the researcher</a:t>
            </a:r>
          </a:p>
          <a:p>
            <a:pPr marL="1371600" lvl="2" indent="-457200"/>
            <a:r>
              <a:rPr lang="en-US" altLang="en-US" sz="2800" dirty="0"/>
              <a:t>Usually contains few variables</a:t>
            </a:r>
          </a:p>
          <a:p>
            <a:pPr marL="1371600" lvl="2" indent="-457200">
              <a:buNone/>
            </a:pPr>
            <a:endParaRPr lang="en-US" altLang="en-US" sz="2800" dirty="0"/>
          </a:p>
          <a:p>
            <a:pPr marL="609600" indent="-609600">
              <a:buFontTx/>
              <a:buAutoNum type="arabicPeriod"/>
            </a:pPr>
            <a:r>
              <a:rPr lang="en-US" altLang="en-US" sz="2800" dirty="0"/>
              <a:t>Secondary data: data that has already been collected by somebody else</a:t>
            </a:r>
          </a:p>
          <a:p>
            <a:pPr marL="1371600" lvl="2" indent="-457200"/>
            <a:r>
              <a:rPr lang="en-US" altLang="en-US" sz="2800" dirty="0"/>
              <a:t>Not well understood by the researcher</a:t>
            </a:r>
          </a:p>
          <a:p>
            <a:pPr marL="1371600" lvl="2" indent="-457200"/>
            <a:r>
              <a:rPr lang="en-US" altLang="en-US" sz="2800" dirty="0"/>
              <a:t>Very large number of variables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86C348-228D-8D16-67CD-4998CA8102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6805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6" name="Rectangle 3">
            <a:extLst>
              <a:ext uri="{FF2B5EF4-FFF2-40B4-BE49-F238E27FC236}">
                <a16:creationId xmlns:a16="http://schemas.microsoft.com/office/drawing/2014/main" id="{8E678A16-5371-D81E-07F4-A3B93C1F078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0" y="2209800"/>
            <a:ext cx="7772400" cy="2514600"/>
          </a:xfrm>
        </p:spPr>
        <p:txBody>
          <a:bodyPr/>
          <a:lstStyle/>
          <a:p>
            <a:pPr marL="609600" indent="-609600">
              <a:buNone/>
            </a:pPr>
            <a:r>
              <a:rPr lang="en-US" altLang="en-US" sz="2800" dirty="0"/>
              <a:t>Two broad categories of data collection </a:t>
            </a:r>
          </a:p>
          <a:p>
            <a:pPr marL="609600" indent="-609600">
              <a:buFontTx/>
              <a:buAutoNum type="arabicPeriod"/>
            </a:pPr>
            <a:r>
              <a:rPr lang="en-US" altLang="en-US" sz="2800" dirty="0"/>
              <a:t>Quantitative data collection </a:t>
            </a:r>
          </a:p>
          <a:p>
            <a:pPr marL="609600" indent="-609600">
              <a:buFontTx/>
              <a:buAutoNum type="arabicPeriod"/>
            </a:pPr>
            <a:r>
              <a:rPr lang="en-US" altLang="en-US" sz="2800" dirty="0"/>
              <a:t>Qualitative data collection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FFF0D0-FEFB-9AF2-5188-BE204531C1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5EC79A4-5685-04DC-C208-25056486DE90}"/>
              </a:ext>
            </a:extLst>
          </p:cNvPr>
          <p:cNvSpPr txBox="1">
            <a:spLocks noChangeArrowheads="1"/>
          </p:cNvSpPr>
          <p:nvPr/>
        </p:nvSpPr>
        <p:spPr>
          <a:xfrm>
            <a:off x="601791" y="555480"/>
            <a:ext cx="9097687" cy="1068223"/>
          </a:xfrm>
        </p:spPr>
        <p:txBody>
          <a:bodyPr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914400">
              <a:defRPr/>
            </a:pPr>
            <a:r>
              <a:rPr lang="en-US" altLang="en-US" sz="4400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Data Collection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8E81BE-DAEE-3304-92C2-DF083A93C1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BC3999-69B3-6A1E-1962-3A09ABFD5C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Select a Qualitative methodological approach when…</a:t>
            </a:r>
          </a:p>
          <a:p>
            <a:pPr lvl="1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	Little known about the topic </a:t>
            </a:r>
          </a:p>
          <a:p>
            <a:pPr lvl="1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</a:rPr>
              <a:t>	Unsure which variables are important.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D1E3800D-42BD-37A5-49F5-211810AF0431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914400">
              <a:defRPr/>
            </a:pPr>
            <a:r>
              <a:rPr lang="en-GB" sz="440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Selecting the Approach</a:t>
            </a:r>
            <a:endParaRPr lang="en-US" altLang="en-US" sz="4400" b="1" dirty="0">
              <a:ln w="0"/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E76995-F2C9-5A5B-A5F2-7689A02ABB21}"/>
              </a:ext>
            </a:extLst>
          </p:cNvPr>
          <p:cNvSpPr txBox="1"/>
          <p:nvPr/>
        </p:nvSpPr>
        <p:spPr>
          <a:xfrm>
            <a:off x="1441655" y="4320966"/>
            <a:ext cx="7053416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hlinkClick r:id="rId2"/>
              </a:rPr>
              <a:t>https://www.youtube.com/watch?v=g1bU4KOFwSg</a:t>
            </a:r>
            <a:endParaRPr lang="en-GB" sz="2400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5F64AB5-B839-6BB6-7449-BCF83C74CE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7679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8EEBCC-9EC8-730C-55D6-750685DD0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913" y="11164"/>
            <a:ext cx="10629900" cy="1325563"/>
          </a:xfrm>
        </p:spPr>
        <p:txBody>
          <a:bodyPr/>
          <a:lstStyle/>
          <a:p>
            <a:r>
              <a:rPr lang="en-GB" sz="440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Selecting the Approach</a:t>
            </a:r>
            <a:endParaRPr lang="en-GB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EEEAE9-E688-C981-B5E7-3F1E6426DC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3961" y="1336727"/>
            <a:ext cx="11133803" cy="3978275"/>
          </a:xfrm>
        </p:spPr>
        <p:txBody>
          <a:bodyPr>
            <a:normAutofit fontScale="92500"/>
          </a:bodyPr>
          <a:lstStyle/>
          <a:p>
            <a:pPr marR="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Select a Quantitative methodological approach when…</a:t>
            </a:r>
          </a:p>
          <a:p>
            <a:pPr marL="0" marR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	Evaluation of an intervention</a:t>
            </a:r>
          </a:p>
          <a:p>
            <a:pPr marL="0" marR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		Identify facto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rs or testing of some theory statements.</a:t>
            </a:r>
          </a:p>
          <a:p>
            <a:pPr marL="0" marR="0" indent="0">
              <a:spcBef>
                <a:spcPts val="0"/>
              </a:spcBef>
              <a:spcAft>
                <a:spcPts val="1800"/>
              </a:spcAft>
              <a:buNone/>
            </a:pP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R="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Select a Mixed methods approach when…</a:t>
            </a:r>
          </a:p>
          <a:p>
            <a:pPr marL="0" marR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	Neither Qualitative not quantitative is adequate used alone </a:t>
            </a:r>
          </a:p>
          <a:p>
            <a:pPr marL="0" marR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		Draw on strength of both Qualitative and Quantitative approaches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D34878E-1E08-A1E8-4B46-C8B7235AB4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5018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75B46-E1D8-0BFA-3C8D-9AE351E0B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49" y="182550"/>
            <a:ext cx="10629900" cy="726280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Qualitative and Quantitative Research Differences</a:t>
            </a:r>
            <a:br>
              <a:rPr lang="en-GB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</a:b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42892B6-7E55-DD5E-A12D-53BC1AE8370D}"/>
              </a:ext>
            </a:extLst>
          </p:cNvPr>
          <p:cNvGraphicFramePr>
            <a:graphicFrameLocks noGrp="1"/>
          </p:cNvGraphicFramePr>
          <p:nvPr/>
        </p:nvGraphicFramePr>
        <p:xfrm>
          <a:off x="62865" y="545689"/>
          <a:ext cx="12066270" cy="529467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2194560">
                  <a:extLst>
                    <a:ext uri="{9D8B030D-6E8A-4147-A177-3AD203B41FA5}">
                      <a16:colId xmlns:a16="http://schemas.microsoft.com/office/drawing/2014/main" val="2275430782"/>
                    </a:ext>
                  </a:extLst>
                </a:gridCol>
                <a:gridCol w="5194474">
                  <a:extLst>
                    <a:ext uri="{9D8B030D-6E8A-4147-A177-3AD203B41FA5}">
                      <a16:colId xmlns:a16="http://schemas.microsoft.com/office/drawing/2014/main" val="3203959755"/>
                    </a:ext>
                  </a:extLst>
                </a:gridCol>
                <a:gridCol w="4677236">
                  <a:extLst>
                    <a:ext uri="{9D8B030D-6E8A-4147-A177-3AD203B41FA5}">
                      <a16:colId xmlns:a16="http://schemas.microsoft.com/office/drawing/2014/main" val="636508877"/>
                    </a:ext>
                  </a:extLst>
                </a:gridCol>
              </a:tblGrid>
              <a:tr h="648557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b="1" cap="all">
                          <a:effectLst/>
                        </a:rPr>
                        <a:t>BASIS FOR COMPARISON</a:t>
                      </a:r>
                    </a:p>
                  </a:txBody>
                  <a:tcPr marL="24466" marR="24466" marT="24466" marB="24466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b="1" cap="all">
                          <a:effectLst/>
                        </a:rPr>
                        <a:t>QUALITATIVE RESEARCH</a:t>
                      </a:r>
                    </a:p>
                  </a:txBody>
                  <a:tcPr marL="24466" marR="24466" marT="24466" marB="24466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b="1" cap="all" dirty="0">
                          <a:effectLst/>
                        </a:rPr>
                        <a:t>QUANTITATIVE RESEARCH</a:t>
                      </a:r>
                    </a:p>
                  </a:txBody>
                  <a:tcPr marL="24466" marR="24466" marT="24466" marB="24466" anchor="ctr"/>
                </a:tc>
                <a:extLst>
                  <a:ext uri="{0D108BD9-81ED-4DB2-BD59-A6C34878D82A}">
                    <a16:rowId xmlns:a16="http://schemas.microsoft.com/office/drawing/2014/main" val="2642320172"/>
                  </a:ext>
                </a:extLst>
              </a:tr>
              <a:tr h="1244007"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Meaning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Qualitative research is a method of inquiry that develops understanding on human and social sciences, to find the way people think and feel.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Quantitative research is a research method that is used to generate numerical data and hard facts, by employing statistical, logical and mathematical technique.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4058242139"/>
                  </a:ext>
                </a:extLst>
              </a:tr>
              <a:tr h="350832"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Approach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Subjective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Objective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828272224"/>
                  </a:ext>
                </a:extLst>
              </a:tr>
              <a:tr h="350832"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Research type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Exploratory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Conclusive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939933644"/>
                  </a:ext>
                </a:extLst>
              </a:tr>
              <a:tr h="350832"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Reasoning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Inductive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Deductive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1144721077"/>
                  </a:ext>
                </a:extLst>
              </a:tr>
              <a:tr h="350832"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Sampling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Purposive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Random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3122734741"/>
                  </a:ext>
                </a:extLst>
              </a:tr>
              <a:tr h="350832"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Hypothesis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Generated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Tested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4272021860"/>
                  </a:ext>
                </a:extLst>
              </a:tr>
              <a:tr h="648557"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Objective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To explore and discover ideas used in the ongoing processes.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To examine cause and effect relationship between variables.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37090817"/>
                  </a:ext>
                </a:extLst>
              </a:tr>
              <a:tr h="648557"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Methods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Non-structured techniques like In-depth interviews, group discussions etc.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Structured techniques such as surveys, questionnaires and observations.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755328007"/>
                  </a:ext>
                </a:extLst>
              </a:tr>
              <a:tr h="350832"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Result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Develops initial understanding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Recommends final course of action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1114113764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9E9A036-271F-1021-4C22-47531711C3F7}"/>
              </a:ext>
            </a:extLst>
          </p:cNvPr>
          <p:cNvSpPr txBox="1"/>
          <p:nvPr/>
        </p:nvSpPr>
        <p:spPr>
          <a:xfrm>
            <a:off x="3253863" y="5942979"/>
            <a:ext cx="90754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https://keydifferences.com/difference-between-qualitative-and-quantitative-research.html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41CB7D-FF35-26D3-308A-9258C668EF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257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FD8BC-8EC7-B692-AA10-929BFFD91F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Types of Methods for Qualitative &amp; Quantitative Data Collection</a:t>
            </a:r>
            <a:br>
              <a:rPr lang="en-GB" sz="440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DA059C-FFF1-F4CB-7C5A-6CED21B28467}"/>
              </a:ext>
            </a:extLst>
          </p:cNvPr>
          <p:cNvSpPr txBox="1"/>
          <p:nvPr/>
        </p:nvSpPr>
        <p:spPr>
          <a:xfrm>
            <a:off x="625761" y="1559367"/>
            <a:ext cx="5470239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Observations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Interviews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Document 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Audio visual materials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US" sz="2800" dirty="0"/>
              <a:t>Data collection methods are -unstructured</a:t>
            </a:r>
            <a:br>
              <a:rPr lang="en-GB" sz="2800" dirty="0"/>
            </a:b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C1CCDF-81E2-65A5-50F5-A59A367268BD}"/>
              </a:ext>
            </a:extLst>
          </p:cNvPr>
          <p:cNvSpPr txBox="1"/>
          <p:nvPr/>
        </p:nvSpPr>
        <p:spPr>
          <a:xfrm>
            <a:off x="6038850" y="1951654"/>
            <a:ext cx="5470239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en-US" sz="2800" dirty="0"/>
              <a:t>Experiments, Surveys with close-ended questions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en-US" sz="2800" dirty="0"/>
              <a:t>Observations recorded as numbers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en-US" sz="2800" dirty="0"/>
              <a:t>Data collection methods are semi-structured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E750E39-5ECC-6FEC-9F59-48B2E13643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7402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D9EE4-F5D0-26E1-0AEE-F9C6DD4EB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87374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Qualitative Data vs Quantitative Data</a:t>
            </a:r>
            <a:br>
              <a:rPr lang="en-GB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</a:b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8D782EB-A73E-2CD9-6C70-567CE341440F}"/>
              </a:ext>
            </a:extLst>
          </p:cNvPr>
          <p:cNvSpPr txBox="1">
            <a:spLocks/>
          </p:cNvSpPr>
          <p:nvPr/>
        </p:nvSpPr>
        <p:spPr>
          <a:xfrm>
            <a:off x="228600" y="1298964"/>
            <a:ext cx="5867400" cy="4320171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2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Qualitative answers questions like how and why</a:t>
            </a:r>
          </a:p>
          <a:p>
            <a:pPr marL="0" marR="0">
              <a:spcBef>
                <a:spcPts val="0"/>
              </a:spcBef>
              <a:spcAft>
                <a:spcPts val="1800"/>
              </a:spcAft>
            </a:pPr>
            <a:r>
              <a:rPr lang="en-US" sz="2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Techniques used are Interviews, focus groups</a:t>
            </a:r>
          </a:p>
          <a:p>
            <a:pPr marL="0" marR="0">
              <a:spcBef>
                <a:spcPts val="0"/>
              </a:spcBef>
              <a:spcAft>
                <a:spcPts val="1800"/>
              </a:spcAft>
            </a:pPr>
            <a:r>
              <a:rPr lang="en-US" sz="2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Comes in the form of native/ non-numerical form</a:t>
            </a:r>
          </a:p>
          <a:p>
            <a:pPr marL="342900" lvl="1">
              <a:spcBef>
                <a:spcPts val="0"/>
              </a:spcBef>
              <a:spcAft>
                <a:spcPts val="1800"/>
              </a:spcAft>
            </a:pPr>
            <a:r>
              <a:rPr lang="en-US" sz="1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How does student engage in an online activity</a:t>
            </a:r>
          </a:p>
          <a:p>
            <a:pPr marL="342900" lvl="1">
              <a:spcBef>
                <a:spcPts val="0"/>
              </a:spcBef>
              <a:spcAft>
                <a:spcPts val="1800"/>
              </a:spcAft>
            </a:pPr>
            <a:r>
              <a:rPr lang="en-US" sz="1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Why does studen</a:t>
            </a:r>
            <a:r>
              <a:rPr lang="en-US" sz="1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ts choose online learning over traditional face to face</a:t>
            </a:r>
          </a:p>
          <a:p>
            <a:pPr marL="0" marR="0">
              <a:spcBef>
                <a:spcPts val="0"/>
              </a:spcBef>
              <a:spcAft>
                <a:spcPts val="1800"/>
              </a:spcAft>
            </a:pPr>
            <a:r>
              <a:rPr lang="en-US" sz="2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Subjective, interpretive and descriptive</a:t>
            </a:r>
            <a:endParaRPr lang="en-US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DB0B488-DD66-489C-B3B2-E6E2247602C5}"/>
              </a:ext>
            </a:extLst>
          </p:cNvPr>
          <p:cNvSpPr txBox="1">
            <a:spLocks/>
          </p:cNvSpPr>
          <p:nvPr/>
        </p:nvSpPr>
        <p:spPr>
          <a:xfrm>
            <a:off x="6389370" y="1298964"/>
            <a:ext cx="5574030" cy="4084197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2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Quantitative answers what, how many or who.</a:t>
            </a:r>
          </a:p>
          <a:p>
            <a:pPr marL="0" marR="0">
              <a:spcBef>
                <a:spcPts val="0"/>
              </a:spcBef>
              <a:spcAft>
                <a:spcPts val="1800"/>
              </a:spcAft>
            </a:pPr>
            <a:r>
              <a:rPr lang="en-US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Techniques used are Assessments/test(Experiments),surveys</a:t>
            </a:r>
          </a:p>
          <a:p>
            <a:pPr marL="0" marR="0">
              <a:spcBef>
                <a:spcPts val="0"/>
              </a:spcBef>
              <a:spcAft>
                <a:spcPts val="1800"/>
              </a:spcAft>
            </a:pPr>
            <a:r>
              <a:rPr lang="en-US" sz="2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data is numerical and can be quantified and used statistically </a:t>
            </a:r>
          </a:p>
          <a:p>
            <a:pPr marL="342900" lvl="1">
              <a:spcBef>
                <a:spcPts val="0"/>
              </a:spcBef>
              <a:spcAft>
                <a:spcPts val="1800"/>
              </a:spcAft>
            </a:pPr>
            <a:r>
              <a:rPr lang="en-US" sz="1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Like what are the important factors that leads to security issues in a network</a:t>
            </a:r>
          </a:p>
          <a:p>
            <a:pPr marL="0" marR="0">
              <a:spcBef>
                <a:spcPts val="0"/>
              </a:spcBef>
              <a:spcAft>
                <a:spcPts val="1800"/>
              </a:spcAft>
            </a:pPr>
            <a:r>
              <a:rPr lang="en-US" sz="2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Objective, Concrete and measured</a:t>
            </a:r>
            <a:endParaRPr lang="en-US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66793CD-08DB-591D-393A-E20658E158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4309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5DFF1-3933-7E86-CB9D-D81814C1E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132" y="383458"/>
            <a:ext cx="6488061" cy="899651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Quantitative vs Qualitative </a:t>
            </a:r>
            <a:br>
              <a:rPr lang="en-GB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89141-D68D-9BCA-971D-9ABC68B370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283109"/>
            <a:ext cx="10629900" cy="3424801"/>
          </a:xfrm>
        </p:spPr>
        <p:txBody>
          <a:bodyPr/>
          <a:lstStyle/>
          <a:p>
            <a:pPr marR="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Quantitative approaches , g</a:t>
            </a:r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oal here is to </a:t>
            </a:r>
          </a:p>
          <a:p>
            <a:pPr marL="342900" lvl="1">
              <a:spcBef>
                <a:spcPts val="0"/>
              </a:spcBef>
              <a:spcAft>
                <a:spcPts val="1800"/>
              </a:spcAft>
            </a:pPr>
            <a:r>
              <a:rPr lang="en-US" sz="2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Measure, Test, Predict and Describe using Statistics</a:t>
            </a:r>
            <a:endParaRPr lang="en-US" sz="2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1800"/>
              </a:spcAft>
              <a:buNone/>
            </a:pP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R="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Qualitative approaches are Naturalistic and Interpretive</a:t>
            </a:r>
          </a:p>
          <a:p>
            <a:pPr marL="342900" lvl="1">
              <a:spcBef>
                <a:spcPts val="0"/>
              </a:spcBef>
              <a:spcAft>
                <a:spcPts val="1800"/>
              </a:spcAft>
            </a:pPr>
            <a:r>
              <a:rPr lang="en-US" sz="2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goal here is to describe Rich descriptions of behaviors and realities rather than to quantify or measure them.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BD30D2-45AF-15D2-3617-B39342CBBB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1003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06BE0-B172-4839-A8FC-87F2DB707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Advantages and Dis-advantages of Qualitative and Quantitative Data Collection methods</a:t>
            </a:r>
            <a:br>
              <a:rPr lang="en-GB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</a:b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D13E383-C48F-FBE3-A5A2-A6A7BCCCAF4B}"/>
              </a:ext>
            </a:extLst>
          </p:cNvPr>
          <p:cNvGraphicFramePr>
            <a:graphicFrameLocks noGrp="1"/>
          </p:cNvGraphicFramePr>
          <p:nvPr/>
        </p:nvGraphicFramePr>
        <p:xfrm>
          <a:off x="238125" y="1325246"/>
          <a:ext cx="11715750" cy="5351170"/>
        </p:xfrm>
        <a:graphic>
          <a:graphicData uri="http://schemas.openxmlformats.org/drawingml/2006/table">
            <a:tbl>
              <a:tblPr/>
              <a:tblGrid>
                <a:gridCol w="1499235">
                  <a:extLst>
                    <a:ext uri="{9D8B030D-6E8A-4147-A177-3AD203B41FA5}">
                      <a16:colId xmlns:a16="http://schemas.microsoft.com/office/drawing/2014/main" val="2275430782"/>
                    </a:ext>
                  </a:extLst>
                </a:gridCol>
                <a:gridCol w="6311265">
                  <a:extLst>
                    <a:ext uri="{9D8B030D-6E8A-4147-A177-3AD203B41FA5}">
                      <a16:colId xmlns:a16="http://schemas.microsoft.com/office/drawing/2014/main" val="3203959755"/>
                    </a:ext>
                  </a:extLst>
                </a:gridCol>
                <a:gridCol w="3905250">
                  <a:extLst>
                    <a:ext uri="{9D8B030D-6E8A-4147-A177-3AD203B41FA5}">
                      <a16:colId xmlns:a16="http://schemas.microsoft.com/office/drawing/2014/main" val="636508877"/>
                    </a:ext>
                  </a:extLst>
                </a:gridCol>
              </a:tblGrid>
              <a:tr h="265837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b="1" cap="all" dirty="0">
                          <a:effectLst/>
                        </a:rPr>
                        <a:t>Method</a:t>
                      </a:r>
                    </a:p>
                  </a:txBody>
                  <a:tcPr marL="24466" marR="24466" marT="24466" marB="2446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DF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b="1" cap="all" dirty="0">
                          <a:effectLst/>
                        </a:rPr>
                        <a:t>advantages</a:t>
                      </a:r>
                    </a:p>
                  </a:txBody>
                  <a:tcPr marL="24466" marR="24466" marT="24466" marB="2446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DF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b="1" cap="all" dirty="0">
                          <a:effectLst/>
                        </a:rPr>
                        <a:t>Dis-advantages</a:t>
                      </a:r>
                    </a:p>
                  </a:txBody>
                  <a:tcPr marL="24466" marR="24466" marT="24466" marB="2446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2320172"/>
                  </a:ext>
                </a:extLst>
              </a:tr>
              <a:tr h="2412242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Survey</a:t>
                      </a: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Quick and efficient</a:t>
                      </a:r>
                    </a:p>
                    <a:p>
                      <a:pPr algn="l" fontAlgn="t"/>
                      <a:r>
                        <a:rPr lang="en-US" sz="2000" dirty="0">
                          <a:effectLst/>
                        </a:rPr>
                        <a:t>Obtain a large amount of data quickly</a:t>
                      </a:r>
                    </a:p>
                    <a:p>
                      <a:pPr algn="l" fontAlgn="t"/>
                      <a:r>
                        <a:rPr lang="en-US" sz="2000" dirty="0">
                          <a:effectLst/>
                        </a:rPr>
                        <a:t>Can be anonymous</a:t>
                      </a:r>
                    </a:p>
                    <a:p>
                      <a:pPr algn="l" fontAlgn="t"/>
                      <a:r>
                        <a:rPr lang="en-US" sz="2000" dirty="0">
                          <a:effectLst/>
                        </a:rPr>
                        <a:t>Responses easy to compare and analyze</a:t>
                      </a: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Samples may not be representative of the group</a:t>
                      </a:r>
                    </a:p>
                    <a:p>
                      <a:pPr algn="l" fontAlgn="t"/>
                      <a:r>
                        <a:rPr lang="en-US" sz="2000" dirty="0">
                          <a:effectLst/>
                        </a:rPr>
                        <a:t>Response rate may be low</a:t>
                      </a:r>
                    </a:p>
                    <a:p>
                      <a:pPr algn="l" fontAlgn="t"/>
                      <a:r>
                        <a:rPr lang="en-US" sz="2000" dirty="0">
                          <a:effectLst/>
                        </a:rPr>
                        <a:t>Lack in-depth information on a specific topic</a:t>
                      </a:r>
                    </a:p>
                    <a:p>
                      <a:pPr algn="l" fontAlgn="t"/>
                      <a:r>
                        <a:rPr lang="en-US" sz="2000" dirty="0">
                          <a:effectLst/>
                        </a:rPr>
                        <a:t>Question may not be clear</a:t>
                      </a: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07884229"/>
                  </a:ext>
                </a:extLst>
              </a:tr>
              <a:tr h="742816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 Interviews</a:t>
                      </a: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Better response rate than surveys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Provides in-depth information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Allows flexibility in questions/probes</a:t>
                      </a:r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Time-Consuming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Less anonymity for respondents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Difficult to analyse and compare data</a:t>
                      </a:r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8272224"/>
                  </a:ext>
                </a:extLst>
              </a:tr>
              <a:tr h="265837"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Assessments/Tests</a:t>
                      </a:r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Provide objective information, knowledge and skills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Easy to compare and analyse</a:t>
                      </a:r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May be oversimplified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May be biased</a:t>
                      </a:r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9933644"/>
                  </a:ext>
                </a:extLst>
              </a:tr>
              <a:tr h="265837"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Focus Groups</a:t>
                      </a:r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Collective multiple perspective in shorter periods of time</a:t>
                      </a:r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Group settings may influence opinion</a:t>
                      </a:r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4721077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4EFC7D1C-C1C2-A573-A5EA-829FF49E86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066816"/>
            <a:ext cx="2883658" cy="791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18071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E77FA-3EB2-EB76-6F72-D89A7229CA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6"/>
            <a:ext cx="10629900" cy="888488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Data Collection Methods-Qualitative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9E13B5-77EF-7BFF-34E6-7EB232B6FF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668" y="1073458"/>
            <a:ext cx="10629900" cy="3978275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Time Consuming and more expensive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Benefits are that information is richer and has a deeper insight in the phenomenon under study.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Data is usually collected from a smaller sample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Data collected may be in the form of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Interview transcript, Field notes, videos, audio recordings, images, (Observations), documents (reports, meetings, minutes, emails – convenience of accessing at ease)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BD6BD9-C59C-ED27-2102-A76A9E3960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48148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68A69-906A-38BC-EE7D-8AE04F173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4648" y="230423"/>
            <a:ext cx="3184423" cy="676184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Interviews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ABA0D0-53B8-3E6C-4D47-67B72881BD78}"/>
              </a:ext>
            </a:extLst>
          </p:cNvPr>
          <p:cNvSpPr txBox="1"/>
          <p:nvPr/>
        </p:nvSpPr>
        <p:spPr>
          <a:xfrm>
            <a:off x="182880" y="1109541"/>
            <a:ext cx="5140776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Verbal communication between people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May be face to face or telephonic interview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Talk about feeling, views and experiences or motivations of individuals</a:t>
            </a:r>
          </a:p>
          <a:p>
            <a:r>
              <a:rPr lang="en-GB" sz="2800" dirty="0">
                <a:solidFill>
                  <a:srgbClr val="FF0000"/>
                </a:solidFill>
              </a:rPr>
              <a:t>3 Types of Interviews: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Structured: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Semi-Structured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Unstructured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9AB30C6-3C2C-3AE0-62A3-AD12411A81F1}"/>
              </a:ext>
            </a:extLst>
          </p:cNvPr>
          <p:cNvSpPr txBox="1"/>
          <p:nvPr/>
        </p:nvSpPr>
        <p:spPr>
          <a:xfrm>
            <a:off x="5323656" y="906607"/>
            <a:ext cx="6868343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>
                <a:solidFill>
                  <a:srgbClr val="FF0000"/>
                </a:solidFill>
              </a:rPr>
              <a:t>Structured</a:t>
            </a:r>
            <a:r>
              <a:rPr lang="en-GB" sz="2800" dirty="0"/>
              <a:t>: List of pre-determined questions, with little or no variation and no scope for follow-up questions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>
                <a:solidFill>
                  <a:srgbClr val="FF0000"/>
                </a:solidFill>
              </a:rPr>
              <a:t>Semi-Structured</a:t>
            </a:r>
            <a:r>
              <a:rPr lang="en-GB" sz="2800" dirty="0"/>
              <a:t>: Several key questions and may be a mix of open and close ended questions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>
                <a:solidFill>
                  <a:srgbClr val="FF0000"/>
                </a:solidFill>
              </a:rPr>
              <a:t>Unstructured:</a:t>
            </a:r>
            <a:r>
              <a:rPr lang="en-GB" sz="2800" dirty="0"/>
              <a:t> Pre-made questions are not required, make an outline or questions, usually time-consuming and can be difficult to participate in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42EE990-0049-C669-8037-56D195D5D5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0713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0AB78-5838-72EE-E00A-B2729C115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272436"/>
            <a:ext cx="10629900" cy="636588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Participant Observation vs Focus Group Interview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F77747-C257-F5A0-E969-B5236E389BAD}"/>
              </a:ext>
            </a:extLst>
          </p:cNvPr>
          <p:cNvSpPr txBox="1"/>
          <p:nvPr/>
        </p:nvSpPr>
        <p:spPr>
          <a:xfrm>
            <a:off x="297844" y="897688"/>
            <a:ext cx="5904174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Researches immerses in the field and conducts data. Could be in the office or any other site.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May lead to problems sometimes as the participant is aware that he or she is being observed.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Takes descriptive notes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Techniques: Written description, video recordings, photographs, artifacts and documentation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C919B73-A3FD-F8AC-19AC-267C02169631}"/>
              </a:ext>
            </a:extLst>
          </p:cNvPr>
          <p:cNvSpPr txBox="1"/>
          <p:nvPr/>
        </p:nvSpPr>
        <p:spPr>
          <a:xfrm>
            <a:off x="6423917" y="897688"/>
            <a:ext cx="5470239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Interviewing people with something common at the same time.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To elicit the views of people (6-10) who have common experiences and interests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Critical or sensitive issues may be freely discussed.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5A7E49D-92B8-015E-ADA2-AF78B43983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65049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D1D0C-2D6E-9B6E-70F8-EC165A4DCC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Process of Data collection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B7EBF-5292-3245-2804-21BE6A8503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9862"/>
            <a:ext cx="8980538" cy="3978275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Prepare the questions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Verify or pilot test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Write an email / letter and get the informed consent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Prepare the site in terms of notes, videos, site etc.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Establish rapport and ask the questions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Thanks the participants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Review the data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Read the transcript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4507EA-7016-2AC8-0CD8-C7698AD19A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433585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C0455-6DEE-BB23-AC97-54E6B8A70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Questionnaire</a:t>
            </a:r>
            <a:br>
              <a:rPr lang="en-GB" sz="440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</a:b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C9128C-69D3-E82D-1E6F-3753DF797E7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23900" y="1176696"/>
            <a:ext cx="10629900" cy="39782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This is somewhat like Interviews but the format of questions that is being used will be different mainly open-ended questions with rating scales.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B31A9B-20C9-D861-AB72-C943DA577B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48816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DC7D5-A887-E29F-9F8A-6A9812C596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How to Analyse Quantitative Data</a:t>
            </a:r>
            <a:br>
              <a:rPr lang="en-GB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BAE9C-A7A0-642B-D4B6-E91A9CF2F3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920" y="1191445"/>
            <a:ext cx="10629900" cy="3978275"/>
          </a:xfrm>
        </p:spPr>
        <p:txBody>
          <a:bodyPr/>
          <a:lstStyle/>
          <a:p>
            <a:pPr marR="0" indent="-45720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Based on Numbers</a:t>
            </a:r>
          </a:p>
          <a:p>
            <a:pPr marR="0" indent="-45720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Statistical analysis is used to discover commonalities</a:t>
            </a:r>
          </a:p>
          <a:p>
            <a:pPr marR="0" indent="-45720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Results are reported in </a:t>
            </a:r>
            <a:r>
              <a:rPr lang="en-US" sz="28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graphs and tables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</a:p>
          <a:p>
            <a:pPr marR="0" indent="-45720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Software like </a:t>
            </a:r>
            <a:r>
              <a:rPr lang="en-US" sz="28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Excel, SPSS, TABLEAU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can be used to calculate Reliability or validity of the results and correlation or causation between the one or more variables</a:t>
            </a:r>
          </a:p>
          <a:p>
            <a:pPr marR="0" indent="-45720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Average scores etc.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EA77D1-27D8-B567-A1B5-5C6C19AAD9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929962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C636B-4C25-3FEB-B113-9E06AEC93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50" y="427703"/>
            <a:ext cx="10629900" cy="732043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How to Analyse Qualitative Data</a:t>
            </a:r>
            <a:br>
              <a:rPr lang="en-GB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C92FE9-5035-B224-1510-F3068A7CE3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1164" y="1159746"/>
            <a:ext cx="10629900" cy="3557536"/>
          </a:xfrm>
        </p:spPr>
        <p:txBody>
          <a:bodyPr>
            <a:normAutofit fontScale="92500" lnSpcReduction="20000"/>
          </a:bodyPr>
          <a:lstStyle/>
          <a:p>
            <a:pPr marR="0" indent="-45720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Mainly Textual analysis, Difficult to analyze and Consists of images, videos or text</a:t>
            </a:r>
          </a:p>
          <a:p>
            <a:pPr marR="0" indent="-45720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Content analysis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used to capture the occurrence, position of meaning of words or phrases (most used) also referred to as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Categorisation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Thematic analysis</a:t>
            </a:r>
          </a:p>
          <a:p>
            <a:pPr marR="0" indent="-45720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Narrative Analysis- Listening to people telling stories and interpreting what that means</a:t>
            </a:r>
          </a:p>
          <a:p>
            <a:pPr marR="0" indent="-45720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Discourse analysis 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is used to study how communication works in social context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4D22654-7A01-649D-D2F1-7E5A296CFA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20529" y="4966820"/>
            <a:ext cx="772815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https://journals.sagepub.com/doi/10.1177/16094069231205789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62611D-FA31-AC0E-C9D4-3DA2D81261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545765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6DE5D-B323-7FD3-7A08-F2CF61EB9F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Visual-Video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BE960-BF3E-971C-65EE-3818596D61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25626"/>
            <a:ext cx="10629900" cy="2840196"/>
          </a:xfrm>
        </p:spPr>
        <p:txBody>
          <a:bodyPr/>
          <a:lstStyle/>
          <a:p>
            <a:r>
              <a:rPr lang="en-US" sz="2800" b="1" dirty="0">
                <a:effectLst/>
              </a:rPr>
              <a:t>Qualitative Vs Quantitative Research: Difference between them with examples &amp; methods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382588-1CEF-F333-1864-4D402D078F69}"/>
              </a:ext>
            </a:extLst>
          </p:cNvPr>
          <p:cNvSpPr txBox="1"/>
          <p:nvPr/>
        </p:nvSpPr>
        <p:spPr>
          <a:xfrm>
            <a:off x="2025830" y="3711714"/>
            <a:ext cx="847670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hlinkClick r:id="rId2"/>
              </a:rPr>
              <a:t>https://www.youtube.com/watch?v=ET4c7hiRgbM&amp;t=3s</a:t>
            </a:r>
            <a:endParaRPr lang="en-US" sz="2800" dirty="0"/>
          </a:p>
          <a:p>
            <a:endParaRPr lang="en-US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E245B6-56E0-7212-D651-F5C28CCBBE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85569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1426F-55C6-140E-B37C-78D7DF0E3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435" y="0"/>
            <a:ext cx="10629900" cy="785249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Summary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D13E383-C48F-FBE3-A5A2-A6A7BCCCAF4B}"/>
              </a:ext>
            </a:extLst>
          </p:cNvPr>
          <p:cNvGraphicFramePr>
            <a:graphicFrameLocks noGrp="1"/>
          </p:cNvGraphicFramePr>
          <p:nvPr/>
        </p:nvGraphicFramePr>
        <p:xfrm>
          <a:off x="0" y="555394"/>
          <a:ext cx="12192000" cy="6757853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1624802">
                  <a:extLst>
                    <a:ext uri="{9D8B030D-6E8A-4147-A177-3AD203B41FA5}">
                      <a16:colId xmlns:a16="http://schemas.microsoft.com/office/drawing/2014/main" val="2275430782"/>
                    </a:ext>
                  </a:extLst>
                </a:gridCol>
                <a:gridCol w="5498669">
                  <a:extLst>
                    <a:ext uri="{9D8B030D-6E8A-4147-A177-3AD203B41FA5}">
                      <a16:colId xmlns:a16="http://schemas.microsoft.com/office/drawing/2014/main" val="3203959755"/>
                    </a:ext>
                  </a:extLst>
                </a:gridCol>
                <a:gridCol w="5068529">
                  <a:extLst>
                    <a:ext uri="{9D8B030D-6E8A-4147-A177-3AD203B41FA5}">
                      <a16:colId xmlns:a16="http://schemas.microsoft.com/office/drawing/2014/main" val="636508877"/>
                    </a:ext>
                  </a:extLst>
                </a:gridCol>
              </a:tblGrid>
              <a:tr h="603711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b="1" cap="all">
                          <a:effectLst/>
                        </a:rPr>
                        <a:t>BASIS FOR COMPARISON</a:t>
                      </a:r>
                    </a:p>
                  </a:txBody>
                  <a:tcPr marL="24466" marR="24466" marT="24466" marB="24466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b="1" cap="all" dirty="0">
                          <a:effectLst/>
                        </a:rPr>
                        <a:t>QUALITATIVE RESEARCH</a:t>
                      </a:r>
                    </a:p>
                  </a:txBody>
                  <a:tcPr marL="24466" marR="24466" marT="24466" marB="24466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b="1" cap="all" dirty="0">
                          <a:effectLst/>
                        </a:rPr>
                        <a:t>QUANTITATIVE RESEARCH</a:t>
                      </a:r>
                    </a:p>
                  </a:txBody>
                  <a:tcPr marL="24466" marR="24466" marT="24466" marB="24466" anchor="ctr"/>
                </a:tc>
                <a:extLst>
                  <a:ext uri="{0D108BD9-81ED-4DB2-BD59-A6C34878D82A}">
                    <a16:rowId xmlns:a16="http://schemas.microsoft.com/office/drawing/2014/main" val="2642320172"/>
                  </a:ext>
                </a:extLst>
              </a:tr>
              <a:tr h="372947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Scope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In-Depth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Broad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1507884229"/>
                  </a:ext>
                </a:extLst>
              </a:tr>
              <a:tr h="683563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Data collection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Semi-Structured with open-ended questions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Standardized with close-ended questions(like scale of 1-5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828272224"/>
                  </a:ext>
                </a:extLst>
              </a:tr>
              <a:tr h="883138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Data format/deals with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narrative, deals with feelings, attitudes, thoughts of human beings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Numeric/ deals with hard facts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939933644"/>
                  </a:ext>
                </a:extLst>
              </a:tr>
              <a:tr h="372947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Data Analysis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Content Analysis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Statistical Approaches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1144721077"/>
                  </a:ext>
                </a:extLst>
              </a:tr>
              <a:tr h="3118549"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Methods</a:t>
                      </a:r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Field research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Case studies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Open –Ended Interviews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Observations where there is more room for flexibility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Data might be- Interviews, Transcripts, Notes, Journals</a:t>
                      </a:r>
                    </a:p>
                    <a:p>
                      <a:pPr algn="l" fontAlgn="t"/>
                      <a:endParaRPr lang="en-US" sz="2000" b="0" dirty="0">
                        <a:solidFill>
                          <a:srgbClr val="222222"/>
                        </a:solidFill>
                        <a:effectLst/>
                        <a:hlinkClick r:id="rId2"/>
                      </a:endParaRPr>
                    </a:p>
                    <a:p>
                      <a:pPr algn="l" fontAlgn="t"/>
                      <a:endParaRPr lang="en-US" sz="2000" b="0" dirty="0">
                        <a:solidFill>
                          <a:srgbClr val="222222"/>
                        </a:solidFill>
                        <a:effectLst/>
                        <a:hlinkClick r:id="rId2"/>
                      </a:endParaRPr>
                    </a:p>
                    <a:p>
                      <a:pPr algn="l" fontAlgn="t"/>
                      <a:r>
                        <a:rPr lang="en-US" sz="2000" b="0" dirty="0">
                          <a:solidFill>
                            <a:srgbClr val="222222"/>
                          </a:solidFill>
                          <a:effectLst/>
                          <a:hlinkClick r:id="rId2"/>
                        </a:rPr>
                        <a:t>https://www.youtube.com/watch?v=mUfYXr4VKgI</a:t>
                      </a:r>
                      <a:endParaRPr lang="en-US" sz="2000" b="0" dirty="0">
                        <a:solidFill>
                          <a:srgbClr val="222222"/>
                        </a:solidFill>
                        <a:effectLst/>
                      </a:endParaRPr>
                    </a:p>
                    <a:p>
                      <a:pPr algn="l" fontAlgn="t"/>
                      <a:endParaRPr lang="en-US" sz="2000" b="0" dirty="0">
                        <a:solidFill>
                          <a:srgbClr val="222222"/>
                        </a:solidFill>
                        <a:effectLst/>
                      </a:endParaRPr>
                    </a:p>
                    <a:p>
                      <a:pPr algn="l" fontAlgn="t"/>
                      <a:endParaRPr lang="en-GB" sz="2000" dirty="0">
                        <a:effectLst/>
                      </a:endParaRP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Experiments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Surveys/Questionnaire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Structured interviews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Observations where the questions are same for each participant </a:t>
                      </a:r>
                      <a:endParaRPr lang="en-US" sz="2000" dirty="0">
                        <a:effectLst/>
                      </a:endParaRPr>
                    </a:p>
                    <a:p>
                      <a:pPr marL="0" marR="0" lvl="0" indent="0" algn="l" defTabSz="6858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effectLst/>
                        </a:rPr>
                        <a:t>Large Datasets (Dashboards)</a:t>
                      </a:r>
                    </a:p>
                    <a:p>
                      <a:pPr algn="l" fontAlgn="t"/>
                      <a:endParaRPr lang="en-GB" sz="2000" dirty="0">
                        <a:effectLst/>
                      </a:endParaRPr>
                    </a:p>
                    <a:p>
                      <a:pPr algn="l" fontAlgn="t"/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548731614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3728A7AF-16E6-BC8C-79A4-9DECF5918E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78529" y="5763063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6586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A0108-CA78-3C68-EED7-2F78C9D2B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  <a:latin typeface="+mn-lt"/>
              </a:rPr>
              <a:t>Conclusion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2595A9-5C2D-AB6D-308B-547CBC613C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482418"/>
            <a:ext cx="10629900" cy="1964710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A research methodology is a description of how exactly you will conduct your research, all the steps and procedures that you are going to use for you to finish the project paper.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5F2110-462B-D315-330F-BEBC11387B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5113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1C77D-A662-994D-B96E-78EFE51A5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913" y="0"/>
            <a:ext cx="10629900" cy="1325563"/>
          </a:xfrm>
        </p:spPr>
        <p:txBody>
          <a:bodyPr/>
          <a:lstStyle/>
          <a:p>
            <a:r>
              <a:rPr lang="en-GB" dirty="0">
                <a:latin typeface="+mn-lt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D7F644-F706-4EE0-40C5-6AAD2BFE6B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913" y="1191444"/>
            <a:ext cx="10629900" cy="3978275"/>
          </a:xfrm>
        </p:spPr>
        <p:txBody>
          <a:bodyPr>
            <a:normAutofit fontScale="62500" lnSpcReduction="20000"/>
          </a:bodyPr>
          <a:lstStyle/>
          <a:p>
            <a:pPr>
              <a:spcBef>
                <a:spcPts val="0"/>
              </a:spcBef>
              <a:buClrTx/>
              <a:buFont typeface="Wingdings" panose="05000000000000000000" pitchFamily="2" charset="2"/>
              <a:buChar char="§"/>
              <a:defRPr/>
            </a:pPr>
            <a:r>
              <a:rPr lang="en-GB" sz="2800" dirty="0"/>
              <a:t>Dawson CW (2009) Computing Projects – A Student’s Guide. Harlow: Prentice </a:t>
            </a:r>
            <a:r>
              <a:rPr lang="en-GB" altLang="en-US" sz="2800" dirty="0">
                <a:solidFill>
                  <a:schemeClr val="tx1"/>
                </a:solidFill>
              </a:rPr>
              <a:t>Simons,D.2010.</a:t>
            </a:r>
            <a:r>
              <a:rPr lang="en-GB" sz="2800" dirty="0">
                <a:solidFill>
                  <a:schemeClr val="tx1"/>
                </a:solidFill>
              </a:rPr>
              <a:t> selective attention test. Video:</a:t>
            </a:r>
            <a:r>
              <a:rPr lang="en-GB" altLang="en-US" sz="2800" dirty="0">
                <a:solidFill>
                  <a:schemeClr val="tx1"/>
                </a:solidFill>
              </a:rPr>
              <a:t>[Online]  Available at: </a:t>
            </a:r>
            <a:r>
              <a:rPr lang="en-GB" sz="2800" dirty="0">
                <a:solidFill>
                  <a:schemeClr val="tx1"/>
                </a:solidFill>
                <a:hlinkClick r:id="rId2"/>
              </a:rPr>
              <a:t>https://www.youtube.com/watch?v=vJG698U2Mvo</a:t>
            </a:r>
            <a:endParaRPr lang="en-GB" sz="28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Tx/>
              <a:buFont typeface="Wingdings" panose="05000000000000000000" pitchFamily="2" charset="2"/>
              <a:buChar char="§"/>
              <a:defRPr/>
            </a:pPr>
            <a:r>
              <a:rPr lang="en-US" sz="2800" dirty="0">
                <a:solidFill>
                  <a:schemeClr val="tx1"/>
                </a:solidFill>
              </a:rPr>
              <a:t>Reyes-Roxas,M.2021.Data Collection and Analysis Procedure</a:t>
            </a:r>
            <a:r>
              <a:rPr lang="en-GB" sz="2800" dirty="0">
                <a:solidFill>
                  <a:schemeClr val="tx1"/>
                </a:solidFill>
              </a:rPr>
              <a:t>.</a:t>
            </a:r>
            <a:r>
              <a:rPr lang="en-GB" altLang="en-US" sz="2800" dirty="0">
                <a:solidFill>
                  <a:schemeClr val="tx1"/>
                </a:solidFill>
              </a:rPr>
              <a:t>[Online]. Available at:</a:t>
            </a:r>
            <a:r>
              <a:rPr lang="en-US" sz="2800" dirty="0">
                <a:solidFill>
                  <a:schemeClr val="tx1"/>
                </a:solidFill>
              </a:rPr>
              <a:t>  </a:t>
            </a:r>
            <a:r>
              <a:rPr lang="en-US" sz="2800" dirty="0">
                <a:solidFill>
                  <a:schemeClr val="tx1"/>
                </a:solidFill>
                <a:hlinkClick r:id="rId3"/>
              </a:rPr>
              <a:t>https://www.youtube.com/watch?v=h4G5IFGuSTU</a:t>
            </a:r>
            <a:endParaRPr lang="en-US" sz="28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Tx/>
              <a:buFont typeface="Wingdings" panose="05000000000000000000" pitchFamily="2" charset="2"/>
              <a:buChar char="§"/>
              <a:defRPr/>
            </a:pPr>
            <a:r>
              <a:rPr lang="en-US" sz="2800" dirty="0" err="1">
                <a:solidFill>
                  <a:schemeClr val="tx1"/>
                </a:solidFill>
              </a:rPr>
              <a:t>Singh,B</a:t>
            </a:r>
            <a:r>
              <a:rPr lang="en-US" sz="2800" dirty="0">
                <a:solidFill>
                  <a:schemeClr val="tx1"/>
                </a:solidFill>
              </a:rPr>
              <a:t> P.2020.Blog 132-Research Onion: A Systematic Approach to Designing Research Methodology</a:t>
            </a:r>
            <a:r>
              <a:rPr lang="en-GB" sz="2800" dirty="0">
                <a:solidFill>
                  <a:schemeClr val="tx1"/>
                </a:solidFill>
              </a:rPr>
              <a:t> .</a:t>
            </a:r>
            <a:r>
              <a:rPr lang="en-GB" altLang="en-US" sz="2800" dirty="0">
                <a:solidFill>
                  <a:schemeClr val="tx1"/>
                </a:solidFill>
              </a:rPr>
              <a:t>[Online]. Available at: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>
                <a:solidFill>
                  <a:schemeClr val="tx1"/>
                </a:solidFill>
                <a:hlinkClick r:id="rId4"/>
              </a:rPr>
              <a:t>https://www.aesanetwork.org/research-onion-a-systematic-approach-to-designing-research-methodology/</a:t>
            </a:r>
            <a:endParaRPr lang="en-US" sz="28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Tx/>
              <a:buFont typeface="Wingdings" panose="05000000000000000000" pitchFamily="2" charset="2"/>
              <a:buChar char="§"/>
              <a:defRPr/>
            </a:pPr>
            <a:r>
              <a:rPr lang="en-GB" sz="2800" dirty="0">
                <a:solidFill>
                  <a:schemeClr val="tx1"/>
                </a:solidFill>
              </a:rPr>
              <a:t>Ortlieb.E.2019.Common Qualitative and Quantitative Data Collection Tools. Video:</a:t>
            </a:r>
            <a:r>
              <a:rPr lang="en-GB" altLang="en-US" sz="2800" dirty="0">
                <a:solidFill>
                  <a:schemeClr val="tx1"/>
                </a:solidFill>
              </a:rPr>
              <a:t>[Online]  Available at: </a:t>
            </a:r>
            <a:r>
              <a:rPr lang="en-GB" sz="2800" dirty="0">
                <a:solidFill>
                  <a:schemeClr val="tx1"/>
                </a:solidFill>
                <a:hlinkClick r:id="rId5"/>
              </a:rPr>
              <a:t>https://www.youtube.com/watch?v=mUfYXr4VKgI</a:t>
            </a:r>
            <a:endParaRPr lang="en-GB" sz="2800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sz="2800" b="0" i="0" dirty="0">
                <a:solidFill>
                  <a:srgbClr val="222222"/>
                </a:solidFill>
                <a:effectLst/>
              </a:rPr>
              <a:t>Surbhi,S.2018.Difference Between Qualitative and Quantitative Research .[Online].Available at: </a:t>
            </a:r>
            <a:r>
              <a:rPr lang="en-US" sz="2800" dirty="0">
                <a:hlinkClick r:id="rId6"/>
              </a:rPr>
              <a:t>https://keydifferences.com/difference-between-qualitative-and-quantitative-research.html</a:t>
            </a:r>
            <a:endParaRPr lang="en-US" sz="2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sz="2800" dirty="0"/>
              <a:t>Also refer to: </a:t>
            </a:r>
            <a:r>
              <a:rPr lang="en-US" sz="2800" dirty="0">
                <a:hlinkClick r:id="rId7"/>
              </a:rPr>
              <a:t>https://research-methodology.net/research-methods/</a:t>
            </a:r>
            <a:endParaRPr lang="en-US" sz="2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sz="2800" dirty="0">
                <a:hlinkClick r:id="rId8"/>
              </a:rPr>
              <a:t>https://www.wikihow.com/Do-Qualitative-Research</a:t>
            </a:r>
            <a:endParaRPr lang="en-US" sz="2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sz="2800" dirty="0"/>
              <a:t>https://www.skillsyouneed.com/learn/quantitative-and-qualitative.html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5AC4358-814C-6ADA-84A9-AC8D2D9F7A7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82747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3169</Words>
  <Application>Microsoft Macintosh PowerPoint</Application>
  <PresentationFormat>Widescreen</PresentationFormat>
  <Paragraphs>372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50" baseType="lpstr">
      <vt:lpstr>Aptos</vt:lpstr>
      <vt:lpstr>Aptos Display</vt:lpstr>
      <vt:lpstr>Arial</vt:lpstr>
      <vt:lpstr>Calibri</vt:lpstr>
      <vt:lpstr>Calibri Light</vt:lpstr>
      <vt:lpstr>Courier New</vt:lpstr>
      <vt:lpstr>Georgia</vt:lpstr>
      <vt:lpstr>Open Sans</vt:lpstr>
      <vt:lpstr>Times New Roman</vt:lpstr>
      <vt:lpstr>Trebuchet MS</vt:lpstr>
      <vt:lpstr>Verdana</vt:lpstr>
      <vt:lpstr>Wingdings</vt:lpstr>
      <vt:lpstr>Office Theme</vt:lpstr>
      <vt:lpstr>WEEK 5 Literature review Part 2 &amp; Qualitative and Quantitative Research Methods </vt:lpstr>
      <vt:lpstr>Learning Outcomes </vt:lpstr>
      <vt:lpstr>Last session</vt:lpstr>
      <vt:lpstr>Reporting Verbs </vt:lpstr>
      <vt:lpstr>Academic Phrases for Literature </vt:lpstr>
      <vt:lpstr>Academic Phrases for Literature </vt:lpstr>
      <vt:lpstr>Synthesizing material: contrasting evidence or ideas</vt:lpstr>
      <vt:lpstr>Examples</vt:lpstr>
      <vt:lpstr>Examples of Authors points to start with </vt:lpstr>
      <vt:lpstr> </vt:lpstr>
      <vt:lpstr>Connecting words</vt:lpstr>
      <vt:lpstr>Example: The literature review  </vt:lpstr>
      <vt:lpstr>Conclusion</vt:lpstr>
      <vt:lpstr>Week 7  QUALITATIVE AND QUANTITATIVE APPROACHES</vt:lpstr>
      <vt:lpstr>Learning Outcomes </vt:lpstr>
      <vt:lpstr>A Systematic Approach to Design Research Methodology</vt:lpstr>
      <vt:lpstr> TYPES OF DATA    </vt:lpstr>
      <vt:lpstr>TYPES OF DATA</vt:lpstr>
      <vt:lpstr>                  </vt:lpstr>
      <vt:lpstr>Selecting the Approach</vt:lpstr>
      <vt:lpstr>Selecting the Approach</vt:lpstr>
      <vt:lpstr>Qualitative and Quantitative Research Differences </vt:lpstr>
      <vt:lpstr>Types of Methods for Qualitative &amp; Quantitative Data Collection </vt:lpstr>
      <vt:lpstr>Qualitative Data vs Quantitative Data </vt:lpstr>
      <vt:lpstr>Quantitative vs Qualitative  </vt:lpstr>
      <vt:lpstr>Advantages and Dis-advantages of Qualitative and Quantitative Data Collection methods </vt:lpstr>
      <vt:lpstr>Data Collection Methods-Qualitative </vt:lpstr>
      <vt:lpstr>Interviews </vt:lpstr>
      <vt:lpstr>Participant Observation vs Focus Group Interview </vt:lpstr>
      <vt:lpstr>Process of Data collection </vt:lpstr>
      <vt:lpstr>Questionnaire </vt:lpstr>
      <vt:lpstr>How to Analyse Quantitative Data </vt:lpstr>
      <vt:lpstr>How to Analyse Qualitative Data </vt:lpstr>
      <vt:lpstr>Visual-Video</vt:lpstr>
      <vt:lpstr>Summary</vt:lpstr>
      <vt:lpstr>Conclusion 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5 Literature review Part 2 &amp; Qualitative and Quantitative Research Methods </dc:title>
  <dc:creator>Samuel Ofori</dc:creator>
  <cp:lastModifiedBy>Abdi Rahman</cp:lastModifiedBy>
  <cp:revision>3</cp:revision>
  <dcterms:created xsi:type="dcterms:W3CDTF">2025-01-15T12:08:41Z</dcterms:created>
  <dcterms:modified xsi:type="dcterms:W3CDTF">2025-06-13T15:00:40Z</dcterms:modified>
</cp:coreProperties>
</file>