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60"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64" d="100"/>
          <a:sy n="64" d="100"/>
        </p:scale>
        <p:origin x="5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50DC2-BF1C-8D4E-43C3-4EE76BD907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FCDCB9-4F94-11D3-4229-56D839B50B1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F52BD8-BC2D-E473-1E82-E56D2F864E3D}"/>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5" name="Footer Placeholder 4">
            <a:extLst>
              <a:ext uri="{FF2B5EF4-FFF2-40B4-BE49-F238E27FC236}">
                <a16:creationId xmlns:a16="http://schemas.microsoft.com/office/drawing/2014/main" id="{D881C1BD-13A6-550B-9146-A01048AC83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05CD55-90A6-F609-8665-578E9986A542}"/>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4128257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C05A7-EF91-7FD2-850F-7497CD006E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752BE03-2621-25A1-C4ED-484C9E1E303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AE4BAC-7406-C449-E635-93D8914DCE59}"/>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5" name="Footer Placeholder 4">
            <a:extLst>
              <a:ext uri="{FF2B5EF4-FFF2-40B4-BE49-F238E27FC236}">
                <a16:creationId xmlns:a16="http://schemas.microsoft.com/office/drawing/2014/main" id="{4C06C36A-77F7-9FD7-68ED-C7FF1CA4D0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16BE99-6CA0-0DE8-C6B3-27FDDD8A5D2C}"/>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3076958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DC1F5-ACD4-8FCC-FFA0-D3DD3D3DE8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D6A0F3-0D7D-B9F3-8B46-E05B89A2F5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B0676E3-5A09-240C-40D3-662B8B39BD4E}"/>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5" name="Footer Placeholder 4">
            <a:extLst>
              <a:ext uri="{FF2B5EF4-FFF2-40B4-BE49-F238E27FC236}">
                <a16:creationId xmlns:a16="http://schemas.microsoft.com/office/drawing/2014/main" id="{78190D75-A926-D286-D7E6-758296A45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7A95F0-02CA-10C5-0A90-4C5AAA7C9C5C}"/>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1586040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FA89B-2169-5698-8C7C-C2E60E51AB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FFCBE0-B257-D06D-D8E6-DD128603DC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D92581-25E7-5A42-293C-27239CE71E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032DDEF-1CC4-A8A2-AE4E-37C1496C03B6}"/>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6" name="Footer Placeholder 5">
            <a:extLst>
              <a:ext uri="{FF2B5EF4-FFF2-40B4-BE49-F238E27FC236}">
                <a16:creationId xmlns:a16="http://schemas.microsoft.com/office/drawing/2014/main" id="{9C8D009E-0DAF-DF55-B95F-45599E6644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35697E-1683-00B8-A0D4-5D496EDC18F4}"/>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8369780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6877-A528-5CC5-97A3-690F97AD10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B3EFB4-D437-51F5-C196-805BD9A69D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10953C-28E7-A610-5F18-12315B2A233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46A702-0612-D124-5D43-CB4B681418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E5A2BC-A726-8C77-EFD5-05DB3F4E1A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290FF5-A96D-B402-421B-68A846B8E277}"/>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8" name="Footer Placeholder 7">
            <a:extLst>
              <a:ext uri="{FF2B5EF4-FFF2-40B4-BE49-F238E27FC236}">
                <a16:creationId xmlns:a16="http://schemas.microsoft.com/office/drawing/2014/main" id="{222AC3FE-23AF-101F-7DD4-250A7286FE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1CC30D-F7D7-3B60-9B48-140EC6C5C293}"/>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2760061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367BD-69CD-8984-CACB-E59F46488C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674731-6F76-038B-BD00-278F371CB56D}"/>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4" name="Footer Placeholder 3">
            <a:extLst>
              <a:ext uri="{FF2B5EF4-FFF2-40B4-BE49-F238E27FC236}">
                <a16:creationId xmlns:a16="http://schemas.microsoft.com/office/drawing/2014/main" id="{EC5FF914-D928-0E16-5455-D2AB5A7C00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AA3AC4-53EC-08EA-C706-A2ABD9CDEE1C}"/>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1964251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41B84B-2B26-59BA-6212-FA7C6445617E}"/>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3" name="Footer Placeholder 2">
            <a:extLst>
              <a:ext uri="{FF2B5EF4-FFF2-40B4-BE49-F238E27FC236}">
                <a16:creationId xmlns:a16="http://schemas.microsoft.com/office/drawing/2014/main" id="{CF129937-D64F-6F0B-FD4B-449108A203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3342988-B9B9-1D6A-3D34-D80D6FCCCEB1}"/>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3850418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CE45A-BA3C-C7FA-0091-F16E98CD1B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A0BFE6-764D-32D8-6C92-6A1770E58A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E3A07A1-68E4-7668-DBA1-80803D8251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AB5177-8C94-CCCD-56D3-AA7688F3FBC9}"/>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6" name="Footer Placeholder 5">
            <a:extLst>
              <a:ext uri="{FF2B5EF4-FFF2-40B4-BE49-F238E27FC236}">
                <a16:creationId xmlns:a16="http://schemas.microsoft.com/office/drawing/2014/main" id="{FC6B82A0-E624-C3BE-C79A-A9F3C2FE72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26E8E7-08BB-DC8C-7A56-72764B22CE7F}"/>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2691541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C75B1-D0A1-346C-10AD-1FF62C081A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9DD126F-F167-4E1A-6C15-D086DBDD58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04985E-40B9-FAE5-AF6B-278B8BA572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DD0B20-8792-6D5C-2C5B-E3CE13CB1438}"/>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6" name="Footer Placeholder 5">
            <a:extLst>
              <a:ext uri="{FF2B5EF4-FFF2-40B4-BE49-F238E27FC236}">
                <a16:creationId xmlns:a16="http://schemas.microsoft.com/office/drawing/2014/main" id="{E768ABF5-93A0-6DC7-AB63-8B6A0376EC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302503-3DFF-542C-6536-242E83826952}"/>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2534323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9B15F-817A-A10D-6490-2628357FAE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3D3EF5-3E23-FD73-95D2-CE90A24884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95A45-FDB8-09C7-8A4D-F1CF46322F04}"/>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5" name="Footer Placeholder 4">
            <a:extLst>
              <a:ext uri="{FF2B5EF4-FFF2-40B4-BE49-F238E27FC236}">
                <a16:creationId xmlns:a16="http://schemas.microsoft.com/office/drawing/2014/main" id="{8AB4CAE9-CF72-56F3-7AC9-CB0174BDEB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9900BE-B7DD-9ECB-201B-6B47D04DB9DA}"/>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15429708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7F0A41-6233-4791-95D3-C8A7418629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9F88F5-EAE7-33BA-9056-BB6F7867554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CF2FA9-86AC-1E1A-F217-CA14EBA72C94}"/>
              </a:ext>
            </a:extLst>
          </p:cNvPr>
          <p:cNvSpPr>
            <a:spLocks noGrp="1"/>
          </p:cNvSpPr>
          <p:nvPr>
            <p:ph type="dt" sz="half" idx="10"/>
          </p:nvPr>
        </p:nvSpPr>
        <p:spPr/>
        <p:txBody>
          <a:bodyPr/>
          <a:lstStyle/>
          <a:p>
            <a:fld id="{D17F271D-B2A8-4F2F-A72B-9B3F98AA96CB}" type="datetimeFigureOut">
              <a:rPr lang="en-GB" smtClean="0"/>
              <a:t>08/12/2025</a:t>
            </a:fld>
            <a:endParaRPr lang="en-GB"/>
          </a:p>
        </p:txBody>
      </p:sp>
      <p:sp>
        <p:nvSpPr>
          <p:cNvPr id="5" name="Footer Placeholder 4">
            <a:extLst>
              <a:ext uri="{FF2B5EF4-FFF2-40B4-BE49-F238E27FC236}">
                <a16:creationId xmlns:a16="http://schemas.microsoft.com/office/drawing/2014/main" id="{5C6DE6B5-2CCE-80FC-4077-CEDBCFBBBB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CAA22F-95B8-C43F-1B24-823CC2D2536D}"/>
              </a:ext>
            </a:extLst>
          </p:cNvPr>
          <p:cNvSpPr>
            <a:spLocks noGrp="1"/>
          </p:cNvSpPr>
          <p:nvPr>
            <p:ph type="sldNum" sz="quarter" idx="12"/>
          </p:nvPr>
        </p:nvSpPr>
        <p:spPr/>
        <p:txBody>
          <a:bodyPr/>
          <a:lstStyle/>
          <a:p>
            <a:fld id="{C7B6B39C-FD9C-41C9-BCC1-0EC68D4347A8}" type="slidenum">
              <a:rPr lang="en-GB" smtClean="0"/>
              <a:t>‹#›</a:t>
            </a:fld>
            <a:endParaRPr lang="en-GB"/>
          </a:p>
        </p:txBody>
      </p:sp>
    </p:spTree>
    <p:extLst>
      <p:ext uri="{BB962C8B-B14F-4D97-AF65-F5344CB8AC3E}">
        <p14:creationId xmlns:p14="http://schemas.microsoft.com/office/powerpoint/2010/main" val="37517654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F4D7B91-CDAA-F6EE-8D8D-700F5CA386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F2A2BC-F57B-1E74-F04D-6B6CBB4306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5A7FDD-2FAC-CCA9-55B4-16D4CFE4E5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17F271D-B2A8-4F2F-A72B-9B3F98AA96CB}" type="datetimeFigureOut">
              <a:rPr lang="en-GB" smtClean="0"/>
              <a:t>08/12/2025</a:t>
            </a:fld>
            <a:endParaRPr lang="en-GB"/>
          </a:p>
        </p:txBody>
      </p:sp>
      <p:sp>
        <p:nvSpPr>
          <p:cNvPr id="5" name="Footer Placeholder 4">
            <a:extLst>
              <a:ext uri="{FF2B5EF4-FFF2-40B4-BE49-F238E27FC236}">
                <a16:creationId xmlns:a16="http://schemas.microsoft.com/office/drawing/2014/main" id="{139E798E-0220-182E-F283-46AC06DE83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0519150-A8EE-FCBF-9305-A0CA873088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B6B39C-FD9C-41C9-BCC1-0EC68D4347A8}" type="slidenum">
              <a:rPr lang="en-GB" smtClean="0"/>
              <a:t>‹#›</a:t>
            </a:fld>
            <a:endParaRPr lang="en-GB"/>
          </a:p>
        </p:txBody>
      </p:sp>
    </p:spTree>
    <p:extLst>
      <p:ext uri="{BB962C8B-B14F-4D97-AF65-F5344CB8AC3E}">
        <p14:creationId xmlns:p14="http://schemas.microsoft.com/office/powerpoint/2010/main" val="23235349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617730A9-B20D-A5EF-45F8-29BD2C0A040B}"/>
              </a:ext>
            </a:extLst>
          </p:cNvPr>
          <p:cNvSpPr>
            <a:spLocks noGrp="1"/>
          </p:cNvSpPr>
          <p:nvPr>
            <p:ph type="title"/>
          </p:nvPr>
        </p:nvSpPr>
        <p:spPr>
          <a:xfrm>
            <a:off x="1295400" y="669925"/>
            <a:ext cx="4800600" cy="1325563"/>
          </a:xfrm>
        </p:spPr>
        <p:txBody>
          <a:bodyPr anchor="b">
            <a:noAutofit/>
          </a:bodyPr>
          <a:lstStyle/>
          <a:p>
            <a:r>
              <a:rPr lang="en-US" sz="3600" dirty="0">
                <a:solidFill>
                  <a:schemeClr val="bg1"/>
                </a:solidFill>
                <a:latin typeface="Arial Black" panose="020B0A04020102020204" pitchFamily="34" charset="0"/>
              </a:rPr>
              <a:t>Importance of Leadership at StitchCo</a:t>
            </a:r>
            <a:endParaRPr lang="en-GB" sz="3600" dirty="0">
              <a:solidFill>
                <a:schemeClr val="bg1"/>
              </a:solidFill>
              <a:latin typeface="Arial Black" panose="020B0A04020102020204" pitchFamily="34" charset="0"/>
            </a:endParaRP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466C2D-2DF9-E14C-61FD-1EC9596E3387}"/>
              </a:ext>
            </a:extLst>
          </p:cNvPr>
          <p:cNvSpPr>
            <a:spLocks noGrp="1"/>
          </p:cNvSpPr>
          <p:nvPr>
            <p:ph idx="1"/>
          </p:nvPr>
        </p:nvSpPr>
        <p:spPr>
          <a:xfrm>
            <a:off x="1295400" y="2288833"/>
            <a:ext cx="4800600" cy="3711571"/>
          </a:xfrm>
        </p:spPr>
        <p:txBody>
          <a:bodyPr>
            <a:normAutofit/>
          </a:bodyPr>
          <a:lstStyle/>
          <a:p>
            <a:r>
              <a:rPr lang="en-US" sz="1400" dirty="0">
                <a:solidFill>
                  <a:schemeClr val="bg1"/>
                </a:solidFill>
                <a:latin typeface="Arial" panose="020B0604020202020204" pitchFamily="34" charset="0"/>
                <a:cs typeface="Arial" panose="020B0604020202020204" pitchFamily="34" charset="0"/>
              </a:rPr>
              <a:t>Leadership withdrawal during the transition left employees confused and abandoned. This caused employees higher levels of anxiety and lowered their trust in management.</a:t>
            </a:r>
          </a:p>
          <a:p>
            <a:endParaRPr lang="en-US" sz="1400" dirty="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To effectively implement changes, leaders must be visible, communicate clearly, and demonstrate empathy. When these qualities were absent, teams failed to coordinate effectively and experience increased levels of frustration and a decrease in confidence in the transition process.</a:t>
            </a:r>
          </a:p>
          <a:p>
            <a:endParaRPr lang="en-GB" sz="1700" dirty="0">
              <a:solidFill>
                <a:schemeClr val="bg1"/>
              </a:solidFill>
            </a:endParaRPr>
          </a:p>
        </p:txBody>
      </p:sp>
      <p:pic>
        <p:nvPicPr>
          <p:cNvPr id="4" name="Picture 3">
            <a:extLst>
              <a:ext uri="{FF2B5EF4-FFF2-40B4-BE49-F238E27FC236}">
                <a16:creationId xmlns:a16="http://schemas.microsoft.com/office/drawing/2014/main" id="{BC78AADB-CC76-688E-42B6-11F0830960E4}"/>
              </a:ext>
            </a:extLst>
          </p:cNvPr>
          <p:cNvPicPr>
            <a:picLocks noChangeAspect="1"/>
          </p:cNvPicPr>
          <p:nvPr/>
        </p:nvPicPr>
        <p:blipFill>
          <a:blip r:embed="rId4"/>
          <a:stretch>
            <a:fillRect/>
          </a:stretch>
        </p:blipFill>
        <p:spPr>
          <a:xfrm>
            <a:off x="6645193" y="418171"/>
            <a:ext cx="3588640" cy="2688016"/>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069B6B6-A4BD-4E51-CCDB-DB61A11AC823}"/>
              </a:ext>
            </a:extLst>
          </p:cNvPr>
          <p:cNvPicPr>
            <a:picLocks noChangeAspect="1"/>
          </p:cNvPicPr>
          <p:nvPr/>
        </p:nvPicPr>
        <p:blipFill>
          <a:blip r:embed="rId5"/>
          <a:stretch>
            <a:fillRect/>
          </a:stretch>
        </p:blipFill>
        <p:spPr>
          <a:xfrm>
            <a:off x="8038661" y="4117714"/>
            <a:ext cx="3588640" cy="2009638"/>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recording #1 (3)">
            <a:hlinkClick r:id="" action="ppaction://media"/>
            <a:extLst>
              <a:ext uri="{FF2B5EF4-FFF2-40B4-BE49-F238E27FC236}">
                <a16:creationId xmlns:a16="http://schemas.microsoft.com/office/drawing/2014/main" id="{321CF204-10B6-1EB8-E631-E989198BC3A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43325" y="5489575"/>
            <a:ext cx="406400" cy="406400"/>
          </a:xfrm>
          <a:prstGeom prst="rect">
            <a:avLst/>
          </a:prstGeom>
        </p:spPr>
      </p:pic>
    </p:spTree>
    <p:extLst>
      <p:ext uri="{BB962C8B-B14F-4D97-AF65-F5344CB8AC3E}">
        <p14:creationId xmlns:p14="http://schemas.microsoft.com/office/powerpoint/2010/main" val="3564897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95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A5FA5903-7AAD-21D5-3958-D8817083E109}"/>
              </a:ext>
            </a:extLst>
          </p:cNvPr>
          <p:cNvSpPr>
            <a:spLocks noGrp="1"/>
          </p:cNvSpPr>
          <p:nvPr>
            <p:ph type="title"/>
          </p:nvPr>
        </p:nvSpPr>
        <p:spPr>
          <a:xfrm>
            <a:off x="1295400" y="669925"/>
            <a:ext cx="4800600" cy="1325563"/>
          </a:xfrm>
        </p:spPr>
        <p:txBody>
          <a:bodyPr anchor="b">
            <a:normAutofit/>
          </a:bodyPr>
          <a:lstStyle/>
          <a:p>
            <a:r>
              <a:rPr lang="en-GB" sz="3600" dirty="0">
                <a:solidFill>
                  <a:schemeClr val="bg1"/>
                </a:solidFill>
                <a:latin typeface="Arial Black" panose="020B0A04020102020204" pitchFamily="34" charset="0"/>
              </a:rPr>
              <a:t>Is Leadership Adequate?</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EF9503-E9E5-E5FE-88A5-19217A676716}"/>
              </a:ext>
            </a:extLst>
          </p:cNvPr>
          <p:cNvSpPr>
            <a:spLocks noGrp="1"/>
          </p:cNvSpPr>
          <p:nvPr>
            <p:ph idx="1"/>
          </p:nvPr>
        </p:nvSpPr>
        <p:spPr>
          <a:xfrm>
            <a:off x="1295400" y="2288833"/>
            <a:ext cx="4800600" cy="3711571"/>
          </a:xfrm>
        </p:spPr>
        <p:txBody>
          <a:bodyPr>
            <a:normAutofit/>
          </a:bodyPr>
          <a:lstStyle/>
          <a:p>
            <a:r>
              <a:rPr lang="en-US" sz="1400" dirty="0">
                <a:solidFill>
                  <a:schemeClr val="bg1"/>
                </a:solidFill>
                <a:latin typeface="Arial" panose="020B0604020202020204" pitchFamily="34" charset="0"/>
                <a:cs typeface="Arial" panose="020B0604020202020204" pitchFamily="34" charset="0"/>
              </a:rPr>
              <a:t>StitchCo's leadership did not have the experience or knowledge to manage the complexities of digital change. Managers were too far removed from their teams to support them (i.e., lead by example) or assist them in resolving problems when they occurred.</a:t>
            </a:r>
          </a:p>
          <a:p>
            <a:endParaRPr lang="en-US" sz="1400" dirty="0">
              <a:solidFill>
                <a:schemeClr val="bg1"/>
              </a:solidFill>
              <a:latin typeface="Arial" panose="020B0604020202020204" pitchFamily="34" charset="0"/>
              <a:cs typeface="Arial" panose="020B0604020202020204" pitchFamily="34" charset="0"/>
            </a:endParaRPr>
          </a:p>
          <a:p>
            <a:r>
              <a:rPr lang="en-US" sz="1400" dirty="0">
                <a:solidFill>
                  <a:schemeClr val="bg1"/>
                </a:solidFill>
                <a:latin typeface="Arial" panose="020B0604020202020204" pitchFamily="34" charset="0"/>
                <a:cs typeface="Arial" panose="020B0604020202020204" pitchFamily="34" charset="0"/>
              </a:rPr>
              <a:t>The lack of relational and communication leadership has resulted in employees feeling unsupported, conflicts going unresolved, and the company not being able to effectively align its cultures, roles, and expectations with their automated systems.</a:t>
            </a:r>
            <a:endParaRPr lang="en-GB" sz="1400"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7303B8F-6264-DE29-C79A-7D0E2D6CC073}"/>
              </a:ext>
            </a:extLst>
          </p:cNvPr>
          <p:cNvPicPr>
            <a:picLocks noChangeAspect="1"/>
          </p:cNvPicPr>
          <p:nvPr/>
        </p:nvPicPr>
        <p:blipFill>
          <a:blip r:embed="rId4"/>
          <a:stretch>
            <a:fillRect/>
          </a:stretch>
        </p:blipFill>
        <p:spPr>
          <a:xfrm>
            <a:off x="6645193" y="418171"/>
            <a:ext cx="3588640" cy="2688016"/>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EB9015C-F910-E682-D7D2-CE765842F62F}"/>
              </a:ext>
            </a:extLst>
          </p:cNvPr>
          <p:cNvPicPr>
            <a:picLocks noChangeAspect="1"/>
          </p:cNvPicPr>
          <p:nvPr/>
        </p:nvPicPr>
        <p:blipFill>
          <a:blip r:embed="rId5"/>
          <a:stretch>
            <a:fillRect/>
          </a:stretch>
        </p:blipFill>
        <p:spPr>
          <a:xfrm>
            <a:off x="8038661" y="4117714"/>
            <a:ext cx="3588640" cy="2009638"/>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recording #2 (2)">
            <a:hlinkClick r:id="" action="ppaction://media"/>
            <a:extLst>
              <a:ext uri="{FF2B5EF4-FFF2-40B4-BE49-F238E27FC236}">
                <a16:creationId xmlns:a16="http://schemas.microsoft.com/office/drawing/2014/main" id="{BEDCB9CB-842D-5154-E457-B9638F5698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156200" y="5811838"/>
            <a:ext cx="406400" cy="406400"/>
          </a:xfrm>
          <a:prstGeom prst="rect">
            <a:avLst/>
          </a:prstGeom>
        </p:spPr>
      </p:pic>
    </p:spTree>
    <p:extLst>
      <p:ext uri="{BB962C8B-B14F-4D97-AF65-F5344CB8AC3E}">
        <p14:creationId xmlns:p14="http://schemas.microsoft.com/office/powerpoint/2010/main" val="1681260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254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TotalTime>
  <Words>164</Words>
  <PresentationFormat>Widescreen</PresentationFormat>
  <Paragraphs>8</Paragraphs>
  <Slides>2</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Aptos Display</vt:lpstr>
      <vt:lpstr>Arial</vt:lpstr>
      <vt:lpstr>Arial Black</vt:lpstr>
      <vt:lpstr>Office Theme</vt:lpstr>
      <vt:lpstr>Importance of Leadership at StitchCo</vt:lpstr>
      <vt:lpstr>Is Leadership Adequate?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2025-12-08T12:52:21Z</dcterms:created>
  <dcterms:modified xsi:type="dcterms:W3CDTF">2025-12-08T22:30:02Z</dcterms:modified>
</cp:coreProperties>
</file>