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303" r:id="rId3"/>
    <p:sldId id="289" r:id="rId4"/>
    <p:sldId id="257" r:id="rId5"/>
    <p:sldId id="281" r:id="rId6"/>
    <p:sldId id="282" r:id="rId7"/>
    <p:sldId id="283" r:id="rId8"/>
    <p:sldId id="284" r:id="rId9"/>
    <p:sldId id="285" r:id="rId10"/>
    <p:sldId id="272" r:id="rId11"/>
    <p:sldId id="277" r:id="rId12"/>
    <p:sldId id="274" r:id="rId13"/>
    <p:sldId id="275" r:id="rId14"/>
    <p:sldId id="273" r:id="rId15"/>
    <p:sldId id="280" r:id="rId16"/>
    <p:sldId id="279" r:id="rId17"/>
    <p:sldId id="286" r:id="rId18"/>
    <p:sldId id="294" r:id="rId19"/>
    <p:sldId id="291" r:id="rId20"/>
    <p:sldId id="292" r:id="rId21"/>
    <p:sldId id="293" r:id="rId22"/>
    <p:sldId id="296" r:id="rId23"/>
    <p:sldId id="297" r:id="rId24"/>
    <p:sldId id="298" r:id="rId25"/>
    <p:sldId id="299" r:id="rId26"/>
    <p:sldId id="300" r:id="rId27"/>
    <p:sldId id="301" r:id="rId28"/>
    <p:sldId id="302" r:id="rId29"/>
    <p:sldId id="27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000" autoAdjust="0"/>
    <p:restoredTop sz="94660"/>
  </p:normalViewPr>
  <p:slideViewPr>
    <p:cSldViewPr snapToGrid="0">
      <p:cViewPr varScale="1">
        <p:scale>
          <a:sx n="65" d="100"/>
          <a:sy n="65" d="100"/>
        </p:scale>
        <p:origin x="724" y="40"/>
      </p:cViewPr>
      <p:guideLst/>
    </p:cSldViewPr>
  </p:slideViewPr>
  <p:notesTextViewPr>
    <p:cViewPr>
      <p:scale>
        <a:sx n="1" d="1"/>
        <a:sy n="1" d="1"/>
      </p:scale>
      <p:origin x="0" y="0"/>
    </p:cViewPr>
  </p:notesTextViewPr>
  <p:sorterViewPr>
    <p:cViewPr>
      <p:scale>
        <a:sx n="100" d="100"/>
        <a:sy n="100" d="100"/>
      </p:scale>
      <p:origin x="0" y="-1324"/>
    </p:cViewPr>
  </p:sorterViewPr>
  <p:notesViewPr>
    <p:cSldViewPr snapToGrid="0">
      <p:cViewPr varScale="1">
        <p:scale>
          <a:sx n="56" d="100"/>
          <a:sy n="56" d="100"/>
        </p:scale>
        <p:origin x="199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E81DF5-A2DF-41EF-A4E0-06566773A939}" type="doc">
      <dgm:prSet loTypeId="urn:microsoft.com/office/officeart/2005/8/layout/default#1" loCatId="list" qsTypeId="urn:microsoft.com/office/officeart/2005/8/quickstyle/simple1" qsCatId="simple" csTypeId="urn:microsoft.com/office/officeart/2005/8/colors/colorful2" csCatId="colorful" phldr="1"/>
      <dgm:spPr/>
      <dgm:t>
        <a:bodyPr/>
        <a:lstStyle/>
        <a:p>
          <a:endParaRPr lang="en-GB"/>
        </a:p>
      </dgm:t>
    </dgm:pt>
    <dgm:pt modelId="{CAA74465-46DB-48B8-8924-4518181F7005}">
      <dgm:prSet phldrT="[Text]"/>
      <dgm:spPr/>
      <dgm:t>
        <a:bodyPr/>
        <a:lstStyle/>
        <a:p>
          <a:r>
            <a:rPr lang="en-GB"/>
            <a:t>Customer experience dynamics </a:t>
          </a:r>
        </a:p>
      </dgm:t>
    </dgm:pt>
    <dgm:pt modelId="{B88852E3-33E0-4E70-8770-03018301B318}" type="parTrans" cxnId="{52BBA74E-97CC-43C7-9656-0E7E330AF805}">
      <dgm:prSet/>
      <dgm:spPr/>
      <dgm:t>
        <a:bodyPr/>
        <a:lstStyle/>
        <a:p>
          <a:endParaRPr lang="en-GB"/>
        </a:p>
      </dgm:t>
    </dgm:pt>
    <dgm:pt modelId="{794FFBBB-48F0-483A-AEE2-AB977E4EC5F3}" type="sibTrans" cxnId="{52BBA74E-97CC-43C7-9656-0E7E330AF805}">
      <dgm:prSet/>
      <dgm:spPr/>
      <dgm:t>
        <a:bodyPr/>
        <a:lstStyle/>
        <a:p>
          <a:endParaRPr lang="en-GB"/>
        </a:p>
      </dgm:t>
    </dgm:pt>
    <dgm:pt modelId="{FC7D143F-16B6-4E3C-95B7-4274EDA11F00}">
      <dgm:prSet/>
      <dgm:spPr/>
      <dgm:t>
        <a:bodyPr/>
        <a:lstStyle/>
        <a:p>
          <a:r>
            <a:rPr lang="en-GB"/>
            <a:t>Mapping the customer journey</a:t>
          </a:r>
        </a:p>
      </dgm:t>
    </dgm:pt>
    <dgm:pt modelId="{2DD58637-7B8F-4748-982A-DB1C5B77A26E}" type="parTrans" cxnId="{758CB5EF-F43D-49DF-A635-14BA6DFE6F5F}">
      <dgm:prSet/>
      <dgm:spPr/>
      <dgm:t>
        <a:bodyPr/>
        <a:lstStyle/>
        <a:p>
          <a:endParaRPr lang="en-GB"/>
        </a:p>
      </dgm:t>
    </dgm:pt>
    <dgm:pt modelId="{B77A9A1C-C46F-47E9-B0FF-E3AE1C9BFF85}" type="sibTrans" cxnId="{758CB5EF-F43D-49DF-A635-14BA6DFE6F5F}">
      <dgm:prSet/>
      <dgm:spPr/>
      <dgm:t>
        <a:bodyPr/>
        <a:lstStyle/>
        <a:p>
          <a:endParaRPr lang="en-GB"/>
        </a:p>
      </dgm:t>
    </dgm:pt>
    <dgm:pt modelId="{FB84F908-5AA6-402D-B3CE-A4BC197E0251}">
      <dgm:prSet/>
      <dgm:spPr/>
      <dgm:t>
        <a:bodyPr/>
        <a:lstStyle/>
        <a:p>
          <a:r>
            <a:rPr lang="en-GB"/>
            <a:t>The multichannel journey</a:t>
          </a:r>
        </a:p>
      </dgm:t>
    </dgm:pt>
    <dgm:pt modelId="{CB0614F4-4829-42DB-A309-624048B9579E}" type="parTrans" cxnId="{8DD19FB9-BDF8-4353-84CC-5CDE60BFF05A}">
      <dgm:prSet/>
      <dgm:spPr/>
      <dgm:t>
        <a:bodyPr/>
        <a:lstStyle/>
        <a:p>
          <a:endParaRPr lang="en-GB"/>
        </a:p>
      </dgm:t>
    </dgm:pt>
    <dgm:pt modelId="{4B78BA4F-FF2A-4D1A-8844-2BBDA02521C0}" type="sibTrans" cxnId="{8DD19FB9-BDF8-4353-84CC-5CDE60BFF05A}">
      <dgm:prSet/>
      <dgm:spPr/>
      <dgm:t>
        <a:bodyPr/>
        <a:lstStyle/>
        <a:p>
          <a:endParaRPr lang="en-GB"/>
        </a:p>
      </dgm:t>
    </dgm:pt>
    <dgm:pt modelId="{B2663B3F-EEA1-41E0-85EB-193C084C08DC}">
      <dgm:prSet/>
      <dgm:spPr/>
      <dgm:t>
        <a:bodyPr/>
        <a:lstStyle/>
        <a:p>
          <a:r>
            <a:rPr lang="en-GB"/>
            <a:t>The multidevice and mobile journey</a:t>
          </a:r>
        </a:p>
      </dgm:t>
    </dgm:pt>
    <dgm:pt modelId="{35787D43-5CBC-4A20-9CF8-3D241A56265D}" type="parTrans" cxnId="{7E1867E1-EEFE-4077-9CE2-D6C62EB55708}">
      <dgm:prSet/>
      <dgm:spPr/>
      <dgm:t>
        <a:bodyPr/>
        <a:lstStyle/>
        <a:p>
          <a:endParaRPr lang="en-GB"/>
        </a:p>
      </dgm:t>
    </dgm:pt>
    <dgm:pt modelId="{FC6A51FD-C22C-4466-866C-AA04992487AA}" type="sibTrans" cxnId="{7E1867E1-EEFE-4077-9CE2-D6C62EB55708}">
      <dgm:prSet/>
      <dgm:spPr/>
      <dgm:t>
        <a:bodyPr/>
        <a:lstStyle/>
        <a:p>
          <a:endParaRPr lang="en-GB"/>
        </a:p>
      </dgm:t>
    </dgm:pt>
    <dgm:pt modelId="{FD24D985-6317-4703-B0F4-4F21AD7B68B0}">
      <dgm:prSet/>
      <dgm:spPr/>
      <dgm:t>
        <a:bodyPr/>
        <a:lstStyle/>
        <a:p>
          <a:r>
            <a:rPr lang="en-GB" dirty="0"/>
            <a:t>Customer experience measurement</a:t>
          </a:r>
        </a:p>
      </dgm:t>
    </dgm:pt>
    <dgm:pt modelId="{A06BDB1F-64CE-4F71-AFA5-0ADF3CAEE2BF}" type="parTrans" cxnId="{050C8B45-4144-48DF-9B8F-B2358CC04208}">
      <dgm:prSet/>
      <dgm:spPr/>
      <dgm:t>
        <a:bodyPr/>
        <a:lstStyle/>
        <a:p>
          <a:endParaRPr lang="en-GB"/>
        </a:p>
      </dgm:t>
    </dgm:pt>
    <dgm:pt modelId="{CFEAF0B6-8197-4222-9CE5-777EA6A9DD3A}" type="sibTrans" cxnId="{050C8B45-4144-48DF-9B8F-B2358CC04208}">
      <dgm:prSet/>
      <dgm:spPr/>
      <dgm:t>
        <a:bodyPr/>
        <a:lstStyle/>
        <a:p>
          <a:endParaRPr lang="en-GB"/>
        </a:p>
      </dgm:t>
    </dgm:pt>
    <dgm:pt modelId="{566032A4-D0B4-41EB-AF3B-EEFDA0068E1F}">
      <dgm:prSet/>
      <dgm:spPr/>
      <dgm:t>
        <a:bodyPr/>
        <a:lstStyle/>
        <a:p>
          <a:r>
            <a:rPr lang="en-GB"/>
            <a:t>Effects of touch points</a:t>
          </a:r>
        </a:p>
      </dgm:t>
    </dgm:pt>
    <dgm:pt modelId="{4A8B88A4-44B0-4AEE-9840-C55ABBF3AECB}" type="parTrans" cxnId="{DF9D6F5D-F343-4849-B7E6-EFD8F314AE8E}">
      <dgm:prSet/>
      <dgm:spPr/>
      <dgm:t>
        <a:bodyPr/>
        <a:lstStyle/>
        <a:p>
          <a:endParaRPr lang="en-GB"/>
        </a:p>
      </dgm:t>
    </dgm:pt>
    <dgm:pt modelId="{8DF1B8FB-856E-4612-94EF-156B4C0AFC32}" type="sibTrans" cxnId="{DF9D6F5D-F343-4849-B7E6-EFD8F314AE8E}">
      <dgm:prSet/>
      <dgm:spPr/>
      <dgm:t>
        <a:bodyPr/>
        <a:lstStyle/>
        <a:p>
          <a:endParaRPr lang="en-GB"/>
        </a:p>
      </dgm:t>
    </dgm:pt>
    <dgm:pt modelId="{F5339843-C1C5-4F7F-94FA-DC5B496AC6E5}">
      <dgm:prSet/>
      <dgm:spPr/>
      <dgm:t>
        <a:bodyPr/>
        <a:lstStyle/>
        <a:p>
          <a:r>
            <a:rPr lang="en-GB" dirty="0"/>
            <a:t>Customer journey and experience design</a:t>
          </a:r>
        </a:p>
      </dgm:t>
    </dgm:pt>
    <dgm:pt modelId="{F381966A-A959-45A1-9824-D8A709384C81}" type="parTrans" cxnId="{7F900833-14D8-4780-9289-71C58C27521A}">
      <dgm:prSet/>
      <dgm:spPr/>
      <dgm:t>
        <a:bodyPr/>
        <a:lstStyle/>
        <a:p>
          <a:endParaRPr lang="en-GB"/>
        </a:p>
      </dgm:t>
    </dgm:pt>
    <dgm:pt modelId="{F8BCC8D7-33AA-46EE-98C8-A0FED4C0EBC5}" type="sibTrans" cxnId="{7F900833-14D8-4780-9289-71C58C27521A}">
      <dgm:prSet/>
      <dgm:spPr/>
      <dgm:t>
        <a:bodyPr/>
        <a:lstStyle/>
        <a:p>
          <a:endParaRPr lang="en-GB"/>
        </a:p>
      </dgm:t>
    </dgm:pt>
    <dgm:pt modelId="{9A1C7A25-D111-4274-9519-9A08CFC7508D}">
      <dgm:prSet/>
      <dgm:spPr/>
      <dgm:t>
        <a:bodyPr/>
        <a:lstStyle/>
        <a:p>
          <a:r>
            <a:rPr lang="en-GB"/>
            <a:t>Partner and network management Internal firm perspective </a:t>
          </a:r>
        </a:p>
      </dgm:t>
    </dgm:pt>
    <dgm:pt modelId="{EA17CC85-D30C-4FEF-8889-4A29233F0CBE}" type="parTrans" cxnId="{39C966A0-69A8-4D56-92B6-382D83ACD230}">
      <dgm:prSet/>
      <dgm:spPr/>
      <dgm:t>
        <a:bodyPr/>
        <a:lstStyle/>
        <a:p>
          <a:endParaRPr lang="en-GB"/>
        </a:p>
      </dgm:t>
    </dgm:pt>
    <dgm:pt modelId="{1A7C29BF-29F9-428B-BFF4-1BC66CE529B3}" type="sibTrans" cxnId="{39C966A0-69A8-4D56-92B6-382D83ACD230}">
      <dgm:prSet/>
      <dgm:spPr/>
      <dgm:t>
        <a:bodyPr/>
        <a:lstStyle/>
        <a:p>
          <a:endParaRPr lang="en-GB"/>
        </a:p>
      </dgm:t>
    </dgm:pt>
    <dgm:pt modelId="{EAE08FD7-A50A-496F-ABC8-8AD9864254D3}" type="pres">
      <dgm:prSet presAssocID="{5DE81DF5-A2DF-41EF-A4E0-06566773A939}" presName="diagram" presStyleCnt="0">
        <dgm:presLayoutVars>
          <dgm:dir/>
          <dgm:resizeHandles val="exact"/>
        </dgm:presLayoutVars>
      </dgm:prSet>
      <dgm:spPr/>
      <dgm:t>
        <a:bodyPr/>
        <a:lstStyle/>
        <a:p>
          <a:endParaRPr lang="en-US"/>
        </a:p>
      </dgm:t>
    </dgm:pt>
    <dgm:pt modelId="{F1DFBE6E-6219-4032-AA34-66F133F22ABF}" type="pres">
      <dgm:prSet presAssocID="{CAA74465-46DB-48B8-8924-4518181F7005}" presName="node" presStyleLbl="node1" presStyleIdx="0" presStyleCnt="8">
        <dgm:presLayoutVars>
          <dgm:bulletEnabled val="1"/>
        </dgm:presLayoutVars>
      </dgm:prSet>
      <dgm:spPr/>
      <dgm:t>
        <a:bodyPr/>
        <a:lstStyle/>
        <a:p>
          <a:endParaRPr lang="en-US"/>
        </a:p>
      </dgm:t>
    </dgm:pt>
    <dgm:pt modelId="{B4462885-CD74-4EE7-88A3-FFC979789F67}" type="pres">
      <dgm:prSet presAssocID="{794FFBBB-48F0-483A-AEE2-AB977E4EC5F3}" presName="sibTrans" presStyleCnt="0"/>
      <dgm:spPr/>
    </dgm:pt>
    <dgm:pt modelId="{5CAAE2EF-861D-4F39-BA14-BEFF3F4EB27C}" type="pres">
      <dgm:prSet presAssocID="{FC7D143F-16B6-4E3C-95B7-4274EDA11F00}" presName="node" presStyleLbl="node1" presStyleIdx="1" presStyleCnt="8">
        <dgm:presLayoutVars>
          <dgm:bulletEnabled val="1"/>
        </dgm:presLayoutVars>
      </dgm:prSet>
      <dgm:spPr/>
      <dgm:t>
        <a:bodyPr/>
        <a:lstStyle/>
        <a:p>
          <a:endParaRPr lang="en-US"/>
        </a:p>
      </dgm:t>
    </dgm:pt>
    <dgm:pt modelId="{1D5BC794-243A-4240-96FB-112E93031384}" type="pres">
      <dgm:prSet presAssocID="{B77A9A1C-C46F-47E9-B0FF-E3AE1C9BFF85}" presName="sibTrans" presStyleCnt="0"/>
      <dgm:spPr/>
    </dgm:pt>
    <dgm:pt modelId="{AE25E50C-F2F3-46C0-BE0F-6B614EABAC4B}" type="pres">
      <dgm:prSet presAssocID="{FB84F908-5AA6-402D-B3CE-A4BC197E0251}" presName="node" presStyleLbl="node1" presStyleIdx="2" presStyleCnt="8">
        <dgm:presLayoutVars>
          <dgm:bulletEnabled val="1"/>
        </dgm:presLayoutVars>
      </dgm:prSet>
      <dgm:spPr/>
      <dgm:t>
        <a:bodyPr/>
        <a:lstStyle/>
        <a:p>
          <a:endParaRPr lang="en-US"/>
        </a:p>
      </dgm:t>
    </dgm:pt>
    <dgm:pt modelId="{857E6F6E-9233-481C-86DD-76D6D0FE03E2}" type="pres">
      <dgm:prSet presAssocID="{4B78BA4F-FF2A-4D1A-8844-2BBDA02521C0}" presName="sibTrans" presStyleCnt="0"/>
      <dgm:spPr/>
    </dgm:pt>
    <dgm:pt modelId="{793B7B66-2165-40C6-B75C-D04BC779573A}" type="pres">
      <dgm:prSet presAssocID="{B2663B3F-EEA1-41E0-85EB-193C084C08DC}" presName="node" presStyleLbl="node1" presStyleIdx="3" presStyleCnt="8">
        <dgm:presLayoutVars>
          <dgm:bulletEnabled val="1"/>
        </dgm:presLayoutVars>
      </dgm:prSet>
      <dgm:spPr/>
      <dgm:t>
        <a:bodyPr/>
        <a:lstStyle/>
        <a:p>
          <a:endParaRPr lang="en-US"/>
        </a:p>
      </dgm:t>
    </dgm:pt>
    <dgm:pt modelId="{5B5F50C1-B638-4A4C-95D8-7E84058AA2F0}" type="pres">
      <dgm:prSet presAssocID="{FC6A51FD-C22C-4466-866C-AA04992487AA}" presName="sibTrans" presStyleCnt="0"/>
      <dgm:spPr/>
    </dgm:pt>
    <dgm:pt modelId="{E7F8E058-875F-49E0-8960-A936D0F5D1AC}" type="pres">
      <dgm:prSet presAssocID="{FD24D985-6317-4703-B0F4-4F21AD7B68B0}" presName="node" presStyleLbl="node1" presStyleIdx="4" presStyleCnt="8">
        <dgm:presLayoutVars>
          <dgm:bulletEnabled val="1"/>
        </dgm:presLayoutVars>
      </dgm:prSet>
      <dgm:spPr/>
      <dgm:t>
        <a:bodyPr/>
        <a:lstStyle/>
        <a:p>
          <a:endParaRPr lang="en-US"/>
        </a:p>
      </dgm:t>
    </dgm:pt>
    <dgm:pt modelId="{DFB76827-F58C-4D05-89BE-424052090FE6}" type="pres">
      <dgm:prSet presAssocID="{CFEAF0B6-8197-4222-9CE5-777EA6A9DD3A}" presName="sibTrans" presStyleCnt="0"/>
      <dgm:spPr/>
    </dgm:pt>
    <dgm:pt modelId="{107B5753-2028-446F-8DEC-47C0DF157C72}" type="pres">
      <dgm:prSet presAssocID="{566032A4-D0B4-41EB-AF3B-EEFDA0068E1F}" presName="node" presStyleLbl="node1" presStyleIdx="5" presStyleCnt="8">
        <dgm:presLayoutVars>
          <dgm:bulletEnabled val="1"/>
        </dgm:presLayoutVars>
      </dgm:prSet>
      <dgm:spPr/>
      <dgm:t>
        <a:bodyPr/>
        <a:lstStyle/>
        <a:p>
          <a:endParaRPr lang="en-US"/>
        </a:p>
      </dgm:t>
    </dgm:pt>
    <dgm:pt modelId="{7EB67BCA-ACC1-4B43-971D-977E5E56EFD6}" type="pres">
      <dgm:prSet presAssocID="{8DF1B8FB-856E-4612-94EF-156B4C0AFC32}" presName="sibTrans" presStyleCnt="0"/>
      <dgm:spPr/>
    </dgm:pt>
    <dgm:pt modelId="{4F2940B2-59F4-4C53-8E1D-349184AC6757}" type="pres">
      <dgm:prSet presAssocID="{F5339843-C1C5-4F7F-94FA-DC5B496AC6E5}" presName="node" presStyleLbl="node1" presStyleIdx="6" presStyleCnt="8">
        <dgm:presLayoutVars>
          <dgm:bulletEnabled val="1"/>
        </dgm:presLayoutVars>
      </dgm:prSet>
      <dgm:spPr/>
      <dgm:t>
        <a:bodyPr/>
        <a:lstStyle/>
        <a:p>
          <a:endParaRPr lang="en-US"/>
        </a:p>
      </dgm:t>
    </dgm:pt>
    <dgm:pt modelId="{F712AE36-EDD0-4118-86DB-0B12DEB79EAC}" type="pres">
      <dgm:prSet presAssocID="{F8BCC8D7-33AA-46EE-98C8-A0FED4C0EBC5}" presName="sibTrans" presStyleCnt="0"/>
      <dgm:spPr/>
    </dgm:pt>
    <dgm:pt modelId="{E921CC2F-7E55-4667-AA1F-03E8F972812A}" type="pres">
      <dgm:prSet presAssocID="{9A1C7A25-D111-4274-9519-9A08CFC7508D}" presName="node" presStyleLbl="node1" presStyleIdx="7" presStyleCnt="8">
        <dgm:presLayoutVars>
          <dgm:bulletEnabled val="1"/>
        </dgm:presLayoutVars>
      </dgm:prSet>
      <dgm:spPr/>
      <dgm:t>
        <a:bodyPr/>
        <a:lstStyle/>
        <a:p>
          <a:endParaRPr lang="en-US"/>
        </a:p>
      </dgm:t>
    </dgm:pt>
  </dgm:ptLst>
  <dgm:cxnLst>
    <dgm:cxn modelId="{39C966A0-69A8-4D56-92B6-382D83ACD230}" srcId="{5DE81DF5-A2DF-41EF-A4E0-06566773A939}" destId="{9A1C7A25-D111-4274-9519-9A08CFC7508D}" srcOrd="7" destOrd="0" parTransId="{EA17CC85-D30C-4FEF-8889-4A29233F0CBE}" sibTransId="{1A7C29BF-29F9-428B-BFF4-1BC66CE529B3}"/>
    <dgm:cxn modelId="{BF56F0A3-5CEA-4771-9970-24324630B9E3}" type="presOf" srcId="{F5339843-C1C5-4F7F-94FA-DC5B496AC6E5}" destId="{4F2940B2-59F4-4C53-8E1D-349184AC6757}" srcOrd="0" destOrd="0" presId="urn:microsoft.com/office/officeart/2005/8/layout/default#1"/>
    <dgm:cxn modelId="{DF9D6F5D-F343-4849-B7E6-EFD8F314AE8E}" srcId="{5DE81DF5-A2DF-41EF-A4E0-06566773A939}" destId="{566032A4-D0B4-41EB-AF3B-EEFDA0068E1F}" srcOrd="5" destOrd="0" parTransId="{4A8B88A4-44B0-4AEE-9840-C55ABBF3AECB}" sibTransId="{8DF1B8FB-856E-4612-94EF-156B4C0AFC32}"/>
    <dgm:cxn modelId="{8DD19FB9-BDF8-4353-84CC-5CDE60BFF05A}" srcId="{5DE81DF5-A2DF-41EF-A4E0-06566773A939}" destId="{FB84F908-5AA6-402D-B3CE-A4BC197E0251}" srcOrd="2" destOrd="0" parTransId="{CB0614F4-4829-42DB-A309-624048B9579E}" sibTransId="{4B78BA4F-FF2A-4D1A-8844-2BBDA02521C0}"/>
    <dgm:cxn modelId="{3070B75E-A575-4C7A-AE3C-74D8896DA753}" type="presOf" srcId="{CAA74465-46DB-48B8-8924-4518181F7005}" destId="{F1DFBE6E-6219-4032-AA34-66F133F22ABF}" srcOrd="0" destOrd="0" presId="urn:microsoft.com/office/officeart/2005/8/layout/default#1"/>
    <dgm:cxn modelId="{EBB762BF-2D2E-45BC-8D08-3879A84A1846}" type="presOf" srcId="{5DE81DF5-A2DF-41EF-A4E0-06566773A939}" destId="{EAE08FD7-A50A-496F-ABC8-8AD9864254D3}" srcOrd="0" destOrd="0" presId="urn:microsoft.com/office/officeart/2005/8/layout/default#1"/>
    <dgm:cxn modelId="{52BBA74E-97CC-43C7-9656-0E7E330AF805}" srcId="{5DE81DF5-A2DF-41EF-A4E0-06566773A939}" destId="{CAA74465-46DB-48B8-8924-4518181F7005}" srcOrd="0" destOrd="0" parTransId="{B88852E3-33E0-4E70-8770-03018301B318}" sibTransId="{794FFBBB-48F0-483A-AEE2-AB977E4EC5F3}"/>
    <dgm:cxn modelId="{7E1867E1-EEFE-4077-9CE2-D6C62EB55708}" srcId="{5DE81DF5-A2DF-41EF-A4E0-06566773A939}" destId="{B2663B3F-EEA1-41E0-85EB-193C084C08DC}" srcOrd="3" destOrd="0" parTransId="{35787D43-5CBC-4A20-9CF8-3D241A56265D}" sibTransId="{FC6A51FD-C22C-4466-866C-AA04992487AA}"/>
    <dgm:cxn modelId="{97835152-9157-49FA-814B-3A61B1EC5B1C}" type="presOf" srcId="{FD24D985-6317-4703-B0F4-4F21AD7B68B0}" destId="{E7F8E058-875F-49E0-8960-A936D0F5D1AC}" srcOrd="0" destOrd="0" presId="urn:microsoft.com/office/officeart/2005/8/layout/default#1"/>
    <dgm:cxn modelId="{050C8B45-4144-48DF-9B8F-B2358CC04208}" srcId="{5DE81DF5-A2DF-41EF-A4E0-06566773A939}" destId="{FD24D985-6317-4703-B0F4-4F21AD7B68B0}" srcOrd="4" destOrd="0" parTransId="{A06BDB1F-64CE-4F71-AFA5-0ADF3CAEE2BF}" sibTransId="{CFEAF0B6-8197-4222-9CE5-777EA6A9DD3A}"/>
    <dgm:cxn modelId="{758CB5EF-F43D-49DF-A635-14BA6DFE6F5F}" srcId="{5DE81DF5-A2DF-41EF-A4E0-06566773A939}" destId="{FC7D143F-16B6-4E3C-95B7-4274EDA11F00}" srcOrd="1" destOrd="0" parTransId="{2DD58637-7B8F-4748-982A-DB1C5B77A26E}" sibTransId="{B77A9A1C-C46F-47E9-B0FF-E3AE1C9BFF85}"/>
    <dgm:cxn modelId="{ACEC709D-02A0-4E61-9407-2D318B137C74}" type="presOf" srcId="{566032A4-D0B4-41EB-AF3B-EEFDA0068E1F}" destId="{107B5753-2028-446F-8DEC-47C0DF157C72}" srcOrd="0" destOrd="0" presId="urn:microsoft.com/office/officeart/2005/8/layout/default#1"/>
    <dgm:cxn modelId="{1810E75C-02CC-41BD-95B1-279DACDE6B3E}" type="presOf" srcId="{FB84F908-5AA6-402D-B3CE-A4BC197E0251}" destId="{AE25E50C-F2F3-46C0-BE0F-6B614EABAC4B}" srcOrd="0" destOrd="0" presId="urn:microsoft.com/office/officeart/2005/8/layout/default#1"/>
    <dgm:cxn modelId="{79AA1507-D363-44B1-A3FB-EB20E5D02C38}" type="presOf" srcId="{FC7D143F-16B6-4E3C-95B7-4274EDA11F00}" destId="{5CAAE2EF-861D-4F39-BA14-BEFF3F4EB27C}" srcOrd="0" destOrd="0" presId="urn:microsoft.com/office/officeart/2005/8/layout/default#1"/>
    <dgm:cxn modelId="{7F900833-14D8-4780-9289-71C58C27521A}" srcId="{5DE81DF5-A2DF-41EF-A4E0-06566773A939}" destId="{F5339843-C1C5-4F7F-94FA-DC5B496AC6E5}" srcOrd="6" destOrd="0" parTransId="{F381966A-A959-45A1-9824-D8A709384C81}" sibTransId="{F8BCC8D7-33AA-46EE-98C8-A0FED4C0EBC5}"/>
    <dgm:cxn modelId="{8A996A81-227D-436F-97FA-B26F6CE6EEB7}" type="presOf" srcId="{B2663B3F-EEA1-41E0-85EB-193C084C08DC}" destId="{793B7B66-2165-40C6-B75C-D04BC779573A}" srcOrd="0" destOrd="0" presId="urn:microsoft.com/office/officeart/2005/8/layout/default#1"/>
    <dgm:cxn modelId="{AF0B17C5-A0E3-4D41-AD7B-8ADA5466F1FF}" type="presOf" srcId="{9A1C7A25-D111-4274-9519-9A08CFC7508D}" destId="{E921CC2F-7E55-4667-AA1F-03E8F972812A}" srcOrd="0" destOrd="0" presId="urn:microsoft.com/office/officeart/2005/8/layout/default#1"/>
    <dgm:cxn modelId="{D2BD271E-3215-45E3-817D-F747605127CE}" type="presParOf" srcId="{EAE08FD7-A50A-496F-ABC8-8AD9864254D3}" destId="{F1DFBE6E-6219-4032-AA34-66F133F22ABF}" srcOrd="0" destOrd="0" presId="urn:microsoft.com/office/officeart/2005/8/layout/default#1"/>
    <dgm:cxn modelId="{D172BC9B-113A-4990-B044-1E156AF2BEC1}" type="presParOf" srcId="{EAE08FD7-A50A-496F-ABC8-8AD9864254D3}" destId="{B4462885-CD74-4EE7-88A3-FFC979789F67}" srcOrd="1" destOrd="0" presId="urn:microsoft.com/office/officeart/2005/8/layout/default#1"/>
    <dgm:cxn modelId="{628C42BA-0997-4C25-B856-7C3003BA18D9}" type="presParOf" srcId="{EAE08FD7-A50A-496F-ABC8-8AD9864254D3}" destId="{5CAAE2EF-861D-4F39-BA14-BEFF3F4EB27C}" srcOrd="2" destOrd="0" presId="urn:microsoft.com/office/officeart/2005/8/layout/default#1"/>
    <dgm:cxn modelId="{E5ACFCB1-0864-4994-846E-DD5C0CE2748E}" type="presParOf" srcId="{EAE08FD7-A50A-496F-ABC8-8AD9864254D3}" destId="{1D5BC794-243A-4240-96FB-112E93031384}" srcOrd="3" destOrd="0" presId="urn:microsoft.com/office/officeart/2005/8/layout/default#1"/>
    <dgm:cxn modelId="{AFAFA766-C18D-45B4-9074-C20FFC2149F3}" type="presParOf" srcId="{EAE08FD7-A50A-496F-ABC8-8AD9864254D3}" destId="{AE25E50C-F2F3-46C0-BE0F-6B614EABAC4B}" srcOrd="4" destOrd="0" presId="urn:microsoft.com/office/officeart/2005/8/layout/default#1"/>
    <dgm:cxn modelId="{C55B435C-014F-4F9D-ADC1-A2E25F7FE74C}" type="presParOf" srcId="{EAE08FD7-A50A-496F-ABC8-8AD9864254D3}" destId="{857E6F6E-9233-481C-86DD-76D6D0FE03E2}" srcOrd="5" destOrd="0" presId="urn:microsoft.com/office/officeart/2005/8/layout/default#1"/>
    <dgm:cxn modelId="{953D67AD-CD65-4661-A3EB-D7EA9E378AE0}" type="presParOf" srcId="{EAE08FD7-A50A-496F-ABC8-8AD9864254D3}" destId="{793B7B66-2165-40C6-B75C-D04BC779573A}" srcOrd="6" destOrd="0" presId="urn:microsoft.com/office/officeart/2005/8/layout/default#1"/>
    <dgm:cxn modelId="{B177C199-C4C4-4B0E-A921-6FA7EC3C72E8}" type="presParOf" srcId="{EAE08FD7-A50A-496F-ABC8-8AD9864254D3}" destId="{5B5F50C1-B638-4A4C-95D8-7E84058AA2F0}" srcOrd="7" destOrd="0" presId="urn:microsoft.com/office/officeart/2005/8/layout/default#1"/>
    <dgm:cxn modelId="{02029E48-6298-4AE5-AAD8-927777D941A8}" type="presParOf" srcId="{EAE08FD7-A50A-496F-ABC8-8AD9864254D3}" destId="{E7F8E058-875F-49E0-8960-A936D0F5D1AC}" srcOrd="8" destOrd="0" presId="urn:microsoft.com/office/officeart/2005/8/layout/default#1"/>
    <dgm:cxn modelId="{67360B6D-4FB7-4A3D-8534-B7583E8CADE6}" type="presParOf" srcId="{EAE08FD7-A50A-496F-ABC8-8AD9864254D3}" destId="{DFB76827-F58C-4D05-89BE-424052090FE6}" srcOrd="9" destOrd="0" presId="urn:microsoft.com/office/officeart/2005/8/layout/default#1"/>
    <dgm:cxn modelId="{D2B03E68-A970-43B5-9DC4-15F5A4D40E56}" type="presParOf" srcId="{EAE08FD7-A50A-496F-ABC8-8AD9864254D3}" destId="{107B5753-2028-446F-8DEC-47C0DF157C72}" srcOrd="10" destOrd="0" presId="urn:microsoft.com/office/officeart/2005/8/layout/default#1"/>
    <dgm:cxn modelId="{260E9D22-4CB5-47BF-85D8-BE38D13F1E93}" type="presParOf" srcId="{EAE08FD7-A50A-496F-ABC8-8AD9864254D3}" destId="{7EB67BCA-ACC1-4B43-971D-977E5E56EFD6}" srcOrd="11" destOrd="0" presId="urn:microsoft.com/office/officeart/2005/8/layout/default#1"/>
    <dgm:cxn modelId="{9843BAF3-1973-475A-A4A1-BCA629D706AE}" type="presParOf" srcId="{EAE08FD7-A50A-496F-ABC8-8AD9864254D3}" destId="{4F2940B2-59F4-4C53-8E1D-349184AC6757}" srcOrd="12" destOrd="0" presId="urn:microsoft.com/office/officeart/2005/8/layout/default#1"/>
    <dgm:cxn modelId="{70240335-C904-4E53-A1AC-E43D042427E9}" type="presParOf" srcId="{EAE08FD7-A50A-496F-ABC8-8AD9864254D3}" destId="{F712AE36-EDD0-4118-86DB-0B12DEB79EAC}" srcOrd="13" destOrd="0" presId="urn:microsoft.com/office/officeart/2005/8/layout/default#1"/>
    <dgm:cxn modelId="{350EB8D5-D714-4CB6-A36C-9B6FBD642CD6}" type="presParOf" srcId="{EAE08FD7-A50A-496F-ABC8-8AD9864254D3}" destId="{E921CC2F-7E55-4667-AA1F-03E8F972812A}" srcOrd="14" destOrd="0" presId="urn:microsoft.com/office/officeart/2005/8/layout/defaul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FBE6E-6219-4032-AA34-66F133F22ABF}">
      <dsp:nvSpPr>
        <dsp:cNvPr id="0" name=""/>
        <dsp:cNvSpPr/>
      </dsp:nvSpPr>
      <dsp:spPr>
        <a:xfrm>
          <a:off x="622309" y="799"/>
          <a:ext cx="2075650" cy="124539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a:t>Customer experience dynamics </a:t>
          </a:r>
        </a:p>
      </dsp:txBody>
      <dsp:txXfrm>
        <a:off x="622309" y="799"/>
        <a:ext cx="2075650" cy="1245390"/>
      </dsp:txXfrm>
    </dsp:sp>
    <dsp:sp modelId="{5CAAE2EF-861D-4F39-BA14-BEFF3F4EB27C}">
      <dsp:nvSpPr>
        <dsp:cNvPr id="0" name=""/>
        <dsp:cNvSpPr/>
      </dsp:nvSpPr>
      <dsp:spPr>
        <a:xfrm>
          <a:off x="2905524" y="799"/>
          <a:ext cx="2075650" cy="1245390"/>
        </a:xfrm>
        <a:prstGeom prst="rect">
          <a:avLst/>
        </a:prstGeom>
        <a:solidFill>
          <a:schemeClr val="accent2">
            <a:hueOff val="-207909"/>
            <a:satOff val="-11990"/>
            <a:lumOff val="12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a:t>Mapping the customer journey</a:t>
          </a:r>
        </a:p>
      </dsp:txBody>
      <dsp:txXfrm>
        <a:off x="2905524" y="799"/>
        <a:ext cx="2075650" cy="1245390"/>
      </dsp:txXfrm>
    </dsp:sp>
    <dsp:sp modelId="{AE25E50C-F2F3-46C0-BE0F-6B614EABAC4B}">
      <dsp:nvSpPr>
        <dsp:cNvPr id="0" name=""/>
        <dsp:cNvSpPr/>
      </dsp:nvSpPr>
      <dsp:spPr>
        <a:xfrm>
          <a:off x="5188740" y="799"/>
          <a:ext cx="2075650" cy="1245390"/>
        </a:xfrm>
        <a:prstGeom prst="rect">
          <a:avLst/>
        </a:prstGeom>
        <a:solidFill>
          <a:schemeClr val="accent2">
            <a:hueOff val="-415818"/>
            <a:satOff val="-23979"/>
            <a:lumOff val="24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a:t>The multichannel journey</a:t>
          </a:r>
        </a:p>
      </dsp:txBody>
      <dsp:txXfrm>
        <a:off x="5188740" y="799"/>
        <a:ext cx="2075650" cy="1245390"/>
      </dsp:txXfrm>
    </dsp:sp>
    <dsp:sp modelId="{793B7B66-2165-40C6-B75C-D04BC779573A}">
      <dsp:nvSpPr>
        <dsp:cNvPr id="0" name=""/>
        <dsp:cNvSpPr/>
      </dsp:nvSpPr>
      <dsp:spPr>
        <a:xfrm>
          <a:off x="622309" y="1453754"/>
          <a:ext cx="2075650" cy="1245390"/>
        </a:xfrm>
        <a:prstGeom prst="rect">
          <a:avLst/>
        </a:prstGeom>
        <a:solidFill>
          <a:schemeClr val="accent2">
            <a:hueOff val="-623727"/>
            <a:satOff val="-35969"/>
            <a:lumOff val="36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a:t>The multidevice and mobile journey</a:t>
          </a:r>
        </a:p>
      </dsp:txBody>
      <dsp:txXfrm>
        <a:off x="622309" y="1453754"/>
        <a:ext cx="2075650" cy="1245390"/>
      </dsp:txXfrm>
    </dsp:sp>
    <dsp:sp modelId="{E7F8E058-875F-49E0-8960-A936D0F5D1AC}">
      <dsp:nvSpPr>
        <dsp:cNvPr id="0" name=""/>
        <dsp:cNvSpPr/>
      </dsp:nvSpPr>
      <dsp:spPr>
        <a:xfrm>
          <a:off x="2905524" y="1453754"/>
          <a:ext cx="2075650" cy="1245390"/>
        </a:xfrm>
        <a:prstGeom prst="rect">
          <a:avLst/>
        </a:prstGeom>
        <a:solidFill>
          <a:schemeClr val="accent2">
            <a:hueOff val="-831636"/>
            <a:satOff val="-47959"/>
            <a:lumOff val="49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a:t>Customer experience measurement</a:t>
          </a:r>
        </a:p>
      </dsp:txBody>
      <dsp:txXfrm>
        <a:off x="2905524" y="1453754"/>
        <a:ext cx="2075650" cy="1245390"/>
      </dsp:txXfrm>
    </dsp:sp>
    <dsp:sp modelId="{107B5753-2028-446F-8DEC-47C0DF157C72}">
      <dsp:nvSpPr>
        <dsp:cNvPr id="0" name=""/>
        <dsp:cNvSpPr/>
      </dsp:nvSpPr>
      <dsp:spPr>
        <a:xfrm>
          <a:off x="5188740" y="1453754"/>
          <a:ext cx="2075650" cy="1245390"/>
        </a:xfrm>
        <a:prstGeom prst="rect">
          <a:avLst/>
        </a:prstGeom>
        <a:solidFill>
          <a:schemeClr val="accent2">
            <a:hueOff val="-1039545"/>
            <a:satOff val="-59949"/>
            <a:lumOff val="61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a:t>Effects of touch points</a:t>
          </a:r>
        </a:p>
      </dsp:txBody>
      <dsp:txXfrm>
        <a:off x="5188740" y="1453754"/>
        <a:ext cx="2075650" cy="1245390"/>
      </dsp:txXfrm>
    </dsp:sp>
    <dsp:sp modelId="{4F2940B2-59F4-4C53-8E1D-349184AC6757}">
      <dsp:nvSpPr>
        <dsp:cNvPr id="0" name=""/>
        <dsp:cNvSpPr/>
      </dsp:nvSpPr>
      <dsp:spPr>
        <a:xfrm>
          <a:off x="1763917" y="2906710"/>
          <a:ext cx="2075650" cy="1245390"/>
        </a:xfrm>
        <a:prstGeom prst="rect">
          <a:avLst/>
        </a:prstGeom>
        <a:solidFill>
          <a:schemeClr val="accent2">
            <a:hueOff val="-1247454"/>
            <a:satOff val="-71938"/>
            <a:lumOff val="73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a:t>Customer journey and experience design</a:t>
          </a:r>
        </a:p>
      </dsp:txBody>
      <dsp:txXfrm>
        <a:off x="1763917" y="2906710"/>
        <a:ext cx="2075650" cy="1245390"/>
      </dsp:txXfrm>
    </dsp:sp>
    <dsp:sp modelId="{E921CC2F-7E55-4667-AA1F-03E8F972812A}">
      <dsp:nvSpPr>
        <dsp:cNvPr id="0" name=""/>
        <dsp:cNvSpPr/>
      </dsp:nvSpPr>
      <dsp:spPr>
        <a:xfrm>
          <a:off x="4047132" y="2906710"/>
          <a:ext cx="2075650" cy="1245390"/>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a:t>Partner and network management Internal firm perspective </a:t>
          </a:r>
        </a:p>
      </dsp:txBody>
      <dsp:txXfrm>
        <a:off x="4047132" y="2906710"/>
        <a:ext cx="2075650" cy="1245390"/>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89E021-18CB-4022-A9A0-87681BB1A005}" type="datetimeFigureOut">
              <a:rPr lang="en-GB" smtClean="0"/>
              <a:t>04/10/2019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F5F172-2EF0-40A8-804E-EAE64E30D2E3}" type="slidenum">
              <a:rPr lang="en-GB" smtClean="0"/>
              <a:t>‹#›</a:t>
            </a:fld>
            <a:endParaRPr lang="en-GB"/>
          </a:p>
        </p:txBody>
      </p:sp>
    </p:spTree>
    <p:extLst>
      <p:ext uri="{BB962C8B-B14F-4D97-AF65-F5344CB8AC3E}">
        <p14:creationId xmlns:p14="http://schemas.microsoft.com/office/powerpoint/2010/main" val="1360968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21707E4B-7F5F-458B-9473-DEB3EC3E77F9}"/>
              </a:ext>
            </a:extLst>
          </p:cNvPr>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a:spcBef>
                <a:spcPct val="30000"/>
              </a:spcBef>
              <a:defRPr sz="1300">
                <a:solidFill>
                  <a:schemeClr val="tx1"/>
                </a:solidFill>
                <a:latin typeface="Times New Roman" panose="02020603050405020304" pitchFamily="18" charset="0"/>
              </a:defRPr>
            </a:lvl1pPr>
            <a:lvl2pPr marL="798344" indent="-306927">
              <a:spcBef>
                <a:spcPct val="30000"/>
              </a:spcBef>
              <a:defRPr sz="1300">
                <a:solidFill>
                  <a:schemeClr val="tx1"/>
                </a:solidFill>
                <a:latin typeface="Times New Roman" panose="02020603050405020304" pitchFamily="18" charset="0"/>
              </a:defRPr>
            </a:lvl2pPr>
            <a:lvl3pPr marL="1229384" indent="-244870">
              <a:spcBef>
                <a:spcPct val="30000"/>
              </a:spcBef>
              <a:defRPr sz="1300">
                <a:solidFill>
                  <a:schemeClr val="tx1"/>
                </a:solidFill>
                <a:latin typeface="Times New Roman" panose="02020603050405020304" pitchFamily="18" charset="0"/>
              </a:defRPr>
            </a:lvl3pPr>
            <a:lvl4pPr marL="1722479" indent="-244870">
              <a:spcBef>
                <a:spcPct val="30000"/>
              </a:spcBef>
              <a:defRPr sz="1300">
                <a:solidFill>
                  <a:schemeClr val="tx1"/>
                </a:solidFill>
                <a:latin typeface="Times New Roman" panose="02020603050405020304" pitchFamily="18" charset="0"/>
              </a:defRPr>
            </a:lvl4pPr>
            <a:lvl5pPr marL="2213896" indent="-244870">
              <a:spcBef>
                <a:spcPct val="30000"/>
              </a:spcBef>
              <a:defRPr sz="1300">
                <a:solidFill>
                  <a:schemeClr val="tx1"/>
                </a:solidFill>
                <a:latin typeface="Times New Roman" panose="02020603050405020304" pitchFamily="18" charset="0"/>
              </a:defRPr>
            </a:lvl5pPr>
            <a:lvl6pPr marL="2696928" indent="-244870" eaLnBrk="0" fontAlgn="base" hangingPunct="0">
              <a:spcBef>
                <a:spcPct val="30000"/>
              </a:spcBef>
              <a:spcAft>
                <a:spcPct val="0"/>
              </a:spcAft>
              <a:defRPr sz="1300">
                <a:solidFill>
                  <a:schemeClr val="tx1"/>
                </a:solidFill>
                <a:latin typeface="Times New Roman" panose="02020603050405020304" pitchFamily="18" charset="0"/>
              </a:defRPr>
            </a:lvl6pPr>
            <a:lvl7pPr marL="3179959" indent="-244870" eaLnBrk="0" fontAlgn="base" hangingPunct="0">
              <a:spcBef>
                <a:spcPct val="30000"/>
              </a:spcBef>
              <a:spcAft>
                <a:spcPct val="0"/>
              </a:spcAft>
              <a:defRPr sz="1300">
                <a:solidFill>
                  <a:schemeClr val="tx1"/>
                </a:solidFill>
                <a:latin typeface="Times New Roman" panose="02020603050405020304" pitchFamily="18" charset="0"/>
              </a:defRPr>
            </a:lvl7pPr>
            <a:lvl8pPr marL="3662991" indent="-244870" eaLnBrk="0" fontAlgn="base" hangingPunct="0">
              <a:spcBef>
                <a:spcPct val="30000"/>
              </a:spcBef>
              <a:spcAft>
                <a:spcPct val="0"/>
              </a:spcAft>
              <a:defRPr sz="1300">
                <a:solidFill>
                  <a:schemeClr val="tx1"/>
                </a:solidFill>
                <a:latin typeface="Times New Roman" panose="02020603050405020304" pitchFamily="18" charset="0"/>
              </a:defRPr>
            </a:lvl8pPr>
            <a:lvl9pPr marL="4146023" indent="-244870" eaLnBrk="0" fontAlgn="base" hangingPunct="0">
              <a:spcBef>
                <a:spcPct val="30000"/>
              </a:spcBef>
              <a:spcAft>
                <a:spcPct val="0"/>
              </a:spcAft>
              <a:defRPr sz="1300">
                <a:solidFill>
                  <a:schemeClr val="tx1"/>
                </a:solidFill>
                <a:latin typeface="Times New Roman" panose="02020603050405020304" pitchFamily="18" charset="0"/>
              </a:defRPr>
            </a:lvl9pPr>
          </a:lstStyle>
          <a:p>
            <a:pPr>
              <a:spcBef>
                <a:spcPct val="0"/>
              </a:spcBef>
              <a:defRPr/>
            </a:pPr>
            <a:fld id="{F1159A68-E707-482D-A5DC-521372475E58}" type="slidenum">
              <a:rPr lang="en-GB" altLang="en-US" smtClean="0"/>
              <a:pPr>
                <a:spcBef>
                  <a:spcPct val="0"/>
                </a:spcBef>
                <a:defRPr/>
              </a:pPr>
              <a:t>16</a:t>
            </a:fld>
            <a:endParaRPr lang="en-GB" altLang="en-US"/>
          </a:p>
        </p:txBody>
      </p:sp>
      <p:sp>
        <p:nvSpPr>
          <p:cNvPr id="289795" name="Rectangle 2">
            <a:extLst>
              <a:ext uri="{FF2B5EF4-FFF2-40B4-BE49-F238E27FC236}">
                <a16:creationId xmlns:a16="http://schemas.microsoft.com/office/drawing/2014/main" id="{B796FD5E-CFB2-4975-B202-EF4E877F53A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a:extLst>
              <a:ext uri="{FF2B5EF4-FFF2-40B4-BE49-F238E27FC236}">
                <a16:creationId xmlns:a16="http://schemas.microsoft.com/office/drawing/2014/main" id="{5C425BE4-03D8-40B0-BB2B-62555537B303}"/>
              </a:ext>
            </a:extLst>
          </p:cNvPr>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a:defRPr/>
            </a:pPr>
            <a:endParaRPr lang="en-US" altLang="en-US"/>
          </a:p>
        </p:txBody>
      </p:sp>
    </p:spTree>
    <p:extLst>
      <p:ext uri="{BB962C8B-B14F-4D97-AF65-F5344CB8AC3E}">
        <p14:creationId xmlns:p14="http://schemas.microsoft.com/office/powerpoint/2010/main" val="3244541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4915706-070A-4707-AA18-DDF1820200B2}" type="slidenum">
              <a:rPr lang="en-GB" smtClean="0"/>
              <a:pPr>
                <a:defRPr/>
              </a:pPr>
              <a:t>18</a:t>
            </a:fld>
            <a:endParaRPr lang="en-GB"/>
          </a:p>
        </p:txBody>
      </p:sp>
    </p:spTree>
    <p:extLst>
      <p:ext uri="{BB962C8B-B14F-4D97-AF65-F5344CB8AC3E}">
        <p14:creationId xmlns:p14="http://schemas.microsoft.com/office/powerpoint/2010/main" val="2263486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1" dirty="0" smtClean="0">
                <a:solidFill>
                  <a:srgbClr val="FF0000"/>
                </a:solidFill>
              </a:rPr>
              <a:t>Permission currently being cleared</a:t>
            </a:r>
          </a:p>
          <a:p>
            <a:endParaRPr lang="en-GB" dirty="0"/>
          </a:p>
        </p:txBody>
      </p:sp>
      <p:sp>
        <p:nvSpPr>
          <p:cNvPr id="4" name="Slide Number Placeholder 3"/>
          <p:cNvSpPr>
            <a:spLocks noGrp="1"/>
          </p:cNvSpPr>
          <p:nvPr>
            <p:ph type="sldNum" sz="quarter" idx="10"/>
          </p:nvPr>
        </p:nvSpPr>
        <p:spPr/>
        <p:txBody>
          <a:bodyPr/>
          <a:lstStyle/>
          <a:p>
            <a:pPr>
              <a:defRPr/>
            </a:pPr>
            <a:fld id="{04915706-070A-4707-AA18-DDF1820200B2}" type="slidenum">
              <a:rPr lang="en-GB" smtClean="0"/>
              <a:pPr>
                <a:defRPr/>
              </a:pPr>
              <a:t>27</a:t>
            </a:fld>
            <a:endParaRPr lang="en-GB"/>
          </a:p>
        </p:txBody>
      </p:sp>
    </p:spTree>
    <p:extLst>
      <p:ext uri="{BB962C8B-B14F-4D97-AF65-F5344CB8AC3E}">
        <p14:creationId xmlns:p14="http://schemas.microsoft.com/office/powerpoint/2010/main" val="31672233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2660592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168560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103350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1541583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932537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531450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4315270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172652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894729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259446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04/10/2019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503561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Header and Table">
    <p:spTree>
      <p:nvGrpSpPr>
        <p:cNvPr id="1" name=""/>
        <p:cNvGrpSpPr/>
        <p:nvPr/>
      </p:nvGrpSpPr>
      <p:grpSpPr>
        <a:xfrm>
          <a:off x="0" y="0"/>
          <a:ext cx="0" cy="0"/>
          <a:chOff x="0" y="0"/>
          <a:chExt cx="0" cy="0"/>
        </a:xfrm>
      </p:grpSpPr>
      <p:sp>
        <p:nvSpPr>
          <p:cNvPr id="3" name="Title 1"/>
          <p:cNvSpPr>
            <a:spLocks noGrp="1"/>
          </p:cNvSpPr>
          <p:nvPr>
            <p:ph type="title"/>
          </p:nvPr>
        </p:nvSpPr>
        <p:spPr>
          <a:xfrm>
            <a:off x="609600" y="665794"/>
            <a:ext cx="10972800" cy="962977"/>
          </a:xfrm>
          <a:prstGeom prst="rect">
            <a:avLst/>
          </a:prstGeom>
        </p:spPr>
        <p:txBody>
          <a:bodyPr/>
          <a:lstStyle>
            <a:lvl1pPr algn="l">
              <a:defRPr sz="3600">
                <a:solidFill>
                  <a:schemeClr val="tx1"/>
                </a:solidFill>
              </a:defRPr>
            </a:lvl1pPr>
          </a:lstStyle>
          <a:p>
            <a:r>
              <a:rPr lang="en-US" dirty="0"/>
              <a:t>Click to edit Master title style</a:t>
            </a:r>
          </a:p>
        </p:txBody>
      </p:sp>
      <p:sp>
        <p:nvSpPr>
          <p:cNvPr id="9" name="Table Placeholder 4"/>
          <p:cNvSpPr>
            <a:spLocks noGrp="1"/>
          </p:cNvSpPr>
          <p:nvPr>
            <p:ph type="tbl" sz="quarter" idx="11"/>
          </p:nvPr>
        </p:nvSpPr>
        <p:spPr>
          <a:xfrm>
            <a:off x="609601" y="1808793"/>
            <a:ext cx="10972800" cy="3600450"/>
          </a:xfrm>
          <a:prstGeom prst="rect">
            <a:avLst/>
          </a:prstGeom>
        </p:spPr>
        <p:txBody>
          <a:bodyPr/>
          <a:lstStyle>
            <a:lvl1pPr>
              <a:defRPr sz="2200">
                <a:solidFill>
                  <a:schemeClr val="tx1"/>
                </a:solidFill>
              </a:defRPr>
            </a:lvl1pPr>
          </a:lstStyle>
          <a:p>
            <a:endParaRPr lang="en-GB" dirty="0"/>
          </a:p>
        </p:txBody>
      </p:sp>
    </p:spTree>
    <p:extLst>
      <p:ext uri="{BB962C8B-B14F-4D97-AF65-F5344CB8AC3E}">
        <p14:creationId xmlns:p14="http://schemas.microsoft.com/office/powerpoint/2010/main" val="1699591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3BFDE5-4949-4B2B-A996-253756198753}" type="datetimeFigureOut">
              <a:rPr lang="en-GB" smtClean="0"/>
              <a:t>04/10/2019</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560FF2-76CC-4C50-B802-487BB5BB70AD}" type="slidenum">
              <a:rPr lang="en-GB" smtClean="0"/>
              <a:t>‹#›</a:t>
            </a:fld>
            <a:endParaRPr lang="en-GB" dirty="0"/>
          </a:p>
        </p:txBody>
      </p:sp>
      <p:pic>
        <p:nvPicPr>
          <p:cNvPr id="7" name="Picture 6"/>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14942" y="6126581"/>
            <a:ext cx="1538858" cy="594894"/>
          </a:xfrm>
          <a:prstGeom prst="rect">
            <a:avLst/>
          </a:prstGeom>
        </p:spPr>
      </p:pic>
      <p:pic>
        <p:nvPicPr>
          <p:cNvPr id="8" name="Picture 7"/>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838200" y="5880637"/>
            <a:ext cx="1187344" cy="772040"/>
          </a:xfrm>
          <a:prstGeom prst="rect">
            <a:avLst/>
          </a:prstGeom>
        </p:spPr>
      </p:pic>
    </p:spTree>
    <p:extLst>
      <p:ext uri="{BB962C8B-B14F-4D97-AF65-F5344CB8AC3E}">
        <p14:creationId xmlns:p14="http://schemas.microsoft.com/office/powerpoint/2010/main" val="27222659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earesocial.com/u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bbc.co.uk/programmes/b0b0rvf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36567" y="1179731"/>
            <a:ext cx="5991496" cy="2387600"/>
          </a:xfrm>
          <a:solidFill>
            <a:schemeClr val="tx1">
              <a:lumMod val="85000"/>
              <a:lumOff val="15000"/>
            </a:schemeClr>
          </a:solidFill>
        </p:spPr>
        <p:txBody>
          <a:bodyPr>
            <a:normAutofit/>
          </a:bodyPr>
          <a:lstStyle/>
          <a:p>
            <a:r>
              <a:rPr lang="en-GB" sz="5400" dirty="0" smtClean="0">
                <a:solidFill>
                  <a:schemeClr val="bg1"/>
                </a:solidFill>
                <a:latin typeface="Arial" panose="020B0604020202020204" pitchFamily="34" charset="0"/>
                <a:cs typeface="Arial" panose="020B0604020202020204" pitchFamily="34" charset="0"/>
              </a:rPr>
              <a:t>CIM Certificate in Professional Marketing </a:t>
            </a:r>
            <a:endParaRPr lang="en-GB" sz="5400" dirty="0">
              <a:solidFill>
                <a:schemeClr val="bg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5936568" y="3617739"/>
            <a:ext cx="5991494" cy="1010529"/>
          </a:xfrm>
          <a:solidFill>
            <a:schemeClr val="tx1">
              <a:lumMod val="85000"/>
              <a:lumOff val="15000"/>
            </a:schemeClr>
          </a:solidFill>
        </p:spPr>
        <p:txBody>
          <a:bodyPr>
            <a:normAutofit/>
          </a:bodyPr>
          <a:lstStyle/>
          <a:p>
            <a:r>
              <a:rPr lang="en-GB" sz="3200" dirty="0" smtClean="0">
                <a:solidFill>
                  <a:schemeClr val="bg1"/>
                </a:solidFill>
                <a:latin typeface="Arial" panose="020B0604020202020204" pitchFamily="34" charset="0"/>
                <a:cs typeface="Arial" panose="020B0604020202020204" pitchFamily="34" charset="0"/>
              </a:rPr>
              <a:t>Digital Marketing </a:t>
            </a:r>
            <a:endParaRPr lang="en-GB" sz="3200" dirty="0">
              <a:solidFill>
                <a:schemeClr val="bg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179731"/>
            <a:ext cx="5795889" cy="3448537"/>
          </a:xfrm>
          <a:prstGeom prst="rect">
            <a:avLst/>
          </a:prstGeom>
        </p:spPr>
      </p:pic>
    </p:spTree>
    <p:extLst>
      <p:ext uri="{BB962C8B-B14F-4D97-AF65-F5344CB8AC3E}">
        <p14:creationId xmlns:p14="http://schemas.microsoft.com/office/powerpoint/2010/main" val="1302080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Assessment</a:t>
            </a:r>
            <a:r>
              <a:rPr lang="en-GB" dirty="0" smtClean="0"/>
              <a:t> </a:t>
            </a:r>
            <a:endParaRPr lang="en-GB" dirty="0"/>
          </a:p>
        </p:txBody>
      </p:sp>
      <p:sp>
        <p:nvSpPr>
          <p:cNvPr id="3" name="Content Placeholder 2"/>
          <p:cNvSpPr>
            <a:spLocks noGrp="1"/>
          </p:cNvSpPr>
          <p:nvPr>
            <p:ph idx="1"/>
          </p:nvPr>
        </p:nvSpPr>
        <p:spPr/>
        <p:txBody>
          <a:bodyPr/>
          <a:lstStyle/>
          <a:p>
            <a:pPr marL="0" indent="0">
              <a:buNone/>
            </a:pPr>
            <a:r>
              <a:rPr lang="en-GB" dirty="0" smtClean="0"/>
              <a:t>Assignment submission guidelines on Moodle </a:t>
            </a:r>
          </a:p>
          <a:p>
            <a:r>
              <a:rPr lang="en-GB" dirty="0" smtClean="0"/>
              <a:t>Booking before October 30</a:t>
            </a:r>
            <a:r>
              <a:rPr lang="en-GB" baseline="30000" dirty="0" smtClean="0"/>
              <a:t>th</a:t>
            </a:r>
            <a:r>
              <a:rPr lang="en-GB" dirty="0" smtClean="0"/>
              <a:t> </a:t>
            </a:r>
          </a:p>
          <a:p>
            <a:r>
              <a:rPr lang="en-GB" dirty="0" smtClean="0"/>
              <a:t>Assignment submission Friday 29</a:t>
            </a:r>
            <a:r>
              <a:rPr lang="en-GB" baseline="30000" dirty="0" smtClean="0"/>
              <a:t>th</a:t>
            </a:r>
            <a:r>
              <a:rPr lang="en-GB" dirty="0" smtClean="0"/>
              <a:t> November – online digital platform </a:t>
            </a:r>
            <a:endParaRPr lang="en-GB" dirty="0"/>
          </a:p>
        </p:txBody>
      </p:sp>
    </p:spTree>
    <p:extLst>
      <p:ext uri="{BB962C8B-B14F-4D97-AF65-F5344CB8AC3E}">
        <p14:creationId xmlns:p14="http://schemas.microsoft.com/office/powerpoint/2010/main" val="582509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err="1" smtClean="0">
                <a:solidFill>
                  <a:schemeClr val="bg1"/>
                </a:solidFill>
              </a:rPr>
              <a:t>IoT</a:t>
            </a:r>
            <a:endParaRPr lang="en-GB" dirty="0">
              <a:solidFill>
                <a:schemeClr val="bg1"/>
              </a:solidFill>
            </a:endParaRPr>
          </a:p>
        </p:txBody>
      </p:sp>
      <p:sp>
        <p:nvSpPr>
          <p:cNvPr id="3" name="Content Placeholder 2"/>
          <p:cNvSpPr>
            <a:spLocks noGrp="1"/>
          </p:cNvSpPr>
          <p:nvPr>
            <p:ph idx="1"/>
          </p:nvPr>
        </p:nvSpPr>
        <p:spPr>
          <a:xfrm>
            <a:off x="838200" y="1690688"/>
            <a:ext cx="11127658" cy="4486275"/>
          </a:xfrm>
        </p:spPr>
        <p:txBody>
          <a:bodyPr>
            <a:normAutofit fontScale="70000" lnSpcReduction="20000"/>
          </a:bodyPr>
          <a:lstStyle/>
          <a:p>
            <a:pPr marL="0" indent="0">
              <a:buNone/>
            </a:pPr>
            <a:r>
              <a:rPr lang="en-GB" dirty="0"/>
              <a:t>There is a dark side to the Internet of Things, which is well described by researchers David De Cremer, Bang Nguyen and Lyndon </a:t>
            </a:r>
            <a:r>
              <a:rPr lang="en-GB" dirty="0" err="1"/>
              <a:t>Simkin</a:t>
            </a:r>
            <a:r>
              <a:rPr lang="en-GB" dirty="0"/>
              <a:t> who highlighted potential abuses at different stages from transaction, gathering knowledge, the ongoing relationship and integrity. The main issues raised were (De Cremer et al., 2017, p. 150): </a:t>
            </a:r>
            <a:endParaRPr lang="en-GB" dirty="0" smtClean="0"/>
          </a:p>
          <a:p>
            <a:r>
              <a:rPr lang="en-GB" sz="3000" dirty="0" smtClean="0"/>
              <a:t>Information </a:t>
            </a:r>
            <a:r>
              <a:rPr lang="en-GB" sz="3000" dirty="0"/>
              <a:t>misuse – abusing the data held about the </a:t>
            </a:r>
            <a:r>
              <a:rPr lang="en-GB" sz="3000" dirty="0" smtClean="0"/>
              <a:t>customer</a:t>
            </a:r>
          </a:p>
          <a:p>
            <a:r>
              <a:rPr lang="en-GB" sz="3000" dirty="0" smtClean="0"/>
              <a:t>Privacy </a:t>
            </a:r>
            <a:r>
              <a:rPr lang="en-GB" sz="3000" dirty="0"/>
              <a:t>issues – collecting health and personal fitness data and selling </a:t>
            </a:r>
            <a:endParaRPr lang="en-GB" sz="3000" dirty="0" smtClean="0"/>
          </a:p>
          <a:p>
            <a:r>
              <a:rPr lang="en-GB" sz="3000" dirty="0" smtClean="0"/>
              <a:t>Online</a:t>
            </a:r>
          </a:p>
          <a:p>
            <a:r>
              <a:rPr lang="en-GB" sz="3000" dirty="0" smtClean="0"/>
              <a:t>Switching </a:t>
            </a:r>
            <a:r>
              <a:rPr lang="en-GB" sz="3000" dirty="0"/>
              <a:t>barriers – making it less attractive or difficult to switch </a:t>
            </a:r>
            <a:r>
              <a:rPr lang="en-GB" sz="3000" dirty="0" smtClean="0"/>
              <a:t>providers</a:t>
            </a:r>
          </a:p>
          <a:p>
            <a:r>
              <a:rPr lang="en-GB" sz="3000" dirty="0" smtClean="0"/>
              <a:t>Favouritism </a:t>
            </a:r>
            <a:r>
              <a:rPr lang="en-GB" sz="3000" dirty="0"/>
              <a:t>and discrimination – micro-segmentation based on shared customer </a:t>
            </a:r>
            <a:r>
              <a:rPr lang="en-GB" sz="3000" dirty="0" smtClean="0"/>
              <a:t>behaviour</a:t>
            </a:r>
          </a:p>
          <a:p>
            <a:r>
              <a:rPr lang="en-GB" sz="3000" dirty="0" smtClean="0"/>
              <a:t>Unfairness </a:t>
            </a:r>
            <a:r>
              <a:rPr lang="en-GB" sz="3000" dirty="0"/>
              <a:t>– discriminating against certain user types, such as higher prices to Mac </a:t>
            </a:r>
            <a:r>
              <a:rPr lang="en-GB" sz="3000" dirty="0" smtClean="0"/>
              <a:t>users</a:t>
            </a:r>
          </a:p>
          <a:p>
            <a:r>
              <a:rPr lang="en-GB" sz="3000" dirty="0" smtClean="0"/>
              <a:t>Dishonesty </a:t>
            </a:r>
            <a:r>
              <a:rPr lang="en-GB" sz="3000" dirty="0"/>
              <a:t>– cross-selling potentially unwanted or unneeded products based on </a:t>
            </a:r>
            <a:r>
              <a:rPr lang="en-GB" sz="3000" dirty="0" smtClean="0"/>
              <a:t>behaviour</a:t>
            </a:r>
          </a:p>
          <a:p>
            <a:r>
              <a:rPr lang="en-GB" sz="3000" dirty="0" smtClean="0"/>
              <a:t>Financial </a:t>
            </a:r>
            <a:r>
              <a:rPr lang="en-GB" sz="3000" dirty="0"/>
              <a:t>penalties – only benefiting clients wearing fitness devices and penalising those that </a:t>
            </a:r>
            <a:r>
              <a:rPr lang="en-GB" sz="3000" dirty="0" smtClean="0"/>
              <a:t>won’t</a:t>
            </a:r>
          </a:p>
          <a:p>
            <a:r>
              <a:rPr lang="en-GB" sz="3000" dirty="0" smtClean="0"/>
              <a:t>Confusing </a:t>
            </a:r>
            <a:r>
              <a:rPr lang="en-GB" sz="3000" dirty="0"/>
              <a:t>customers – only providing complex pricing </a:t>
            </a:r>
            <a:r>
              <a:rPr lang="en-GB" sz="3000" dirty="0" smtClean="0"/>
              <a:t>models (Hanlon, 2019, Pg16) </a:t>
            </a:r>
            <a:endParaRPr lang="en-GB" sz="3000" dirty="0"/>
          </a:p>
        </p:txBody>
      </p:sp>
      <p:sp>
        <p:nvSpPr>
          <p:cNvPr id="4" name="TextBox 3"/>
          <p:cNvSpPr txBox="1"/>
          <p:nvPr/>
        </p:nvSpPr>
        <p:spPr>
          <a:xfrm>
            <a:off x="4345858" y="6176963"/>
            <a:ext cx="4866968" cy="646331"/>
          </a:xfrm>
          <a:prstGeom prst="rect">
            <a:avLst/>
          </a:prstGeom>
          <a:noFill/>
        </p:spPr>
        <p:txBody>
          <a:bodyPr wrap="square" rtlCol="0">
            <a:spAutoFit/>
          </a:bodyPr>
          <a:lstStyle/>
          <a:p>
            <a:r>
              <a:rPr lang="en-GB" dirty="0" smtClean="0"/>
              <a:t>Source: Hanlon, A (2019) </a:t>
            </a:r>
            <a:r>
              <a:rPr lang="en-GB" i="1" dirty="0" smtClean="0"/>
              <a:t>Digital Marketing: Strategic Planning and Integration</a:t>
            </a:r>
            <a:r>
              <a:rPr lang="en-GB" dirty="0" smtClean="0"/>
              <a:t>.  London: Sage </a:t>
            </a:r>
            <a:endParaRPr lang="en-GB" dirty="0"/>
          </a:p>
        </p:txBody>
      </p:sp>
    </p:spTree>
    <p:extLst>
      <p:ext uri="{BB962C8B-B14F-4D97-AF65-F5344CB8AC3E}">
        <p14:creationId xmlns:p14="http://schemas.microsoft.com/office/powerpoint/2010/main" val="781906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082" y="238515"/>
            <a:ext cx="11676185" cy="1325563"/>
          </a:xfrm>
          <a:solidFill>
            <a:schemeClr val="tx1">
              <a:lumMod val="85000"/>
              <a:lumOff val="15000"/>
            </a:schemeClr>
          </a:solidFill>
        </p:spPr>
        <p:txBody>
          <a:bodyPr/>
          <a:lstStyle/>
          <a:p>
            <a:r>
              <a:rPr lang="en-GB" dirty="0" smtClean="0">
                <a:solidFill>
                  <a:schemeClr val="bg1"/>
                </a:solidFill>
                <a:latin typeface="Arial" panose="020B0604020202020204" pitchFamily="34" charset="0"/>
                <a:cs typeface="Arial" panose="020B0604020202020204" pitchFamily="34" charset="0"/>
              </a:rPr>
              <a:t>The Digital Landscape </a:t>
            </a:r>
            <a:endParaRPr lang="en-GB"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25083" y="2036640"/>
            <a:ext cx="11676185" cy="4351338"/>
          </a:xfrm>
        </p:spPr>
        <p:txBody>
          <a:bodyPr/>
          <a:lstStyle/>
          <a:p>
            <a:r>
              <a:rPr lang="en-GB" b="1" dirty="0" smtClean="0"/>
              <a:t>LO 1 – Understand the opportunities and challenges presented through the disruptive digital environment</a:t>
            </a:r>
          </a:p>
          <a:p>
            <a:r>
              <a:rPr lang="en-GB" b="1" dirty="0" smtClean="0"/>
              <a:t>LO 2 – Assess the impact and influence of the dynamic digital environment </a:t>
            </a:r>
            <a:endParaRPr lang="en-GB" b="1" dirty="0"/>
          </a:p>
        </p:txBody>
      </p:sp>
    </p:spTree>
    <p:extLst>
      <p:ext uri="{BB962C8B-B14F-4D97-AF65-F5344CB8AC3E}">
        <p14:creationId xmlns:p14="http://schemas.microsoft.com/office/powerpoint/2010/main" val="3734675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414859" y="521111"/>
            <a:ext cx="9090786" cy="5097496"/>
          </a:xfrm>
          <a:prstGeom prst="rect">
            <a:avLst/>
          </a:prstGeom>
        </p:spPr>
      </p:pic>
    </p:spTree>
    <p:extLst>
      <p:ext uri="{BB962C8B-B14F-4D97-AF65-F5344CB8AC3E}">
        <p14:creationId xmlns:p14="http://schemas.microsoft.com/office/powerpoint/2010/main" val="3181579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661651" y="811046"/>
            <a:ext cx="8604301" cy="4824707"/>
          </a:xfrm>
          <a:prstGeom prst="rect">
            <a:avLst/>
          </a:prstGeom>
        </p:spPr>
      </p:pic>
    </p:spTree>
    <p:extLst>
      <p:ext uri="{BB962C8B-B14F-4D97-AF65-F5344CB8AC3E}">
        <p14:creationId xmlns:p14="http://schemas.microsoft.com/office/powerpoint/2010/main" val="1121944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hlinkClick r:id="rId2"/>
              </a:rPr>
              <a:t>https://wearesocial.com/uk</a:t>
            </a:r>
            <a:r>
              <a:rPr lang="en-GB" smtClean="0">
                <a:hlinkClick r:id="rId2"/>
              </a:rPr>
              <a:t>/</a:t>
            </a:r>
            <a:r>
              <a:rPr lang="en-GB" smtClean="0"/>
              <a:t> </a:t>
            </a:r>
            <a:endParaRPr lang="en-GB"/>
          </a:p>
        </p:txBody>
      </p:sp>
      <p:sp>
        <p:nvSpPr>
          <p:cNvPr id="3" name="Content Placeholder 2"/>
          <p:cNvSpPr>
            <a:spLocks noGrp="1"/>
          </p:cNvSpPr>
          <p:nvPr>
            <p:ph idx="1"/>
          </p:nvPr>
        </p:nvSpPr>
        <p:spPr/>
        <p:txBody>
          <a:bodyPr/>
          <a:lstStyle/>
          <a:p>
            <a:pPr marL="0" indent="0">
              <a:buNone/>
            </a:pPr>
            <a:r>
              <a:rPr lang="en-GB" dirty="0"/>
              <a:t>On average, the world’s internet users spend 6 hours and 42 minutes online each day</a:t>
            </a:r>
            <a:r>
              <a:rPr lang="en-GB" dirty="0" smtClean="0"/>
              <a:t>.</a:t>
            </a:r>
          </a:p>
          <a:p>
            <a:pPr marL="0" indent="0">
              <a:buNone/>
            </a:pPr>
            <a:endParaRPr lang="en-GB" dirty="0" smtClean="0"/>
          </a:p>
          <a:p>
            <a:pPr marL="0" indent="0">
              <a:buNone/>
            </a:pPr>
            <a:r>
              <a:rPr lang="en-GB" dirty="0" smtClean="0"/>
              <a:t>Google </a:t>
            </a:r>
            <a:r>
              <a:rPr lang="en-GB" dirty="0"/>
              <a:t>continues to dominate the rankings of the world’s most visited </a:t>
            </a:r>
            <a:r>
              <a:rPr lang="en-GB" dirty="0" smtClean="0"/>
              <a:t>websites</a:t>
            </a:r>
          </a:p>
          <a:p>
            <a:pPr marL="0" indent="0">
              <a:buNone/>
            </a:pPr>
            <a:endParaRPr lang="en-GB" dirty="0" smtClean="0"/>
          </a:p>
          <a:p>
            <a:pPr marL="0" indent="0">
              <a:buNone/>
            </a:pPr>
            <a:r>
              <a:rPr lang="en-GB" dirty="0" smtClean="0"/>
              <a:t>YouTube </a:t>
            </a:r>
            <a:r>
              <a:rPr lang="en-GB" dirty="0"/>
              <a:t>– comes in at number two </a:t>
            </a:r>
            <a:endParaRPr lang="en-GB" dirty="0" smtClean="0"/>
          </a:p>
          <a:p>
            <a:pPr marL="0" indent="0">
              <a:buNone/>
            </a:pPr>
            <a:endParaRPr lang="en-GB" dirty="0" smtClean="0"/>
          </a:p>
          <a:p>
            <a:pPr marL="0" indent="0">
              <a:buNone/>
            </a:pPr>
            <a:r>
              <a:rPr lang="en-GB" dirty="0" smtClean="0"/>
              <a:t>Facebook </a:t>
            </a:r>
            <a:r>
              <a:rPr lang="en-GB" dirty="0"/>
              <a:t>takes the third spot.</a:t>
            </a:r>
          </a:p>
        </p:txBody>
      </p:sp>
    </p:spTree>
    <p:extLst>
      <p:ext uri="{BB962C8B-B14F-4D97-AF65-F5344CB8AC3E}">
        <p14:creationId xmlns:p14="http://schemas.microsoft.com/office/powerpoint/2010/main" val="1388188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idx="1"/>
          </p:nvPr>
        </p:nvPicPr>
        <p:blipFill>
          <a:blip r:embed="rId2"/>
          <a:stretch>
            <a:fillRect/>
          </a:stretch>
        </p:blipFill>
        <p:spPr>
          <a:xfrm>
            <a:off x="331102" y="724412"/>
            <a:ext cx="5630440" cy="4351338"/>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09023" y="1093207"/>
            <a:ext cx="4071932" cy="3606612"/>
          </a:xfrm>
          <a:prstGeom prst="rect">
            <a:avLst/>
          </a:prstGeom>
        </p:spPr>
      </p:pic>
    </p:spTree>
    <p:extLst>
      <p:ext uri="{BB962C8B-B14F-4D97-AF65-F5344CB8AC3E}">
        <p14:creationId xmlns:p14="http://schemas.microsoft.com/office/powerpoint/2010/main" val="2425345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42088" y="1120877"/>
            <a:ext cx="11437853" cy="4575213"/>
          </a:xfrm>
          <a:prstGeom prst="rect">
            <a:avLst/>
          </a:prstGeom>
        </p:spPr>
      </p:pic>
    </p:spTree>
    <p:extLst>
      <p:ext uri="{BB962C8B-B14F-4D97-AF65-F5344CB8AC3E}">
        <p14:creationId xmlns:p14="http://schemas.microsoft.com/office/powerpoint/2010/main" val="3341866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lumMod val="85000"/>
              <a:lumOff val="15000"/>
            </a:schemeClr>
          </a:solidFill>
        </p:spPr>
        <p:txBody>
          <a:bodyPr/>
          <a:lstStyle/>
          <a:p>
            <a:r>
              <a:rPr lang="en-GB" dirty="0" smtClean="0">
                <a:solidFill>
                  <a:schemeClr val="bg1"/>
                </a:solidFill>
              </a:rPr>
              <a:t>Reasons for rise in online consumer power</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t>Reduced search costs and effort</a:t>
            </a:r>
          </a:p>
          <a:p>
            <a:r>
              <a:rPr lang="en-GB" dirty="0" smtClean="0"/>
              <a:t>Product and price comparisons</a:t>
            </a:r>
          </a:p>
          <a:p>
            <a:r>
              <a:rPr lang="en-GB" dirty="0" smtClean="0"/>
              <a:t>Power of customer reviews</a:t>
            </a:r>
          </a:p>
          <a:p>
            <a:r>
              <a:rPr lang="en-GB" dirty="0" smtClean="0"/>
              <a:t>Online consumer choice and convenience</a:t>
            </a:r>
          </a:p>
          <a:p>
            <a:r>
              <a:rPr lang="en-GB" dirty="0" smtClean="0"/>
              <a:t>Product choice and availability</a:t>
            </a:r>
          </a:p>
          <a:p>
            <a:r>
              <a:rPr lang="en-GB" dirty="0" smtClean="0"/>
              <a:t>Disintermediation </a:t>
            </a:r>
          </a:p>
          <a:p>
            <a:r>
              <a:rPr lang="en-GB" dirty="0" smtClean="0"/>
              <a:t>Immediacy</a:t>
            </a:r>
          </a:p>
        </p:txBody>
      </p:sp>
    </p:spTree>
    <p:extLst>
      <p:ext uri="{BB962C8B-B14F-4D97-AF65-F5344CB8AC3E}">
        <p14:creationId xmlns:p14="http://schemas.microsoft.com/office/powerpoint/2010/main" val="2357225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lumMod val="85000"/>
              <a:lumOff val="15000"/>
            </a:schemeClr>
          </a:solidFill>
        </p:spPr>
        <p:txBody>
          <a:bodyPr/>
          <a:lstStyle/>
          <a:p>
            <a:r>
              <a:rPr lang="en-GB" dirty="0" smtClean="0">
                <a:solidFill>
                  <a:schemeClr val="bg1"/>
                </a:solidFill>
              </a:rPr>
              <a:t>Task</a:t>
            </a:r>
            <a:endParaRPr lang="en-GB" dirty="0">
              <a:solidFill>
                <a:schemeClr val="bg1"/>
              </a:solidFill>
            </a:endParaRPr>
          </a:p>
        </p:txBody>
      </p:sp>
      <p:sp>
        <p:nvSpPr>
          <p:cNvPr id="3" name="Content Placeholder 2"/>
          <p:cNvSpPr>
            <a:spLocks noGrp="1"/>
          </p:cNvSpPr>
          <p:nvPr>
            <p:ph idx="1"/>
          </p:nvPr>
        </p:nvSpPr>
        <p:spPr/>
        <p:txBody>
          <a:bodyPr/>
          <a:lstStyle/>
          <a:p>
            <a:pPr marL="0" indent="0">
              <a:buNone/>
            </a:pPr>
            <a:r>
              <a:rPr lang="en-GB" dirty="0" smtClean="0"/>
              <a:t>In the context of your organisation consider the changes in online customer behaviour brought about by the digital environment.</a:t>
            </a:r>
          </a:p>
          <a:p>
            <a:pPr marL="0" indent="0">
              <a:buNone/>
            </a:pPr>
            <a:endParaRPr lang="en-GB" dirty="0"/>
          </a:p>
          <a:p>
            <a:pPr marL="0" indent="0">
              <a:buNone/>
            </a:pPr>
            <a:r>
              <a:rPr lang="en-GB" dirty="0" smtClean="0"/>
              <a:t>Discuss in your group, be prepared to feedback to the class. </a:t>
            </a:r>
            <a:endParaRPr lang="en-GB" dirty="0"/>
          </a:p>
        </p:txBody>
      </p:sp>
    </p:spTree>
    <p:extLst>
      <p:ext uri="{BB962C8B-B14F-4D97-AF65-F5344CB8AC3E}">
        <p14:creationId xmlns:p14="http://schemas.microsoft.com/office/powerpoint/2010/main" val="8543254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lumMod val="85000"/>
              <a:lumOff val="15000"/>
            </a:schemeClr>
          </a:solidFill>
        </p:spPr>
        <p:txBody>
          <a:bodyPr/>
          <a:lstStyle/>
          <a:p>
            <a:r>
              <a:rPr lang="en-GB" dirty="0" smtClean="0">
                <a:solidFill>
                  <a:schemeClr val="bg1"/>
                </a:solidFill>
              </a:rPr>
              <a:t>Changes in online customer behaviour </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t>Added value created</a:t>
            </a:r>
          </a:p>
          <a:p>
            <a:r>
              <a:rPr lang="en-GB" dirty="0" smtClean="0"/>
              <a:t>Quality and levels of interaction </a:t>
            </a:r>
          </a:p>
          <a:p>
            <a:r>
              <a:rPr lang="en-GB" dirty="0" smtClean="0"/>
              <a:t>Convenience and usability</a:t>
            </a:r>
          </a:p>
          <a:p>
            <a:r>
              <a:rPr lang="en-GB" dirty="0" smtClean="0"/>
              <a:t>Speed</a:t>
            </a:r>
          </a:p>
          <a:p>
            <a:r>
              <a:rPr lang="en-GB" dirty="0" smtClean="0"/>
              <a:t>Two-way communication</a:t>
            </a:r>
          </a:p>
          <a:p>
            <a:r>
              <a:rPr lang="en-GB" dirty="0" smtClean="0"/>
              <a:t>Perception of credibility</a:t>
            </a:r>
          </a:p>
          <a:p>
            <a:r>
              <a:rPr lang="en-GB" dirty="0" smtClean="0"/>
              <a:t>Brand image and corporate reputation</a:t>
            </a:r>
          </a:p>
          <a:p>
            <a:r>
              <a:rPr lang="en-GB" dirty="0" smtClean="0"/>
              <a:t>Customer expectations </a:t>
            </a:r>
          </a:p>
        </p:txBody>
      </p:sp>
    </p:spTree>
    <p:extLst>
      <p:ext uri="{BB962C8B-B14F-4D97-AF65-F5344CB8AC3E}">
        <p14:creationId xmlns:p14="http://schemas.microsoft.com/office/powerpoint/2010/main" val="22294974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lumMod val="85000"/>
              <a:lumOff val="15000"/>
            </a:schemeClr>
          </a:solidFill>
        </p:spPr>
        <p:txBody>
          <a:bodyPr/>
          <a:lstStyle/>
          <a:p>
            <a:r>
              <a:rPr lang="en-GB" dirty="0" smtClean="0">
                <a:solidFill>
                  <a:schemeClr val="bg1"/>
                </a:solidFill>
              </a:rPr>
              <a:t>Listen to..</a:t>
            </a:r>
            <a:endParaRPr lang="en-GB" dirty="0">
              <a:solidFill>
                <a:schemeClr val="bg1"/>
              </a:solidFill>
            </a:endParaRPr>
          </a:p>
        </p:txBody>
      </p:sp>
      <p:sp>
        <p:nvSpPr>
          <p:cNvPr id="3" name="Content Placeholder 2"/>
          <p:cNvSpPr>
            <a:spLocks noGrp="1"/>
          </p:cNvSpPr>
          <p:nvPr>
            <p:ph idx="1"/>
          </p:nvPr>
        </p:nvSpPr>
        <p:spPr/>
        <p:txBody>
          <a:bodyPr/>
          <a:lstStyle/>
          <a:p>
            <a:pPr marL="0" indent="0">
              <a:buNone/>
            </a:pPr>
            <a:r>
              <a:rPr lang="en-GB" dirty="0" smtClean="0"/>
              <a:t>BBC 5 Live investigates – Online reviews for sale </a:t>
            </a:r>
            <a:r>
              <a:rPr lang="en-GB" dirty="0" smtClean="0">
                <a:hlinkClick r:id="rId2"/>
              </a:rPr>
              <a:t>https</a:t>
            </a:r>
            <a:r>
              <a:rPr lang="en-GB" dirty="0">
                <a:hlinkClick r:id="rId2"/>
              </a:rPr>
              <a:t>://</a:t>
            </a:r>
            <a:r>
              <a:rPr lang="en-GB" dirty="0" smtClean="0">
                <a:hlinkClick r:id="rId2"/>
              </a:rPr>
              <a:t>www.bbc.co.uk/programmes/b0b0rvff</a:t>
            </a:r>
            <a:r>
              <a:rPr lang="en-GB" dirty="0" smtClean="0"/>
              <a:t> </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14338" y="4037429"/>
            <a:ext cx="2977661" cy="2820572"/>
          </a:xfrm>
          <a:prstGeom prst="rect">
            <a:avLst/>
          </a:prstGeom>
        </p:spPr>
      </p:pic>
    </p:spTree>
    <p:extLst>
      <p:ext uri="{BB962C8B-B14F-4D97-AF65-F5344CB8AC3E}">
        <p14:creationId xmlns:p14="http://schemas.microsoft.com/office/powerpoint/2010/main" val="11952509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lumMod val="85000"/>
              <a:lumOff val="15000"/>
            </a:schemeClr>
          </a:solidFill>
        </p:spPr>
        <p:txBody>
          <a:bodyPr/>
          <a:lstStyle/>
          <a:p>
            <a:r>
              <a:rPr lang="en-GB" dirty="0" smtClean="0">
                <a:solidFill>
                  <a:schemeClr val="bg1"/>
                </a:solidFill>
              </a:rPr>
              <a:t>Using the internet for revenue generation </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t>Mobile and electronic commerce</a:t>
            </a:r>
          </a:p>
          <a:p>
            <a:r>
              <a:rPr lang="en-GB" dirty="0" smtClean="0"/>
              <a:t>Subscriptions and membership</a:t>
            </a:r>
          </a:p>
          <a:p>
            <a:r>
              <a:rPr lang="en-GB" dirty="0" smtClean="0"/>
              <a:t>Revenue from advertising and pay per click</a:t>
            </a:r>
          </a:p>
          <a:p>
            <a:r>
              <a:rPr lang="en-GB" dirty="0" smtClean="0"/>
              <a:t>Lead generation</a:t>
            </a:r>
          </a:p>
          <a:p>
            <a:r>
              <a:rPr lang="en-GB" dirty="0" err="1" smtClean="0"/>
              <a:t>Infomediaries</a:t>
            </a:r>
            <a:endParaRPr lang="en-GB" dirty="0" smtClean="0"/>
          </a:p>
          <a:p>
            <a:r>
              <a:rPr lang="en-GB" dirty="0" smtClean="0"/>
              <a:t>Data </a:t>
            </a:r>
            <a:r>
              <a:rPr lang="en-GB" dirty="0"/>
              <a:t>and CRM </a:t>
            </a:r>
            <a:r>
              <a:rPr lang="en-GB" dirty="0" smtClean="0"/>
              <a:t>– Things to consider -“Interactivity </a:t>
            </a:r>
            <a:r>
              <a:rPr lang="en-GB" dirty="0"/>
              <a:t>and personalisation”, “permission-based marketing”, “online tracking of customer behaviour</a:t>
            </a:r>
          </a:p>
        </p:txBody>
      </p:sp>
    </p:spTree>
    <p:extLst>
      <p:ext uri="{BB962C8B-B14F-4D97-AF65-F5344CB8AC3E}">
        <p14:creationId xmlns:p14="http://schemas.microsoft.com/office/powerpoint/2010/main" val="40208347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Question?</a:t>
            </a:r>
            <a:endParaRPr lang="en-GB" dirty="0">
              <a:solidFill>
                <a:schemeClr val="bg1"/>
              </a:solidFill>
            </a:endParaRPr>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sz="3200" dirty="0" smtClean="0"/>
              <a:t>Considering our discussions what are the challenges of revenue generation on the internet? </a:t>
            </a:r>
            <a:endParaRPr lang="en-GB" sz="3200" dirty="0"/>
          </a:p>
        </p:txBody>
      </p:sp>
    </p:spTree>
    <p:extLst>
      <p:ext uri="{BB962C8B-B14F-4D97-AF65-F5344CB8AC3E}">
        <p14:creationId xmlns:p14="http://schemas.microsoft.com/office/powerpoint/2010/main" val="26412301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DA549212-871A-49BE-BA78-33530582D00C}"/>
              </a:ext>
            </a:extLst>
          </p:cNvPr>
          <p:cNvSpPr>
            <a:spLocks noGrp="1" noChangeArrowheads="1"/>
          </p:cNvSpPr>
          <p:nvPr>
            <p:ph type="title"/>
          </p:nvPr>
        </p:nvSpPr>
        <p:spPr>
          <a:xfrm>
            <a:off x="488852" y="423740"/>
            <a:ext cx="11214296" cy="1144588"/>
          </a:xfrm>
          <a:solidFill>
            <a:schemeClr val="tx1"/>
          </a:solidFill>
        </p:spPr>
        <p:txBody>
          <a:bodyPr>
            <a:normAutofit fontScale="90000"/>
          </a:bodyPr>
          <a:lstStyle/>
          <a:p>
            <a:pPr eaLnBrk="1" hangingPunct="1">
              <a:defRPr/>
            </a:pPr>
            <a:r>
              <a:rPr lang="en-GB" altLang="en-US" dirty="0">
                <a:solidFill>
                  <a:schemeClr val="bg1"/>
                </a:solidFill>
              </a:rPr>
              <a:t>PROFILING AND AUTOMATED </a:t>
            </a:r>
            <a:r>
              <a:rPr lang="en-GB" altLang="en-US" dirty="0" smtClean="0">
                <a:solidFill>
                  <a:schemeClr val="bg1"/>
                </a:solidFill>
              </a:rPr>
              <a:t>DECISION-MAKING – Senior Examiner hints and tips! </a:t>
            </a:r>
            <a:endParaRPr lang="en-GB" altLang="en-US" dirty="0">
              <a:solidFill>
                <a:schemeClr val="bg1"/>
              </a:solidFill>
              <a:ea typeface="Open Sans" charset="0"/>
            </a:endParaRPr>
          </a:p>
        </p:txBody>
      </p:sp>
      <p:sp>
        <p:nvSpPr>
          <p:cNvPr id="109571" name="Rectangle 3">
            <a:extLst>
              <a:ext uri="{FF2B5EF4-FFF2-40B4-BE49-F238E27FC236}">
                <a16:creationId xmlns:a16="http://schemas.microsoft.com/office/drawing/2014/main" id="{D47B03B6-A85B-43E7-83CE-685FC8239D94}"/>
              </a:ext>
            </a:extLst>
          </p:cNvPr>
          <p:cNvSpPr>
            <a:spLocks noGrp="1"/>
          </p:cNvSpPr>
          <p:nvPr>
            <p:ph type="body" idx="1"/>
          </p:nvPr>
        </p:nvSpPr>
        <p:spPr>
          <a:xfrm>
            <a:off x="488852" y="1758462"/>
            <a:ext cx="10990385" cy="4661071"/>
          </a:xfrm>
        </p:spPr>
        <p:txBody>
          <a:bodyPr>
            <a:noAutofit/>
          </a:bodyPr>
          <a:lstStyle/>
          <a:p>
            <a:pPr marL="0" lvl="2" indent="0">
              <a:lnSpc>
                <a:spcPct val="110000"/>
              </a:lnSpc>
              <a:spcBef>
                <a:spcPct val="0"/>
              </a:spcBef>
              <a:buNone/>
              <a:defRPr/>
            </a:pPr>
            <a:r>
              <a:rPr lang="en-GB" sz="1800" dirty="0">
                <a:solidFill>
                  <a:srgbClr val="070078"/>
                </a:solidFill>
                <a:latin typeface="Arial" panose="020B0604020202020204" pitchFamily="34" charset="0"/>
                <a:cs typeface="Arial" panose="020B0604020202020204" pitchFamily="34" charset="0"/>
              </a:rPr>
              <a:t>Digital marketing: “Interactivity” and “Online tracking of customer behaviour”.</a:t>
            </a:r>
          </a:p>
          <a:p>
            <a:pPr marL="0" lvl="2" indent="0">
              <a:lnSpc>
                <a:spcPct val="110000"/>
              </a:lnSpc>
              <a:spcBef>
                <a:spcPct val="0"/>
              </a:spcBef>
              <a:buNone/>
              <a:defRPr/>
            </a:pPr>
            <a:endParaRPr lang="en-GB" sz="1600" dirty="0">
              <a:solidFill>
                <a:srgbClr val="070078"/>
              </a:solidFill>
            </a:endParaRPr>
          </a:p>
          <a:p>
            <a:pPr marL="285750" lvl="2" indent="-285750">
              <a:spcBef>
                <a:spcPct val="0"/>
              </a:spcBef>
              <a:defRPr/>
            </a:pPr>
            <a:r>
              <a:rPr lang="en-US" altLang="en-US" dirty="0">
                <a:latin typeface="Arial" panose="020B0604020202020204" pitchFamily="34" charset="0"/>
                <a:cs typeface="Arial" panose="020B0604020202020204" pitchFamily="34" charset="0"/>
              </a:rPr>
              <a:t>Individuals have a right to object to automated profiling or decision-making</a:t>
            </a:r>
            <a:r>
              <a:rPr lang="en-US" altLang="en-US" dirty="0" smtClean="0">
                <a:latin typeface="Arial" panose="020B0604020202020204" pitchFamily="34" charset="0"/>
                <a:cs typeface="Arial" panose="020B0604020202020204" pitchFamily="34" charset="0"/>
              </a:rPr>
              <a:t>.</a:t>
            </a:r>
          </a:p>
          <a:p>
            <a:pPr marL="285750" lvl="2" indent="-285750">
              <a:spcBef>
                <a:spcPct val="0"/>
              </a:spcBef>
              <a:defRPr/>
            </a:pPr>
            <a:endParaRPr lang="en-US" altLang="en-US" dirty="0">
              <a:latin typeface="Arial" panose="020B0604020202020204" pitchFamily="34" charset="0"/>
              <a:cs typeface="Arial" panose="020B0604020202020204" pitchFamily="34" charset="0"/>
            </a:endParaRPr>
          </a:p>
          <a:p>
            <a:pPr marL="285750" lvl="2" indent="-285750">
              <a:spcBef>
                <a:spcPct val="0"/>
              </a:spcBef>
              <a:defRPr/>
            </a:pPr>
            <a:r>
              <a:rPr lang="en-GB" altLang="en-US" dirty="0">
                <a:latin typeface="Arial" panose="020B0604020202020204" pitchFamily="34" charset="0"/>
                <a:cs typeface="Arial" panose="020B0604020202020204" pitchFamily="34" charset="0"/>
              </a:rPr>
              <a:t>Profiling is (a) an automated form of processing, (b) carried out on personal data (c) in order to evaluate ‘personal aspects’ about a ‘natural person’. </a:t>
            </a:r>
            <a:endParaRPr lang="en-GB" altLang="en-US" dirty="0" smtClean="0">
              <a:latin typeface="Arial" panose="020B0604020202020204" pitchFamily="34" charset="0"/>
              <a:cs typeface="Arial" panose="020B0604020202020204" pitchFamily="34" charset="0"/>
            </a:endParaRPr>
          </a:p>
          <a:p>
            <a:pPr marL="285750" lvl="2" indent="-285750">
              <a:spcBef>
                <a:spcPct val="0"/>
              </a:spcBef>
              <a:defRPr/>
            </a:pPr>
            <a:endParaRPr lang="en-GB" altLang="en-US" dirty="0">
              <a:latin typeface="Arial" panose="020B0604020202020204" pitchFamily="34" charset="0"/>
              <a:cs typeface="Arial" panose="020B0604020202020204" pitchFamily="34" charset="0"/>
            </a:endParaRPr>
          </a:p>
          <a:p>
            <a:pPr marL="285750" lvl="2" indent="-285750">
              <a:spcBef>
                <a:spcPct val="0"/>
              </a:spcBef>
              <a:defRPr/>
            </a:pPr>
            <a:r>
              <a:rPr lang="en-GB" altLang="en-US" dirty="0">
                <a:latin typeface="Arial" panose="020B0604020202020204" pitchFamily="34" charset="0"/>
                <a:cs typeface="Arial" panose="020B0604020202020204" pitchFamily="34" charset="0"/>
              </a:rPr>
              <a:t>The GDPR says: </a:t>
            </a:r>
            <a:r>
              <a:rPr lang="en-GB" altLang="en-US" i="1" dirty="0">
                <a:latin typeface="Arial" panose="020B0604020202020204" pitchFamily="34" charset="0"/>
                <a:cs typeface="Arial" panose="020B0604020202020204" pitchFamily="34" charset="0"/>
              </a:rPr>
              <a:t>“The data subject shall have the right not be subject to a decision based solely on automated processing, which produces legal effects concerning him or her or similarly significantly affects him or her …. at least the right to obtain human intervention on the part of the controller, to express his or her point of view and to contest the decision</a:t>
            </a:r>
            <a:r>
              <a:rPr lang="en-GB" altLang="en-US" i="1" dirty="0" smtClean="0">
                <a:latin typeface="Arial" panose="020B0604020202020204" pitchFamily="34" charset="0"/>
                <a:cs typeface="Arial" panose="020B0604020202020204" pitchFamily="34" charset="0"/>
              </a:rPr>
              <a:t>”.</a:t>
            </a:r>
          </a:p>
          <a:p>
            <a:pPr marL="285750" lvl="2" indent="-285750">
              <a:spcBef>
                <a:spcPct val="0"/>
              </a:spcBef>
              <a:defRPr/>
            </a:pPr>
            <a:endParaRPr lang="en-GB" altLang="en-US" i="1" dirty="0">
              <a:latin typeface="Arial" panose="020B0604020202020204" pitchFamily="34" charset="0"/>
              <a:cs typeface="Arial" panose="020B0604020202020204" pitchFamily="34" charset="0"/>
            </a:endParaRPr>
          </a:p>
          <a:p>
            <a:pPr marL="285750" lvl="2" indent="-285750">
              <a:spcBef>
                <a:spcPct val="0"/>
              </a:spcBef>
              <a:defRPr/>
            </a:pPr>
            <a:r>
              <a:rPr lang="en-GB" altLang="en-US" dirty="0">
                <a:latin typeface="Arial" panose="020B0604020202020204" pitchFamily="34" charset="0"/>
                <a:cs typeface="Arial" panose="020B0604020202020204" pitchFamily="34" charset="0"/>
              </a:rPr>
              <a:t>What is a ‘significant effect’? Examples include (a) approval or otherwise of a loan (b) selective pricing based on previous activities</a:t>
            </a:r>
            <a:r>
              <a:rPr lang="en-GB" altLang="en-US" dirty="0" smtClean="0">
                <a:latin typeface="Arial" panose="020B0604020202020204" pitchFamily="34" charset="0"/>
                <a:cs typeface="Arial" panose="020B0604020202020204" pitchFamily="34" charset="0"/>
              </a:rPr>
              <a:t>.</a:t>
            </a:r>
          </a:p>
          <a:p>
            <a:pPr marL="0" lvl="2" indent="0">
              <a:spcBef>
                <a:spcPct val="0"/>
              </a:spcBef>
              <a:buNone/>
              <a:defRPr/>
            </a:pPr>
            <a:endParaRPr lang="en-GB" altLang="en-US" dirty="0">
              <a:latin typeface="Arial" panose="020B0604020202020204" pitchFamily="34" charset="0"/>
              <a:cs typeface="Arial" panose="020B0604020202020204" pitchFamily="34" charset="0"/>
            </a:endParaRPr>
          </a:p>
          <a:p>
            <a:pPr marL="285750" lvl="2" indent="-285750">
              <a:spcBef>
                <a:spcPct val="0"/>
              </a:spcBef>
              <a:defRPr/>
            </a:pPr>
            <a:r>
              <a:rPr lang="en-GB" altLang="en-US" dirty="0">
                <a:latin typeface="Arial" panose="020B0604020202020204" pitchFamily="34" charset="0"/>
                <a:cs typeface="Arial" panose="020B0604020202020204" pitchFamily="34" charset="0"/>
              </a:rPr>
              <a:t>Online advertising could be covered in certain circumstances.</a:t>
            </a:r>
          </a:p>
        </p:txBody>
      </p:sp>
    </p:spTree>
    <p:extLst>
      <p:ext uri="{BB962C8B-B14F-4D97-AF65-F5344CB8AC3E}">
        <p14:creationId xmlns:p14="http://schemas.microsoft.com/office/powerpoint/2010/main" val="35249074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The new marketing normal in the digital age </a:t>
            </a:r>
            <a:endParaRPr lang="en-GB" dirty="0">
              <a:solidFill>
                <a:schemeClr val="bg1"/>
              </a:solidFill>
            </a:endParaRPr>
          </a:p>
        </p:txBody>
      </p:sp>
      <p:sp>
        <p:nvSpPr>
          <p:cNvPr id="3" name="Content Placeholder 2"/>
          <p:cNvSpPr>
            <a:spLocks noGrp="1"/>
          </p:cNvSpPr>
          <p:nvPr>
            <p:ph idx="1"/>
          </p:nvPr>
        </p:nvSpPr>
        <p:spPr/>
        <p:txBody>
          <a:bodyPr>
            <a:normAutofit/>
          </a:bodyPr>
          <a:lstStyle/>
          <a:p>
            <a:r>
              <a:rPr lang="en-GB" dirty="0" smtClean="0"/>
              <a:t>Market </a:t>
            </a:r>
            <a:r>
              <a:rPr lang="en-GB" dirty="0"/>
              <a:t>Segmentation – From Target Consumers to Consumer Networks </a:t>
            </a:r>
            <a:endParaRPr lang="en-GB" dirty="0" smtClean="0"/>
          </a:p>
          <a:p>
            <a:r>
              <a:rPr lang="en-GB" dirty="0" smtClean="0"/>
              <a:t>Branding </a:t>
            </a:r>
            <a:r>
              <a:rPr lang="en-GB" dirty="0"/>
              <a:t>– From Strategic Branding to The Social </a:t>
            </a:r>
            <a:r>
              <a:rPr lang="en-GB" dirty="0" smtClean="0"/>
              <a:t>Brand</a:t>
            </a:r>
          </a:p>
          <a:p>
            <a:r>
              <a:rPr lang="en-GB" dirty="0" smtClean="0"/>
              <a:t>Product </a:t>
            </a:r>
            <a:r>
              <a:rPr lang="en-GB" dirty="0"/>
              <a:t>Features – From Product Experience to Customer Experience </a:t>
            </a:r>
            <a:endParaRPr lang="en-GB" dirty="0" smtClean="0"/>
          </a:p>
          <a:p>
            <a:r>
              <a:rPr lang="en-GB" dirty="0" smtClean="0"/>
              <a:t>Sales </a:t>
            </a:r>
            <a:r>
              <a:rPr lang="en-GB" dirty="0"/>
              <a:t>Process – From Short-Term Engagement (Sales) to Long-Term Value 5 Customer Decision Process – From Consumer </a:t>
            </a:r>
            <a:r>
              <a:rPr lang="en-GB" dirty="0" err="1"/>
              <a:t>Behavior</a:t>
            </a:r>
            <a:r>
              <a:rPr lang="en-GB" dirty="0"/>
              <a:t> to Influence </a:t>
            </a:r>
            <a:r>
              <a:rPr lang="en-GB" dirty="0" smtClean="0"/>
              <a:t>Marketing</a:t>
            </a:r>
          </a:p>
          <a:p>
            <a:endParaRPr lang="en-GB" dirty="0"/>
          </a:p>
          <a:p>
            <a:pPr marL="0" indent="0">
              <a:buNone/>
            </a:pPr>
            <a:r>
              <a:rPr lang="en-GB" dirty="0" smtClean="0"/>
              <a:t>Source: </a:t>
            </a:r>
            <a:endParaRPr lang="en-GB" dirty="0"/>
          </a:p>
        </p:txBody>
      </p:sp>
    </p:spTree>
    <p:extLst>
      <p:ext uri="{BB962C8B-B14F-4D97-AF65-F5344CB8AC3E}">
        <p14:creationId xmlns:p14="http://schemas.microsoft.com/office/powerpoint/2010/main" val="11690011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133FC-0EF4-4BC9-A29F-0DBB8D7B7C0E}"/>
              </a:ext>
            </a:extLst>
          </p:cNvPr>
          <p:cNvSpPr>
            <a:spLocks noGrp="1"/>
          </p:cNvSpPr>
          <p:nvPr>
            <p:ph type="title"/>
          </p:nvPr>
        </p:nvSpPr>
        <p:spPr>
          <a:xfrm>
            <a:off x="530326" y="140526"/>
            <a:ext cx="10894757" cy="1325563"/>
          </a:xfrm>
          <a:solidFill>
            <a:schemeClr val="tx1"/>
          </a:solidFill>
        </p:spPr>
        <p:txBody>
          <a:bodyPr/>
          <a:lstStyle/>
          <a:p>
            <a:pPr lvl="0"/>
            <a:r>
              <a:rPr lang="en-GB" dirty="0" smtClean="0">
                <a:solidFill>
                  <a:schemeClr val="bg1"/>
                </a:solidFill>
              </a:rPr>
              <a:t>The scope of consumer behaviour</a:t>
            </a:r>
            <a:endParaRPr lang="en-GB" dirty="0">
              <a:solidFill>
                <a:schemeClr val="bg1"/>
              </a:solidFill>
            </a:endParaRPr>
          </a:p>
        </p:txBody>
      </p:sp>
      <p:pic>
        <p:nvPicPr>
          <p:cNvPr id="5" name="Content Placeholder 4">
            <a:extLst>
              <a:ext uri="{FF2B5EF4-FFF2-40B4-BE49-F238E27FC236}">
                <a16:creationId xmlns:a16="http://schemas.microsoft.com/office/drawing/2014/main" id="{57CE2A80-0FB2-4C1A-98E3-58C592E7AA05}"/>
              </a:ext>
            </a:extLst>
          </p:cNvPr>
          <p:cNvPicPr>
            <a:picLocks noGrp="1" noChangeAspect="1"/>
          </p:cNvPicPr>
          <p:nvPr>
            <p:ph idx="1"/>
          </p:nvPr>
        </p:nvPicPr>
        <p:blipFill rotWithShape="1">
          <a:blip r:embed="rId3"/>
          <a:srcRect l="214" t="8922" r="-214" b="1675"/>
          <a:stretch/>
        </p:blipFill>
        <p:spPr>
          <a:xfrm>
            <a:off x="2235610" y="1673722"/>
            <a:ext cx="7403228" cy="3812214"/>
          </a:xfrm>
        </p:spPr>
      </p:pic>
      <p:sp>
        <p:nvSpPr>
          <p:cNvPr id="6" name="Rectangle 5">
            <a:extLst>
              <a:ext uri="{FF2B5EF4-FFF2-40B4-BE49-F238E27FC236}">
                <a16:creationId xmlns:a16="http://schemas.microsoft.com/office/drawing/2014/main" id="{C996C06C-B352-4E9C-9E56-45AE3D004CDB}"/>
              </a:ext>
            </a:extLst>
          </p:cNvPr>
          <p:cNvSpPr/>
          <p:nvPr/>
        </p:nvSpPr>
        <p:spPr>
          <a:xfrm>
            <a:off x="2094111" y="5733616"/>
            <a:ext cx="2520562" cy="355803"/>
          </a:xfrm>
          <a:prstGeom prst="rect">
            <a:avLst/>
          </a:prstGeom>
        </p:spPr>
        <p:txBody>
          <a:bodyPr wrap="none">
            <a:spAutoFit/>
          </a:bodyPr>
          <a:lstStyle/>
          <a:p>
            <a:pPr>
              <a:lnSpc>
                <a:spcPct val="107000"/>
              </a:lnSpc>
              <a:spcAft>
                <a:spcPts val="800"/>
              </a:spcAft>
            </a:pPr>
            <a:r>
              <a:rPr lang="en-GB" sz="1600" i="1" dirty="0">
                <a:ea typeface="Calibri" panose="020F0502020204030204" pitchFamily="34" charset="0"/>
                <a:cs typeface="Times New Roman" panose="02020603050405020304" pitchFamily="18" charset="0"/>
              </a:rPr>
              <a:t>Source:</a:t>
            </a:r>
            <a:r>
              <a:rPr lang="en-GB" sz="1600" dirty="0">
                <a:ea typeface="Calibri" panose="020F0502020204030204" pitchFamily="34" charset="0"/>
                <a:cs typeface="Times New Roman" panose="02020603050405020304" pitchFamily="18" charset="0"/>
              </a:rPr>
              <a:t> Pham (2013, p. 414)</a:t>
            </a:r>
            <a:endParaRPr lang="en-GB" dirty="0">
              <a:ea typeface="Calibri" panose="020F0502020204030204" pitchFamily="34" charset="0"/>
              <a:cs typeface="Times New Roman" panose="02020603050405020304" pitchFamily="18" charset="0"/>
            </a:endParaRPr>
          </a:p>
        </p:txBody>
      </p:sp>
      <p:sp>
        <p:nvSpPr>
          <p:cNvPr id="7" name="Slide Number Placeholder 6"/>
          <p:cNvSpPr>
            <a:spLocks noGrp="1"/>
          </p:cNvSpPr>
          <p:nvPr>
            <p:ph type="sldNum" sz="quarter" idx="12"/>
          </p:nvPr>
        </p:nvSpPr>
        <p:spPr/>
        <p:txBody>
          <a:bodyPr/>
          <a:lstStyle/>
          <a:p>
            <a:fld id="{C439CF85-8457-400C-A4F9-DC61A400AE11}" type="slidenum">
              <a:rPr lang="en-US" smtClean="0"/>
              <a:pPr/>
              <a:t>18</a:t>
            </a:fld>
            <a:endParaRPr lang="en-US"/>
          </a:p>
        </p:txBody>
      </p:sp>
    </p:spTree>
    <p:extLst>
      <p:ext uri="{BB962C8B-B14F-4D97-AF65-F5344CB8AC3E}">
        <p14:creationId xmlns:p14="http://schemas.microsoft.com/office/powerpoint/2010/main" val="30720484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The rise of the “Prosumer” </a:t>
            </a:r>
            <a:endParaRPr lang="en-GB" dirty="0">
              <a:solidFill>
                <a:schemeClr val="bg1"/>
              </a:solidFill>
            </a:endParaRPr>
          </a:p>
        </p:txBody>
      </p:sp>
      <p:sp>
        <p:nvSpPr>
          <p:cNvPr id="3" name="Content Placeholder 2"/>
          <p:cNvSpPr>
            <a:spLocks noGrp="1"/>
          </p:cNvSpPr>
          <p:nvPr>
            <p:ph idx="1"/>
          </p:nvPr>
        </p:nvSpPr>
        <p:spPr/>
        <p:txBody>
          <a:bodyPr/>
          <a:lstStyle/>
          <a:p>
            <a:pPr marL="0" indent="0">
              <a:buNone/>
            </a:pPr>
            <a:r>
              <a:rPr lang="en-GB" dirty="0" smtClean="0"/>
              <a:t>Toffler 1980 coined the phrase “prosumer” – Producer and Consumer </a:t>
            </a:r>
            <a:r>
              <a:rPr lang="en-GB" dirty="0" err="1" smtClean="0"/>
              <a:t>E.g</a:t>
            </a:r>
            <a:r>
              <a:rPr lang="en-GB" dirty="0" smtClean="0"/>
              <a:t> Wikipedia etc. </a:t>
            </a:r>
          </a:p>
          <a:p>
            <a:pPr marL="0" indent="0">
              <a:buNone/>
            </a:pPr>
            <a:endParaRPr lang="en-GB" dirty="0"/>
          </a:p>
          <a:p>
            <a:pPr marL="0" indent="0">
              <a:buNone/>
            </a:pPr>
            <a:r>
              <a:rPr lang="en-GB" dirty="0" smtClean="0"/>
              <a:t>More recently we have seen the rise of User Generated Content (UGC) – sharing photos of purchases </a:t>
            </a:r>
            <a:r>
              <a:rPr lang="en-GB" dirty="0" err="1" smtClean="0"/>
              <a:t>etc</a:t>
            </a:r>
            <a:r>
              <a:rPr lang="en-GB" dirty="0" smtClean="0"/>
              <a:t> which results in advertising for companies </a:t>
            </a:r>
            <a:endParaRPr lang="en-GB" dirty="0"/>
          </a:p>
        </p:txBody>
      </p:sp>
    </p:spTree>
    <p:extLst>
      <p:ext uri="{BB962C8B-B14F-4D97-AF65-F5344CB8AC3E}">
        <p14:creationId xmlns:p14="http://schemas.microsoft.com/office/powerpoint/2010/main" val="19658748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44243"/>
          </a:xfrm>
          <a:solidFill>
            <a:schemeClr val="tx1"/>
          </a:solidFill>
        </p:spPr>
        <p:txBody>
          <a:bodyPr>
            <a:normAutofit fontScale="90000"/>
          </a:bodyPr>
          <a:lstStyle/>
          <a:p>
            <a:r>
              <a:rPr lang="en-GB" dirty="0" smtClean="0">
                <a:solidFill>
                  <a:schemeClr val="bg1"/>
                </a:solidFill>
              </a:rPr>
              <a:t/>
            </a:r>
            <a:br>
              <a:rPr lang="en-GB" dirty="0" smtClean="0">
                <a:solidFill>
                  <a:schemeClr val="bg1"/>
                </a:solidFill>
              </a:rPr>
            </a:br>
            <a:r>
              <a:rPr lang="en-GB" dirty="0" smtClean="0">
                <a:solidFill>
                  <a:schemeClr val="bg1"/>
                </a:solidFill>
              </a:rPr>
              <a:t>Online </a:t>
            </a:r>
            <a:r>
              <a:rPr lang="en-GB" dirty="0">
                <a:solidFill>
                  <a:schemeClr val="bg1"/>
                </a:solidFill>
              </a:rPr>
              <a:t>customer journey</a:t>
            </a:r>
            <a:r>
              <a:rPr lang="en-GB" dirty="0"/>
              <a:t/>
            </a:r>
            <a:br>
              <a:rPr lang="en-GB" dirty="0"/>
            </a:br>
            <a:endParaRPr lang="en-GB" dirty="0"/>
          </a:p>
        </p:txBody>
      </p:sp>
      <p:sp>
        <p:nvSpPr>
          <p:cNvPr id="3" name="Content Placeholder 2"/>
          <p:cNvSpPr>
            <a:spLocks noGrp="1"/>
          </p:cNvSpPr>
          <p:nvPr>
            <p:ph idx="1"/>
          </p:nvPr>
        </p:nvSpPr>
        <p:spPr>
          <a:xfrm>
            <a:off x="838200" y="1209368"/>
            <a:ext cx="10515600" cy="4967595"/>
          </a:xfrm>
        </p:spPr>
        <p:txBody>
          <a:bodyPr>
            <a:noAutofit/>
          </a:bodyPr>
          <a:lstStyle/>
          <a:p>
            <a:pPr marL="0" indent="0">
              <a:buNone/>
            </a:pPr>
            <a:r>
              <a:rPr lang="en-GB" sz="2200" dirty="0" smtClean="0">
                <a:latin typeface="Arial" panose="020B0604020202020204" pitchFamily="34" charset="0"/>
                <a:cs typeface="Arial" panose="020B0604020202020204" pitchFamily="34" charset="0"/>
              </a:rPr>
              <a:t>The </a:t>
            </a:r>
            <a:r>
              <a:rPr lang="en-GB" sz="2200" dirty="0">
                <a:latin typeface="Arial" panose="020B0604020202020204" pitchFamily="34" charset="0"/>
                <a:cs typeface="Arial" panose="020B0604020202020204" pitchFamily="34" charset="0"/>
              </a:rPr>
              <a:t>online customer journey is the process customers take from searching for an item to concluding with a purchase. This occurs offline as well as online and it is usually considered as a linear process. According to Katherine Lemon and Peter </a:t>
            </a:r>
            <a:r>
              <a:rPr lang="en-GB" sz="2200" dirty="0" err="1">
                <a:latin typeface="Arial" panose="020B0604020202020204" pitchFamily="34" charset="0"/>
                <a:cs typeface="Arial" panose="020B0604020202020204" pitchFamily="34" charset="0"/>
              </a:rPr>
              <a:t>Verhoef</a:t>
            </a:r>
            <a:r>
              <a:rPr lang="en-GB" sz="2200" dirty="0">
                <a:latin typeface="Arial" panose="020B0604020202020204" pitchFamily="34" charset="0"/>
                <a:cs typeface="Arial" panose="020B0604020202020204" pitchFamily="34" charset="0"/>
              </a:rPr>
              <a:t> (2016), this is in three stages, as discussed </a:t>
            </a:r>
            <a:r>
              <a:rPr lang="en-GB" sz="2200" dirty="0" smtClean="0">
                <a:latin typeface="Arial" panose="020B0604020202020204" pitchFamily="34" charset="0"/>
                <a:cs typeface="Arial" panose="020B0604020202020204" pitchFamily="34" charset="0"/>
              </a:rPr>
              <a:t>here:</a:t>
            </a:r>
          </a:p>
          <a:p>
            <a:pPr marL="0" indent="0">
              <a:buNone/>
            </a:pPr>
            <a:r>
              <a:rPr lang="en-GB" sz="2200" dirty="0" smtClean="0">
                <a:latin typeface="Arial" panose="020B0604020202020204" pitchFamily="34" charset="0"/>
                <a:cs typeface="Arial" panose="020B0604020202020204" pitchFamily="34" charset="0"/>
              </a:rPr>
              <a:t>Stage </a:t>
            </a:r>
            <a:r>
              <a:rPr lang="en-GB" sz="2200" dirty="0">
                <a:latin typeface="Arial" panose="020B0604020202020204" pitchFamily="34" charset="0"/>
                <a:cs typeface="Arial" panose="020B0604020202020204" pitchFamily="34" charset="0"/>
              </a:rPr>
              <a:t>1 – Pre-purchase, where customers interact with the brand. There is problem recognition, search and consideration which could include a login to LinkedIn to check out a sales associate or the managing director or a look at the company Facebook page to see what feedback is shared, or perhaps online searches on review </a:t>
            </a:r>
            <a:r>
              <a:rPr lang="en-GB" sz="2200" dirty="0" smtClean="0">
                <a:latin typeface="Arial" panose="020B0604020202020204" pitchFamily="34" charset="0"/>
                <a:cs typeface="Arial" panose="020B0604020202020204" pitchFamily="34" charset="0"/>
              </a:rPr>
              <a:t>sites.</a:t>
            </a:r>
          </a:p>
          <a:p>
            <a:pPr marL="0" indent="0">
              <a:buNone/>
            </a:pPr>
            <a:r>
              <a:rPr lang="en-GB" sz="2200" dirty="0" smtClean="0">
                <a:latin typeface="Arial" panose="020B0604020202020204" pitchFamily="34" charset="0"/>
                <a:cs typeface="Arial" panose="020B0604020202020204" pitchFamily="34" charset="0"/>
              </a:rPr>
              <a:t>Stage </a:t>
            </a:r>
            <a:r>
              <a:rPr lang="en-GB" sz="2200" dirty="0">
                <a:latin typeface="Arial" panose="020B0604020202020204" pitchFamily="34" charset="0"/>
                <a:cs typeface="Arial" panose="020B0604020202020204" pitchFamily="34" charset="0"/>
              </a:rPr>
              <a:t>2 – Purchase, which concerns all customer interactions during the purchase: the online user experience, ease of purchase, delivery choices and confirmation of delivery if </a:t>
            </a:r>
            <a:r>
              <a:rPr lang="en-GB" sz="2200" dirty="0" smtClean="0">
                <a:latin typeface="Arial" panose="020B0604020202020204" pitchFamily="34" charset="0"/>
                <a:cs typeface="Arial" panose="020B0604020202020204" pitchFamily="34" charset="0"/>
              </a:rPr>
              <a:t>relevant.</a:t>
            </a:r>
          </a:p>
          <a:p>
            <a:pPr marL="0" indent="0">
              <a:buNone/>
            </a:pPr>
            <a:r>
              <a:rPr lang="en-GB" sz="2200" dirty="0" smtClean="0">
                <a:latin typeface="Arial" panose="020B0604020202020204" pitchFamily="34" charset="0"/>
                <a:cs typeface="Arial" panose="020B0604020202020204" pitchFamily="34" charset="0"/>
              </a:rPr>
              <a:t>Stage </a:t>
            </a:r>
            <a:r>
              <a:rPr lang="en-GB" sz="2200" dirty="0">
                <a:latin typeface="Arial" panose="020B0604020202020204" pitchFamily="34" charset="0"/>
                <a:cs typeface="Arial" panose="020B0604020202020204" pitchFamily="34" charset="0"/>
              </a:rPr>
              <a:t>3 – Post-purchase, which, according to Lemon and Peter </a:t>
            </a:r>
            <a:r>
              <a:rPr lang="en-GB" sz="2200" dirty="0" err="1">
                <a:latin typeface="Arial" panose="020B0604020202020204" pitchFamily="34" charset="0"/>
                <a:cs typeface="Arial" panose="020B0604020202020204" pitchFamily="34" charset="0"/>
              </a:rPr>
              <a:t>Verhoef</a:t>
            </a:r>
            <a:r>
              <a:rPr lang="en-GB" sz="2200" dirty="0">
                <a:latin typeface="Arial" panose="020B0604020202020204" pitchFamily="34" charset="0"/>
                <a:cs typeface="Arial" panose="020B0604020202020204" pitchFamily="34" charset="0"/>
              </a:rPr>
              <a:t>, comprises behaviours such as usage and consumption – you bought it but did you use it? Did you leave a review? Sign up for the newsletter? Share the purchase with friends?</a:t>
            </a:r>
          </a:p>
        </p:txBody>
      </p:sp>
      <p:sp>
        <p:nvSpPr>
          <p:cNvPr id="4" name="TextBox 3"/>
          <p:cNvSpPr txBox="1"/>
          <p:nvPr/>
        </p:nvSpPr>
        <p:spPr>
          <a:xfrm>
            <a:off x="3480619" y="6341806"/>
            <a:ext cx="5397910" cy="373626"/>
          </a:xfrm>
          <a:prstGeom prst="rect">
            <a:avLst/>
          </a:prstGeom>
          <a:noFill/>
        </p:spPr>
        <p:txBody>
          <a:bodyPr wrap="square" rtlCol="0">
            <a:spAutoFit/>
          </a:bodyPr>
          <a:lstStyle/>
          <a:p>
            <a:r>
              <a:rPr lang="en-GB" dirty="0" smtClean="0"/>
              <a:t>Source: Cites in Hanlon (2019 </a:t>
            </a:r>
            <a:r>
              <a:rPr lang="en-GB" dirty="0" err="1" smtClean="0"/>
              <a:t>pg</a:t>
            </a:r>
            <a:r>
              <a:rPr lang="en-GB" dirty="0" smtClean="0"/>
              <a:t> 35 </a:t>
            </a:r>
            <a:endParaRPr lang="en-GB" dirty="0"/>
          </a:p>
        </p:txBody>
      </p:sp>
    </p:spTree>
    <p:extLst>
      <p:ext uri="{BB962C8B-B14F-4D97-AF65-F5344CB8AC3E}">
        <p14:creationId xmlns:p14="http://schemas.microsoft.com/office/powerpoint/2010/main" val="17458376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Task </a:t>
            </a:r>
            <a:endParaRPr lang="en-GB" dirty="0">
              <a:solidFill>
                <a:schemeClr val="bg1"/>
              </a:solidFill>
            </a:endParaRPr>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Assess </a:t>
            </a:r>
            <a:r>
              <a:rPr lang="en-GB" dirty="0"/>
              <a:t>your activity as an online customer. Consider a recent purchase and list your pre-purchase, purchase and post-purchase stages.</a:t>
            </a:r>
          </a:p>
        </p:txBody>
      </p:sp>
    </p:spTree>
    <p:extLst>
      <p:ext uri="{BB962C8B-B14F-4D97-AF65-F5344CB8AC3E}">
        <p14:creationId xmlns:p14="http://schemas.microsoft.com/office/powerpoint/2010/main" val="42504690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solidFill>
            <a:schemeClr val="tx1"/>
          </a:solidFill>
        </p:spPr>
        <p:txBody>
          <a:bodyPr/>
          <a:lstStyle/>
          <a:p>
            <a:r>
              <a:rPr lang="en-GB" dirty="0" smtClean="0">
                <a:solidFill>
                  <a:schemeClr val="bg1"/>
                </a:solidFill>
              </a:rPr>
              <a:t>Customer behaviour is changing</a:t>
            </a:r>
            <a:endParaRPr lang="en-GB" dirty="0">
              <a:solidFill>
                <a:schemeClr val="bg1"/>
              </a:solidFill>
            </a:endParaRPr>
          </a:p>
        </p:txBody>
      </p:sp>
      <p:sp>
        <p:nvSpPr>
          <p:cNvPr id="4" name="Content Placeholder 3"/>
          <p:cNvSpPr>
            <a:spLocks noGrp="1"/>
          </p:cNvSpPr>
          <p:nvPr>
            <p:ph idx="1"/>
          </p:nvPr>
        </p:nvSpPr>
        <p:spPr>
          <a:xfrm>
            <a:off x="913786" y="1866282"/>
            <a:ext cx="10440014" cy="4152952"/>
          </a:xfrm>
        </p:spPr>
        <p:txBody>
          <a:bodyPr/>
          <a:lstStyle/>
          <a:p>
            <a:r>
              <a:rPr lang="en-GB" dirty="0" smtClean="0"/>
              <a:t>If your customers cannot find you online, your position may be strong today but with the pace of change it is not ensure to ensure future survival</a:t>
            </a:r>
          </a:p>
          <a:p>
            <a:r>
              <a:rPr lang="en-GB" dirty="0" smtClean="0"/>
              <a:t>Customers want speedy and transparent communication</a:t>
            </a:r>
          </a:p>
          <a:p>
            <a:r>
              <a:rPr lang="en-GB" dirty="0" smtClean="0"/>
              <a:t>Customers are not afraid to speak out</a:t>
            </a:r>
          </a:p>
          <a:p>
            <a:r>
              <a:rPr lang="en-GB" dirty="0" err="1" smtClean="0"/>
              <a:t>Webrooming</a:t>
            </a:r>
            <a:r>
              <a:rPr lang="en-GB" dirty="0" smtClean="0"/>
              <a:t> and </a:t>
            </a:r>
            <a:r>
              <a:rPr lang="en-GB" dirty="0" err="1" smtClean="0"/>
              <a:t>showrooming</a:t>
            </a:r>
            <a:r>
              <a:rPr lang="en-GB" dirty="0" smtClean="0"/>
              <a:t> are disrupting traditional retail</a:t>
            </a:r>
            <a:endParaRPr lang="en-GB" dirty="0"/>
          </a:p>
        </p:txBody>
      </p:sp>
      <p:sp>
        <p:nvSpPr>
          <p:cNvPr id="5" name="Slide Number Placeholder 4"/>
          <p:cNvSpPr>
            <a:spLocks noGrp="1"/>
          </p:cNvSpPr>
          <p:nvPr>
            <p:ph type="sldNum" sz="quarter" idx="12"/>
          </p:nvPr>
        </p:nvSpPr>
        <p:spPr/>
        <p:txBody>
          <a:bodyPr/>
          <a:lstStyle/>
          <a:p>
            <a:fld id="{C439CF85-8457-400C-A4F9-DC61A400AE11}" type="slidenum">
              <a:rPr lang="en-US" smtClean="0"/>
              <a:pPr/>
              <a:t>22</a:t>
            </a:fld>
            <a:endParaRPr lang="en-US"/>
          </a:p>
        </p:txBody>
      </p:sp>
    </p:spTree>
    <p:extLst>
      <p:ext uri="{BB962C8B-B14F-4D97-AF65-F5344CB8AC3E}">
        <p14:creationId xmlns:p14="http://schemas.microsoft.com/office/powerpoint/2010/main" val="297303312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err="1" smtClean="0">
                <a:solidFill>
                  <a:schemeClr val="bg1"/>
                </a:solidFill>
              </a:rPr>
              <a:t>Webrooming</a:t>
            </a:r>
            <a:r>
              <a:rPr lang="en-GB" dirty="0" smtClean="0">
                <a:solidFill>
                  <a:schemeClr val="bg1"/>
                </a:solidFill>
              </a:rPr>
              <a:t> and </a:t>
            </a:r>
            <a:r>
              <a:rPr lang="en-GB" dirty="0" err="1" smtClean="0">
                <a:solidFill>
                  <a:schemeClr val="bg1"/>
                </a:solidFill>
              </a:rPr>
              <a:t>showrooming</a:t>
            </a:r>
            <a:endParaRPr lang="en-GB" dirty="0">
              <a:solidFill>
                <a:schemeClr val="bg1"/>
              </a:solidFill>
            </a:endParaRPr>
          </a:p>
        </p:txBody>
      </p:sp>
      <p:sp>
        <p:nvSpPr>
          <p:cNvPr id="3" name="Content Placeholder 2"/>
          <p:cNvSpPr>
            <a:spLocks noGrp="1"/>
          </p:cNvSpPr>
          <p:nvPr>
            <p:ph idx="1"/>
          </p:nvPr>
        </p:nvSpPr>
        <p:spPr>
          <a:xfrm>
            <a:off x="838200" y="1866282"/>
            <a:ext cx="10515600" cy="4152952"/>
          </a:xfrm>
        </p:spPr>
        <p:txBody>
          <a:bodyPr/>
          <a:lstStyle/>
          <a:p>
            <a:r>
              <a:rPr lang="en-GB" dirty="0" err="1" smtClean="0"/>
              <a:t>Showrooming</a:t>
            </a:r>
            <a:r>
              <a:rPr lang="en-GB" dirty="0" smtClean="0"/>
              <a:t>: Search in store, buy online</a:t>
            </a:r>
          </a:p>
          <a:p>
            <a:pPr lvl="1"/>
            <a:r>
              <a:rPr lang="en-GB" dirty="0" smtClean="0"/>
              <a:t>‘Shoppers now frequently search for information in the store and simultaneously search on their mobile device to get more information about offers and may find more attractive prices’ (</a:t>
            </a:r>
            <a:r>
              <a:rPr lang="en-GB" dirty="0" err="1" smtClean="0"/>
              <a:t>Verhoef</a:t>
            </a:r>
            <a:r>
              <a:rPr lang="en-GB" dirty="0" smtClean="0"/>
              <a:t>, Kannan and Inman, 2015)</a:t>
            </a:r>
          </a:p>
          <a:p>
            <a:r>
              <a:rPr lang="en-GB" dirty="0" err="1" smtClean="0"/>
              <a:t>Webrooming</a:t>
            </a:r>
            <a:r>
              <a:rPr lang="en-GB" dirty="0" smtClean="0"/>
              <a:t>: Search online, buy in store</a:t>
            </a:r>
          </a:p>
          <a:p>
            <a:pPr lvl="1"/>
            <a:r>
              <a:rPr lang="en-GB" dirty="0" smtClean="0"/>
              <a:t>‘The opposite of showrooming also occurs, which is now referred to as </a:t>
            </a:r>
            <a:r>
              <a:rPr lang="en-GB" dirty="0" err="1" smtClean="0"/>
              <a:t>webrooming</a:t>
            </a:r>
            <a:r>
              <a:rPr lang="en-GB" dirty="0" smtClean="0"/>
              <a:t>, where shoppers seek information online and buy offline. In the past, this was found to be a dominant form of research shopping’ (</a:t>
            </a:r>
            <a:r>
              <a:rPr lang="en-GB" dirty="0" err="1" smtClean="0"/>
              <a:t>Verhoef</a:t>
            </a:r>
            <a:r>
              <a:rPr lang="en-GB" dirty="0" smtClean="0"/>
              <a:t>, Kannan and Inman, 2015)</a:t>
            </a:r>
            <a:endParaRPr lang="en-GB" dirty="0"/>
          </a:p>
        </p:txBody>
      </p:sp>
      <p:sp>
        <p:nvSpPr>
          <p:cNvPr id="4" name="Slide Number Placeholder 3"/>
          <p:cNvSpPr>
            <a:spLocks noGrp="1"/>
          </p:cNvSpPr>
          <p:nvPr>
            <p:ph type="sldNum" sz="quarter" idx="12"/>
          </p:nvPr>
        </p:nvSpPr>
        <p:spPr/>
        <p:txBody>
          <a:bodyPr/>
          <a:lstStyle/>
          <a:p>
            <a:fld id="{C439CF85-8457-400C-A4F9-DC61A400AE11}" type="slidenum">
              <a:rPr lang="en-US" smtClean="0"/>
              <a:pPr/>
              <a:t>23</a:t>
            </a:fld>
            <a:endParaRPr lang="en-US"/>
          </a:p>
        </p:txBody>
      </p:sp>
    </p:spTree>
    <p:extLst>
      <p:ext uri="{BB962C8B-B14F-4D97-AF65-F5344CB8AC3E}">
        <p14:creationId xmlns:p14="http://schemas.microsoft.com/office/powerpoint/2010/main" val="29652979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93EBE-CA7D-429F-9C9D-4B2677D5E0E3}"/>
              </a:ext>
            </a:extLst>
          </p:cNvPr>
          <p:cNvSpPr>
            <a:spLocks noGrp="1"/>
          </p:cNvSpPr>
          <p:nvPr>
            <p:ph type="title"/>
          </p:nvPr>
        </p:nvSpPr>
        <p:spPr>
          <a:xfrm>
            <a:off x="572286" y="384921"/>
            <a:ext cx="9467064" cy="1291800"/>
          </a:xfrm>
          <a:solidFill>
            <a:schemeClr val="tx1"/>
          </a:solidFill>
        </p:spPr>
        <p:txBody>
          <a:bodyPr>
            <a:noAutofit/>
          </a:bodyPr>
          <a:lstStyle/>
          <a:p>
            <a:r>
              <a:rPr lang="en-GB" dirty="0" smtClean="0">
                <a:solidFill>
                  <a:schemeClr val="bg1"/>
                </a:solidFill>
              </a:rPr>
              <a:t>Aligning the customer journey and business strategy</a:t>
            </a:r>
            <a:endParaRPr lang="en-GB" dirty="0">
              <a:solidFill>
                <a:schemeClr val="bg1"/>
              </a:solidFill>
            </a:endParaRPr>
          </a:p>
        </p:txBody>
      </p:sp>
      <p:graphicFrame>
        <p:nvGraphicFramePr>
          <p:cNvPr id="4" name="Table Placeholder 3">
            <a:extLst>
              <a:ext uri="{FF2B5EF4-FFF2-40B4-BE49-F238E27FC236}">
                <a16:creationId xmlns:a16="http://schemas.microsoft.com/office/drawing/2014/main" id="{425F715C-F22C-4F52-BD5A-32059833F1F9}"/>
              </a:ext>
            </a:extLst>
          </p:cNvPr>
          <p:cNvGraphicFramePr>
            <a:graphicFrameLocks noGrp="1"/>
          </p:cNvGraphicFramePr>
          <p:nvPr>
            <p:ph type="tbl" sz="quarter" idx="11"/>
            <p:extLst>
              <p:ext uri="{D42A27DB-BD31-4B8C-83A1-F6EECF244321}">
                <p14:modId xmlns:p14="http://schemas.microsoft.com/office/powerpoint/2010/main" val="1243278322"/>
              </p:ext>
            </p:extLst>
          </p:nvPr>
        </p:nvGraphicFramePr>
        <p:xfrm>
          <a:off x="572286" y="1887793"/>
          <a:ext cx="9467064" cy="3982062"/>
        </p:xfrm>
        <a:graphic>
          <a:graphicData uri="http://schemas.openxmlformats.org/drawingml/2006/table">
            <a:tbl>
              <a:tblPr firstRow="1" bandRow="1">
                <a:tableStyleId>{69012ECD-51FC-41F1-AA8D-1B2483CD663E}</a:tableStyleId>
              </a:tblPr>
              <a:tblGrid>
                <a:gridCol w="2460779">
                  <a:extLst>
                    <a:ext uri="{9D8B030D-6E8A-4147-A177-3AD203B41FA5}">
                      <a16:colId xmlns:a16="http://schemas.microsoft.com/office/drawing/2014/main" val="2100758391"/>
                    </a:ext>
                  </a:extLst>
                </a:gridCol>
                <a:gridCol w="7006285">
                  <a:extLst>
                    <a:ext uri="{9D8B030D-6E8A-4147-A177-3AD203B41FA5}">
                      <a16:colId xmlns:a16="http://schemas.microsoft.com/office/drawing/2014/main" val="3535233653"/>
                    </a:ext>
                  </a:extLst>
                </a:gridCol>
              </a:tblGrid>
              <a:tr h="472877">
                <a:tc>
                  <a:txBody>
                    <a:bodyPr/>
                    <a:lstStyle/>
                    <a:p>
                      <a:pPr>
                        <a:lnSpc>
                          <a:spcPct val="150000"/>
                        </a:lnSpc>
                        <a:spcAft>
                          <a:spcPts val="0"/>
                        </a:spcAft>
                      </a:pPr>
                      <a:r>
                        <a:rPr lang="en-GB" sz="1400" dirty="0">
                          <a:effectLst/>
                        </a:rPr>
                        <a:t>Factor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dirty="0">
                          <a:effectLst/>
                        </a:rPr>
                        <a:t>Explanation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90861017"/>
                  </a:ext>
                </a:extLst>
              </a:tr>
              <a:tr h="877297">
                <a:tc>
                  <a:txBody>
                    <a:bodyPr/>
                    <a:lstStyle/>
                    <a:p>
                      <a:pPr>
                        <a:lnSpc>
                          <a:spcPct val="150000"/>
                        </a:lnSpc>
                        <a:spcAft>
                          <a:spcPts val="0"/>
                        </a:spcAft>
                      </a:pPr>
                      <a:r>
                        <a:rPr lang="en-GB" sz="1400" dirty="0">
                          <a:effectLst/>
                        </a:rPr>
                        <a:t>Customers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dirty="0">
                          <a:effectLst/>
                        </a:rPr>
                        <a:t>What do customers want and need and when do they need it? How can you approach customers in a coordinated, cross-functional way?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82047504"/>
                  </a:ext>
                </a:extLst>
              </a:tr>
              <a:tr h="438648">
                <a:tc>
                  <a:txBody>
                    <a:bodyPr/>
                    <a:lstStyle/>
                    <a:p>
                      <a:pPr>
                        <a:lnSpc>
                          <a:spcPct val="150000"/>
                        </a:lnSpc>
                        <a:spcAft>
                          <a:spcPts val="0"/>
                        </a:spcAft>
                      </a:pPr>
                      <a:r>
                        <a:rPr lang="en-GB" sz="1400">
                          <a:effectLst/>
                        </a:rPr>
                        <a:t>Value proposition</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a:effectLst/>
                        </a:rPr>
                        <a:t>What do customers value – the product, the delivered service, the staged experience?</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18371991"/>
                  </a:ext>
                </a:extLst>
              </a:tr>
              <a:tr h="438648">
                <a:tc>
                  <a:txBody>
                    <a:bodyPr/>
                    <a:lstStyle/>
                    <a:p>
                      <a:pPr>
                        <a:lnSpc>
                          <a:spcPct val="150000"/>
                        </a:lnSpc>
                        <a:spcAft>
                          <a:spcPts val="0"/>
                        </a:spcAft>
                      </a:pPr>
                      <a:r>
                        <a:rPr lang="en-GB" sz="1400">
                          <a:effectLst/>
                        </a:rPr>
                        <a:t>Resources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dirty="0">
                          <a:effectLst/>
                        </a:rPr>
                        <a:t>What resources are missing?</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0739737"/>
                  </a:ext>
                </a:extLst>
              </a:tr>
              <a:tr h="438648">
                <a:tc>
                  <a:txBody>
                    <a:bodyPr/>
                    <a:lstStyle/>
                    <a:p>
                      <a:pPr>
                        <a:lnSpc>
                          <a:spcPct val="150000"/>
                        </a:lnSpc>
                        <a:spcAft>
                          <a:spcPts val="0"/>
                        </a:spcAft>
                      </a:pPr>
                      <a:r>
                        <a:rPr lang="en-GB" sz="1400" dirty="0">
                          <a:effectLst/>
                        </a:rPr>
                        <a:t>Channels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dirty="0">
                          <a:effectLst/>
                        </a:rPr>
                        <a:t>How should disparate channels work together?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5952883"/>
                  </a:ext>
                </a:extLst>
              </a:tr>
              <a:tr h="438648">
                <a:tc>
                  <a:txBody>
                    <a:bodyPr/>
                    <a:lstStyle/>
                    <a:p>
                      <a:pPr>
                        <a:lnSpc>
                          <a:spcPct val="150000"/>
                        </a:lnSpc>
                        <a:spcAft>
                          <a:spcPts val="0"/>
                        </a:spcAft>
                      </a:pPr>
                      <a:r>
                        <a:rPr lang="en-GB" sz="1400" dirty="0">
                          <a:effectLst/>
                        </a:rPr>
                        <a:t>Revenue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a:effectLst/>
                        </a:rPr>
                        <a:t>How do you increase revenue based on value created from the experience?</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46431347"/>
                  </a:ext>
                </a:extLst>
              </a:tr>
              <a:tr h="438648">
                <a:tc>
                  <a:txBody>
                    <a:bodyPr/>
                    <a:lstStyle/>
                    <a:p>
                      <a:pPr>
                        <a:lnSpc>
                          <a:spcPct val="150000"/>
                        </a:lnSpc>
                        <a:spcAft>
                          <a:spcPts val="0"/>
                        </a:spcAft>
                      </a:pPr>
                      <a:r>
                        <a:rPr lang="en-GB" sz="1400">
                          <a:effectLst/>
                        </a:rPr>
                        <a:t>Cost structure</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a:effectLst/>
                        </a:rPr>
                        <a:t>How can you prioritize spending?</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64224148"/>
                  </a:ext>
                </a:extLst>
              </a:tr>
              <a:tr h="438648">
                <a:tc>
                  <a:txBody>
                    <a:bodyPr/>
                    <a:lstStyle/>
                    <a:p>
                      <a:pPr>
                        <a:lnSpc>
                          <a:spcPct val="150000"/>
                        </a:lnSpc>
                        <a:spcAft>
                          <a:spcPts val="0"/>
                        </a:spcAft>
                      </a:pPr>
                      <a:r>
                        <a:rPr lang="en-GB" sz="1400" dirty="0">
                          <a:effectLst/>
                        </a:rPr>
                        <a:t>Technologies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400" dirty="0">
                          <a:effectLst/>
                        </a:rPr>
                        <a:t>What technologies could enhance the experience?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38514755"/>
                  </a:ext>
                </a:extLst>
              </a:tr>
            </a:tbl>
          </a:graphicData>
        </a:graphic>
      </p:graphicFrame>
      <p:sp>
        <p:nvSpPr>
          <p:cNvPr id="5" name="Slide Number Placeholder 6"/>
          <p:cNvSpPr txBox="1">
            <a:spLocks/>
          </p:cNvSpPr>
          <p:nvPr/>
        </p:nvSpPr>
        <p:spPr>
          <a:xfrm>
            <a:off x="7981950" y="6356352"/>
            <a:ext cx="2057400" cy="365125"/>
          </a:xfrm>
          <a:prstGeom prst="rect">
            <a:avLst/>
          </a:prstGeom>
        </p:spPr>
        <p:txBody>
          <a:bodyPr/>
          <a:lstStyle/>
          <a:p>
            <a:pPr algn="r">
              <a:defRPr/>
            </a:pPr>
            <a:fld id="{C439CF85-8457-400C-A4F9-DC61A400AE11}" type="slidenum">
              <a:rPr lang="en-US" sz="1200">
                <a:solidFill>
                  <a:schemeClr val="tx1">
                    <a:tint val="75000"/>
                  </a:schemeClr>
                </a:solidFill>
              </a:rPr>
              <a:pPr algn="r">
                <a:defRPr/>
              </a:pPr>
              <a:t>24</a:t>
            </a:fld>
            <a:endParaRPr lang="en-US" sz="1200" dirty="0">
              <a:solidFill>
                <a:schemeClr val="tx1">
                  <a:tint val="75000"/>
                </a:schemeClr>
              </a:solidFill>
            </a:endParaRPr>
          </a:p>
        </p:txBody>
      </p:sp>
    </p:spTree>
    <p:extLst>
      <p:ext uri="{BB962C8B-B14F-4D97-AF65-F5344CB8AC3E}">
        <p14:creationId xmlns:p14="http://schemas.microsoft.com/office/powerpoint/2010/main" val="12562668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C386A-C237-4197-9467-5C4025DC5729}"/>
              </a:ext>
            </a:extLst>
          </p:cNvPr>
          <p:cNvSpPr>
            <a:spLocks noGrp="1"/>
          </p:cNvSpPr>
          <p:nvPr>
            <p:ph type="title"/>
          </p:nvPr>
        </p:nvSpPr>
        <p:spPr>
          <a:solidFill>
            <a:schemeClr val="tx1"/>
          </a:solidFill>
        </p:spPr>
        <p:txBody>
          <a:bodyPr/>
          <a:lstStyle/>
          <a:p>
            <a:r>
              <a:rPr lang="en-GB" dirty="0" smtClean="0">
                <a:solidFill>
                  <a:schemeClr val="bg1"/>
                </a:solidFill>
              </a:rPr>
              <a:t>Customer experience management</a:t>
            </a:r>
            <a:endParaRPr lang="en-GB" dirty="0">
              <a:solidFill>
                <a:schemeClr val="bg1"/>
              </a:solidFill>
            </a:endParaRPr>
          </a:p>
        </p:txBody>
      </p:sp>
      <p:graphicFrame>
        <p:nvGraphicFramePr>
          <p:cNvPr id="4" name="Table Placeholder 3">
            <a:extLst>
              <a:ext uri="{FF2B5EF4-FFF2-40B4-BE49-F238E27FC236}">
                <a16:creationId xmlns:a16="http://schemas.microsoft.com/office/drawing/2014/main" id="{58473E84-552B-47F4-BBEA-220A3A560300}"/>
              </a:ext>
            </a:extLst>
          </p:cNvPr>
          <p:cNvGraphicFramePr>
            <a:graphicFrameLocks noGrp="1"/>
          </p:cNvGraphicFramePr>
          <p:nvPr>
            <p:ph type="tbl" sz="quarter" idx="11"/>
            <p:extLst/>
          </p:nvPr>
        </p:nvGraphicFramePr>
        <p:xfrm>
          <a:off x="2206172" y="1974413"/>
          <a:ext cx="7030324" cy="3657600"/>
        </p:xfrm>
        <a:graphic>
          <a:graphicData uri="http://schemas.openxmlformats.org/drawingml/2006/table">
            <a:tbl>
              <a:tblPr firstRow="1" bandRow="1">
                <a:tableStyleId>{69012ECD-51FC-41F1-AA8D-1B2483CD663E}</a:tableStyleId>
              </a:tblPr>
              <a:tblGrid>
                <a:gridCol w="2108104">
                  <a:extLst>
                    <a:ext uri="{9D8B030D-6E8A-4147-A177-3AD203B41FA5}">
                      <a16:colId xmlns:a16="http://schemas.microsoft.com/office/drawing/2014/main" val="541084142"/>
                    </a:ext>
                  </a:extLst>
                </a:gridCol>
                <a:gridCol w="4922220">
                  <a:extLst>
                    <a:ext uri="{9D8B030D-6E8A-4147-A177-3AD203B41FA5}">
                      <a16:colId xmlns:a16="http://schemas.microsoft.com/office/drawing/2014/main" val="3464366688"/>
                    </a:ext>
                  </a:extLst>
                </a:gridCol>
              </a:tblGrid>
              <a:tr h="0">
                <a:tc>
                  <a:txBody>
                    <a:bodyPr/>
                    <a:lstStyle/>
                    <a:p>
                      <a:pPr>
                        <a:lnSpc>
                          <a:spcPct val="150000"/>
                        </a:lnSpc>
                        <a:spcAft>
                          <a:spcPts val="0"/>
                        </a:spcAft>
                      </a:pPr>
                      <a:r>
                        <a:rPr lang="en-GB" sz="1600" dirty="0">
                          <a:effectLst/>
                        </a:rPr>
                        <a:t>What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dirty="0">
                          <a:effectLst/>
                        </a:rPr>
                        <a:t>Captures and distributes what a customer thinks about a company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37450727"/>
                  </a:ext>
                </a:extLst>
              </a:tr>
              <a:tr h="0">
                <a:tc>
                  <a:txBody>
                    <a:bodyPr/>
                    <a:lstStyle/>
                    <a:p>
                      <a:pPr>
                        <a:lnSpc>
                          <a:spcPct val="150000"/>
                        </a:lnSpc>
                        <a:spcAft>
                          <a:spcPts val="0"/>
                        </a:spcAft>
                      </a:pPr>
                      <a:r>
                        <a:rPr lang="en-GB" sz="1600">
                          <a:effectLst/>
                        </a:rPr>
                        <a:t>When</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a:effectLst/>
                        </a:rPr>
                        <a:t>At points of customer interaction: “touch points”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73595148"/>
                  </a:ext>
                </a:extLst>
              </a:tr>
              <a:tr h="0">
                <a:tc>
                  <a:txBody>
                    <a:bodyPr/>
                    <a:lstStyle/>
                    <a:p>
                      <a:pPr>
                        <a:lnSpc>
                          <a:spcPct val="150000"/>
                        </a:lnSpc>
                        <a:spcAft>
                          <a:spcPts val="0"/>
                        </a:spcAft>
                      </a:pPr>
                      <a:r>
                        <a:rPr lang="en-GB" sz="1600">
                          <a:effectLst/>
                        </a:rPr>
                        <a:t>How monitored</a:t>
                      </a:r>
                      <a:endParaRPr lang="en-GB" sz="1800">
                        <a:effectLst/>
                      </a:endParaRPr>
                    </a:p>
                    <a:p>
                      <a:pPr>
                        <a:lnSpc>
                          <a:spcPct val="150000"/>
                        </a:lnSpc>
                        <a:spcAft>
                          <a:spcPts val="0"/>
                        </a:spcAft>
                      </a:pPr>
                      <a:r>
                        <a:rPr lang="en-GB" sz="1600">
                          <a:effectLst/>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a:effectLst/>
                        </a:rPr>
                        <a:t>Surveys, targeted studies, observational studies, “voice of customer” research</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16767745"/>
                  </a:ext>
                </a:extLst>
              </a:tr>
              <a:tr h="0">
                <a:tc>
                  <a:txBody>
                    <a:bodyPr/>
                    <a:lstStyle/>
                    <a:p>
                      <a:pPr>
                        <a:lnSpc>
                          <a:spcPct val="150000"/>
                        </a:lnSpc>
                        <a:spcAft>
                          <a:spcPts val="0"/>
                        </a:spcAft>
                      </a:pPr>
                      <a:r>
                        <a:rPr lang="en-GB" sz="1600">
                          <a:effectLst/>
                        </a:rPr>
                        <a:t>Who uses the information</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a:effectLst/>
                        </a:rPr>
                        <a:t>Business or functional leaders, in order to create fulfillable expectations and better experiences with products and services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24486695"/>
                  </a:ext>
                </a:extLst>
              </a:tr>
              <a:tr h="0">
                <a:tc>
                  <a:txBody>
                    <a:bodyPr/>
                    <a:lstStyle/>
                    <a:p>
                      <a:pPr>
                        <a:lnSpc>
                          <a:spcPct val="150000"/>
                        </a:lnSpc>
                        <a:spcAft>
                          <a:spcPts val="0"/>
                        </a:spcAft>
                      </a:pPr>
                      <a:r>
                        <a:rPr lang="en-GB" sz="1600" dirty="0">
                          <a:effectLst/>
                        </a:rPr>
                        <a:t>Relevance to future performance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dirty="0">
                          <a:effectLst/>
                        </a:rPr>
                        <a:t>Locates places to add offerings in the gaps between expectations and experience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45286607"/>
                  </a:ext>
                </a:extLst>
              </a:tr>
            </a:tbl>
          </a:graphicData>
        </a:graphic>
      </p:graphicFrame>
      <p:sp>
        <p:nvSpPr>
          <p:cNvPr id="5" name="Slide Number Placeholder 6"/>
          <p:cNvSpPr txBox="1">
            <a:spLocks/>
          </p:cNvSpPr>
          <p:nvPr/>
        </p:nvSpPr>
        <p:spPr>
          <a:xfrm>
            <a:off x="7981950" y="6356352"/>
            <a:ext cx="2057400" cy="365125"/>
          </a:xfrm>
          <a:prstGeom prst="rect">
            <a:avLst/>
          </a:prstGeom>
        </p:spPr>
        <p:txBody>
          <a:bodyPr/>
          <a:lstStyle/>
          <a:p>
            <a:pPr algn="r">
              <a:defRPr/>
            </a:pPr>
            <a:fld id="{C439CF85-8457-400C-A4F9-DC61A400AE11}" type="slidenum">
              <a:rPr lang="en-US" sz="1200">
                <a:solidFill>
                  <a:schemeClr val="tx1">
                    <a:tint val="75000"/>
                  </a:schemeClr>
                </a:solidFill>
              </a:rPr>
              <a:pPr algn="r">
                <a:defRPr/>
              </a:pPr>
              <a:t>25</a:t>
            </a:fld>
            <a:endParaRPr lang="en-US" sz="1200" dirty="0">
              <a:solidFill>
                <a:schemeClr val="tx1">
                  <a:tint val="75000"/>
                </a:schemeClr>
              </a:solidFill>
            </a:endParaRPr>
          </a:p>
        </p:txBody>
      </p:sp>
    </p:spTree>
    <p:extLst>
      <p:ext uri="{BB962C8B-B14F-4D97-AF65-F5344CB8AC3E}">
        <p14:creationId xmlns:p14="http://schemas.microsoft.com/office/powerpoint/2010/main" val="3626978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83D58-5F79-4F7C-81D0-3E3413A4A263}"/>
              </a:ext>
            </a:extLst>
          </p:cNvPr>
          <p:cNvSpPr>
            <a:spLocks noGrp="1"/>
          </p:cNvSpPr>
          <p:nvPr>
            <p:ph type="title"/>
          </p:nvPr>
        </p:nvSpPr>
        <p:spPr>
          <a:solidFill>
            <a:schemeClr val="tx1"/>
          </a:solidFill>
        </p:spPr>
        <p:txBody>
          <a:bodyPr/>
          <a:lstStyle/>
          <a:p>
            <a:r>
              <a:rPr lang="en-GB" dirty="0" smtClean="0">
                <a:solidFill>
                  <a:schemeClr val="bg1"/>
                </a:solidFill>
              </a:rPr>
              <a:t>Factors in customer experience </a:t>
            </a:r>
            <a:endParaRPr lang="en-GB" dirty="0">
              <a:solidFill>
                <a:schemeClr val="bg1"/>
              </a:solidFill>
            </a:endParaRPr>
          </a:p>
        </p:txBody>
      </p:sp>
      <p:graphicFrame>
        <p:nvGraphicFramePr>
          <p:cNvPr id="7" name="Content Placeholder 6">
            <a:extLst>
              <a:ext uri="{FF2B5EF4-FFF2-40B4-BE49-F238E27FC236}">
                <a16:creationId xmlns:a16="http://schemas.microsoft.com/office/drawing/2014/main" id="{2A666D9D-9C60-4586-B164-A8BED44F5C56}"/>
              </a:ext>
            </a:extLst>
          </p:cNvPr>
          <p:cNvGraphicFramePr>
            <a:graphicFrameLocks noGrp="1"/>
          </p:cNvGraphicFramePr>
          <p:nvPr>
            <p:ph idx="1"/>
            <p:extLst/>
          </p:nvPr>
        </p:nvGraphicFramePr>
        <p:xfrm>
          <a:off x="2152650" y="2058988"/>
          <a:ext cx="7886700" cy="41529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p:txBody>
          <a:bodyPr/>
          <a:lstStyle/>
          <a:p>
            <a:fld id="{C439CF85-8457-400C-A4F9-DC61A400AE11}" type="slidenum">
              <a:rPr lang="en-US" smtClean="0"/>
              <a:pPr/>
              <a:t>26</a:t>
            </a:fld>
            <a:endParaRPr lang="en-US"/>
          </a:p>
        </p:txBody>
      </p:sp>
    </p:spTree>
    <p:extLst>
      <p:ext uri="{BB962C8B-B14F-4D97-AF65-F5344CB8AC3E}">
        <p14:creationId xmlns:p14="http://schemas.microsoft.com/office/powerpoint/2010/main" val="20323938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FACF1-CBB9-42F5-9AAD-FCB436B3B44C}"/>
              </a:ext>
            </a:extLst>
          </p:cNvPr>
          <p:cNvSpPr>
            <a:spLocks noGrp="1"/>
          </p:cNvSpPr>
          <p:nvPr>
            <p:ph type="title"/>
          </p:nvPr>
        </p:nvSpPr>
        <p:spPr>
          <a:xfrm>
            <a:off x="174937" y="479277"/>
            <a:ext cx="11535281" cy="1325563"/>
          </a:xfrm>
          <a:solidFill>
            <a:schemeClr val="tx1"/>
          </a:solidFill>
        </p:spPr>
        <p:txBody>
          <a:bodyPr/>
          <a:lstStyle/>
          <a:p>
            <a:r>
              <a:rPr lang="en-GB" dirty="0" smtClean="0">
                <a:solidFill>
                  <a:schemeClr val="bg1"/>
                </a:solidFill>
              </a:rPr>
              <a:t>Conceptual model online customer service experience</a:t>
            </a:r>
            <a:endParaRPr lang="en-GB" dirty="0">
              <a:solidFill>
                <a:schemeClr val="bg1"/>
              </a:solidFill>
            </a:endParaRPr>
          </a:p>
        </p:txBody>
      </p:sp>
      <p:pic>
        <p:nvPicPr>
          <p:cNvPr id="5" name="Content Placeholder 4">
            <a:extLst>
              <a:ext uri="{FF2B5EF4-FFF2-40B4-BE49-F238E27FC236}">
                <a16:creationId xmlns:a16="http://schemas.microsoft.com/office/drawing/2014/main" id="{92150367-5281-4037-9F32-889DE0C11761}"/>
              </a:ext>
            </a:extLst>
          </p:cNvPr>
          <p:cNvPicPr>
            <a:picLocks noGrp="1" noChangeAspect="1"/>
          </p:cNvPicPr>
          <p:nvPr>
            <p:ph idx="1"/>
          </p:nvPr>
        </p:nvPicPr>
        <p:blipFill>
          <a:blip r:embed="rId3"/>
          <a:stretch>
            <a:fillRect/>
          </a:stretch>
        </p:blipFill>
        <p:spPr>
          <a:xfrm>
            <a:off x="599768" y="1804840"/>
            <a:ext cx="10284542" cy="4916635"/>
          </a:xfrm>
        </p:spPr>
      </p:pic>
      <p:sp>
        <p:nvSpPr>
          <p:cNvPr id="6" name="Rectangle 5">
            <a:extLst>
              <a:ext uri="{FF2B5EF4-FFF2-40B4-BE49-F238E27FC236}">
                <a16:creationId xmlns:a16="http://schemas.microsoft.com/office/drawing/2014/main" id="{5759BCE0-2C12-455B-9AEC-E8C8510CD991}"/>
              </a:ext>
            </a:extLst>
          </p:cNvPr>
          <p:cNvSpPr/>
          <p:nvPr/>
        </p:nvSpPr>
        <p:spPr>
          <a:xfrm>
            <a:off x="2234649" y="5675539"/>
            <a:ext cx="2485296" cy="461665"/>
          </a:xfrm>
          <a:prstGeom prst="rect">
            <a:avLst/>
          </a:prstGeom>
        </p:spPr>
        <p:txBody>
          <a:bodyPr wrap="none">
            <a:spAutoFit/>
          </a:bodyPr>
          <a:lstStyle/>
          <a:p>
            <a:pPr>
              <a:lnSpc>
                <a:spcPct val="150000"/>
              </a:lnSpc>
            </a:pPr>
            <a:r>
              <a:rPr lang="en-GB" sz="1600" i="1" dirty="0">
                <a:ea typeface="Calibri" panose="020F0502020204030204" pitchFamily="34" charset="0"/>
                <a:cs typeface="Times New Roman" panose="02020603050405020304" pitchFamily="18" charset="0"/>
              </a:rPr>
              <a:t>Source:</a:t>
            </a:r>
            <a:r>
              <a:rPr lang="en-GB" sz="1600" dirty="0">
                <a:ea typeface="Calibri" panose="020F0502020204030204" pitchFamily="34" charset="0"/>
                <a:cs typeface="Times New Roman" panose="02020603050405020304" pitchFamily="18" charset="0"/>
              </a:rPr>
              <a:t> Klaus (2013, p. 447)</a:t>
            </a:r>
            <a:endParaRPr lang="en-GB" dirty="0">
              <a:ea typeface="Calibri" panose="020F0502020204030204" pitchFamily="34" charset="0"/>
              <a:cs typeface="Times New Roman" panose="02020603050405020304" pitchFamily="18" charset="0"/>
            </a:endParaRPr>
          </a:p>
        </p:txBody>
      </p:sp>
      <p:sp>
        <p:nvSpPr>
          <p:cNvPr id="7" name="Slide Number Placeholder 6"/>
          <p:cNvSpPr>
            <a:spLocks noGrp="1"/>
          </p:cNvSpPr>
          <p:nvPr>
            <p:ph type="sldNum" sz="quarter" idx="12"/>
          </p:nvPr>
        </p:nvSpPr>
        <p:spPr/>
        <p:txBody>
          <a:bodyPr/>
          <a:lstStyle/>
          <a:p>
            <a:fld id="{C439CF85-8457-400C-A4F9-DC61A400AE11}" type="slidenum">
              <a:rPr lang="en-US" smtClean="0"/>
              <a:pPr/>
              <a:t>27</a:t>
            </a:fld>
            <a:endParaRPr lang="en-US"/>
          </a:p>
        </p:txBody>
      </p:sp>
    </p:spTree>
    <p:extLst>
      <p:ext uri="{BB962C8B-B14F-4D97-AF65-F5344CB8AC3E}">
        <p14:creationId xmlns:p14="http://schemas.microsoft.com/office/powerpoint/2010/main" val="802260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89054-EFB0-4873-803B-6BCF5D740BDD}"/>
              </a:ext>
            </a:extLst>
          </p:cNvPr>
          <p:cNvSpPr>
            <a:spLocks noGrp="1"/>
          </p:cNvSpPr>
          <p:nvPr>
            <p:ph type="title"/>
          </p:nvPr>
        </p:nvSpPr>
        <p:spPr>
          <a:xfrm>
            <a:off x="525127" y="401984"/>
            <a:ext cx="10791801" cy="1397319"/>
          </a:xfrm>
          <a:solidFill>
            <a:schemeClr val="tx1"/>
          </a:solidFill>
        </p:spPr>
        <p:txBody>
          <a:bodyPr/>
          <a:lstStyle/>
          <a:p>
            <a:r>
              <a:rPr lang="en-GB" dirty="0" smtClean="0">
                <a:solidFill>
                  <a:schemeClr val="bg1"/>
                </a:solidFill>
              </a:rPr>
              <a:t>Service blueprinting with examples</a:t>
            </a:r>
            <a:endParaRPr lang="en-GB" dirty="0">
              <a:solidFill>
                <a:schemeClr val="bg1"/>
              </a:solidFill>
            </a:endParaRPr>
          </a:p>
        </p:txBody>
      </p:sp>
      <p:graphicFrame>
        <p:nvGraphicFramePr>
          <p:cNvPr id="4" name="Table Placeholder 3">
            <a:extLst>
              <a:ext uri="{FF2B5EF4-FFF2-40B4-BE49-F238E27FC236}">
                <a16:creationId xmlns:a16="http://schemas.microsoft.com/office/drawing/2014/main" id="{6568C9CF-0E14-4132-8075-EA83F7FF545C}"/>
              </a:ext>
            </a:extLst>
          </p:cNvPr>
          <p:cNvGraphicFramePr>
            <a:graphicFrameLocks noGrp="1"/>
          </p:cNvGraphicFramePr>
          <p:nvPr>
            <p:ph type="tbl" sz="quarter" idx="11"/>
            <p:extLst>
              <p:ext uri="{D42A27DB-BD31-4B8C-83A1-F6EECF244321}">
                <p14:modId xmlns:p14="http://schemas.microsoft.com/office/powerpoint/2010/main" val="3557279499"/>
              </p:ext>
            </p:extLst>
          </p:nvPr>
        </p:nvGraphicFramePr>
        <p:xfrm>
          <a:off x="525127" y="1799302"/>
          <a:ext cx="10791801" cy="4650658"/>
        </p:xfrm>
        <a:graphic>
          <a:graphicData uri="http://schemas.openxmlformats.org/drawingml/2006/table">
            <a:tbl>
              <a:tblPr firstRow="1" bandRow="1">
                <a:tableStyleId>{69012ECD-51FC-41F1-AA8D-1B2483CD663E}</a:tableStyleId>
              </a:tblPr>
              <a:tblGrid>
                <a:gridCol w="3152633">
                  <a:extLst>
                    <a:ext uri="{9D8B030D-6E8A-4147-A177-3AD203B41FA5}">
                      <a16:colId xmlns:a16="http://schemas.microsoft.com/office/drawing/2014/main" val="3433936060"/>
                    </a:ext>
                  </a:extLst>
                </a:gridCol>
                <a:gridCol w="4448891">
                  <a:extLst>
                    <a:ext uri="{9D8B030D-6E8A-4147-A177-3AD203B41FA5}">
                      <a16:colId xmlns:a16="http://schemas.microsoft.com/office/drawing/2014/main" val="833893338"/>
                    </a:ext>
                  </a:extLst>
                </a:gridCol>
                <a:gridCol w="3190277">
                  <a:extLst>
                    <a:ext uri="{9D8B030D-6E8A-4147-A177-3AD203B41FA5}">
                      <a16:colId xmlns:a16="http://schemas.microsoft.com/office/drawing/2014/main" val="2161869304"/>
                    </a:ext>
                  </a:extLst>
                </a:gridCol>
              </a:tblGrid>
              <a:tr h="508502">
                <a:tc>
                  <a:txBody>
                    <a:bodyPr/>
                    <a:lstStyle/>
                    <a:p>
                      <a:pPr>
                        <a:lnSpc>
                          <a:spcPct val="150000"/>
                        </a:lnSpc>
                        <a:spcAft>
                          <a:spcPts val="0"/>
                        </a:spcAft>
                      </a:pPr>
                      <a:r>
                        <a:rPr lang="en-GB" sz="1300" dirty="0">
                          <a:effectLst/>
                        </a:rPr>
                        <a:t>Service blueprint components</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txBody>
                  <a:tcPr marL="59946" marR="59946" marT="0" marB="0"/>
                </a:tc>
                <a:tc>
                  <a:txBody>
                    <a:bodyPr/>
                    <a:lstStyle/>
                    <a:p>
                      <a:pPr>
                        <a:lnSpc>
                          <a:spcPct val="150000"/>
                        </a:lnSpc>
                        <a:spcAft>
                          <a:spcPts val="0"/>
                        </a:spcAft>
                      </a:pPr>
                      <a:r>
                        <a:rPr lang="en-GB" sz="1300">
                          <a:effectLst/>
                        </a:rPr>
                        <a:t>Details</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9946" marR="59946" marT="0" marB="0"/>
                </a:tc>
                <a:tc>
                  <a:txBody>
                    <a:bodyPr/>
                    <a:lstStyle/>
                    <a:p>
                      <a:pPr>
                        <a:lnSpc>
                          <a:spcPct val="150000"/>
                        </a:lnSpc>
                        <a:spcAft>
                          <a:spcPts val="0"/>
                        </a:spcAft>
                      </a:pPr>
                      <a:r>
                        <a:rPr lang="en-GB" sz="1300">
                          <a:effectLst/>
                        </a:rPr>
                        <a:t>Examples</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9946" marR="59946" marT="0" marB="0"/>
                </a:tc>
                <a:extLst>
                  <a:ext uri="{0D108BD9-81ED-4DB2-BD59-A6C34878D82A}">
                    <a16:rowId xmlns:a16="http://schemas.microsoft.com/office/drawing/2014/main" val="376592197"/>
                  </a:ext>
                </a:extLst>
              </a:tr>
              <a:tr h="724945">
                <a:tc>
                  <a:txBody>
                    <a:bodyPr/>
                    <a:lstStyle/>
                    <a:p>
                      <a:pPr marL="0" lvl="0" indent="0">
                        <a:lnSpc>
                          <a:spcPct val="150000"/>
                        </a:lnSpc>
                        <a:spcAft>
                          <a:spcPts val="0"/>
                        </a:spcAft>
                        <a:buFont typeface="+mj-lt"/>
                        <a:buNone/>
                      </a:pPr>
                      <a:r>
                        <a:rPr lang="en-GB" sz="1300" dirty="0">
                          <a:effectLst/>
                        </a:rPr>
                        <a:t>Physical evidence</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txBody>
                  <a:tcPr marL="59946" marR="59946" marT="0" marB="0"/>
                </a:tc>
                <a:tc>
                  <a:txBody>
                    <a:bodyPr/>
                    <a:lstStyle/>
                    <a:p>
                      <a:pPr>
                        <a:lnSpc>
                          <a:spcPct val="150000"/>
                        </a:lnSpc>
                        <a:spcAft>
                          <a:spcPts val="0"/>
                        </a:spcAft>
                      </a:pPr>
                      <a:r>
                        <a:rPr lang="en-GB" sz="1300">
                          <a:effectLst/>
                        </a:rPr>
                        <a:t>Tangible elements with which customers come into contact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9946" marR="59946" marT="0" marB="0"/>
                </a:tc>
                <a:tc>
                  <a:txBody>
                    <a:bodyPr/>
                    <a:lstStyle/>
                    <a:p>
                      <a:pPr>
                        <a:lnSpc>
                          <a:spcPct val="150000"/>
                        </a:lnSpc>
                        <a:spcAft>
                          <a:spcPts val="0"/>
                        </a:spcAft>
                      </a:pPr>
                      <a:r>
                        <a:rPr lang="en-GB" sz="1300" dirty="0">
                          <a:effectLst/>
                        </a:rPr>
                        <a:t>Website, social media, email</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txBody>
                  <a:tcPr marL="59946" marR="59946" marT="0" marB="0"/>
                </a:tc>
                <a:extLst>
                  <a:ext uri="{0D108BD9-81ED-4DB2-BD59-A6C34878D82A}">
                    <a16:rowId xmlns:a16="http://schemas.microsoft.com/office/drawing/2014/main" val="87862332"/>
                  </a:ext>
                </a:extLst>
              </a:tr>
              <a:tr h="776598">
                <a:tc>
                  <a:txBody>
                    <a:bodyPr/>
                    <a:lstStyle/>
                    <a:p>
                      <a:pPr marL="0" lvl="0" indent="0">
                        <a:lnSpc>
                          <a:spcPct val="150000"/>
                        </a:lnSpc>
                        <a:spcAft>
                          <a:spcPts val="0"/>
                        </a:spcAft>
                        <a:buFont typeface="+mj-lt"/>
                        <a:buNone/>
                      </a:pPr>
                      <a:r>
                        <a:rPr lang="en-GB" sz="1300" dirty="0">
                          <a:effectLst/>
                        </a:rPr>
                        <a:t>Customer actions</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txBody>
                  <a:tcPr marL="59946" marR="59946" marT="0" marB="0"/>
                </a:tc>
                <a:tc>
                  <a:txBody>
                    <a:bodyPr/>
                    <a:lstStyle/>
                    <a:p>
                      <a:pPr>
                        <a:lnSpc>
                          <a:spcPct val="150000"/>
                        </a:lnSpc>
                        <a:spcAft>
                          <a:spcPts val="0"/>
                        </a:spcAft>
                      </a:pPr>
                      <a:r>
                        <a:rPr lang="en-GB" sz="1300">
                          <a:effectLst/>
                        </a:rPr>
                        <a:t>All actions taken by customers as part of the process</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9946" marR="59946" marT="0" marB="0"/>
                </a:tc>
                <a:tc>
                  <a:txBody>
                    <a:bodyPr/>
                    <a:lstStyle/>
                    <a:p>
                      <a:pPr>
                        <a:lnSpc>
                          <a:spcPct val="150000"/>
                        </a:lnSpc>
                        <a:spcAft>
                          <a:spcPts val="0"/>
                        </a:spcAft>
                      </a:pPr>
                      <a:r>
                        <a:rPr lang="en-GB" sz="1300">
                          <a:effectLst/>
                        </a:rPr>
                        <a:t>See adverts, read social media posts, order placing</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9946" marR="59946" marT="0" marB="0"/>
                </a:tc>
                <a:extLst>
                  <a:ext uri="{0D108BD9-81ED-4DB2-BD59-A6C34878D82A}">
                    <a16:rowId xmlns:a16="http://schemas.microsoft.com/office/drawing/2014/main" val="504957623"/>
                  </a:ext>
                </a:extLst>
              </a:tr>
              <a:tr h="776598">
                <a:tc>
                  <a:txBody>
                    <a:bodyPr/>
                    <a:lstStyle/>
                    <a:p>
                      <a:pPr marL="0" lvl="0" indent="0">
                        <a:lnSpc>
                          <a:spcPct val="150000"/>
                        </a:lnSpc>
                        <a:spcAft>
                          <a:spcPts val="0"/>
                        </a:spcAft>
                        <a:buFont typeface="+mj-lt"/>
                        <a:buNone/>
                      </a:pPr>
                      <a:r>
                        <a:rPr lang="en-GB" sz="1300" dirty="0">
                          <a:effectLst/>
                        </a:rPr>
                        <a:t>Onstage/visible contact employee actions</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txBody>
                  <a:tcPr marL="59946" marR="59946" marT="0" marB="0"/>
                </a:tc>
                <a:tc>
                  <a:txBody>
                    <a:bodyPr/>
                    <a:lstStyle/>
                    <a:p>
                      <a:pPr>
                        <a:lnSpc>
                          <a:spcPct val="150000"/>
                        </a:lnSpc>
                        <a:spcAft>
                          <a:spcPts val="0"/>
                        </a:spcAft>
                      </a:pPr>
                      <a:r>
                        <a:rPr lang="en-GB" sz="1300">
                          <a:effectLst/>
                        </a:rPr>
                        <a:t>Direct customer contact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9946" marR="59946" marT="0" marB="0"/>
                </a:tc>
                <a:tc>
                  <a:txBody>
                    <a:bodyPr/>
                    <a:lstStyle/>
                    <a:p>
                      <a:pPr>
                        <a:lnSpc>
                          <a:spcPct val="150000"/>
                        </a:lnSpc>
                        <a:spcAft>
                          <a:spcPts val="0"/>
                        </a:spcAft>
                      </a:pPr>
                      <a:r>
                        <a:rPr lang="en-GB" sz="1300">
                          <a:effectLst/>
                        </a:rPr>
                        <a:t>Email, online chat, social media messages</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9946" marR="59946" marT="0" marB="0"/>
                </a:tc>
                <a:extLst>
                  <a:ext uri="{0D108BD9-81ED-4DB2-BD59-A6C34878D82A}">
                    <a16:rowId xmlns:a16="http://schemas.microsoft.com/office/drawing/2014/main" val="1188769268"/>
                  </a:ext>
                </a:extLst>
              </a:tr>
              <a:tr h="776598">
                <a:tc>
                  <a:txBody>
                    <a:bodyPr/>
                    <a:lstStyle/>
                    <a:p>
                      <a:pPr marL="0" lvl="0" indent="0">
                        <a:lnSpc>
                          <a:spcPct val="150000"/>
                        </a:lnSpc>
                        <a:spcAft>
                          <a:spcPts val="0"/>
                        </a:spcAft>
                        <a:buFont typeface="+mj-lt"/>
                        <a:buNone/>
                      </a:pPr>
                      <a:r>
                        <a:rPr lang="en-GB" sz="1300" dirty="0">
                          <a:effectLst/>
                        </a:rPr>
                        <a:t>Backstage/invisible contact employee actions</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txBody>
                  <a:tcPr marL="59946" marR="59946" marT="0" marB="0"/>
                </a:tc>
                <a:tc>
                  <a:txBody>
                    <a:bodyPr/>
                    <a:lstStyle/>
                    <a:p>
                      <a:pPr>
                        <a:lnSpc>
                          <a:spcPct val="150000"/>
                        </a:lnSpc>
                        <a:spcAft>
                          <a:spcPts val="0"/>
                        </a:spcAft>
                      </a:pPr>
                      <a:r>
                        <a:rPr lang="en-GB" sz="1300" dirty="0">
                          <a:effectLst/>
                        </a:rPr>
                        <a:t>Non-visible interaction with customers </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txBody>
                  <a:tcPr marL="59946" marR="59946" marT="0" marB="0"/>
                </a:tc>
                <a:tc>
                  <a:txBody>
                    <a:bodyPr/>
                    <a:lstStyle/>
                    <a:p>
                      <a:pPr>
                        <a:lnSpc>
                          <a:spcPct val="150000"/>
                        </a:lnSpc>
                        <a:spcAft>
                          <a:spcPts val="0"/>
                        </a:spcAft>
                      </a:pPr>
                      <a:r>
                        <a:rPr lang="en-GB" sz="1300">
                          <a:effectLst/>
                        </a:rPr>
                        <a:t>Order processing and management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59946" marR="59946" marT="0" marB="0"/>
                </a:tc>
                <a:extLst>
                  <a:ext uri="{0D108BD9-81ED-4DB2-BD59-A6C34878D82A}">
                    <a16:rowId xmlns:a16="http://schemas.microsoft.com/office/drawing/2014/main" val="3876345878"/>
                  </a:ext>
                </a:extLst>
              </a:tr>
              <a:tr h="1087417">
                <a:tc>
                  <a:txBody>
                    <a:bodyPr/>
                    <a:lstStyle/>
                    <a:p>
                      <a:pPr marL="0" lvl="0" indent="0">
                        <a:lnSpc>
                          <a:spcPct val="150000"/>
                        </a:lnSpc>
                        <a:spcAft>
                          <a:spcPts val="0"/>
                        </a:spcAft>
                        <a:buFont typeface="+mj-lt"/>
                        <a:buNone/>
                      </a:pPr>
                      <a:r>
                        <a:rPr lang="en-GB" sz="1300" dirty="0">
                          <a:effectLst/>
                        </a:rPr>
                        <a:t>Support processes</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txBody>
                  <a:tcPr marL="59946" marR="59946" marT="0" marB="0"/>
                </a:tc>
                <a:tc>
                  <a:txBody>
                    <a:bodyPr/>
                    <a:lstStyle/>
                    <a:p>
                      <a:pPr>
                        <a:lnSpc>
                          <a:spcPct val="150000"/>
                        </a:lnSpc>
                        <a:spcAft>
                          <a:spcPts val="0"/>
                        </a:spcAft>
                      </a:pPr>
                      <a:r>
                        <a:rPr lang="en-GB" sz="1300" dirty="0">
                          <a:effectLst/>
                        </a:rPr>
                        <a:t>Essential business services </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txBody>
                  <a:tcPr marL="59946" marR="59946" marT="0" marB="0"/>
                </a:tc>
                <a:tc>
                  <a:txBody>
                    <a:bodyPr/>
                    <a:lstStyle/>
                    <a:p>
                      <a:pPr>
                        <a:lnSpc>
                          <a:spcPct val="150000"/>
                        </a:lnSpc>
                        <a:spcAft>
                          <a:spcPts val="0"/>
                        </a:spcAft>
                      </a:pPr>
                      <a:r>
                        <a:rPr lang="en-GB" sz="1300" dirty="0">
                          <a:effectLst/>
                        </a:rPr>
                        <a:t>Uploading products to the database, ensuring payment systems operate</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txBody>
                  <a:tcPr marL="59946" marR="59946" marT="0" marB="0"/>
                </a:tc>
                <a:extLst>
                  <a:ext uri="{0D108BD9-81ED-4DB2-BD59-A6C34878D82A}">
                    <a16:rowId xmlns:a16="http://schemas.microsoft.com/office/drawing/2014/main" val="968801603"/>
                  </a:ext>
                </a:extLst>
              </a:tr>
            </a:tbl>
          </a:graphicData>
        </a:graphic>
      </p:graphicFrame>
      <p:sp>
        <p:nvSpPr>
          <p:cNvPr id="5" name="Slide Number Placeholder 6"/>
          <p:cNvSpPr txBox="1">
            <a:spLocks/>
          </p:cNvSpPr>
          <p:nvPr/>
        </p:nvSpPr>
        <p:spPr>
          <a:xfrm>
            <a:off x="7981950" y="6356352"/>
            <a:ext cx="2057400" cy="365125"/>
          </a:xfrm>
          <a:prstGeom prst="rect">
            <a:avLst/>
          </a:prstGeom>
        </p:spPr>
        <p:txBody>
          <a:bodyPr/>
          <a:lstStyle/>
          <a:p>
            <a:pPr algn="r">
              <a:defRPr/>
            </a:pPr>
            <a:fld id="{C439CF85-8457-400C-A4F9-DC61A400AE11}" type="slidenum">
              <a:rPr lang="en-US" sz="1200">
                <a:solidFill>
                  <a:schemeClr val="tx1">
                    <a:tint val="75000"/>
                  </a:schemeClr>
                </a:solidFill>
              </a:rPr>
              <a:pPr algn="r">
                <a:defRPr/>
              </a:pPr>
              <a:t>28</a:t>
            </a:fld>
            <a:endParaRPr lang="en-US" sz="1200" dirty="0">
              <a:solidFill>
                <a:schemeClr val="tx1">
                  <a:tint val="75000"/>
                </a:schemeClr>
              </a:solidFill>
            </a:endParaRPr>
          </a:p>
        </p:txBody>
      </p:sp>
    </p:spTree>
    <p:extLst>
      <p:ext uri="{BB962C8B-B14F-4D97-AF65-F5344CB8AC3E}">
        <p14:creationId xmlns:p14="http://schemas.microsoft.com/office/powerpoint/2010/main" val="2759292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lumMod val="85000"/>
              <a:lumOff val="15000"/>
            </a:schemeClr>
          </a:solidFill>
        </p:spPr>
        <p:txBody>
          <a:bodyPr/>
          <a:lstStyle/>
          <a:p>
            <a:r>
              <a:rPr lang="en-GB" dirty="0" smtClean="0">
                <a:solidFill>
                  <a:schemeClr val="bg1"/>
                </a:solidFill>
              </a:rPr>
              <a:t>By</a:t>
            </a:r>
            <a:r>
              <a:rPr lang="en-GB" dirty="0" smtClean="0"/>
              <a:t> </a:t>
            </a:r>
            <a:r>
              <a:rPr lang="en-GB" dirty="0" smtClean="0">
                <a:solidFill>
                  <a:schemeClr val="bg1"/>
                </a:solidFill>
              </a:rPr>
              <a:t>next week….</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t>Listen to the senior examiner webinar on </a:t>
            </a:r>
            <a:r>
              <a:rPr lang="en-GB" dirty="0" err="1" smtClean="0"/>
              <a:t>MyCIM</a:t>
            </a:r>
            <a:r>
              <a:rPr lang="en-GB" dirty="0"/>
              <a:t> </a:t>
            </a:r>
            <a:endParaRPr lang="en-GB" dirty="0" smtClean="0"/>
          </a:p>
          <a:p>
            <a:r>
              <a:rPr lang="en-GB" dirty="0" smtClean="0"/>
              <a:t>Listen to The Digital Podcast by Target Internet Series 1 episode 189 – Influencer Marketing </a:t>
            </a:r>
          </a:p>
          <a:p>
            <a:endParaRPr lang="en-GB" dirty="0"/>
          </a:p>
          <a:p>
            <a:r>
              <a:rPr lang="en-GB" b="1" i="1" dirty="0" smtClean="0"/>
              <a:t>Consider task </a:t>
            </a:r>
            <a:r>
              <a:rPr lang="en-GB" b="1" i="1" dirty="0" smtClean="0"/>
              <a:t>1c </a:t>
            </a:r>
            <a:r>
              <a:rPr lang="en-GB" b="1" i="1" dirty="0" smtClean="0"/>
              <a:t>and draft a response </a:t>
            </a:r>
            <a:r>
              <a:rPr lang="en-GB" b="1" i="1" dirty="0" smtClean="0"/>
              <a:t>– Illustrate 4 ways that the internet can be used as a vehicle for revenue generation – try and think of examples that can be applied in your organisation. </a:t>
            </a:r>
            <a:endParaRPr lang="en-GB" b="1" i="1" dirty="0"/>
          </a:p>
        </p:txBody>
      </p:sp>
    </p:spTree>
    <p:extLst>
      <p:ext uri="{BB962C8B-B14F-4D97-AF65-F5344CB8AC3E}">
        <p14:creationId xmlns:p14="http://schemas.microsoft.com/office/powerpoint/2010/main" val="10642390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1153</TotalTime>
  <Words>1544</Words>
  <Application>Microsoft Office PowerPoint</Application>
  <PresentationFormat>Widescreen</PresentationFormat>
  <Paragraphs>182</Paragraphs>
  <Slides>29</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Calibri Light</vt:lpstr>
      <vt:lpstr>Open Sans</vt:lpstr>
      <vt:lpstr>Times New Roman</vt:lpstr>
      <vt:lpstr>Office Theme</vt:lpstr>
      <vt:lpstr>CIM Certificate in Professional Marketing </vt:lpstr>
      <vt:lpstr>Assessment </vt:lpstr>
      <vt:lpstr>IoT</vt:lpstr>
      <vt:lpstr>The Digital Landscape </vt:lpstr>
      <vt:lpstr>PowerPoint Presentation</vt:lpstr>
      <vt:lpstr>PowerPoint Presentation</vt:lpstr>
      <vt:lpstr>https://wearesocial.com/uk/ </vt:lpstr>
      <vt:lpstr>PowerPoint Presentation</vt:lpstr>
      <vt:lpstr>PowerPoint Presentation</vt:lpstr>
      <vt:lpstr>Reasons for rise in online consumer power</vt:lpstr>
      <vt:lpstr>Task</vt:lpstr>
      <vt:lpstr>Changes in online customer behaviour </vt:lpstr>
      <vt:lpstr>Listen to..</vt:lpstr>
      <vt:lpstr>Using the internet for revenue generation </vt:lpstr>
      <vt:lpstr>Question?</vt:lpstr>
      <vt:lpstr>PROFILING AND AUTOMATED DECISION-MAKING – Senior Examiner hints and tips! </vt:lpstr>
      <vt:lpstr>The new marketing normal in the digital age </vt:lpstr>
      <vt:lpstr>The scope of consumer behaviour</vt:lpstr>
      <vt:lpstr>The rise of the “Prosumer” </vt:lpstr>
      <vt:lpstr> Online customer journey </vt:lpstr>
      <vt:lpstr>Task </vt:lpstr>
      <vt:lpstr>Customer behaviour is changing</vt:lpstr>
      <vt:lpstr>Webrooming and showrooming</vt:lpstr>
      <vt:lpstr>Aligning the customer journey and business strategy</vt:lpstr>
      <vt:lpstr>Customer experience management</vt:lpstr>
      <vt:lpstr>Factors in customer experience </vt:lpstr>
      <vt:lpstr>Conceptual model online customer service experience</vt:lpstr>
      <vt:lpstr>Service blueprinting with examples</vt:lpstr>
      <vt:lpstr>By 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CIM Certificate in Professional Marketing</dc:title>
  <dc:creator>Beth Cummings</dc:creator>
  <cp:lastModifiedBy>Cummings Beth.</cp:lastModifiedBy>
  <cp:revision>51</cp:revision>
  <dcterms:created xsi:type="dcterms:W3CDTF">2018-10-02T07:12:32Z</dcterms:created>
  <dcterms:modified xsi:type="dcterms:W3CDTF">2019-10-04T15:59:49Z</dcterms:modified>
</cp:coreProperties>
</file>