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778" r:id="rId2"/>
  </p:sldMasterIdLst>
  <p:notesMasterIdLst>
    <p:notesMasterId r:id="rId53"/>
  </p:notesMasterIdLst>
  <p:sldIdLst>
    <p:sldId id="256" r:id="rId3"/>
    <p:sldId id="258" r:id="rId4"/>
    <p:sldId id="286" r:id="rId5"/>
    <p:sldId id="287" r:id="rId6"/>
    <p:sldId id="259" r:id="rId7"/>
    <p:sldId id="289" r:id="rId8"/>
    <p:sldId id="260" r:id="rId9"/>
    <p:sldId id="290" r:id="rId10"/>
    <p:sldId id="291" r:id="rId11"/>
    <p:sldId id="292" r:id="rId12"/>
    <p:sldId id="262" r:id="rId13"/>
    <p:sldId id="293" r:id="rId14"/>
    <p:sldId id="263" r:id="rId15"/>
    <p:sldId id="294" r:id="rId16"/>
    <p:sldId id="264" r:id="rId17"/>
    <p:sldId id="295" r:id="rId18"/>
    <p:sldId id="265" r:id="rId19"/>
    <p:sldId id="296" r:id="rId20"/>
    <p:sldId id="266" r:id="rId21"/>
    <p:sldId id="297" r:id="rId22"/>
    <p:sldId id="267" r:id="rId23"/>
    <p:sldId id="298" r:id="rId24"/>
    <p:sldId id="269" r:id="rId25"/>
    <p:sldId id="299" r:id="rId26"/>
    <p:sldId id="270" r:id="rId27"/>
    <p:sldId id="300" r:id="rId28"/>
    <p:sldId id="272" r:id="rId29"/>
    <p:sldId id="301" r:id="rId30"/>
    <p:sldId id="273" r:id="rId31"/>
    <p:sldId id="274" r:id="rId32"/>
    <p:sldId id="302" r:id="rId33"/>
    <p:sldId id="303" r:id="rId34"/>
    <p:sldId id="275" r:id="rId35"/>
    <p:sldId id="276" r:id="rId36"/>
    <p:sldId id="277" r:id="rId37"/>
    <p:sldId id="278" r:id="rId38"/>
    <p:sldId id="279" r:id="rId39"/>
    <p:sldId id="280" r:id="rId40"/>
    <p:sldId id="304" r:id="rId41"/>
    <p:sldId id="281" r:id="rId42"/>
    <p:sldId id="305" r:id="rId43"/>
    <p:sldId id="282" r:id="rId44"/>
    <p:sldId id="306" r:id="rId45"/>
    <p:sldId id="283" r:id="rId46"/>
    <p:sldId id="307" r:id="rId47"/>
    <p:sldId id="284" r:id="rId48"/>
    <p:sldId id="308" r:id="rId49"/>
    <p:sldId id="285" r:id="rId50"/>
    <p:sldId id="309" r:id="rId51"/>
    <p:sldId id="288" r:id="rId5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9733A7-EA35-42A9-9426-6120845309BD}" v="78" dt="2025-07-30T14:36:58.9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54" autoAdjust="0"/>
    <p:restoredTop sz="94830"/>
  </p:normalViewPr>
  <p:slideViewPr>
    <p:cSldViewPr snapToGrid="0" snapToObjects="1">
      <p:cViewPr varScale="1">
        <p:scale>
          <a:sx n="105" d="100"/>
          <a:sy n="105" d="100"/>
        </p:scale>
        <p:origin x="1830" y="10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notesMaster" Target="notesMasters/notesMaster1.xml"/><Relationship Id="rId58" Type="http://schemas.microsoft.com/office/2015/10/relationships/revisionInfo" Target="revisionInfo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ableStyles" Target="tableStyle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0CA4D1-46CB-D496-A0FD-D4B8A7148E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21B3F1E0-E225-3DE0-ECC2-379BA3A718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58588FD8-2000-D9DC-23D8-D20FC96433B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E8A6EB01-D42A-A1F5-CC5B-34A902791C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1354A18-65EE-4BCC-97DF-29F46015C7F8}" type="slidenum">
              <a:rPr lang="en-US" altLang="en-US">
                <a:latin typeface="Calibri" panose="020F0502020204030204" pitchFamily="34" charset="0"/>
              </a:rPr>
              <a:pPr/>
              <a:t>16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9301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1354A18-65EE-4BCC-97DF-29F46015C7F8}" type="slidenum">
              <a:rPr lang="en-US" altLang="en-US">
                <a:latin typeface="Calibri" panose="020F0502020204030204" pitchFamily="34" charset="0"/>
              </a:rPr>
              <a:pPr/>
              <a:t>17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33913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517F9D-5AB9-B9F6-8A21-6C466E2BA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25E5AC46-B48A-418E-60FB-6AC8332FE6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730B1722-F16F-812D-4B10-D1FE3A1411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56875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5177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09DC95-91D0-0EBA-1CAF-A1598AFDC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7CD67FBA-E80C-1934-15FF-7BCF444C2CF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1CF1FDE8-A18B-D977-F5FF-8A4C35BCB0E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0DF3021E-16EC-60B0-5D20-5CAD201875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B277512-60DF-4941-9414-FD9E5A785C34}" type="slidenum">
              <a:rPr lang="en-US" altLang="en-US">
                <a:latin typeface="Calibri" panose="020F0502020204030204" pitchFamily="34" charset="0"/>
              </a:rPr>
              <a:pPr/>
              <a:t>20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23929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B277512-60DF-4941-9414-FD9E5A785C34}" type="slidenum">
              <a:rPr lang="en-US" altLang="en-US">
                <a:latin typeface="Calibri" panose="020F0502020204030204" pitchFamily="34" charset="0"/>
              </a:rPr>
              <a:pPr/>
              <a:t>21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95361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963E67-0B6F-2AC6-0491-1B06B4DE9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432FF476-1373-05A0-1218-693CFD6B98E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B63DEDED-EA43-435A-555A-82BCA5EBFEB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8DFC2F7A-6272-BF37-1F44-9CEA7DEC60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B6E5792-E967-4E50-8C2D-63E5ADF85C12}" type="slidenum">
              <a:rPr lang="en-US" altLang="en-US">
                <a:latin typeface="Calibri" panose="020F0502020204030204" pitchFamily="34" charset="0"/>
              </a:rPr>
              <a:pPr/>
              <a:t>22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95409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B6E5792-E967-4E50-8C2D-63E5ADF85C12}" type="slidenum">
              <a:rPr lang="en-US" altLang="en-US">
                <a:latin typeface="Calibri" panose="020F0502020204030204" pitchFamily="34" charset="0"/>
              </a:rPr>
              <a:pPr/>
              <a:t>23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97403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86E242-46EA-1256-CF3F-DF13702E73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>
            <a:extLst>
              <a:ext uri="{FF2B5EF4-FFF2-40B4-BE49-F238E27FC236}">
                <a16:creationId xmlns:a16="http://schemas.microsoft.com/office/drawing/2014/main" id="{17E8611F-1FAC-A419-F441-FC86817668A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>
            <a:extLst>
              <a:ext uri="{FF2B5EF4-FFF2-40B4-BE49-F238E27FC236}">
                <a16:creationId xmlns:a16="http://schemas.microsoft.com/office/drawing/2014/main" id="{58A3E153-0BA4-44A2-6999-6C8B02FB079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>
            <a:extLst>
              <a:ext uri="{FF2B5EF4-FFF2-40B4-BE49-F238E27FC236}">
                <a16:creationId xmlns:a16="http://schemas.microsoft.com/office/drawing/2014/main" id="{E569EE81-DE38-A5EE-4E63-F3DF16BE7A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951EC78-E7D5-4855-8841-88114F48A095}" type="slidenum">
              <a:rPr lang="en-US" altLang="en-US">
                <a:latin typeface="Calibri" panose="020F0502020204030204" pitchFamily="34" charset="0"/>
              </a:rPr>
              <a:pPr/>
              <a:t>24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9574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951EC78-E7D5-4855-8841-88114F48A095}" type="slidenum">
              <a:rPr lang="en-US" altLang="en-US">
                <a:latin typeface="Calibri" panose="020F0502020204030204" pitchFamily="34" charset="0"/>
              </a:rPr>
              <a:pPr/>
              <a:t>25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96026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2945B4-504F-4A49-95E6-2DCECB1B57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>
            <a:extLst>
              <a:ext uri="{FF2B5EF4-FFF2-40B4-BE49-F238E27FC236}">
                <a16:creationId xmlns:a16="http://schemas.microsoft.com/office/drawing/2014/main" id="{F735BE55-72FB-E0D4-0B5E-AB7879A20C6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>
            <a:extLst>
              <a:ext uri="{FF2B5EF4-FFF2-40B4-BE49-F238E27FC236}">
                <a16:creationId xmlns:a16="http://schemas.microsoft.com/office/drawing/2014/main" id="{9F44FF98-3535-57F0-AFCC-E80745130CD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5540" name="Slide Number Placeholder 3">
            <a:extLst>
              <a:ext uri="{FF2B5EF4-FFF2-40B4-BE49-F238E27FC236}">
                <a16:creationId xmlns:a16="http://schemas.microsoft.com/office/drawing/2014/main" id="{C79A9CAC-8238-5BE8-1FBD-7B0426FAFF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9FF72A0-3FAD-4D7E-A6DE-94B3A0FBF4DE}" type="slidenum">
              <a:rPr lang="en-US" altLang="en-US">
                <a:latin typeface="Calibri" panose="020F0502020204030204" pitchFamily="34" charset="0"/>
              </a:rPr>
              <a:pPr/>
              <a:t>26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16553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9FF72A0-3FAD-4D7E-A6DE-94B3A0FBF4DE}" type="slidenum">
              <a:rPr lang="en-US" altLang="en-US">
                <a:latin typeface="Calibri" panose="020F0502020204030204" pitchFamily="34" charset="0"/>
              </a:rPr>
              <a:pPr/>
              <a:t>27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40139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E5D4DC-CDAE-A383-7C2E-3669619AD6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>
            <a:extLst>
              <a:ext uri="{FF2B5EF4-FFF2-40B4-BE49-F238E27FC236}">
                <a16:creationId xmlns:a16="http://schemas.microsoft.com/office/drawing/2014/main" id="{5964B867-210F-1582-2376-7721417662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>
            <a:extLst>
              <a:ext uri="{FF2B5EF4-FFF2-40B4-BE49-F238E27FC236}">
                <a16:creationId xmlns:a16="http://schemas.microsoft.com/office/drawing/2014/main" id="{546CD935-B828-13CD-CD7D-6149349EC55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>
            <a:extLst>
              <a:ext uri="{FF2B5EF4-FFF2-40B4-BE49-F238E27FC236}">
                <a16:creationId xmlns:a16="http://schemas.microsoft.com/office/drawing/2014/main" id="{A7EA49C8-90E8-2EA7-536A-7A1AD83648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95CA602-126B-4CBB-B828-15E86AC82DDB}" type="slidenum">
              <a:rPr lang="en-US" altLang="en-US">
                <a:latin typeface="Calibri" panose="020F0502020204030204" pitchFamily="34" charset="0"/>
              </a:rPr>
              <a:pPr/>
              <a:t>28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603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95CA602-126B-4CBB-B828-15E86AC82DDB}" type="slidenum">
              <a:rPr lang="en-US" altLang="en-US">
                <a:latin typeface="Calibri" panose="020F0502020204030204" pitchFamily="34" charset="0"/>
              </a:rPr>
              <a:pPr/>
              <a:t>29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5592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F886A3A-EA51-4CA5-BB76-D02B5DC1DD24}" type="slidenum">
              <a:rPr lang="en-US" altLang="en-US">
                <a:latin typeface="Calibri" panose="020F0502020204030204" pitchFamily="34" charset="0"/>
              </a:rPr>
              <a:pPr/>
              <a:t>30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17595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B0AEB8-6232-40A5-CAA9-9E13030417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>
            <a:extLst>
              <a:ext uri="{FF2B5EF4-FFF2-40B4-BE49-F238E27FC236}">
                <a16:creationId xmlns:a16="http://schemas.microsoft.com/office/drawing/2014/main" id="{B2177C7A-4A00-A01C-1C5B-375F4CFEFDD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>
            <a:extLst>
              <a:ext uri="{FF2B5EF4-FFF2-40B4-BE49-F238E27FC236}">
                <a16:creationId xmlns:a16="http://schemas.microsoft.com/office/drawing/2014/main" id="{7C0C4568-DE74-52F9-98B0-8C45E222A33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1684" name="Slide Number Placeholder 3">
            <a:extLst>
              <a:ext uri="{FF2B5EF4-FFF2-40B4-BE49-F238E27FC236}">
                <a16:creationId xmlns:a16="http://schemas.microsoft.com/office/drawing/2014/main" id="{71500A2E-B32A-582F-9415-6702D78B64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F886A3A-EA51-4CA5-BB76-D02B5DC1DD24}" type="slidenum">
              <a:rPr lang="en-US" altLang="en-US">
                <a:latin typeface="Calibri" panose="020F0502020204030204" pitchFamily="34" charset="0"/>
              </a:rPr>
              <a:pPr/>
              <a:t>31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9227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7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427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5.xml"/><Relationship Id="rId9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  <p:sldLayoutId id="2147483788" r:id="rId7"/>
    <p:sldLayoutId id="214748378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hyperlink" Target="mailto:ken.dicks@uwtsd.ac.u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hyperlink" Target="mailto:ken.dicks@uwtsd.ac.u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oJAbATJCugs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oJAbATJCugs" TargetMode="Externa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climate.nasa.gov/vital-signs/arctic-sea-ice/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unep.org/resources/emerging-issues/shrinking-arctic-sea-ice" TargetMode="External"/><Relationship Id="rId4" Type="http://schemas.openxmlformats.org/officeDocument/2006/relationships/hyperlink" Target="https://royalsociety.org/-/media/policy/Publications/2014/arctic-inquiry-submission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climate.nasa.gov/vital-signs/arctic-sea-ice/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unep.org/resources/emerging-issues/shrinking-arctic-sea-ice" TargetMode="External"/><Relationship Id="rId4" Type="http://schemas.openxmlformats.org/officeDocument/2006/relationships/hyperlink" Target="https://royalsociety.org/-/media/policy/Publications/2014/arctic-inquiry-submission.pdf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TMrtLsQbaok" TargetMode="Externa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TMrtLsQbaok" TargetMode="Externa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www.bbc.com/future/article/20220930-the-ocean-gyres-creating-huge-new-plastic-patches" TargetMode="External"/><Relationship Id="rId1" Type="http://schemas.openxmlformats.org/officeDocument/2006/relationships/slideLayout" Target="../slideLayouts/slideLayout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sciencedirect-com.ezproxy.uwtsd.ac.uk/science/article/pii/S0921800997001389" TargetMode="External"/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sciencedirect-com.ezproxy.uwtsd.ac.uk/science/article/pii/S0921800997001389" TargetMode="External"/><Relationship Id="rId1" Type="http://schemas.openxmlformats.org/officeDocument/2006/relationships/slideLayout" Target="../slideLayouts/slideLayout8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storyofstuff.org/movies/story-of-stuff/" TargetMode="Externa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9.png"/><Relationship Id="rId4" Type="http://schemas.openxmlformats.org/officeDocument/2006/relationships/hyperlink" Target="https://moodle.uwtsd.ac.uk/course/view.php?id=11526&amp;section=5#section-5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storyofstuff.org/movies/story-of-stuff/" TargetMode="Externa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9.png"/><Relationship Id="rId4" Type="http://schemas.openxmlformats.org/officeDocument/2006/relationships/hyperlink" Target="https://moodle.uwtsd.ac.uk/course/view.php?id=11526&amp;section=5#section-5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overshootday.org/how-many-earths-or-countries-do-we-need/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unfpa.org/data/world-population-dashboard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overshootday.org/how-many-earths-or-countries-do-we-need/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unfpa.org/data/world-population-dashboard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ida.no/resources/7243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2.png"/><Relationship Id="rId4" Type="http://schemas.openxmlformats.org/officeDocument/2006/relationships/hyperlink" Target="https://www-oxfordreference-com.ezproxy.uwtsd.ac.uk/display/10.1093/acref/9780198759430.001.0001/acref-9780198759430-e-2529?rskey=W8UgRj&amp;result=2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ida.no/resources/7243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2.png"/><Relationship Id="rId4" Type="http://schemas.openxmlformats.org/officeDocument/2006/relationships/hyperlink" Target="https://www-oxfordreference-com.ezproxy.uwtsd.ac.uk/display/10.1093/acref/9780198759430.001.0001/acref-9780198759430-e-2529?rskey=W8UgRj&amp;result=2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sciencedirect-com.ezproxy.uwtsd.ac.uk/science/article/pii/S0921800997001389" TargetMode="External"/><Relationship Id="rId7" Type="http://schemas.openxmlformats.org/officeDocument/2006/relationships/hyperlink" Target="https://www.criticalthinking.org/" TargetMode="External"/><Relationship Id="rId2" Type="http://schemas.openxmlformats.org/officeDocument/2006/relationships/hyperlink" Target="https://ebookcentral.proquest.com/lib/trinity/detail.action?docID=31357862&amp;pq-origsite=primo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youtube.com/watch?v=oJAbATJCugs" TargetMode="External"/><Relationship Id="rId5" Type="http://schemas.openxmlformats.org/officeDocument/2006/relationships/hyperlink" Target="https://climate.nasa.gov/vital-signs/arctic-sea-ice/?intent=121" TargetMode="External"/><Relationship Id="rId4" Type="http://schemas.openxmlformats.org/officeDocument/2006/relationships/hyperlink" Target="https://link.springer.com/article/10.1007/s11245-016-9401-4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sciencedirect-com.ezproxy.uwtsd.ac.uk/science/article/pii/S0921800997001389" TargetMode="External"/><Relationship Id="rId7" Type="http://schemas.openxmlformats.org/officeDocument/2006/relationships/hyperlink" Target="https://www.criticalthinking.org/" TargetMode="External"/><Relationship Id="rId2" Type="http://schemas.openxmlformats.org/officeDocument/2006/relationships/hyperlink" Target="https://ebookcentral.proquest.com/lib/trinity/detail.action?docID=31357862&amp;pq-origsite=primo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youtube.com/watch?v=oJAbATJCugs" TargetMode="External"/><Relationship Id="rId5" Type="http://schemas.openxmlformats.org/officeDocument/2006/relationships/hyperlink" Target="https://climate.nasa.gov/vital-signs/arctic-sea-ice/?intent=121" TargetMode="External"/><Relationship Id="rId4" Type="http://schemas.openxmlformats.org/officeDocument/2006/relationships/hyperlink" Target="https://link.springer.com/article/10.1007/s11245-016-9401-4" TargetMode="Externa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s://sustainabledevelopment.un.org/content/documents/5987our-common-future.pdf" TargetMode="External"/><Relationship Id="rId3" Type="http://schemas.openxmlformats.org/officeDocument/2006/relationships/hyperlink" Target="https://royalsociety.org/news-resources/projects/climate-change-evidence-causes/basics-of-climate-change/" TargetMode="External"/><Relationship Id="rId7" Type="http://schemas.openxmlformats.org/officeDocument/2006/relationships/hyperlink" Target="https://www.unfpa.org/data/world-population-dashboard" TargetMode="External"/><Relationship Id="rId2" Type="http://schemas.openxmlformats.org/officeDocument/2006/relationships/hyperlink" Target="https://royalsociety.org/-/media/policy/Publications/2014/arctic-inquiry-submission.pdf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unep.org/resources/emerging-issues/shrinking-arctic-sea-ice" TargetMode="External"/><Relationship Id="rId5" Type="http://schemas.openxmlformats.org/officeDocument/2006/relationships/hyperlink" Target="https://www.youtube.com/watch?v=TMrtLsQbaok" TargetMode="External"/><Relationship Id="rId4" Type="http://schemas.openxmlformats.org/officeDocument/2006/relationships/hyperlink" Target="https://www.criticalthinking.org/template.php?pages_id=766&amp;utm_content=cmp-true" TargetMode="Externa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hyperlink" Target="https://sustainabledevelopment.un.org/content/documents/5987our-common-future.pdf" TargetMode="External"/><Relationship Id="rId3" Type="http://schemas.openxmlformats.org/officeDocument/2006/relationships/hyperlink" Target="https://royalsociety.org/news-resources/projects/climate-change-evidence-causes/basics-of-climate-change/" TargetMode="External"/><Relationship Id="rId7" Type="http://schemas.openxmlformats.org/officeDocument/2006/relationships/hyperlink" Target="https://www.unfpa.org/data/world-population-dashboard" TargetMode="External"/><Relationship Id="rId2" Type="http://schemas.openxmlformats.org/officeDocument/2006/relationships/hyperlink" Target="https://royalsociety.org/-/media/policy/Publications/2014/arctic-inquiry-submission.pdf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unep.org/resources/emerging-issues/shrinking-arctic-sea-ice" TargetMode="External"/><Relationship Id="rId5" Type="http://schemas.openxmlformats.org/officeDocument/2006/relationships/hyperlink" Target="https://www.youtube.com/watch?v=TMrtLsQbaok" TargetMode="External"/><Relationship Id="rId4" Type="http://schemas.openxmlformats.org/officeDocument/2006/relationships/hyperlink" Target="https://www.criticalthinking.org/template.php?pages_id=766&amp;utm_content=cmp-tru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/>
          <p:cNvSpPr txBox="1"/>
          <p:nvPr/>
        </p:nvSpPr>
        <p:spPr>
          <a:xfrm>
            <a:off x="407712" y="3698442"/>
            <a:ext cx="76672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noProof="0" dirty="0"/>
              <a:t>ECGE7007Q: Cymunedau Cynaliadwy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4025" y="4269322"/>
            <a:ext cx="8002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noProof="0" dirty="0"/>
              <a:t>Thema 1: Materion Cynaliadwyedd – Cyflwyniad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DDDE1A2-ACF9-01E8-EF3F-CB80BBE0D154}"/>
              </a:ext>
            </a:extLst>
          </p:cNvPr>
          <p:cNvGrpSpPr/>
          <p:nvPr/>
        </p:nvGrpSpPr>
        <p:grpSpPr>
          <a:xfrm>
            <a:off x="1444832" y="293647"/>
            <a:ext cx="6372709" cy="3186354"/>
            <a:chOff x="1385645" y="1106742"/>
            <a:chExt cx="6372709" cy="3186354"/>
          </a:xfrm>
        </p:grpSpPr>
        <p:sp>
          <p:nvSpPr>
            <p:cNvPr id="4" name="Rectangle 3"/>
            <p:cNvSpPr/>
            <p:nvPr/>
          </p:nvSpPr>
          <p:spPr>
            <a:xfrm>
              <a:off x="1385646" y="1106742"/>
              <a:ext cx="1940029" cy="1512168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5" name="Rectangle 4"/>
            <p:cNvSpPr/>
            <p:nvPr/>
          </p:nvSpPr>
          <p:spPr>
            <a:xfrm>
              <a:off x="5706126" y="1106742"/>
              <a:ext cx="1134126" cy="1080120"/>
            </a:xfrm>
            <a:prstGeom prst="rect">
              <a:avLst/>
            </a:prstGeom>
            <a:solidFill>
              <a:schemeClr val="accent5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3437874" y="1106742"/>
              <a:ext cx="324036" cy="10801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6084168" y="2726922"/>
              <a:ext cx="1674186" cy="156617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3869922" y="1106742"/>
              <a:ext cx="865664" cy="540060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925706" y="2726922"/>
              <a:ext cx="2350829" cy="156617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4409982" y="2294874"/>
              <a:ext cx="1512168" cy="1080120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3874109" y="1700808"/>
              <a:ext cx="865664" cy="48605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437874" y="2240868"/>
              <a:ext cx="875708" cy="378042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409982" y="3480001"/>
              <a:ext cx="1512168" cy="81309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1A82646B-6A85-3B06-34CF-CFDFCCD577F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484773" y="2399882"/>
              <a:ext cx="1362587" cy="870105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64AB8FF-F381-2295-2D73-B0C086DDF2A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44832" y="1157586"/>
              <a:ext cx="1821656" cy="1407319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4A9A2E10-C96F-6C1D-7187-05FB6E7EDD7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193964" y="2834749"/>
              <a:ext cx="1454595" cy="137273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22B4E79C-7DF3-B7E8-0299-41A777B0F8C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033719" y="2834749"/>
              <a:ext cx="2148449" cy="1334300"/>
            </a:xfrm>
            <a:prstGeom prst="rect">
              <a:avLst/>
            </a:prstGeom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C476867-3BC3-7CF8-8E2E-A8091748ABE1}"/>
                </a:ext>
              </a:extLst>
            </p:cNvPr>
            <p:cNvSpPr/>
            <p:nvPr/>
          </p:nvSpPr>
          <p:spPr>
            <a:xfrm>
              <a:off x="1385645" y="2726922"/>
              <a:ext cx="465270" cy="156617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D192674-8FF3-BE99-FD76-983E1925BA42}"/>
                </a:ext>
              </a:extLst>
            </p:cNvPr>
            <p:cNvSpPr/>
            <p:nvPr/>
          </p:nvSpPr>
          <p:spPr>
            <a:xfrm>
              <a:off x="6084168" y="2240868"/>
              <a:ext cx="1674186" cy="423201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A7B95A7A-C03F-F94F-7060-403C05691C0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789338" y="1201960"/>
              <a:ext cx="942740" cy="889685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81E4FDA-8468-4434-28FA-B469F74C7A99}"/>
                </a:ext>
              </a:extLst>
            </p:cNvPr>
            <p:cNvSpPr/>
            <p:nvPr/>
          </p:nvSpPr>
          <p:spPr>
            <a:xfrm>
              <a:off x="4842030" y="1106742"/>
              <a:ext cx="755921" cy="10801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0D94F91E-FA9F-AB6D-88B5-B034987FA59C}"/>
                </a:ext>
              </a:extLst>
            </p:cNvPr>
            <p:cNvSpPr/>
            <p:nvPr/>
          </p:nvSpPr>
          <p:spPr>
            <a:xfrm>
              <a:off x="6894258" y="1106743"/>
              <a:ext cx="812891" cy="1048513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9FCE2185-09BB-A8BA-8F85-67AA53FC3656}"/>
              </a:ext>
            </a:extLst>
          </p:cNvPr>
          <p:cNvSpPr txBox="1"/>
          <p:nvPr/>
        </p:nvSpPr>
        <p:spPr>
          <a:xfrm>
            <a:off x="2435382" y="5430227"/>
            <a:ext cx="4092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7"/>
              </a:rPr>
              <a:t>ken.dicks@uwtsd.ac.uk</a:t>
            </a:r>
            <a:r>
              <a:rPr lang="en-GB" dirty="0"/>
              <a:t>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DADB093-9C32-185A-36EB-CB6C1F6F71F1}"/>
              </a:ext>
            </a:extLst>
          </p:cNvPr>
          <p:cNvSpPr txBox="1"/>
          <p:nvPr/>
        </p:nvSpPr>
        <p:spPr>
          <a:xfrm>
            <a:off x="1224121" y="4792542"/>
            <a:ext cx="8002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Rhan</a:t>
            </a:r>
            <a:r>
              <a:rPr lang="cy-GB" sz="2800" b="1" noProof="0" dirty="0"/>
              <a:t> 2: Y Ddadl ar Newid Hinsawdd </a:t>
            </a:r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/>
          <p:cNvSpPr txBox="1"/>
          <p:nvPr/>
        </p:nvSpPr>
        <p:spPr>
          <a:xfrm>
            <a:off x="407712" y="3698442"/>
            <a:ext cx="838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ECGE7007Q: Sustainable Communities</a:t>
            </a:r>
          </a:p>
        </p:txBody>
      </p:sp>
      <p:sp>
        <p:nvSpPr>
          <p:cNvPr id="4" name="Rectangle 3"/>
          <p:cNvSpPr/>
          <p:nvPr/>
        </p:nvSpPr>
        <p:spPr>
          <a:xfrm>
            <a:off x="1444833" y="293647"/>
            <a:ext cx="1940029" cy="151216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5" name="Rectangle 4"/>
          <p:cNvSpPr/>
          <p:nvPr/>
        </p:nvSpPr>
        <p:spPr>
          <a:xfrm>
            <a:off x="5765313" y="293647"/>
            <a:ext cx="1134126" cy="108012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Rectangle 5"/>
          <p:cNvSpPr/>
          <p:nvPr/>
        </p:nvSpPr>
        <p:spPr>
          <a:xfrm>
            <a:off x="3497061" y="293647"/>
            <a:ext cx="32403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7" name="Rectangle 6"/>
          <p:cNvSpPr/>
          <p:nvPr/>
        </p:nvSpPr>
        <p:spPr>
          <a:xfrm>
            <a:off x="6143355" y="1913827"/>
            <a:ext cx="1674186" cy="15661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8" name="Rectangle 7"/>
          <p:cNvSpPr/>
          <p:nvPr/>
        </p:nvSpPr>
        <p:spPr>
          <a:xfrm>
            <a:off x="3929109" y="293647"/>
            <a:ext cx="865664" cy="54006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9" name="Rectangle 8"/>
          <p:cNvSpPr/>
          <p:nvPr/>
        </p:nvSpPr>
        <p:spPr>
          <a:xfrm>
            <a:off x="1984893" y="1913827"/>
            <a:ext cx="2350829" cy="156617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0" name="Rectangle 9"/>
          <p:cNvSpPr/>
          <p:nvPr/>
        </p:nvSpPr>
        <p:spPr>
          <a:xfrm>
            <a:off x="4469169" y="1481779"/>
            <a:ext cx="1512168" cy="10801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3" name="Rectangle 12"/>
          <p:cNvSpPr/>
          <p:nvPr/>
        </p:nvSpPr>
        <p:spPr>
          <a:xfrm>
            <a:off x="3933296" y="887713"/>
            <a:ext cx="865664" cy="48605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4" name="Rectangle 13"/>
          <p:cNvSpPr/>
          <p:nvPr/>
        </p:nvSpPr>
        <p:spPr>
          <a:xfrm>
            <a:off x="3497061" y="1427773"/>
            <a:ext cx="875708" cy="37804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5" name="Rectangle 14"/>
          <p:cNvSpPr/>
          <p:nvPr/>
        </p:nvSpPr>
        <p:spPr>
          <a:xfrm>
            <a:off x="4469169" y="2666906"/>
            <a:ext cx="1512168" cy="81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A82646B-6A85-3B06-34CF-CFDFCCD5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960" y="1586787"/>
            <a:ext cx="1362587" cy="870105"/>
          </a:xfrm>
          <a:prstGeom prst="rect">
            <a:avLst/>
          </a:prstGeom>
        </p:spPr>
      </p:pic>
      <p:pic>
        <p:nvPicPr>
          <p:cNvPr id="3" name="Picture 2" descr="A diagram  of a community and green infrastructure plan">
            <a:extLst>
              <a:ext uri="{FF2B5EF4-FFF2-40B4-BE49-F238E27FC236}">
                <a16:creationId xmlns:a16="http://schemas.microsoft.com/office/drawing/2014/main" id="{464AB8FF-F381-2295-2D73-B0C086DDF2A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4019" y="344491"/>
            <a:ext cx="1821656" cy="1407319"/>
          </a:xfrm>
          <a:prstGeom prst="rect">
            <a:avLst/>
          </a:prstGeom>
        </p:spPr>
      </p:pic>
      <p:pic>
        <p:nvPicPr>
          <p:cNvPr id="12" name="Picture 11" descr="A diagram illustrating the UN Sustainable Development  model of People, Planet and Profit">
            <a:extLst>
              <a:ext uri="{FF2B5EF4-FFF2-40B4-BE49-F238E27FC236}">
                <a16:creationId xmlns:a16="http://schemas.microsoft.com/office/drawing/2014/main" id="{4A9A2E10-C96F-6C1D-7187-05FB6E7EDD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3151" y="2021654"/>
            <a:ext cx="1454595" cy="1372735"/>
          </a:xfrm>
          <a:prstGeom prst="rect">
            <a:avLst/>
          </a:prstGeom>
        </p:spPr>
      </p:pic>
      <p:pic>
        <p:nvPicPr>
          <p:cNvPr id="16" name="Picture 15" descr="A graphic representation of the UN Sustainable Development Goals (SDG)">
            <a:extLst>
              <a:ext uri="{FF2B5EF4-FFF2-40B4-BE49-F238E27FC236}">
                <a16:creationId xmlns:a16="http://schemas.microsoft.com/office/drawing/2014/main" id="{22B4E79C-7DF3-B7E8-0299-41A777B0F8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92906" y="2021654"/>
            <a:ext cx="2148449" cy="13343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C476867-3BC3-7CF8-8E2E-A8091748ABE1}"/>
              </a:ext>
            </a:extLst>
          </p:cNvPr>
          <p:cNvSpPr/>
          <p:nvPr/>
        </p:nvSpPr>
        <p:spPr>
          <a:xfrm>
            <a:off x="1444832" y="1913827"/>
            <a:ext cx="465270" cy="15661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D192674-8FF3-BE99-FD76-983E1925BA42}"/>
              </a:ext>
            </a:extLst>
          </p:cNvPr>
          <p:cNvSpPr/>
          <p:nvPr/>
        </p:nvSpPr>
        <p:spPr>
          <a:xfrm>
            <a:off x="6143355" y="1427773"/>
            <a:ext cx="1674186" cy="4232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7B95A7A-C03F-F94F-7060-403C05691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8525" y="388865"/>
            <a:ext cx="942740" cy="889685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81E4FDA-8468-4434-28FA-B469F74C7A99}"/>
              </a:ext>
            </a:extLst>
          </p:cNvPr>
          <p:cNvSpPr/>
          <p:nvPr/>
        </p:nvSpPr>
        <p:spPr>
          <a:xfrm>
            <a:off x="4901217" y="293647"/>
            <a:ext cx="755921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D94F91E-FA9F-AB6D-88B5-B034987FA59C}"/>
              </a:ext>
            </a:extLst>
          </p:cNvPr>
          <p:cNvSpPr/>
          <p:nvPr/>
        </p:nvSpPr>
        <p:spPr>
          <a:xfrm>
            <a:off x="6953445" y="293648"/>
            <a:ext cx="812891" cy="104851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FCE2185-09BB-A8BA-8F85-67AA53FC3656}"/>
              </a:ext>
            </a:extLst>
          </p:cNvPr>
          <p:cNvSpPr txBox="1"/>
          <p:nvPr/>
        </p:nvSpPr>
        <p:spPr>
          <a:xfrm>
            <a:off x="2435382" y="5430227"/>
            <a:ext cx="4092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ken.dicks@uwtsd.ac.uk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49F6A4-F6A1-F306-CEE5-0731EED904F0}"/>
              </a:ext>
            </a:extLst>
          </p:cNvPr>
          <p:cNvSpPr txBox="1"/>
          <p:nvPr/>
        </p:nvSpPr>
        <p:spPr>
          <a:xfrm>
            <a:off x="409989" y="4309459"/>
            <a:ext cx="8002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Theme 1: Sustainability Issues – An Introduction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EC48673-1307-BEED-AE38-710C9312AFFB}"/>
              </a:ext>
            </a:extLst>
          </p:cNvPr>
          <p:cNvSpPr txBox="1"/>
          <p:nvPr/>
        </p:nvSpPr>
        <p:spPr>
          <a:xfrm>
            <a:off x="900085" y="4832679"/>
            <a:ext cx="8002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Part 2: The Climate Change Debate</a:t>
            </a:r>
          </a:p>
        </p:txBody>
      </p:sp>
    </p:spTree>
    <p:extLst>
      <p:ext uri="{BB962C8B-B14F-4D97-AF65-F5344CB8AC3E}">
        <p14:creationId xmlns:p14="http://schemas.microsoft.com/office/powerpoint/2010/main" val="2741379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86476F-35F5-503D-24A5-C6508379D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6C1D20-9724-9FA1-1B9A-4C6CBE3EC2BE}"/>
              </a:ext>
            </a:extLst>
          </p:cNvPr>
          <p:cNvSpPr txBox="1"/>
          <p:nvPr/>
        </p:nvSpPr>
        <p:spPr>
          <a:xfrm>
            <a:off x="1267968" y="1265612"/>
            <a:ext cx="62910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1200"/>
              </a:spcBef>
              <a:spcAft>
                <a:spcPts val="1200"/>
              </a:spcAft>
            </a:pPr>
            <a:r>
              <a:rPr lang="cy-GB" sz="3000" b="1" noProof="0" dirty="0" err="1"/>
              <a:t>Atgrynhoi’r</a:t>
            </a:r>
            <a:r>
              <a:rPr lang="cy-GB" sz="3000" b="1" noProof="0" dirty="0"/>
              <a:t> Dysgu</a:t>
            </a:r>
          </a:p>
          <a:p>
            <a:pPr algn="ctr">
              <a:spcBef>
                <a:spcPts val="1200"/>
              </a:spcBef>
              <a:spcAft>
                <a:spcPts val="1200"/>
              </a:spcAft>
            </a:pPr>
            <a:r>
              <a:rPr lang="cy-GB" sz="3000" b="1" noProof="0" dirty="0"/>
              <a:t>Beth a drafodwyd gennym yn Rhan 1?</a:t>
            </a:r>
          </a:p>
        </p:txBody>
      </p:sp>
      <p:pic>
        <p:nvPicPr>
          <p:cNvPr id="4" name="Picture 3" descr="Image of a question mark.">
            <a:extLst>
              <a:ext uri="{FF2B5EF4-FFF2-40B4-BE49-F238E27FC236}">
                <a16:creationId xmlns:a16="http://schemas.microsoft.com/office/drawing/2014/main" id="{32BAE989-D2CB-3474-15DC-C8FB34C164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2390" y="3212977"/>
            <a:ext cx="1559221" cy="1559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014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E3A8B1-3383-0E72-AB74-FFBEFDA2C9E7}"/>
              </a:ext>
            </a:extLst>
          </p:cNvPr>
          <p:cNvSpPr txBox="1"/>
          <p:nvPr/>
        </p:nvSpPr>
        <p:spPr>
          <a:xfrm>
            <a:off x="1964602" y="1265612"/>
            <a:ext cx="52147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1200"/>
              </a:spcBef>
              <a:spcAft>
                <a:spcPts val="1200"/>
              </a:spcAft>
            </a:pPr>
            <a:r>
              <a:rPr lang="en-GB" sz="3000" b="1" dirty="0">
                <a:solidFill>
                  <a:schemeClr val="accent1">
                    <a:lumMod val="75000"/>
                  </a:schemeClr>
                </a:solidFill>
              </a:rPr>
              <a:t>Learning Recap</a:t>
            </a:r>
          </a:p>
          <a:p>
            <a:pPr algn="ctr">
              <a:spcBef>
                <a:spcPts val="1200"/>
              </a:spcBef>
              <a:spcAft>
                <a:spcPts val="1200"/>
              </a:spcAft>
            </a:pPr>
            <a:r>
              <a:rPr lang="en-GB" sz="3000" b="1" dirty="0">
                <a:solidFill>
                  <a:schemeClr val="accent1">
                    <a:lumMod val="75000"/>
                  </a:schemeClr>
                </a:solidFill>
              </a:rPr>
              <a:t>What did we discuss in Part 1?</a:t>
            </a:r>
          </a:p>
        </p:txBody>
      </p:sp>
      <p:pic>
        <p:nvPicPr>
          <p:cNvPr id="4" name="Picture 3" descr="Icon&#10;&#10;Image of a question mark">
            <a:extLst>
              <a:ext uri="{FF2B5EF4-FFF2-40B4-BE49-F238E27FC236}">
                <a16:creationId xmlns:a16="http://schemas.microsoft.com/office/drawing/2014/main" id="{60CB5498-D572-A0BB-5481-51FD1028C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2390" y="3212977"/>
            <a:ext cx="1559221" cy="1559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49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44257C-EBE8-7068-3E85-7D2ADD8CE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506E2930-43D4-1019-5D8E-9B3745518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950" y="311204"/>
            <a:ext cx="6391834" cy="682061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y-GB" b="1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 Ddadl ar Newid Hinsawdd</a:t>
            </a:r>
          </a:p>
        </p:txBody>
      </p:sp>
      <p:pic>
        <p:nvPicPr>
          <p:cNvPr id="2" name="Picture 1" descr="Balancing scales with a tree on one side and a car on the other">
            <a:extLst>
              <a:ext uri="{FF2B5EF4-FFF2-40B4-BE49-F238E27FC236}">
                <a16:creationId xmlns:a16="http://schemas.microsoft.com/office/drawing/2014/main" id="{408EC4E3-4AEE-A7AE-3D84-4DC3513D59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86" y="993265"/>
            <a:ext cx="1557338" cy="165020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91FBE36-D000-9457-3169-60DF17E10D19}"/>
              </a:ext>
            </a:extLst>
          </p:cNvPr>
          <p:cNvSpPr txBox="1"/>
          <p:nvPr/>
        </p:nvSpPr>
        <p:spPr>
          <a:xfrm>
            <a:off x="407403" y="2830822"/>
            <a:ext cx="8329194" cy="3062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cy-GB" sz="2800" b="1" noProof="0" dirty="0"/>
              <a:t>Newid Hinsawdd a Gweithgarwch Dynol</a:t>
            </a:r>
            <a:endParaRPr lang="cy-GB" sz="2800" noProof="0" dirty="0"/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cy-GB" sz="2800" noProof="0" dirty="0"/>
              <a:t>Mae rhai sy’n dadlau bod cyswllt uniongyrchol rhwng gweithgarwch dynol a newid hinsawdd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cy-GB" sz="2800" noProof="0" dirty="0"/>
              <a:t>Tra bo </a:t>
            </a:r>
            <a:r>
              <a:rPr lang="cy-GB" sz="2800" dirty="0"/>
              <a:t>eraill yn dadlau na ellir gwneud cysylltiad o’r fath</a:t>
            </a:r>
            <a:endParaRPr lang="cy-GB" sz="2800" noProof="0" dirty="0"/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cy-GB" sz="2800" dirty="0"/>
              <a:t>Fodd bynnag, a yw hon yn ddadl </a:t>
            </a:r>
            <a:r>
              <a:rPr lang="cy-GB" sz="2800" noProof="0" dirty="0"/>
              <a:t>‘gytbwys’?</a:t>
            </a:r>
          </a:p>
        </p:txBody>
      </p:sp>
    </p:spTree>
    <p:extLst>
      <p:ext uri="{BB962C8B-B14F-4D97-AF65-F5344CB8AC3E}">
        <p14:creationId xmlns:p14="http://schemas.microsoft.com/office/powerpoint/2010/main" val="36689549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F50A6F1F-22B9-9847-D234-A1A656096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950" y="311204"/>
            <a:ext cx="5657850" cy="682061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</a:rPr>
              <a:t>Climate Change Debate </a:t>
            </a:r>
          </a:p>
        </p:txBody>
      </p:sp>
      <p:pic>
        <p:nvPicPr>
          <p:cNvPr id="2" name="Picture 1" descr="Balancing scales with a tree on one side and a car on the other">
            <a:extLst>
              <a:ext uri="{FF2B5EF4-FFF2-40B4-BE49-F238E27FC236}">
                <a16:creationId xmlns:a16="http://schemas.microsoft.com/office/drawing/2014/main" id="{387D4C51-200D-3627-7FFC-C529DF6BC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86" y="993265"/>
            <a:ext cx="1557338" cy="165020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8C3BCEB-148F-719E-1FE0-FDAB350E85AF}"/>
              </a:ext>
            </a:extLst>
          </p:cNvPr>
          <p:cNvSpPr txBox="1"/>
          <p:nvPr/>
        </p:nvSpPr>
        <p:spPr>
          <a:xfrm>
            <a:off x="407403" y="2830822"/>
            <a:ext cx="8329194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Climate Change and Human Activity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There are those who argue that there is a direct link between human activity and climate change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Whilst others argue that no such link can be made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However, is this a ‘balanced’ argument?</a:t>
            </a:r>
          </a:p>
        </p:txBody>
      </p:sp>
    </p:spTree>
    <p:extLst>
      <p:ext uri="{BB962C8B-B14F-4D97-AF65-F5344CB8AC3E}">
        <p14:creationId xmlns:p14="http://schemas.microsoft.com/office/powerpoint/2010/main" val="3720649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03DBBE-5D88-72AC-6C18-92618567E0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Content Placeholder 3">
            <a:extLst>
              <a:ext uri="{FF2B5EF4-FFF2-40B4-BE49-F238E27FC236}">
                <a16:creationId xmlns:a16="http://schemas.microsoft.com/office/drawing/2014/main" id="{613729FB-EC89-92AF-1FB7-A88F3AD0B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2593" y="675000"/>
            <a:ext cx="8311244" cy="1074550"/>
          </a:xfrm>
        </p:spPr>
        <p:txBody>
          <a:bodyPr>
            <a:noAutofit/>
          </a:bodyPr>
          <a:lstStyle/>
          <a:p>
            <a:pPr marL="0" indent="0">
              <a:spcBef>
                <a:spcPts val="450"/>
              </a:spcBef>
              <a:spcAft>
                <a:spcPts val="450"/>
              </a:spcAft>
              <a:buNone/>
            </a:pPr>
            <a:r>
              <a:rPr lang="cy-GB" sz="2400" b="1" dirty="0"/>
              <a:t>Y rhai o blaid</a:t>
            </a:r>
            <a:r>
              <a:rPr lang="cy-GB" sz="2400" b="1" noProof="0" dirty="0"/>
              <a:t> (yn cytuno bod gweithgarwch dynol yn achosi newid hinsawdd)</a:t>
            </a:r>
            <a:endParaRPr lang="cy-GB" sz="2400" noProof="0" dirty="0"/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cy-GB" sz="2000" noProof="0" dirty="0"/>
              <a:t>Mae’r consensws gwyddonol ysgubol yn dweud mai gweithgarwch dynol sy’n bennaf gyfrifol am newid hinsawdd byd-eang.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cy-GB" sz="2000" noProof="0" dirty="0"/>
              <a:t>Gellir cysylltu’r math penodol o CO2 sy’n cynyddu yn atmosffer y ddaear yn uniongyrchol â gweithgarwch dynol.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endParaRPr lang="cy-GB" sz="2000" noProof="0" dirty="0"/>
          </a:p>
          <a:p>
            <a:pPr marL="0" indent="0">
              <a:spcBef>
                <a:spcPts val="450"/>
              </a:spcBef>
              <a:spcAft>
                <a:spcPts val="450"/>
              </a:spcAft>
              <a:buNone/>
            </a:pPr>
            <a:r>
              <a:rPr lang="cy-GB" sz="2400" b="1" noProof="0" dirty="0"/>
              <a:t>Y rhai yn erbyn (yn anghytuno bod gweithgarwch dynol yn achosi newid hinsawdd)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cy-GB" sz="2000" noProof="0" dirty="0"/>
              <a:t>Mae mwy na mil o wyddonwyr yn anghytuno mai gweithgarwch dynol sy’n bennaf gyfrifol am newid hinsawdd byd-eang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cy-GB" sz="2000" dirty="0"/>
              <a:t>Caiff</a:t>
            </a:r>
            <a:r>
              <a:rPr lang="cy-GB" sz="2000" noProof="0" dirty="0"/>
              <a:t> CO2 a gynhyrchir gan bobl ei ail-amsugno gan gefnforoedd, coedwigoedd, a “dalfeydd carbon” eraill, gan negyddu unrhyw newidiadau hinsawdd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cy-GB" sz="2000" noProof="0" dirty="0"/>
              <a:t>Felly sut ydyn ni’n gwybod pwy sy’n gywir?</a:t>
            </a:r>
          </a:p>
          <a:p>
            <a:pPr marL="0" indent="0">
              <a:spcBef>
                <a:spcPts val="450"/>
              </a:spcBef>
              <a:spcAft>
                <a:spcPts val="450"/>
              </a:spcAft>
              <a:buNone/>
            </a:pPr>
            <a:endParaRPr lang="cy-GB" sz="2000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BD13184-9985-27E2-5AAB-403801797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20" y="96634"/>
            <a:ext cx="6655532" cy="682061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y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 Ddadl ar Newid Hinsawdd</a:t>
            </a:r>
            <a:endParaRPr lang="en-GB" alt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9092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887539-0898-8B61-37DE-2A03949E2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Content Placeholder 3">
            <a:extLst>
              <a:ext uri="{FF2B5EF4-FFF2-40B4-BE49-F238E27FC236}">
                <a16:creationId xmlns:a16="http://schemas.microsoft.com/office/drawing/2014/main" id="{FC069F59-CF4F-E758-99D7-48B4226272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2593" y="1199786"/>
            <a:ext cx="8311244" cy="1074550"/>
          </a:xfrm>
        </p:spPr>
        <p:txBody>
          <a:bodyPr>
            <a:noAutofit/>
          </a:bodyPr>
          <a:lstStyle/>
          <a:p>
            <a:pPr marL="0" indent="0">
              <a:spcBef>
                <a:spcPts val="450"/>
              </a:spcBef>
              <a:spcAft>
                <a:spcPts val="450"/>
              </a:spcAft>
              <a:buNone/>
            </a:pPr>
            <a:r>
              <a:rPr lang="en-GB" altLang="en-US" sz="2400" b="1" dirty="0">
                <a:solidFill>
                  <a:schemeClr val="accent1">
                    <a:lumMod val="75000"/>
                  </a:schemeClr>
                </a:solidFill>
              </a:rPr>
              <a:t>Pro’s (agree that human activity causes climate change)</a:t>
            </a:r>
            <a:endParaRPr lang="en-GB" altLang="en-US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altLang="en-US" sz="2000" dirty="0">
                <a:solidFill>
                  <a:schemeClr val="accent1">
                    <a:lumMod val="75000"/>
                  </a:schemeClr>
                </a:solidFill>
              </a:rPr>
              <a:t>Overwhelming scientific consensus says human activity is primarily responsible for global climate change.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altLang="en-US" sz="2000" dirty="0">
                <a:solidFill>
                  <a:schemeClr val="accent1">
                    <a:lumMod val="75000"/>
                  </a:schemeClr>
                </a:solidFill>
              </a:rPr>
              <a:t>The specific type of CO2 that is increasing in earth's atmosphere can be directly connected to human activity.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endParaRPr lang="en-GB" altLang="en-US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spcBef>
                <a:spcPts val="450"/>
              </a:spcBef>
              <a:spcAft>
                <a:spcPts val="450"/>
              </a:spcAft>
              <a:buNone/>
            </a:pPr>
            <a:r>
              <a:rPr lang="en-GB" altLang="en-US" sz="2400" b="1" dirty="0">
                <a:solidFill>
                  <a:schemeClr val="accent1">
                    <a:lumMod val="75000"/>
                  </a:schemeClr>
                </a:solidFill>
              </a:rPr>
              <a:t>Con’s (disagree that human activity causes climate change)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altLang="en-US" sz="2000" dirty="0">
                <a:solidFill>
                  <a:schemeClr val="accent1">
                    <a:lumMod val="75000"/>
                  </a:schemeClr>
                </a:solidFill>
              </a:rPr>
              <a:t>More than one thousand scientists disagree that human activity is primarily responsible for global climate change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altLang="en-US" sz="2000" dirty="0">
                <a:solidFill>
                  <a:schemeClr val="accent1">
                    <a:lumMod val="75000"/>
                  </a:schemeClr>
                </a:solidFill>
              </a:rPr>
              <a:t>Human-produced CO2 is re-absorbed by oceans, forests, and other "carbon sinks," negating any climate changes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altLang="en-US" sz="2000" dirty="0">
                <a:solidFill>
                  <a:schemeClr val="accent1">
                    <a:lumMod val="75000"/>
                  </a:schemeClr>
                </a:solidFill>
              </a:rPr>
              <a:t>So how do we know who is right?</a:t>
            </a:r>
          </a:p>
          <a:p>
            <a:pPr marL="0" indent="0">
              <a:spcBef>
                <a:spcPts val="450"/>
              </a:spcBef>
              <a:spcAft>
                <a:spcPts val="450"/>
              </a:spcAft>
              <a:buNone/>
            </a:pPr>
            <a:endParaRPr lang="en-GB" altLang="en-US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C92C11F-683A-D747-A920-431D964AC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20" y="275743"/>
            <a:ext cx="5657850" cy="682061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</a:rPr>
              <a:t>Climate Change Debate </a:t>
            </a:r>
          </a:p>
        </p:txBody>
      </p:sp>
    </p:spTree>
    <p:extLst>
      <p:ext uri="{BB962C8B-B14F-4D97-AF65-F5344CB8AC3E}">
        <p14:creationId xmlns:p14="http://schemas.microsoft.com/office/powerpoint/2010/main" val="1812905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59968-DAD4-6333-3DF6-0646A7AE88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65ED1-A2B9-76D2-58D0-59F1EF232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657" y="202000"/>
            <a:ext cx="8582686" cy="574049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y-GB" b="1" dirty="0"/>
              <a:t>Newid Hinsawdd </a:t>
            </a:r>
            <a:r>
              <a:rPr lang="cy-GB" b="1" noProof="0" dirty="0"/>
              <a:t>– </a:t>
            </a:r>
            <a:r>
              <a:rPr lang="cy-GB" b="1" dirty="0"/>
              <a:t>Meddwl Beirniadol</a:t>
            </a:r>
            <a:endParaRPr lang="cy-GB" b="1" noProof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212E91-C6EE-63CE-3557-BB9D889141E2}"/>
              </a:ext>
            </a:extLst>
          </p:cNvPr>
          <p:cNvSpPr txBox="1"/>
          <p:nvPr/>
        </p:nvSpPr>
        <p:spPr>
          <a:xfrm>
            <a:off x="597529" y="1077362"/>
            <a:ext cx="8265814" cy="35599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cy-GB" sz="2400" b="1" dirty="0"/>
              <a:t>Fel meddylwyr beirniadol sy’n ymwneud â’r ddadl, rhaid i ni ofyn o ble y cawn ein gwybodaeth</a:t>
            </a:r>
            <a:r>
              <a:rPr lang="cy-GB" sz="2400" b="1" noProof="0" dirty="0"/>
              <a:t>?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cy-GB" sz="2400" noProof="0" dirty="0"/>
              <a:t>Gwyliwch y fideo byr hwn gan National </a:t>
            </a:r>
            <a:r>
              <a:rPr lang="cy-GB" sz="2400" noProof="0" dirty="0" err="1"/>
              <a:t>Geographic</a:t>
            </a:r>
            <a:r>
              <a:rPr lang="cy-GB" sz="2400" noProof="0" dirty="0"/>
              <a:t> ac ystyriwch y cwestiynau canlynol:</a:t>
            </a:r>
          </a:p>
          <a:p>
            <a:pPr marL="385763" indent="-385763">
              <a:spcBef>
                <a:spcPts val="450"/>
              </a:spcBef>
              <a:spcAft>
                <a:spcPts val="450"/>
              </a:spcAft>
              <a:buFont typeface="+mj-lt"/>
              <a:buAutoNum type="arabicPeriod"/>
            </a:pPr>
            <a:r>
              <a:rPr lang="cy-GB" sz="2400" dirty="0"/>
              <a:t>Pwy yw</a:t>
            </a:r>
            <a:r>
              <a:rPr lang="cy-GB" sz="2400" noProof="0" dirty="0"/>
              <a:t> National </a:t>
            </a:r>
            <a:r>
              <a:rPr lang="cy-GB" sz="2400" noProof="0" dirty="0" err="1"/>
              <a:t>Geographic</a:t>
            </a:r>
            <a:r>
              <a:rPr lang="cy-GB" sz="2400" noProof="0" dirty="0"/>
              <a:t>?</a:t>
            </a:r>
          </a:p>
          <a:p>
            <a:pPr marL="385763" indent="-385763">
              <a:spcBef>
                <a:spcPts val="450"/>
              </a:spcBef>
              <a:spcAft>
                <a:spcPts val="450"/>
              </a:spcAft>
              <a:buFont typeface="+mj-lt"/>
              <a:buAutoNum type="arabicPeriod"/>
            </a:pPr>
            <a:r>
              <a:rPr lang="cy-GB" sz="2400" noProof="0" dirty="0"/>
              <a:t>Sut ydw </a:t>
            </a:r>
            <a:r>
              <a:rPr lang="cy-GB" sz="2400" dirty="0"/>
              <a:t>i’n gwybod bod eu datganiadau’n wir</a:t>
            </a:r>
            <a:r>
              <a:rPr lang="cy-GB" sz="2400" noProof="0" dirty="0"/>
              <a:t>?</a:t>
            </a:r>
          </a:p>
          <a:p>
            <a:pPr marL="385763" indent="-385763">
              <a:spcBef>
                <a:spcPts val="450"/>
              </a:spcBef>
              <a:spcAft>
                <a:spcPts val="450"/>
              </a:spcAft>
              <a:buFont typeface="+mj-lt"/>
              <a:buAutoNum type="arabicPeriod"/>
            </a:pPr>
            <a:r>
              <a:rPr lang="cy-GB" sz="2400" dirty="0"/>
              <a:t>I ble arall allaf fynd i</a:t>
            </a:r>
            <a:r>
              <a:rPr lang="cy-GB" sz="2400" noProof="0" dirty="0"/>
              <a:t> ‘</a:t>
            </a:r>
            <a:r>
              <a:rPr lang="cy-GB" sz="2400" dirty="0"/>
              <a:t>wirio ffeithiau</a:t>
            </a:r>
            <a:r>
              <a:rPr lang="cy-GB" sz="2400" noProof="0" dirty="0"/>
              <a:t>’ </a:t>
            </a:r>
            <a:r>
              <a:rPr lang="cy-GB" sz="2400" dirty="0"/>
              <a:t>yr hyn y maent yn ei ddweud</a:t>
            </a:r>
            <a:r>
              <a:rPr lang="cy-GB" sz="2400" noProof="0" dirty="0"/>
              <a:t>?</a:t>
            </a:r>
          </a:p>
        </p:txBody>
      </p:sp>
      <p:pic>
        <p:nvPicPr>
          <p:cNvPr id="10" name="Picture 9" descr="Icon - Video link to National Geographic video on Climate Change">
            <a:hlinkClick r:id="rId2"/>
            <a:extLst>
              <a:ext uri="{FF2B5EF4-FFF2-40B4-BE49-F238E27FC236}">
                <a16:creationId xmlns:a16="http://schemas.microsoft.com/office/drawing/2014/main" id="{9AA028AF-7687-A98C-619C-CFA719BE6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6753" y="4445304"/>
            <a:ext cx="1401391" cy="1478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193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0FCFB-1A22-22E8-48B1-A0077D3C8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657" y="202000"/>
            <a:ext cx="8582686" cy="574049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Climate Change – Critical Thinking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0A597C-40FD-7209-4302-B4F62AE77507}"/>
              </a:ext>
            </a:extLst>
          </p:cNvPr>
          <p:cNvSpPr txBox="1"/>
          <p:nvPr/>
        </p:nvSpPr>
        <p:spPr>
          <a:xfrm>
            <a:off x="597529" y="1077362"/>
            <a:ext cx="8265814" cy="31906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As critical thinkers engaged in the debate we need to ask where we get our information from?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Watch this short video from National Geographic and consider the following questions:</a:t>
            </a:r>
          </a:p>
          <a:p>
            <a:pPr marL="385763" indent="-385763">
              <a:spcBef>
                <a:spcPts val="450"/>
              </a:spcBef>
              <a:spcAft>
                <a:spcPts val="450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Who are National geographic?</a:t>
            </a:r>
          </a:p>
          <a:p>
            <a:pPr marL="385763" indent="-385763">
              <a:spcBef>
                <a:spcPts val="450"/>
              </a:spcBef>
              <a:spcAft>
                <a:spcPts val="450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How do I know their statements are true?</a:t>
            </a:r>
          </a:p>
          <a:p>
            <a:pPr marL="385763" indent="-385763">
              <a:spcBef>
                <a:spcPts val="450"/>
              </a:spcBef>
              <a:spcAft>
                <a:spcPts val="450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Where else can I go to ‘fact check’ what they say?</a:t>
            </a:r>
          </a:p>
        </p:txBody>
      </p:sp>
      <p:pic>
        <p:nvPicPr>
          <p:cNvPr id="10" name="Picture 9" descr="Icon - Video link to National Geographic video on Climate Change">
            <a:hlinkClick r:id="rId2"/>
            <a:extLst>
              <a:ext uri="{FF2B5EF4-FFF2-40B4-BE49-F238E27FC236}">
                <a16:creationId xmlns:a16="http://schemas.microsoft.com/office/drawing/2014/main" id="{97FE8C91-458D-AC2B-F72A-E15D41311A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6753" y="4445304"/>
            <a:ext cx="1401391" cy="1478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4939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BF5727-B4D8-4F33-434A-9B0EBABA82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84833F5-52A0-6AB6-4140-1DAAA3998077}"/>
              </a:ext>
            </a:extLst>
          </p:cNvPr>
          <p:cNvSpPr txBox="1"/>
          <p:nvPr/>
        </p:nvSpPr>
        <p:spPr>
          <a:xfrm>
            <a:off x="259576" y="1207250"/>
            <a:ext cx="7812976" cy="20672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Er enghraifft, yn y fideo gan</a:t>
            </a:r>
            <a:r>
              <a:rPr lang="cy-GB" sz="2400" noProof="0" dirty="0"/>
              <a:t> National </a:t>
            </a:r>
            <a:r>
              <a:rPr lang="cy-GB" sz="2400" noProof="0" dirty="0" err="1"/>
              <a:t>Geographic</a:t>
            </a:r>
            <a:r>
              <a:rPr lang="cy-GB" sz="2400" noProof="0" dirty="0"/>
              <a:t>, fe wnaethant honiad ynghylch yr iâ môr yn yr Arctig.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cy-GB" sz="2400" noProof="0" dirty="0"/>
              <a:t>O ran meddwl beirniadol, mae angen i ni geisio dod o hyd i ffynonellau gwreiddiol, gwyddonol ac academaidd sy’n cefnogi </a:t>
            </a:r>
            <a:r>
              <a:rPr lang="cy-GB" sz="2400" dirty="0"/>
              <a:t>datganiadau o’r fath, er enghraifft:</a:t>
            </a:r>
            <a:endParaRPr lang="cy-GB" sz="2400" noProof="0" dirty="0"/>
          </a:p>
        </p:txBody>
      </p:sp>
      <p:pic>
        <p:nvPicPr>
          <p:cNvPr id="4" name="Picture 3" descr="Icon - Hyperlink to NASA report on Artic Sea Ice">
            <a:hlinkClick r:id="rId2"/>
            <a:extLst>
              <a:ext uri="{FF2B5EF4-FFF2-40B4-BE49-F238E27FC236}">
                <a16:creationId xmlns:a16="http://schemas.microsoft.com/office/drawing/2014/main" id="{BBC67B03-51F5-6078-71D0-8918947663F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707" y="3753037"/>
            <a:ext cx="785408" cy="7801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02B462-53B3-C701-A12C-511A49A913A7}"/>
              </a:ext>
            </a:extLst>
          </p:cNvPr>
          <p:cNvSpPr txBox="1"/>
          <p:nvPr/>
        </p:nvSpPr>
        <p:spPr>
          <a:xfrm>
            <a:off x="1547664" y="4617133"/>
            <a:ext cx="16741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noProof="0" dirty="0"/>
              <a:t>NASA – Arctic Sea Ice Minimum Extent</a:t>
            </a:r>
          </a:p>
        </p:txBody>
      </p:sp>
      <p:pic>
        <p:nvPicPr>
          <p:cNvPr id="6" name="Picture 5" descr="Icon - Hyperlink to Royal Society report on Arctic Sea Ice">
            <a:hlinkClick r:id="rId4"/>
            <a:extLst>
              <a:ext uri="{FF2B5EF4-FFF2-40B4-BE49-F238E27FC236}">
                <a16:creationId xmlns:a16="http://schemas.microsoft.com/office/drawing/2014/main" id="{1C540959-D4D9-D69F-7AFF-917A141B7E7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935" y="3753037"/>
            <a:ext cx="785408" cy="7801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53A325-8A9E-7533-29D4-276A646B813E}"/>
              </a:ext>
            </a:extLst>
          </p:cNvPr>
          <p:cNvSpPr txBox="1"/>
          <p:nvPr/>
        </p:nvSpPr>
        <p:spPr>
          <a:xfrm>
            <a:off x="3599892" y="4617132"/>
            <a:ext cx="16741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noProof="0" dirty="0"/>
              <a:t>Y Gymdeithas Frenhinol – cyflwyniad i’r Ymchwiliad ar yr Arctig sy’n Newid</a:t>
            </a:r>
          </a:p>
        </p:txBody>
      </p:sp>
      <p:pic>
        <p:nvPicPr>
          <p:cNvPr id="9" name="Picture 8" descr="Icon - Hyperlink to United Nations report on Arctic Sea Ice">
            <a:hlinkClick r:id="rId5"/>
            <a:extLst>
              <a:ext uri="{FF2B5EF4-FFF2-40B4-BE49-F238E27FC236}">
                <a16:creationId xmlns:a16="http://schemas.microsoft.com/office/drawing/2014/main" id="{33CF8BC7-0CFF-0D2D-C09B-137B4632CA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7580" y="3753037"/>
            <a:ext cx="785408" cy="7801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57ADD9-4EBA-F669-5079-5A9368315A2C}"/>
              </a:ext>
            </a:extLst>
          </p:cNvPr>
          <p:cNvSpPr txBox="1"/>
          <p:nvPr/>
        </p:nvSpPr>
        <p:spPr>
          <a:xfrm>
            <a:off x="5639537" y="4617132"/>
            <a:ext cx="16741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noProof="0" dirty="0"/>
              <a:t>Cenhedloedd Unedig – </a:t>
            </a:r>
            <a:r>
              <a:rPr lang="en-GB" sz="1600" noProof="0" dirty="0"/>
              <a:t>The Shrinking Arctic Sea Ice</a:t>
            </a:r>
          </a:p>
          <a:p>
            <a:pPr algn="ctr"/>
            <a:endParaRPr lang="cy-GB" sz="1600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41A9391-FF55-865E-0F62-60679CB1B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657" y="202000"/>
            <a:ext cx="8582686" cy="574049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y-GB" b="1" dirty="0"/>
              <a:t>Newid Hinsawdd – Meddwl Beirniadol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719865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80A597C-40FD-7209-4302-B4F62AE77507}"/>
              </a:ext>
            </a:extLst>
          </p:cNvPr>
          <p:cNvSpPr txBox="1"/>
          <p:nvPr/>
        </p:nvSpPr>
        <p:spPr>
          <a:xfrm>
            <a:off x="259576" y="1207250"/>
            <a:ext cx="7812976" cy="20672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For example, in the video from National Geographic they made a claim regarding the sea ice in the Arctic.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In terms of critical thinking, we need to try to find original, scientific and academic sources that support such statements, for example;</a:t>
            </a:r>
          </a:p>
        </p:txBody>
      </p:sp>
      <p:pic>
        <p:nvPicPr>
          <p:cNvPr id="4" name="Picture 3" descr="Icon - Hyperlink to NASA report on Artic Sea Ice">
            <a:hlinkClick r:id="rId2"/>
            <a:extLst>
              <a:ext uri="{FF2B5EF4-FFF2-40B4-BE49-F238E27FC236}">
                <a16:creationId xmlns:a16="http://schemas.microsoft.com/office/drawing/2014/main" id="{078EF798-7810-55FC-798E-A674A449F31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707" y="3753037"/>
            <a:ext cx="785408" cy="7801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B70CF6-A1B9-E229-A804-BBBABAB6807B}"/>
              </a:ext>
            </a:extLst>
          </p:cNvPr>
          <p:cNvSpPr txBox="1"/>
          <p:nvPr/>
        </p:nvSpPr>
        <p:spPr>
          <a:xfrm>
            <a:off x="1547664" y="4617133"/>
            <a:ext cx="16741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NASA – Arctic Sea Ice Minimum Extent</a:t>
            </a:r>
          </a:p>
        </p:txBody>
      </p:sp>
      <p:pic>
        <p:nvPicPr>
          <p:cNvPr id="6" name="Picture 5" descr="Icon - Hyperlink to Royal Society report on Arctic Sea Ice">
            <a:hlinkClick r:id="rId4"/>
            <a:extLst>
              <a:ext uri="{FF2B5EF4-FFF2-40B4-BE49-F238E27FC236}">
                <a16:creationId xmlns:a16="http://schemas.microsoft.com/office/drawing/2014/main" id="{54089A19-A76F-C14F-9B89-66BD5DEF0A7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935" y="3753037"/>
            <a:ext cx="785408" cy="7801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95B10C6-051C-3F8E-EF13-DACE5E206570}"/>
              </a:ext>
            </a:extLst>
          </p:cNvPr>
          <p:cNvSpPr txBox="1"/>
          <p:nvPr/>
        </p:nvSpPr>
        <p:spPr>
          <a:xfrm>
            <a:off x="3599892" y="4617132"/>
            <a:ext cx="16741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Royal Society – Changing Arctic Inquiry submission</a:t>
            </a:r>
          </a:p>
        </p:txBody>
      </p:sp>
      <p:pic>
        <p:nvPicPr>
          <p:cNvPr id="9" name="Picture 8" descr="Icon - Hyperlink to United Nations report on Arctic Sea Ice">
            <a:hlinkClick r:id="rId5"/>
            <a:extLst>
              <a:ext uri="{FF2B5EF4-FFF2-40B4-BE49-F238E27FC236}">
                <a16:creationId xmlns:a16="http://schemas.microsoft.com/office/drawing/2014/main" id="{E0DB7162-04EF-EE1A-5961-9AD7FC34C1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7580" y="3753037"/>
            <a:ext cx="785408" cy="7801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C854DB2-728D-48C8-9AD4-85364C913FA9}"/>
              </a:ext>
            </a:extLst>
          </p:cNvPr>
          <p:cNvSpPr txBox="1"/>
          <p:nvPr/>
        </p:nvSpPr>
        <p:spPr>
          <a:xfrm>
            <a:off x="5639537" y="4617132"/>
            <a:ext cx="16741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United Nations – The Shrinking Arctic Sea Ice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FB05C3A5-9759-862A-AE11-2EBF912C8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657" y="202000"/>
            <a:ext cx="8582686" cy="574049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en-GB" b="1" dirty="0"/>
              <a:t>Climate Change – Critical Thinking </a:t>
            </a:r>
          </a:p>
        </p:txBody>
      </p:sp>
    </p:spTree>
    <p:extLst>
      <p:ext uri="{BB962C8B-B14F-4D97-AF65-F5344CB8AC3E}">
        <p14:creationId xmlns:p14="http://schemas.microsoft.com/office/powerpoint/2010/main" val="16221968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D88E41-B9AB-5CDE-A807-4480394E63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EECDE-E30D-B815-F8F4-CB1559C6F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834" y="382106"/>
            <a:ext cx="8160196" cy="637580"/>
          </a:xfrm>
        </p:spPr>
        <p:txBody>
          <a:bodyPr>
            <a:noAutofit/>
          </a:bodyPr>
          <a:lstStyle/>
          <a:p>
            <a:pPr algn="ctr"/>
            <a:r>
              <a:rPr lang="cy-GB" b="1" dirty="0"/>
              <a:t>Felly</a:t>
            </a:r>
            <a:r>
              <a:rPr lang="cy-GB" b="1" noProof="0" dirty="0"/>
              <a:t>, beth yw Meddwl Beirniadol?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B06D70-3DB0-CAD4-11F0-D4F2F0643AE5}"/>
              </a:ext>
            </a:extLst>
          </p:cNvPr>
          <p:cNvSpPr txBox="1"/>
          <p:nvPr/>
        </p:nvSpPr>
        <p:spPr>
          <a:xfrm>
            <a:off x="1709682" y="2186863"/>
            <a:ext cx="58326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i="1" noProof="0" dirty="0"/>
              <a:t>O’ch astudiaethau a’ch profiadau chi, beth yw eich</a:t>
            </a:r>
            <a:r>
              <a:rPr lang="cy-GB" sz="2800" i="1" dirty="0"/>
              <a:t> dealltwriaeth o ystyr meddwl beirniadol</a:t>
            </a:r>
            <a:r>
              <a:rPr lang="cy-GB" sz="2800" i="1" noProof="0" dirty="0"/>
              <a:t>?</a:t>
            </a:r>
          </a:p>
        </p:txBody>
      </p:sp>
      <p:pic>
        <p:nvPicPr>
          <p:cNvPr id="5" name="Picture 4" descr="Icon - Question Mark">
            <a:extLst>
              <a:ext uri="{FF2B5EF4-FFF2-40B4-BE49-F238E27FC236}">
                <a16:creationId xmlns:a16="http://schemas.microsoft.com/office/drawing/2014/main" id="{A6FAAE73-1BDC-CB1E-1DA9-A4EF965A69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3" y="4117694"/>
            <a:ext cx="911149" cy="911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7014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834" y="382106"/>
            <a:ext cx="8160196" cy="637580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So, what is Critical Thinking?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09682" y="2186863"/>
            <a:ext cx="58326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From your studies and experiences, what do you understand critical thinking to mean?</a:t>
            </a:r>
          </a:p>
        </p:txBody>
      </p:sp>
      <p:pic>
        <p:nvPicPr>
          <p:cNvPr id="5" name="Picture 4" descr="Icon - Question Mark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3" y="4117694"/>
            <a:ext cx="911149" cy="911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7257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42BB13-0954-ADA3-EDA0-68C007BC98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3">
            <a:extLst>
              <a:ext uri="{FF2B5EF4-FFF2-40B4-BE49-F238E27FC236}">
                <a16:creationId xmlns:a16="http://schemas.microsoft.com/office/drawing/2014/main" id="{ADEC4244-14B0-8C0F-5B15-0FD4CF23F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2422" y="361798"/>
            <a:ext cx="6821507" cy="509588"/>
          </a:xfrm>
        </p:spPr>
        <p:txBody>
          <a:bodyPr>
            <a:noAutofit/>
          </a:bodyPr>
          <a:lstStyle/>
          <a:p>
            <a:pPr algn="ctr" eaLnBrk="1" hangingPunct="1"/>
            <a:r>
              <a:rPr lang="cy-GB" b="1" noProof="0" dirty="0"/>
              <a:t>Beth yw Meddwl Beirniadol?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CBFAC5-E88E-65E6-EAB3-8DA9BC7521D7}"/>
              </a:ext>
            </a:extLst>
          </p:cNvPr>
          <p:cNvSpPr txBox="1"/>
          <p:nvPr/>
        </p:nvSpPr>
        <p:spPr>
          <a:xfrm>
            <a:off x="1772498" y="1868733"/>
            <a:ext cx="5257800" cy="3554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y-GB" sz="3300" b="1" kern="0" noProof="0" dirty="0"/>
              <a:t>Fe’i gelwir hefyd yn:</a:t>
            </a:r>
          </a:p>
          <a:p>
            <a:pPr algn="ctr">
              <a:defRPr/>
            </a:pPr>
            <a:endParaRPr lang="cy-GB" sz="3300" b="1" kern="0" noProof="0" dirty="0"/>
          </a:p>
          <a:p>
            <a:pPr algn="ctr">
              <a:defRPr/>
            </a:pPr>
            <a:r>
              <a:rPr lang="cy-GB" sz="3300" b="1" kern="0" noProof="0" dirty="0"/>
              <a:t>“Meddwl ar Lefel Uwch”</a:t>
            </a:r>
          </a:p>
          <a:p>
            <a:pPr algn="ctr">
              <a:defRPr/>
            </a:pPr>
            <a:endParaRPr lang="cy-GB" sz="3300" b="1" kern="0" noProof="0" dirty="0"/>
          </a:p>
          <a:p>
            <a:pPr algn="ctr">
              <a:defRPr/>
            </a:pPr>
            <a:r>
              <a:rPr lang="cy-GB" sz="3300" b="1" kern="0" noProof="0" dirty="0"/>
              <a:t>“Meddwl Cymhleth”</a:t>
            </a:r>
          </a:p>
          <a:p>
            <a:pPr>
              <a:defRPr/>
            </a:pPr>
            <a:endParaRPr lang="cy-GB" sz="1350" b="1" noProof="0" dirty="0"/>
          </a:p>
          <a:p>
            <a:pPr algn="ctr">
              <a:defRPr/>
            </a:pPr>
            <a:endParaRPr lang="cy-GB" sz="3300" b="1" kern="0" noProof="0" dirty="0"/>
          </a:p>
          <a:p>
            <a:pPr>
              <a:defRPr/>
            </a:pPr>
            <a:endParaRPr lang="cy-GB" sz="1350" b="1" noProof="0" dirty="0"/>
          </a:p>
        </p:txBody>
      </p:sp>
    </p:spTree>
    <p:extLst>
      <p:ext uri="{BB962C8B-B14F-4D97-AF65-F5344CB8AC3E}">
        <p14:creationId xmlns:p14="http://schemas.microsoft.com/office/powerpoint/2010/main" val="2324931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3"/>
          <p:cNvSpPr>
            <a:spLocks noGrp="1"/>
          </p:cNvSpPr>
          <p:nvPr>
            <p:ph type="title"/>
          </p:nvPr>
        </p:nvSpPr>
        <p:spPr>
          <a:xfrm>
            <a:off x="1172423" y="361798"/>
            <a:ext cx="6457950" cy="50958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What is Critical Thinking?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772498" y="1868733"/>
            <a:ext cx="5257800" cy="2839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3300" b="1" kern="0" dirty="0">
                <a:solidFill>
                  <a:schemeClr val="accent1">
                    <a:lumMod val="75000"/>
                  </a:schemeClr>
                </a:solidFill>
              </a:rPr>
              <a:t>It is also known as:</a:t>
            </a:r>
          </a:p>
          <a:p>
            <a:pPr algn="ctr">
              <a:defRPr/>
            </a:pPr>
            <a:endParaRPr lang="en-US" sz="3300" b="1" kern="0" dirty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defRPr/>
            </a:pPr>
            <a:r>
              <a:rPr lang="en-US" sz="3300" b="1" kern="0" dirty="0">
                <a:solidFill>
                  <a:schemeClr val="accent1">
                    <a:lumMod val="75000"/>
                  </a:schemeClr>
                </a:solidFill>
              </a:rPr>
              <a:t>“Higher-Order Thinking”</a:t>
            </a:r>
          </a:p>
          <a:p>
            <a:pPr algn="ctr">
              <a:defRPr/>
            </a:pPr>
            <a:endParaRPr lang="en-US" sz="3300" b="1" kern="0" dirty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defRPr/>
            </a:pPr>
            <a:r>
              <a:rPr lang="en-US" sz="3300" b="1" kern="0" dirty="0">
                <a:solidFill>
                  <a:schemeClr val="accent1">
                    <a:lumMod val="75000"/>
                  </a:schemeClr>
                </a:solidFill>
              </a:rPr>
              <a:t>“Complex Thinking”</a:t>
            </a:r>
          </a:p>
          <a:p>
            <a:pPr>
              <a:defRPr/>
            </a:pPr>
            <a:endParaRPr lang="en-US" sz="135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18781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8BD0D4-49F4-76F7-43CD-B3BCBE834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E92BA129-EB61-9A06-16BE-5F03AF07A7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13293" y="372351"/>
            <a:ext cx="7067136" cy="648072"/>
          </a:xfrm>
        </p:spPr>
        <p:txBody>
          <a:bodyPr>
            <a:noAutofit/>
          </a:bodyPr>
          <a:lstStyle/>
          <a:p>
            <a:pPr algn="ctr"/>
            <a:r>
              <a:rPr lang="cy-GB" b="1" dirty="0"/>
              <a:t>Beth yw Meddwl Beirniadol (</a:t>
            </a:r>
            <a:r>
              <a:rPr lang="cy-GB" b="1" i="1" dirty="0" err="1"/>
              <a:t>Critical</a:t>
            </a:r>
            <a:r>
              <a:rPr lang="cy-GB" b="1" i="1" dirty="0"/>
              <a:t> </a:t>
            </a:r>
            <a:r>
              <a:rPr lang="cy-GB" b="1" i="1" dirty="0" err="1"/>
              <a:t>Thinking</a:t>
            </a:r>
            <a:r>
              <a:rPr lang="cy-GB" b="1" dirty="0"/>
              <a:t>)?</a:t>
            </a:r>
            <a:endParaRPr lang="en-US" altLang="en-US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1AF262-DACC-E631-9282-0F2AAEFA8837}"/>
              </a:ext>
            </a:extLst>
          </p:cNvPr>
          <p:cNvSpPr txBox="1"/>
          <p:nvPr/>
        </p:nvSpPr>
        <p:spPr>
          <a:xfrm>
            <a:off x="466253" y="1497702"/>
            <a:ext cx="8211493" cy="386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cy-GB" sz="2800" dirty="0"/>
              <a:t>Daw</a:t>
            </a:r>
            <a:r>
              <a:rPr lang="cy-GB" sz="2800" noProof="0" dirty="0"/>
              <a:t>’r geiriau ‘</a:t>
            </a:r>
            <a:r>
              <a:rPr lang="cy-GB" sz="2800" noProof="0" dirty="0" err="1"/>
              <a:t>critical</a:t>
            </a:r>
            <a:r>
              <a:rPr lang="cy-GB" sz="2800" noProof="0" dirty="0"/>
              <a:t>’ a ‘criteria’ o’r un gwreiddyn sy’n golygu barn (h.y. mae’n golygu llunio barn neu werthuso)</a:t>
            </a:r>
          </a:p>
          <a:p>
            <a:endParaRPr lang="cy-GB" sz="2800" noProof="0" dirty="0"/>
          </a:p>
          <a:p>
            <a:endParaRPr lang="cy-GB" sz="2800" noProof="0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cy-GB" sz="2800" noProof="0" dirty="0"/>
              <a:t>‘Meddwl rhesymol ac adfyfyriol sy’n canolbwyntio ar benderfynu beth i’w gredu neu ei wneud’ yw Meddwl Beirniadol. (Robert </a:t>
            </a:r>
            <a:r>
              <a:rPr lang="cy-GB" sz="2800" noProof="0" dirty="0" err="1"/>
              <a:t>Ennis</a:t>
            </a:r>
            <a:r>
              <a:rPr lang="cy-GB" sz="2800" noProof="0" dirty="0"/>
              <a:t>, 2018)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cy-GB" sz="2100" noProof="0" dirty="0"/>
          </a:p>
        </p:txBody>
      </p:sp>
    </p:spTree>
    <p:extLst>
      <p:ext uri="{BB962C8B-B14F-4D97-AF65-F5344CB8AC3E}">
        <p14:creationId xmlns:p14="http://schemas.microsoft.com/office/powerpoint/2010/main" val="9815890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1313293" y="238239"/>
            <a:ext cx="6400800" cy="648072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What is Critical Thinking?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25513" y="1294646"/>
            <a:ext cx="8211493" cy="386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words ‘critical’ and ‘criteria’ come from the same root word meaning judgment (i.e. it means to make judgements or to evaluate)</a:t>
            </a:r>
          </a:p>
          <a:p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Critical Thinking is ‘reasonable, reflective thinking that is focused on deciding what to believe or do’. (Robert Ennis, 2018)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21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5049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657280-2303-F3A7-8CDE-68E9B96F37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4">
            <a:extLst>
              <a:ext uri="{FF2B5EF4-FFF2-40B4-BE49-F238E27FC236}">
                <a16:creationId xmlns:a16="http://schemas.microsoft.com/office/drawing/2014/main" id="{8913175A-969E-BB51-7398-66607764B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cy-GB" b="1" noProof="0" dirty="0"/>
              <a:t>“Mynd i’r afael â phroblemau penagored” yw meddwl beirniadol</a:t>
            </a:r>
          </a:p>
        </p:txBody>
      </p:sp>
      <p:sp>
        <p:nvSpPr>
          <p:cNvPr id="54275" name="Content Placeholder 5">
            <a:extLst>
              <a:ext uri="{FF2B5EF4-FFF2-40B4-BE49-F238E27FC236}">
                <a16:creationId xmlns:a16="http://schemas.microsoft.com/office/drawing/2014/main" id="{DD4F694B-D7EF-299D-2031-12E249D4C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711" y="2267225"/>
            <a:ext cx="8618584" cy="20434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y-GB" noProof="0" dirty="0"/>
              <a:t>“Mae gweithredu </a:t>
            </a:r>
            <a:r>
              <a:rPr lang="cy-GB" b="1" dirty="0"/>
              <a:t>p</a:t>
            </a:r>
            <a:r>
              <a:rPr lang="cy-GB" b="1" noProof="0" dirty="0" err="1"/>
              <a:t>ersonol</a:t>
            </a:r>
            <a:r>
              <a:rPr lang="cy-GB" noProof="0" dirty="0"/>
              <a:t> a </a:t>
            </a:r>
            <a:r>
              <a:rPr lang="cy-GB" b="1" noProof="0" dirty="0"/>
              <a:t>phroffesiynol</a:t>
            </a:r>
            <a:r>
              <a:rPr lang="cy-GB" noProof="0" dirty="0"/>
              <a:t> </a:t>
            </a:r>
            <a:r>
              <a:rPr lang="cy-GB" dirty="0"/>
              <a:t>effeithiol </a:t>
            </a:r>
            <a:r>
              <a:rPr lang="cy-GB" noProof="0" dirty="0"/>
              <a:t>yn golygu delio â </a:t>
            </a:r>
            <a:r>
              <a:rPr lang="cy-GB" b="1" dirty="0"/>
              <a:t>phroblemau penagored</a:t>
            </a:r>
            <a:r>
              <a:rPr lang="cy-GB" noProof="0" dirty="0"/>
              <a:t> </a:t>
            </a:r>
            <a:r>
              <a:rPr lang="cy-GB" dirty="0"/>
              <a:t>sy’n llawn </a:t>
            </a:r>
            <a:r>
              <a:rPr lang="cy-GB" b="1" dirty="0"/>
              <a:t>ansicrwydd</a:t>
            </a:r>
            <a:r>
              <a:rPr lang="cy-GB" dirty="0"/>
              <a:t> sylweddol a pharhaus ynghylch materion megis cwmpas y b</a:t>
            </a:r>
            <a:r>
              <a:rPr lang="cy-GB" noProof="0" dirty="0" err="1"/>
              <a:t>roblem</a:t>
            </a:r>
            <a:r>
              <a:rPr lang="cy-GB" noProof="0" dirty="0"/>
              <a:t>, dehongliadau o wybodaeth berthnasol, dewis o opsiynau o ran atebion, a chanlyniadau posibl opsiynau amrywiol.”</a:t>
            </a:r>
          </a:p>
        </p:txBody>
      </p:sp>
      <p:sp>
        <p:nvSpPr>
          <p:cNvPr id="54276" name="TextBox 6">
            <a:extLst>
              <a:ext uri="{FF2B5EF4-FFF2-40B4-BE49-F238E27FC236}">
                <a16:creationId xmlns:a16="http://schemas.microsoft.com/office/drawing/2014/main" id="{2A2EEB46-4966-23B2-7A98-E4CB466B6020}"/>
              </a:ext>
            </a:extLst>
          </p:cNvPr>
          <p:cNvSpPr txBox="1">
            <a:spLocks noChangeArrowheads="1"/>
          </p:cNvSpPr>
          <p:nvPr/>
        </p:nvSpPr>
        <p:spPr bwMode="auto">
          <a:xfrm flipH="1">
            <a:off x="1421237" y="5152398"/>
            <a:ext cx="635553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>
              <a:buClrTx/>
              <a:buSzTx/>
            </a:pPr>
            <a:r>
              <a:rPr lang="cy-GB" sz="1400" noProof="0" dirty="0">
                <a:solidFill>
                  <a:schemeClr val="tx1"/>
                </a:solidFill>
              </a:rPr>
              <a:t>O </a:t>
            </a:r>
            <a:r>
              <a:rPr lang="cy-GB" sz="1400" i="1" noProof="0" dirty="0" err="1">
                <a:solidFill>
                  <a:schemeClr val="tx1"/>
                </a:solidFill>
              </a:rPr>
              <a:t>Helping</a:t>
            </a:r>
            <a:r>
              <a:rPr lang="cy-GB" sz="1400" i="1" noProof="0" dirty="0">
                <a:solidFill>
                  <a:schemeClr val="tx1"/>
                </a:solidFill>
              </a:rPr>
              <a:t> </a:t>
            </a:r>
            <a:r>
              <a:rPr lang="cy-GB" sz="1400" i="1" noProof="0" dirty="0" err="1">
                <a:solidFill>
                  <a:schemeClr val="tx1"/>
                </a:solidFill>
              </a:rPr>
              <a:t>Your</a:t>
            </a:r>
            <a:r>
              <a:rPr lang="cy-GB" sz="1400" i="1" noProof="0" dirty="0">
                <a:solidFill>
                  <a:schemeClr val="tx1"/>
                </a:solidFill>
              </a:rPr>
              <a:t> </a:t>
            </a:r>
            <a:r>
              <a:rPr lang="cy-GB" sz="1400" i="1" noProof="0" dirty="0" err="1">
                <a:solidFill>
                  <a:schemeClr val="tx1"/>
                </a:solidFill>
              </a:rPr>
              <a:t>Students</a:t>
            </a:r>
            <a:r>
              <a:rPr lang="cy-GB" sz="1400" i="1" noProof="0" dirty="0">
                <a:solidFill>
                  <a:schemeClr val="tx1"/>
                </a:solidFill>
              </a:rPr>
              <a:t> </a:t>
            </a:r>
            <a:r>
              <a:rPr lang="cy-GB" sz="1400" i="1" noProof="0" dirty="0" err="1">
                <a:solidFill>
                  <a:schemeClr val="tx1"/>
                </a:solidFill>
              </a:rPr>
              <a:t>Develop</a:t>
            </a:r>
            <a:r>
              <a:rPr lang="cy-GB" sz="1400" i="1" noProof="0" dirty="0">
                <a:solidFill>
                  <a:schemeClr val="tx1"/>
                </a:solidFill>
              </a:rPr>
              <a:t> </a:t>
            </a:r>
            <a:r>
              <a:rPr lang="cy-GB" sz="1400" i="1" noProof="0" dirty="0" err="1">
                <a:solidFill>
                  <a:schemeClr val="tx1"/>
                </a:solidFill>
              </a:rPr>
              <a:t>Critical</a:t>
            </a:r>
            <a:r>
              <a:rPr lang="cy-GB" sz="1400" i="1" noProof="0" dirty="0">
                <a:solidFill>
                  <a:schemeClr val="tx1"/>
                </a:solidFill>
              </a:rPr>
              <a:t> </a:t>
            </a:r>
            <a:r>
              <a:rPr lang="cy-GB" sz="1400" i="1" noProof="0" dirty="0" err="1">
                <a:solidFill>
                  <a:schemeClr val="tx1"/>
                </a:solidFill>
              </a:rPr>
              <a:t>Thinking</a:t>
            </a:r>
            <a:r>
              <a:rPr lang="cy-GB" sz="1400" i="1" noProof="0" dirty="0">
                <a:solidFill>
                  <a:schemeClr val="tx1"/>
                </a:solidFill>
              </a:rPr>
              <a:t> </a:t>
            </a:r>
            <a:r>
              <a:rPr lang="cy-GB" sz="1400" i="1" noProof="0" dirty="0" err="1">
                <a:solidFill>
                  <a:schemeClr val="tx1"/>
                </a:solidFill>
              </a:rPr>
              <a:t>Skills</a:t>
            </a:r>
            <a:endParaRPr lang="cy-GB" sz="1400" noProof="0" dirty="0">
              <a:solidFill>
                <a:schemeClr val="tx1"/>
              </a:solidFill>
            </a:endParaRPr>
          </a:p>
          <a:p>
            <a:pPr>
              <a:buClrTx/>
              <a:buSzTx/>
            </a:pPr>
            <a:r>
              <a:rPr lang="cy-GB" sz="1400" noProof="0" dirty="0" err="1">
                <a:solidFill>
                  <a:schemeClr val="tx1"/>
                </a:solidFill>
              </a:rPr>
              <a:t>Cindy</a:t>
            </a:r>
            <a:r>
              <a:rPr lang="cy-GB" sz="1400" noProof="0" dirty="0">
                <a:solidFill>
                  <a:schemeClr val="tx1"/>
                </a:solidFill>
              </a:rPr>
              <a:t> L. Lynch a Susan K. </a:t>
            </a:r>
            <a:r>
              <a:rPr lang="cy-GB" sz="1400" noProof="0" dirty="0" err="1">
                <a:solidFill>
                  <a:schemeClr val="tx1"/>
                </a:solidFill>
              </a:rPr>
              <a:t>Wolcott</a:t>
            </a:r>
            <a:r>
              <a:rPr lang="cy-GB" sz="1400" noProof="0" dirty="0">
                <a:solidFill>
                  <a:schemeClr val="tx1"/>
                </a:solidFill>
              </a:rPr>
              <a:t>, Hydref 2001, The IDEA </a:t>
            </a:r>
            <a:r>
              <a:rPr lang="cy-GB" sz="1400" noProof="0" dirty="0" err="1">
                <a:solidFill>
                  <a:schemeClr val="tx1"/>
                </a:solidFill>
              </a:rPr>
              <a:t>Center</a:t>
            </a:r>
            <a:r>
              <a:rPr lang="cy-GB" sz="1400" noProof="0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899538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Critical thinking is “Grappling with open-ended problems”</a:t>
            </a:r>
          </a:p>
        </p:txBody>
      </p:sp>
      <p:sp>
        <p:nvSpPr>
          <p:cNvPr id="54275" name="Content Placeholder 5"/>
          <p:cNvSpPr>
            <a:spLocks noGrp="1"/>
          </p:cNvSpPr>
          <p:nvPr>
            <p:ph idx="1"/>
          </p:nvPr>
        </p:nvSpPr>
        <p:spPr>
          <a:xfrm>
            <a:off x="289711" y="2267225"/>
            <a:ext cx="8618584" cy="20434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“Effective </a:t>
            </a: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personal</a:t>
            </a: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 and </a:t>
            </a: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professional</a:t>
            </a: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 functioning requires dealing with </a:t>
            </a: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open-ended problems</a:t>
            </a: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 that are fraught with significant and enduring </a:t>
            </a: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uncertainties</a:t>
            </a: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 about such issues as the scope of the problem, interpretations of relevant information, range of solution options, and potential outcomes of various options.”</a:t>
            </a:r>
          </a:p>
        </p:txBody>
      </p:sp>
      <p:sp>
        <p:nvSpPr>
          <p:cNvPr id="54276" name="TextBox 6"/>
          <p:cNvSpPr txBox="1">
            <a:spLocks noChangeArrowheads="1"/>
          </p:cNvSpPr>
          <p:nvPr/>
        </p:nvSpPr>
        <p:spPr bwMode="auto">
          <a:xfrm flipH="1">
            <a:off x="1421237" y="5152398"/>
            <a:ext cx="635553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1400" dirty="0">
                <a:solidFill>
                  <a:schemeClr val="accent1">
                    <a:lumMod val="75000"/>
                  </a:schemeClr>
                </a:solidFill>
              </a:rPr>
              <a:t>From </a:t>
            </a:r>
            <a:r>
              <a:rPr lang="en-US" altLang="en-US" sz="1400" i="1" dirty="0">
                <a:solidFill>
                  <a:schemeClr val="accent1">
                    <a:lumMod val="75000"/>
                  </a:schemeClr>
                </a:solidFill>
              </a:rPr>
              <a:t>Helping Your Students Develop Critical Thinking Skills</a:t>
            </a:r>
            <a:endParaRPr lang="en-US" altLang="en-US" sz="1400" dirty="0">
              <a:solidFill>
                <a:schemeClr val="accent1">
                  <a:lumMod val="75000"/>
                </a:schemeClr>
              </a:solidFill>
            </a:endParaRP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1400" dirty="0">
                <a:solidFill>
                  <a:schemeClr val="accent1">
                    <a:lumMod val="75000"/>
                  </a:schemeClr>
                </a:solidFill>
              </a:rPr>
              <a:t>Cindy L. Lynch and Susan K. Wolcott, October 2001, The IDEA Center </a:t>
            </a:r>
          </a:p>
        </p:txBody>
      </p:sp>
    </p:spTree>
    <p:extLst>
      <p:ext uri="{BB962C8B-B14F-4D97-AF65-F5344CB8AC3E}">
        <p14:creationId xmlns:p14="http://schemas.microsoft.com/office/powerpoint/2010/main" val="25299187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0A63E5-D9A0-A106-3509-6583DEA36A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4">
            <a:extLst>
              <a:ext uri="{FF2B5EF4-FFF2-40B4-BE49-F238E27FC236}">
                <a16:creationId xmlns:a16="http://schemas.microsoft.com/office/drawing/2014/main" id="{F6F0171C-BA7B-F45E-F163-E83FC56DE5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751" y="220821"/>
            <a:ext cx="8890504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y-GB" sz="4400" b="1" noProof="0" dirty="0">
                <a:latin typeface="+mj-lt"/>
              </a:rPr>
              <a:t>Meddwl Beirniadol – Diffiniad</a:t>
            </a:r>
            <a:endParaRPr lang="cy-GB" sz="4400" b="1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E10208-8EA4-4035-69F7-184553DE2813}"/>
              </a:ext>
            </a:extLst>
          </p:cNvPr>
          <p:cNvSpPr txBox="1"/>
          <p:nvPr/>
        </p:nvSpPr>
        <p:spPr>
          <a:xfrm>
            <a:off x="344189" y="1457497"/>
            <a:ext cx="8455622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noProof="0" dirty="0"/>
              <a:t>“Y broses ddeallusol ddisgybledig o </a:t>
            </a:r>
            <a:r>
              <a:rPr lang="cy-GB" sz="2800" noProof="0" dirty="0" err="1"/>
              <a:t>gysyniadu</a:t>
            </a:r>
            <a:r>
              <a:rPr lang="cy-GB" sz="2800" noProof="0" dirty="0"/>
              <a:t>, cymhwyso, dadansoddi, syntheseiddio, a/neu werthuso, </a:t>
            </a:r>
            <a:r>
              <a:rPr lang="cy-GB" sz="2800" dirty="0"/>
              <a:t>yn weithredol a medrus, </a:t>
            </a:r>
            <a:r>
              <a:rPr lang="cy-GB" sz="2800" noProof="0" dirty="0"/>
              <a:t>wybodaeth a gasglwyd o, neu a gynhyrchwyd drwy, arsylwi, profi, adfyfyrio, rhesymu, neu gyfathrebu</a:t>
            </a:r>
            <a:r>
              <a:rPr lang="cy-GB" sz="2800" dirty="0"/>
              <a:t>, fel </a:t>
            </a:r>
            <a:r>
              <a:rPr lang="cy-GB" sz="2800" noProof="0" dirty="0"/>
              <a:t>canllaw ar gyfer credu a gweithredu, yw meddwl beirniadol”.</a:t>
            </a:r>
          </a:p>
          <a:p>
            <a:pPr algn="r"/>
            <a:r>
              <a:rPr lang="cy-GB" sz="1600" noProof="0" dirty="0"/>
              <a:t>(O: </a:t>
            </a:r>
            <a:r>
              <a:rPr lang="cy-GB" sz="1600" noProof="0" dirty="0" err="1"/>
              <a:t>Scriven</a:t>
            </a:r>
            <a:r>
              <a:rPr lang="cy-GB" sz="1600" noProof="0" dirty="0"/>
              <a:t> a Paul, 1987)</a:t>
            </a:r>
          </a:p>
        </p:txBody>
      </p:sp>
      <p:pic>
        <p:nvPicPr>
          <p:cNvPr id="5" name="Picture 4" descr="Icon of a Puzzle ">
            <a:extLst>
              <a:ext uri="{FF2B5EF4-FFF2-40B4-BE49-F238E27FC236}">
                <a16:creationId xmlns:a16="http://schemas.microsoft.com/office/drawing/2014/main" id="{75054221-4A64-62D9-E462-2618B43382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0422" y="4671138"/>
            <a:ext cx="653523" cy="6535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68F7BBC-3057-B564-98C3-07D6BB4F41C1}"/>
              </a:ext>
            </a:extLst>
          </p:cNvPr>
          <p:cNvSpPr txBox="1"/>
          <p:nvPr/>
        </p:nvSpPr>
        <p:spPr>
          <a:xfrm>
            <a:off x="2097024" y="4742706"/>
            <a:ext cx="694723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noProof="0" dirty="0"/>
              <a:t>Ymarfer </a:t>
            </a:r>
            <a:r>
              <a:rPr lang="cy-GB" sz="1600" dirty="0"/>
              <a:t>Aralleirio</a:t>
            </a:r>
            <a:r>
              <a:rPr lang="cy-GB" sz="1600" noProof="0" dirty="0"/>
              <a:t>: Beth mae’r dyfyniad hwn yn ei ddweud am feddwl beirniadol?</a:t>
            </a:r>
          </a:p>
        </p:txBody>
      </p:sp>
    </p:spTree>
    <p:extLst>
      <p:ext uri="{BB962C8B-B14F-4D97-AF65-F5344CB8AC3E}">
        <p14:creationId xmlns:p14="http://schemas.microsoft.com/office/powerpoint/2010/main" val="7205440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4"/>
          <p:cNvSpPr>
            <a:spLocks noChangeArrowheads="1"/>
          </p:cNvSpPr>
          <p:nvPr/>
        </p:nvSpPr>
        <p:spPr bwMode="auto">
          <a:xfrm>
            <a:off x="153751" y="220821"/>
            <a:ext cx="8890504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44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Critical Thinking – A definition</a:t>
            </a:r>
            <a:endParaRPr lang="en-US" sz="4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44189" y="1457497"/>
            <a:ext cx="8455622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“Critical thinking is the intellectually disciplined process of actively and skilfully conceptualizing, applying, analyzing, synthesizing, and/or evaluating information gathered from, or generated by, observation, experience, reflection, reasoning, or communication, as a guide to belief and action”.</a:t>
            </a:r>
          </a:p>
          <a:p>
            <a:pPr algn="r"/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(From: Scriven and Paul, 1987) </a:t>
            </a:r>
          </a:p>
        </p:txBody>
      </p:sp>
      <p:pic>
        <p:nvPicPr>
          <p:cNvPr id="5" name="Picture 4" descr="Icon of a Puzzle 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0422" y="4671138"/>
            <a:ext cx="653523" cy="65352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203945" y="4742706"/>
            <a:ext cx="61252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Paraphrasing Exercise: What is this quote saying about critical thinking?</a:t>
            </a:r>
          </a:p>
        </p:txBody>
      </p:sp>
    </p:spTree>
    <p:extLst>
      <p:ext uri="{BB962C8B-B14F-4D97-AF65-F5344CB8AC3E}">
        <p14:creationId xmlns:p14="http://schemas.microsoft.com/office/powerpoint/2010/main" val="20188827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F3797B-7185-93CA-16B8-F2F41F9463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Subtitle 10">
            <a:extLst>
              <a:ext uri="{FF2B5EF4-FFF2-40B4-BE49-F238E27FC236}">
                <a16:creationId xmlns:a16="http://schemas.microsoft.com/office/drawing/2014/main" id="{AC81BE06-6740-30F0-0E32-EDDFA9FB5F4B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368363" y="2230241"/>
            <a:ext cx="8476872" cy="2241984"/>
          </a:xfrm>
        </p:spPr>
        <p:txBody>
          <a:bodyPr>
            <a:normAutofit/>
          </a:bodyPr>
          <a:lstStyle/>
          <a:p>
            <a:pPr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cy-GB" sz="2700" dirty="0"/>
              <a:t>Beth yw’r</a:t>
            </a:r>
            <a:r>
              <a:rPr lang="cy-GB" sz="2700" noProof="0" dirty="0"/>
              <a:t> “offer deallusol” a ddefnyddir gennych yn eich gwaith?</a:t>
            </a:r>
          </a:p>
          <a:p>
            <a:pPr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cy-GB" sz="2700" dirty="0"/>
              <a:t>Sut olwg sydd ar y</a:t>
            </a:r>
            <a:r>
              <a:rPr lang="cy-GB" sz="2700" noProof="0" dirty="0"/>
              <a:t> “broses” hon, yn eich disgyblaeth chi, yn eich astudiaethau chi?</a:t>
            </a:r>
          </a:p>
        </p:txBody>
      </p:sp>
      <p:sp>
        <p:nvSpPr>
          <p:cNvPr id="60419" name="Rectangle 7">
            <a:extLst>
              <a:ext uri="{FF2B5EF4-FFF2-40B4-BE49-F238E27FC236}">
                <a16:creationId xmlns:a16="http://schemas.microsoft.com/office/drawing/2014/main" id="{BF73C870-7268-AC03-6E39-DBB65219932B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368363" y="362398"/>
            <a:ext cx="8187162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cy-GB" sz="2800" b="1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</a:t>
            </a:r>
            <a:r>
              <a:rPr lang="cy-GB" sz="2800" b="1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broses ddeallusol ddisgybledig sy’n arwain at ganllaw i gredu a gweithredu </a:t>
            </a:r>
          </a:p>
          <a:p>
            <a:pPr eaLnBrk="1" hangingPunct="1">
              <a:buClrTx/>
              <a:buSzTx/>
              <a:buFontTx/>
              <a:buNone/>
            </a:pPr>
            <a:r>
              <a:rPr lang="cy-GB" sz="2800" b="1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yw meddwl beirniadol</a:t>
            </a:r>
            <a:r>
              <a:rPr lang="cy-GB" sz="2800" b="1" i="1" noProof="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’.</a:t>
            </a:r>
            <a:endParaRPr lang="cy-GB" sz="2800" noProof="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 descr="Icon of a thought bubble">
            <a:extLst>
              <a:ext uri="{FF2B5EF4-FFF2-40B4-BE49-F238E27FC236}">
                <a16:creationId xmlns:a16="http://schemas.microsoft.com/office/drawing/2014/main" id="{B6A3BB97-5D6C-B831-9154-AEF78465F8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0152" y="4047839"/>
            <a:ext cx="1814465" cy="1814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6952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Subtitle 10"/>
          <p:cNvSpPr>
            <a:spLocks noGrp="1"/>
          </p:cNvSpPr>
          <p:nvPr>
            <p:ph type="subTitle" idx="4294967295"/>
          </p:nvPr>
        </p:nvSpPr>
        <p:spPr>
          <a:xfrm>
            <a:off x="368363" y="2230241"/>
            <a:ext cx="8476872" cy="2241984"/>
          </a:xfrm>
        </p:spPr>
        <p:txBody>
          <a:bodyPr>
            <a:normAutofit/>
          </a:bodyPr>
          <a:lstStyle/>
          <a:p>
            <a:pPr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altLang="en-US" sz="2700" dirty="0">
                <a:solidFill>
                  <a:schemeClr val="accent1">
                    <a:lumMod val="75000"/>
                  </a:schemeClr>
                </a:solidFill>
              </a:rPr>
              <a:t>What are the “intellectual tools” that you use in your work?</a:t>
            </a:r>
          </a:p>
          <a:p>
            <a:pPr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altLang="en-US" sz="2700" dirty="0">
                <a:solidFill>
                  <a:schemeClr val="accent1">
                    <a:lumMod val="75000"/>
                  </a:schemeClr>
                </a:solidFill>
              </a:rPr>
              <a:t>What does this “process” look like, in your discipline, in your studies?</a:t>
            </a:r>
          </a:p>
          <a:p>
            <a:pPr marL="0" indent="0">
              <a:buNone/>
            </a:pPr>
            <a:endParaRPr lang="en-US" altLang="en-US" dirty="0">
              <a:solidFill>
                <a:schemeClr val="accent1">
                  <a:lumMod val="75000"/>
                </a:schemeClr>
              </a:solidFill>
            </a:endParaRPr>
          </a:p>
          <a:p>
            <a:pPr eaLnBrk="1" hangingPunct="1"/>
            <a:endParaRPr lang="en-US" alt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0419" name="Rectangle 7"/>
          <p:cNvSpPr>
            <a:spLocks noChangeArrowheads="1"/>
          </p:cNvSpPr>
          <p:nvPr/>
        </p:nvSpPr>
        <p:spPr bwMode="auto">
          <a:xfrm rot="10800000" flipV="1">
            <a:off x="368363" y="362398"/>
            <a:ext cx="8187162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28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‘Critical thinking is </a:t>
            </a: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2800" b="1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intellectually disciplined process that </a:t>
            </a: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2800" b="1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results in a guide to belief and action’.</a:t>
            </a:r>
            <a:endParaRPr lang="en-US" altLang="en-US" sz="2800" dirty="0">
              <a:solidFill>
                <a:schemeClr val="accent1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 descr="Icon of a thought bubble">
            <a:extLst>
              <a:ext uri="{FF2B5EF4-FFF2-40B4-BE49-F238E27FC236}">
                <a16:creationId xmlns:a16="http://schemas.microsoft.com/office/drawing/2014/main" id="{01E989B7-ABE8-D38B-6D7C-A3A635B70E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0152" y="4047839"/>
            <a:ext cx="1814465" cy="1814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1419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63FC2-1BE4-818D-129F-EC165E8E2B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F7CF4-F678-113B-B06F-DB3D5A196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4424" y="742950"/>
            <a:ext cx="7416833" cy="51435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y-GB" b="1" noProof="0" dirty="0"/>
              <a:t>Beth </a:t>
            </a:r>
            <a:r>
              <a:rPr lang="cy-GB" b="1" i="1" noProof="0" dirty="0"/>
              <a:t>NAD</a:t>
            </a:r>
            <a:r>
              <a:rPr lang="cy-GB" b="1" noProof="0" dirty="0"/>
              <a:t> yw Meddwl Beirniadol </a:t>
            </a:r>
            <a:br>
              <a:rPr lang="cy-GB" b="1" i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y-GB" b="1" noProof="0" dirty="0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D152C665-E7D3-42B0-7239-AF16C9B61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78" y="1397063"/>
            <a:ext cx="8445185" cy="3886200"/>
          </a:xfrm>
        </p:spPr>
        <p:txBody>
          <a:bodyPr>
            <a:noAutofit/>
          </a:bodyPr>
          <a:lstStyle/>
          <a:p>
            <a:pPr>
              <a:spcAft>
                <a:spcPts val="2250"/>
              </a:spcAft>
            </a:pPr>
            <a:r>
              <a:rPr lang="cy-GB" noProof="0" dirty="0"/>
              <a:t>Meddwl “</a:t>
            </a:r>
            <a:r>
              <a:rPr lang="cy-GB" noProof="0" dirty="0" err="1"/>
              <a:t>hunanganolog</a:t>
            </a:r>
            <a:r>
              <a:rPr lang="cy-GB" noProof="0" dirty="0"/>
              <a:t>” sy’n:</a:t>
            </a:r>
          </a:p>
          <a:p>
            <a:pPr>
              <a:spcAft>
                <a:spcPts val="1350"/>
              </a:spcAft>
              <a:buFont typeface="Wingdings" panose="05000000000000000000" pitchFamily="2" charset="2"/>
              <a:buChar char="§"/>
            </a:pPr>
            <a:r>
              <a:rPr lang="cy-GB" noProof="0" dirty="0"/>
              <a:t>Arwain at safbwyntiau a gwerthusiadau hunanlesol</a:t>
            </a:r>
          </a:p>
          <a:p>
            <a:pPr>
              <a:spcAft>
                <a:spcPts val="1350"/>
              </a:spcAft>
              <a:buFont typeface="Wingdings" panose="05000000000000000000" pitchFamily="2" charset="2"/>
              <a:buChar char="§"/>
            </a:pPr>
            <a:r>
              <a:rPr lang="cy-GB" noProof="0" dirty="0"/>
              <a:t>Arwain at ymdeimlad ffug o wrthrychedd</a:t>
            </a:r>
          </a:p>
          <a:p>
            <a:pPr>
              <a:spcAft>
                <a:spcPts val="1350"/>
              </a:spcAft>
              <a:buFont typeface="Wingdings" panose="05000000000000000000" pitchFamily="2" charset="2"/>
              <a:buChar char="§"/>
            </a:pPr>
            <a:r>
              <a:rPr lang="cy-GB" noProof="0" dirty="0"/>
              <a:t>Arwain at feddwl diffygiol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noProof="0" dirty="0"/>
              <a:t>Galw am amnewid </a:t>
            </a:r>
            <a:r>
              <a:rPr lang="cy-GB" dirty="0"/>
              <a:t>yn anymwybodol safonau deallusol mewn meddwl am</a:t>
            </a:r>
            <a:r>
              <a:rPr lang="cy-GB" noProof="0" dirty="0"/>
              <a:t> reddfau goddrychol </a:t>
            </a:r>
          </a:p>
        </p:txBody>
      </p:sp>
    </p:spTree>
    <p:extLst>
      <p:ext uri="{BB962C8B-B14F-4D97-AF65-F5344CB8AC3E}">
        <p14:creationId xmlns:p14="http://schemas.microsoft.com/office/powerpoint/2010/main" val="12767379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4425" y="742950"/>
            <a:ext cx="6858000" cy="51435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What Critical Thinking is </a:t>
            </a:r>
            <a:r>
              <a:rPr lang="en-US" b="1" i="1" dirty="0">
                <a:solidFill>
                  <a:schemeClr val="accent1">
                    <a:lumMod val="75000"/>
                  </a:schemeClr>
                </a:solidFill>
              </a:rPr>
              <a:t>NOT</a:t>
            </a:r>
            <a:br>
              <a:rPr lang="en-US" b="1" i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472478" y="1397063"/>
            <a:ext cx="8445185" cy="3886200"/>
          </a:xfrm>
        </p:spPr>
        <p:txBody>
          <a:bodyPr>
            <a:noAutofit/>
          </a:bodyPr>
          <a:lstStyle/>
          <a:p>
            <a:pPr>
              <a:spcAft>
                <a:spcPts val="2250"/>
              </a:spcAft>
            </a:pP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“Egocentric” thinking which:</a:t>
            </a:r>
          </a:p>
          <a:p>
            <a:pPr>
              <a:spcAft>
                <a:spcPts val="1350"/>
              </a:spcAft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Leads to self-serving perspectives and evaluations</a:t>
            </a:r>
          </a:p>
          <a:p>
            <a:pPr>
              <a:spcAft>
                <a:spcPts val="1350"/>
              </a:spcAft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Leads to a false sense of objectivity</a:t>
            </a:r>
          </a:p>
          <a:p>
            <a:pPr>
              <a:spcAft>
                <a:spcPts val="1350"/>
              </a:spcAft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Leads to flawed thinking</a:t>
            </a:r>
          </a:p>
          <a:p>
            <a:pPr algn="l" eaLnBrk="1" hangingPunct="1"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Lends itself to the unconscious substitution of subjective intuitions for intellectual standards in thinking</a:t>
            </a:r>
          </a:p>
        </p:txBody>
      </p:sp>
    </p:spTree>
    <p:extLst>
      <p:ext uri="{BB962C8B-B14F-4D97-AF65-F5344CB8AC3E}">
        <p14:creationId xmlns:p14="http://schemas.microsoft.com/office/powerpoint/2010/main" val="7140864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5E547D-FA62-DF16-6A5D-DE112791C7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>
            <a:extLst>
              <a:ext uri="{FF2B5EF4-FFF2-40B4-BE49-F238E27FC236}">
                <a16:creationId xmlns:a16="http://schemas.microsoft.com/office/drawing/2014/main" id="{BD2D6211-24EE-BA1F-BE6D-568C1C758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994" y="286316"/>
            <a:ext cx="7726002" cy="857250"/>
          </a:xfrm>
        </p:spPr>
        <p:txBody>
          <a:bodyPr>
            <a:noAutofit/>
          </a:bodyPr>
          <a:lstStyle/>
          <a:p>
            <a:pPr algn="ctr" eaLnBrk="1" hangingPunct="1"/>
            <a:r>
              <a:rPr lang="cy-GB" b="1" noProof="0" dirty="0"/>
              <a:t>Mae Meddwl </a:t>
            </a:r>
            <a:r>
              <a:rPr lang="cy-GB" b="1" dirty="0"/>
              <a:t>Beirniadol yn gyferbyniol i feddwl</a:t>
            </a:r>
            <a:r>
              <a:rPr lang="cy-GB" b="1" noProof="0" dirty="0"/>
              <a:t>: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87E6D042-1994-E143-2C8E-3C25E36AD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592" y="1813523"/>
            <a:ext cx="7449311" cy="3600450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cy-GB" sz="2600" noProof="0" dirty="0"/>
              <a:t>Ei fod yn wir oherwydd fy mod i’n ei gredu</a:t>
            </a:r>
          </a:p>
          <a:p>
            <a:pPr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cy-GB" sz="2600" noProof="0" dirty="0"/>
              <a:t>Ei fod yn wir oherwydd ein bod ‘ni’ yn ei gredu</a:t>
            </a:r>
          </a:p>
          <a:p>
            <a:pPr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cy-GB" sz="2600" noProof="0" dirty="0"/>
              <a:t>Ei fod yn wir oherwydd fy mod i eisiau ei gredu</a:t>
            </a:r>
          </a:p>
          <a:p>
            <a:pPr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cy-GB" sz="2600" dirty="0"/>
              <a:t>Ei fod yn wir oherwydd fy mod i’n wastad wedi ei gredu</a:t>
            </a:r>
            <a:endParaRPr lang="cy-GB" sz="2600" noProof="0" dirty="0"/>
          </a:p>
          <a:p>
            <a:pPr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cy-GB" sz="2600" noProof="0" dirty="0"/>
              <a:t>Ei fod yn wir oherwydd y byddwn ar </a:t>
            </a:r>
            <a:r>
              <a:rPr lang="cy-GB" sz="2600" dirty="0"/>
              <a:t>fy ennill o’i gredu</a:t>
            </a:r>
            <a:endParaRPr lang="cy-GB" sz="2600" noProof="0" dirty="0"/>
          </a:p>
        </p:txBody>
      </p:sp>
    </p:spTree>
    <p:extLst>
      <p:ext uri="{BB962C8B-B14F-4D97-AF65-F5344CB8AC3E}">
        <p14:creationId xmlns:p14="http://schemas.microsoft.com/office/powerpoint/2010/main" val="40815226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506994" y="286316"/>
            <a:ext cx="7726002" cy="85725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Critical Thinking is the opposite of thinking: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1455345" y="1813523"/>
            <a:ext cx="6572250" cy="3600450"/>
          </a:xfrm>
        </p:spPr>
        <p:txBody>
          <a:bodyPr>
            <a:noAutofit/>
          </a:bodyPr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altLang="en-US" sz="2600" dirty="0">
                <a:solidFill>
                  <a:schemeClr val="accent1">
                    <a:lumMod val="75000"/>
                  </a:schemeClr>
                </a:solidFill>
              </a:rPr>
              <a:t>Its true because I believe it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altLang="en-US" sz="2600" dirty="0">
                <a:solidFill>
                  <a:schemeClr val="accent1">
                    <a:lumMod val="75000"/>
                  </a:schemeClr>
                </a:solidFill>
              </a:rPr>
              <a:t>Its true because ‘we’ believe it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altLang="en-US" sz="2600" dirty="0">
                <a:solidFill>
                  <a:schemeClr val="accent1">
                    <a:lumMod val="75000"/>
                  </a:schemeClr>
                </a:solidFill>
              </a:rPr>
              <a:t>Its true because I want to believe it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altLang="en-US" sz="2600" dirty="0">
                <a:solidFill>
                  <a:schemeClr val="accent1">
                    <a:lumMod val="75000"/>
                  </a:schemeClr>
                </a:solidFill>
              </a:rPr>
              <a:t>Its true because I have always believed it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altLang="en-US" sz="2600" dirty="0">
                <a:solidFill>
                  <a:schemeClr val="accent1">
                    <a:lumMod val="75000"/>
                  </a:schemeClr>
                </a:solidFill>
              </a:rPr>
              <a:t>Its true because its in my selfish interest to believe it</a:t>
            </a:r>
          </a:p>
        </p:txBody>
      </p:sp>
    </p:spTree>
    <p:extLst>
      <p:ext uri="{BB962C8B-B14F-4D97-AF65-F5344CB8AC3E}">
        <p14:creationId xmlns:p14="http://schemas.microsoft.com/office/powerpoint/2010/main" val="26082985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506994" y="230509"/>
            <a:ext cx="8015712" cy="857250"/>
          </a:xfrm>
        </p:spPr>
        <p:txBody>
          <a:bodyPr>
            <a:noAutofit/>
          </a:bodyPr>
          <a:lstStyle/>
          <a:p>
            <a:pPr algn="ctr" eaLnBrk="1" hangingPunct="1"/>
            <a:r>
              <a:rPr lang="cy-GB" b="1" noProof="0" dirty="0"/>
              <a:t>Mae Meddyliwr Beirniadol Tra Diwylliedig: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259721" y="1215594"/>
            <a:ext cx="8510258" cy="3972774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cy-GB" sz="2400" dirty="0"/>
              <a:t>Yn codi cwestiynau a phroblemau hanfodol, gan eu llunio’n eglur ac yn fanwl gywir</a:t>
            </a:r>
          </a:p>
          <a:p>
            <a:pPr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cy-GB" sz="2400" noProof="0" dirty="0"/>
              <a:t>Yn casglu ac</a:t>
            </a:r>
            <a:r>
              <a:rPr lang="cy-GB" sz="2400" dirty="0"/>
              <a:t> </a:t>
            </a:r>
            <a:r>
              <a:rPr lang="cy-GB" sz="2400" noProof="0" dirty="0"/>
              <a:t>yn asesu gwybodaeth berthnasol, gan ddefnyddio syniadau haniaethol i’w dehongli’n effeithiol</a:t>
            </a:r>
          </a:p>
          <a:p>
            <a:pPr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cy-GB" sz="2400" dirty="0"/>
              <a:t>Yn dod i gasgliadau ac atebion rhesymegol, gan eu profi mewn perthynas â meini prawf a safonau perthnasol</a:t>
            </a:r>
          </a:p>
          <a:p>
            <a:pPr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cy-GB" sz="2400" dirty="0"/>
              <a:t> Yn meddwl â meddwl agored o fewn systemau meddwl gwahanol, gan gydnabod ac asesu eu tybiaethau, eu goblygiadau a’u canlyniadau ymarferol yn ôl yr angen</a:t>
            </a:r>
          </a:p>
          <a:p>
            <a:pPr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cy-GB" sz="2400" noProof="0" dirty="0"/>
              <a:t>Yn cyfathrebu’n effeithiol ag eraill wrth weithio atebion i broblemau cymhleth</a:t>
            </a:r>
            <a:br>
              <a:rPr lang="cy-GB" sz="2400" noProof="0" dirty="0"/>
            </a:br>
            <a:r>
              <a:rPr lang="cy-GB" sz="2400" noProof="0" dirty="0"/>
              <a:t>						</a:t>
            </a:r>
            <a:r>
              <a:rPr lang="cy-GB" sz="1800" noProof="0" dirty="0">
                <a:latin typeface="Calibri" panose="020F0502020204030204" pitchFamily="34" charset="0"/>
                <a:cs typeface="Calibri" panose="020F0502020204030204" pitchFamily="34" charset="0"/>
              </a:rPr>
              <a:t>(Paul ac </a:t>
            </a:r>
            <a:r>
              <a:rPr lang="cy-GB" sz="1800" noProof="0" dirty="0" err="1">
                <a:latin typeface="Calibri" panose="020F0502020204030204" pitchFamily="34" charset="0"/>
                <a:cs typeface="Calibri" panose="020F0502020204030204" pitchFamily="34" charset="0"/>
              </a:rPr>
              <a:t>Elder</a:t>
            </a:r>
            <a:r>
              <a:rPr lang="cy-GB" sz="1800" noProof="0" dirty="0">
                <a:latin typeface="Calibri" panose="020F0502020204030204" pitchFamily="34" charset="0"/>
                <a:cs typeface="Calibri" panose="020F0502020204030204" pitchFamily="34" charset="0"/>
              </a:rPr>
              <a:t> (Dim Dyddiad))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23653792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69E690-B62A-3153-28DA-CDDEA89CC9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A36F5029-B3D2-B3E6-DA95-9BD63185E1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6994" y="132973"/>
            <a:ext cx="8015712" cy="85725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A Well-Cultivated Critical Thinker: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9AB744D1-CE82-7D65-5DA4-F42B619699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9721" y="1008330"/>
            <a:ext cx="8510258" cy="3972774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Raises vital questions and problems, formulating them clearly and precisely</a:t>
            </a:r>
          </a:p>
          <a:p>
            <a:pPr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Gathers and assesses relevant information, using abstract ideas to interpret it effectively</a:t>
            </a:r>
          </a:p>
          <a:p>
            <a:pPr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Comes to well-reasoned conclusions and solutions, testing them against relevant criteria and standards</a:t>
            </a:r>
          </a:p>
          <a:p>
            <a:pPr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Thinks open mindedly within alternative systems of thought, recognizing and assessing, as needs be, their assumptions, implications, and practical consequences</a:t>
            </a:r>
          </a:p>
          <a:p>
            <a:pPr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Communicates effectively with others in figuring out solutions to complex problems</a:t>
            </a:r>
          </a:p>
          <a:p>
            <a:pPr marL="0" indent="0" algn="r"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altLang="en-US" sz="20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(Paul and Elder (No Date)</a:t>
            </a:r>
          </a:p>
          <a:p>
            <a:pPr marL="0" indent="0" algn="r"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lang="en-US" altLang="en-US" sz="20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80000"/>
              </a:lnSpc>
              <a:spcBef>
                <a:spcPts val="450"/>
              </a:spcBef>
              <a:spcAft>
                <a:spcPts val="450"/>
              </a:spcAft>
            </a:pPr>
            <a:endParaRPr lang="en-US" altLang="en-US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15041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EAE7C3-E37A-370C-AF38-DCFCB081C8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8BF4218-791D-EF81-A20D-31C5795BE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337" y="549254"/>
            <a:ext cx="8691326" cy="628055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y-GB" b="1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Meddwl Beirniadol a’r </a:t>
            </a:r>
            <a:br>
              <a:rPr lang="cy-GB" b="1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y-GB" b="1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Ddadl </a:t>
            </a:r>
            <a:r>
              <a:rPr lang="cy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 Newid Hinsawdd</a:t>
            </a:r>
            <a:r>
              <a:rPr lang="cy-GB" b="1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427C60-2CB9-CB5C-9E69-8F7E489BB3C6}"/>
              </a:ext>
            </a:extLst>
          </p:cNvPr>
          <p:cNvSpPr txBox="1"/>
          <p:nvPr/>
        </p:nvSpPr>
        <p:spPr>
          <a:xfrm>
            <a:off x="452824" y="1564831"/>
            <a:ext cx="724262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800" noProof="0" dirty="0"/>
              <a:t>Mae angen i ni ddefnyddio ein sgiliau meddwl beirniadol oherwydd mae’r ddadl hon yn emosiynol………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800" noProof="0" dirty="0"/>
          </a:p>
        </p:txBody>
      </p:sp>
      <p:pic>
        <p:nvPicPr>
          <p:cNvPr id="10" name="Picture 9" descr="Icon - hyperlink to video of Greta Thunberg">
            <a:hlinkClick r:id="rId2"/>
            <a:extLst>
              <a:ext uri="{FF2B5EF4-FFF2-40B4-BE49-F238E27FC236}">
                <a16:creationId xmlns:a16="http://schemas.microsoft.com/office/drawing/2014/main" id="{E6A83F56-F64C-AC4E-CE3F-FC3B329737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3778" y="2837440"/>
            <a:ext cx="1537458" cy="162170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A185975-A860-4D32-3430-F0EE09DD8BD3}"/>
              </a:ext>
            </a:extLst>
          </p:cNvPr>
          <p:cNvSpPr txBox="1"/>
          <p:nvPr/>
        </p:nvSpPr>
        <p:spPr>
          <a:xfrm>
            <a:off x="588626" y="4571406"/>
            <a:ext cx="61026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800" noProof="0" dirty="0"/>
              <a:t>Ac yn gynyddol bwysig………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800" noProof="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BA5D0E4-8CFD-658F-15FB-EE1E01D9C937}"/>
              </a:ext>
            </a:extLst>
          </p:cNvPr>
          <p:cNvSpPr txBox="1"/>
          <p:nvPr/>
        </p:nvSpPr>
        <p:spPr>
          <a:xfrm>
            <a:off x="4193958" y="3186627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350" noProof="0" dirty="0" err="1"/>
              <a:t>Greta</a:t>
            </a:r>
            <a:r>
              <a:rPr lang="cy-GB" sz="1350" noProof="0" dirty="0"/>
              <a:t> </a:t>
            </a:r>
            <a:r>
              <a:rPr lang="cy-GB" sz="1350" noProof="0" dirty="0" err="1"/>
              <a:t>Thunberg</a:t>
            </a:r>
            <a:r>
              <a:rPr lang="cy-GB" sz="1350" noProof="0" dirty="0"/>
              <a:t> yn annerch Uwchgynhadledd Newid Hinsawdd y CU 2019</a:t>
            </a:r>
          </a:p>
          <a:p>
            <a:endParaRPr lang="cy-GB" sz="1350" noProof="0" dirty="0"/>
          </a:p>
        </p:txBody>
      </p:sp>
    </p:spTree>
    <p:extLst>
      <p:ext uri="{BB962C8B-B14F-4D97-AF65-F5344CB8AC3E}">
        <p14:creationId xmlns:p14="http://schemas.microsoft.com/office/powerpoint/2010/main" val="21225993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950216-4ACC-1AF9-922A-FF6C938C7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337" y="549254"/>
            <a:ext cx="8691326" cy="628055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Critical Thinking &amp; 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Climate Change Debate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3091A6-70D7-BC40-7413-942F0B694B51}"/>
              </a:ext>
            </a:extLst>
          </p:cNvPr>
          <p:cNvSpPr txBox="1"/>
          <p:nvPr/>
        </p:nvSpPr>
        <p:spPr>
          <a:xfrm>
            <a:off x="452824" y="1564831"/>
            <a:ext cx="72426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We need to use our critical thinking skills because this debate is both emotive………</a:t>
            </a:r>
          </a:p>
        </p:txBody>
      </p:sp>
      <p:pic>
        <p:nvPicPr>
          <p:cNvPr id="10" name="Picture 9" descr="Icon - hyperlink to video of Greta Thunberg">
            <a:hlinkClick r:id="rId2"/>
            <a:extLst>
              <a:ext uri="{FF2B5EF4-FFF2-40B4-BE49-F238E27FC236}">
                <a16:creationId xmlns:a16="http://schemas.microsoft.com/office/drawing/2014/main" id="{5D2B4CB2-FF8A-74D5-2797-432B9488A9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3778" y="2672916"/>
            <a:ext cx="1537458" cy="162170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063185C-E577-3DA6-B99A-3B3D5633154D}"/>
              </a:ext>
            </a:extLst>
          </p:cNvPr>
          <p:cNvSpPr txBox="1"/>
          <p:nvPr/>
        </p:nvSpPr>
        <p:spPr>
          <a:xfrm>
            <a:off x="588626" y="4571406"/>
            <a:ext cx="61026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And increasingly important………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5957E7-816C-6CD3-827B-4BF7BF1AA3E3}"/>
              </a:ext>
            </a:extLst>
          </p:cNvPr>
          <p:cNvSpPr txBox="1"/>
          <p:nvPr/>
        </p:nvSpPr>
        <p:spPr>
          <a:xfrm>
            <a:off x="4193958" y="3186627"/>
            <a:ext cx="324036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accent1">
                    <a:lumMod val="75000"/>
                  </a:schemeClr>
                </a:solidFill>
              </a:rPr>
              <a:t>Greta Thunberg addresses the UN Climate Change Summit 2019</a:t>
            </a:r>
          </a:p>
        </p:txBody>
      </p:sp>
    </p:spTree>
    <p:extLst>
      <p:ext uri="{BB962C8B-B14F-4D97-AF65-F5344CB8AC3E}">
        <p14:creationId xmlns:p14="http://schemas.microsoft.com/office/powerpoint/2010/main" val="333807774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D25B62-5290-5D37-2D9A-FA86B369397F}"/>
              </a:ext>
            </a:extLst>
          </p:cNvPr>
          <p:cNvSpPr txBox="1"/>
          <p:nvPr/>
        </p:nvSpPr>
        <p:spPr>
          <a:xfrm>
            <a:off x="1331641" y="4941168"/>
            <a:ext cx="65402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100" b="1" noProof="0" dirty="0"/>
              <a:t>Llifogydd – Bangladesh 2022 (Ffynhonnell: BBC)</a:t>
            </a:r>
            <a:endParaRPr lang="en-GB" sz="2100" b="1" dirty="0"/>
          </a:p>
          <a:p>
            <a:pPr algn="ctr"/>
            <a:r>
              <a:rPr lang="en-GB" sz="2100" b="1" dirty="0">
                <a:solidFill>
                  <a:schemeClr val="accent1">
                    <a:lumMod val="75000"/>
                  </a:schemeClr>
                </a:solidFill>
              </a:rPr>
              <a:t>Flooding - Bangladesh 2022 (Source: BBC)</a:t>
            </a:r>
          </a:p>
        </p:txBody>
      </p:sp>
      <p:pic>
        <p:nvPicPr>
          <p:cNvPr id="5" name="Picture 4" descr="Image of a flooded house in Bangladesh">
            <a:extLst>
              <a:ext uri="{FF2B5EF4-FFF2-40B4-BE49-F238E27FC236}">
                <a16:creationId xmlns:a16="http://schemas.microsoft.com/office/drawing/2014/main" id="{32A4D565-8069-28D0-6E92-8640CA3DF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9622" y="1052736"/>
            <a:ext cx="6798459" cy="3824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8708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Hemsby: 'Fantastic step' in fight to save coastal village - BBC News">
            <a:extLst>
              <a:ext uri="{FF2B5EF4-FFF2-40B4-BE49-F238E27FC236}">
                <a16:creationId xmlns:a16="http://schemas.microsoft.com/office/drawing/2014/main" id="{2432F821-3364-1C3A-49D5-19D69D4CA5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326" y="998731"/>
            <a:ext cx="6561348" cy="369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A3E042-8937-AF2A-25D8-FDFFF5286214}"/>
              </a:ext>
            </a:extLst>
          </p:cNvPr>
          <p:cNvSpPr txBox="1"/>
          <p:nvPr/>
        </p:nvSpPr>
        <p:spPr>
          <a:xfrm>
            <a:off x="857838" y="4779150"/>
            <a:ext cx="743774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100" b="1" dirty="0"/>
              <a:t>Erydu Arfordirol – Y Deyrnas Unedig 2022 (Ffynhonnell: BBC)</a:t>
            </a:r>
            <a:endParaRPr lang="en-GB" sz="2100" b="1" dirty="0"/>
          </a:p>
          <a:p>
            <a:pPr algn="ctr"/>
            <a:r>
              <a:rPr lang="en-GB" sz="2100" b="1" dirty="0">
                <a:solidFill>
                  <a:schemeClr val="accent1">
                    <a:lumMod val="75000"/>
                  </a:schemeClr>
                </a:solidFill>
              </a:rPr>
              <a:t>Coastal Erosion – United Kingdom 2022 (Source: BBC)</a:t>
            </a:r>
          </a:p>
        </p:txBody>
      </p:sp>
    </p:spTree>
    <p:extLst>
      <p:ext uri="{BB962C8B-B14F-4D97-AF65-F5344CB8AC3E}">
        <p14:creationId xmlns:p14="http://schemas.microsoft.com/office/powerpoint/2010/main" val="14992799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05DB3A-B0C7-299F-6627-2C40844D55EB}"/>
              </a:ext>
            </a:extLst>
          </p:cNvPr>
          <p:cNvSpPr txBox="1"/>
          <p:nvPr/>
        </p:nvSpPr>
        <p:spPr>
          <a:xfrm>
            <a:off x="1331641" y="4941168"/>
            <a:ext cx="65402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100" b="1" noProof="0" dirty="0"/>
              <a:t>Tanau Gwylltir – Awstralia 2022 (Ffynhonnell: Earth.org)</a:t>
            </a:r>
          </a:p>
          <a:p>
            <a:pPr algn="ctr"/>
            <a:r>
              <a:rPr lang="en-GB" sz="2100" b="1" dirty="0">
                <a:solidFill>
                  <a:schemeClr val="accent1">
                    <a:lumMod val="75000"/>
                  </a:schemeClr>
                </a:solidFill>
              </a:rPr>
              <a:t>Bush Fires - Australia 2022 (Source: Earth.org)</a:t>
            </a:r>
          </a:p>
        </p:txBody>
      </p:sp>
      <p:pic>
        <p:nvPicPr>
          <p:cNvPr id="3" name="Picture 2" descr="Image - Kangaroo silhouetted against a burning house">
            <a:extLst>
              <a:ext uri="{FF2B5EF4-FFF2-40B4-BE49-F238E27FC236}">
                <a16:creationId xmlns:a16="http://schemas.microsoft.com/office/drawing/2014/main" id="{97D7C8A7-9BEF-2F23-9A5B-F6B81427A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1670" y="998730"/>
            <a:ext cx="5777114" cy="3853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5703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hina lake">
            <a:extLst>
              <a:ext uri="{FF2B5EF4-FFF2-40B4-BE49-F238E27FC236}">
                <a16:creationId xmlns:a16="http://schemas.microsoft.com/office/drawing/2014/main" id="{B48755C4-E1EF-3A7C-B8C2-5D0EE9061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628" y="998730"/>
            <a:ext cx="6633356" cy="373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 descr="Image of a Temple Island in a dried up lake">
            <a:extLst>
              <a:ext uri="{FF2B5EF4-FFF2-40B4-BE49-F238E27FC236}">
                <a16:creationId xmlns:a16="http://schemas.microsoft.com/office/drawing/2014/main" id="{D792A122-CF91-CB82-B834-7F74BACD6F6F}"/>
              </a:ext>
            </a:extLst>
          </p:cNvPr>
          <p:cNvSpPr txBox="1"/>
          <p:nvPr/>
        </p:nvSpPr>
        <p:spPr>
          <a:xfrm>
            <a:off x="1270176" y="4833156"/>
            <a:ext cx="65402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100" b="1" dirty="0"/>
              <a:t>Sychder – Tsieina 2022 (Ffynhonnell: </a:t>
            </a:r>
            <a:r>
              <a:rPr lang="cy-GB" sz="2100" b="1" dirty="0" err="1"/>
              <a:t>Getty</a:t>
            </a:r>
            <a:r>
              <a:rPr lang="cy-GB" sz="2100" b="1" dirty="0"/>
              <a:t> </a:t>
            </a:r>
            <a:r>
              <a:rPr lang="cy-GB" sz="2100" b="1" dirty="0" err="1"/>
              <a:t>Images</a:t>
            </a:r>
            <a:r>
              <a:rPr lang="cy-GB" sz="2100" b="1" dirty="0"/>
              <a:t>)</a:t>
            </a:r>
            <a:endParaRPr lang="en-GB" sz="2100" b="1" dirty="0"/>
          </a:p>
          <a:p>
            <a:pPr algn="ctr"/>
            <a:r>
              <a:rPr lang="en-GB" sz="2100" b="1" dirty="0">
                <a:solidFill>
                  <a:schemeClr val="accent1">
                    <a:lumMod val="75000"/>
                  </a:schemeClr>
                </a:solidFill>
              </a:rPr>
              <a:t>Drought - China 2022 (Source: Getty Images)</a:t>
            </a:r>
          </a:p>
        </p:txBody>
      </p:sp>
    </p:spTree>
    <p:extLst>
      <p:ext uri="{BB962C8B-B14F-4D97-AF65-F5344CB8AC3E}">
        <p14:creationId xmlns:p14="http://schemas.microsoft.com/office/powerpoint/2010/main" val="22102097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2DFDF9-6784-6D49-EFF7-FAE9CAA77AB0}"/>
              </a:ext>
            </a:extLst>
          </p:cNvPr>
          <p:cNvSpPr txBox="1"/>
          <p:nvPr/>
        </p:nvSpPr>
        <p:spPr>
          <a:xfrm>
            <a:off x="772999" y="4965218"/>
            <a:ext cx="76738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100" b="1" dirty="0"/>
              <a:t>Ardal Sbwriel Fawr y Môr Tawel 2022 (Ffynhonnell: </a:t>
            </a:r>
            <a:r>
              <a:rPr lang="cy-GB" sz="2100" b="1" dirty="0" err="1"/>
              <a:t>Getty</a:t>
            </a:r>
            <a:r>
              <a:rPr lang="cy-GB" sz="2100" b="1" dirty="0"/>
              <a:t> </a:t>
            </a:r>
            <a:r>
              <a:rPr lang="cy-GB" sz="2100" b="1" dirty="0" err="1"/>
              <a:t>Images</a:t>
            </a:r>
            <a:r>
              <a:rPr lang="cy-GB" sz="2100" b="1" dirty="0"/>
              <a:t>)</a:t>
            </a:r>
          </a:p>
          <a:p>
            <a:pPr algn="ctr"/>
            <a:r>
              <a:rPr lang="en-GB" sz="2100" b="1" dirty="0">
                <a:solidFill>
                  <a:schemeClr val="accent1">
                    <a:lumMod val="75000"/>
                  </a:schemeClr>
                </a:solidFill>
              </a:rPr>
              <a:t>The Great Pacific Garbage Patch 2022 (Source: Getty Images)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FA0F07-1531-FE9D-AD03-2D7BB659B881}"/>
              </a:ext>
            </a:extLst>
          </p:cNvPr>
          <p:cNvSpPr txBox="1"/>
          <p:nvPr/>
        </p:nvSpPr>
        <p:spPr>
          <a:xfrm>
            <a:off x="254524" y="5661569"/>
            <a:ext cx="888947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350" noProof="0" dirty="0"/>
              <a:t>Gweler hefyd </a:t>
            </a:r>
            <a:r>
              <a:rPr lang="en-GB" sz="1350" dirty="0"/>
              <a:t>/ See also: </a:t>
            </a:r>
            <a:r>
              <a:rPr lang="en-GB" sz="1350" dirty="0">
                <a:hlinkClick r:id="rId2"/>
              </a:rPr>
              <a:t>https://www.bbc.com/future/article/20220930-the-ocean-gyres-creating-huge-new-plastic-patches</a:t>
            </a:r>
            <a:r>
              <a:rPr lang="en-GB" sz="1350" dirty="0"/>
              <a:t> </a:t>
            </a:r>
          </a:p>
        </p:txBody>
      </p:sp>
      <p:pic>
        <p:nvPicPr>
          <p:cNvPr id="4" name="Picture 3" descr="Image of plastic waste in sea water waves">
            <a:extLst>
              <a:ext uri="{FF2B5EF4-FFF2-40B4-BE49-F238E27FC236}">
                <a16:creationId xmlns:a16="http://schemas.microsoft.com/office/drawing/2014/main" id="{3DEFB593-9CF3-ED9B-6D7F-A7696A09D2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1018075"/>
            <a:ext cx="6858000" cy="38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33201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96C75C-277C-543A-BE3D-40EBE34732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C1023-7C9A-9F59-4F6A-CC13BDBC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03" y="211079"/>
            <a:ext cx="8765086" cy="594066"/>
          </a:xfrm>
        </p:spPr>
        <p:txBody>
          <a:bodyPr>
            <a:noAutofit/>
          </a:bodyPr>
          <a:lstStyle/>
          <a:p>
            <a:pPr algn="ctr"/>
            <a:r>
              <a:rPr lang="cy-GB" b="1" dirty="0"/>
              <a:t>Defnydd a Newid Hinsawdd</a:t>
            </a:r>
            <a:endParaRPr lang="cy-GB" b="1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BE92AC-3B5C-E8F9-7A96-2E34F907303D}"/>
              </a:ext>
            </a:extLst>
          </p:cNvPr>
          <p:cNvSpPr txBox="1"/>
          <p:nvPr/>
        </p:nvSpPr>
        <p:spPr>
          <a:xfrm>
            <a:off x="303173" y="1104167"/>
            <a:ext cx="8337146" cy="451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cy-GB" sz="2600" noProof="0" dirty="0"/>
              <a:t>Mae’r mwyafrif o’r gwyddonwyr yn derbyn bod dau ffactor dynol sy’n dylanwadu ar newid hinsawdd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cy-GB" sz="2600" noProof="0" dirty="0"/>
              <a:t>Yn gyntaf, </a:t>
            </a:r>
            <a:r>
              <a:rPr lang="cy-GB" sz="2600" dirty="0"/>
              <a:t>os bydd poblogaeth y byd yn cynyddu, wedyn mae hyn yn golygu’n awtomatig fod mwy o alw am fwyd, dŵr, tir (ar gyfer adeiladu a chynhyrchu bwyd) ac ati. 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cy-GB" sz="2600" noProof="0" dirty="0"/>
              <a:t>Fodd bynnag, mae faint mae unigolion yn ei ddefnyddio yn ail ffactor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cy-GB" sz="2600" noProof="0" dirty="0"/>
              <a:t>Mewn gwledydd </a:t>
            </a:r>
            <a:r>
              <a:rPr lang="cy-GB" sz="2600" dirty="0"/>
              <a:t>economaidd-d</a:t>
            </a:r>
            <a:r>
              <a:rPr lang="cy-GB" sz="2600" noProof="0" dirty="0"/>
              <a:t>datblygedig, mae pob unigolyn yn defnyddio llawer mwy na phobl eraill yn y byd</a:t>
            </a:r>
          </a:p>
          <a:p>
            <a:pPr algn="r">
              <a:spcBef>
                <a:spcPts val="450"/>
              </a:spcBef>
              <a:spcAft>
                <a:spcPts val="450"/>
              </a:spcAft>
            </a:pPr>
            <a:r>
              <a:rPr lang="cy-GB" sz="2000" noProof="0" dirty="0"/>
              <a:t>(</a:t>
            </a:r>
            <a:r>
              <a:rPr lang="cy-GB" sz="2000" dirty="0"/>
              <a:t>Gweler er enghraifft</a:t>
            </a:r>
            <a:r>
              <a:rPr lang="cy-GB" sz="2000" noProof="0" dirty="0"/>
              <a:t> </a:t>
            </a:r>
            <a:r>
              <a:rPr lang="cy-GB" sz="2000" noProof="0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Gasgupta</a:t>
            </a:r>
            <a:r>
              <a:rPr lang="cy-GB" sz="2000" noProof="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1998</a:t>
            </a:r>
            <a:r>
              <a:rPr lang="cy-GB" sz="2000" noProof="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7068300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5E60A-013A-FEDD-2BDD-8822855DC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03" y="211079"/>
            <a:ext cx="8765086" cy="594066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Consumption and Climate Change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391DE2-2296-16AC-C714-DA0FFD3A7AF3}"/>
              </a:ext>
            </a:extLst>
          </p:cNvPr>
          <p:cNvSpPr txBox="1"/>
          <p:nvPr/>
        </p:nvSpPr>
        <p:spPr>
          <a:xfrm>
            <a:off x="303173" y="1104167"/>
            <a:ext cx="8337146" cy="451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Most scientists accept that there are two human factors which influence climate change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Firstly, if the world population increases then this automatically means that there is more demand for food, water, land (for building and producing food) etc.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However, a second factor is the amount that individuals consume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In economically developed countries each individual consumes much more that others in the world</a:t>
            </a:r>
          </a:p>
          <a:p>
            <a:pPr algn="r">
              <a:spcBef>
                <a:spcPts val="450"/>
              </a:spcBef>
              <a:spcAft>
                <a:spcPts val="450"/>
              </a:spcAft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(See for example </a:t>
            </a:r>
            <a:r>
              <a:rPr lang="en-GB" sz="2000" dirty="0" err="1">
                <a:solidFill>
                  <a:schemeClr val="accent5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Gasgupta</a:t>
            </a:r>
            <a:r>
              <a:rPr lang="en-GB" sz="2000" dirty="0">
                <a:solidFill>
                  <a:schemeClr val="accent5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1998</a:t>
            </a:r>
            <a:r>
              <a:rPr lang="en-GB" sz="2000" dirty="0">
                <a:solidFill>
                  <a:schemeClr val="accent5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4220055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6CA150-3AD8-2A23-E9C4-8407B467B1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con - hyperlink to the video The Story of Stuff">
            <a:hlinkClick r:id="rId2"/>
            <a:extLst>
              <a:ext uri="{FF2B5EF4-FFF2-40B4-BE49-F238E27FC236}">
                <a16:creationId xmlns:a16="http://schemas.microsoft.com/office/drawing/2014/main" id="{A8F7DCA7-6FAE-5D6D-299C-EDE1BEB501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1900" y="3443020"/>
            <a:ext cx="1452592" cy="15321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6AE742-1310-6911-1F53-52FD1DC48385}"/>
              </a:ext>
            </a:extLst>
          </p:cNvPr>
          <p:cNvSpPr txBox="1"/>
          <p:nvPr/>
        </p:nvSpPr>
        <p:spPr>
          <a:xfrm>
            <a:off x="5554098" y="3932114"/>
            <a:ext cx="145259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350" noProof="0" dirty="0"/>
              <a:t>Ciw Amser 16:55</a:t>
            </a:r>
          </a:p>
          <a:p>
            <a:endParaRPr lang="cy-GB" sz="1350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F216608-3EF3-99D6-4ED6-B6B58ECA23AC}"/>
              </a:ext>
            </a:extLst>
          </p:cNvPr>
          <p:cNvSpPr txBox="1">
            <a:spLocks/>
          </p:cNvSpPr>
          <p:nvPr/>
        </p:nvSpPr>
        <p:spPr>
          <a:xfrm>
            <a:off x="1331977" y="300380"/>
            <a:ext cx="6172200" cy="58357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b="1" noProof="0" dirty="0"/>
              <a:t>Y Cylchred Defnydd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004AB8-7BC3-0967-DF5B-A9CE563313E4}"/>
              </a:ext>
            </a:extLst>
          </p:cNvPr>
          <p:cNvSpPr txBox="1"/>
          <p:nvPr/>
        </p:nvSpPr>
        <p:spPr>
          <a:xfrm>
            <a:off x="335950" y="1551934"/>
            <a:ext cx="7340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noProof="0" dirty="0"/>
              <a:t>Gweithgaredd Astudio dan Arweiniad: The </a:t>
            </a:r>
            <a:r>
              <a:rPr lang="cy-GB" sz="2400" noProof="0" dirty="0" err="1"/>
              <a:t>Story</a:t>
            </a:r>
            <a:r>
              <a:rPr lang="cy-GB" sz="2400" noProof="0" dirty="0"/>
              <a:t> of </a:t>
            </a:r>
            <a:r>
              <a:rPr lang="cy-GB" sz="2400" noProof="0" dirty="0" err="1"/>
              <a:t>Stuff</a:t>
            </a:r>
            <a:endParaRPr lang="cy-GB" sz="2400" noProof="0" dirty="0"/>
          </a:p>
        </p:txBody>
      </p:sp>
      <p:pic>
        <p:nvPicPr>
          <p:cNvPr id="8" name="Picture 7" descr="Icon - Guided Study">
            <a:hlinkClick r:id="rId4"/>
            <a:extLst>
              <a:ext uri="{FF2B5EF4-FFF2-40B4-BE49-F238E27FC236}">
                <a16:creationId xmlns:a16="http://schemas.microsoft.com/office/drawing/2014/main" id="{1CDADF97-9B62-23D8-0C4A-FCD5B82BD0B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5105" y="1506267"/>
            <a:ext cx="507332" cy="50733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25D424D-7D17-A550-1878-FEB2F46A41D4}"/>
              </a:ext>
            </a:extLst>
          </p:cNvPr>
          <p:cNvSpPr txBox="1"/>
          <p:nvPr/>
        </p:nvSpPr>
        <p:spPr>
          <a:xfrm>
            <a:off x="980388" y="2429319"/>
            <a:ext cx="7098383" cy="10515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cy-GB" b="1" i="1" noProof="0" dirty="0"/>
              <a:t>Wrth i chi wylio’r fideo, gwnewch nodiadau ar unrhyw bwyntiau o ddiddordeb, ar gyfer ymchwil pellach neu i wirio ffeithiau</a:t>
            </a:r>
          </a:p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cy-GB" b="1" i="1" noProof="0" dirty="0"/>
              <a:t>Hefyd, a yw’r fideo’n gefnogol neu’n feirniadol o’r cylchred defnyddwyr?</a:t>
            </a:r>
          </a:p>
        </p:txBody>
      </p:sp>
    </p:spTree>
    <p:extLst>
      <p:ext uri="{BB962C8B-B14F-4D97-AF65-F5344CB8AC3E}">
        <p14:creationId xmlns:p14="http://schemas.microsoft.com/office/powerpoint/2010/main" val="93586693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con - hyperlink to the video The Story of Stuff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1900" y="3443020"/>
            <a:ext cx="1452592" cy="153218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554098" y="3932114"/>
            <a:ext cx="1301714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accent1">
                    <a:lumMod val="75000"/>
                  </a:schemeClr>
                </a:solidFill>
              </a:rPr>
              <a:t>Time Cue 16:55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0692F3F-C4D3-3975-DF30-CDB3DDD567D7}"/>
              </a:ext>
            </a:extLst>
          </p:cNvPr>
          <p:cNvSpPr txBox="1">
            <a:spLocks/>
          </p:cNvSpPr>
          <p:nvPr/>
        </p:nvSpPr>
        <p:spPr>
          <a:xfrm>
            <a:off x="1331977" y="300380"/>
            <a:ext cx="6172200" cy="58357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Consumption Cycle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6929D0-7EDE-C7BB-734D-058C5CB26EEE}"/>
              </a:ext>
            </a:extLst>
          </p:cNvPr>
          <p:cNvSpPr txBox="1"/>
          <p:nvPr/>
        </p:nvSpPr>
        <p:spPr>
          <a:xfrm>
            <a:off x="335950" y="1551934"/>
            <a:ext cx="7340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Guided Study Activity: The Story of Stuff</a:t>
            </a:r>
          </a:p>
        </p:txBody>
      </p:sp>
      <p:pic>
        <p:nvPicPr>
          <p:cNvPr id="8" name="Picture 7" descr="Icon - Guided Study">
            <a:hlinkClick r:id="rId4"/>
            <a:extLst>
              <a:ext uri="{FF2B5EF4-FFF2-40B4-BE49-F238E27FC236}">
                <a16:creationId xmlns:a16="http://schemas.microsoft.com/office/drawing/2014/main" id="{FB506CC8-2500-F0E0-1BA9-3FFE29FF5EE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8852" y="1529100"/>
            <a:ext cx="507332" cy="50733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A870669-1097-4D39-03B7-3F4432316F56}"/>
              </a:ext>
            </a:extLst>
          </p:cNvPr>
          <p:cNvSpPr txBox="1"/>
          <p:nvPr/>
        </p:nvSpPr>
        <p:spPr>
          <a:xfrm>
            <a:off x="1602063" y="2429319"/>
            <a:ext cx="6220286" cy="10515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 you watch the video make notes on any points of interest, for further research or to fact check</a:t>
            </a:r>
          </a:p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Also, is the video supportive or critical of the consumer cycle?</a:t>
            </a:r>
          </a:p>
        </p:txBody>
      </p:sp>
    </p:spTree>
    <p:extLst>
      <p:ext uri="{BB962C8B-B14F-4D97-AF65-F5344CB8AC3E}">
        <p14:creationId xmlns:p14="http://schemas.microsoft.com/office/powerpoint/2010/main" val="241833710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FBBE8D-4B1D-1810-F65B-47C3BDCBE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0A555-5662-4A27-C8C7-278867D48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29" y="357196"/>
            <a:ext cx="8382178" cy="594066"/>
          </a:xfrm>
        </p:spPr>
        <p:txBody>
          <a:bodyPr>
            <a:noAutofit/>
          </a:bodyPr>
          <a:lstStyle/>
          <a:p>
            <a:pPr algn="ctr"/>
            <a:r>
              <a:rPr lang="cy-GB" b="1" dirty="0"/>
              <a:t>Defnydd a Newid Hinsawdd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4588AC-352C-3F40-C40C-8BE0B24F0FA7}"/>
              </a:ext>
            </a:extLst>
          </p:cNvPr>
          <p:cNvSpPr txBox="1"/>
          <p:nvPr/>
        </p:nvSpPr>
        <p:spPr>
          <a:xfrm>
            <a:off x="110469" y="5571758"/>
            <a:ext cx="297033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350" dirty="0"/>
              <a:t>(</a:t>
            </a:r>
            <a:r>
              <a:rPr lang="cy-GB" sz="1350" dirty="0"/>
              <a:t>Ffynhonnell</a:t>
            </a:r>
            <a:r>
              <a:rPr lang="en-GB" sz="1350" dirty="0"/>
              <a:t>: </a:t>
            </a:r>
            <a:r>
              <a:rPr lang="en-GB" sz="1350" dirty="0">
                <a:hlinkClick r:id="rId2"/>
              </a:rPr>
              <a:t>Earth Overshoot Day</a:t>
            </a:r>
            <a:r>
              <a:rPr lang="en-GB" sz="1350" dirty="0"/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AF7F86-620A-DA5D-CC58-73EC14AB4433}"/>
              </a:ext>
            </a:extLst>
          </p:cNvPr>
          <p:cNvSpPr txBox="1"/>
          <p:nvPr/>
        </p:nvSpPr>
        <p:spPr>
          <a:xfrm>
            <a:off x="284495" y="1213074"/>
            <a:ext cx="7691607" cy="1697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Po fwyaf cyfoethog yw poblogaeth gwlad, y mwyaf a ddefnyddir ganddynt</a:t>
            </a:r>
            <a:endParaRPr lang="cy-GB" sz="2400" noProof="0" dirty="0"/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cy-GB" sz="2400" noProof="0" dirty="0"/>
              <a:t>Yn aml, caiff hyn ei gynrychioli’n weledol fel gwerth nifer y planedau o adnoddau a ddefnyddir gan wledydd e.e.: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79FB39E1-473F-D80E-A813-6571FDD24D5F}"/>
              </a:ext>
            </a:extLst>
          </p:cNvPr>
          <p:cNvGrpSpPr/>
          <p:nvPr/>
        </p:nvGrpSpPr>
        <p:grpSpPr>
          <a:xfrm>
            <a:off x="632548" y="3802190"/>
            <a:ext cx="3672408" cy="473486"/>
            <a:chOff x="683568" y="3949814"/>
            <a:chExt cx="4896544" cy="631314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CAB552F-59B3-24BB-955E-D138A25D70CD}"/>
                </a:ext>
              </a:extLst>
            </p:cNvPr>
            <p:cNvSpPr txBox="1"/>
            <p:nvPr/>
          </p:nvSpPr>
          <p:spPr>
            <a:xfrm>
              <a:off x="683568" y="4047455"/>
              <a:ext cx="2232248" cy="4924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b="1" noProof="0" dirty="0"/>
                <a:t>DU: 2.6 planed</a:t>
              </a:r>
              <a:endParaRPr lang="cy-GB" sz="1800" b="1" noProof="0" dirty="0"/>
            </a:p>
          </p:txBody>
        </p:sp>
        <p:pic>
          <p:nvPicPr>
            <p:cNvPr id="19" name="Picture 18" descr="Icon&#10;&#10;Description automatically generated">
              <a:extLst>
                <a:ext uri="{FF2B5EF4-FFF2-40B4-BE49-F238E27FC236}">
                  <a16:creationId xmlns:a16="http://schemas.microsoft.com/office/drawing/2014/main" id="{6A1CABCA-7F45-E47C-AAE6-307883470E9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1810" y="3973041"/>
              <a:ext cx="608087" cy="608087"/>
            </a:xfrm>
            <a:prstGeom prst="rect">
              <a:avLst/>
            </a:prstGeom>
          </p:spPr>
        </p:pic>
        <p:pic>
          <p:nvPicPr>
            <p:cNvPr id="20" name="Picture 19" descr="Icon&#10;&#10;Description automatically generated">
              <a:extLst>
                <a:ext uri="{FF2B5EF4-FFF2-40B4-BE49-F238E27FC236}">
                  <a16:creationId xmlns:a16="http://schemas.microsoft.com/office/drawing/2014/main" id="{C6B6FC97-4C88-FA2A-7777-3D651A4F296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31890" y="3973041"/>
              <a:ext cx="608087" cy="608087"/>
            </a:xfrm>
            <a:prstGeom prst="rect">
              <a:avLst/>
            </a:prstGeom>
          </p:spPr>
        </p:pic>
        <p:pic>
          <p:nvPicPr>
            <p:cNvPr id="21" name="Picture 20" descr="Icon&#10;&#10;Description automatically generated">
              <a:extLst>
                <a:ext uri="{FF2B5EF4-FFF2-40B4-BE49-F238E27FC236}">
                  <a16:creationId xmlns:a16="http://schemas.microsoft.com/office/drawing/2014/main" id="{0208A1EC-6706-97BD-343A-A7EB49EB425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51970" y="3973040"/>
              <a:ext cx="608087" cy="608087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08D499DB-DCE1-33CF-9F8C-E62A5CE796D9}"/>
                </a:ext>
              </a:extLst>
            </p:cNvPr>
            <p:cNvSpPr/>
            <p:nvPr/>
          </p:nvSpPr>
          <p:spPr>
            <a:xfrm>
              <a:off x="5004048" y="3949814"/>
              <a:ext cx="576064" cy="6080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0FCF04B2-0283-4265-1497-820DF0810231}"/>
              </a:ext>
            </a:extLst>
          </p:cNvPr>
          <p:cNvGrpSpPr/>
          <p:nvPr/>
        </p:nvGrpSpPr>
        <p:grpSpPr>
          <a:xfrm>
            <a:off x="559952" y="4338723"/>
            <a:ext cx="3690998" cy="477012"/>
            <a:chOff x="586773" y="4665192"/>
            <a:chExt cx="4921331" cy="636016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BABC623-DF7A-3E1C-9F5E-739048ACD7F3}"/>
                </a:ext>
              </a:extLst>
            </p:cNvPr>
            <p:cNvSpPr txBox="1"/>
            <p:nvPr/>
          </p:nvSpPr>
          <p:spPr>
            <a:xfrm>
              <a:off x="586773" y="4767535"/>
              <a:ext cx="2612967" cy="4924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b="1" dirty="0"/>
                <a:t>Tsieina</a:t>
              </a:r>
              <a:r>
                <a:rPr lang="cy-GB" b="1" noProof="0" dirty="0"/>
                <a:t>: 2.4 planed</a:t>
              </a:r>
              <a:endParaRPr lang="cy-GB" sz="1800" b="1" noProof="0" dirty="0"/>
            </a:p>
          </p:txBody>
        </p:sp>
        <p:pic>
          <p:nvPicPr>
            <p:cNvPr id="23" name="Picture 22" descr="Icon&#10;&#10;Description automatically generated">
              <a:extLst>
                <a:ext uri="{FF2B5EF4-FFF2-40B4-BE49-F238E27FC236}">
                  <a16:creationId xmlns:a16="http://schemas.microsoft.com/office/drawing/2014/main" id="{8B4283DB-ECB7-2217-D018-A8C32BDB6FC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1810" y="4693121"/>
              <a:ext cx="608087" cy="608087"/>
            </a:xfrm>
            <a:prstGeom prst="rect">
              <a:avLst/>
            </a:prstGeom>
          </p:spPr>
        </p:pic>
        <p:pic>
          <p:nvPicPr>
            <p:cNvPr id="24" name="Picture 23" descr="Icon&#10;&#10;Description automatically generated">
              <a:extLst>
                <a:ext uri="{FF2B5EF4-FFF2-40B4-BE49-F238E27FC236}">
                  <a16:creationId xmlns:a16="http://schemas.microsoft.com/office/drawing/2014/main" id="{1C07C9AC-97A5-715D-5DB2-33731CBB976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31890" y="4693121"/>
              <a:ext cx="608087" cy="608087"/>
            </a:xfrm>
            <a:prstGeom prst="rect">
              <a:avLst/>
            </a:prstGeom>
          </p:spPr>
        </p:pic>
        <p:pic>
          <p:nvPicPr>
            <p:cNvPr id="25" name="Picture 24" descr="Icon&#10;&#10;Description automatically generated">
              <a:extLst>
                <a:ext uri="{FF2B5EF4-FFF2-40B4-BE49-F238E27FC236}">
                  <a16:creationId xmlns:a16="http://schemas.microsoft.com/office/drawing/2014/main" id="{D2686092-D965-0B7A-9441-864BF7F4658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51970" y="4693120"/>
              <a:ext cx="608087" cy="608087"/>
            </a:xfrm>
            <a:prstGeom prst="rect">
              <a:avLst/>
            </a:prstGeom>
          </p:spPr>
        </p:pic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E16D1A31-0BAE-7116-33B7-C7D7731692EB}"/>
                </a:ext>
              </a:extLst>
            </p:cNvPr>
            <p:cNvSpPr/>
            <p:nvPr/>
          </p:nvSpPr>
          <p:spPr>
            <a:xfrm>
              <a:off x="4932040" y="4665192"/>
              <a:ext cx="576064" cy="6080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FB21DFB4-B7FC-53C8-B4E4-80C84C67820A}"/>
              </a:ext>
            </a:extLst>
          </p:cNvPr>
          <p:cNvGrpSpPr/>
          <p:nvPr/>
        </p:nvGrpSpPr>
        <p:grpSpPr>
          <a:xfrm>
            <a:off x="668449" y="4845726"/>
            <a:ext cx="2628374" cy="468074"/>
            <a:chOff x="731434" y="5341193"/>
            <a:chExt cx="3504499" cy="624098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75F0CB4-C672-F9DE-8A12-351E74F58039}"/>
                </a:ext>
              </a:extLst>
            </p:cNvPr>
            <p:cNvSpPr txBox="1"/>
            <p:nvPr/>
          </p:nvSpPr>
          <p:spPr>
            <a:xfrm>
              <a:off x="731434" y="5415608"/>
              <a:ext cx="2456235" cy="4924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b="1" noProof="0" dirty="0"/>
                <a:t>India: 0.8 planed</a:t>
              </a:r>
              <a:endParaRPr lang="cy-GB" sz="1800" b="1" noProof="0" dirty="0"/>
            </a:p>
          </p:txBody>
        </p:sp>
        <p:pic>
          <p:nvPicPr>
            <p:cNvPr id="27" name="Picture 26" descr="Icon&#10;&#10;Description automatically generated">
              <a:extLst>
                <a:ext uri="{FF2B5EF4-FFF2-40B4-BE49-F238E27FC236}">
                  <a16:creationId xmlns:a16="http://schemas.microsoft.com/office/drawing/2014/main" id="{7C7D258F-8120-78B7-3B89-E355B75F03C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1810" y="5341193"/>
              <a:ext cx="608087" cy="608087"/>
            </a:xfrm>
            <a:prstGeom prst="rect">
              <a:avLst/>
            </a:prstGeom>
          </p:spPr>
        </p:pic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259220B9-CFF7-22BB-82F7-8A5CA4A42A38}"/>
                </a:ext>
              </a:extLst>
            </p:cNvPr>
            <p:cNvSpPr/>
            <p:nvPr/>
          </p:nvSpPr>
          <p:spPr>
            <a:xfrm>
              <a:off x="3659869" y="5357204"/>
              <a:ext cx="576064" cy="6080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3F8D058-E2D9-9308-0905-AF0593F0636D}"/>
              </a:ext>
            </a:extLst>
          </p:cNvPr>
          <p:cNvGrpSpPr/>
          <p:nvPr/>
        </p:nvGrpSpPr>
        <p:grpSpPr>
          <a:xfrm>
            <a:off x="632548" y="3288911"/>
            <a:ext cx="4995555" cy="478820"/>
            <a:chOff x="1655676" y="3306331"/>
            <a:chExt cx="4995555" cy="478820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732BCA8D-D329-F4B8-427B-147D00CE76FE}"/>
                </a:ext>
              </a:extLst>
            </p:cNvPr>
            <p:cNvGrpSpPr/>
            <p:nvPr/>
          </p:nvGrpSpPr>
          <p:grpSpPr>
            <a:xfrm>
              <a:off x="1655676" y="3320990"/>
              <a:ext cx="4428492" cy="464161"/>
              <a:chOff x="683568" y="3284984"/>
              <a:chExt cx="5904656" cy="618881"/>
            </a:xfrm>
          </p:grpSpPr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B19A607-0D21-C809-6673-CE3F1CF65ECF}"/>
                  </a:ext>
                </a:extLst>
              </p:cNvPr>
              <p:cNvSpPr txBox="1"/>
              <p:nvPr/>
            </p:nvSpPr>
            <p:spPr>
              <a:xfrm>
                <a:off x="683568" y="3284984"/>
                <a:ext cx="2376264" cy="4924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y-GB" b="1" noProof="0" dirty="0"/>
                  <a:t>UDA: 5.1 planed</a:t>
                </a:r>
                <a:endParaRPr lang="cy-GB" sz="1800" b="1" noProof="0" dirty="0"/>
              </a:p>
            </p:txBody>
          </p:sp>
          <p:pic>
            <p:nvPicPr>
              <p:cNvPr id="12" name="Picture 11" descr="Icon&#10;&#10;Description automatically generated">
                <a:extLst>
                  <a:ext uri="{FF2B5EF4-FFF2-40B4-BE49-F238E27FC236}">
                    <a16:creationId xmlns:a16="http://schemas.microsoft.com/office/drawing/2014/main" id="{E5EB2033-D77B-5375-A798-7D372F936F6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11810" y="3284985"/>
                <a:ext cx="608087" cy="608087"/>
              </a:xfrm>
              <a:prstGeom prst="rect">
                <a:avLst/>
              </a:prstGeom>
            </p:spPr>
          </p:pic>
          <p:pic>
            <p:nvPicPr>
              <p:cNvPr id="13" name="Picture 12" descr="Icon&#10;&#10;Description automatically generated">
                <a:extLst>
                  <a:ext uri="{FF2B5EF4-FFF2-40B4-BE49-F238E27FC236}">
                    <a16:creationId xmlns:a16="http://schemas.microsoft.com/office/drawing/2014/main" id="{E6BE3047-3681-EABE-5840-B0CD133D279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931890" y="3284985"/>
                <a:ext cx="608087" cy="608087"/>
              </a:xfrm>
              <a:prstGeom prst="rect">
                <a:avLst/>
              </a:prstGeom>
            </p:spPr>
          </p:pic>
          <p:pic>
            <p:nvPicPr>
              <p:cNvPr id="14" name="Picture 13" descr="Icon&#10;&#10;Description automatically generated">
                <a:extLst>
                  <a:ext uri="{FF2B5EF4-FFF2-40B4-BE49-F238E27FC236}">
                    <a16:creationId xmlns:a16="http://schemas.microsoft.com/office/drawing/2014/main" id="{C1259732-1B20-FD83-F1E8-DBA87706BE5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651970" y="3284984"/>
                <a:ext cx="608087" cy="608087"/>
              </a:xfrm>
              <a:prstGeom prst="rect">
                <a:avLst/>
              </a:prstGeom>
            </p:spPr>
          </p:pic>
          <p:pic>
            <p:nvPicPr>
              <p:cNvPr id="15" name="Picture 14" descr="Icon&#10;&#10;Description automatically generated">
                <a:extLst>
                  <a:ext uri="{FF2B5EF4-FFF2-40B4-BE49-F238E27FC236}">
                    <a16:creationId xmlns:a16="http://schemas.microsoft.com/office/drawing/2014/main" id="{BC4C1F03-A640-B331-CBB0-E59F5C89C47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332065" y="3295778"/>
                <a:ext cx="608087" cy="608087"/>
              </a:xfrm>
              <a:prstGeom prst="rect">
                <a:avLst/>
              </a:prstGeom>
            </p:spPr>
          </p:pic>
          <p:pic>
            <p:nvPicPr>
              <p:cNvPr id="16" name="Picture 15" descr="Icon&#10;&#10;Description automatically generated">
                <a:extLst>
                  <a:ext uri="{FF2B5EF4-FFF2-40B4-BE49-F238E27FC236}">
                    <a16:creationId xmlns:a16="http://schemas.microsoft.com/office/drawing/2014/main" id="{A26D0ACA-F38F-0EEE-B9A9-5B4853B8FD4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80137" y="3284984"/>
                <a:ext cx="608087" cy="608087"/>
              </a:xfrm>
              <a:prstGeom prst="rect">
                <a:avLst/>
              </a:prstGeom>
            </p:spPr>
          </p:pic>
        </p:grpSp>
        <p:pic>
          <p:nvPicPr>
            <p:cNvPr id="5" name="Picture 4" descr="Icon&#10;&#10;Description automatically generated">
              <a:extLst>
                <a:ext uri="{FF2B5EF4-FFF2-40B4-BE49-F238E27FC236}">
                  <a16:creationId xmlns:a16="http://schemas.microsoft.com/office/drawing/2014/main" id="{669C4A55-506F-CBC5-6476-73F2663DBAA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14157" y="3329085"/>
              <a:ext cx="456065" cy="456065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06F879F6-049C-7C77-6EAB-58FFB8F694F7}"/>
                </a:ext>
              </a:extLst>
            </p:cNvPr>
            <p:cNvSpPr/>
            <p:nvPr/>
          </p:nvSpPr>
          <p:spPr>
            <a:xfrm>
              <a:off x="6219183" y="3306331"/>
              <a:ext cx="432048" cy="45606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 dirty="0"/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8712F1A4-5BB2-85E3-528A-5F892020162D}"/>
              </a:ext>
            </a:extLst>
          </p:cNvPr>
          <p:cNvSpPr txBox="1"/>
          <p:nvPr/>
        </p:nvSpPr>
        <p:spPr>
          <a:xfrm>
            <a:off x="6219730" y="3311666"/>
            <a:ext cx="2471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noProof="0" dirty="0"/>
              <a:t>Pob: 341.8 miliwn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4179281-C443-98B7-B068-0131D5D7BDB6}"/>
              </a:ext>
            </a:extLst>
          </p:cNvPr>
          <p:cNvSpPr txBox="1"/>
          <p:nvPr/>
        </p:nvSpPr>
        <p:spPr>
          <a:xfrm>
            <a:off x="6219730" y="3775360"/>
            <a:ext cx="2471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noProof="0" dirty="0"/>
              <a:t>Pob: 69.2 miliwn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F0A5AF8-DA8A-7665-D84E-0D0AA293F8B4}"/>
              </a:ext>
            </a:extLst>
          </p:cNvPr>
          <p:cNvSpPr txBox="1"/>
          <p:nvPr/>
        </p:nvSpPr>
        <p:spPr>
          <a:xfrm>
            <a:off x="6219728" y="4218370"/>
            <a:ext cx="2471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noProof="0" dirty="0"/>
              <a:t>Pob: 1425.2 miliwn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20C465D-886E-F469-3FD1-0179EF2759BC}"/>
              </a:ext>
            </a:extLst>
          </p:cNvPr>
          <p:cNvSpPr txBox="1"/>
          <p:nvPr/>
        </p:nvSpPr>
        <p:spPr>
          <a:xfrm>
            <a:off x="6219727" y="4686100"/>
            <a:ext cx="2471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noProof="0" dirty="0"/>
              <a:t>Pob: 1441.7 miliwn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947A151-0DF0-9420-B317-9B7D91B5460E}"/>
              </a:ext>
            </a:extLst>
          </p:cNvPr>
          <p:cNvSpPr txBox="1"/>
          <p:nvPr/>
        </p:nvSpPr>
        <p:spPr>
          <a:xfrm>
            <a:off x="5373278" y="5520102"/>
            <a:ext cx="314414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350" dirty="0"/>
              <a:t>(</a:t>
            </a:r>
            <a:r>
              <a:rPr lang="cy-GB" sz="1350" dirty="0"/>
              <a:t>Ffynhonnell</a:t>
            </a:r>
            <a:r>
              <a:rPr lang="en-GB" sz="1350" dirty="0"/>
              <a:t>: </a:t>
            </a:r>
            <a:r>
              <a:rPr lang="en-GB" sz="1350" dirty="0">
                <a:hlinkClick r:id="rId4"/>
              </a:rPr>
              <a:t>UN Population Dashboard</a:t>
            </a:r>
            <a:r>
              <a:rPr lang="en-GB" sz="135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9791039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5E60A-013A-FEDD-2BDD-8822855DC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29" y="357196"/>
            <a:ext cx="8382178" cy="594066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Consumption and Climate Change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89C9FB-60C8-30EA-FAAB-5743E0FA8C09}"/>
              </a:ext>
            </a:extLst>
          </p:cNvPr>
          <p:cNvSpPr txBox="1"/>
          <p:nvPr/>
        </p:nvSpPr>
        <p:spPr>
          <a:xfrm>
            <a:off x="110469" y="5571758"/>
            <a:ext cx="297033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350" dirty="0"/>
              <a:t>(Source: </a:t>
            </a:r>
            <a:r>
              <a:rPr lang="en-GB" sz="1350" dirty="0">
                <a:hlinkClick r:id="rId2"/>
              </a:rPr>
              <a:t>Earth Overshoot Day</a:t>
            </a:r>
            <a:r>
              <a:rPr lang="en-GB" sz="1350" dirty="0"/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391DE2-2296-16AC-C714-DA0FFD3A7AF3}"/>
              </a:ext>
            </a:extLst>
          </p:cNvPr>
          <p:cNvSpPr txBox="1"/>
          <p:nvPr/>
        </p:nvSpPr>
        <p:spPr>
          <a:xfrm>
            <a:off x="284495" y="1213074"/>
            <a:ext cx="7691607" cy="1697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richer the population of a country is the more they consume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This is often represented visually as the number of planets worth of resources consumed by countries e.g.: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0DFB3E6A-664A-5193-007D-48F4F60CCF4E}"/>
              </a:ext>
            </a:extLst>
          </p:cNvPr>
          <p:cNvGrpSpPr/>
          <p:nvPr/>
        </p:nvGrpSpPr>
        <p:grpSpPr>
          <a:xfrm>
            <a:off x="632548" y="3802190"/>
            <a:ext cx="3672408" cy="473486"/>
            <a:chOff x="683568" y="3949814"/>
            <a:chExt cx="4896544" cy="631314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06919694-1CC7-0DD6-5224-784E8C2EDB1B}"/>
                </a:ext>
              </a:extLst>
            </p:cNvPr>
            <p:cNvSpPr txBox="1"/>
            <p:nvPr/>
          </p:nvSpPr>
          <p:spPr>
            <a:xfrm>
              <a:off x="683568" y="4047455"/>
              <a:ext cx="2232248" cy="4924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 b="1" dirty="0">
                  <a:solidFill>
                    <a:schemeClr val="accent1">
                      <a:lumMod val="75000"/>
                    </a:schemeClr>
                  </a:solidFill>
                </a:rPr>
                <a:t>UK: 2.6 planets</a:t>
              </a:r>
            </a:p>
          </p:txBody>
        </p:sp>
        <p:pic>
          <p:nvPicPr>
            <p:cNvPr id="19" name="Picture 18" descr="Icon&#10;&#10;Description automatically generated">
              <a:extLst>
                <a:ext uri="{FF2B5EF4-FFF2-40B4-BE49-F238E27FC236}">
                  <a16:creationId xmlns:a16="http://schemas.microsoft.com/office/drawing/2014/main" id="{E0E9D0AC-03DB-B667-6829-2A1183BFDB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1810" y="3973041"/>
              <a:ext cx="608087" cy="608087"/>
            </a:xfrm>
            <a:prstGeom prst="rect">
              <a:avLst/>
            </a:prstGeom>
          </p:spPr>
        </p:pic>
        <p:pic>
          <p:nvPicPr>
            <p:cNvPr id="20" name="Picture 19" descr="Icon&#10;&#10;Description automatically generated">
              <a:extLst>
                <a:ext uri="{FF2B5EF4-FFF2-40B4-BE49-F238E27FC236}">
                  <a16:creationId xmlns:a16="http://schemas.microsoft.com/office/drawing/2014/main" id="{1312553B-FC3D-E5BA-A856-5F37568461A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31890" y="3973041"/>
              <a:ext cx="608087" cy="608087"/>
            </a:xfrm>
            <a:prstGeom prst="rect">
              <a:avLst/>
            </a:prstGeom>
          </p:spPr>
        </p:pic>
        <p:pic>
          <p:nvPicPr>
            <p:cNvPr id="21" name="Picture 20" descr="Icon&#10;&#10;Description automatically generated">
              <a:extLst>
                <a:ext uri="{FF2B5EF4-FFF2-40B4-BE49-F238E27FC236}">
                  <a16:creationId xmlns:a16="http://schemas.microsoft.com/office/drawing/2014/main" id="{AB08732D-7469-F819-F734-10FF402FCE5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51970" y="3973040"/>
              <a:ext cx="608087" cy="608087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929FC9B3-DDD3-0A47-4B44-CF01536C1B4E}"/>
                </a:ext>
              </a:extLst>
            </p:cNvPr>
            <p:cNvSpPr/>
            <p:nvPr/>
          </p:nvSpPr>
          <p:spPr>
            <a:xfrm>
              <a:off x="5004048" y="3949814"/>
              <a:ext cx="576064" cy="6080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65E8284-DBC0-2A40-DD43-66BDC7F4D4F4}"/>
              </a:ext>
            </a:extLst>
          </p:cNvPr>
          <p:cNvGrpSpPr/>
          <p:nvPr/>
        </p:nvGrpSpPr>
        <p:grpSpPr>
          <a:xfrm>
            <a:off x="623495" y="4338724"/>
            <a:ext cx="3627455" cy="477012"/>
            <a:chOff x="671497" y="4665192"/>
            <a:chExt cx="4836607" cy="636016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05DE0AE-E3B8-37D2-B2C9-51E6EF82BEF5}"/>
                </a:ext>
              </a:extLst>
            </p:cNvPr>
            <p:cNvSpPr txBox="1"/>
            <p:nvPr/>
          </p:nvSpPr>
          <p:spPr>
            <a:xfrm>
              <a:off x="671497" y="4767535"/>
              <a:ext cx="252824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 b="1" dirty="0">
                  <a:solidFill>
                    <a:schemeClr val="accent1">
                      <a:lumMod val="75000"/>
                    </a:schemeClr>
                  </a:solidFill>
                </a:rPr>
                <a:t>China: 2.4 planets</a:t>
              </a:r>
            </a:p>
          </p:txBody>
        </p:sp>
        <p:pic>
          <p:nvPicPr>
            <p:cNvPr id="23" name="Picture 22" descr="Icon&#10;&#10;Description automatically generated">
              <a:extLst>
                <a:ext uri="{FF2B5EF4-FFF2-40B4-BE49-F238E27FC236}">
                  <a16:creationId xmlns:a16="http://schemas.microsoft.com/office/drawing/2014/main" id="{CA2EF56E-EA32-0A97-EC29-76384A051E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1810" y="4693121"/>
              <a:ext cx="608087" cy="608087"/>
            </a:xfrm>
            <a:prstGeom prst="rect">
              <a:avLst/>
            </a:prstGeom>
          </p:spPr>
        </p:pic>
        <p:pic>
          <p:nvPicPr>
            <p:cNvPr id="24" name="Picture 23" descr="Icon&#10;&#10;Description automatically generated">
              <a:extLst>
                <a:ext uri="{FF2B5EF4-FFF2-40B4-BE49-F238E27FC236}">
                  <a16:creationId xmlns:a16="http://schemas.microsoft.com/office/drawing/2014/main" id="{55052621-44AE-1A21-A6CB-BFF8148F7F1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31890" y="4693121"/>
              <a:ext cx="608087" cy="608087"/>
            </a:xfrm>
            <a:prstGeom prst="rect">
              <a:avLst/>
            </a:prstGeom>
          </p:spPr>
        </p:pic>
        <p:pic>
          <p:nvPicPr>
            <p:cNvPr id="25" name="Picture 24" descr="Icon&#10;&#10;Description automatically generated">
              <a:extLst>
                <a:ext uri="{FF2B5EF4-FFF2-40B4-BE49-F238E27FC236}">
                  <a16:creationId xmlns:a16="http://schemas.microsoft.com/office/drawing/2014/main" id="{8D712AB3-77B1-FA5D-4788-F5392326F7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51970" y="4693120"/>
              <a:ext cx="608087" cy="608087"/>
            </a:xfrm>
            <a:prstGeom prst="rect">
              <a:avLst/>
            </a:prstGeom>
          </p:spPr>
        </p:pic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674ED450-6C9C-4F74-B81B-5739FA11E868}"/>
                </a:ext>
              </a:extLst>
            </p:cNvPr>
            <p:cNvSpPr/>
            <p:nvPr/>
          </p:nvSpPr>
          <p:spPr>
            <a:xfrm>
              <a:off x="4932040" y="4665192"/>
              <a:ext cx="576064" cy="6080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8A7286E8-9D9C-E6F1-E55A-6C616F6CC709}"/>
              </a:ext>
            </a:extLst>
          </p:cNvPr>
          <p:cNvGrpSpPr/>
          <p:nvPr/>
        </p:nvGrpSpPr>
        <p:grpSpPr>
          <a:xfrm>
            <a:off x="668449" y="4845725"/>
            <a:ext cx="2628374" cy="468074"/>
            <a:chOff x="731434" y="5341193"/>
            <a:chExt cx="3504499" cy="624098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C6158CD-A2C9-E225-FD05-16EF2BF793C8}"/>
                </a:ext>
              </a:extLst>
            </p:cNvPr>
            <p:cNvSpPr txBox="1"/>
            <p:nvPr/>
          </p:nvSpPr>
          <p:spPr>
            <a:xfrm>
              <a:off x="731434" y="5415608"/>
              <a:ext cx="2456235" cy="4924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 b="1" dirty="0">
                  <a:solidFill>
                    <a:schemeClr val="accent1">
                      <a:lumMod val="75000"/>
                    </a:schemeClr>
                  </a:solidFill>
                </a:rPr>
                <a:t>India: 0.8 planets</a:t>
              </a:r>
            </a:p>
          </p:txBody>
        </p:sp>
        <p:pic>
          <p:nvPicPr>
            <p:cNvPr id="27" name="Picture 26" descr="Icon&#10;&#10;Description automatically generated">
              <a:extLst>
                <a:ext uri="{FF2B5EF4-FFF2-40B4-BE49-F238E27FC236}">
                  <a16:creationId xmlns:a16="http://schemas.microsoft.com/office/drawing/2014/main" id="{33B448FE-B045-2506-66BF-3BF65FFFA8E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1810" y="5341193"/>
              <a:ext cx="608087" cy="608087"/>
            </a:xfrm>
            <a:prstGeom prst="rect">
              <a:avLst/>
            </a:prstGeom>
          </p:spPr>
        </p:pic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9EFF64EE-9379-EF8D-0994-657CE8C1068E}"/>
                </a:ext>
              </a:extLst>
            </p:cNvPr>
            <p:cNvSpPr/>
            <p:nvPr/>
          </p:nvSpPr>
          <p:spPr>
            <a:xfrm>
              <a:off x="3659869" y="5357204"/>
              <a:ext cx="576064" cy="6080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0219C73-F38D-6496-C11F-0125B2DAAF52}"/>
              </a:ext>
            </a:extLst>
          </p:cNvPr>
          <p:cNvGrpSpPr/>
          <p:nvPr/>
        </p:nvGrpSpPr>
        <p:grpSpPr>
          <a:xfrm>
            <a:off x="632548" y="3288911"/>
            <a:ext cx="4995555" cy="478820"/>
            <a:chOff x="1655676" y="3306331"/>
            <a:chExt cx="4995555" cy="478820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3E554FA9-9298-AD08-1786-923BCFA4A3E3}"/>
                </a:ext>
              </a:extLst>
            </p:cNvPr>
            <p:cNvGrpSpPr/>
            <p:nvPr/>
          </p:nvGrpSpPr>
          <p:grpSpPr>
            <a:xfrm>
              <a:off x="1655676" y="3320990"/>
              <a:ext cx="4428492" cy="464161"/>
              <a:chOff x="683568" y="3284984"/>
              <a:chExt cx="5904656" cy="618881"/>
            </a:xfrm>
          </p:grpSpPr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49D3CB32-C9BF-F34D-64FA-AB65FEBF1CA6}"/>
                  </a:ext>
                </a:extLst>
              </p:cNvPr>
              <p:cNvSpPr txBox="1"/>
              <p:nvPr/>
            </p:nvSpPr>
            <p:spPr>
              <a:xfrm>
                <a:off x="683568" y="3284984"/>
                <a:ext cx="2376264" cy="4924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800" b="1" dirty="0">
                    <a:solidFill>
                      <a:schemeClr val="accent1">
                        <a:lumMod val="75000"/>
                      </a:schemeClr>
                    </a:solidFill>
                  </a:rPr>
                  <a:t>USA: 5.1 planets</a:t>
                </a:r>
              </a:p>
            </p:txBody>
          </p:sp>
          <p:pic>
            <p:nvPicPr>
              <p:cNvPr id="12" name="Picture 11" descr="Icon&#10;&#10;Description automatically generated">
                <a:extLst>
                  <a:ext uri="{FF2B5EF4-FFF2-40B4-BE49-F238E27FC236}">
                    <a16:creationId xmlns:a16="http://schemas.microsoft.com/office/drawing/2014/main" id="{A7062025-74F1-154D-039D-CB877C8D25A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11810" y="3284985"/>
                <a:ext cx="608087" cy="608087"/>
              </a:xfrm>
              <a:prstGeom prst="rect">
                <a:avLst/>
              </a:prstGeom>
            </p:spPr>
          </p:pic>
          <p:pic>
            <p:nvPicPr>
              <p:cNvPr id="13" name="Picture 12" descr="Icon&#10;&#10;Description automatically generated">
                <a:extLst>
                  <a:ext uri="{FF2B5EF4-FFF2-40B4-BE49-F238E27FC236}">
                    <a16:creationId xmlns:a16="http://schemas.microsoft.com/office/drawing/2014/main" id="{D32581E4-CA15-BE79-8E5E-37D23D674CA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931890" y="3284985"/>
                <a:ext cx="608087" cy="608087"/>
              </a:xfrm>
              <a:prstGeom prst="rect">
                <a:avLst/>
              </a:prstGeom>
            </p:spPr>
          </p:pic>
          <p:pic>
            <p:nvPicPr>
              <p:cNvPr id="14" name="Picture 13" descr="Icon&#10;&#10;Description automatically generated">
                <a:extLst>
                  <a:ext uri="{FF2B5EF4-FFF2-40B4-BE49-F238E27FC236}">
                    <a16:creationId xmlns:a16="http://schemas.microsoft.com/office/drawing/2014/main" id="{598B5761-38CD-77E9-1201-F0BE07C81FA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651970" y="3284984"/>
                <a:ext cx="608087" cy="608087"/>
              </a:xfrm>
              <a:prstGeom prst="rect">
                <a:avLst/>
              </a:prstGeom>
            </p:spPr>
          </p:pic>
          <p:pic>
            <p:nvPicPr>
              <p:cNvPr id="15" name="Picture 14" descr="Icon&#10;&#10;Description automatically generated">
                <a:extLst>
                  <a:ext uri="{FF2B5EF4-FFF2-40B4-BE49-F238E27FC236}">
                    <a16:creationId xmlns:a16="http://schemas.microsoft.com/office/drawing/2014/main" id="{21EC0355-816D-2518-A35E-CA76E29FF77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332065" y="3295778"/>
                <a:ext cx="608087" cy="608087"/>
              </a:xfrm>
              <a:prstGeom prst="rect">
                <a:avLst/>
              </a:prstGeom>
            </p:spPr>
          </p:pic>
          <p:pic>
            <p:nvPicPr>
              <p:cNvPr id="16" name="Picture 15" descr="Icon&#10;&#10;Description automatically generated">
                <a:extLst>
                  <a:ext uri="{FF2B5EF4-FFF2-40B4-BE49-F238E27FC236}">
                    <a16:creationId xmlns:a16="http://schemas.microsoft.com/office/drawing/2014/main" id="{860E1D8E-1504-1E32-A3A2-3533EE6291A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80137" y="3284984"/>
                <a:ext cx="608087" cy="608087"/>
              </a:xfrm>
              <a:prstGeom prst="rect">
                <a:avLst/>
              </a:prstGeom>
            </p:spPr>
          </p:pic>
        </p:grpSp>
        <p:pic>
          <p:nvPicPr>
            <p:cNvPr id="5" name="Picture 4" descr="Icon&#10;&#10;Description automatically generated">
              <a:extLst>
                <a:ext uri="{FF2B5EF4-FFF2-40B4-BE49-F238E27FC236}">
                  <a16:creationId xmlns:a16="http://schemas.microsoft.com/office/drawing/2014/main" id="{1688F19E-E47E-048E-C0B3-492327ED38B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14157" y="3329085"/>
              <a:ext cx="456065" cy="456065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731182A-4FBE-3939-0301-8B4C4789CAC9}"/>
                </a:ext>
              </a:extLst>
            </p:cNvPr>
            <p:cNvSpPr/>
            <p:nvPr/>
          </p:nvSpPr>
          <p:spPr>
            <a:xfrm>
              <a:off x="6219183" y="3306331"/>
              <a:ext cx="432048" cy="45606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A8DA6EB0-BFA9-C031-AF33-35F065AD5C3C}"/>
              </a:ext>
            </a:extLst>
          </p:cNvPr>
          <p:cNvSpPr txBox="1"/>
          <p:nvPr/>
        </p:nvSpPr>
        <p:spPr>
          <a:xfrm>
            <a:off x="6219730" y="3311666"/>
            <a:ext cx="2471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Pop: 341.8 million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BD1845A-8AF6-DA41-D953-06ED28DCAAEC}"/>
              </a:ext>
            </a:extLst>
          </p:cNvPr>
          <p:cNvSpPr txBox="1"/>
          <p:nvPr/>
        </p:nvSpPr>
        <p:spPr>
          <a:xfrm>
            <a:off x="6219730" y="3775360"/>
            <a:ext cx="2471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Pop: 69.2 million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0C39B03-2C06-2F89-F208-209B6E131D1B}"/>
              </a:ext>
            </a:extLst>
          </p:cNvPr>
          <p:cNvSpPr txBox="1"/>
          <p:nvPr/>
        </p:nvSpPr>
        <p:spPr>
          <a:xfrm>
            <a:off x="6219728" y="4218370"/>
            <a:ext cx="2471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Pop: 1425.2 million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0749E5B-8738-BDA8-3C98-6870CF71E672}"/>
              </a:ext>
            </a:extLst>
          </p:cNvPr>
          <p:cNvSpPr txBox="1"/>
          <p:nvPr/>
        </p:nvSpPr>
        <p:spPr>
          <a:xfrm>
            <a:off x="6219727" y="4686100"/>
            <a:ext cx="2471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Pop: 1441.7 million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8FA19F-D16D-D7FC-6C66-39C2330BF779}"/>
              </a:ext>
            </a:extLst>
          </p:cNvPr>
          <p:cNvSpPr txBox="1"/>
          <p:nvPr/>
        </p:nvSpPr>
        <p:spPr>
          <a:xfrm>
            <a:off x="5547094" y="5520102"/>
            <a:ext cx="297033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350" dirty="0"/>
              <a:t>(Source: </a:t>
            </a:r>
            <a:r>
              <a:rPr lang="en-GB" sz="1350" dirty="0">
                <a:hlinkClick r:id="rId4"/>
              </a:rPr>
              <a:t>UN Population Dashboard</a:t>
            </a:r>
            <a:r>
              <a:rPr lang="en-GB" sz="135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0612987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C839A4-BC5D-5A25-EA7C-E9EF59802A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 representation of the inequality in production and consumption between the global north and the global south">
            <a:extLst>
              <a:ext uri="{FF2B5EF4-FFF2-40B4-BE49-F238E27FC236}">
                <a16:creationId xmlns:a16="http://schemas.microsoft.com/office/drawing/2014/main" id="{A46D6061-B113-6DE7-466C-6966456BF1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0656" y="861255"/>
            <a:ext cx="5491993" cy="44377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FF5F87-B7D0-77B9-ED9E-4161FE023489}"/>
              </a:ext>
            </a:extLst>
          </p:cNvPr>
          <p:cNvSpPr txBox="1"/>
          <p:nvPr/>
        </p:nvSpPr>
        <p:spPr>
          <a:xfrm>
            <a:off x="-117695" y="5461735"/>
            <a:ext cx="233296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sz="1350" dirty="0"/>
              <a:t>Ffynhonnell</a:t>
            </a:r>
            <a:r>
              <a:rPr lang="en-GB" sz="1350" dirty="0"/>
              <a:t>: </a:t>
            </a:r>
            <a:r>
              <a:rPr lang="en-GB" sz="1350" dirty="0">
                <a:hlinkClick r:id="rId3"/>
              </a:rPr>
              <a:t>G.R.I.D-Arendal</a:t>
            </a:r>
            <a:endParaRPr lang="en-GB" sz="135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97BCD4-A6BE-47DF-CF89-EAE5DB9EB497}"/>
              </a:ext>
            </a:extLst>
          </p:cNvPr>
          <p:cNvSpPr txBox="1"/>
          <p:nvPr/>
        </p:nvSpPr>
        <p:spPr>
          <a:xfrm>
            <a:off x="2215273" y="5450890"/>
            <a:ext cx="5165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800" noProof="0" dirty="0"/>
              <a:t>Ydyn ni’n gwybod beth yw PPP yn y cyd-destun hwn?</a:t>
            </a:r>
          </a:p>
        </p:txBody>
      </p:sp>
      <p:pic>
        <p:nvPicPr>
          <p:cNvPr id="9" name="Picture 8" descr="Icon - Question mark">
            <a:hlinkClick r:id="rId4"/>
            <a:extLst>
              <a:ext uri="{FF2B5EF4-FFF2-40B4-BE49-F238E27FC236}">
                <a16:creationId xmlns:a16="http://schemas.microsoft.com/office/drawing/2014/main" id="{C6E60BE8-232F-C41D-10FD-9348891016D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2301" y="5450890"/>
            <a:ext cx="383519" cy="3835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7B9EC8-7DBA-0019-D6F4-3DB025A8357F}"/>
              </a:ext>
            </a:extLst>
          </p:cNvPr>
          <p:cNvSpPr txBox="1">
            <a:spLocks/>
          </p:cNvSpPr>
          <p:nvPr/>
        </p:nvSpPr>
        <p:spPr>
          <a:xfrm>
            <a:off x="348284" y="146649"/>
            <a:ext cx="8382178" cy="594066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noProof="0" dirty="0"/>
              <a:t>Y Gogledd Byd-eang Boliog</a:t>
            </a:r>
          </a:p>
        </p:txBody>
      </p:sp>
    </p:spTree>
    <p:extLst>
      <p:ext uri="{BB962C8B-B14F-4D97-AF65-F5344CB8AC3E}">
        <p14:creationId xmlns:p14="http://schemas.microsoft.com/office/powerpoint/2010/main" val="224299705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 representation of the inequality in production and consumption between the global north and the global south">
            <a:extLst>
              <a:ext uri="{FF2B5EF4-FFF2-40B4-BE49-F238E27FC236}">
                <a16:creationId xmlns:a16="http://schemas.microsoft.com/office/drawing/2014/main" id="{4AE6C77D-2166-530E-2B7C-2B266EBCC4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0656" y="861255"/>
            <a:ext cx="5491993" cy="44377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EFCC3E-724E-FF77-C19C-409F2D8BAF2C}"/>
              </a:ext>
            </a:extLst>
          </p:cNvPr>
          <p:cNvSpPr txBox="1"/>
          <p:nvPr/>
        </p:nvSpPr>
        <p:spPr>
          <a:xfrm>
            <a:off x="-117695" y="5461735"/>
            <a:ext cx="233296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350" dirty="0"/>
              <a:t>Source: </a:t>
            </a:r>
            <a:r>
              <a:rPr lang="en-GB" sz="1350" dirty="0">
                <a:hlinkClick r:id="rId3"/>
              </a:rPr>
              <a:t>G.R.I.D-</a:t>
            </a:r>
            <a:r>
              <a:rPr lang="en-GB" sz="1350" dirty="0" err="1">
                <a:hlinkClick r:id="rId3"/>
              </a:rPr>
              <a:t>Arendal</a:t>
            </a:r>
            <a:endParaRPr lang="en-GB" sz="135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882A3B-0D2B-75F5-E74A-C4CF08CFCF4E}"/>
              </a:ext>
            </a:extLst>
          </p:cNvPr>
          <p:cNvSpPr txBox="1"/>
          <p:nvPr/>
        </p:nvSpPr>
        <p:spPr>
          <a:xfrm>
            <a:off x="3383868" y="5450890"/>
            <a:ext cx="3996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Do we know what PPP is in this context?</a:t>
            </a:r>
          </a:p>
        </p:txBody>
      </p:sp>
      <p:pic>
        <p:nvPicPr>
          <p:cNvPr id="9" name="Picture 8" descr="Icon - Question mark">
            <a:hlinkClick r:id="rId4"/>
            <a:extLst>
              <a:ext uri="{FF2B5EF4-FFF2-40B4-BE49-F238E27FC236}">
                <a16:creationId xmlns:a16="http://schemas.microsoft.com/office/drawing/2014/main" id="{1D94CDDC-0F5C-512E-CFF2-CCEB60E873A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2301" y="5450890"/>
            <a:ext cx="383519" cy="3835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5AD43F-BE84-1666-2254-AE969A92E7AD}"/>
              </a:ext>
            </a:extLst>
          </p:cNvPr>
          <p:cNvSpPr txBox="1">
            <a:spLocks/>
          </p:cNvSpPr>
          <p:nvPr/>
        </p:nvSpPr>
        <p:spPr>
          <a:xfrm>
            <a:off x="348284" y="146649"/>
            <a:ext cx="8382178" cy="594066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bloated Global North</a:t>
            </a:r>
          </a:p>
        </p:txBody>
      </p:sp>
    </p:spTree>
    <p:extLst>
      <p:ext uri="{BB962C8B-B14F-4D97-AF65-F5344CB8AC3E}">
        <p14:creationId xmlns:p14="http://schemas.microsoft.com/office/powerpoint/2010/main" val="43567895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9FFDE9-1ADE-B2A0-1E97-4F4F4B226A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0168EC7C-6A51-787C-2973-05F74FF9FD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94235" y="185455"/>
            <a:ext cx="5657850" cy="702116"/>
          </a:xfrm>
        </p:spPr>
        <p:txBody>
          <a:bodyPr/>
          <a:lstStyle/>
          <a:p>
            <a:pPr algn="ctr">
              <a:defRPr/>
            </a:pPr>
            <a:r>
              <a:rPr lang="cy-GB" b="1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Cyfeirnodau</a:t>
            </a:r>
            <a:endParaRPr lang="en-GB" alt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B8E949F7-72E4-F264-F1C9-D7B37EE1F5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12345" y="805034"/>
            <a:ext cx="8519310" cy="5088771"/>
          </a:xfrm>
        </p:spPr>
        <p:txBody>
          <a:bodyPr rtlCol="0">
            <a:noAutofit/>
          </a:bodyPr>
          <a:lstStyle/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Cottrell, S. (2024) The Study Skills Handbook Basingstoke: Palgrave Macmillan </a:t>
            </a:r>
            <a:r>
              <a:rPr lang="cy-GB" sz="1600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 gael yn</a:t>
            </a:r>
            <a:r>
              <a:rPr lang="en-GB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</a:t>
            </a:r>
            <a:r>
              <a:rPr lang="en-GB" sz="1600" dirty="0">
                <a:hlinkClick r:id="rId2"/>
              </a:rPr>
              <a:t>ProQuest </a:t>
            </a:r>
            <a:r>
              <a:rPr lang="en-GB" sz="1600" dirty="0" err="1">
                <a:hlinkClick r:id="rId2"/>
              </a:rPr>
              <a:t>Ebook</a:t>
            </a:r>
            <a:r>
              <a:rPr lang="en-GB" sz="1600" dirty="0">
                <a:hlinkClick r:id="rId2"/>
              </a:rPr>
              <a:t> Central - Book Details</a:t>
            </a:r>
            <a:r>
              <a:rPr lang="en-GB" sz="1600" dirty="0"/>
              <a:t> [</a:t>
            </a:r>
            <a:r>
              <a:rPr lang="cy-GB" sz="1600" noProof="0" dirty="0"/>
              <a:t>Cyrchwyd Ddiwethaf </a:t>
            </a:r>
            <a:r>
              <a:rPr lang="en-GB" sz="1600" dirty="0"/>
              <a:t>11/06/2025]</a:t>
            </a:r>
            <a:endParaRPr lang="en-GB" alt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Dasgupta, P. (1998) ‘Population, consumption and resources: Ethical issues’, Ecological economics, 24(2-3), </a:t>
            </a:r>
            <a:r>
              <a:rPr lang="en-GB" alt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tt</a:t>
            </a:r>
            <a:r>
              <a:rPr lang="en-GB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139–152. </a:t>
            </a:r>
            <a:r>
              <a:rPr lang="cy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 gael yn</a:t>
            </a:r>
            <a:r>
              <a:rPr lang="en-GB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</a:t>
            </a:r>
            <a:r>
              <a:rPr lang="en-GB" sz="1600" dirty="0">
                <a:hlinkClick r:id="rId3"/>
              </a:rPr>
              <a:t>Population, consumption and resources: Ethical issues - ScienceDirect</a:t>
            </a:r>
            <a:r>
              <a:rPr lang="en-GB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[</a:t>
            </a:r>
            <a:r>
              <a:rPr lang="cy-GB" sz="1600" dirty="0"/>
              <a:t>Cyrchwyd Ddiwethaf </a:t>
            </a:r>
            <a:r>
              <a:rPr lang="en-GB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11/06/2025]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Ennis, R. H. (2018). ‘Critical Thinking Across the Curriculum: A Vision’. </a:t>
            </a:r>
            <a:r>
              <a:rPr lang="en-GB" sz="16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Topoi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37(1), 165–184. </a:t>
            </a:r>
            <a:r>
              <a:rPr lang="en-GB" sz="1600" dirty="0">
                <a:hlinkClick r:id="rId4"/>
              </a:rPr>
              <a:t>Critical Thinking Across the Curriculum: A Vision | </a:t>
            </a:r>
            <a:r>
              <a:rPr lang="en-GB" sz="1600" dirty="0" err="1">
                <a:hlinkClick r:id="rId4"/>
              </a:rPr>
              <a:t>Topoi</a:t>
            </a:r>
            <a:r>
              <a:rPr lang="en-GB" sz="1600" dirty="0"/>
              <a:t> 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[</a:t>
            </a:r>
            <a:r>
              <a:rPr lang="cy-GB" sz="1600" dirty="0"/>
              <a:t>Cyrchwyd Ddiwethaf 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11/06/2025]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Jacobs, Michael, (1999)‘Sustainable Development as a Contested Concept’, 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Andrew Dobson (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gol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.), 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Fairness and Futurity: Essays on Environmental Sustainability and Social Justice </a:t>
            </a:r>
            <a:r>
              <a:rPr lang="cy-GB" sz="1600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Rhydychen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Oxford University Press. 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Lynch, C.L. &amp; Wolcott, S.K. (2001) Helping Your Students Develop Critical Thinking Skills The IDEA 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Center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NASA (</a:t>
            </a:r>
            <a:r>
              <a:rPr lang="cy-GB" sz="1600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Dim Dyddiad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 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Arctic Sea Ice Minimum Extent </a:t>
            </a:r>
            <a:r>
              <a:rPr lang="cy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 gael yn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</a:t>
            </a:r>
            <a:r>
              <a:rPr lang="en-GB" sz="1600" dirty="0">
                <a:hlinkClick r:id="rId5"/>
              </a:rPr>
              <a:t>Arctic Sea Ice Minimum Extent | Vital Signs – Climate Change: Vital Signs of the Planet</a:t>
            </a:r>
            <a:r>
              <a:rPr lang="en-GB" sz="1600" dirty="0"/>
              <a:t> [</a:t>
            </a:r>
            <a:r>
              <a:rPr lang="cy-GB" sz="1600" dirty="0"/>
              <a:t>Cyrchwyd Ddiwethaf </a:t>
            </a:r>
            <a:r>
              <a:rPr lang="en-GB" sz="1600" dirty="0"/>
              <a:t>11/06/2025]</a:t>
            </a:r>
            <a:endParaRPr lang="en-GB" sz="16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National Geographic (2007) 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Global Warming 101 </a:t>
            </a:r>
            <a:r>
              <a:rPr lang="cy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 gael yn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</a:t>
            </a:r>
            <a:r>
              <a:rPr lang="en-GB" sz="1600" dirty="0">
                <a:hlinkClick r:id="rId6"/>
              </a:rPr>
              <a:t>Global Warming 101 | National Geographic – YouTube</a:t>
            </a:r>
            <a:r>
              <a:rPr lang="en-GB" sz="1600" dirty="0"/>
              <a:t> [</a:t>
            </a:r>
            <a:r>
              <a:rPr lang="cy-GB" sz="1600" dirty="0"/>
              <a:t>Cyrchwyd Ddiwethaf </a:t>
            </a:r>
            <a:r>
              <a:rPr lang="en-GB" sz="1600" dirty="0"/>
              <a:t>11/06/2025]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/>
              <a:t>Paul &amp; Elder (</a:t>
            </a:r>
            <a:r>
              <a:rPr lang="cy-GB" sz="1600" noProof="0" dirty="0"/>
              <a:t>Dim Dyddiad</a:t>
            </a:r>
            <a:r>
              <a:rPr lang="en-GB" sz="1600" dirty="0"/>
              <a:t>) </a:t>
            </a:r>
            <a:r>
              <a:rPr lang="en-GB" sz="1600" i="1" dirty="0"/>
              <a:t>Foundation for Critical Thinking: </a:t>
            </a:r>
            <a:r>
              <a:rPr lang="cy-GB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 gael yn</a:t>
            </a:r>
            <a:r>
              <a:rPr lang="en-GB" sz="1600" i="1" dirty="0"/>
              <a:t>: </a:t>
            </a:r>
            <a:r>
              <a:rPr lang="en-GB" sz="1600" dirty="0"/>
              <a:t> </a:t>
            </a:r>
            <a:r>
              <a:rPr lang="en-GB" sz="1600" dirty="0">
                <a:hlinkClick r:id="rId7"/>
              </a:rPr>
              <a:t>Critical Thinking </a:t>
            </a:r>
            <a:r>
              <a:rPr lang="en-GB" sz="1600" dirty="0"/>
              <a:t>[</a:t>
            </a:r>
            <a:r>
              <a:rPr lang="cy-GB" sz="1600" dirty="0"/>
              <a:t>Cyrchwyd Ddiwethaf </a:t>
            </a:r>
            <a:r>
              <a:rPr lang="en-GB" sz="1600" dirty="0"/>
              <a:t>11/06/2025] </a:t>
            </a:r>
          </a:p>
        </p:txBody>
      </p:sp>
    </p:spTree>
    <p:extLst>
      <p:ext uri="{BB962C8B-B14F-4D97-AF65-F5344CB8AC3E}">
        <p14:creationId xmlns:p14="http://schemas.microsoft.com/office/powerpoint/2010/main" val="91807700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B2C0B737-161D-45BD-3041-9DF94D6F4F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94235" y="185455"/>
            <a:ext cx="5657850" cy="702116"/>
          </a:xfrm>
        </p:spPr>
        <p:txBody>
          <a:bodyPr/>
          <a:lstStyle/>
          <a:p>
            <a:pPr algn="ctr">
              <a:defRPr/>
            </a:pPr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2EB148E7-AB65-E0F4-8EEC-435911D4A3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12345" y="805034"/>
            <a:ext cx="8519310" cy="5088771"/>
          </a:xfrm>
        </p:spPr>
        <p:txBody>
          <a:bodyPr rtlCol="0">
            <a:noAutofit/>
          </a:bodyPr>
          <a:lstStyle/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altLang="en-US" sz="1600" dirty="0">
                <a:solidFill>
                  <a:schemeClr val="accent1">
                    <a:lumMod val="75000"/>
                  </a:schemeClr>
                </a:solidFill>
              </a:rPr>
              <a:t>Cottrell, S. (2024) The Study Skills Handbook Basingstoke: Palgrave Macmillan Available at: </a:t>
            </a:r>
            <a:r>
              <a:rPr lang="en-GB" sz="16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ProQuest </a:t>
            </a:r>
            <a:r>
              <a:rPr lang="en-GB" sz="1600" dirty="0" err="1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Ebook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Central - Book Details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[Last Accessed 11/06/2025]</a:t>
            </a:r>
            <a:endParaRPr lang="en-GB" altLang="en-US" sz="1600" dirty="0">
              <a:solidFill>
                <a:schemeClr val="accent1">
                  <a:lumMod val="7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altLang="en-US" sz="1600" dirty="0">
                <a:solidFill>
                  <a:schemeClr val="accent1">
                    <a:lumMod val="75000"/>
                  </a:schemeClr>
                </a:solidFill>
              </a:rPr>
              <a:t>Dasgupta, P. (1998) ‘Population, consumption and resources: Ethical issues’, Ecological economics, 24(2-3), pp. 139–152. Available at: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Population, consumption and resources: Ethical issues - ScienceDirect</a:t>
            </a:r>
            <a:r>
              <a:rPr lang="en-GB" altLang="en-US" sz="1600" dirty="0">
                <a:solidFill>
                  <a:schemeClr val="accent1">
                    <a:lumMod val="75000"/>
                  </a:schemeClr>
                </a:solidFill>
              </a:rPr>
              <a:t>  [Last Accessed 11/06/2025]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Ennis, R. H. (2018). ‘Critical Thinking Across the Curriculum: A Vision’. </a:t>
            </a:r>
            <a:r>
              <a:rPr lang="en-GB" sz="1600" i="1" dirty="0" err="1">
                <a:solidFill>
                  <a:schemeClr val="accent1">
                    <a:lumMod val="75000"/>
                  </a:schemeClr>
                </a:solidFill>
              </a:rPr>
              <a:t>Topoi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,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37(1), 165–184. </a:t>
            </a:r>
            <a:r>
              <a:rPr lang="en-GB" sz="1600" dirty="0">
                <a:solidFill>
                  <a:srgbClr val="0563C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Critical Thinking Across the Curriculum: A Vision | </a:t>
            </a:r>
            <a:r>
              <a:rPr lang="en-GB" sz="1600" dirty="0" err="1">
                <a:solidFill>
                  <a:schemeClr val="accent1">
                    <a:lumMod val="7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Topoi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[Last Accessed 11/06/2025]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Jacobs, Michael, (1999)‘Sustainable Development as a Contested Concept’, in Andrew Dobson (ed.),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Fairness and Futurity: Essays on Environmental Sustainability and Social Justice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Oxford: Oxford University Press. 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Lynch, C.L. &amp; Wolcott, S.K. (2001) Helping Your Students Develop Critical Thinking Skills The IDEA </a:t>
            </a:r>
            <a:r>
              <a:rPr lang="en-GB" sz="1600" dirty="0" err="1">
                <a:solidFill>
                  <a:schemeClr val="accent1">
                    <a:lumMod val="75000"/>
                  </a:schemeClr>
                </a:solidFill>
              </a:rPr>
              <a:t>Center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NASA (No Date)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Arctic Sea Ice Minimum Extent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Available at: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Arctic Sea Ice Minimum Extent | Vital Signs – Climate Change: Vital Signs of the Planet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[Last Accessed 11/06/2025]</a:t>
            </a:r>
            <a:endParaRPr lang="en-GB" sz="16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National Geographic (2007)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Global Warming 101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Available at: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Global Warming 101 | National Geographic – YouTube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[Last Accessed 11/06/2025]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Paul &amp; Elder (No Date)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Foundation for Critical Thinking: Available at: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Critical Thinking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[Last Accessed 11/06/2025] 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buNone/>
              <a:defRPr/>
            </a:pPr>
            <a:r>
              <a:rPr lang="en-GB" altLang="en-US" sz="1600" dirty="0">
                <a:solidFill>
                  <a:schemeClr val="accent1">
                    <a:lumMod val="75000"/>
                  </a:schemeClr>
                </a:solidFill>
              </a:rPr>
              <a:t>Last</a:t>
            </a:r>
          </a:p>
        </p:txBody>
      </p:sp>
    </p:spTree>
    <p:extLst>
      <p:ext uri="{BB962C8B-B14F-4D97-AF65-F5344CB8AC3E}">
        <p14:creationId xmlns:p14="http://schemas.microsoft.com/office/powerpoint/2010/main" val="172308464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347E3F-864F-3D91-D0CF-A37FE27803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D3DE8F6F-4CDC-4F80-507A-670223A48E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94235" y="185455"/>
            <a:ext cx="5657850" cy="702116"/>
          </a:xfrm>
        </p:spPr>
        <p:txBody>
          <a:bodyPr/>
          <a:lstStyle/>
          <a:p>
            <a:pPr algn="ctr">
              <a:defRPr/>
            </a:pPr>
            <a:r>
              <a:rPr lang="cy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Cyfeirnodau</a:t>
            </a:r>
            <a:endParaRPr lang="en-GB" alt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8464BFBA-E66D-C989-9983-F076FF226C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12345" y="805035"/>
            <a:ext cx="8519310" cy="3618310"/>
          </a:xfrm>
        </p:spPr>
        <p:txBody>
          <a:bodyPr rtlCol="0">
            <a:noAutofit/>
          </a:bodyPr>
          <a:lstStyle/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cy-GB" sz="1600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 Gymdeithas Frenhinol 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(2014) </a:t>
            </a:r>
            <a:r>
              <a:rPr lang="cy-GB" sz="1600" i="1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Cyflwyniad y Gymdeithas Frenhinol i Bwyllgor </a:t>
            </a:r>
            <a:r>
              <a:rPr lang="cy-GB" sz="1600" i="1" noProof="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Tŷ’r</a:t>
            </a:r>
            <a:r>
              <a:rPr lang="cy-GB" sz="1600" i="1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Arglwyddi ar Ymchwiliad yr Arctig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y-GB" sz="1600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 gael yn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</a:t>
            </a:r>
            <a:r>
              <a:rPr lang="en-GB" sz="1600" dirty="0">
                <a:hlinkClick r:id="rId2"/>
              </a:rPr>
              <a:t>Arctic inquiry </a:t>
            </a:r>
            <a:r>
              <a:rPr lang="en-GB" sz="1600" dirty="0" err="1">
                <a:hlinkClick r:id="rId2"/>
              </a:rPr>
              <a:t>submission_Royal</a:t>
            </a:r>
            <a:r>
              <a:rPr lang="en-GB" sz="1600" dirty="0">
                <a:hlinkClick r:id="rId2"/>
              </a:rPr>
              <a:t> </a:t>
            </a:r>
            <a:r>
              <a:rPr lang="en-GB" sz="1600" dirty="0" err="1">
                <a:hlinkClick r:id="rId2"/>
              </a:rPr>
              <a:t>Society_Final</a:t>
            </a:r>
            <a:r>
              <a:rPr lang="en-GB" sz="1600" dirty="0"/>
              <a:t> [</a:t>
            </a:r>
            <a:r>
              <a:rPr lang="cy-GB" sz="1600" noProof="0" dirty="0"/>
              <a:t>Cyrchwyd</a:t>
            </a:r>
            <a:r>
              <a:rPr lang="en-GB" sz="1600" dirty="0"/>
              <a:t> 11/06/2025]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cy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 Gymdeithas Frenhinol 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(2025) 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Basics of Climate Change [</a:t>
            </a:r>
            <a:r>
              <a:rPr lang="cy-GB" sz="1600" i="1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yn cynnwys fideo}</a:t>
            </a:r>
            <a:r>
              <a:rPr lang="cy-GB" sz="1600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y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 gael yn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</a:t>
            </a:r>
            <a:r>
              <a:rPr lang="en-GB" sz="1600" dirty="0">
                <a:hlinkClick r:id="rId3"/>
              </a:rPr>
              <a:t>Climate change: evidence and causes | Royal Society</a:t>
            </a:r>
            <a:r>
              <a:rPr lang="en-GB" sz="1600" dirty="0"/>
              <a:t> [</a:t>
            </a:r>
            <a:r>
              <a:rPr lang="cy-GB" sz="1600" noProof="0" dirty="0"/>
              <a:t>Cyrchwyd ddiwethaf </a:t>
            </a:r>
            <a:r>
              <a:rPr lang="en-GB" sz="1600" dirty="0"/>
              <a:t>11/06/2025]</a:t>
            </a: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Scriven, M., &amp; Paul, R. (1987). Defining Critical Thinking. </a:t>
            </a:r>
            <a:r>
              <a:rPr lang="cy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 gael yn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</a:t>
            </a:r>
            <a:r>
              <a:rPr lang="en-GB" sz="1600" dirty="0">
                <a:hlinkClick r:id="rId4"/>
              </a:rPr>
              <a:t>Defining Critical Thinking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[</a:t>
            </a:r>
            <a:r>
              <a:rPr lang="cy-GB" sz="1600" dirty="0"/>
              <a:t>Cyrchwyd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11/06/2024]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Thunberg, G. (2019) 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Greta Thunberg to world leaders: 'How dare you? You have stolen my dreams and my childhood’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y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 gael yn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</a:t>
            </a:r>
            <a:r>
              <a:rPr lang="en-GB" sz="1600" dirty="0">
                <a:hlinkClick r:id="rId5"/>
              </a:rPr>
              <a:t>Greta Thunberg to world leaders: 'How dare you? You have stolen my dreams and my childhood’</a:t>
            </a:r>
            <a:r>
              <a:rPr lang="en-GB" sz="1600" dirty="0"/>
              <a:t> [</a:t>
            </a:r>
            <a:r>
              <a:rPr lang="cy-GB" sz="1600" noProof="0" dirty="0"/>
              <a:t>Cyrchwyd Ddiwethaf </a:t>
            </a:r>
            <a:r>
              <a:rPr lang="en-GB" sz="1600" dirty="0"/>
              <a:t>11/06/2024]</a:t>
            </a: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cy-GB" sz="1600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 Cenhedloedd Unedig 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(2022) 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shrinking Arctic Sea Ice </a:t>
            </a:r>
            <a:r>
              <a:rPr lang="cy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 gael yn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</a:t>
            </a:r>
            <a:r>
              <a:rPr lang="en-GB" sz="1600" dirty="0">
                <a:hlinkClick r:id="rId6"/>
              </a:rPr>
              <a:t>The shrinking Arctic Sea Ice | UNEP - UN Environment Programme</a:t>
            </a:r>
            <a:r>
              <a:rPr lang="en-GB" sz="1600" dirty="0"/>
              <a:t> [</a:t>
            </a:r>
            <a:r>
              <a:rPr lang="cy-GB" sz="1600" dirty="0"/>
              <a:t>Cyrchwyd Ddiwethaf </a:t>
            </a:r>
            <a:r>
              <a:rPr lang="en-GB" sz="1600" dirty="0"/>
              <a:t>11/06/2025]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cy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 Cenhedloedd Unedig 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(2024) 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World Population Dashboard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y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 gael yn </a:t>
            </a:r>
            <a:r>
              <a:rPr lang="en-GB" sz="1600" dirty="0">
                <a:hlinkClick r:id="rId7"/>
              </a:rPr>
              <a:t>World Population Dashboard</a:t>
            </a:r>
            <a:r>
              <a:rPr lang="en-GB" sz="1600" dirty="0"/>
              <a:t> [</a:t>
            </a:r>
            <a:r>
              <a:rPr lang="cy-GB" sz="1600" dirty="0"/>
              <a:t>Cyrchwyd Ddiwethaf </a:t>
            </a:r>
            <a:r>
              <a:rPr lang="en-GB" sz="1600" dirty="0"/>
              <a:t>11/06/2025]</a:t>
            </a:r>
            <a:endParaRPr lang="en-GB" sz="16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cy-GB" sz="1600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Comisiwn y Byd ar yr Amgylchedd a Datblygu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(1987) 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Our Common Future </a:t>
            </a:r>
            <a:r>
              <a:rPr lang="cy-GB" sz="1600" noProof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Efrog Newydd: Cenhedloedd Unedig Ar gael </a:t>
            </a:r>
            <a:r>
              <a:rPr lang="cy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</a:t>
            </a:r>
            <a:r>
              <a:rPr lang="en-GB" sz="1600" dirty="0">
                <a:hlinkClick r:id="rId8"/>
              </a:rPr>
              <a:t>Our Common Future: Report of the World Commission on Environment and Development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[</a:t>
            </a:r>
            <a:r>
              <a:rPr lang="cy-GB" sz="1600" dirty="0"/>
              <a:t>Cyrchwyd Ddiwethaf 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11/06/2025]</a:t>
            </a:r>
            <a:endParaRPr lang="en-GB" alt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buNone/>
              <a:defRPr/>
            </a:pPr>
            <a:endParaRPr lang="en-GB" alt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91451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1EAD53-2917-8914-7C79-7B9591D87B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9E273595-67B4-90D1-F832-84EEA06F35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94235" y="185455"/>
            <a:ext cx="5657850" cy="702116"/>
          </a:xfrm>
        </p:spPr>
        <p:txBody>
          <a:bodyPr/>
          <a:lstStyle/>
          <a:p>
            <a:pPr algn="ctr">
              <a:defRPr/>
            </a:pPr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4364E772-D4FA-75CF-F551-EE8321D517B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12345" y="805035"/>
            <a:ext cx="8519310" cy="3618310"/>
          </a:xfrm>
        </p:spPr>
        <p:txBody>
          <a:bodyPr rtlCol="0">
            <a:noAutofit/>
          </a:bodyPr>
          <a:lstStyle/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Royal Society, The (2014)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Royal Society submission to the House of Lords Committee on the Arctic inquiry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Available at: </a:t>
            </a:r>
            <a:r>
              <a:rPr lang="en-GB" sz="16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Arctic inquiry </a:t>
            </a:r>
            <a:r>
              <a:rPr lang="en-GB" sz="1600" dirty="0" err="1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submission_Royal</a:t>
            </a:r>
            <a:r>
              <a:rPr lang="en-GB" sz="16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600" dirty="0" err="1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Society_Final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[Accessed 11/06/2025]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Royal Society, The (2025)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The Basics of Climate Change [including video}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Available at: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Climate change: evidence and causes | Royal Society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[Last accessed 11/06/2025]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Scriven, M., &amp; Paul, R. (1987). Defining Critical Thinking. Available at: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Defining Critical Thinking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  [Accessed 11/06/2024]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Thunberg, G. (2019)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Greta Thunberg to world leaders: 'How dare you? You have stolen my dreams and my childhood’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Available at: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Greta Thunberg to world leaders: 'How dare you? You have stolen my dreams and my childhood’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[Last Accessed 11/06/2024]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United Nations, The (2022)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The shrinking Arctic Sea Ice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Available at: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shrinking Arctic Sea Ice | UNEP - UN Environment Programme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[Last Accessed 11/06/2025]</a:t>
            </a: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United Nations, The (2024)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World Population Dashboard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Available at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World Population Dashboard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[Last Accessed 11/06/2025]</a:t>
            </a:r>
            <a:endParaRPr lang="en-GB" sz="16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World Commission of Environment and Development, (1987)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Our Common Future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New York: United Nations Available at: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Our Common Future: Report of the World Commission on Environment and Development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[Last Accessed 11/06/2025]</a:t>
            </a:r>
            <a:endParaRPr lang="en-GB" altLang="en-US" sz="1600" dirty="0">
              <a:solidFill>
                <a:schemeClr val="accent1">
                  <a:lumMod val="7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defRPr/>
            </a:pP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pPr marL="68580" indent="-68580">
              <a:spcBef>
                <a:spcPts val="450"/>
              </a:spcBef>
              <a:spcAft>
                <a:spcPts val="450"/>
              </a:spcAft>
              <a:buNone/>
              <a:defRPr/>
            </a:pPr>
            <a:endParaRPr lang="en-GB" altLang="en-US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8928104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</Template>
  <TotalTime>0</TotalTime>
  <Words>3419</Words>
  <Application>Microsoft Office PowerPoint</Application>
  <PresentationFormat>On-screen Show (4:3)</PresentationFormat>
  <Paragraphs>295</Paragraphs>
  <Slides>50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50</vt:i4>
      </vt:variant>
    </vt:vector>
  </HeadingPairs>
  <TitlesOfParts>
    <vt:vector size="56" baseType="lpstr">
      <vt:lpstr>Arial</vt:lpstr>
      <vt:lpstr>Calibri</vt:lpstr>
      <vt:lpstr>Calibri Light</vt:lpstr>
      <vt:lpstr>Wingdings</vt:lpstr>
      <vt:lpstr>Holding PAge</vt:lpstr>
      <vt:lpstr>Accessible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Ddadl ar Newid Hinsawdd</vt:lpstr>
      <vt:lpstr>Climate Change Debate </vt:lpstr>
      <vt:lpstr>Y Ddadl ar Newid Hinsawdd</vt:lpstr>
      <vt:lpstr>Climate Change Debate </vt:lpstr>
      <vt:lpstr>Newid Hinsawdd – Meddwl Beirniadol</vt:lpstr>
      <vt:lpstr>Climate Change – Critical Thinking </vt:lpstr>
      <vt:lpstr>Newid Hinsawdd – Meddwl Beirniadol</vt:lpstr>
      <vt:lpstr>Climate Change – Critical Thinking </vt:lpstr>
      <vt:lpstr>Felly, beth yw Meddwl Beirniadol?</vt:lpstr>
      <vt:lpstr>So, what is Critical Thinking?</vt:lpstr>
      <vt:lpstr>Beth yw Meddwl Beirniadol?</vt:lpstr>
      <vt:lpstr>What is Critical Thinking?</vt:lpstr>
      <vt:lpstr>Beth yw Meddwl Beirniadol (Critical Thinking)?</vt:lpstr>
      <vt:lpstr>What is Critical Thinking?</vt:lpstr>
      <vt:lpstr>“Mynd i’r afael â phroblemau penagored” yw meddwl beirniadol</vt:lpstr>
      <vt:lpstr>Critical thinking is “Grappling with open-ended problems”</vt:lpstr>
      <vt:lpstr>PowerPoint Presentation</vt:lpstr>
      <vt:lpstr>PowerPoint Presentation</vt:lpstr>
      <vt:lpstr>PowerPoint Presentation</vt:lpstr>
      <vt:lpstr>PowerPoint Presentation</vt:lpstr>
      <vt:lpstr>Beth NAD yw Meddwl Beirniadol  </vt:lpstr>
      <vt:lpstr>What Critical Thinking is NOT </vt:lpstr>
      <vt:lpstr>Mae Meddwl Beirniadol yn gyferbyniol i feddwl:</vt:lpstr>
      <vt:lpstr>Critical Thinking is the opposite of thinking:</vt:lpstr>
      <vt:lpstr>Mae Meddyliwr Beirniadol Tra Diwylliedig:</vt:lpstr>
      <vt:lpstr>A Well-Cultivated Critical Thinker:</vt:lpstr>
      <vt:lpstr>Meddwl Beirniadol a’r  Ddadl ar Newid Hinsawdd </vt:lpstr>
      <vt:lpstr>Critical Thinking &amp;  The Climate Change Debate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Defnydd a Newid Hinsawdd</vt:lpstr>
      <vt:lpstr>Consumption and Climate Change</vt:lpstr>
      <vt:lpstr>PowerPoint Presentation</vt:lpstr>
      <vt:lpstr>PowerPoint Presentation</vt:lpstr>
      <vt:lpstr>Defnydd a Newid Hinsawdd</vt:lpstr>
      <vt:lpstr>Consumption and Climate Change</vt:lpstr>
      <vt:lpstr>PowerPoint Presentation</vt:lpstr>
      <vt:lpstr>PowerPoint Presentation</vt:lpstr>
      <vt:lpstr>Cyfeirnodau</vt:lpstr>
      <vt:lpstr>References</vt:lpstr>
      <vt:lpstr>Cyfeirnodau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Young</dc:creator>
  <cp:lastModifiedBy>Ken Dicks</cp:lastModifiedBy>
  <cp:revision>20</cp:revision>
  <dcterms:created xsi:type="dcterms:W3CDTF">2024-09-09T09:14:57Z</dcterms:created>
  <dcterms:modified xsi:type="dcterms:W3CDTF">2025-08-07T08:58:46Z</dcterms:modified>
</cp:coreProperties>
</file>